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616" r:id="rId2"/>
    <p:sldId id="607" r:id="rId3"/>
    <p:sldId id="608" r:id="rId4"/>
    <p:sldId id="611" r:id="rId5"/>
    <p:sldId id="612" r:id="rId6"/>
    <p:sldId id="613" r:id="rId7"/>
    <p:sldId id="614" r:id="rId8"/>
    <p:sldId id="615" r:id="rId9"/>
    <p:sldId id="594" r:id="rId10"/>
    <p:sldId id="595" r:id="rId11"/>
    <p:sldId id="596" r:id="rId12"/>
    <p:sldId id="597" r:id="rId13"/>
    <p:sldId id="598" r:id="rId14"/>
    <p:sldId id="620" r:id="rId15"/>
    <p:sldId id="621" r:id="rId16"/>
    <p:sldId id="622" r:id="rId17"/>
    <p:sldId id="589" r:id="rId18"/>
    <p:sldId id="579" r:id="rId19"/>
    <p:sldId id="578" r:id="rId20"/>
    <p:sldId id="573" r:id="rId21"/>
    <p:sldId id="560" r:id="rId22"/>
    <p:sldId id="562" r:id="rId23"/>
    <p:sldId id="563" r:id="rId24"/>
    <p:sldId id="600" r:id="rId25"/>
    <p:sldId id="576" r:id="rId26"/>
    <p:sldId id="601" r:id="rId27"/>
    <p:sldId id="566" r:id="rId28"/>
    <p:sldId id="568" r:id="rId29"/>
    <p:sldId id="593" r:id="rId30"/>
    <p:sldId id="575" r:id="rId31"/>
    <p:sldId id="62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679" autoAdjust="0"/>
  </p:normalViewPr>
  <p:slideViewPr>
    <p:cSldViewPr>
      <p:cViewPr varScale="1">
        <p:scale>
          <a:sx n="88" d="100"/>
          <a:sy n="88" d="100"/>
        </p:scale>
        <p:origin x="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1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2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0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</a:t>
            </a:r>
            <a:r>
              <a:rPr lang="en-US" b="1" dirty="0">
                <a:solidFill>
                  <a:srgbClr val="0070C0"/>
                </a:solidFill>
              </a:rPr>
              <a:t>31</a:t>
            </a:r>
            <a:endParaRPr lang="en-US" sz="2400" b="1" dirty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6C31"/>
                </a:solidFill>
              </a:rPr>
              <a:t>How to handle  </a:t>
            </a:r>
            <a:r>
              <a:rPr lang="en-US" sz="2800" b="1" dirty="0">
                <a:solidFill>
                  <a:schemeClr val="tx1"/>
                </a:solidFill>
              </a:rPr>
              <a:t>NP-complete problems</a:t>
            </a: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3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>
                    <a:sym typeface="Wingdings" pitchFamily="2" charset="2"/>
                  </a:rPr>
                  <a:t> Approx. ratio for this instance: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worst case approx. ratio guaranteed for every  possible instance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establish this approx. ratio for even the generic problem.</a:t>
            </a:r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discrete Math </a:t>
            </a:r>
            <a:r>
              <a:rPr lang="en-US" dirty="0">
                <a:solidFill>
                  <a:srgbClr val="0070C0"/>
                </a:solidFill>
              </a:rPr>
              <a:t>Gem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discrete math</a:t>
            </a:r>
            <a:r>
              <a:rPr lang="en-US" sz="3200" b="1" dirty="0"/>
              <a:t> 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 such that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57400" y="1600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Relate the pink rectangles with the terms in the expression.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2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29200"/>
            <a:ext cx="86868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to handle </a:t>
            </a:r>
            <a:br>
              <a:rPr lang="en-US" sz="3200" dirty="0"/>
            </a:b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0" y="3581400"/>
            <a:ext cx="2519690" cy="367108"/>
            <a:chOff x="1600200" y="3747692"/>
            <a:chExt cx="2519690" cy="36710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00200" y="3962598"/>
              <a:ext cx="2519685" cy="152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7041" cy="1143000"/>
          </a:xfrm>
        </p:spPr>
        <p:txBody>
          <a:bodyPr/>
          <a:lstStyle/>
          <a:p>
            <a:r>
              <a:rPr lang="en-US" sz="3200" b="1" u="sng" dirty="0"/>
              <a:t>Any sequence</a:t>
            </a:r>
            <a:r>
              <a:rPr lang="en-US" sz="3200" b="1" dirty="0"/>
              <a:t> of selecting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set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962400" y="1447800"/>
            <a:ext cx="157491" cy="4800600"/>
            <a:chOff x="3962400" y="1447800"/>
            <a:chExt cx="157491" cy="4800600"/>
          </a:xfrm>
        </p:grpSpPr>
        <p:sp>
          <p:nvSpPr>
            <p:cNvPr id="31" name="Oval 30"/>
            <p:cNvSpPr/>
            <p:nvPr/>
          </p:nvSpPr>
          <p:spPr>
            <a:xfrm rot="5400000">
              <a:off x="3967485" y="48786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3967485" y="2133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3967485" y="25080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67490" y="29092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3967485" y="410444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3967485" y="3276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967485" y="52576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3967485" y="448036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3967485" y="37219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967486" y="5057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3967486" y="23122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5400000">
              <a:off x="3967491" y="27162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7486" y="30813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967486" y="428327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967486" y="35080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967486" y="54364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967486" y="46591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967486" y="39007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39624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3962400" y="1676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962400" y="563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962400" y="586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962400" y="609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962400" y="144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447998"/>
            <a:ext cx="157485" cy="838002"/>
            <a:chOff x="4114800" y="1600200"/>
            <a:chExt cx="157485" cy="838002"/>
          </a:xfrm>
        </p:grpSpPr>
        <p:sp>
          <p:nvSpPr>
            <p:cNvPr id="51" name="Oval 50"/>
            <p:cNvSpPr/>
            <p:nvPr/>
          </p:nvSpPr>
          <p:spPr>
            <a:xfrm rot="5400000">
              <a:off x="4119885" y="2285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41148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4114800" y="182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41148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 rot="5400000">
            <a:off x="1371600" y="19050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C3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0" y="1523802"/>
            <a:ext cx="2443490" cy="685998"/>
            <a:chOff x="1676400" y="3505002"/>
            <a:chExt cx="2443490" cy="685998"/>
          </a:xfrm>
        </p:grpSpPr>
        <p:cxnSp>
          <p:nvCxnSpPr>
            <p:cNvPr id="81" name="Straight Connector 80"/>
            <p:cNvCxnSpPr>
              <a:endCxn id="51" idx="4"/>
            </p:cNvCxnSpPr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5400000">
            <a:off x="1335873" y="2321727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3462032" y="2242832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962400" y="2312432"/>
            <a:ext cx="152406" cy="1116568"/>
            <a:chOff x="4119885" y="2464634"/>
            <a:chExt cx="152406" cy="1116568"/>
          </a:xfrm>
        </p:grpSpPr>
        <p:sp>
          <p:nvSpPr>
            <p:cNvPr id="90" name="Oval 89"/>
            <p:cNvSpPr/>
            <p:nvPr/>
          </p:nvSpPr>
          <p:spPr>
            <a:xfrm rot="5400000">
              <a:off x="4119885" y="2660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4119890" y="30616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5400000">
              <a:off x="4119885" y="3428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>
              <a:off x="4119886" y="24646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4119891" y="28686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19886" y="32337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3505200"/>
            <a:ext cx="152401" cy="545068"/>
            <a:chOff x="4119885" y="3660498"/>
            <a:chExt cx="152401" cy="545068"/>
          </a:xfrm>
        </p:grpSpPr>
        <p:sp>
          <p:nvSpPr>
            <p:cNvPr id="97" name="Oval 96"/>
            <p:cNvSpPr/>
            <p:nvPr/>
          </p:nvSpPr>
          <p:spPr>
            <a:xfrm rot="5400000">
              <a:off x="4119885" y="38743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5400000">
              <a:off x="4119886" y="3660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5400000">
              <a:off x="4119886" y="40531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962400" y="348996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4495800" y="2438004"/>
            <a:ext cx="381000" cy="83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524000" y="1524000"/>
            <a:ext cx="2443490" cy="685998"/>
            <a:chOff x="1676400" y="3505002"/>
            <a:chExt cx="2443490" cy="68599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38200" y="3581400"/>
            <a:ext cx="685800" cy="369332"/>
            <a:chOff x="838200" y="3581400"/>
            <a:chExt cx="685800" cy="369332"/>
          </a:xfrm>
        </p:grpSpPr>
        <p:sp>
          <p:nvSpPr>
            <p:cNvPr id="56" name="Oval 55"/>
            <p:cNvSpPr/>
            <p:nvPr/>
          </p:nvSpPr>
          <p:spPr>
            <a:xfrm rot="5400000">
              <a:off x="1371600" y="3733998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33400" y="3505200"/>
            <a:ext cx="3390900" cy="2133600"/>
            <a:chOff x="533400" y="3505200"/>
            <a:chExt cx="3390900" cy="2133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3400" y="3505200"/>
              <a:ext cx="3390900" cy="2133600"/>
              <a:chOff x="1524000" y="3505200"/>
              <a:chExt cx="3390900" cy="2133600"/>
            </a:xfrm>
          </p:grpSpPr>
          <p:sp>
            <p:nvSpPr>
              <p:cNvPr id="118" name="Right Brace 117"/>
              <p:cNvSpPr/>
              <p:nvPr/>
            </p:nvSpPr>
            <p:spPr>
              <a:xfrm flipH="1">
                <a:off x="4648200" y="3505200"/>
                <a:ext cx="266700" cy="59924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these elements    </a:t>
                    </a:r>
                  </a:p>
                  <a:p>
                    <a:r>
                      <a:rPr lang="en-US" dirty="0"/>
                      <a:t>in optimal algorithm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82" t="-3704" r="-1647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Connector 116"/>
            <p:cNvCxnSpPr>
              <a:stCxn id="118" idx="1"/>
            </p:cNvCxnSpPr>
            <p:nvPr/>
          </p:nvCxnSpPr>
          <p:spPr>
            <a:xfrm flipH="1">
              <a:off x="2710026" y="3804821"/>
              <a:ext cx="947574" cy="118764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>
            <a:off x="4119892" y="3962400"/>
            <a:ext cx="1373506" cy="1030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524000" y="1806680"/>
            <a:ext cx="2460719" cy="2113506"/>
            <a:chOff x="1524000" y="1806680"/>
            <a:chExt cx="2460719" cy="2113506"/>
          </a:xfrm>
        </p:grpSpPr>
        <p:grpSp>
          <p:nvGrpSpPr>
            <p:cNvPr id="79" name="Group 78"/>
            <p:cNvGrpSpPr/>
            <p:nvPr/>
          </p:nvGrpSpPr>
          <p:grpSpPr>
            <a:xfrm>
              <a:off x="1524000" y="1806680"/>
              <a:ext cx="2460718" cy="2003518"/>
              <a:chOff x="1524000" y="1806680"/>
              <a:chExt cx="2460718" cy="200351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2591196"/>
                <a:ext cx="2443490" cy="1219002"/>
                <a:chOff x="1524000" y="1981398"/>
                <a:chExt cx="2443490" cy="12190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524000" y="2742804"/>
                  <a:ext cx="2443490" cy="457596"/>
                  <a:chOff x="1524000" y="2742804"/>
                  <a:chExt cx="2443490" cy="457596"/>
                </a:xfrm>
              </p:grpSpPr>
              <p:cxnSp>
                <p:nvCxnSpPr>
                  <p:cNvPr id="57" name="Straight Connector 56"/>
                  <p:cNvCxnSpPr>
                    <a:stCxn id="56" idx="0"/>
                    <a:endCxn id="21" idx="4"/>
                  </p:cNvCxnSpPr>
                  <p:nvPr/>
                </p:nvCxnSpPr>
                <p:spPr>
                  <a:xfrm flipV="1">
                    <a:off x="1524000" y="2742804"/>
                    <a:ext cx="2443485" cy="457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25" idx="4"/>
                  </p:cNvCxnSpPr>
                  <p:nvPr/>
                </p:nvCxnSpPr>
                <p:spPr>
                  <a:xfrm flipV="1">
                    <a:off x="1524000" y="2985494"/>
                    <a:ext cx="2443490" cy="2149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endCxn id="37" idx="4"/>
                  </p:cNvCxnSpPr>
                  <p:nvPr/>
                </p:nvCxnSpPr>
                <p:spPr>
                  <a:xfrm flipV="1">
                    <a:off x="1524000" y="3157578"/>
                    <a:ext cx="2443486" cy="4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524000" y="1981398"/>
                  <a:ext cx="2438400" cy="12190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>
                <a:stCxn id="56" idx="0"/>
                <a:endCxn id="21" idx="4"/>
              </p:cNvCxnSpPr>
              <p:nvPr/>
            </p:nvCxnSpPr>
            <p:spPr>
              <a:xfrm flipV="1">
                <a:off x="1524000" y="3352602"/>
                <a:ext cx="2443485" cy="45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6" idx="0"/>
                <a:endCxn id="53" idx="5"/>
              </p:cNvCxnSpPr>
              <p:nvPr/>
            </p:nvCxnSpPr>
            <p:spPr>
              <a:xfrm flipV="1">
                <a:off x="1524000" y="1806680"/>
                <a:ext cx="2460718" cy="2003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>
              <a:stCxn id="56" idx="0"/>
              <a:endCxn id="99" idx="3"/>
            </p:cNvCxnSpPr>
            <p:nvPr/>
          </p:nvCxnSpPr>
          <p:spPr>
            <a:xfrm>
              <a:off x="1524000" y="3810198"/>
              <a:ext cx="2460719" cy="1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>
            <a:stCxn id="15" idx="0"/>
          </p:cNvCxnSpPr>
          <p:nvPr/>
        </p:nvCxnSpPr>
        <p:spPr>
          <a:xfrm>
            <a:off x="4119885" y="3798134"/>
            <a:ext cx="1525913" cy="13467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9" idx="0"/>
          </p:cNvCxnSpPr>
          <p:nvPr/>
        </p:nvCxnSpPr>
        <p:spPr>
          <a:xfrm>
            <a:off x="4119886" y="3584298"/>
            <a:ext cx="1525912" cy="1549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19892" y="2627552"/>
            <a:ext cx="1525906" cy="25061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5" idx="0"/>
          </p:cNvCxnSpPr>
          <p:nvPr/>
        </p:nvCxnSpPr>
        <p:spPr>
          <a:xfrm>
            <a:off x="4114800" y="1752600"/>
            <a:ext cx="1530998" cy="3381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in greedy </a:t>
                </a:r>
              </a:p>
              <a:p>
                <a:r>
                  <a:rPr lang="en-US" dirty="0"/>
                  <a:t>algorithm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≤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dirty="0">
                        <a:latin typeface="Cambria Math"/>
                      </a:rPr>
                      <m:t>𝐥𝐨𝐠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1284" t="-3540" r="-2202" b="-14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>
            <a:stCxn id="92" idx="0"/>
          </p:cNvCxnSpPr>
          <p:nvPr/>
        </p:nvCxnSpPr>
        <p:spPr>
          <a:xfrm>
            <a:off x="4114800" y="3352800"/>
            <a:ext cx="1378598" cy="16396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 animBg="1"/>
      <p:bldP spid="88" grpId="0"/>
      <p:bldP spid="89" grpId="0"/>
      <p:bldP spid="106" grpId="0" animBg="1"/>
      <p:bldP spid="1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solidFill>
                  <a:srgbClr val="C00000"/>
                </a:solidFill>
              </a:rPr>
              <a:t>core</a:t>
            </a:r>
            <a:r>
              <a:rPr lang="en-US" sz="3200" dirty="0"/>
              <a:t> of </a:t>
            </a:r>
            <a:r>
              <a:rPr lang="en-US" sz="3200"/>
              <a:t>the </a:t>
            </a:r>
            <a:r>
              <a:rPr lang="en-US" sz="320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Visualize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loud Callout 77"/>
              <p:cNvSpPr/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>
                    <a:solidFill>
                      <a:srgbClr val="7030A0"/>
                    </a:solidFill>
                  </a:rPr>
                  <a:t> greedy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b="1" dirty="0">
                    <a:solidFill>
                      <a:schemeClr val="tx1"/>
                    </a:solidFill>
                  </a:rPr>
                  <a:t> not </a:t>
                </a:r>
                <a:r>
                  <a:rPr lang="en-US" dirty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any stage of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Greedy algorithm ?</a:t>
                </a:r>
              </a:p>
            </p:txBody>
          </p:sp>
        </mc:Choice>
        <mc:Fallback xmlns=""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always another set that offered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1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7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by greedy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have we established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Optimal solution and absent from Greedy solution,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showed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cost of “all”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Greedy algorithm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triangle inequality holds : 	  	       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triangle inequality does not hold:  </a:t>
                </a:r>
                <a:r>
                  <a:rPr lang="en-US" sz="2000" b="1" dirty="0"/>
                  <a:t>no constant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/>
                  <a:t> </a:t>
                </a:r>
                <a:r>
                  <a:rPr lang="en-US" sz="2000" b="1" dirty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greedy algorithm achieves an </a:t>
                </a:r>
                <a:r>
                  <a:rPr lang="en-US" sz="2000" b="1" dirty="0"/>
                  <a:t>approximation ratio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every</a:t>
                </a:r>
                <a:r>
                  <a:rPr lang="en-US" sz="2000" dirty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 </a:t>
                </a:r>
                <a:r>
                  <a:rPr lang="en-US" sz="2000" dirty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Any polynomial algorithm for set cover with approx. ratio </a:t>
                </a:r>
                <a:r>
                  <a:rPr lang="en-US" sz="2000"/>
                  <a:t>= </a:t>
                </a:r>
                <a:r>
                  <a:rPr lang="en-US" sz="2000" b="1"/>
                  <a:t>o</a:t>
                </a:r>
                <a:r>
                  <a:rPr lang="en-US" sz="200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It is impossible unless “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=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”.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35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				That’s all 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started liking algorithms after this course, the credit goes only to the beautiful world of algorithms.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started disliking algorithms after this course, the blame goes to the instructor. </a:t>
            </a:r>
          </a:p>
          <a:p>
            <a:pPr marL="0" indent="0">
              <a:buNone/>
            </a:pPr>
            <a:r>
              <a:rPr lang="en-US" sz="2400" dirty="0"/>
              <a:t>In that </a:t>
            </a:r>
            <a:r>
              <a:rPr lang="en-US" sz="2400"/>
              <a:t>case, please </a:t>
            </a:r>
            <a:r>
              <a:rPr lang="en-US" sz="2400" dirty="0"/>
              <a:t>fill up the student feedback/reaction survey sincerely so that I can improve as an instructor in future.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7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998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Follow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23415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15577</TotalTime>
  <Words>1598</Words>
  <Application>Microsoft Macintosh PowerPoint</Application>
  <PresentationFormat>On-screen Show (4:3)</PresentationFormat>
  <Paragraphs>480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How to handle  NP-complete Problems</vt:lpstr>
      <vt:lpstr>Approximation algorithms </vt:lpstr>
      <vt:lpstr>Set Cover Problem</vt:lpstr>
      <vt:lpstr>Set Cover Problem </vt:lpstr>
      <vt:lpstr>Set Cover Problem </vt:lpstr>
      <vt:lpstr>Set Cover Problem 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A discrete Math Gem</vt:lpstr>
      <vt:lpstr>A discrete math gem</vt:lpstr>
      <vt:lpstr>PowerPoint Presentation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Any sequence of selecting the Optimal set cover</vt:lpstr>
      <vt:lpstr>The core of the analysis</vt:lpstr>
      <vt:lpstr>Visualize the Greedy algorithm  from perspective of s_i</vt:lpstr>
      <vt:lpstr>PowerPoint Presentation</vt:lpstr>
      <vt:lpstr>PowerPoint Presentation</vt:lpstr>
      <vt:lpstr>What have we established 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1454</cp:revision>
  <dcterms:created xsi:type="dcterms:W3CDTF">2011-12-03T04:13:03Z</dcterms:created>
  <dcterms:modified xsi:type="dcterms:W3CDTF">2020-11-27T04:38:51Z</dcterms:modified>
</cp:coreProperties>
</file>