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8"/>
  </p:notesMasterIdLst>
  <p:sldIdLst>
    <p:sldId id="495" r:id="rId2"/>
    <p:sldId id="527" r:id="rId3"/>
    <p:sldId id="579" r:id="rId4"/>
    <p:sldId id="633" r:id="rId5"/>
    <p:sldId id="591" r:id="rId6"/>
    <p:sldId id="634" r:id="rId7"/>
    <p:sldId id="635" r:id="rId8"/>
    <p:sldId id="644" r:id="rId9"/>
    <p:sldId id="596" r:id="rId10"/>
    <p:sldId id="597" r:id="rId11"/>
    <p:sldId id="598" r:id="rId12"/>
    <p:sldId id="599" r:id="rId13"/>
    <p:sldId id="600" r:id="rId14"/>
    <p:sldId id="601" r:id="rId15"/>
    <p:sldId id="602" r:id="rId16"/>
    <p:sldId id="632" r:id="rId17"/>
    <p:sldId id="496" r:id="rId18"/>
    <p:sldId id="430" r:id="rId19"/>
    <p:sldId id="497" r:id="rId20"/>
    <p:sldId id="498" r:id="rId21"/>
    <p:sldId id="499" r:id="rId22"/>
    <p:sldId id="500" r:id="rId23"/>
    <p:sldId id="435" r:id="rId24"/>
    <p:sldId id="436" r:id="rId25"/>
    <p:sldId id="574" r:id="rId26"/>
    <p:sldId id="432" r:id="rId27"/>
    <p:sldId id="485" r:id="rId28"/>
    <p:sldId id="486" r:id="rId29"/>
    <p:sldId id="487" r:id="rId30"/>
    <p:sldId id="392" r:id="rId31"/>
    <p:sldId id="452" r:id="rId32"/>
    <p:sldId id="454" r:id="rId33"/>
    <p:sldId id="422" r:id="rId34"/>
    <p:sldId id="423" r:id="rId35"/>
    <p:sldId id="429" r:id="rId36"/>
    <p:sldId id="649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18" autoAdjust="0"/>
    <p:restoredTop sz="94617" autoAdjust="0"/>
  </p:normalViewPr>
  <p:slideViewPr>
    <p:cSldViewPr>
      <p:cViewPr varScale="1">
        <p:scale>
          <a:sx n="87" d="100"/>
          <a:sy n="87" d="100"/>
        </p:scale>
        <p:origin x="200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7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2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9/14/20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9/14/20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9/14/20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9/14/20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9/14/20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9/14/20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501.png"/><Relationship Id="rId7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60.png"/><Relationship Id="rId9" Type="http://schemas.openxmlformats.org/officeDocument/2006/relationships/image" Target="../media/image10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0.png"/><Relationship Id="rId3" Type="http://schemas.openxmlformats.org/officeDocument/2006/relationships/image" Target="../media/image311.png"/><Relationship Id="rId7" Type="http://schemas.openxmlformats.org/officeDocument/2006/relationships/image" Target="../media/image70.png"/><Relationship Id="rId12" Type="http://schemas.openxmlformats.org/officeDocument/2006/relationships/image" Target="../media/image16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1" Type="http://schemas.openxmlformats.org/officeDocument/2006/relationships/image" Target="../media/image110.png"/><Relationship Id="rId5" Type="http://schemas.openxmlformats.org/officeDocument/2006/relationships/image" Target="../media/image500.png"/><Relationship Id="rId15" Type="http://schemas.openxmlformats.org/officeDocument/2006/relationships/image" Target="../media/image39.png"/><Relationship Id="rId10" Type="http://schemas.openxmlformats.org/officeDocument/2006/relationships/image" Target="../media/image100.png"/><Relationship Id="rId4" Type="http://schemas.openxmlformats.org/officeDocument/2006/relationships/image" Target="../media/image440.png"/><Relationship Id="rId9" Type="http://schemas.openxmlformats.org/officeDocument/2006/relationships/image" Target="../media/image90.png"/><Relationship Id="rId1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10.png"/><Relationship Id="rId18" Type="http://schemas.openxmlformats.org/officeDocument/2006/relationships/image" Target="../media/image39.png"/><Relationship Id="rId3" Type="http://schemas.openxmlformats.org/officeDocument/2006/relationships/image" Target="../media/image311.png"/><Relationship Id="rId21" Type="http://schemas.openxmlformats.org/officeDocument/2006/relationships/image" Target="../media/image82.png"/><Relationship Id="rId7" Type="http://schemas.openxmlformats.org/officeDocument/2006/relationships/image" Target="../media/image160.png"/><Relationship Id="rId12" Type="http://schemas.openxmlformats.org/officeDocument/2006/relationships/image" Target="../media/image130.png"/><Relationship Id="rId17" Type="http://schemas.openxmlformats.org/officeDocument/2006/relationships/image" Target="../media/image250.png"/><Relationship Id="rId2" Type="http://schemas.openxmlformats.org/officeDocument/2006/relationships/image" Target="../media/image172.png"/><Relationship Id="rId16" Type="http://schemas.openxmlformats.org/officeDocument/2006/relationships/image" Target="../media/image181.png"/><Relationship Id="rId20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00.png"/><Relationship Id="rId5" Type="http://schemas.openxmlformats.org/officeDocument/2006/relationships/image" Target="../media/image500.png"/><Relationship Id="rId15" Type="http://schemas.openxmlformats.org/officeDocument/2006/relationships/image" Target="../media/image231.png"/><Relationship Id="rId10" Type="http://schemas.openxmlformats.org/officeDocument/2006/relationships/image" Target="../media/image190.png"/><Relationship Id="rId19" Type="http://schemas.openxmlformats.org/officeDocument/2006/relationships/image" Target="../media/image241.png"/><Relationship Id="rId4" Type="http://schemas.openxmlformats.org/officeDocument/2006/relationships/image" Target="../media/image150.png"/><Relationship Id="rId9" Type="http://schemas.openxmlformats.org/officeDocument/2006/relationships/image" Target="../media/image182.png"/><Relationship Id="rId14" Type="http://schemas.openxmlformats.org/officeDocument/2006/relationships/image" Target="../media/image220.png"/><Relationship Id="rId22" Type="http://schemas.openxmlformats.org/officeDocument/2006/relationships/image" Target="../media/image9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10" Type="http://schemas.openxmlformats.org/officeDocument/2006/relationships/image" Target="../media/image15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420.png"/><Relationship Id="rId5" Type="http://schemas.openxmlformats.org/officeDocument/2006/relationships/image" Target="../media/image100.png"/><Relationship Id="rId10" Type="http://schemas.openxmlformats.org/officeDocument/2006/relationships/image" Target="../media/image15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16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64.png"/><Relationship Id="rId4" Type="http://schemas.openxmlformats.org/officeDocument/2006/relationships/image" Target="../media/image5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png"/><Relationship Id="rId5" Type="http://schemas.openxmlformats.org/officeDocument/2006/relationships/image" Target="../media/image201.png"/><Relationship Id="rId4" Type="http://schemas.openxmlformats.org/officeDocument/2006/relationships/image" Target="../media/image19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5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4" Type="http://schemas.openxmlformats.org/officeDocument/2006/relationships/image" Target="../media/image14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../media/image50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../media/image4.png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3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8" Type="http://schemas.openxmlformats.org/officeDocument/2006/relationships/image" Target="../media/image54.png"/><Relationship Id="rId3" Type="http://schemas.openxmlformats.org/officeDocument/2006/relationships/image" Target="../media/image30.png"/><Relationship Id="rId7" Type="http://schemas.openxmlformats.org/officeDocument/2006/relationships/image" Target="../media/image42.png"/><Relationship Id="rId17" Type="http://schemas.openxmlformats.org/officeDocument/2006/relationships/image" Target="../media/image14.png"/><Relationship Id="rId2" Type="http://schemas.openxmlformats.org/officeDocument/2006/relationships/image" Target="../media/image29.png"/><Relationship Id="rId16" Type="http://schemas.openxmlformats.org/officeDocument/2006/relationships/image" Target="../media/image1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5" Type="http://schemas.openxmlformats.org/officeDocument/2006/relationships/image" Target="../media/image53.png"/><Relationship Id="rId10" Type="http://schemas.openxmlformats.org/officeDocument/2006/relationships/image" Target="../media/image45.png"/><Relationship Id="rId19" Type="http://schemas.openxmlformats.org/officeDocument/2006/relationships/image" Target="../media/image55.png"/><Relationship Id="rId4" Type="http://schemas.openxmlformats.org/officeDocument/2006/relationships/image" Target="../media/image32.png"/><Relationship Id="rId9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notesSlide" Target="../notesSlides/notesSlide2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0086" y="4499848"/>
            <a:ext cx="65532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4</a:t>
            </a:r>
          </a:p>
          <a:p>
            <a:pPr marL="457200" indent="-457200" fontAlgn="auto">
              <a:spcAft>
                <a:spcPts val="0"/>
              </a:spcAft>
              <a:buAutoNum type="arabicPeriod"/>
              <a:defRPr/>
            </a:pPr>
            <a:r>
              <a:rPr lang="en-US" sz="2400" b="1" dirty="0">
                <a:solidFill>
                  <a:srgbClr val="7030A0"/>
                </a:solidFill>
              </a:rPr>
              <a:t>Divide and Conquer </a:t>
            </a:r>
            <a:r>
              <a:rPr lang="en-US" sz="2400" b="1" dirty="0">
                <a:solidFill>
                  <a:schemeClr val="tx1"/>
                </a:solidFill>
              </a:rPr>
              <a:t>Paradigm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- </a:t>
            </a:r>
            <a:r>
              <a:rPr lang="en-US" sz="2400" b="1" dirty="0">
                <a:solidFill>
                  <a:srgbClr val="0070C0"/>
                </a:solidFill>
              </a:rPr>
              <a:t>III   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2. Power of </a:t>
            </a:r>
            <a:r>
              <a:rPr lang="en-US" sz="2400" b="1" dirty="0">
                <a:solidFill>
                  <a:schemeClr val="tx1"/>
                </a:solidFill>
              </a:rPr>
              <a:t>Binary Search Trees  - </a:t>
            </a:r>
            <a:r>
              <a:rPr lang="en-US" sz="2400" b="1" dirty="0">
                <a:solidFill>
                  <a:srgbClr val="0070C0"/>
                </a:solidFill>
              </a:rPr>
              <a:t>II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90093" y="499107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(finish)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409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Complex numbers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sz="1800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𝜙</m:t>
                          </m:r>
                        </m:e>
                      </m:func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𝜙</m:t>
                          </m:r>
                        </m:e>
                      </m:func>
                      <m:r>
                        <a:rPr lang="en-US" sz="1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b="0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1800" i="1">
                          <a:latin typeface="Cambria Math"/>
                        </a:rPr>
                        <m:t>+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sz="1800" i="1">
                          <a:latin typeface="Cambria Math"/>
                        </a:rPr>
                        <m:t>+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Addition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=      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Multiplication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=        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endParaRPr lang="en-US" sz="1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20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876800" y="1984176"/>
            <a:ext cx="3581400" cy="3578424"/>
            <a:chOff x="-895350" y="3011263"/>
            <a:chExt cx="4476750" cy="404927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371600" y="3011263"/>
              <a:ext cx="0" cy="40492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-895350" y="5105400"/>
              <a:ext cx="44767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7848600" y="31242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29200" y="1676400"/>
            <a:ext cx="126720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Complex plane</a:t>
            </a:r>
          </a:p>
        </p:txBody>
      </p:sp>
      <p:cxnSp>
        <p:nvCxnSpPr>
          <p:cNvPr id="18" name="Straight Connector 17"/>
          <p:cNvCxnSpPr>
            <a:stCxn id="9" idx="4"/>
          </p:cNvCxnSpPr>
          <p:nvPr/>
        </p:nvCxnSpPr>
        <p:spPr>
          <a:xfrm>
            <a:off x="7886700" y="3200400"/>
            <a:ext cx="0" cy="63440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9" idx="3"/>
          </p:cNvCxnSpPr>
          <p:nvPr/>
        </p:nvCxnSpPr>
        <p:spPr>
          <a:xfrm flipV="1">
            <a:off x="6690360" y="3189241"/>
            <a:ext cx="1169399" cy="111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699009" y="3773388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9009" y="3773388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96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10352" y="2971800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352" y="2971800"/>
                <a:ext cx="36766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>
            <a:endCxn id="9" idx="4"/>
          </p:cNvCxnSpPr>
          <p:nvPr/>
        </p:nvCxnSpPr>
        <p:spPr>
          <a:xfrm flipV="1">
            <a:off x="6690360" y="3200400"/>
            <a:ext cx="1196340" cy="6344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 rot="19904951">
                <a:off x="6685807" y="3246433"/>
                <a:ext cx="9159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04951">
                <a:off x="6685807" y="3246433"/>
                <a:ext cx="915901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/>
          <p:cNvSpPr/>
          <p:nvPr/>
        </p:nvSpPr>
        <p:spPr>
          <a:xfrm rot="1786622">
            <a:off x="6462709" y="3367091"/>
            <a:ext cx="914400" cy="914400"/>
          </a:xfrm>
          <a:prstGeom prst="arc">
            <a:avLst>
              <a:gd name="adj1" fmla="val 17573420"/>
              <a:gd name="adj2" fmla="val 2002561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372803" y="3440668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803" y="3440668"/>
                <a:ext cx="39959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6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Line Callout 1 7"/>
              <p:cNvSpPr/>
              <p:nvPr/>
            </p:nvSpPr>
            <p:spPr>
              <a:xfrm>
                <a:off x="381000" y="1371600"/>
                <a:ext cx="914400" cy="458688"/>
              </a:xfrm>
              <a:prstGeom prst="borderCallout1">
                <a:avLst>
                  <a:gd name="adj1" fmla="val 46977"/>
                  <a:gd name="adj2" fmla="val 100517"/>
                  <a:gd name="adj3" fmla="val 137198"/>
                  <a:gd name="adj4" fmla="val 145738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Line Callout 1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71600"/>
                <a:ext cx="914400" cy="458688"/>
              </a:xfrm>
              <a:prstGeom prst="borderCallout1">
                <a:avLst>
                  <a:gd name="adj1" fmla="val 46977"/>
                  <a:gd name="adj2" fmla="val 100517"/>
                  <a:gd name="adj3" fmla="val 137198"/>
                  <a:gd name="adj4" fmla="val 145738"/>
                </a:avLst>
              </a:prstGeom>
              <a:blipFill rotWithShape="1">
                <a:blip r:embed="rId7"/>
                <a:stretch>
                  <a:fillRect l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58875" y="5040868"/>
                <a:ext cx="379892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875" y="5040868"/>
                <a:ext cx="379892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6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05000" y="4050268"/>
            <a:ext cx="162807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C31"/>
                </a:solidFill>
              </a:rPr>
              <a:t>Vector addition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58875" y="5715000"/>
            <a:ext cx="2771784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Magnitudes get multiplied &amp;</a:t>
            </a:r>
          </a:p>
          <a:p>
            <a:r>
              <a:rPr lang="en-US" sz="1400" dirty="0"/>
              <a:t>Arguments get added… beautiful </a:t>
            </a:r>
            <a:r>
              <a:rPr lang="en-US" sz="1400" dirty="0">
                <a:sym typeface="Wingdings" pitchFamily="2" charset="2"/>
              </a:rPr>
              <a:t>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1087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1" grpId="0" animBg="1"/>
      <p:bldP spid="28" grpId="0"/>
      <p:bldP spid="29" grpId="0"/>
      <p:bldP spid="34" grpId="0"/>
      <p:bldP spid="35" grpId="0" animBg="1"/>
      <p:bldP spid="37" grpId="0"/>
      <p:bldP spid="8" grpId="0" animBg="1"/>
      <p:bldP spid="10" grpId="0" animBg="1"/>
      <p:bldP spid="14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Complex roots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unity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A number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 sz="1800" dirty="0"/>
                  <a:t> is said to be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root of unity </a:t>
                </a:r>
              </a:p>
              <a:p>
                <a:pPr marL="0" indent="0">
                  <a:buNone/>
                </a:pPr>
                <a:r>
                  <a:rPr lang="en-US" sz="1800" dirty="0"/>
                  <a:t>if it satisfies equation.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 …⋅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18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>
                  <a:buFont typeface="Wingdings"/>
                  <a:buChar char="è"/>
                </a:pPr>
                <a:r>
                  <a:rPr lang="en-US" sz="1800" dirty="0">
                    <a:sym typeface="Wingdings" pitchFamily="2" charset="2"/>
                  </a:rPr>
                  <a:t>Magnitude(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=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</a:p>
              <a:p>
                <a:pPr>
                  <a:buFont typeface="Wingdings"/>
                  <a:buChar char="è"/>
                </a:pPr>
                <a:r>
                  <a:rPr lang="en-US" sz="1800" dirty="0">
                    <a:sym typeface="Wingdings" pitchFamily="2" charset="2"/>
                  </a:rPr>
                  <a:t>Argument(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=    </a:t>
                </a: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</a:p>
              <a:p>
                <a:pPr>
                  <a:buFont typeface="Wingdings"/>
                  <a:buChar char="è"/>
                </a:pPr>
                <a:endParaRPr lang="en-US" sz="1800" dirty="0"/>
              </a:p>
              <a:p>
                <a:pPr>
                  <a:buFont typeface="Wingdings"/>
                  <a:buChar char="è"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{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1, 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,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,…,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buFont typeface="Wingdings"/>
                  <a:buChar char="è"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207" t="-674" r="-3318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4724400" y="2438400"/>
            <a:ext cx="3886200" cy="2819400"/>
            <a:chOff x="-609600" y="3352800"/>
            <a:chExt cx="4191000" cy="32766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371600" y="3352800"/>
              <a:ext cx="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-609600" y="5105400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7543800" y="35052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81900" y="3914776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86400" y="2895600"/>
            <a:ext cx="2133600" cy="21336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558994" y="38862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994" y="3886200"/>
                <a:ext cx="36580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endCxn id="33" idx="4"/>
          </p:cNvCxnSpPr>
          <p:nvPr/>
        </p:nvCxnSpPr>
        <p:spPr>
          <a:xfrm flipV="1">
            <a:off x="6566542" y="3581400"/>
            <a:ext cx="1015358" cy="3772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1786622">
            <a:off x="6338891" y="3490909"/>
            <a:ext cx="914400" cy="914400"/>
          </a:xfrm>
          <a:prstGeom prst="arc">
            <a:avLst>
              <a:gd name="adj1" fmla="val 18118072"/>
              <a:gd name="adj2" fmla="val 2002561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486400" y="3886200"/>
            <a:ext cx="685800" cy="1066800"/>
            <a:chOff x="5486400" y="3886200"/>
            <a:chExt cx="685800" cy="1066800"/>
          </a:xfrm>
        </p:grpSpPr>
        <p:sp>
          <p:nvSpPr>
            <p:cNvPr id="53" name="Oval 52"/>
            <p:cNvSpPr/>
            <p:nvPr/>
          </p:nvSpPr>
          <p:spPr>
            <a:xfrm>
              <a:off x="5486400" y="3886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715000" y="4648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096000" y="4876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4864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553200" y="4343400"/>
            <a:ext cx="1066800" cy="685800"/>
            <a:chOff x="6553200" y="4343400"/>
            <a:chExt cx="1066800" cy="685800"/>
          </a:xfrm>
        </p:grpSpPr>
        <p:sp>
          <p:nvSpPr>
            <p:cNvPr id="35" name="Oval 34"/>
            <p:cNvSpPr/>
            <p:nvPr/>
          </p:nvSpPr>
          <p:spPr>
            <a:xfrm>
              <a:off x="6553200" y="4953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315200" y="4648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543800" y="4343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010400" y="4876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62600" y="2819400"/>
            <a:ext cx="1828800" cy="685800"/>
            <a:chOff x="5562600" y="2819400"/>
            <a:chExt cx="1828800" cy="685800"/>
          </a:xfrm>
        </p:grpSpPr>
        <p:sp>
          <p:nvSpPr>
            <p:cNvPr id="19" name="Oval 18"/>
            <p:cNvSpPr/>
            <p:nvPr/>
          </p:nvSpPr>
          <p:spPr>
            <a:xfrm>
              <a:off x="7315200" y="3200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934200" y="2971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172200" y="2895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562600" y="3429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791200" y="3124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553200" y="2819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Line Callout 1 4"/>
              <p:cNvSpPr/>
              <p:nvPr/>
            </p:nvSpPr>
            <p:spPr>
              <a:xfrm>
                <a:off x="8153400" y="3276600"/>
                <a:ext cx="609600" cy="612648"/>
              </a:xfrm>
              <a:prstGeom prst="borderCallout1">
                <a:avLst>
                  <a:gd name="adj1" fmla="val 48601"/>
                  <a:gd name="adj2" fmla="val -1274"/>
                  <a:gd name="adj3" fmla="val 93185"/>
                  <a:gd name="adj4" fmla="val -147156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Line Callout 1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3276600"/>
                <a:ext cx="609600" cy="612648"/>
              </a:xfrm>
              <a:prstGeom prst="borderCallout1">
                <a:avLst>
                  <a:gd name="adj1" fmla="val 48601"/>
                  <a:gd name="adj2" fmla="val -1274"/>
                  <a:gd name="adj3" fmla="val 93185"/>
                  <a:gd name="adj4" fmla="val -147156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5029200" y="1676400"/>
            <a:ext cx="126720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Complex plane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165579" y="5410200"/>
            <a:ext cx="921021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Unit circle</a:t>
            </a:r>
          </a:p>
        </p:txBody>
      </p:sp>
      <p:sp>
        <p:nvSpPr>
          <p:cNvPr id="6" name="Oval 5"/>
          <p:cNvSpPr/>
          <p:nvPr/>
        </p:nvSpPr>
        <p:spPr>
          <a:xfrm>
            <a:off x="7467600" y="3431977"/>
            <a:ext cx="228600" cy="225623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600200" y="5105400"/>
            <a:ext cx="304800" cy="301823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86000" y="4086482"/>
                <a:ext cx="1473865" cy="48551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multiple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086482"/>
                <a:ext cx="1473865" cy="485518"/>
              </a:xfrm>
              <a:prstGeom prst="rect">
                <a:avLst/>
              </a:prstGeom>
              <a:blipFill rotWithShape="1">
                <a:blip r:embed="rId5"/>
                <a:stretch>
                  <a:fillRect l="-3306" r="-5785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9600" y="5040868"/>
                <a:ext cx="753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040868"/>
                <a:ext cx="75366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67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loud Callout 1"/>
              <p:cNvSpPr/>
              <p:nvPr/>
            </p:nvSpPr>
            <p:spPr>
              <a:xfrm>
                <a:off x="7315200" y="4724400"/>
                <a:ext cx="1828800" cy="993648"/>
              </a:xfrm>
              <a:prstGeom prst="cloudCallout">
                <a:avLst>
                  <a:gd name="adj1" fmla="val -28840"/>
                  <a:gd name="adj2" fmla="val 7854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So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must lie on the unit circle. But where exactly …</a:t>
                </a:r>
              </a:p>
            </p:txBody>
          </p:sp>
        </mc:Choice>
        <mc:Fallback xmlns="">
          <p:sp>
            <p:nvSpPr>
              <p:cNvPr id="2" name="Cloud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4724400"/>
                <a:ext cx="1828800" cy="993648"/>
              </a:xfrm>
              <a:prstGeom prst="cloudCallout">
                <a:avLst>
                  <a:gd name="adj1" fmla="val -28840"/>
                  <a:gd name="adj2" fmla="val 78541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1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5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uiExpand="1" build="p"/>
      <p:bldP spid="33" grpId="0" animBg="1"/>
      <p:bldP spid="34" grpId="0" animBg="1"/>
      <p:bldP spid="37" grpId="0" animBg="1"/>
      <p:bldP spid="18" grpId="0"/>
      <p:bldP spid="23" grpId="0" animBg="1"/>
      <p:bldP spid="5" grpId="0" animBg="1"/>
      <p:bldP spid="48" grpId="0" animBg="1"/>
      <p:bldP spid="6" grpId="0" animBg="1"/>
      <p:bldP spid="49" grpId="0" animBg="1"/>
      <p:bldP spid="10" grpId="0" animBg="1"/>
      <p:bldP spid="11" grpId="0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Complex roots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unity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What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08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What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𝒙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 b="-9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3400" y="2438400"/>
            <a:ext cx="3886200" cy="2819400"/>
            <a:chOff x="-609600" y="3352800"/>
            <a:chExt cx="4191000" cy="3276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371600" y="3352800"/>
              <a:ext cx="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-609600" y="5105400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/>
          <p:cNvSpPr/>
          <p:nvPr/>
        </p:nvSpPr>
        <p:spPr>
          <a:xfrm>
            <a:off x="1295400" y="2895600"/>
            <a:ext cx="2133600" cy="21336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752600" y="3048000"/>
            <a:ext cx="1676400" cy="1828800"/>
            <a:chOff x="1752600" y="3048000"/>
            <a:chExt cx="1676400" cy="1828800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2362200" y="3943350"/>
              <a:ext cx="1066800" cy="952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752600" y="3048000"/>
              <a:ext cx="617913" cy="91440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8" idx="4"/>
            </p:cNvCxnSpPr>
            <p:nvPr/>
          </p:nvCxnSpPr>
          <p:spPr>
            <a:xfrm flipV="1">
              <a:off x="1790700" y="3948114"/>
              <a:ext cx="579813" cy="92868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24400" y="2438400"/>
            <a:ext cx="3886200" cy="2819400"/>
            <a:chOff x="-609600" y="3352800"/>
            <a:chExt cx="4191000" cy="32766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371600" y="3352800"/>
              <a:ext cx="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-609600" y="5105400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/>
          <p:cNvSpPr/>
          <p:nvPr/>
        </p:nvSpPr>
        <p:spPr>
          <a:xfrm>
            <a:off x="5486400" y="2895600"/>
            <a:ext cx="2133600" cy="21336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486400" y="2895600"/>
            <a:ext cx="2133600" cy="2133600"/>
            <a:chOff x="5486400" y="2895600"/>
            <a:chExt cx="2133600" cy="2133600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6553200" y="3943350"/>
              <a:ext cx="1066800" cy="952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553200" y="2895600"/>
              <a:ext cx="8313" cy="106680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486400" y="3948114"/>
              <a:ext cx="1075113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7" idx="4"/>
            </p:cNvCxnSpPr>
            <p:nvPr/>
          </p:nvCxnSpPr>
          <p:spPr>
            <a:xfrm flipV="1">
              <a:off x="6553200" y="3914776"/>
              <a:ext cx="8313" cy="111442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974657" y="2514600"/>
            <a:ext cx="3026343" cy="2887907"/>
            <a:chOff x="4974657" y="2514600"/>
            <a:chExt cx="3026343" cy="2887907"/>
          </a:xfrm>
        </p:grpSpPr>
        <p:sp>
          <p:nvSpPr>
            <p:cNvPr id="33" name="Oval 32"/>
            <p:cNvSpPr/>
            <p:nvPr/>
          </p:nvSpPr>
          <p:spPr>
            <a:xfrm>
              <a:off x="6477000" y="2819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581900" y="3914776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553200" y="4953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410200" y="3886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498658" y="2514600"/>
                  <a:ext cx="511743" cy="3717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658" y="2514600"/>
                  <a:ext cx="511743" cy="37170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667" r="-1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974657" y="3971695"/>
                  <a:ext cx="516680" cy="3722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4657" y="3971695"/>
                  <a:ext cx="516680" cy="37228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557" r="-15294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477000" y="5029200"/>
                  <a:ext cx="516680" cy="3733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5029200"/>
                  <a:ext cx="516680" cy="37330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6557" r="-15476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484320" y="3962400"/>
                  <a:ext cx="516680" cy="3711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4320" y="3962400"/>
                  <a:ext cx="516680" cy="37112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557" r="-14118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143000" y="2749739"/>
            <a:ext cx="2650280" cy="2508061"/>
            <a:chOff x="1143000" y="2749739"/>
            <a:chExt cx="2650280" cy="2508061"/>
          </a:xfrm>
        </p:grpSpPr>
        <p:sp>
          <p:nvSpPr>
            <p:cNvPr id="10" name="Oval 9"/>
            <p:cNvSpPr/>
            <p:nvPr/>
          </p:nvSpPr>
          <p:spPr>
            <a:xfrm>
              <a:off x="1714500" y="30099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0900" y="3914776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752600" y="4800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371600" y="4883339"/>
                  <a:ext cx="516680" cy="374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4883339"/>
                  <a:ext cx="516680" cy="37446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6452" r="-14118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143000" y="2749739"/>
                  <a:ext cx="511742" cy="373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2749739"/>
                  <a:ext cx="511742" cy="37388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6557" r="-1686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276600" y="3969515"/>
                  <a:ext cx="516680" cy="3758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3969515"/>
                  <a:ext cx="516680" cy="37587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452" r="-15476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Oval 44"/>
          <p:cNvSpPr/>
          <p:nvPr/>
        </p:nvSpPr>
        <p:spPr>
          <a:xfrm>
            <a:off x="1676400" y="4727377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29940" y="2936681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334000" y="3812977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505700" y="3840064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314700" y="3840064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76600" y="5650468"/>
                <a:ext cx="50840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650468"/>
                <a:ext cx="508408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543800" y="5650468"/>
                <a:ext cx="50840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5650468"/>
                <a:ext cx="50840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c 2"/>
          <p:cNvSpPr/>
          <p:nvPr/>
        </p:nvSpPr>
        <p:spPr>
          <a:xfrm flipV="1">
            <a:off x="1905000" y="3482182"/>
            <a:ext cx="914400" cy="914400"/>
          </a:xfrm>
          <a:prstGeom prst="arc">
            <a:avLst>
              <a:gd name="adj1" fmla="val 7589944"/>
              <a:gd name="adj2" fmla="val 14270903"/>
            </a:avLst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6C31"/>
                </a:solidFill>
              </a:ln>
            </a:endParaRPr>
          </a:p>
        </p:txBody>
      </p:sp>
      <p:sp>
        <p:nvSpPr>
          <p:cNvPr id="21" name="L-Shape 20"/>
          <p:cNvSpPr/>
          <p:nvPr/>
        </p:nvSpPr>
        <p:spPr>
          <a:xfrm rot="19373214">
            <a:off x="3657598" y="3786951"/>
            <a:ext cx="381000" cy="152399"/>
          </a:xfrm>
          <a:prstGeom prst="corner">
            <a:avLst>
              <a:gd name="adj1" fmla="val 29956"/>
              <a:gd name="adj2" fmla="val 34967"/>
            </a:avLst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-Shape 51"/>
          <p:cNvSpPr/>
          <p:nvPr/>
        </p:nvSpPr>
        <p:spPr>
          <a:xfrm rot="19373214">
            <a:off x="1104899" y="5181600"/>
            <a:ext cx="381000" cy="152399"/>
          </a:xfrm>
          <a:prstGeom prst="corner">
            <a:avLst>
              <a:gd name="adj1" fmla="val 29956"/>
              <a:gd name="adj2" fmla="val 34967"/>
            </a:avLst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-Shape 53"/>
          <p:cNvSpPr/>
          <p:nvPr/>
        </p:nvSpPr>
        <p:spPr>
          <a:xfrm rot="19373214">
            <a:off x="1540443" y="2588030"/>
            <a:ext cx="381000" cy="152399"/>
          </a:xfrm>
          <a:prstGeom prst="corner">
            <a:avLst>
              <a:gd name="adj1" fmla="val 29956"/>
              <a:gd name="adj2" fmla="val 34967"/>
            </a:avLst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 flipV="1">
            <a:off x="1905000" y="3486334"/>
            <a:ext cx="914400" cy="914400"/>
          </a:xfrm>
          <a:prstGeom prst="arc">
            <a:avLst>
              <a:gd name="adj1" fmla="val 14307350"/>
              <a:gd name="adj2" fmla="val 7665822"/>
            </a:avLst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6C31"/>
                </a:solidFill>
              </a:ln>
            </a:endParaRPr>
          </a:p>
        </p:txBody>
      </p:sp>
      <p:sp>
        <p:nvSpPr>
          <p:cNvPr id="57" name="Oval 56"/>
          <p:cNvSpPr/>
          <p:nvPr/>
        </p:nvSpPr>
        <p:spPr>
          <a:xfrm>
            <a:off x="6384358" y="2746181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484004" y="4876800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-Shape 58"/>
          <p:cNvSpPr/>
          <p:nvPr/>
        </p:nvSpPr>
        <p:spPr>
          <a:xfrm rot="19373214">
            <a:off x="7867648" y="3794919"/>
            <a:ext cx="381000" cy="152399"/>
          </a:xfrm>
          <a:prstGeom prst="corner">
            <a:avLst>
              <a:gd name="adj1" fmla="val 29956"/>
              <a:gd name="adj2" fmla="val 34967"/>
            </a:avLst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flipV="1">
            <a:off x="6096000" y="3511062"/>
            <a:ext cx="914400" cy="914400"/>
          </a:xfrm>
          <a:prstGeom prst="arc">
            <a:avLst>
              <a:gd name="adj1" fmla="val 5251232"/>
              <a:gd name="adj2" fmla="val 10801837"/>
            </a:avLst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6C31"/>
                </a:solidFill>
              </a:ln>
            </a:endParaRPr>
          </a:p>
        </p:txBody>
      </p:sp>
      <p:sp>
        <p:nvSpPr>
          <p:cNvPr id="60" name="Arc 59"/>
          <p:cNvSpPr/>
          <p:nvPr/>
        </p:nvSpPr>
        <p:spPr>
          <a:xfrm flipV="1">
            <a:off x="6089726" y="3507970"/>
            <a:ext cx="914400" cy="914400"/>
          </a:xfrm>
          <a:prstGeom prst="arc">
            <a:avLst>
              <a:gd name="adj1" fmla="val 16254375"/>
              <a:gd name="adj2" fmla="val 10792054"/>
            </a:avLst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6C31"/>
                </a:solidFill>
              </a:ln>
            </a:endParaRPr>
          </a:p>
        </p:txBody>
      </p:sp>
      <p:sp>
        <p:nvSpPr>
          <p:cNvPr id="61" name="L-Shape 60"/>
          <p:cNvSpPr/>
          <p:nvPr/>
        </p:nvSpPr>
        <p:spPr>
          <a:xfrm rot="19373214">
            <a:off x="4880237" y="3818951"/>
            <a:ext cx="381000" cy="152399"/>
          </a:xfrm>
          <a:prstGeom prst="corner">
            <a:avLst>
              <a:gd name="adj1" fmla="val 29956"/>
              <a:gd name="adj2" fmla="val 34967"/>
            </a:avLst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-Shape 61"/>
          <p:cNvSpPr/>
          <p:nvPr/>
        </p:nvSpPr>
        <p:spPr>
          <a:xfrm rot="19373214">
            <a:off x="8239986" y="3852579"/>
            <a:ext cx="381000" cy="152399"/>
          </a:xfrm>
          <a:prstGeom prst="corner">
            <a:avLst>
              <a:gd name="adj1" fmla="val 29956"/>
              <a:gd name="adj2" fmla="val 34967"/>
            </a:avLst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c 62"/>
          <p:cNvSpPr/>
          <p:nvPr/>
        </p:nvSpPr>
        <p:spPr>
          <a:xfrm flipV="1">
            <a:off x="6096000" y="3505200"/>
            <a:ext cx="914400" cy="914400"/>
          </a:xfrm>
          <a:prstGeom prst="arc">
            <a:avLst>
              <a:gd name="adj1" fmla="val 10742783"/>
              <a:gd name="adj2" fmla="val 37134"/>
            </a:avLst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6C31"/>
                </a:solidFill>
              </a:ln>
            </a:endParaRPr>
          </a:p>
        </p:txBody>
      </p:sp>
      <p:sp>
        <p:nvSpPr>
          <p:cNvPr id="64" name="L-Shape 63"/>
          <p:cNvSpPr/>
          <p:nvPr/>
        </p:nvSpPr>
        <p:spPr>
          <a:xfrm rot="19373214">
            <a:off x="4611021" y="3786690"/>
            <a:ext cx="381000" cy="152399"/>
          </a:xfrm>
          <a:prstGeom prst="corner">
            <a:avLst>
              <a:gd name="adj1" fmla="val 29956"/>
              <a:gd name="adj2" fmla="val 34967"/>
            </a:avLst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1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14" grpId="0" uiExpand="1" build="p"/>
      <p:bldP spid="45" grpId="0" animBg="1"/>
      <p:bldP spid="46" grpId="0" animBg="1"/>
      <p:bldP spid="47" grpId="0" animBg="1"/>
      <p:bldP spid="48" grpId="0" animBg="1"/>
      <p:bldP spid="49" grpId="0" animBg="1"/>
      <p:bldP spid="19" grpId="0" animBg="1"/>
      <p:bldP spid="51" grpId="0" animBg="1"/>
      <p:bldP spid="3" grpId="0" animBg="1"/>
      <p:bldP spid="3" grpId="1" animBg="1"/>
      <p:bldP spid="21" grpId="0" animBg="1"/>
      <p:bldP spid="52" grpId="0" animBg="1"/>
      <p:bldP spid="54" grpId="0" animBg="1"/>
      <p:bldP spid="55" grpId="0" animBg="1"/>
      <p:bldP spid="55" grpId="1" animBg="1"/>
      <p:bldP spid="57" grpId="0" animBg="1"/>
      <p:bldP spid="58" grpId="0" animBg="1"/>
      <p:bldP spid="59" grpId="0" animBg="1"/>
      <p:bldP spid="56" grpId="0" animBg="1"/>
      <p:bldP spid="56" grpId="1" animBg="1"/>
      <p:bldP spid="60" grpId="0" animBg="1"/>
      <p:bldP spid="60" grpId="1" animBg="1"/>
      <p:bldP spid="61" grpId="0" animBg="1"/>
      <p:bldP spid="62" grpId="0" animBg="1"/>
      <p:bldP spid="63" grpId="0" animBg="1"/>
      <p:bldP spid="63" grpId="1" animBg="1"/>
      <p:bldP spid="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Complex roots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unity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i="1" dirty="0">
                    <a:latin typeface="Cambria Math"/>
                  </a:rPr>
                  <a:t> </a:t>
                </a:r>
                <a:r>
                  <a:rPr lang="en-US" sz="2000" dirty="0"/>
                  <a:t>is odd</a:t>
                </a:r>
                <a:r>
                  <a:rPr lang="en-US" sz="2000" i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𝒙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}=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i="1" dirty="0">
                    <a:latin typeface="Cambria Math"/>
                  </a:rPr>
                  <a:t> </a:t>
                </a:r>
                <a:r>
                  <a:rPr lang="en-US" sz="2000" dirty="0"/>
                  <a:t>is even</a:t>
                </a:r>
                <a:r>
                  <a:rPr lang="en-US" sz="2000" i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𝒙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}</m:t>
                    </m:r>
                    <m:r>
                      <a:rPr lang="en-US" sz="2000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Is it possible to select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/>
                  <a:t>such that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…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56602" y="2209800"/>
                <a:ext cx="929998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602" y="2209800"/>
                <a:ext cx="929998" cy="568874"/>
              </a:xfrm>
              <a:prstGeom prst="rect">
                <a:avLst/>
              </a:prstGeom>
              <a:blipFill rotWithShape="1">
                <a:blip r:embed="rId4"/>
                <a:stretch>
                  <a:fillRect r="-6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56602" y="3012526"/>
                <a:ext cx="929998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602" y="3012526"/>
                <a:ext cx="929998" cy="568874"/>
              </a:xfrm>
              <a:prstGeom prst="rect">
                <a:avLst/>
              </a:prstGeom>
              <a:blipFill rotWithShape="1">
                <a:blip r:embed="rId5"/>
                <a:stretch>
                  <a:fillRect r="-6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72200" y="4419600"/>
                <a:ext cx="926792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419600"/>
                <a:ext cx="92679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714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own Ribbon 11"/>
              <p:cNvSpPr/>
              <p:nvPr/>
            </p:nvSpPr>
            <p:spPr>
              <a:xfrm>
                <a:off x="3200400" y="5158189"/>
                <a:ext cx="2133600" cy="1014011"/>
              </a:xfrm>
              <a:prstGeom prst="ribbon">
                <a:avLst>
                  <a:gd name="adj1" fmla="val 16667"/>
                  <a:gd name="adj2" fmla="val 7319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Down Ribbon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158189"/>
                <a:ext cx="2133600" cy="1014011"/>
              </a:xfrm>
              <a:prstGeom prst="ribbon">
                <a:avLst>
                  <a:gd name="adj1" fmla="val 16667"/>
                  <a:gd name="adj2" fmla="val 73193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3276600" y="3124200"/>
            <a:ext cx="914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52800" y="3581400"/>
            <a:ext cx="914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loud Callout 13"/>
              <p:cNvSpPr/>
              <p:nvPr/>
            </p:nvSpPr>
            <p:spPr>
              <a:xfrm>
                <a:off x="5867400" y="5254752"/>
                <a:ext cx="2971800" cy="993648"/>
              </a:xfrm>
              <a:prstGeom prst="cloudCallout">
                <a:avLst>
                  <a:gd name="adj1" fmla="val -28840"/>
                  <a:gd name="adj2" fmla="val 7854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Do you realize now why we assumed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as power of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200" dirty="0">
                    <a:solidFill>
                      <a:srgbClr val="0070C0"/>
                    </a:solidFill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14" name="Cloud Callou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5254752"/>
                <a:ext cx="2971800" cy="993648"/>
              </a:xfrm>
              <a:prstGeom prst="cloudCallout">
                <a:avLst>
                  <a:gd name="adj1" fmla="val -28840"/>
                  <a:gd name="adj2" fmla="val 78541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92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  <p:bldP spid="9" grpId="0" animBg="1"/>
      <p:bldP spid="10" grpId="0" animBg="1"/>
      <p:bldP spid="11" grpId="0" animBg="1"/>
      <p:bldP spid="12" grpId="0" animBg="1"/>
      <p:bldP spid="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200" b="1" dirty="0"/>
              <a:t>Solving the sub-problem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Time complexity of Evaluating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=</a:t>
                </a:r>
                <a:r>
                  <a:rPr lang="en-US" sz="2000" b="1" dirty="0"/>
                  <a:t> a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)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46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418791" y="1544404"/>
            <a:ext cx="3143809" cy="644992"/>
            <a:chOff x="2971799" y="2992204"/>
            <a:chExt cx="3143809" cy="644992"/>
          </a:xfrm>
        </p:grpSpPr>
        <p:cxnSp>
          <p:nvCxnSpPr>
            <p:cNvPr id="17" name="Straight Arrow Connector 16"/>
            <p:cNvCxnSpPr>
              <a:stCxn id="5" idx="3"/>
              <a:endCxn id="6" idx="7"/>
            </p:cNvCxnSpPr>
            <p:nvPr/>
          </p:nvCxnSpPr>
          <p:spPr>
            <a:xfrm flipH="1">
              <a:off x="2971799" y="2992204"/>
              <a:ext cx="1391210" cy="644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5"/>
              <a:endCxn id="7" idx="1"/>
            </p:cNvCxnSpPr>
            <p:nvPr/>
          </p:nvCxnSpPr>
          <p:spPr>
            <a:xfrm>
              <a:off x="4638954" y="2992204"/>
              <a:ext cx="1476654" cy="644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2000" y="2438400"/>
            <a:ext cx="6391555" cy="1219200"/>
            <a:chOff x="762000" y="2438400"/>
            <a:chExt cx="6391555" cy="1219200"/>
          </a:xfrm>
        </p:grpSpPr>
        <p:sp>
          <p:nvSpPr>
            <p:cNvPr id="41" name="Oval 40"/>
            <p:cNvSpPr/>
            <p:nvPr/>
          </p:nvSpPr>
          <p:spPr>
            <a:xfrm>
              <a:off x="1066800" y="28956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0387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4103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4677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1295400" y="2458804"/>
              <a:ext cx="819150" cy="436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390495" y="2458804"/>
              <a:ext cx="843382" cy="360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4690923" y="2438400"/>
              <a:ext cx="819150" cy="436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791200" y="2458804"/>
              <a:ext cx="843382" cy="360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62000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447800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2743200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352800" y="3192645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4124045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28743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6181445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781800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4267200"/>
            <a:ext cx="7467600" cy="381000"/>
            <a:chOff x="152400" y="4267200"/>
            <a:chExt cx="7467600" cy="381000"/>
          </a:xfrm>
        </p:grpSpPr>
        <p:sp>
          <p:nvSpPr>
            <p:cNvPr id="64" name="Oval 63"/>
            <p:cNvSpPr/>
            <p:nvPr/>
          </p:nvSpPr>
          <p:spPr>
            <a:xfrm>
              <a:off x="1524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765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2192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17526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56295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1722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67056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72297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308610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33375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56235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43950" y="1219200"/>
            <a:ext cx="770850" cy="381000"/>
            <a:chOff x="3343950" y="1219200"/>
            <a:chExt cx="770850" cy="381000"/>
          </a:xfrm>
        </p:grpSpPr>
        <p:sp>
          <p:nvSpPr>
            <p:cNvPr id="5" name="Oval 4"/>
            <p:cNvSpPr/>
            <p:nvPr/>
          </p:nvSpPr>
          <p:spPr>
            <a:xfrm>
              <a:off x="3724555" y="1219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343950" y="12192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50" y="1219200"/>
                  <a:ext cx="3898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371600" y="2057400"/>
            <a:ext cx="4495799" cy="457200"/>
            <a:chOff x="1371600" y="2057400"/>
            <a:chExt cx="4495799" cy="457200"/>
          </a:xfrm>
        </p:grpSpPr>
        <p:grpSp>
          <p:nvGrpSpPr>
            <p:cNvPr id="40" name="Group 39"/>
            <p:cNvGrpSpPr/>
            <p:nvPr/>
          </p:nvGrpSpPr>
          <p:grpSpPr>
            <a:xfrm>
              <a:off x="2057400" y="2133600"/>
              <a:ext cx="3809999" cy="381000"/>
              <a:chOff x="2819400" y="3962400"/>
              <a:chExt cx="3809999" cy="3810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819400" y="3962400"/>
                <a:ext cx="390245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239154" y="3962400"/>
                <a:ext cx="390245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371600" y="2057400"/>
                  <a:ext cx="788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𝑒𝑣𝑒𝑛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2057400"/>
                  <a:ext cx="788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007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800600" y="2057400"/>
                  <a:ext cx="718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𝑜𝑑𝑑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2057400"/>
                  <a:ext cx="71891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11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4114800" y="1371600"/>
            <a:ext cx="3810000" cy="3048000"/>
            <a:chOff x="4114800" y="1371600"/>
            <a:chExt cx="3810000" cy="3048000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5943600" y="2324100"/>
              <a:ext cx="1905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900722" y="2971800"/>
              <a:ext cx="947878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620000" y="4419600"/>
              <a:ext cx="304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114800" y="1371600"/>
              <a:ext cx="3733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7604236" y="942201"/>
            <a:ext cx="62536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degree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279468" y="388203"/>
            <a:ext cx="86453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 points</a:t>
            </a:r>
          </a:p>
          <a:p>
            <a:r>
              <a:rPr lang="en-US" sz="1200" b="1" dirty="0"/>
              <a:t> for </a:t>
            </a:r>
          </a:p>
          <a:p>
            <a:r>
              <a:rPr lang="en-US" sz="1200" b="1" dirty="0"/>
              <a:t>evaluation</a:t>
            </a:r>
          </a:p>
          <a:p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379638" y="762000"/>
                <a:ext cx="3259162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 +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638" y="762000"/>
                <a:ext cx="325916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279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696200" y="1185446"/>
                <a:ext cx="5750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1185446"/>
                <a:ext cx="57509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851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7620000" y="2133600"/>
                <a:ext cx="799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2133600"/>
                <a:ext cx="799514" cy="338554"/>
              </a:xfrm>
              <a:prstGeom prst="rect">
                <a:avLst/>
              </a:prstGeom>
              <a:blipFill rotWithShape="1">
                <a:blip r:embed="rId8"/>
                <a:stretch>
                  <a:fillRect t="-5357" r="-534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7658686" y="2785646"/>
                <a:ext cx="799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686" y="2785646"/>
                <a:ext cx="799514" cy="338554"/>
              </a:xfrm>
              <a:prstGeom prst="rect">
                <a:avLst/>
              </a:prstGeom>
              <a:blipFill rotWithShape="1">
                <a:blip r:embed="rId9"/>
                <a:stretch>
                  <a:fillRect t="-5357" r="-530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924800" y="4233446"/>
                <a:ext cx="5654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4233446"/>
                <a:ext cx="565476" cy="338554"/>
              </a:xfrm>
              <a:prstGeom prst="rect">
                <a:avLst/>
              </a:prstGeom>
              <a:blipFill rotWithShape="1">
                <a:blip r:embed="rId10"/>
                <a:stretch>
                  <a:fillRect t="-5357" r="-752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8414828" y="1185446"/>
                <a:ext cx="478529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28" y="1185446"/>
                <a:ext cx="478529" cy="338554"/>
              </a:xfrm>
              <a:prstGeom prst="rect">
                <a:avLst/>
              </a:prstGeom>
              <a:blipFill rotWithShape="1">
                <a:blip r:embed="rId11"/>
                <a:stretch>
                  <a:fillRect t="-3448" r="-8642" b="-18966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436871" y="2743200"/>
                <a:ext cx="478529" cy="44755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f>
                            <m:fPr>
                              <m:ctrlPr>
                                <a:rPr lang="en-US" sz="1600" b="1" i="1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1600" b="1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871" y="2743200"/>
                <a:ext cx="478529" cy="447558"/>
              </a:xfrm>
              <a:prstGeom prst="rect">
                <a:avLst/>
              </a:prstGeom>
              <a:blipFill rotWithShape="1">
                <a:blip r:embed="rId12"/>
                <a:stretch>
                  <a:fillRect t="-1333" r="-864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382000" y="4228508"/>
                <a:ext cx="472116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4228508"/>
                <a:ext cx="472116" cy="338554"/>
              </a:xfrm>
              <a:prstGeom prst="rect">
                <a:avLst/>
              </a:prstGeom>
              <a:blipFill rotWithShape="1">
                <a:blip r:embed="rId13"/>
                <a:stretch>
                  <a:fillRect t="-3509" r="-8861" b="-2105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8458200" y="2176046"/>
                <a:ext cx="478528" cy="44755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f>
                            <m:fPr>
                              <m:ctrlPr>
                                <a:rPr lang="en-US" sz="1600" b="1" i="1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1600" b="1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2176046"/>
                <a:ext cx="478528" cy="447558"/>
              </a:xfrm>
              <a:prstGeom prst="rect">
                <a:avLst/>
              </a:prstGeom>
              <a:blipFill rotWithShape="1">
                <a:blip r:embed="rId14"/>
                <a:stretch>
                  <a:fillRect t="-1333" r="-875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219200" y="4989755"/>
            <a:ext cx="4453076" cy="7252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1" grpId="0" animBg="1"/>
      <p:bldP spid="92" grpId="0" animBg="1"/>
      <p:bldP spid="94" grpId="0"/>
      <p:bldP spid="95" grpId="0"/>
      <p:bldP spid="96" grpId="0"/>
      <p:bldP spid="97" grpId="0"/>
      <p:bldP spid="68" grpId="0" animBg="1"/>
      <p:bldP spid="80" grpId="0" animBg="1"/>
      <p:bldP spid="81" grpId="0" animBg="1"/>
      <p:bldP spid="86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13552" y="2133600"/>
                <a:ext cx="2144048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552" y="2133600"/>
                <a:ext cx="2144048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1977" t="-3704" r="-3955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61752" y="2221468"/>
                <a:ext cx="2129494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752" y="2221468"/>
                <a:ext cx="212949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279" t="-6349" r="-370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2848" y="1981200"/>
                <a:ext cx="1361152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/>
                        </a:rPr>
                        <m:t>𝑩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  <a:p>
                <a:r>
                  <a:rPr lang="en-US" sz="1600" dirty="0"/>
                  <a:t>Coefficient </a:t>
                </a:r>
              </a:p>
              <a:p>
                <a:r>
                  <a:rPr lang="en-US" sz="1600" dirty="0" err="1"/>
                  <a:t>represntation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48" y="1981200"/>
                <a:ext cx="1361152" cy="1077218"/>
              </a:xfrm>
              <a:prstGeom prst="rect">
                <a:avLst/>
              </a:prstGeom>
              <a:blipFill rotWithShape="1">
                <a:blip r:embed="rId4"/>
                <a:stretch>
                  <a:fillRect l="-2222" t="-1117" r="-444" b="-5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3657600" y="2209801"/>
            <a:ext cx="2504152" cy="371564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86400" y="5421868"/>
                <a:ext cx="3370859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>
                            <a:latin typeface="Cambria Math"/>
                          </a:rPr>
                          <m:t>𝑪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421868"/>
                <a:ext cx="337085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61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8200" y="5257800"/>
                <a:ext cx="3317960" cy="64633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  <a:p>
                <a:r>
                  <a:rPr lang="en-US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 smtClean="0">
                            <a:latin typeface="Cambria Math"/>
                          </a:rPr>
                          <m:t>𝑩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57800"/>
                <a:ext cx="3317960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1465" t="-3704" r="-2198" b="-120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156160" y="5382768"/>
            <a:ext cx="1330240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33249" y="5906869"/>
                <a:ext cx="1100751" cy="6463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time</a:t>
                </a:r>
              </a:p>
              <a:p>
                <a:r>
                  <a:rPr lang="en-US" dirty="0"/>
                  <a:t>       </a:t>
                </a:r>
                <a:r>
                  <a:rPr lang="en-US" dirty="0">
                    <a:sym typeface="Wingdings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49" y="5906869"/>
                <a:ext cx="1100751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3825" t="-3704" r="-8743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91187" y="1563469"/>
                <a:ext cx="1260986" cy="64633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time </a:t>
                </a:r>
              </a:p>
              <a:p>
                <a:r>
                  <a:rPr lang="en-US" dirty="0">
                    <a:sym typeface="Wingdings" pitchFamily="2" charset="2"/>
                  </a:rPr>
                  <a:t>          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187" y="1563469"/>
                <a:ext cx="1260986" cy="646331"/>
              </a:xfrm>
              <a:prstGeom prst="rect">
                <a:avLst/>
              </a:prstGeom>
              <a:blipFill rotWithShape="1">
                <a:blip r:embed="rId8"/>
                <a:stretch>
                  <a:fillRect l="-4348" t="-4673" r="-7246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Down Arrow 16"/>
          <p:cNvSpPr/>
          <p:nvPr/>
        </p:nvSpPr>
        <p:spPr>
          <a:xfrm>
            <a:off x="2209800" y="2779931"/>
            <a:ext cx="484632" cy="247786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7059168" y="2581364"/>
            <a:ext cx="484632" cy="282883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8695" y="3581400"/>
                <a:ext cx="1627305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log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95" y="3581400"/>
                <a:ext cx="162730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602" t="-6452" r="-557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440495" y="3733800"/>
                <a:ext cx="1627305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log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495" y="3733800"/>
                <a:ext cx="162730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974" t="-6452" r="-5204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716844" y="3497759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90800" y="3516868"/>
            <a:ext cx="686406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25017" y="3595300"/>
            <a:ext cx="1554080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Practice sheet </a:t>
            </a:r>
          </a:p>
          <a:p>
            <a:r>
              <a:rPr lang="en-US" dirty="0"/>
              <a:t>with hints</a:t>
            </a:r>
          </a:p>
        </p:txBody>
      </p:sp>
    </p:spTree>
    <p:extLst>
      <p:ext uri="{BB962C8B-B14F-4D97-AF65-F5344CB8AC3E}">
        <p14:creationId xmlns:p14="http://schemas.microsoft.com/office/powerpoint/2010/main" val="377152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9" grpId="0"/>
      <p:bldP spid="12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965449"/>
            <a:ext cx="7772400" cy="1470025"/>
          </a:xfrm>
        </p:spPr>
        <p:txBody>
          <a:bodyPr/>
          <a:lstStyle/>
          <a:p>
            <a:r>
              <a:rPr lang="en-US" sz="3600" b="1" dirty="0"/>
              <a:t>The power of </a:t>
            </a:r>
            <a:r>
              <a:rPr lang="en-US" sz="3600" b="1" dirty="0">
                <a:solidFill>
                  <a:srgbClr val="006C31"/>
                </a:solidFill>
              </a:rPr>
              <a:t>Binary Search Tree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99535" y="4114800"/>
            <a:ext cx="6400800" cy="1752600"/>
          </a:xfrm>
        </p:spPr>
        <p:txBody>
          <a:bodyPr/>
          <a:lstStyle/>
          <a:p>
            <a:r>
              <a:rPr lang="en-US" sz="4800" b="1" dirty="0">
                <a:solidFill>
                  <a:srgbClr val="0070C0"/>
                </a:solidFill>
              </a:rPr>
              <a:t>II</a:t>
            </a:r>
          </a:p>
        </p:txBody>
      </p:sp>
    </p:spTree>
    <p:extLst>
      <p:ext uri="{BB962C8B-B14F-4D97-AF65-F5344CB8AC3E}">
        <p14:creationId xmlns:p14="http://schemas.microsoft.com/office/powerpoint/2010/main" val="32147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Height Balanced BST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(Red-black tree, AVL tree)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Operations you already know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Search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70C0"/>
                </a:solidFill>
              </a:rPr>
              <a:t>T</a:t>
            </a:r>
            <a:r>
              <a:rPr lang="en-US" sz="1800" dirty="0" err="1"/>
              <a:t>,</a:t>
            </a:r>
            <a:r>
              <a:rPr lang="en-US" sz="1800" b="1" dirty="0" err="1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Insert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70C0"/>
                </a:solidFill>
              </a:rPr>
              <a:t>T</a:t>
            </a:r>
            <a:r>
              <a:rPr lang="en-US" sz="1800" dirty="0" err="1"/>
              <a:t>,</a:t>
            </a:r>
            <a:r>
              <a:rPr lang="en-US" sz="1800" b="1" dirty="0" err="1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Delete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70C0"/>
                </a:solidFill>
              </a:rPr>
              <a:t>T</a:t>
            </a:r>
            <a:r>
              <a:rPr lang="en-US" sz="1800" dirty="0" err="1"/>
              <a:t>,</a:t>
            </a:r>
            <a:r>
              <a:rPr lang="en-US" sz="1800" b="1" dirty="0" err="1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Min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Max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Predecessor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70C0"/>
                </a:solidFill>
              </a:rPr>
              <a:t>T</a:t>
            </a:r>
            <a:r>
              <a:rPr lang="en-US" sz="1800" dirty="0" err="1"/>
              <a:t>,</a:t>
            </a:r>
            <a:r>
              <a:rPr lang="en-US" sz="1800" b="1" dirty="0" err="1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Successor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70C0"/>
                </a:solidFill>
              </a:rPr>
              <a:t>T</a:t>
            </a:r>
            <a:r>
              <a:rPr lang="en-US" sz="1800" dirty="0" err="1"/>
              <a:t>,</a:t>
            </a:r>
            <a:r>
              <a:rPr lang="en-US" sz="1800" b="1" dirty="0" err="1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 err="1">
                <a:solidFill>
                  <a:srgbClr val="002060"/>
                </a:solidFill>
              </a:rPr>
              <a:t>SpecialMerge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1800" dirty="0"/>
              <a:t>,</a:t>
            </a:r>
            <a:r>
              <a:rPr lang="en-US" sz="1800" b="1" dirty="0">
                <a:solidFill>
                  <a:srgbClr val="0070C0"/>
                </a:solidFill>
              </a:rPr>
              <a:t> T’</a:t>
            </a:r>
            <a:r>
              <a:rPr lang="en-US" sz="1800" dirty="0"/>
              <a:t>)  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Split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70C0"/>
                </a:solidFill>
              </a:rPr>
              <a:t>T</a:t>
            </a:r>
            <a:r>
              <a:rPr lang="en-US" sz="1800" dirty="0" err="1"/>
              <a:t>,</a:t>
            </a:r>
            <a:r>
              <a:rPr lang="en-US" sz="1800" b="1" dirty="0" err="1"/>
              <a:t>x</a:t>
            </a:r>
            <a:r>
              <a:rPr lang="en-US" sz="1800" dirty="0"/>
              <a:t>)</a:t>
            </a:r>
          </a:p>
          <a:p>
            <a:pPr marL="0" indent="0" algn="ctr">
              <a:buNone/>
            </a:pPr>
            <a:endParaRPr lang="en-US" sz="1800" dirty="0"/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New operation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571999" y="2174875"/>
            <a:ext cx="4419601" cy="395128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</a:rPr>
              <a:t>10.  </a:t>
            </a:r>
            <a:r>
              <a:rPr lang="en-US" sz="1800" b="1" dirty="0" err="1">
                <a:solidFill>
                  <a:srgbClr val="002060"/>
                </a:solidFill>
              </a:rPr>
              <a:t>FindRank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1800" b="1" dirty="0"/>
              <a:t>,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b="1" dirty="0"/>
              <a:t>x</a:t>
            </a:r>
            <a:r>
              <a:rPr lang="en-US" sz="1800" dirty="0"/>
              <a:t>): </a:t>
            </a:r>
          </a:p>
          <a:p>
            <a:pPr marL="0" indent="0">
              <a:buNone/>
            </a:pPr>
            <a:r>
              <a:rPr lang="en-US" sz="1600" dirty="0"/>
              <a:t>return the  no. of elements  in </a:t>
            </a:r>
            <a:r>
              <a:rPr lang="en-US" sz="1600" b="1" dirty="0">
                <a:solidFill>
                  <a:srgbClr val="0070C0"/>
                </a:solidFill>
              </a:rPr>
              <a:t>T</a:t>
            </a:r>
            <a:r>
              <a:rPr lang="en-US" sz="1600" dirty="0"/>
              <a:t> that are smaller </a:t>
            </a:r>
          </a:p>
          <a:p>
            <a:pPr marL="0" indent="0">
              <a:buNone/>
            </a:pPr>
            <a:r>
              <a:rPr lang="en-US" sz="1600" dirty="0"/>
              <a:t>than </a:t>
            </a:r>
            <a:r>
              <a:rPr lang="en-US" sz="1600" b="1" dirty="0"/>
              <a:t>x</a:t>
            </a:r>
            <a:r>
              <a:rPr lang="en-US" sz="1600" dirty="0"/>
              <a:t>.</a:t>
            </a:r>
            <a:endParaRPr lang="en-US" sz="1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0" name="Down Ribbon 9"/>
          <p:cNvSpPr/>
          <p:nvPr/>
        </p:nvSpPr>
        <p:spPr>
          <a:xfrm>
            <a:off x="2590800" y="6096000"/>
            <a:ext cx="41148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Every operation in </a:t>
            </a:r>
            <a:r>
              <a:rPr lang="en-US" sz="1600" b="1" dirty="0">
                <a:solidFill>
                  <a:srgbClr val="C00000"/>
                </a:solidFill>
              </a:rPr>
              <a:t>O</a:t>
            </a:r>
            <a:r>
              <a:rPr lang="en-US" sz="1600" dirty="0">
                <a:solidFill>
                  <a:schemeClr val="tx1"/>
                </a:solidFill>
              </a:rPr>
              <a:t>(log </a:t>
            </a:r>
            <a:r>
              <a:rPr lang="en-US" sz="1600" b="1" dirty="0">
                <a:solidFill>
                  <a:srgbClr val="0070C0"/>
                </a:solidFill>
              </a:rPr>
              <a:t>n</a:t>
            </a:r>
            <a:r>
              <a:rPr lang="en-US" sz="1600" dirty="0">
                <a:solidFill>
                  <a:schemeClr val="tx1"/>
                </a:solidFill>
              </a:rPr>
              <a:t>) time.</a:t>
            </a:r>
          </a:p>
        </p:txBody>
      </p:sp>
      <p:sp>
        <p:nvSpPr>
          <p:cNvPr id="2" name="Rounded Rectangle 1"/>
          <p:cNvSpPr/>
          <p:nvPr/>
        </p:nvSpPr>
        <p:spPr>
          <a:xfrm flipV="1">
            <a:off x="5562600" y="2514600"/>
            <a:ext cx="1371600" cy="3810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315200" y="2324100"/>
            <a:ext cx="1676400" cy="49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0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7" grpId="0" uiExpand="1" build="p"/>
      <p:bldP spid="8" grpId="0" build="p"/>
      <p:bldP spid="9" grpId="0" uiExpand="1" build="p"/>
      <p:bldP spid="10" grpId="0" animBg="1"/>
      <p:bldP spid="2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Find-rank(</a:t>
            </a:r>
            <a:r>
              <a:rPr lang="en-US" sz="3600" b="1" dirty="0" err="1">
                <a:solidFill>
                  <a:srgbClr val="0070C0"/>
                </a:solidFill>
              </a:rPr>
              <a:t>T,x</a:t>
            </a:r>
            <a:r>
              <a:rPr lang="en-US" sz="3600" b="1" dirty="0"/>
              <a:t>)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39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</a:t>
            </a:r>
            <a:r>
              <a:rPr lang="en-US" sz="3600" b="1" dirty="0">
                <a:solidFill>
                  <a:srgbClr val="7030A0"/>
                </a:solidFill>
              </a:rPr>
              <a:t> trivial </a:t>
            </a:r>
            <a:r>
              <a:rPr lang="en-US" sz="3600" b="1" dirty="0"/>
              <a:t>approach that does not work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07068"/>
                <a:ext cx="8229600" cy="5246132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Store a field: </a:t>
                </a:r>
                <a:r>
                  <a:rPr lang="en-US" sz="2400" b="1" dirty="0"/>
                  <a:t>rank</a:t>
                </a:r>
              </a:p>
              <a:p>
                <a:pPr marL="0" indent="0">
                  <a:buNone/>
                </a:pPr>
                <a:r>
                  <a:rPr lang="en-US" sz="2400" dirty="0"/>
                  <a:t>It does not work since after insert/delete operation, we may have to update this field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nodes.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07068"/>
                <a:ext cx="8229600" cy="5246132"/>
              </a:xfrm>
              <a:blipFill>
                <a:blip r:embed="rId2"/>
                <a:stretch>
                  <a:fillRect l="-123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43000" y="1307068"/>
            <a:ext cx="5586736" cy="3374142"/>
            <a:chOff x="1143000" y="1535668"/>
            <a:chExt cx="5586736" cy="3374142"/>
          </a:xfrm>
        </p:grpSpPr>
        <p:sp>
          <p:nvSpPr>
            <p:cNvPr id="5" name="Oval 4"/>
            <p:cNvSpPr/>
            <p:nvPr/>
          </p:nvSpPr>
          <p:spPr>
            <a:xfrm>
              <a:off x="4514094" y="22098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419094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770894" y="3809999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504694" y="3772992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752094" y="3810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61294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222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32948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42092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51236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>
              <a:off x="603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1">
              <a:off x="2962653" y="230838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H="1">
              <a:off x="1953760" y="317801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8" idx="3"/>
            </p:cNvCxnSpPr>
            <p:nvPr/>
          </p:nvCxnSpPr>
          <p:spPr>
            <a:xfrm flipH="1">
              <a:off x="3438147" y="397829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endCxn id="11" idx="7"/>
            </p:cNvCxnSpPr>
            <p:nvPr/>
          </p:nvCxnSpPr>
          <p:spPr>
            <a:xfrm flipH="1">
              <a:off x="1405842" y="396240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H="1">
              <a:off x="5181600" y="397829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H="1">
              <a:off x="5647948" y="320040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3048000" y="317801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>
            <a:xfrm>
              <a:off x="2029959" y="396240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endCxn id="294" idx="0"/>
            </p:cNvCxnSpPr>
            <p:nvPr/>
          </p:nvCxnSpPr>
          <p:spPr>
            <a:xfrm>
              <a:off x="3962400" y="3978116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5763759" y="396240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>
              <a:off x="4800600" y="235315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2" name="Group 281"/>
            <p:cNvGrpSpPr/>
            <p:nvPr/>
          </p:nvGrpSpPr>
          <p:grpSpPr>
            <a:xfrm>
              <a:off x="4526276" y="1535668"/>
              <a:ext cx="502924" cy="642699"/>
              <a:chOff x="1310628" y="3849469"/>
              <a:chExt cx="502924" cy="642699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310628" y="3849469"/>
                <a:ext cx="5029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T</a:t>
                </a:r>
              </a:p>
            </p:txBody>
          </p:sp>
        </p:grpSp>
        <p:sp>
          <p:nvSpPr>
            <p:cNvPr id="286" name="TextBox 285"/>
            <p:cNvSpPr txBox="1"/>
            <p:nvPr/>
          </p:nvSpPr>
          <p:spPr>
            <a:xfrm>
              <a:off x="1143000" y="46151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28194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28</a:t>
              </a: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46</a:t>
              </a: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4008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67</a:t>
              </a: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209800" y="4615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25</a:t>
              </a: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752600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31</a:t>
              </a: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41</a:t>
              </a: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7338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35</a:t>
              </a: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486400" y="3733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49</a:t>
              </a: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995664" y="4615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53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1054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48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90600" y="2949416"/>
            <a:ext cx="6324600" cy="2232184"/>
            <a:chOff x="990600" y="2949416"/>
            <a:chExt cx="6324600" cy="2232184"/>
          </a:xfrm>
        </p:grpSpPr>
        <p:grpSp>
          <p:nvGrpSpPr>
            <p:cNvPr id="54" name="Group 53"/>
            <p:cNvGrpSpPr/>
            <p:nvPr/>
          </p:nvGrpSpPr>
          <p:grpSpPr>
            <a:xfrm>
              <a:off x="20574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66" name="Rectangle 6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5" name="Straight Arrow Connector 64"/>
                <p:cNvCxnSpPr>
                  <a:endCxn id="66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60" name="Rectangle 5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0" name="Group 69"/>
            <p:cNvGrpSpPr/>
            <p:nvPr/>
          </p:nvGrpSpPr>
          <p:grpSpPr>
            <a:xfrm>
              <a:off x="9906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79" name="Group 7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0" name="Straight Arrow Connector 79"/>
                <p:cNvCxnSpPr>
                  <a:endCxn id="8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77" name="Straight Connector 7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" name="Group 84"/>
            <p:cNvGrpSpPr/>
            <p:nvPr/>
          </p:nvGrpSpPr>
          <p:grpSpPr>
            <a:xfrm>
              <a:off x="31420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98" name="Straight Connector 9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Connector 98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95" name="Straight Arrow Connector 94"/>
                <p:cNvCxnSpPr>
                  <a:endCxn id="96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90" name="Rectangle 8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0" name="Group 99"/>
            <p:cNvGrpSpPr/>
            <p:nvPr/>
          </p:nvGrpSpPr>
          <p:grpSpPr>
            <a:xfrm>
              <a:off x="40386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11" name="Rectangle 11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2" name="Group 11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13" name="Straight Connector 11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0" name="Straight Arrow Connector 109"/>
                <p:cNvCxnSpPr>
                  <a:endCxn id="11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07" name="Straight Connector 10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49708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7" name="Rectangle 12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9" name="Straight Connector 12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Connector 12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6" name="Straight Arrow Connector 125"/>
                <p:cNvCxnSpPr>
                  <a:endCxn id="127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1" name="Group 12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3" name="Straight Connector 12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Straight Connector 12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1" name="Group 130"/>
            <p:cNvGrpSpPr/>
            <p:nvPr/>
          </p:nvGrpSpPr>
          <p:grpSpPr>
            <a:xfrm>
              <a:off x="58852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132" name="Group 131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41" name="Group 14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43" name="Rectangle 14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4" name="Group 14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2" name="Straight Arrow Connector 141"/>
                <p:cNvCxnSpPr>
                  <a:endCxn id="143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 132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36" name="Rectangle 13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9" name="Straight Connector 13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Straight Connector 13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9" name="Group 148"/>
            <p:cNvGrpSpPr/>
            <p:nvPr/>
          </p:nvGrpSpPr>
          <p:grpSpPr>
            <a:xfrm>
              <a:off x="6629400" y="2949416"/>
              <a:ext cx="685800" cy="675176"/>
              <a:chOff x="245687" y="1539338"/>
              <a:chExt cx="808930" cy="665028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3" name="Group 15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5" name="Straight Connector 15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>
                    <a:off x="2447521" y="2524882"/>
                    <a:ext cx="201168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1" name="Straight Arrow Connector 150"/>
              <p:cNvCxnSpPr/>
              <p:nvPr/>
            </p:nvCxnSpPr>
            <p:spPr>
              <a:xfrm>
                <a:off x="245687" y="1539338"/>
                <a:ext cx="719049" cy="4418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109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719262"/>
            <a:ext cx="7772400" cy="1470025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Recap from Lecture 1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itle 4"/>
          <p:cNvSpPr txBox="1">
            <a:spLocks/>
          </p:cNvSpPr>
          <p:nvPr/>
        </p:nvSpPr>
        <p:spPr bwMode="auto">
          <a:xfrm>
            <a:off x="685800" y="360045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b="1" dirty="0"/>
              <a:t>An </a:t>
            </a:r>
            <a:r>
              <a:rPr lang="en-US" sz="3600" b="1" dirty="0">
                <a:sym typeface="Wingdings" pitchFamily="2" charset="2"/>
              </a:rPr>
              <a:t>algorithm for </a:t>
            </a:r>
            <a:br>
              <a:rPr lang="en-US" sz="3600" b="1" dirty="0">
                <a:sym typeface="Wingdings" pitchFamily="2" charset="2"/>
              </a:rPr>
            </a:br>
            <a:r>
              <a:rPr lang="en-US" sz="3600" b="1" dirty="0">
                <a:solidFill>
                  <a:srgbClr val="7030A0"/>
                </a:solidFill>
                <a:sym typeface="Wingdings" pitchFamily="2" charset="2"/>
              </a:rPr>
              <a:t>multiplying two polynomials</a:t>
            </a:r>
            <a:endParaRPr lang="en-US" sz="3600" b="1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167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Achieving </a:t>
            </a:r>
            <a:r>
              <a:rPr lang="en-US" sz="3600" b="1" dirty="0">
                <a:solidFill>
                  <a:srgbClr val="C00000"/>
                </a:solidFill>
              </a:rPr>
              <a:t>O</a:t>
            </a:r>
            <a:r>
              <a:rPr lang="en-US" sz="3600" b="1" dirty="0"/>
              <a:t>(log </a:t>
            </a:r>
            <a:r>
              <a:rPr lang="en-US" sz="3600" b="1" dirty="0">
                <a:solidFill>
                  <a:srgbClr val="0070C0"/>
                </a:solidFill>
              </a:rPr>
              <a:t>n</a:t>
            </a:r>
            <a:r>
              <a:rPr lang="en-US" sz="3600" b="1" dirty="0"/>
              <a:t>) time for </a:t>
            </a:r>
            <a:r>
              <a:rPr lang="en-US" sz="3600" b="1" dirty="0" err="1">
                <a:solidFill>
                  <a:srgbClr val="002060"/>
                </a:solidFill>
              </a:rPr>
              <a:t>FindRank</a:t>
            </a:r>
            <a:r>
              <a:rPr lang="en-US" sz="3600" b="1" dirty="0"/>
              <a:t>(</a:t>
            </a:r>
            <a:r>
              <a:rPr lang="en-US" sz="3600" b="1" dirty="0" err="1">
                <a:solidFill>
                  <a:srgbClr val="0070C0"/>
                </a:solidFill>
              </a:rPr>
              <a:t>T</a:t>
            </a:r>
            <a:r>
              <a:rPr lang="en-US" sz="3600" b="1" dirty="0" err="1"/>
              <a:t>,x</a:t>
            </a:r>
            <a:r>
              <a:rPr lang="en-US" sz="3600" b="1" dirty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Assume without loss of generality that </a:t>
            </a:r>
            <a:r>
              <a:rPr lang="en-US" sz="2400" b="1" dirty="0"/>
              <a:t>x </a:t>
            </a:r>
            <a:r>
              <a:rPr lang="en-US" sz="2400" u="sng" dirty="0"/>
              <a:t>belongs to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3276600" y="2057400"/>
            <a:ext cx="3124200" cy="33528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4343400" y="2057400"/>
            <a:ext cx="990600" cy="2917918"/>
            <a:chOff x="4343400" y="2057400"/>
            <a:chExt cx="990600" cy="2917918"/>
          </a:xfrm>
        </p:grpSpPr>
        <p:grpSp>
          <p:nvGrpSpPr>
            <p:cNvPr id="36" name="Group 35"/>
            <p:cNvGrpSpPr/>
            <p:nvPr/>
          </p:nvGrpSpPr>
          <p:grpSpPr>
            <a:xfrm>
              <a:off x="4343400" y="2176338"/>
              <a:ext cx="990600" cy="2798980"/>
              <a:chOff x="4343400" y="2176338"/>
              <a:chExt cx="990600" cy="2798980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H="1">
                <a:off x="4628678" y="2176338"/>
                <a:ext cx="174718" cy="32711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4495800" y="2514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Arrow Connector 15"/>
              <p:cNvCxnSpPr>
                <a:stCxn id="15" idx="5"/>
              </p:cNvCxnSpPr>
              <p:nvPr/>
            </p:nvCxnSpPr>
            <p:spPr>
              <a:xfrm>
                <a:off x="4625882" y="2644682"/>
                <a:ext cx="212818" cy="31595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>
                <a:off x="4648200" y="3124200"/>
                <a:ext cx="228600" cy="457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4799671" y="296064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572000" y="3581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343400" y="4114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flipH="1">
                <a:off x="4408433" y="3733800"/>
                <a:ext cx="217449" cy="381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4724400" y="4343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181600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/>
              <p:cNvCxnSpPr>
                <a:endCxn id="26" idx="2"/>
              </p:cNvCxnSpPr>
              <p:nvPr/>
            </p:nvCxnSpPr>
            <p:spPr>
              <a:xfrm>
                <a:off x="4495800" y="4256041"/>
                <a:ext cx="228600" cy="16355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endCxn id="27" idx="2"/>
              </p:cNvCxnSpPr>
              <p:nvPr/>
            </p:nvCxnSpPr>
            <p:spPr>
              <a:xfrm>
                <a:off x="4876800" y="4484641"/>
                <a:ext cx="304800" cy="16355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27" idx="4"/>
                <a:endCxn id="8" idx="7"/>
              </p:cNvCxnSpPr>
              <p:nvPr/>
            </p:nvCxnSpPr>
            <p:spPr>
              <a:xfrm flipH="1">
                <a:off x="5083082" y="4724400"/>
                <a:ext cx="174718" cy="25091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/>
            <p:cNvSpPr/>
            <p:nvPr/>
          </p:nvSpPr>
          <p:spPr>
            <a:xfrm>
              <a:off x="4800600" y="2057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76800" y="4659868"/>
            <a:ext cx="290464" cy="445532"/>
            <a:chOff x="4876800" y="4659868"/>
            <a:chExt cx="290464" cy="445532"/>
          </a:xfrm>
        </p:grpSpPr>
        <p:sp>
          <p:nvSpPr>
            <p:cNvPr id="8" name="Oval 7"/>
            <p:cNvSpPr/>
            <p:nvPr/>
          </p:nvSpPr>
          <p:spPr>
            <a:xfrm>
              <a:off x="4953000" y="4953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76800" y="46598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5" name="Down Ribbon 4"/>
          <p:cNvSpPr/>
          <p:nvPr/>
        </p:nvSpPr>
        <p:spPr>
          <a:xfrm>
            <a:off x="381000" y="2667001"/>
            <a:ext cx="3581400" cy="1298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View the entire tree </a:t>
            </a:r>
            <a:r>
              <a:rPr lang="en-US" sz="1600" b="1" dirty="0">
                <a:solidFill>
                  <a:srgbClr val="0070C0"/>
                </a:solidFill>
              </a:rPr>
              <a:t>T</a:t>
            </a:r>
            <a:r>
              <a:rPr lang="en-US" sz="1600" dirty="0">
                <a:solidFill>
                  <a:srgbClr val="002060"/>
                </a:solidFill>
              </a:rPr>
              <a:t> from perspective of the path from </a:t>
            </a:r>
            <a:r>
              <a:rPr lang="en-US" sz="1600" b="1" dirty="0">
                <a:solidFill>
                  <a:schemeClr val="tx1"/>
                </a:solidFill>
              </a:rPr>
              <a:t>x</a:t>
            </a:r>
            <a:r>
              <a:rPr lang="en-US" sz="1600" dirty="0">
                <a:solidFill>
                  <a:srgbClr val="002060"/>
                </a:solidFill>
              </a:rPr>
              <a:t> to the </a:t>
            </a:r>
            <a:r>
              <a:rPr lang="en-US" sz="1600" b="1" dirty="0">
                <a:solidFill>
                  <a:srgbClr val="002060"/>
                </a:solidFill>
              </a:rPr>
              <a:t>root</a:t>
            </a:r>
            <a:r>
              <a:rPr lang="en-US" sz="1600" dirty="0">
                <a:solidFill>
                  <a:srgbClr val="002060"/>
                </a:solidFill>
              </a:rPr>
              <a:t>. 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</a:rPr>
              <a:t>How will </a:t>
            </a:r>
            <a:r>
              <a:rPr lang="en-US" sz="1600" b="1" dirty="0">
                <a:solidFill>
                  <a:srgbClr val="0070C0"/>
                </a:solidFill>
              </a:rPr>
              <a:t>T</a:t>
            </a:r>
            <a:r>
              <a:rPr lang="en-US" sz="1600" dirty="0">
                <a:solidFill>
                  <a:srgbClr val="C00000"/>
                </a:solidFill>
              </a:rPr>
              <a:t> look like ?</a:t>
            </a:r>
          </a:p>
        </p:txBody>
      </p:sp>
    </p:spTree>
    <p:extLst>
      <p:ext uri="{BB962C8B-B14F-4D97-AF65-F5344CB8AC3E}">
        <p14:creationId xmlns:p14="http://schemas.microsoft.com/office/powerpoint/2010/main" val="53146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39" grpId="0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Achieving </a:t>
            </a:r>
            <a:r>
              <a:rPr lang="en-US" sz="3600" b="1" dirty="0">
                <a:solidFill>
                  <a:srgbClr val="C00000"/>
                </a:solidFill>
              </a:rPr>
              <a:t>O</a:t>
            </a:r>
            <a:r>
              <a:rPr lang="en-US" sz="3600" b="1" dirty="0"/>
              <a:t>(log </a:t>
            </a:r>
            <a:r>
              <a:rPr lang="en-US" sz="3600" b="1" dirty="0">
                <a:solidFill>
                  <a:srgbClr val="0070C0"/>
                </a:solidFill>
              </a:rPr>
              <a:t>n</a:t>
            </a:r>
            <a:r>
              <a:rPr lang="en-US" sz="3600" b="1" dirty="0"/>
              <a:t>) time for </a:t>
            </a:r>
            <a:r>
              <a:rPr lang="en-US" sz="3600" b="1" dirty="0" err="1">
                <a:solidFill>
                  <a:srgbClr val="002060"/>
                </a:solidFill>
              </a:rPr>
              <a:t>FindRank</a:t>
            </a:r>
            <a:r>
              <a:rPr lang="en-US" sz="3600" b="1" dirty="0"/>
              <a:t>(</a:t>
            </a:r>
            <a:r>
              <a:rPr lang="en-US" sz="3600" b="1" dirty="0" err="1">
                <a:solidFill>
                  <a:srgbClr val="0070C0"/>
                </a:solidFill>
              </a:rPr>
              <a:t>T</a:t>
            </a:r>
            <a:r>
              <a:rPr lang="en-US" sz="3600" b="1" dirty="0" err="1"/>
              <a:t>,x</a:t>
            </a:r>
            <a:r>
              <a:rPr lang="en-US" sz="3600" b="1" dirty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Elements that are present in the </a:t>
            </a:r>
            <a:r>
              <a:rPr lang="en-US" sz="2000" dirty="0" err="1"/>
              <a:t>subtrees</a:t>
            </a:r>
            <a:r>
              <a:rPr lang="en-US" sz="2000" dirty="0"/>
              <a:t> lying to the left of this path.</a:t>
            </a:r>
          </a:p>
          <a:p>
            <a:r>
              <a:rPr lang="en-US" sz="2000" dirty="0"/>
              <a:t>And </a:t>
            </a:r>
            <a:r>
              <a:rPr lang="en-US" sz="2000" i="1" dirty="0"/>
              <a:t>some</a:t>
            </a:r>
            <a:r>
              <a:rPr lang="en-US" sz="2000" dirty="0"/>
              <a:t> elements on this path.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8" name="Oval 7"/>
          <p:cNvSpPr/>
          <p:nvPr/>
        </p:nvSpPr>
        <p:spPr>
          <a:xfrm>
            <a:off x="4953000" y="4953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343400" y="2187482"/>
            <a:ext cx="990600" cy="2787836"/>
            <a:chOff x="4343400" y="2187482"/>
            <a:chExt cx="990600" cy="2787836"/>
          </a:xfrm>
        </p:grpSpPr>
        <p:cxnSp>
          <p:nvCxnSpPr>
            <p:cNvPr id="11" name="Straight Arrow Connector 10"/>
            <p:cNvCxnSpPr>
              <a:stCxn id="45" idx="3"/>
            </p:cNvCxnSpPr>
            <p:nvPr/>
          </p:nvCxnSpPr>
          <p:spPr>
            <a:xfrm flipH="1">
              <a:off x="4648200" y="2187482"/>
              <a:ext cx="174718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495800" y="2514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5" idx="5"/>
            </p:cNvCxnSpPr>
            <p:nvPr/>
          </p:nvCxnSpPr>
          <p:spPr>
            <a:xfrm>
              <a:off x="4625882" y="2644682"/>
              <a:ext cx="212818" cy="3159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4648200" y="3124200"/>
              <a:ext cx="228600" cy="457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4799671" y="2960641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572000" y="3581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343400" y="4114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408433" y="3733800"/>
              <a:ext cx="217449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47244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81600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endCxn id="26" idx="2"/>
            </p:cNvCxnSpPr>
            <p:nvPr/>
          </p:nvCxnSpPr>
          <p:spPr>
            <a:xfrm>
              <a:off x="4495800" y="4256041"/>
              <a:ext cx="228600" cy="1635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27" idx="2"/>
            </p:cNvCxnSpPr>
            <p:nvPr/>
          </p:nvCxnSpPr>
          <p:spPr>
            <a:xfrm>
              <a:off x="4876800" y="4484641"/>
              <a:ext cx="304800" cy="1635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7" idx="4"/>
              <a:endCxn id="8" idx="7"/>
            </p:cNvCxnSpPr>
            <p:nvPr/>
          </p:nvCxnSpPr>
          <p:spPr>
            <a:xfrm flipH="1">
              <a:off x="5083082" y="4724400"/>
              <a:ext cx="174718" cy="2509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114800" y="2644682"/>
            <a:ext cx="381000" cy="708118"/>
            <a:chOff x="4114800" y="2644682"/>
            <a:chExt cx="381000" cy="708118"/>
          </a:xfrm>
        </p:grpSpPr>
        <p:sp>
          <p:nvSpPr>
            <p:cNvPr id="25" name="Isosceles Triangle 24"/>
            <p:cNvSpPr/>
            <p:nvPr/>
          </p:nvSpPr>
          <p:spPr>
            <a:xfrm>
              <a:off x="4114800" y="2895600"/>
              <a:ext cx="381000" cy="4572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4313656" y="2644682"/>
              <a:ext cx="174718" cy="2509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038600" y="4244882"/>
            <a:ext cx="381000" cy="708118"/>
            <a:chOff x="4114800" y="2644682"/>
            <a:chExt cx="381000" cy="708118"/>
          </a:xfrm>
        </p:grpSpPr>
        <p:sp>
          <p:nvSpPr>
            <p:cNvPr id="34" name="Isosceles Triangle 33"/>
            <p:cNvSpPr/>
            <p:nvPr/>
          </p:nvSpPr>
          <p:spPr>
            <a:xfrm>
              <a:off x="4114800" y="2895600"/>
              <a:ext cx="381000" cy="4572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4313656" y="2644682"/>
              <a:ext cx="174718" cy="2509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419600" y="4495800"/>
            <a:ext cx="381000" cy="708118"/>
            <a:chOff x="4114800" y="2644682"/>
            <a:chExt cx="381000" cy="708118"/>
          </a:xfrm>
        </p:grpSpPr>
        <p:sp>
          <p:nvSpPr>
            <p:cNvPr id="38" name="Isosceles Triangle 37"/>
            <p:cNvSpPr/>
            <p:nvPr/>
          </p:nvSpPr>
          <p:spPr>
            <a:xfrm>
              <a:off x="4114800" y="2895600"/>
              <a:ext cx="381000" cy="4572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4313656" y="2644682"/>
              <a:ext cx="174718" cy="2509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914900" y="2209800"/>
            <a:ext cx="419100" cy="620759"/>
            <a:chOff x="5562600" y="2808241"/>
            <a:chExt cx="419100" cy="620759"/>
          </a:xfrm>
        </p:grpSpPr>
        <p:sp>
          <p:nvSpPr>
            <p:cNvPr id="29" name="Isosceles Triangle 28"/>
            <p:cNvSpPr/>
            <p:nvPr/>
          </p:nvSpPr>
          <p:spPr>
            <a:xfrm>
              <a:off x="5600700" y="2971800"/>
              <a:ext cx="381000" cy="4572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5562600" y="2808241"/>
              <a:ext cx="228600" cy="1635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334000" y="4648200"/>
            <a:ext cx="419100" cy="620759"/>
            <a:chOff x="5562600" y="2808241"/>
            <a:chExt cx="419100" cy="620759"/>
          </a:xfrm>
        </p:grpSpPr>
        <p:sp>
          <p:nvSpPr>
            <p:cNvPr id="42" name="Isosceles Triangle 41"/>
            <p:cNvSpPr/>
            <p:nvPr/>
          </p:nvSpPr>
          <p:spPr>
            <a:xfrm>
              <a:off x="5600700" y="2971800"/>
              <a:ext cx="381000" cy="4572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5562600" y="2808241"/>
              <a:ext cx="228600" cy="1635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Oval 44"/>
          <p:cNvSpPr/>
          <p:nvPr/>
        </p:nvSpPr>
        <p:spPr>
          <a:xfrm>
            <a:off x="4800600" y="20574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953000" y="3048000"/>
            <a:ext cx="419100" cy="620759"/>
            <a:chOff x="5562600" y="2808241"/>
            <a:chExt cx="419100" cy="620759"/>
          </a:xfrm>
        </p:grpSpPr>
        <p:sp>
          <p:nvSpPr>
            <p:cNvPr id="47" name="Isosceles Triangle 46"/>
            <p:cNvSpPr/>
            <p:nvPr/>
          </p:nvSpPr>
          <p:spPr>
            <a:xfrm>
              <a:off x="5600700" y="2971800"/>
              <a:ext cx="381000" cy="4572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5562600" y="2808241"/>
              <a:ext cx="228600" cy="1635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724400" y="3657600"/>
            <a:ext cx="419100" cy="620759"/>
            <a:chOff x="5562600" y="2808241"/>
            <a:chExt cx="419100" cy="620759"/>
          </a:xfrm>
        </p:grpSpPr>
        <p:sp>
          <p:nvSpPr>
            <p:cNvPr id="50" name="Isosceles Triangle 49"/>
            <p:cNvSpPr/>
            <p:nvPr/>
          </p:nvSpPr>
          <p:spPr>
            <a:xfrm>
              <a:off x="5600700" y="2971800"/>
              <a:ext cx="381000" cy="4572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562600" y="2808241"/>
              <a:ext cx="228600" cy="1635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5067300" y="5105400"/>
            <a:ext cx="381000" cy="561945"/>
            <a:chOff x="5562600" y="2808241"/>
            <a:chExt cx="381000" cy="561945"/>
          </a:xfrm>
        </p:grpSpPr>
        <p:sp>
          <p:nvSpPr>
            <p:cNvPr id="53" name="Isosceles Triangle 52"/>
            <p:cNvSpPr/>
            <p:nvPr/>
          </p:nvSpPr>
          <p:spPr>
            <a:xfrm>
              <a:off x="5600700" y="2971800"/>
              <a:ext cx="342900" cy="398386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5562600" y="2808241"/>
              <a:ext cx="228600" cy="1635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648200" y="5083082"/>
            <a:ext cx="381000" cy="584263"/>
            <a:chOff x="4114800" y="2644682"/>
            <a:chExt cx="381000" cy="584263"/>
          </a:xfrm>
        </p:grpSpPr>
        <p:sp>
          <p:nvSpPr>
            <p:cNvPr id="56" name="Isosceles Triangle 55"/>
            <p:cNvSpPr/>
            <p:nvPr/>
          </p:nvSpPr>
          <p:spPr>
            <a:xfrm>
              <a:off x="4114800" y="2895600"/>
              <a:ext cx="381000" cy="333345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4313656" y="2644682"/>
              <a:ext cx="174718" cy="2509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4876800" y="46598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4" name="Freeform 13"/>
          <p:cNvSpPr/>
          <p:nvPr/>
        </p:nvSpPr>
        <p:spPr>
          <a:xfrm>
            <a:off x="4415883" y="2163337"/>
            <a:ext cx="836341" cy="2888165"/>
          </a:xfrm>
          <a:custGeom>
            <a:avLst/>
            <a:gdLst>
              <a:gd name="connsiteX0" fmla="*/ 412595 w 836341"/>
              <a:gd name="connsiteY0" fmla="*/ 0 h 2888165"/>
              <a:gd name="connsiteX1" fmla="*/ 178419 w 836341"/>
              <a:gd name="connsiteY1" fmla="*/ 412595 h 2888165"/>
              <a:gd name="connsiteX2" fmla="*/ 457200 w 836341"/>
              <a:gd name="connsiteY2" fmla="*/ 892097 h 2888165"/>
              <a:gd name="connsiteX3" fmla="*/ 211873 w 836341"/>
              <a:gd name="connsiteY3" fmla="*/ 1505414 h 2888165"/>
              <a:gd name="connsiteX4" fmla="*/ 0 w 836341"/>
              <a:gd name="connsiteY4" fmla="*/ 2040673 h 2888165"/>
              <a:gd name="connsiteX5" fmla="*/ 836341 w 836341"/>
              <a:gd name="connsiteY5" fmla="*/ 2497873 h 2888165"/>
              <a:gd name="connsiteX6" fmla="*/ 624468 w 836341"/>
              <a:gd name="connsiteY6" fmla="*/ 2888165 h 2888165"/>
              <a:gd name="connsiteX7" fmla="*/ 635619 w 836341"/>
              <a:gd name="connsiteY7" fmla="*/ 2877014 h 288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6341" h="2888165">
                <a:moveTo>
                  <a:pt x="412595" y="0"/>
                </a:moveTo>
                <a:lnTo>
                  <a:pt x="178419" y="412595"/>
                </a:lnTo>
                <a:lnTo>
                  <a:pt x="457200" y="892097"/>
                </a:lnTo>
                <a:lnTo>
                  <a:pt x="211873" y="1505414"/>
                </a:lnTo>
                <a:lnTo>
                  <a:pt x="0" y="2040673"/>
                </a:lnTo>
                <a:lnTo>
                  <a:pt x="836341" y="2497873"/>
                </a:lnTo>
                <a:lnTo>
                  <a:pt x="624468" y="2888165"/>
                </a:lnTo>
                <a:lnTo>
                  <a:pt x="635619" y="2877014"/>
                </a:lnTo>
              </a:path>
            </a:pathLst>
          </a:cu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381000" y="1524000"/>
            <a:ext cx="3429000" cy="1600200"/>
          </a:xfrm>
          <a:prstGeom prst="cloudCallout">
            <a:avLst>
              <a:gd name="adj1" fmla="val -29939"/>
              <a:gd name="adj2" fmla="val 7643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identify the elements that contribute to Rank of 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 in this picture ?</a:t>
            </a:r>
          </a:p>
        </p:txBody>
      </p:sp>
    </p:spTree>
    <p:extLst>
      <p:ext uri="{BB962C8B-B14F-4D97-AF65-F5344CB8AC3E}">
        <p14:creationId xmlns:p14="http://schemas.microsoft.com/office/powerpoint/2010/main" val="135872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An elegant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Fields associated with a node </a:t>
            </a:r>
            <a:r>
              <a:rPr lang="en-US" sz="1800" b="1" i="1" dirty="0">
                <a:solidFill>
                  <a:srgbClr val="0070C0"/>
                </a:solidFill>
              </a:rPr>
              <a:t>v </a:t>
            </a:r>
            <a:r>
              <a:rPr lang="en-US" sz="1800" b="1" dirty="0"/>
              <a:t>in </a:t>
            </a:r>
            <a:r>
              <a:rPr lang="en-US" sz="1800" b="1" i="1" dirty="0">
                <a:solidFill>
                  <a:srgbClr val="0070C0"/>
                </a:solidFill>
              </a:rPr>
              <a:t>T</a:t>
            </a:r>
            <a:r>
              <a:rPr lang="en-US" sz="1800" b="1" dirty="0"/>
              <a:t>: 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Value(</a:t>
            </a:r>
            <a:r>
              <a:rPr lang="en-US" sz="1800" b="1" i="1" dirty="0">
                <a:solidFill>
                  <a:srgbClr val="0070C0"/>
                </a:solidFill>
              </a:rPr>
              <a:t>v</a:t>
            </a:r>
            <a:r>
              <a:rPr lang="en-US" sz="1800" b="1" dirty="0"/>
              <a:t>)</a:t>
            </a:r>
            <a:r>
              <a:rPr lang="en-US" sz="1800" dirty="0"/>
              <a:t> 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Left(</a:t>
            </a:r>
            <a:r>
              <a:rPr lang="en-US" sz="1800" b="1" i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) 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right</a:t>
            </a:r>
            <a:r>
              <a:rPr lang="en-US" sz="1800" dirty="0"/>
              <a:t> (</a:t>
            </a:r>
            <a:r>
              <a:rPr lang="en-US" sz="1800" b="1" i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) 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parent</a:t>
            </a:r>
            <a:r>
              <a:rPr lang="en-US" sz="1800" dirty="0"/>
              <a:t>(</a:t>
            </a:r>
            <a:r>
              <a:rPr lang="en-US" sz="1800" b="1" i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)</a:t>
            </a: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 algn="ctr">
              <a:buNone/>
            </a:pPr>
            <a:r>
              <a:rPr lang="en-US" sz="1800" b="1" dirty="0">
                <a:solidFill>
                  <a:srgbClr val="7030A0"/>
                </a:solidFill>
              </a:rPr>
              <a:t>Keep one more field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Size</a:t>
            </a:r>
            <a:r>
              <a:rPr lang="en-US" sz="1800" dirty="0"/>
              <a:t>(</a:t>
            </a:r>
            <a:r>
              <a:rPr lang="en-US" sz="1800" b="1" i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): The number of nodes stored in the </a:t>
            </a:r>
            <a:r>
              <a:rPr lang="en-US" sz="1800" b="1" dirty="0" err="1"/>
              <a:t>subtree</a:t>
            </a:r>
            <a:r>
              <a:rPr lang="en-US" sz="1800" dirty="0"/>
              <a:t> rooted at </a:t>
            </a:r>
            <a:r>
              <a:rPr lang="en-US" sz="1800" b="1" i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39644" y="4191000"/>
            <a:ext cx="7599556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3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Algorithm for </a:t>
            </a:r>
            <a:r>
              <a:rPr lang="en-US" sz="3600" b="1" dirty="0" err="1">
                <a:solidFill>
                  <a:srgbClr val="002060"/>
                </a:solidFill>
              </a:rPr>
              <a:t>FindRank</a:t>
            </a:r>
            <a:r>
              <a:rPr lang="en-US" sz="3600" b="1" dirty="0"/>
              <a:t>(</a:t>
            </a:r>
            <a:r>
              <a:rPr lang="en-US" sz="3600" b="1" dirty="0" err="1">
                <a:solidFill>
                  <a:srgbClr val="0070C0"/>
                </a:solidFill>
              </a:rPr>
              <a:t>T</a:t>
            </a:r>
            <a:r>
              <a:rPr lang="en-US" sz="3600" b="1" dirty="0" err="1"/>
              <a:t>,x</a:t>
            </a:r>
            <a:r>
              <a:rPr lang="en-US" sz="3600" b="1" dirty="0"/>
              <a:t>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800" b="1" dirty="0">
                    <a:solidFill>
                      <a:srgbClr val="7030A0"/>
                    </a:solidFill>
                  </a:rPr>
                  <a:t>High level description </a:t>
                </a:r>
              </a:p>
              <a:p>
                <a:pPr marL="0" indent="0" algn="ctr">
                  <a:buNone/>
                </a:pPr>
                <a:endParaRPr lang="en-US" sz="2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Modify the algorithm for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Search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T,x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):</a:t>
                </a:r>
              </a:p>
              <a:p>
                <a:r>
                  <a:rPr lang="en-US" sz="2000" b="1" dirty="0">
                    <a:solidFill>
                      <a:srgbClr val="0070C0"/>
                    </a:solidFill>
                  </a:rPr>
                  <a:t>rank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0;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endParaRPr lang="en-US" sz="2000" dirty="0"/>
              </a:p>
              <a:p>
                <a:r>
                  <a:rPr lang="en-US" sz="2000" dirty="0"/>
                  <a:t> whenever we follow </a:t>
                </a:r>
                <a:r>
                  <a:rPr lang="en-US" sz="2000" b="1" dirty="0"/>
                  <a:t>a right link </a:t>
                </a:r>
                <a:r>
                  <a:rPr lang="en-US" sz="2000" dirty="0"/>
                  <a:t>of some node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whenever we follow </a:t>
                </a:r>
                <a:r>
                  <a:rPr lang="en-US" sz="2000" b="1" dirty="0"/>
                  <a:t>a left link </a:t>
                </a:r>
                <a:r>
                  <a:rPr lang="en-US" sz="2000" dirty="0"/>
                  <a:t>of some node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Time complexity of the algorithm 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(log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Are we done ?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No</a:t>
                </a:r>
                <a:r>
                  <a:rPr lang="en-US" sz="2400" b="1" dirty="0"/>
                  <a:t> </a:t>
                </a:r>
                <a:r>
                  <a:rPr lang="en-US" sz="2000" dirty="0"/>
                  <a:t>…(We need to efficiently maintain this field under deletion/insertion)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111" t="-109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95331" y="3733800"/>
            <a:ext cx="299626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rank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b="1" dirty="0">
                <a:solidFill>
                  <a:srgbClr val="0070C0"/>
                </a:solidFill>
              </a:rPr>
              <a:t>rank  </a:t>
            </a:r>
            <a:r>
              <a:rPr lang="en-US" b="1" dirty="0">
                <a:sym typeface="Wingdings" pitchFamily="2" charset="2"/>
              </a:rPr>
              <a:t>+ </a:t>
            </a:r>
            <a:r>
              <a:rPr lang="en-US" b="1" dirty="0"/>
              <a:t>size(left(</a:t>
            </a:r>
            <a:r>
              <a:rPr lang="en-US" b="1" dirty="0">
                <a:solidFill>
                  <a:srgbClr val="0070C0"/>
                </a:solidFill>
              </a:rPr>
              <a:t>v</a:t>
            </a:r>
            <a:r>
              <a:rPr lang="en-US" b="1" dirty="0"/>
              <a:t>)) + 1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0779" y="4457804"/>
            <a:ext cx="122822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 nothing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6019800"/>
            <a:ext cx="7599556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2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Maintaining </a:t>
            </a:r>
            <a:r>
              <a:rPr lang="en-US" sz="2800" b="1" dirty="0">
                <a:solidFill>
                  <a:srgbClr val="7030A0"/>
                </a:solidFill>
              </a:rPr>
              <a:t>size</a:t>
            </a:r>
            <a:r>
              <a:rPr lang="en-US" sz="2800" b="1" dirty="0"/>
              <a:t> field </a:t>
            </a:r>
            <a:r>
              <a:rPr lang="en-US" sz="2800" b="1" dirty="0">
                <a:solidFill>
                  <a:srgbClr val="0070C0"/>
                </a:solidFill>
              </a:rPr>
              <a:t>T </a:t>
            </a:r>
            <a:r>
              <a:rPr lang="en-US" sz="2800" b="1" dirty="0"/>
              <a:t>under </a:t>
            </a:r>
            <a:r>
              <a:rPr lang="en-US" sz="2800" b="1" dirty="0">
                <a:solidFill>
                  <a:srgbClr val="C00000"/>
                </a:solidFill>
              </a:rPr>
              <a:t>insertion/deletion</a:t>
            </a:r>
            <a:endParaRPr lang="en-US" sz="2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592762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sz="2800" b="1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800" b="1" dirty="0">
                    <a:solidFill>
                      <a:srgbClr val="7030A0"/>
                    </a:solidFill>
                  </a:rPr>
                  <a:t>High level description </a:t>
                </a:r>
              </a:p>
              <a:p>
                <a:pPr marL="0" indent="0" algn="ctr">
                  <a:buNone/>
                </a:pPr>
                <a:endParaRPr lang="en-US" sz="2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Modify the algorithm for </a:t>
                </a:r>
                <a:r>
                  <a:rPr lang="en-US" sz="2000" b="1" dirty="0"/>
                  <a:t>Insert(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T</a:t>
                </a:r>
                <a:r>
                  <a:rPr lang="en-US" sz="2000" b="1" dirty="0" err="1"/>
                  <a:t>,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x</a:t>
                </a:r>
                <a:r>
                  <a:rPr lang="en-US" sz="2000" b="1" dirty="0"/>
                  <a:t>) </a:t>
                </a:r>
                <a:r>
                  <a:rPr lang="en-US" sz="2000" dirty="0"/>
                  <a:t>and </a:t>
                </a:r>
                <a:r>
                  <a:rPr lang="en-US" sz="2000" b="1" dirty="0"/>
                  <a:t>Delete(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T</a:t>
                </a:r>
                <a:r>
                  <a:rPr lang="en-US" sz="2000" b="1" dirty="0" err="1"/>
                  <a:t>,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x</a:t>
                </a:r>
                <a:r>
                  <a:rPr lang="en-US" sz="2000" b="1" dirty="0"/>
                  <a:t>) </a:t>
                </a:r>
                <a:r>
                  <a:rPr lang="en-US" sz="2000" dirty="0"/>
                  <a:t>as follows.</a:t>
                </a:r>
              </a:p>
              <a:p>
                <a:endParaRPr lang="en-US" sz="2000" b="1" dirty="0"/>
              </a:p>
              <a:p>
                <a:r>
                  <a:rPr lang="en-US" sz="2000" dirty="0"/>
                  <a:t>While performing </a:t>
                </a:r>
                <a:r>
                  <a:rPr lang="en-US" sz="2000" b="1" u="sng" dirty="0">
                    <a:solidFill>
                      <a:srgbClr val="002060"/>
                    </a:solidFill>
                  </a:rPr>
                  <a:t>rotations</a:t>
                </a:r>
                <a:r>
                  <a:rPr lang="en-US" sz="2000" dirty="0"/>
                  <a:t>, show that it takes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time to update the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size</a:t>
                </a:r>
                <a:r>
                  <a:rPr lang="en-US" sz="2000" dirty="0"/>
                  <a:t> field of the corresponding nodes.</a:t>
                </a:r>
              </a:p>
              <a:p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Time complexity of the modified Insert/Delete operation : …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                                                                                                      … O</a:t>
                </a:r>
                <a:r>
                  <a:rPr lang="en-US" sz="2000" b="1" dirty="0"/>
                  <a:t>(log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 still.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: Write pseudo-code for updating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size</a:t>
                </a:r>
                <a:r>
                  <a:rPr lang="en-US" sz="2000" dirty="0"/>
                  <a:t> field during rotation.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your convenience, the left and right rotations are demonstrated on the following slide through animation.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US" sz="20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592762"/>
              </a:xfrm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0" y="3886200"/>
            <a:ext cx="2895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20254" y="3889131"/>
            <a:ext cx="2895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7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Rotation</a:t>
            </a:r>
            <a:r>
              <a:rPr lang="en-US" sz="3600" dirty="0"/>
              <a:t> around a node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4343400" y="2667000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 flipH="1">
            <a:off x="4155823" y="2819400"/>
            <a:ext cx="1101977" cy="5334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118087" y="1479363"/>
            <a:ext cx="1228827" cy="1846983"/>
            <a:chOff x="6248400" y="1479363"/>
            <a:chExt cx="1784378" cy="2711637"/>
          </a:xfrm>
        </p:grpSpPr>
        <p:grpSp>
          <p:nvGrpSpPr>
            <p:cNvPr id="69" name="Group 68"/>
            <p:cNvGrpSpPr/>
            <p:nvPr/>
          </p:nvGrpSpPr>
          <p:grpSpPr>
            <a:xfrm>
              <a:off x="6248400" y="2819400"/>
              <a:ext cx="1447800" cy="1371600"/>
              <a:chOff x="6248400" y="2819400"/>
              <a:chExt cx="1447800" cy="137160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7239000" y="3886200"/>
                <a:ext cx="457200" cy="3048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v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6248400" y="2819400"/>
                <a:ext cx="457200" cy="3048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u</a:t>
                </a:r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>
                <a:off x="6583975" y="3124200"/>
                <a:ext cx="731225" cy="76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Oval 46"/>
            <p:cNvSpPr/>
            <p:nvPr/>
          </p:nvSpPr>
          <p:spPr>
            <a:xfrm>
              <a:off x="7239000" y="1828800"/>
              <a:ext cx="457200" cy="3048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x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6484324" y="2057400"/>
              <a:ext cx="830876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7620000" y="1479363"/>
              <a:ext cx="412778" cy="34943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7620000" y="2057400"/>
              <a:ext cx="412778" cy="42563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54031" y="1905000"/>
            <a:ext cx="1217769" cy="774859"/>
            <a:chOff x="1604840" y="2069068"/>
            <a:chExt cx="1982782" cy="1055132"/>
          </a:xfrm>
        </p:grpSpPr>
        <p:sp>
          <p:nvSpPr>
            <p:cNvPr id="70" name="Curved Down Arrow 69"/>
            <p:cNvSpPr/>
            <p:nvPr/>
          </p:nvSpPr>
          <p:spPr>
            <a:xfrm>
              <a:off x="1843228" y="2438400"/>
              <a:ext cx="1498585" cy="685800"/>
            </a:xfrm>
            <a:prstGeom prst="curved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4840" y="2069068"/>
              <a:ext cx="1982782" cy="419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Right rotation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791200" y="1828800"/>
            <a:ext cx="1112292" cy="724138"/>
            <a:chOff x="5714999" y="1773038"/>
            <a:chExt cx="1621981" cy="1351162"/>
          </a:xfrm>
        </p:grpSpPr>
        <p:sp>
          <p:nvSpPr>
            <p:cNvPr id="72" name="Curved Down Arrow 71"/>
            <p:cNvSpPr/>
            <p:nvPr/>
          </p:nvSpPr>
          <p:spPr>
            <a:xfrm flipH="1">
              <a:off x="5715000" y="2438400"/>
              <a:ext cx="1473215" cy="685800"/>
            </a:xfrm>
            <a:prstGeom prst="curved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714999" y="1773038"/>
              <a:ext cx="1621981" cy="574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Left rotation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5800" y="1447800"/>
            <a:ext cx="2656014" cy="3124201"/>
            <a:chOff x="228600" y="1524000"/>
            <a:chExt cx="3927223" cy="4495800"/>
          </a:xfrm>
        </p:grpSpPr>
        <p:grpSp>
          <p:nvGrpSpPr>
            <p:cNvPr id="15" name="Group 14"/>
            <p:cNvGrpSpPr/>
            <p:nvPr/>
          </p:nvGrpSpPr>
          <p:grpSpPr>
            <a:xfrm>
              <a:off x="228600" y="1524000"/>
              <a:ext cx="3927223" cy="4495800"/>
              <a:chOff x="228600" y="1524000"/>
              <a:chExt cx="3927223" cy="4495800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228600" y="2895600"/>
                <a:ext cx="3927223" cy="3124200"/>
                <a:chOff x="228600" y="2895600"/>
                <a:chExt cx="3927223" cy="3124200"/>
              </a:xfrm>
            </p:grpSpPr>
            <p:cxnSp>
              <p:nvCxnSpPr>
                <p:cNvPr id="9" name="Straight Arrow Connector 8"/>
                <p:cNvCxnSpPr/>
                <p:nvPr/>
              </p:nvCxnSpPr>
              <p:spPr>
                <a:xfrm flipH="1">
                  <a:off x="1677628" y="3124200"/>
                  <a:ext cx="877995" cy="78244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oup 48"/>
                <p:cNvGrpSpPr/>
                <p:nvPr/>
              </p:nvGrpSpPr>
              <p:grpSpPr>
                <a:xfrm>
                  <a:off x="2479423" y="2895600"/>
                  <a:ext cx="1676400" cy="2057400"/>
                  <a:chOff x="2479423" y="2895600"/>
                  <a:chExt cx="1676400" cy="2057400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2479423" y="2895600"/>
                    <a:ext cx="457200" cy="3048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rgbClr val="0070C0"/>
                        </a:solidFill>
                      </a:rPr>
                      <a:t>v</a:t>
                    </a:r>
                  </a:p>
                </p:txBody>
              </p:sp>
              <p:sp>
                <p:nvSpPr>
                  <p:cNvPr id="7" name="Isosceles Triangle 6"/>
                  <p:cNvSpPr/>
                  <p:nvPr/>
                </p:nvSpPr>
                <p:spPr>
                  <a:xfrm>
                    <a:off x="3247519" y="3886200"/>
                    <a:ext cx="908304" cy="1066800"/>
                  </a:xfrm>
                  <a:prstGeom prst="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700" dirty="0"/>
                  </a:p>
                </p:txBody>
              </p:sp>
              <p:cxnSp>
                <p:nvCxnSpPr>
                  <p:cNvPr id="14" name="Straight Arrow Connector 13"/>
                  <p:cNvCxnSpPr/>
                  <p:nvPr/>
                </p:nvCxnSpPr>
                <p:spPr>
                  <a:xfrm>
                    <a:off x="2857375" y="3124200"/>
                    <a:ext cx="841248" cy="76200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Isosceles Triangle 33"/>
                <p:cNvSpPr/>
                <p:nvPr/>
              </p:nvSpPr>
              <p:spPr>
                <a:xfrm>
                  <a:off x="1987296" y="4953000"/>
                  <a:ext cx="908304" cy="1066800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 dirty="0"/>
                </a:p>
              </p:txBody>
            </p:sp>
            <p:cxnSp>
              <p:nvCxnSpPr>
                <p:cNvPr id="38" name="Straight Arrow Connector 37"/>
                <p:cNvCxnSpPr>
                  <a:endCxn id="34" idx="0"/>
                </p:cNvCxnSpPr>
                <p:nvPr/>
              </p:nvCxnSpPr>
              <p:spPr>
                <a:xfrm>
                  <a:off x="1710223" y="4191000"/>
                  <a:ext cx="731225" cy="7620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4" name="Group 53"/>
                <p:cNvGrpSpPr/>
                <p:nvPr/>
              </p:nvGrpSpPr>
              <p:grpSpPr>
                <a:xfrm>
                  <a:off x="228600" y="3906645"/>
                  <a:ext cx="1600200" cy="2113155"/>
                  <a:chOff x="228600" y="3906645"/>
                  <a:chExt cx="1600200" cy="2113155"/>
                </a:xfrm>
              </p:grpSpPr>
              <p:sp>
                <p:nvSpPr>
                  <p:cNvPr id="32" name="Oval 31"/>
                  <p:cNvSpPr/>
                  <p:nvPr/>
                </p:nvSpPr>
                <p:spPr>
                  <a:xfrm>
                    <a:off x="1371600" y="3906645"/>
                    <a:ext cx="457200" cy="3048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rgbClr val="0070C0"/>
                        </a:solidFill>
                      </a:rPr>
                      <a:t>u</a:t>
                    </a:r>
                  </a:p>
                </p:txBody>
              </p:sp>
              <p:sp>
                <p:nvSpPr>
                  <p:cNvPr id="36" name="Isosceles Triangle 35"/>
                  <p:cNvSpPr/>
                  <p:nvPr/>
                </p:nvSpPr>
                <p:spPr>
                  <a:xfrm>
                    <a:off x="228600" y="4953000"/>
                    <a:ext cx="908304" cy="1066800"/>
                  </a:xfrm>
                  <a:prstGeom prst="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700" dirty="0"/>
                  </a:p>
                </p:txBody>
              </p:sp>
              <p:cxnSp>
                <p:nvCxnSpPr>
                  <p:cNvPr id="37" name="Straight Arrow Connector 36"/>
                  <p:cNvCxnSpPr/>
                  <p:nvPr/>
                </p:nvCxnSpPr>
                <p:spPr>
                  <a:xfrm flipH="1">
                    <a:off x="685800" y="4191000"/>
                    <a:ext cx="838200" cy="76200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498221" y="5498068"/>
                        <a:ext cx="49237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b="1" dirty="0">
                          <a:solidFill>
                            <a:srgbClr val="00B0F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" name="TextBox 4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221" y="5498068"/>
                        <a:ext cx="492379" cy="369332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 t="-8197" r="-14815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2250821" y="5498068"/>
                      <a:ext cx="49237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50821" y="5498068"/>
                      <a:ext cx="492378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16049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5" name="Oval 44"/>
              <p:cNvSpPr/>
              <p:nvPr/>
            </p:nvSpPr>
            <p:spPr>
              <a:xfrm>
                <a:off x="3352800" y="1828800"/>
                <a:ext cx="457200" cy="3048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x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67000" y="2133600"/>
                <a:ext cx="830876" cy="76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>
                <a:stCxn id="45" idx="7"/>
              </p:cNvCxnSpPr>
              <p:nvPr/>
            </p:nvCxnSpPr>
            <p:spPr>
              <a:xfrm flipV="1">
                <a:off x="3743045" y="1524000"/>
                <a:ext cx="412778" cy="34943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45" idx="5"/>
              </p:cNvCxnSpPr>
              <p:nvPr/>
            </p:nvCxnSpPr>
            <p:spPr>
              <a:xfrm>
                <a:off x="3743045" y="2088963"/>
                <a:ext cx="412778" cy="42563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429000" y="4419600"/>
                  <a:ext cx="492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4419600"/>
                  <a:ext cx="49237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48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1312990" y="1752600"/>
            <a:ext cx="896810" cy="685800"/>
            <a:chOff x="1143000" y="1752600"/>
            <a:chExt cx="896810" cy="6858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43000" y="1752600"/>
              <a:ext cx="896810" cy="6858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369906" y="1905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</a:p>
          </p:txBody>
        </p:sp>
      </p:grpSp>
      <p:sp>
        <p:nvSpPr>
          <p:cNvPr id="64" name="Rounded Rectangle 63"/>
          <p:cNvSpPr/>
          <p:nvPr/>
        </p:nvSpPr>
        <p:spPr>
          <a:xfrm>
            <a:off x="2798723" y="5715000"/>
            <a:ext cx="3832089" cy="9525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Note that the tree </a:t>
            </a:r>
            <a:r>
              <a:rPr lang="en-US" b="1" i="1" dirty="0">
                <a:solidFill>
                  <a:schemeClr val="tx1"/>
                </a:solidFill>
              </a:rPr>
              <a:t>T </a:t>
            </a:r>
            <a:r>
              <a:rPr lang="en-US" i="1" dirty="0">
                <a:solidFill>
                  <a:schemeClr val="tx1"/>
                </a:solidFill>
              </a:rPr>
              <a:t>continues to remain a BST even after rotation around any node. 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18089" y="3326346"/>
            <a:ext cx="839613" cy="1245654"/>
            <a:chOff x="6118089" y="3326346"/>
            <a:chExt cx="839613" cy="12456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Isosceles Triangle 73"/>
                <p:cNvSpPr/>
                <p:nvPr/>
              </p:nvSpPr>
              <p:spPr>
                <a:xfrm>
                  <a:off x="6118089" y="3845368"/>
                  <a:ext cx="625511" cy="726632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700" dirty="0"/>
                </a:p>
              </p:txBody>
            </p:sp>
          </mc:Choice>
          <mc:Fallback xmlns="">
            <p:sp>
              <p:nvSpPr>
                <p:cNvPr id="74" name="Isosceles Tri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8089" y="3845368"/>
                  <a:ext cx="625511" cy="726632"/>
                </a:xfrm>
                <a:prstGeom prst="triangle">
                  <a:avLst/>
                </a:prstGeom>
                <a:blipFill rotWithShape="1">
                  <a:blip r:embed="rId7"/>
                  <a:stretch>
                    <a:fillRect r="-943" b="-154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/>
            <p:nvPr/>
          </p:nvCxnSpPr>
          <p:spPr>
            <a:xfrm flipH="1">
              <a:off x="6437988" y="3326346"/>
              <a:ext cx="519714" cy="5190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010177" y="3326346"/>
            <a:ext cx="892089" cy="1245655"/>
            <a:chOff x="7010177" y="3326346"/>
            <a:chExt cx="892089" cy="12456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Isosceles Triangle 75"/>
                <p:cNvSpPr/>
                <p:nvPr/>
              </p:nvSpPr>
              <p:spPr>
                <a:xfrm>
                  <a:off x="7276754" y="3845369"/>
                  <a:ext cx="625512" cy="726632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700" dirty="0"/>
                </a:p>
              </p:txBody>
            </p:sp>
          </mc:Choice>
          <mc:Fallback xmlns="">
            <p:sp>
              <p:nvSpPr>
                <p:cNvPr id="76" name="Isosceles Tri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6754" y="3845369"/>
                  <a:ext cx="625512" cy="726632"/>
                </a:xfrm>
                <a:prstGeom prst="triangle">
                  <a:avLst/>
                </a:prstGeom>
                <a:blipFill rotWithShape="1">
                  <a:blip r:embed="rId8"/>
                  <a:stretch>
                    <a:fillRect r="-943" b="-154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>
              <a:endCxn id="76" idx="0"/>
            </p:cNvCxnSpPr>
            <p:nvPr/>
          </p:nvCxnSpPr>
          <p:spPr>
            <a:xfrm>
              <a:off x="7010177" y="3326346"/>
              <a:ext cx="579333" cy="5190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330952" y="2590800"/>
            <a:ext cx="892089" cy="1245654"/>
            <a:chOff x="5330952" y="3326346"/>
            <a:chExt cx="892089" cy="1245654"/>
          </a:xfrm>
        </p:grpSpPr>
        <p:grpSp>
          <p:nvGrpSpPr>
            <p:cNvPr id="6" name="Group 5"/>
            <p:cNvGrpSpPr/>
            <p:nvPr/>
          </p:nvGrpSpPr>
          <p:grpSpPr>
            <a:xfrm>
              <a:off x="5330952" y="3326346"/>
              <a:ext cx="892089" cy="1245654"/>
              <a:chOff x="5330952" y="2599714"/>
              <a:chExt cx="892089" cy="1245654"/>
            </a:xfrm>
          </p:grpSpPr>
          <p:sp>
            <p:nvSpPr>
              <p:cNvPr id="65" name="Isosceles Triangle 64"/>
              <p:cNvSpPr/>
              <p:nvPr/>
            </p:nvSpPr>
            <p:spPr>
              <a:xfrm>
                <a:off x="5330952" y="3118736"/>
                <a:ext cx="625512" cy="726632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 flipH="1">
                <a:off x="5645807" y="2599714"/>
                <a:ext cx="577234" cy="5190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5486400" y="4244236"/>
                  <a:ext cx="339081" cy="2515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400" y="4244236"/>
                  <a:ext cx="339081" cy="25156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12195" r="-57143" b="-853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54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 animBg="1"/>
      <p:bldP spid="35" grpId="1" animBg="1"/>
      <p:bldP spid="73" grpId="0" animBg="1"/>
      <p:bldP spid="6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2590472" y="2727960"/>
            <a:ext cx="4569122" cy="3291840"/>
            <a:chOff x="2590472" y="2727960"/>
            <a:chExt cx="4569122" cy="3291840"/>
          </a:xfrm>
        </p:grpSpPr>
        <p:cxnSp>
          <p:nvCxnSpPr>
            <p:cNvPr id="40" name="Straight Arrow Connector 39"/>
            <p:cNvCxnSpPr>
              <a:stCxn id="34" idx="3"/>
            </p:cNvCxnSpPr>
            <p:nvPr/>
          </p:nvCxnSpPr>
          <p:spPr>
            <a:xfrm flipH="1">
              <a:off x="2819927" y="3747891"/>
              <a:ext cx="531595" cy="5932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590472" y="2727960"/>
              <a:ext cx="4569122" cy="3291840"/>
              <a:chOff x="2590472" y="2727960"/>
              <a:chExt cx="4569122" cy="329184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3442824" y="5035891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943600" y="56997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246996" y="5017677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868618" y="5000765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266580" y="5002066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635640" y="5017677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590472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876801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250666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543998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1559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308908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634690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stCxn id="35" idx="3"/>
                <a:endCxn id="34" idx="7"/>
              </p:cNvCxnSpPr>
              <p:nvPr/>
            </p:nvCxnSpPr>
            <p:spPr>
              <a:xfrm flipH="1">
                <a:off x="3557271" y="3001131"/>
                <a:ext cx="1120031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871286" y="2985484"/>
                <a:ext cx="1120031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endCxn id="32" idx="1"/>
              </p:cNvCxnSpPr>
              <p:nvPr/>
            </p:nvCxnSpPr>
            <p:spPr>
              <a:xfrm>
                <a:off x="6129470" y="3766103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3" idx="3"/>
                <a:endCxn id="31" idx="7"/>
              </p:cNvCxnSpPr>
              <p:nvPr/>
            </p:nvCxnSpPr>
            <p:spPr>
              <a:xfrm flipH="1">
                <a:off x="5499029" y="3747891"/>
                <a:ext cx="459180" cy="6271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518720" y="3762167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>
                <a:off x="3657600" y="4601331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>
                <a:off x="6105065" y="5289918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6390401" y="4618209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4069941" y="4618209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5468978" y="4614289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6746380" y="4601331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1" name="Group 140"/>
          <p:cNvGrpSpPr/>
          <p:nvPr/>
        </p:nvGrpSpPr>
        <p:grpSpPr>
          <a:xfrm>
            <a:off x="2732938" y="2807227"/>
            <a:ext cx="4573533" cy="3136373"/>
            <a:chOff x="2784177" y="2797108"/>
            <a:chExt cx="4573533" cy="3136373"/>
          </a:xfrm>
        </p:grpSpPr>
        <p:grpSp>
          <p:nvGrpSpPr>
            <p:cNvPr id="52" name="Group 51"/>
            <p:cNvGrpSpPr/>
            <p:nvPr/>
          </p:nvGrpSpPr>
          <p:grpSpPr>
            <a:xfrm>
              <a:off x="4869156" y="2797108"/>
              <a:ext cx="310866" cy="140484"/>
              <a:chOff x="5977861" y="2220764"/>
              <a:chExt cx="310866" cy="140484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ight Arrow 50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091563" y="4417938"/>
              <a:ext cx="310866" cy="140484"/>
              <a:chOff x="5977861" y="2220764"/>
              <a:chExt cx="310866" cy="140484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ight Arrow 100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2784177" y="4417938"/>
              <a:ext cx="310866" cy="140484"/>
              <a:chOff x="5977861" y="2220764"/>
              <a:chExt cx="310866" cy="140484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ight Arrow 103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3702773" y="5125669"/>
              <a:ext cx="310866" cy="140484"/>
              <a:chOff x="7292023" y="2220764"/>
              <a:chExt cx="310866" cy="140484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7460763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ight Arrow 106"/>
              <p:cNvSpPr/>
              <p:nvPr/>
            </p:nvSpPr>
            <p:spPr>
              <a:xfrm rot="10800000">
                <a:off x="7292023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518720" y="3564498"/>
              <a:ext cx="310866" cy="140484"/>
              <a:chOff x="5977861" y="2220764"/>
              <a:chExt cx="310866" cy="140484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ight Arrow 109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4402429" y="5118233"/>
              <a:ext cx="310866" cy="140484"/>
              <a:chOff x="5977861" y="2220764"/>
              <a:chExt cx="310866" cy="140484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ight Arrow 115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6147240" y="5792997"/>
              <a:ext cx="310866" cy="140484"/>
              <a:chOff x="8377811" y="2878429"/>
              <a:chExt cx="310866" cy="140484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8546551" y="2897755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ight Arrow 121"/>
              <p:cNvSpPr/>
              <p:nvPr/>
            </p:nvSpPr>
            <p:spPr>
              <a:xfrm rot="10800000">
                <a:off x="8377811" y="2878429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6431178" y="5107455"/>
              <a:ext cx="310866" cy="140484"/>
              <a:chOff x="5977861" y="2220764"/>
              <a:chExt cx="310866" cy="140484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ight Arrow 124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5781128" y="5118233"/>
              <a:ext cx="310866" cy="140484"/>
              <a:chOff x="5977861" y="2220764"/>
              <a:chExt cx="310866" cy="140484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ight Arrow 127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417753" y="4427601"/>
              <a:ext cx="310866" cy="140484"/>
              <a:chOff x="5977861" y="2220764"/>
              <a:chExt cx="310866" cy="140484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ight Arrow 130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6721774" y="4410132"/>
              <a:ext cx="310866" cy="140484"/>
              <a:chOff x="5977861" y="2220764"/>
              <a:chExt cx="310866" cy="140484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ight Arrow 133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7046844" y="5112842"/>
              <a:ext cx="310866" cy="140484"/>
              <a:chOff x="5977861" y="2220764"/>
              <a:chExt cx="310866" cy="14048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ight Arrow 136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6114990" y="3574161"/>
              <a:ext cx="310866" cy="140484"/>
              <a:chOff x="5977861" y="2220764"/>
              <a:chExt cx="310866" cy="140484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ight Arrow 139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982457" y="2145268"/>
            <a:ext cx="2551943" cy="369332"/>
            <a:chOff x="5982457" y="2145268"/>
            <a:chExt cx="2551943" cy="369332"/>
          </a:xfrm>
        </p:grpSpPr>
        <p:sp>
          <p:nvSpPr>
            <p:cNvPr id="142" name="TextBox 141"/>
            <p:cNvSpPr txBox="1"/>
            <p:nvPr/>
          </p:nvSpPr>
          <p:spPr>
            <a:xfrm>
              <a:off x="6048207" y="2145268"/>
              <a:ext cx="2486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: Additional information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982457" y="2269355"/>
              <a:ext cx="142126" cy="12115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What makes BST </a:t>
            </a:r>
            <a:r>
              <a:rPr lang="en-US" sz="3600" b="1" dirty="0">
                <a:solidFill>
                  <a:srgbClr val="0070C0"/>
                </a:solidFill>
              </a:rPr>
              <a:t>powerful</a:t>
            </a:r>
            <a:r>
              <a:rPr lang="en-US" sz="3600" b="1" dirty="0"/>
              <a:t> and </a:t>
            </a:r>
            <a:r>
              <a:rPr lang="en-US" sz="3600" b="1" dirty="0">
                <a:solidFill>
                  <a:srgbClr val="7030A0"/>
                </a:solidFill>
              </a:rPr>
              <a:t>pervasive</a:t>
            </a:r>
            <a:r>
              <a:rPr lang="en-US" sz="3600" b="1" dirty="0"/>
              <a:t> ?</a:t>
            </a:r>
          </a:p>
        </p:txBody>
      </p:sp>
      <p:sp>
        <p:nvSpPr>
          <p:cNvPr id="8" name="Rectangle 7"/>
          <p:cNvSpPr/>
          <p:nvPr/>
        </p:nvSpPr>
        <p:spPr>
          <a:xfrm>
            <a:off x="3820274" y="533400"/>
            <a:ext cx="1815366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638800" y="533400"/>
            <a:ext cx="3200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9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7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For </a:t>
            </a:r>
            <a:r>
              <a:rPr lang="en-US" b="1" dirty="0">
                <a:solidFill>
                  <a:srgbClr val="7030A0"/>
                </a:solidFill>
              </a:rPr>
              <a:t>Dynamic Sequences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1" y="2133600"/>
            <a:ext cx="7772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62160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239000" y="5334000"/>
            <a:ext cx="685800" cy="5334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72200" y="5334000"/>
            <a:ext cx="685800" cy="5334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105400" y="5334000"/>
            <a:ext cx="685800" cy="5334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14800" y="5334000"/>
            <a:ext cx="685800" cy="5334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006461" y="5334000"/>
            <a:ext cx="727339" cy="5334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133600" y="5334000"/>
            <a:ext cx="533400" cy="5334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Dynamic 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22469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: 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000" b="0" dirty="0"/>
              </a:p>
              <a:p>
                <a:r>
                  <a:rPr lang="en-US" sz="2000" b="1" dirty="0"/>
                  <a:t>Report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𝑆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000" b="1" dirty="0"/>
                  <a:t>Add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𝑆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2246971"/>
              </a:xfrm>
              <a:blipFill rotWithShape="1">
                <a:blip r:embed="rId2"/>
                <a:stretch>
                  <a:fillRect l="-741" t="-1359" b="-5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86577" y="5410200"/>
            <a:ext cx="8294646" cy="381000"/>
            <a:chOff x="386577" y="5410200"/>
            <a:chExt cx="8294646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1300976" y="5421868"/>
                  <a:ext cx="375424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0976" y="54218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6349" r="-18750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215377" y="5421868"/>
                  <a:ext cx="375423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5377" y="5421868"/>
                  <a:ext cx="37542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349" r="-18750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86577" y="5410200"/>
                  <a:ext cx="375423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77" y="5410200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452" r="-18750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211118" y="5421868"/>
                  <a:ext cx="513282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𝟐𝟑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118" y="5421868"/>
                  <a:ext cx="51328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6349" r="-13953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201719" y="5421868"/>
                  <a:ext cx="513281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𝟏𝟗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719" y="5421868"/>
                  <a:ext cx="5132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349" r="-13793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268518" y="5421868"/>
                  <a:ext cx="513282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8518" y="5421868"/>
                  <a:ext cx="51328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6349" r="-13793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305800" y="5421868"/>
                  <a:ext cx="375423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𝟖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5800" y="54218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6349" r="-19048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315200" y="5410200"/>
                  <a:ext cx="513281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𝟖𝟑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200" y="5410200"/>
                  <a:ext cx="513281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452" r="-13953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048000" y="5421868"/>
                  <a:ext cx="651139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𝟕𝟎𝟏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5421868"/>
                  <a:ext cx="651139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6349" r="-10092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775766" y="4202668"/>
                <a:ext cx="1405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Add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6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766" y="4202668"/>
                <a:ext cx="1405834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3463" t="-8197" r="-735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Up Arrow 24"/>
          <p:cNvSpPr/>
          <p:nvPr/>
        </p:nvSpPr>
        <p:spPr>
          <a:xfrm>
            <a:off x="4329684" y="6019800"/>
            <a:ext cx="242316" cy="489204"/>
          </a:xfrm>
          <a:prstGeom prst="up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282394" y="648866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394" y="6488668"/>
                <a:ext cx="365806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86200" y="4202668"/>
                <a:ext cx="13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Report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5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202668"/>
                <a:ext cx="1317477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4167" t="-8197" r="-74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1988" y="5410200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8" y="5410200"/>
                <a:ext cx="369012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1967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64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2" grpId="0" animBg="1"/>
      <p:bldP spid="21" grpId="0" animBg="1"/>
      <p:bldP spid="20" grpId="0" animBg="1"/>
      <p:bldP spid="19" grpId="0" animBg="1"/>
      <p:bldP spid="2" grpId="0"/>
      <p:bldP spid="3" grpId="0" uiExpand="1" build="p"/>
      <p:bldP spid="18" grpId="0"/>
      <p:bldP spid="25" grpId="0" uiExpand="1" animBg="1"/>
      <p:bldP spid="26" grpId="0" uiExpand="1"/>
      <p:bldP spid="12" grpId="0" uiExpand="1"/>
      <p:bldP spid="12" grpId="1" uiExpand="1"/>
      <p:bldP spid="14" grpId="0" uiExpan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Dynamic 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22469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: 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000" b="0" dirty="0"/>
              </a:p>
              <a:p>
                <a:r>
                  <a:rPr lang="en-US" sz="2000" b="1" dirty="0"/>
                  <a:t>Report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𝑆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000" b="1" dirty="0"/>
                  <a:t>Add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𝑆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000" b="1" dirty="0"/>
                  <a:t>Rotate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𝑆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2246971"/>
              </a:xfrm>
              <a:blipFill rotWithShape="1">
                <a:blip r:embed="rId2"/>
                <a:stretch>
                  <a:fillRect l="-741" t="-1359" b="-85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00976" y="5421868"/>
                <a:ext cx="37542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976" y="5421868"/>
                <a:ext cx="37542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1875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15377" y="5421868"/>
                <a:ext cx="37542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377" y="5421868"/>
                <a:ext cx="37542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349" r="-1875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6577" y="5410200"/>
                <a:ext cx="37542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77" y="5410200"/>
                <a:ext cx="37542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452" r="-1875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05800" y="5421868"/>
                <a:ext cx="37542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𝟖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5421868"/>
                <a:ext cx="37542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1904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048000" y="5410200"/>
            <a:ext cx="4780481" cy="381000"/>
            <a:chOff x="3048000" y="5410200"/>
            <a:chExt cx="4780481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211118" y="5421868"/>
                  <a:ext cx="513281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𝟐𝟗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118" y="5421868"/>
                  <a:ext cx="5132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349" r="-13953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201719" y="5421868"/>
                  <a:ext cx="513281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𝟐𝟓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719" y="5421868"/>
                  <a:ext cx="51328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6349" r="-13793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268518" y="5421868"/>
                  <a:ext cx="513281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8518" y="5421868"/>
                  <a:ext cx="51328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6349" r="-15116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315200" y="5410200"/>
                  <a:ext cx="513281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𝟖𝟗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200" y="5410200"/>
                  <a:ext cx="513281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452" r="-13953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048000" y="5421868"/>
                  <a:ext cx="651139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𝟕𝟎𝟕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5421868"/>
                  <a:ext cx="651139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6349" r="-10092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Up Arrow 15"/>
          <p:cNvSpPr/>
          <p:nvPr/>
        </p:nvSpPr>
        <p:spPr>
          <a:xfrm>
            <a:off x="4329684" y="6019800"/>
            <a:ext cx="242316" cy="489204"/>
          </a:xfrm>
          <a:prstGeom prst="up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282394" y="648866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394" y="6488668"/>
                <a:ext cx="365806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429000" y="4202668"/>
                <a:ext cx="1474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Rotate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202668"/>
                <a:ext cx="1474763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3734" t="-8197" r="-74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3144319" y="5410200"/>
            <a:ext cx="4745820" cy="381000"/>
            <a:chOff x="3144319" y="5410200"/>
            <a:chExt cx="474582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211118" y="5421868"/>
                  <a:ext cx="513281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𝟒𝟕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118" y="5421868"/>
                  <a:ext cx="513281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6349" r="-13953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201719" y="5421868"/>
                  <a:ext cx="513281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𝟐𝟓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719" y="5421868"/>
                  <a:ext cx="51328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6349" r="-13793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268518" y="5421868"/>
                  <a:ext cx="513281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𝟐𝟗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8518" y="5421868"/>
                  <a:ext cx="513281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6349" r="-15116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7239000" y="5410200"/>
                  <a:ext cx="651139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𝟕𝟎𝟕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000" y="5410200"/>
                  <a:ext cx="651139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6452" r="-11111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144319" y="5410200"/>
                  <a:ext cx="513281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𝟖𝟗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319" y="5410200"/>
                  <a:ext cx="513281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6452" r="-13953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988" y="5410200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8" y="5410200"/>
                <a:ext cx="369012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333" r="-1967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423120" y="2753009"/>
                <a:ext cx="934038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dirty="0"/>
                  <a:t> log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20" y="2753009"/>
                <a:ext cx="934038" cy="369332"/>
              </a:xfrm>
              <a:prstGeom prst="rect">
                <a:avLst/>
              </a:prstGeom>
              <a:blipFill rotWithShape="1">
                <a:blip r:embed="rId19"/>
                <a:stretch>
                  <a:fillRect l="-5161" t="-6452" r="-9677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752600" y="5421868"/>
                <a:ext cx="51328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𝟔𝟖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421868"/>
                <a:ext cx="513282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Up Arrow 31"/>
          <p:cNvSpPr/>
          <p:nvPr/>
        </p:nvSpPr>
        <p:spPr>
          <a:xfrm>
            <a:off x="5320284" y="6019800"/>
            <a:ext cx="242316" cy="489204"/>
          </a:xfrm>
          <a:prstGeom prst="up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272994" y="648866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994" y="6488668"/>
                <a:ext cx="36580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Up Arrow 34"/>
          <p:cNvSpPr/>
          <p:nvPr/>
        </p:nvSpPr>
        <p:spPr>
          <a:xfrm>
            <a:off x="6310884" y="6019800"/>
            <a:ext cx="242316" cy="489204"/>
          </a:xfrm>
          <a:prstGeom prst="up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263594" y="648866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594" y="6488668"/>
                <a:ext cx="36580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Up Arrow 36"/>
          <p:cNvSpPr/>
          <p:nvPr/>
        </p:nvSpPr>
        <p:spPr>
          <a:xfrm>
            <a:off x="5320284" y="6019800"/>
            <a:ext cx="242316" cy="489204"/>
          </a:xfrm>
          <a:prstGeom prst="up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272994" y="648866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994" y="6488668"/>
                <a:ext cx="36580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09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16" grpId="0" animBg="1"/>
      <p:bldP spid="17" grpId="0"/>
      <p:bldP spid="18" grpId="0"/>
      <p:bldP spid="24" grpId="0" animBg="1"/>
      <p:bldP spid="31" grpId="0" animBg="1"/>
      <p:bldP spid="32" grpId="0" animBg="1"/>
      <p:bldP spid="32" grpId="1" animBg="1"/>
      <p:bldP spid="33" grpId="0"/>
      <p:bldP spid="33" grpId="1"/>
      <p:bldP spid="35" grpId="0" animBg="1"/>
      <p:bldP spid="35" grpId="1" animBg="1"/>
      <p:bldP spid="36" grpId="0"/>
      <p:bldP spid="36" grpId="1"/>
      <p:bldP spid="37" grpId="0" animBg="1"/>
      <p:bldP spid="37" grpId="1" animBg="1"/>
      <p:bldP spid="38" grpId="0"/>
      <p:bldP spid="3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/>
              <a:t>a Divide and Conquer algorithm for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8200" y="2538413"/>
            <a:ext cx="7772400" cy="1500187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Polynomial Evaluation </a:t>
            </a:r>
            <a:r>
              <a:rPr lang="en-US" sz="3600" b="1" dirty="0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789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Dynamic Sequence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A 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 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maintain a data structure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 for the sequence under the following operations.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Basic Operations</a:t>
                </a:r>
                <a:r>
                  <a:rPr lang="en-US" sz="2000" dirty="0"/>
                  <a:t>:</a:t>
                </a:r>
              </a:p>
              <a:p>
                <a:r>
                  <a:rPr lang="en-US" sz="2000" b="1" dirty="0"/>
                  <a:t>Insert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): Insert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place in the sequence.</a:t>
                </a:r>
              </a:p>
              <a:p>
                <a:r>
                  <a:rPr lang="en-US" sz="2000" b="1" dirty="0"/>
                  <a:t>Delete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): Delete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element from the sequence.</a:t>
                </a:r>
              </a:p>
              <a:p>
                <a:r>
                  <a:rPr lang="en-US" sz="2000" b="1" dirty="0"/>
                  <a:t>Report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): Report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element from the sequence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Application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specific operation</a:t>
                </a:r>
                <a:r>
                  <a:rPr lang="en-US" sz="2000" dirty="0"/>
                  <a:t>:</a:t>
                </a:r>
              </a:p>
              <a:p>
                <a:r>
                  <a:rPr lang="en-US" sz="2000" b="1" dirty="0"/>
                  <a:t>Min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): report minimum element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.  </a:t>
                </a:r>
              </a:p>
              <a:p>
                <a:r>
                  <a:rPr lang="en-US" sz="2000" b="1" dirty="0"/>
                  <a:t>Add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i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): Add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all elements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b="1" dirty="0"/>
                  <a:t>Flip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): Flip all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741" t="-641" r="-296" b="-2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05600" y="5029200"/>
            <a:ext cx="4619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5498068"/>
            <a:ext cx="4619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0" y="1447800"/>
            <a:ext cx="1981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0" y="3276600"/>
            <a:ext cx="4800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09800" y="3581400"/>
            <a:ext cx="4800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09800" y="4038600"/>
            <a:ext cx="4800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57400" y="5105400"/>
            <a:ext cx="4572000" cy="392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5474732"/>
            <a:ext cx="4419600" cy="392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81200" y="5855732"/>
            <a:ext cx="4495800" cy="392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429000" y="2057400"/>
            <a:ext cx="5105400" cy="381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6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Representing </a:t>
            </a:r>
            <a:r>
              <a:rPr lang="en-US" sz="3200" b="1" dirty="0">
                <a:solidFill>
                  <a:srgbClr val="7030A0"/>
                </a:solidFill>
              </a:rPr>
              <a:t>sequence</a:t>
            </a:r>
            <a:r>
              <a:rPr lang="en-US" sz="3200" b="1" dirty="0"/>
              <a:t> using a </a:t>
            </a:r>
            <a:r>
              <a:rPr lang="en-US" sz="3200" b="1" dirty="0">
                <a:solidFill>
                  <a:srgbClr val="006C31"/>
                </a:solidFill>
              </a:rPr>
              <a:t>BST </a:t>
            </a:r>
            <a:endParaRPr lang="en-US" sz="2400" u="sng" dirty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A 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dirty="0"/>
                  <a:t>,…,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Example: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𝟏𝟑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𝟏𝟒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𝟑𝟐</m:t>
                    </m:r>
                  </m:oMath>
                </a14:m>
                <a:r>
                  <a:rPr lang="en-US" sz="2400" dirty="0"/>
                  <a:t>.</a:t>
                </a: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               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“</a:t>
                </a:r>
                <a:r>
                  <a:rPr lang="en-US" sz="2000" dirty="0" err="1"/>
                  <a:t>Inorder</a:t>
                </a:r>
                <a:r>
                  <a:rPr lang="en-US" sz="2000" dirty="0"/>
                  <a:t> traversal produces the sequence.”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 rotWithShape="1">
                <a:blip r:embed="rId2"/>
                <a:stretch>
                  <a:fillRect l="-1111" t="-956" b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590472" y="2727960"/>
            <a:ext cx="4244502" cy="2609757"/>
            <a:chOff x="2590472" y="2727960"/>
            <a:chExt cx="4244502" cy="2609757"/>
          </a:xfrm>
        </p:grpSpPr>
        <p:cxnSp>
          <p:nvCxnSpPr>
            <p:cNvPr id="40" name="Straight Arrow Connector 39"/>
            <p:cNvCxnSpPr>
              <a:stCxn id="34" idx="3"/>
            </p:cNvCxnSpPr>
            <p:nvPr/>
          </p:nvCxnSpPr>
          <p:spPr>
            <a:xfrm flipH="1">
              <a:off x="2819927" y="3747891"/>
              <a:ext cx="531595" cy="5932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590472" y="2727960"/>
              <a:ext cx="4244502" cy="2609757"/>
              <a:chOff x="2590472" y="2727960"/>
              <a:chExt cx="4244502" cy="2609757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4246996" y="5017677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590472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876801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250666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543998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1559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308908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634690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stCxn id="35" idx="3"/>
                <a:endCxn id="34" idx="7"/>
              </p:cNvCxnSpPr>
              <p:nvPr/>
            </p:nvCxnSpPr>
            <p:spPr>
              <a:xfrm flipH="1">
                <a:off x="3557271" y="3001131"/>
                <a:ext cx="1120031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871286" y="2985484"/>
                <a:ext cx="1120031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endCxn id="32" idx="1"/>
              </p:cNvCxnSpPr>
              <p:nvPr/>
            </p:nvCxnSpPr>
            <p:spPr>
              <a:xfrm>
                <a:off x="6129470" y="3766103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3" idx="3"/>
                <a:endCxn id="31" idx="7"/>
              </p:cNvCxnSpPr>
              <p:nvPr/>
            </p:nvCxnSpPr>
            <p:spPr>
              <a:xfrm flipH="1">
                <a:off x="5499029" y="3747891"/>
                <a:ext cx="459180" cy="6271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518720" y="3762167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4069941" y="4618209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/>
        </p:nvGrpSpPr>
        <p:grpSpPr>
          <a:xfrm>
            <a:off x="2520177" y="2678668"/>
            <a:ext cx="4425948" cy="2683695"/>
            <a:chOff x="2520177" y="2678668"/>
            <a:chExt cx="4425948" cy="26836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520177" y="4278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77" y="4278868"/>
                  <a:ext cx="37542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3282177" y="3440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2177" y="3440668"/>
                  <a:ext cx="37542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815577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5577" y="4343400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93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117286" y="4993031"/>
                  <a:ext cx="513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7286" y="4993031"/>
                  <a:ext cx="51328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529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4577577" y="2678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7577" y="2678668"/>
                  <a:ext cx="37542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5872977" y="3440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2977" y="34406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5181600" y="4328160"/>
                  <a:ext cx="2838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328160"/>
                  <a:ext cx="28384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9574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6432844" y="4328160"/>
                  <a:ext cx="513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844" y="4328160"/>
                  <a:ext cx="513281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loud Callout 4"/>
          <p:cNvSpPr/>
          <p:nvPr/>
        </p:nvSpPr>
        <p:spPr>
          <a:xfrm>
            <a:off x="5541643" y="1600200"/>
            <a:ext cx="3373757" cy="128778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can we represent a sequence using BST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43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Representing </a:t>
            </a:r>
            <a:r>
              <a:rPr lang="en-US" sz="3200" b="1" dirty="0">
                <a:solidFill>
                  <a:srgbClr val="7030A0"/>
                </a:solidFill>
              </a:rPr>
              <a:t>sequence</a:t>
            </a:r>
            <a:r>
              <a:rPr lang="en-US" sz="3200" b="1" dirty="0"/>
              <a:t> using a </a:t>
            </a:r>
            <a:r>
              <a:rPr lang="en-US" sz="3200" b="1" dirty="0">
                <a:solidFill>
                  <a:srgbClr val="006C31"/>
                </a:solidFill>
              </a:rPr>
              <a:t>BST</a:t>
            </a:r>
            <a:r>
              <a:rPr lang="en-US" sz="3200" b="1" dirty="0"/>
              <a:t> </a:t>
            </a:r>
            <a:endParaRPr lang="en-US" sz="2400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A 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dirty="0"/>
                  <a:t>,…,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Example: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𝟏𝟑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𝟏𝟒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𝟑𝟐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By suitable augmentation: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“Keep a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/>
                  <a:t> field in each node”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               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 rotWithShape="1">
                <a:blip r:embed="rId2"/>
                <a:stretch>
                  <a:fillRect l="-1111" t="-956" b="-85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590472" y="2727960"/>
            <a:ext cx="4244502" cy="2609757"/>
            <a:chOff x="2590472" y="2727960"/>
            <a:chExt cx="4244502" cy="2609757"/>
          </a:xfrm>
        </p:grpSpPr>
        <p:cxnSp>
          <p:nvCxnSpPr>
            <p:cNvPr id="40" name="Straight Arrow Connector 39"/>
            <p:cNvCxnSpPr>
              <a:stCxn id="34" idx="3"/>
            </p:cNvCxnSpPr>
            <p:nvPr/>
          </p:nvCxnSpPr>
          <p:spPr>
            <a:xfrm flipH="1">
              <a:off x="2819927" y="3747891"/>
              <a:ext cx="531595" cy="5932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590472" y="2727960"/>
              <a:ext cx="4244502" cy="2609757"/>
              <a:chOff x="2590472" y="2727960"/>
              <a:chExt cx="4244502" cy="2609757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4246996" y="5017677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590472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876801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250666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543998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1559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308908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634690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stCxn id="35" idx="3"/>
                <a:endCxn id="34" idx="7"/>
              </p:cNvCxnSpPr>
              <p:nvPr/>
            </p:nvCxnSpPr>
            <p:spPr>
              <a:xfrm flipH="1">
                <a:off x="3557271" y="3001131"/>
                <a:ext cx="1120031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871286" y="2985484"/>
                <a:ext cx="1120031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endCxn id="32" idx="1"/>
              </p:cNvCxnSpPr>
              <p:nvPr/>
            </p:nvCxnSpPr>
            <p:spPr>
              <a:xfrm>
                <a:off x="6129470" y="3766103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3" idx="3"/>
                <a:endCxn id="31" idx="7"/>
              </p:cNvCxnSpPr>
              <p:nvPr/>
            </p:nvCxnSpPr>
            <p:spPr>
              <a:xfrm flipH="1">
                <a:off x="5499029" y="3747891"/>
                <a:ext cx="459180" cy="6271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518720" y="3762167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4069941" y="4618209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/>
        </p:nvGrpSpPr>
        <p:grpSpPr>
          <a:xfrm>
            <a:off x="2520177" y="2678668"/>
            <a:ext cx="4425948" cy="2683695"/>
            <a:chOff x="2520177" y="2678668"/>
            <a:chExt cx="4425948" cy="26836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520177" y="4278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77" y="4278868"/>
                  <a:ext cx="37542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3282177" y="3440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2177" y="3440668"/>
                  <a:ext cx="37542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815577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5577" y="4343400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93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117286" y="4993031"/>
                  <a:ext cx="513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7286" y="4993031"/>
                  <a:ext cx="51328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529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4577577" y="2678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7577" y="2678668"/>
                  <a:ext cx="37542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5872977" y="3440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2977" y="34406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5181600" y="4328160"/>
                  <a:ext cx="2838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328160"/>
                  <a:ext cx="28384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9574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6432844" y="4328160"/>
                  <a:ext cx="513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844" y="4328160"/>
                  <a:ext cx="513281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loud Callout 41"/>
              <p:cNvSpPr/>
              <p:nvPr/>
            </p:nvSpPr>
            <p:spPr>
              <a:xfrm>
                <a:off x="2486" y="2392273"/>
                <a:ext cx="4114800" cy="1143000"/>
              </a:xfrm>
              <a:prstGeom prst="cloudCallout">
                <a:avLst>
                  <a:gd name="adj1" fmla="val -13205"/>
                  <a:gd name="adj2" fmla="val 7602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to access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element of the sequence ?</a:t>
                </a:r>
              </a:p>
            </p:txBody>
          </p:sp>
        </mc:Choice>
        <mc:Fallback xmlns="">
          <p:sp>
            <p:nvSpPr>
              <p:cNvPr id="42" name="Cloud Callout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" y="2392273"/>
                <a:ext cx="4114800" cy="1143000"/>
              </a:xfrm>
              <a:prstGeom prst="cloudCallout">
                <a:avLst>
                  <a:gd name="adj1" fmla="val -13205"/>
                  <a:gd name="adj2" fmla="val 76027"/>
                </a:avLst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2895600" y="2678668"/>
            <a:ext cx="4295204" cy="2655332"/>
            <a:chOff x="2895600" y="2678668"/>
            <a:chExt cx="4295204" cy="2655332"/>
          </a:xfrm>
        </p:grpSpPr>
        <p:sp>
          <p:nvSpPr>
            <p:cNvPr id="44" name="Rounded Rectangle 43"/>
            <p:cNvSpPr/>
            <p:nvPr/>
          </p:nvSpPr>
          <p:spPr>
            <a:xfrm>
              <a:off x="4953000" y="2678668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581400" y="3505200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895600" y="4341384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4191000" y="4341384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4572000" y="5027184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220396" y="3503184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562600" y="4343400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6858000" y="4343400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525196" y="2297668"/>
            <a:ext cx="1519821" cy="371348"/>
            <a:chOff x="6525196" y="2297668"/>
            <a:chExt cx="1519821" cy="371348"/>
          </a:xfrm>
        </p:grpSpPr>
        <p:sp>
          <p:nvSpPr>
            <p:cNvPr id="54" name="Rounded Rectangle 53"/>
            <p:cNvSpPr/>
            <p:nvPr/>
          </p:nvSpPr>
          <p:spPr>
            <a:xfrm>
              <a:off x="6525196" y="2362200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934200" y="2297668"/>
              <a:ext cx="11108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 size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653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002060"/>
                    </a:solidFill>
                  </a:rPr>
                  <a:t>Report(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3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>
                    <a:solidFill>
                      <a:srgbClr val="002060"/>
                    </a:solidFill>
                  </a:rPr>
                  <a:t>)</a:t>
                </a:r>
                <a:endParaRPr lang="en-US" sz="3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Report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T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  </a:t>
                </a:r>
                <a:r>
                  <a:rPr lang="en-US" sz="2000" b="1" dirty="0"/>
                  <a:t>found</a:t>
                </a:r>
                <a:r>
                  <a:rPr lang="en-US" sz="2000" dirty="0"/>
                  <a:t>=false;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 </m:t>
                    </m:r>
                  </m:oMath>
                </a14:m>
                <a:r>
                  <a:rPr lang="en-US" sz="2000" b="1" i="1" dirty="0">
                    <a:solidFill>
                      <a:srgbClr val="7030A0"/>
                    </a:solidFill>
                  </a:rPr>
                  <a:t>T 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            </a:t>
                </a:r>
                <a:r>
                  <a:rPr lang="en-US" sz="2000" b="1" dirty="0"/>
                  <a:t>While( </a:t>
                </a:r>
                <a:r>
                  <a:rPr lang="en-US" sz="2000" dirty="0"/>
                  <a:t>not</a:t>
                </a:r>
                <a:r>
                  <a:rPr lang="en-US" sz="2000" b="1" dirty="0"/>
                  <a:t> found)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                                   s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 size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left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sz="2000" dirty="0">
                    <a:sym typeface="Wingdings" pitchFamily="2" charset="2"/>
                  </a:rPr>
                  <a:t>));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s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         </a:t>
                </a:r>
                <a:r>
                  <a:rPr lang="en-US" sz="2000" dirty="0"/>
                  <a:t>  ; 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	      </a:t>
                </a:r>
                <a:r>
                  <a:rPr lang="en-US" sz="2000" b="1" dirty="0">
                    <a:sym typeface="Wingdings" pitchFamily="2" charset="2"/>
                  </a:rPr>
                  <a:t>else if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s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&gt;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            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</a:t>
                </a:r>
                <a:r>
                  <a:rPr lang="en-US" sz="2000" b="1" dirty="0">
                    <a:sym typeface="Wingdings" pitchFamily="2" charset="2"/>
                  </a:rPr>
                  <a:t>else </a:t>
                </a:r>
                <a:r>
                  <a:rPr lang="en-US" sz="2000" dirty="0">
                    <a:sym typeface="Wingdings" pitchFamily="2" charset="2"/>
                  </a:rPr>
                  <a:t>{             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                                    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                     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                     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</a:t>
                </a: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</a:t>
                </a: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</a:t>
                </a:r>
                <a:r>
                  <a:rPr lang="en-US" sz="2000" dirty="0"/>
                  <a:t>return</a:t>
                </a:r>
                <a:r>
                  <a:rPr lang="en-US" sz="2000" b="1" dirty="0"/>
                  <a:t> </a:t>
                </a:r>
                <a:r>
                  <a:rPr lang="en-US" sz="2000" b="1" dirty="0" err="1">
                    <a:sym typeface="Wingdings" pitchFamily="2" charset="2"/>
                  </a:rPr>
                  <a:t>val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  <a:r>
                  <a:rPr lang="en-US" sz="2000" b="1" dirty="0"/>
                  <a:t>   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  <a:blipFill rotWithShape="1">
                <a:blip r:embed="rId3"/>
                <a:stretch>
                  <a:fillRect l="-741" t="-580" b="-6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08259" y="3657600"/>
                <a:ext cx="129234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solidFill>
                            <a:srgbClr val="0070C0"/>
                          </a:solidFill>
                          <a:sym typeface="Wingdings" pitchFamily="2" charset="2"/>
                        </a:rPr>
                        <m:t>u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70C0"/>
                          </a:solidFill>
                          <a:sym typeface="Wingdings" pitchFamily="2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dirty="0">
                          <a:sym typeface="Wingdings" pitchFamily="2" charset="2"/>
                        </a:rPr>
                        <m:t> </m:t>
                      </m:r>
                      <m:r>
                        <m:rPr>
                          <m:nor/>
                        </m:rPr>
                        <a:rPr lang="en-US" b="1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m:t>left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0070C0"/>
                          </a:solidFill>
                          <a:sym typeface="Wingdings" pitchFamily="2" charset="2"/>
                        </a:rPr>
                        <m:t>u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59" y="3657600"/>
                <a:ext cx="129234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518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29000" y="3288268"/>
                <a:ext cx="148470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found</m:t>
                    </m:r>
                    <m:r>
                      <m:rPr>
                        <m:nor/>
                      </m:rPr>
                      <a:rPr lang="en-US" b="1" dirty="0">
                        <a:sym typeface="Wingdings" pitchFamily="2" charset="2"/>
                      </a:rPr>
                      <m:t> </m:t>
                    </m:r>
                    <m:r>
                      <m:rPr>
                        <m:nor/>
                      </m:rPr>
                      <a:rPr lang="en-US" b="1" i="0" dirty="0" smtClean="0">
                        <a:sym typeface="Wingdings" pitchFamily="2" charset="2"/>
                      </a:rPr>
                      <m:t>true</m:t>
                    </m:r>
                  </m:oMath>
                </a14:m>
                <a:r>
                  <a:rPr lang="en-US" dirty="0"/>
                  <a:t>;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288268"/>
                <a:ext cx="148470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69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35957" y="4421743"/>
                <a:ext cx="234916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b="1" dirty="0">
                        <a:sym typeface="Wingdings" pitchFamily="2" charset="2"/>
                      </a:rPr>
                      <m:t>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b="1" dirty="0">
                    <a:sym typeface="Wingdings" pitchFamily="2" charset="2"/>
                  </a:rPr>
                  <a:t>size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ym typeface="Wingdings" pitchFamily="2" charset="2"/>
                  </a:rPr>
                  <a:t>left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dirty="0">
                    <a:sym typeface="Wingdings" pitchFamily="2" charset="2"/>
                  </a:rPr>
                  <a:t>))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957" y="4421743"/>
                <a:ext cx="234916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77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35957" y="4791075"/>
                <a:ext cx="136447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ym typeface="Wingdings" pitchFamily="2" charset="2"/>
                      </a:rPr>
                      <m:t>right</m:t>
                    </m:r>
                    <m:r>
                      <m:rPr>
                        <m:nor/>
                      </m:rPr>
                      <a:rPr lang="en-US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dirty="0"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957" y="4791075"/>
                <a:ext cx="136447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571" t="-9836" r="-66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6248400" y="1524000"/>
            <a:ext cx="1905000" cy="1764268"/>
            <a:chOff x="6248400" y="1524000"/>
            <a:chExt cx="1905000" cy="1764268"/>
          </a:xfrm>
        </p:grpSpPr>
        <p:sp>
          <p:nvSpPr>
            <p:cNvPr id="3" name="Oval 2"/>
            <p:cNvSpPr/>
            <p:nvPr/>
          </p:nvSpPr>
          <p:spPr>
            <a:xfrm>
              <a:off x="7010400" y="22098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6248400" y="2590800"/>
              <a:ext cx="815232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414369" y="2590800"/>
              <a:ext cx="739031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347569" y="1524000"/>
              <a:ext cx="739031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467600" y="2209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u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76400" y="2667000"/>
            <a:ext cx="2571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b="1" dirty="0">
                <a:sym typeface="Wingdings" pitchFamily="2" charset="2"/>
              </a:rPr>
              <a:t>if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b="1" dirty="0">
                <a:sym typeface="Wingdings" pitchFamily="2" charset="2"/>
              </a:rPr>
              <a:t>left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dirty="0">
                <a:sym typeface="Wingdings" pitchFamily="2" charset="2"/>
              </a:rPr>
              <a:t>)=NULL)    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s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dirty="0">
                <a:sym typeface="Wingdings" pitchFamily="2" charset="2"/>
              </a:rPr>
              <a:t>; 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else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68107" y="1752600"/>
            <a:ext cx="98469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9" grpId="0" animBg="1"/>
      <p:bldP spid="10" grpId="0" animBg="1"/>
      <p:bldP spid="2" grpId="0" animBg="1"/>
      <p:bldP spid="8" grpId="0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002060"/>
                    </a:solidFill>
                  </a:rPr>
                  <a:t>Insert(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3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dirty="0">
                    <a:solidFill>
                      <a:srgbClr val="002060"/>
                    </a:solidFill>
                  </a:rPr>
                  <a:t>, </a:t>
                </a:r>
                <a:r>
                  <a:rPr lang="en-US" sz="3600" b="1" dirty="0">
                    <a:solidFill>
                      <a:srgbClr val="002060"/>
                    </a:solidFill>
                  </a:rPr>
                  <a:t>x)</a:t>
                </a:r>
                <a:br>
                  <a:rPr lang="en-US" sz="3600" b="1" dirty="0">
                    <a:solidFill>
                      <a:srgbClr val="002060"/>
                    </a:solidFill>
                  </a:rPr>
                </a:br>
                <a:endParaRPr lang="en-US" sz="3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Insert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x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     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=NULL)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{     create a new node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</a:t>
                </a:r>
                <a:r>
                  <a:rPr lang="en-US" sz="2000" b="1" dirty="0" err="1"/>
                  <a:t>val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x</a:t>
                </a:r>
                <a:r>
                  <a:rPr lang="en-US" sz="2000" dirty="0"/>
                  <a:t>; </a:t>
                </a:r>
                <a:r>
                  <a:rPr lang="en-US" sz="2000" b="1" dirty="0"/>
                  <a:t>size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1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:r>
                  <a:rPr lang="en-US" sz="2000" b="1" dirty="0"/>
                  <a:t>left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NULL</a:t>
                </a:r>
                <a:r>
                  <a:rPr lang="en-US" sz="2000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r>
                  <a:rPr lang="en-US" sz="2000" dirty="0"/>
                  <a:t>; </a:t>
                </a:r>
                <a:r>
                  <a:rPr lang="en-US" sz="2000" b="1" dirty="0"/>
                  <a:t>right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NULL</a:t>
                </a:r>
                <a:r>
                  <a:rPr lang="en-US" sz="2000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return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</a:t>
                </a: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            </a:t>
                </a:r>
                <a:r>
                  <a:rPr lang="en-US" sz="2000" b="1" dirty="0"/>
                  <a:t>{      size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b="1" dirty="0"/>
                  <a:t>size(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/>
                  <a:t>) + 1;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left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T</a:t>
                </a:r>
                <a:r>
                  <a:rPr lang="en-US" sz="2000" dirty="0">
                    <a:sym typeface="Wingdings" pitchFamily="2" charset="2"/>
                  </a:rPr>
                  <a:t>)=NULL)     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s 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;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</a:t>
                </a:r>
                <a:r>
                  <a:rPr lang="en-US" sz="2000" b="1" dirty="0">
                    <a:sym typeface="Wingdings" pitchFamily="2" charset="2"/>
                  </a:rPr>
                  <a:t>else</a:t>
                </a:r>
                <a:r>
                  <a:rPr lang="en-US" sz="2000" b="1" dirty="0"/>
                  <a:t>  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s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 size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left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        </a:t>
                </a:r>
                <a:r>
                  <a:rPr lang="en-US" sz="2000" dirty="0">
                    <a:sym typeface="Wingdings" pitchFamily="2" charset="2"/>
                  </a:rPr>
                  <a:t>)             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                 </a:t>
                </a:r>
                <a:r>
                  <a:rPr lang="en-US" sz="2000" dirty="0"/>
                  <a:t>  ; 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	      </a:t>
                </a:r>
                <a:r>
                  <a:rPr lang="en-US" sz="2000" b="1" dirty="0">
                    <a:sym typeface="Wingdings" pitchFamily="2" charset="2"/>
                  </a:rPr>
                  <a:t>else                            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                   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</a:t>
                </a:r>
                <a:r>
                  <a:rPr lang="en-US" sz="2000" dirty="0"/>
                  <a:t>return</a:t>
                </a:r>
                <a:r>
                  <a:rPr lang="en-US" sz="2000" b="1" dirty="0"/>
                  <a:t>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0070C0"/>
                        </a:solidFill>
                        <a:sym typeface="Wingdings" pitchFamily="2" charset="2"/>
                      </a:rPr>
                      <m:t>T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  <a:r>
                  <a:rPr lang="en-US" sz="2000" b="1" dirty="0"/>
                  <a:t>   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257800"/>
              </a:xfrm>
              <a:blipFill rotWithShape="1">
                <a:blip r:embed="rId3"/>
                <a:stretch>
                  <a:fillRect l="-741" t="-579" b="-20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33600" y="5117068"/>
                <a:ext cx="108555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  <a:sym typeface="Wingdings" pitchFamily="2" charset="2"/>
                  </a:rPr>
                  <a:t>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117068"/>
                <a:ext cx="108555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842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81400" y="5105400"/>
                <a:ext cx="287931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 smtClean="0">
                          <a:sym typeface="Wingdings" pitchFamily="2" charset="2"/>
                        </a:rPr>
                        <m:t>left</m:t>
                      </m:r>
                      <m:r>
                        <m:rPr>
                          <m:nor/>
                        </m:rPr>
                        <a:rPr lang="en-US" dirty="0" smtClean="0">
                          <a:sym typeface="Wingdings" pitchFamily="2" charset="2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r>
                        <m:rPr>
                          <m:nor/>
                        </m:rPr>
                        <a:rPr lang="en-US" dirty="0" smtClean="0">
                          <a:sym typeface="Wingdings" pitchFamily="2" charset="2"/>
                        </a:rPr>
                        <m:t>)</m:t>
                      </m:r>
                      <m:r>
                        <m:rPr>
                          <m:nor/>
                        </m:rPr>
                        <a:rPr lang="en-US" b="0" i="0" dirty="0" smtClean="0">
                          <a:sym typeface="Wingdings" pitchFamily="2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dirty="0" smtClean="0">
                          <a:sym typeface="Wingdings" pitchFamily="2" charset="2"/>
                        </a:rPr>
                        <m:t></m:t>
                      </m:r>
                      <m:r>
                        <m:rPr>
                          <m:nor/>
                        </m:rPr>
                        <a:rPr lang="en-US" b="1" dirty="0"/>
                        <m:t>Insert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>
                          <a:sym typeface="Wingdings" pitchFamily="2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b="1" dirty="0">
                          <a:sym typeface="Wingdings" pitchFamily="2" charset="2"/>
                        </a:rPr>
                        <m:t>left</m:t>
                      </m:r>
                      <m:r>
                        <m:rPr>
                          <m:nor/>
                        </m:rPr>
                        <a:rPr lang="en-US" dirty="0">
                          <a:sym typeface="Wingdings" pitchFamily="2" charset="2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r>
                        <m:rPr>
                          <m:nor/>
                        </m:rPr>
                        <a:rPr lang="en-US" dirty="0">
                          <a:sym typeface="Wingdings" pitchFamily="2" charset="2"/>
                        </a:rPr>
                        <m:t>))</m:t>
                      </m:r>
                      <m:r>
                        <m:rPr>
                          <m:nor/>
                        </m:rPr>
                        <a:rPr lang="en-US" dirty="0"/>
                        <m:t>,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m:rPr>
                          <m:nor/>
                        </m:rPr>
                        <a:rPr lang="en-US" dirty="0"/>
                        <m:t>,</m:t>
                      </m:r>
                      <m:r>
                        <m:rPr>
                          <m:nor/>
                        </m:rPr>
                        <a:rPr lang="en-US" b="1" dirty="0"/>
                        <m:t>x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5105400"/>
                <a:ext cx="287931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33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6248400" y="1524000"/>
            <a:ext cx="1905000" cy="1764268"/>
            <a:chOff x="6248400" y="1524000"/>
            <a:chExt cx="1905000" cy="1764268"/>
          </a:xfrm>
        </p:grpSpPr>
        <p:sp>
          <p:nvSpPr>
            <p:cNvPr id="3" name="Oval 2"/>
            <p:cNvSpPr/>
            <p:nvPr/>
          </p:nvSpPr>
          <p:spPr>
            <a:xfrm>
              <a:off x="7010400" y="22098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6248400" y="2590800"/>
              <a:ext cx="815232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414369" y="2590800"/>
              <a:ext cx="739031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347569" y="1524000"/>
              <a:ext cx="739031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467600" y="2209800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99233" y="5474732"/>
                <a:ext cx="391966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dirty="0" smtClean="0">
                        <a:sym typeface="Wingdings" pitchFamily="2" charset="2"/>
                      </a:rPr>
                      <m:t>righ</m:t>
                    </m:r>
                    <m:r>
                      <m:rPr>
                        <m:nor/>
                      </m:rPr>
                      <a:rPr lang="en-US" b="1" dirty="0" smtClean="0">
                        <a:sym typeface="Wingdings" pitchFamily="2" charset="2"/>
                      </a:rPr>
                      <m:t>t</m:t>
                    </m:r>
                    <m:r>
                      <m:rPr>
                        <m:nor/>
                      </m:rPr>
                      <a:rPr lang="en-US" dirty="0" smtClean="0">
                        <a:sym typeface="Wingdings" pitchFamily="2" charset="2"/>
                      </a:rPr>
                      <m:t>(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m:rPr>
                        <m:nor/>
                      </m:rPr>
                      <a:rPr lang="en-US" dirty="0" smtClean="0">
                        <a:sym typeface="Wingdings" pitchFamily="2" charset="2"/>
                      </a:rPr>
                      <m:t>)</m:t>
                    </m:r>
                    <m:r>
                      <m:rPr>
                        <m:nor/>
                      </m:rPr>
                      <a:rPr lang="en-US" b="0" i="0" dirty="0" smtClean="0"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b="1" dirty="0" smtClean="0">
                        <a:sym typeface="Wingdings" pitchFamily="2" charset="2"/>
                      </a:rPr>
                      <m:t></m:t>
                    </m:r>
                    <m:r>
                      <m:rPr>
                        <m:nor/>
                      </m:rPr>
                      <a:rPr lang="en-US" b="1" dirty="0" smtClean="0"/>
                      <m:t>Insert</m:t>
                    </m:r>
                    <m:r>
                      <m:rPr>
                        <m:nor/>
                      </m:rPr>
                      <a:rPr lang="en-US" dirty="0" smtClean="0"/>
                      <m:t>(</m:t>
                    </m:r>
                    <m:r>
                      <m:rPr>
                        <m:nor/>
                      </m:rPr>
                      <a:rPr lang="en-US" dirty="0" smtClean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b="1" i="0" dirty="0" smtClean="0">
                        <a:sym typeface="Wingdings" pitchFamily="2" charset="2"/>
                      </a:rPr>
                      <m:t>right</m:t>
                    </m:r>
                    <m:r>
                      <m:rPr>
                        <m:nor/>
                      </m:rPr>
                      <a:rPr lang="en-US" dirty="0" smtClean="0">
                        <a:sym typeface="Wingdings" pitchFamily="2" charset="2"/>
                      </a:rPr>
                      <m:t>(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m:rPr>
                        <m:nor/>
                      </m:rPr>
                      <a:rPr lang="en-US" dirty="0" smtClean="0">
                        <a:sym typeface="Wingdings" pitchFamily="2" charset="2"/>
                      </a:rPr>
                      <m:t>))</m:t>
                    </m:r>
                    <m:r>
                      <m:rPr>
                        <m:nor/>
                      </m:rPr>
                      <a:rPr lang="en-US" dirty="0" smtClean="0"/>
                      <m:t>,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s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1" dirty="0"/>
                      <m:t>x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;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233" y="5474732"/>
                <a:ext cx="391966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56" t="-8197" r="-18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own Ribbon 1"/>
          <p:cNvSpPr/>
          <p:nvPr/>
        </p:nvSpPr>
        <p:spPr>
          <a:xfrm>
            <a:off x="6347568" y="3429000"/>
            <a:ext cx="2796432" cy="1371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Don’t forget to rebalance the tree height at the end !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2209800"/>
            <a:ext cx="1371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9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9" grpId="0" uiExpand="1" animBg="1"/>
      <p:bldP spid="10" grpId="0" animBg="1"/>
      <p:bldP spid="15" grpId="0" animBg="1"/>
      <p:bldP spid="2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Example 2: sequence of </a:t>
            </a:r>
            <a:r>
              <a:rPr lang="en-US" sz="3600" b="1" dirty="0">
                <a:solidFill>
                  <a:srgbClr val="C00000"/>
                </a:solidFill>
              </a:rPr>
              <a:t>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A 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 :</a:t>
                </a:r>
                <a:r>
                  <a:rPr lang="en-US" sz="2000" dirty="0"/>
                  <a:t> maintain a data structure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 for the sequence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the following operations can be performed efficiently: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Basic dynamic operations</a:t>
                </a:r>
                <a:r>
                  <a:rPr lang="en-US" sz="2000" dirty="0"/>
                  <a:t>:</a:t>
                </a:r>
              </a:p>
              <a:p>
                <a:r>
                  <a:rPr lang="en-US" sz="2000" b="1" dirty="0"/>
                  <a:t>Insert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): Insert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place in the sequence.</a:t>
                </a:r>
              </a:p>
              <a:p>
                <a:r>
                  <a:rPr lang="en-US" sz="2000" b="1" dirty="0"/>
                  <a:t>Delete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): Delete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element from the sequence.</a:t>
                </a:r>
              </a:p>
              <a:p>
                <a:r>
                  <a:rPr lang="en-US" sz="2000" b="1" dirty="0"/>
                  <a:t>Report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): Report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element from the sequence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Application specific operation</a:t>
                </a:r>
                <a:r>
                  <a:rPr lang="en-US" sz="2000" dirty="0"/>
                  <a:t>:</a:t>
                </a:r>
              </a:p>
              <a:p>
                <a:r>
                  <a:rPr lang="en-US" sz="2000" b="1" dirty="0"/>
                  <a:t>Add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Add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all elements starting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place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place in the sequence.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 r="-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9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FF712-7C4A-7D46-B033-BE82AFFF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C311E-7202-654B-B212-618B27DC41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Ponder over the </a:t>
                </a:r>
                <a:r>
                  <a:rPr lang="en-US" sz="2400" b="1" dirty="0"/>
                  <a:t>field</a:t>
                </a:r>
                <a:r>
                  <a:rPr lang="en-US" sz="2400" dirty="0"/>
                  <a:t> that we should keep at each node to implement </a:t>
                </a:r>
                <a:r>
                  <a:rPr lang="en-US" sz="2400" b="1" dirty="0"/>
                  <a:t>Add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400" dirty="0"/>
                  <a:t>) in </a:t>
                </a:r>
                <a:r>
                  <a:rPr lang="en-US" sz="2400" b="1" dirty="0"/>
                  <a:t>O</a:t>
                </a:r>
                <a:r>
                  <a:rPr lang="en-US" sz="2400" dirty="0"/>
                  <a:t>(log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time. We shall discuss it in the next class.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C311E-7202-654B-B212-618B27DC41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01DA2-3E57-0443-8C5D-637DD544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7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Divide Step</a:t>
            </a:r>
            <a:br>
              <a:rPr lang="en-US" sz="4000" b="1" dirty="0"/>
            </a:b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Evaluating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000" b="1" dirty="0">
                    <a:solidFill>
                      <a:srgbClr val="006C31"/>
                    </a:solidFill>
                  </a:rPr>
                  <a:t>  </a:t>
                </a:r>
                <a:r>
                  <a:rPr lang="en-US" sz="2000" dirty="0"/>
                  <a:t>= 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D037AEF-FD9D-B542-9995-D525CA52F81D}"/>
              </a:ext>
            </a:extLst>
          </p:cNvPr>
          <p:cNvSpPr txBox="1"/>
          <p:nvPr/>
        </p:nvSpPr>
        <p:spPr>
          <a:xfrm>
            <a:off x="3728756" y="887160"/>
            <a:ext cx="1686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Attempt </a:t>
            </a:r>
            <a:r>
              <a:rPr lang="en-US" sz="2800" b="1" dirty="0">
                <a:solidFill>
                  <a:srgbClr val="0070C0"/>
                </a:solidFill>
              </a:rPr>
              <a:t>1</a:t>
            </a:r>
            <a:endParaRPr lang="en-US" sz="28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518256-79B6-D84E-A40D-424E98B38461}"/>
                  </a:ext>
                </a:extLst>
              </p:cNvPr>
              <p:cNvSpPr txBox="1"/>
              <p:nvPr/>
            </p:nvSpPr>
            <p:spPr>
              <a:xfrm>
                <a:off x="8123776" y="1524000"/>
                <a:ext cx="428322" cy="4616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518256-79B6-D84E-A40D-424E98B38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776" y="1524000"/>
                <a:ext cx="42832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/>
          <p:cNvSpPr/>
          <p:nvPr/>
        </p:nvSpPr>
        <p:spPr>
          <a:xfrm rot="5400000">
            <a:off x="3405396" y="2113091"/>
            <a:ext cx="438382" cy="2305391"/>
          </a:xfrm>
          <a:prstGeom prst="rightBrac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86906" y="3421528"/>
                <a:ext cx="1151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first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906" y="3421528"/>
                <a:ext cx="1151726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5400000">
            <a:off x="6959696" y="2254234"/>
            <a:ext cx="452445" cy="2087361"/>
          </a:xfrm>
          <a:prstGeom prst="rightBrac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64365" y="3421528"/>
                <a:ext cx="1408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second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365" y="3421528"/>
                <a:ext cx="1408206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63296" y="4296690"/>
                <a:ext cx="2803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Evaluating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first</m:t>
                        </m:r>
                      </m:sub>
                    </m:sSub>
                  </m:oMath>
                </a14:m>
                <a:r>
                  <a:rPr lang="en-US" sz="2000" dirty="0"/>
                  <a:t> 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296" y="4296690"/>
                <a:ext cx="2803268" cy="400110"/>
              </a:xfrm>
              <a:prstGeom prst="rect">
                <a:avLst/>
              </a:prstGeom>
              <a:blipFill>
                <a:blip r:embed="rId7"/>
                <a:stretch>
                  <a:fillRect l="-1957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160580" y="4732310"/>
                <a:ext cx="30597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Evaluating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second</m:t>
                        </m:r>
                      </m:sub>
                    </m:sSub>
                  </m:oMath>
                </a14:m>
                <a:r>
                  <a:rPr lang="en-US" sz="2000" dirty="0"/>
                  <a:t> 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580" y="4732310"/>
                <a:ext cx="3059748" cy="400110"/>
              </a:xfrm>
              <a:prstGeom prst="rect">
                <a:avLst/>
              </a:prstGeom>
              <a:blipFill>
                <a:blip r:embed="rId8"/>
                <a:stretch>
                  <a:fillRect l="-1793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Brace 18"/>
          <p:cNvSpPr/>
          <p:nvPr/>
        </p:nvSpPr>
        <p:spPr>
          <a:xfrm>
            <a:off x="2816378" y="4331301"/>
            <a:ext cx="353449" cy="168849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577344" y="2522429"/>
                <a:ext cx="2170851" cy="46147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terms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344" y="2522429"/>
                <a:ext cx="2170851" cy="461473"/>
              </a:xfrm>
              <a:prstGeom prst="rect">
                <a:avLst/>
              </a:prstGeom>
              <a:blipFill>
                <a:blip r:embed="rId12"/>
                <a:stretch>
                  <a:fillRect l="-2528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597209" y="2516877"/>
                <a:ext cx="2091470" cy="46147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terms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209" y="2516877"/>
                <a:ext cx="2091470" cy="461473"/>
              </a:xfrm>
              <a:prstGeom prst="rect">
                <a:avLst/>
              </a:prstGeom>
              <a:blipFill>
                <a:blip r:embed="rId13"/>
                <a:stretch>
                  <a:fillRect l="-2332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47F585-55F4-444D-8B56-0CB1AAF9438C}"/>
                  </a:ext>
                </a:extLst>
              </p:cNvPr>
              <p:cNvSpPr txBox="1"/>
              <p:nvPr/>
            </p:nvSpPr>
            <p:spPr>
              <a:xfrm>
                <a:off x="2275103" y="2419547"/>
                <a:ext cx="2672848" cy="65921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47F585-55F4-444D-8B56-0CB1AAF94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03" y="2419547"/>
                <a:ext cx="2672848" cy="65921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/>
              <p:nvPr/>
            </p:nvSpPr>
            <p:spPr>
              <a:xfrm>
                <a:off x="5335198" y="2424408"/>
                <a:ext cx="2940484" cy="65921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 …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198" y="2424408"/>
                <a:ext cx="2940484" cy="65921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76600" y="5391090"/>
                <a:ext cx="3046856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b="1" dirty="0"/>
                  <a:t> 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) time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391090"/>
                <a:ext cx="3046856" cy="400110"/>
              </a:xfrm>
              <a:prstGeom prst="rect">
                <a:avLst/>
              </a:prstGeom>
              <a:blipFill>
                <a:blip r:embed="rId16"/>
                <a:stretch>
                  <a:fillRect t="-5882" b="-2352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/>
              <p:nvPr/>
            </p:nvSpPr>
            <p:spPr>
              <a:xfrm>
                <a:off x="5341182" y="2458345"/>
                <a:ext cx="2810448" cy="65921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+ …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182" y="2458345"/>
                <a:ext cx="2810448" cy="65921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91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" grpId="0"/>
      <p:bldP spid="14" grpId="0" animBg="1"/>
      <p:bldP spid="8" grpId="0"/>
      <p:bldP spid="16" grpId="0" animBg="1"/>
      <p:bldP spid="17" grpId="0"/>
      <p:bldP spid="9" grpId="0"/>
      <p:bldP spid="18" grpId="0"/>
      <p:bldP spid="19" grpId="0" animBg="1"/>
      <p:bldP spid="24" grpId="0" animBg="1"/>
      <p:bldP spid="25" grpId="0" animBg="1"/>
      <p:bldP spid="5" grpId="0" animBg="1"/>
      <p:bldP spid="7" grpId="0" animBg="1"/>
      <p:bldP spid="26" grpId="0" animBg="1"/>
      <p:bldP spid="27" grpId="0" animBg="1"/>
      <p:bldP spid="2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200" b="1" dirty="0"/>
              <a:t>Solving the sub-problem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418791" y="1544404"/>
            <a:ext cx="3143809" cy="644992"/>
            <a:chOff x="2971799" y="2992204"/>
            <a:chExt cx="3143809" cy="644992"/>
          </a:xfrm>
        </p:grpSpPr>
        <p:cxnSp>
          <p:nvCxnSpPr>
            <p:cNvPr id="17" name="Straight Arrow Connector 16"/>
            <p:cNvCxnSpPr>
              <a:stCxn id="5" idx="3"/>
              <a:endCxn id="6" idx="7"/>
            </p:cNvCxnSpPr>
            <p:nvPr/>
          </p:nvCxnSpPr>
          <p:spPr>
            <a:xfrm flipH="1">
              <a:off x="2971799" y="2992204"/>
              <a:ext cx="1391210" cy="644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5"/>
              <a:endCxn id="7" idx="1"/>
            </p:cNvCxnSpPr>
            <p:nvPr/>
          </p:nvCxnSpPr>
          <p:spPr>
            <a:xfrm>
              <a:off x="4638954" y="2992204"/>
              <a:ext cx="1476654" cy="644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2000" y="2438400"/>
            <a:ext cx="6391555" cy="1219200"/>
            <a:chOff x="762000" y="2438400"/>
            <a:chExt cx="6391555" cy="1219200"/>
          </a:xfrm>
        </p:grpSpPr>
        <p:sp>
          <p:nvSpPr>
            <p:cNvPr id="41" name="Oval 40"/>
            <p:cNvSpPr/>
            <p:nvPr/>
          </p:nvSpPr>
          <p:spPr>
            <a:xfrm>
              <a:off x="1066800" y="28956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0387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4103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4677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1295400" y="2458804"/>
              <a:ext cx="819150" cy="436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390495" y="2458804"/>
              <a:ext cx="843382" cy="360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4690923" y="2438400"/>
              <a:ext cx="819150" cy="436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791200" y="2458804"/>
              <a:ext cx="843382" cy="360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62000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447800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2743200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352800" y="3192645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4124045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28743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6181445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781800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4267200"/>
            <a:ext cx="7467600" cy="381000"/>
            <a:chOff x="152400" y="4267200"/>
            <a:chExt cx="7467600" cy="381000"/>
          </a:xfrm>
        </p:grpSpPr>
        <p:sp>
          <p:nvSpPr>
            <p:cNvPr id="64" name="Oval 63"/>
            <p:cNvSpPr/>
            <p:nvPr/>
          </p:nvSpPr>
          <p:spPr>
            <a:xfrm>
              <a:off x="1524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765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2192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17526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56295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1722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67056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72297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308610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33375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56235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43950" y="1219200"/>
            <a:ext cx="770850" cy="381000"/>
            <a:chOff x="3343950" y="1219200"/>
            <a:chExt cx="770850" cy="381000"/>
          </a:xfrm>
        </p:grpSpPr>
        <p:sp>
          <p:nvSpPr>
            <p:cNvPr id="5" name="Oval 4"/>
            <p:cNvSpPr/>
            <p:nvPr/>
          </p:nvSpPr>
          <p:spPr>
            <a:xfrm>
              <a:off x="3724555" y="1219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343950" y="12192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50" y="1219200"/>
                  <a:ext cx="3898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371600" y="2057400"/>
            <a:ext cx="4495799" cy="457200"/>
            <a:chOff x="1371600" y="2057400"/>
            <a:chExt cx="4495799" cy="457200"/>
          </a:xfrm>
        </p:grpSpPr>
        <p:grpSp>
          <p:nvGrpSpPr>
            <p:cNvPr id="40" name="Group 39"/>
            <p:cNvGrpSpPr/>
            <p:nvPr/>
          </p:nvGrpSpPr>
          <p:grpSpPr>
            <a:xfrm>
              <a:off x="2057400" y="2133600"/>
              <a:ext cx="3809999" cy="381000"/>
              <a:chOff x="2819400" y="3962400"/>
              <a:chExt cx="3809999" cy="3810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819400" y="3962400"/>
                <a:ext cx="390245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239154" y="3962400"/>
                <a:ext cx="390245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371600" y="2057400"/>
                  <a:ext cx="7408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first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2057400"/>
                  <a:ext cx="74084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800600" y="2057400"/>
                  <a:ext cx="978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second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2057400"/>
                  <a:ext cx="97860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4114800" y="1371600"/>
            <a:ext cx="3810000" cy="3048000"/>
            <a:chOff x="4114800" y="1371600"/>
            <a:chExt cx="3810000" cy="3048000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5943600" y="2324100"/>
              <a:ext cx="1905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900722" y="2971800"/>
              <a:ext cx="947878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620000" y="4419600"/>
              <a:ext cx="304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114800" y="1371600"/>
              <a:ext cx="3733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7604236" y="942201"/>
            <a:ext cx="62536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degree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279468" y="388203"/>
            <a:ext cx="86453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 points</a:t>
            </a:r>
          </a:p>
          <a:p>
            <a:r>
              <a:rPr lang="en-US" sz="1200" b="1" dirty="0"/>
              <a:t> for </a:t>
            </a:r>
          </a:p>
          <a:p>
            <a:r>
              <a:rPr lang="en-US" sz="1200" b="1" dirty="0"/>
              <a:t>evaluation</a:t>
            </a:r>
          </a:p>
          <a:p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379638" y="762000"/>
                <a:ext cx="3476657" cy="45845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firs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 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second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638" y="762000"/>
                <a:ext cx="3476657" cy="458459"/>
              </a:xfrm>
              <a:prstGeom prst="rect">
                <a:avLst/>
              </a:prstGeom>
              <a:blipFill>
                <a:blip r:embed="rId6"/>
                <a:stretch>
                  <a:fillRect b="-194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696200" y="1185446"/>
                <a:ext cx="5750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1185446"/>
                <a:ext cx="57509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851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7620000" y="2133600"/>
                <a:ext cx="799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2133600"/>
                <a:ext cx="799514" cy="338554"/>
              </a:xfrm>
              <a:prstGeom prst="rect">
                <a:avLst/>
              </a:prstGeom>
              <a:blipFill rotWithShape="1">
                <a:blip r:embed="rId8"/>
                <a:stretch>
                  <a:fillRect t="-5357" r="-534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7658686" y="2785646"/>
                <a:ext cx="799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686" y="2785646"/>
                <a:ext cx="799514" cy="338554"/>
              </a:xfrm>
              <a:prstGeom prst="rect">
                <a:avLst/>
              </a:prstGeom>
              <a:blipFill rotWithShape="1">
                <a:blip r:embed="rId9"/>
                <a:stretch>
                  <a:fillRect t="-5357" r="-530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924800" y="4233446"/>
                <a:ext cx="5654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4233446"/>
                <a:ext cx="565476" cy="338554"/>
              </a:xfrm>
              <a:prstGeom prst="rect">
                <a:avLst/>
              </a:prstGeom>
              <a:blipFill rotWithShape="1">
                <a:blip r:embed="rId10"/>
                <a:stretch>
                  <a:fillRect t="-5357" r="-752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8703598" y="1185446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598" y="1185446"/>
                <a:ext cx="364202" cy="338554"/>
              </a:xfrm>
              <a:prstGeom prst="rect">
                <a:avLst/>
              </a:prstGeom>
              <a:blipFill rotWithShape="1">
                <a:blip r:embed="rId11"/>
                <a:stretch>
                  <a:fillRect t="-5357" r="-1333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8779798" y="2133600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798" y="2133600"/>
                <a:ext cx="364202" cy="338554"/>
              </a:xfrm>
              <a:prstGeom prst="rect">
                <a:avLst/>
              </a:prstGeom>
              <a:blipFill rotWithShape="1">
                <a:blip r:embed="rId12"/>
                <a:stretch>
                  <a:fillRect t="-5357" r="-1500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8772861" y="2819400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861" y="2819400"/>
                <a:ext cx="364202" cy="338554"/>
              </a:xfrm>
              <a:prstGeom prst="rect">
                <a:avLst/>
              </a:prstGeom>
              <a:blipFill rotWithShape="1">
                <a:blip r:embed="rId13"/>
                <a:stretch>
                  <a:fillRect t="-5455" r="-15000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8779798" y="4233446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798" y="4233446"/>
                <a:ext cx="364202" cy="338554"/>
              </a:xfrm>
              <a:prstGeom prst="rect">
                <a:avLst/>
              </a:prstGeom>
              <a:blipFill rotWithShape="1">
                <a:blip r:embed="rId14"/>
                <a:stretch>
                  <a:fillRect t="-5357" r="-1500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8414828" y="1185446"/>
                <a:ext cx="348172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6C31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28" y="1185446"/>
                <a:ext cx="348172" cy="338554"/>
              </a:xfrm>
              <a:prstGeom prst="rect">
                <a:avLst/>
              </a:prstGeom>
              <a:blipFill rotWithShape="1">
                <a:blip r:embed="rId15"/>
                <a:stretch>
                  <a:fillRect t="-3448" r="-11667" b="-18966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8414828" y="2099846"/>
                <a:ext cx="348172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28" y="2099846"/>
                <a:ext cx="348172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382000" y="2780067"/>
                <a:ext cx="348172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2780067"/>
                <a:ext cx="348172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382000" y="4228508"/>
                <a:ext cx="348172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4228508"/>
                <a:ext cx="348172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5400000">
            <a:off x="3771900" y="1028700"/>
            <a:ext cx="304800" cy="75438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66800" y="4953000"/>
                <a:ext cx="5656485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polynomials, each to be evaluated at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distinct numbers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953000"/>
                <a:ext cx="5656485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6452" r="-75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Arrow 20"/>
          <p:cNvSpPr/>
          <p:nvPr/>
        </p:nvSpPr>
        <p:spPr>
          <a:xfrm>
            <a:off x="6883009" y="4800600"/>
            <a:ext cx="508391" cy="865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45357" y="5005217"/>
                <a:ext cx="1510863" cy="40498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𝚯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𝐭𝐢𝐦𝐞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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357" y="5005217"/>
                <a:ext cx="1510863" cy="404983"/>
              </a:xfrm>
              <a:prstGeom prst="rect">
                <a:avLst/>
              </a:prstGeom>
              <a:blipFill rotWithShape="1">
                <a:blip r:embed="rId24"/>
                <a:stretch>
                  <a:fillRect t="-2985" r="-6452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34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4" grpId="0"/>
      <p:bldP spid="95" grpId="0"/>
      <p:bldP spid="96" grpId="0"/>
      <p:bldP spid="97" grpId="0"/>
      <p:bldP spid="103" grpId="0"/>
      <p:bldP spid="104" grpId="0"/>
      <p:bldP spid="105" grpId="0"/>
      <p:bldP spid="106" grpId="0"/>
      <p:bldP spid="68" grpId="0" animBg="1"/>
      <p:bldP spid="69" grpId="0" animBg="1"/>
      <p:bldP spid="80" grpId="0" animBg="1"/>
      <p:bldP spid="81" grpId="0" animBg="1"/>
      <p:bldP spid="16" grpId="0" animBg="1"/>
      <p:bldP spid="19" grpId="0" animBg="1"/>
      <p:bldP spid="21" grpId="0" animBg="1"/>
      <p:bldP spid="21" grpId="1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Divide Step</a:t>
            </a:r>
            <a:br>
              <a:rPr lang="en-US" sz="4000" b="1" dirty="0"/>
            </a:b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95400"/>
                <a:ext cx="87630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   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  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𝑒𝑣𝑒𝑛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+ …+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18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180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𝑜𝑑𝑑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+ …+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18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sz="2000" dirty="0"/>
                  <a:t>Evaluating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000" b="1" dirty="0">
                    <a:solidFill>
                      <a:srgbClr val="006C31"/>
                    </a:solidFill>
                  </a:rPr>
                  <a:t>  </a:t>
                </a:r>
                <a:r>
                  <a:rPr lang="en-US" sz="2000" dirty="0"/>
                  <a:t>= 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95400"/>
                <a:ext cx="8763000" cy="4830763"/>
              </a:xfrm>
              <a:blipFill>
                <a:blip r:embed="rId2"/>
                <a:stretch>
                  <a:fillRect l="-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37AEF-FD9D-B542-9995-D525CA52F81D}"/>
              </a:ext>
            </a:extLst>
          </p:cNvPr>
          <p:cNvSpPr txBox="1"/>
          <p:nvPr/>
        </p:nvSpPr>
        <p:spPr>
          <a:xfrm>
            <a:off x="3728756" y="887160"/>
            <a:ext cx="1686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Attempt </a:t>
            </a:r>
            <a:r>
              <a:rPr lang="en-US" sz="2800" b="1" dirty="0">
                <a:solidFill>
                  <a:srgbClr val="0070C0"/>
                </a:solidFill>
              </a:rPr>
              <a:t>2</a:t>
            </a:r>
            <a:endParaRPr lang="en-US" sz="28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82413" y="5017516"/>
                <a:ext cx="30020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Evaluating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sz="2000" dirty="0"/>
                  <a:t>  at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413" y="5017516"/>
                <a:ext cx="3002040" cy="400110"/>
              </a:xfrm>
              <a:prstGeom prst="rect">
                <a:avLst/>
              </a:prstGeom>
              <a:blipFill>
                <a:blip r:embed="rId3"/>
                <a:stretch>
                  <a:fillRect l="-182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900456" y="5504862"/>
                <a:ext cx="2903231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Evaluating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sz="2000" dirty="0"/>
                  <a:t> 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456" y="5504862"/>
                <a:ext cx="2903231" cy="407099"/>
              </a:xfrm>
              <a:prstGeom prst="rect">
                <a:avLst/>
              </a:prstGeom>
              <a:blipFill>
                <a:blip r:embed="rId4"/>
                <a:stretch>
                  <a:fillRect l="-1891" t="-4478" b="-26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Brace 18"/>
          <p:cNvSpPr/>
          <p:nvPr/>
        </p:nvSpPr>
        <p:spPr>
          <a:xfrm>
            <a:off x="2747218" y="5084000"/>
            <a:ext cx="236057" cy="135827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352434" y="6022882"/>
                <a:ext cx="1511504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b="1" dirty="0"/>
                  <a:t> 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time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434" y="6022882"/>
                <a:ext cx="1511504" cy="400110"/>
              </a:xfrm>
              <a:prstGeom prst="rect">
                <a:avLst/>
              </a:prstGeom>
              <a:blipFill>
                <a:blip r:embed="rId5"/>
                <a:stretch>
                  <a:fillRect t="-5882" r="-3200" b="-2352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397362" y="2240789"/>
                <a:ext cx="228684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All </a:t>
                </a:r>
                <a:r>
                  <a:rPr lang="en-US" u="sng" dirty="0"/>
                  <a:t>even</a:t>
                </a:r>
                <a:r>
                  <a:rPr lang="en-US" dirty="0"/>
                  <a:t> terms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362" y="2240789"/>
                <a:ext cx="2286844" cy="369332"/>
              </a:xfrm>
              <a:prstGeom prst="rect">
                <a:avLst/>
              </a:prstGeom>
              <a:blipFill>
                <a:blip r:embed="rId6"/>
                <a:stretch>
                  <a:fillRect l="-213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717040" y="2221301"/>
                <a:ext cx="221137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All </a:t>
                </a:r>
                <a:r>
                  <a:rPr lang="en-US" u="sng" dirty="0"/>
                  <a:t>odd</a:t>
                </a:r>
                <a:r>
                  <a:rPr lang="en-US" dirty="0"/>
                  <a:t> terms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040" y="2221301"/>
                <a:ext cx="2211375" cy="369332"/>
              </a:xfrm>
              <a:prstGeom prst="rect">
                <a:avLst/>
              </a:prstGeom>
              <a:blipFill>
                <a:blip r:embed="rId7"/>
                <a:stretch>
                  <a:fillRect l="-247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47F585-55F4-444D-8B56-0CB1AAF9438C}"/>
                  </a:ext>
                </a:extLst>
              </p:cNvPr>
              <p:cNvSpPr txBox="1"/>
              <p:nvPr/>
            </p:nvSpPr>
            <p:spPr>
              <a:xfrm>
                <a:off x="1577944" y="2214348"/>
                <a:ext cx="348524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47F585-55F4-444D-8B56-0CB1AAF94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944" y="2214348"/>
                <a:ext cx="3485249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/>
              <p:nvPr/>
            </p:nvSpPr>
            <p:spPr>
              <a:xfrm>
                <a:off x="5447565" y="2201751"/>
                <a:ext cx="3538661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000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565" y="2201751"/>
                <a:ext cx="3538661" cy="400110"/>
              </a:xfrm>
              <a:prstGeom prst="rect">
                <a:avLst/>
              </a:prstGeom>
              <a:blipFill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553435" y="2233910"/>
                <a:ext cx="389656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latin typeface="Cambria Math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435" y="2233910"/>
                <a:ext cx="3896560" cy="400110"/>
              </a:xfrm>
              <a:prstGeom prst="rect">
                <a:avLst/>
              </a:prstGeom>
              <a:blipFill>
                <a:blip r:embed="rId10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731594" y="2653136"/>
            <a:ext cx="3177947" cy="287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29322" y="2663162"/>
            <a:ext cx="3130383" cy="1427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319537" y="3747698"/>
                <a:ext cx="3259162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 +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537" y="3747698"/>
                <a:ext cx="3259162" cy="369332"/>
              </a:xfrm>
              <a:prstGeom prst="rect">
                <a:avLst/>
              </a:prstGeom>
              <a:blipFill>
                <a:blip r:embed="rId15"/>
                <a:stretch>
                  <a:fillRect t="-8065" r="-1119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3518256-79B6-D84E-A40D-424E98B38461}"/>
                  </a:ext>
                </a:extLst>
              </p:cNvPr>
              <p:cNvSpPr txBox="1"/>
              <p:nvPr/>
            </p:nvSpPr>
            <p:spPr>
              <a:xfrm>
                <a:off x="8123776" y="1524000"/>
                <a:ext cx="428322" cy="4616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3518256-79B6-D84E-A40D-424E98B38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776" y="1524000"/>
                <a:ext cx="428322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540245" y="5029795"/>
                <a:ext cx="479555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245" y="5029795"/>
                <a:ext cx="479555" cy="37555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792027" y="4953126"/>
                <a:ext cx="1328697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027" y="4953126"/>
                <a:ext cx="1328697" cy="369332"/>
              </a:xfrm>
              <a:prstGeom prst="rect">
                <a:avLst/>
              </a:prstGeom>
              <a:blipFill>
                <a:blip r:embed="rId19"/>
                <a:stretch>
                  <a:fillRect b="-145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051432" y="4960585"/>
                <a:ext cx="716799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432" y="4960585"/>
                <a:ext cx="716799" cy="37555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44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9" grpId="0"/>
      <p:bldP spid="18" grpId="0"/>
      <p:bldP spid="19" grpId="0" animBg="1"/>
      <p:bldP spid="21" grpId="0" animBg="1"/>
      <p:bldP spid="24" grpId="0" animBg="1"/>
      <p:bldP spid="25" grpId="0" animBg="1"/>
      <p:bldP spid="5" grpId="0" animBg="1"/>
      <p:bldP spid="7" grpId="0" animBg="1"/>
      <p:bldP spid="27" grpId="0" animBg="1"/>
      <p:bldP spid="39" grpId="0" animBg="1"/>
      <p:bldP spid="43" grpId="0" animBg="1"/>
      <p:bldP spid="44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200" b="1" dirty="0"/>
              <a:t>Solving the sub-problem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46237"/>
                <a:ext cx="8229600" cy="4525963"/>
              </a:xfrm>
            </p:spPr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Is it possible to select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1800" dirty="0"/>
                  <a:t>such that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…</a:t>
                </a:r>
              </a:p>
              <a:p>
                <a:pPr marL="0" indent="0">
                  <a:buNone/>
                </a:pPr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46237"/>
                <a:ext cx="8229600" cy="4525963"/>
              </a:xfrm>
              <a:blipFill rotWithShape="1">
                <a:blip r:embed="rId3"/>
                <a:stretch>
                  <a:fillRect l="-741" t="-673" b="-94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418791" y="1544404"/>
            <a:ext cx="3143809" cy="644992"/>
            <a:chOff x="2971799" y="2992204"/>
            <a:chExt cx="3143809" cy="644992"/>
          </a:xfrm>
        </p:grpSpPr>
        <p:cxnSp>
          <p:nvCxnSpPr>
            <p:cNvPr id="17" name="Straight Arrow Connector 16"/>
            <p:cNvCxnSpPr>
              <a:stCxn id="5" idx="3"/>
              <a:endCxn id="6" idx="7"/>
            </p:cNvCxnSpPr>
            <p:nvPr/>
          </p:nvCxnSpPr>
          <p:spPr>
            <a:xfrm flipH="1">
              <a:off x="2971799" y="2992204"/>
              <a:ext cx="1391210" cy="644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5"/>
              <a:endCxn id="7" idx="1"/>
            </p:cNvCxnSpPr>
            <p:nvPr/>
          </p:nvCxnSpPr>
          <p:spPr>
            <a:xfrm>
              <a:off x="4638954" y="2992204"/>
              <a:ext cx="1476654" cy="644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2000" y="2438400"/>
            <a:ext cx="6391555" cy="1219200"/>
            <a:chOff x="762000" y="2438400"/>
            <a:chExt cx="6391555" cy="1219200"/>
          </a:xfrm>
        </p:grpSpPr>
        <p:sp>
          <p:nvSpPr>
            <p:cNvPr id="41" name="Oval 40"/>
            <p:cNvSpPr/>
            <p:nvPr/>
          </p:nvSpPr>
          <p:spPr>
            <a:xfrm>
              <a:off x="1066800" y="28956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0387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4103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4677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1295400" y="2458804"/>
              <a:ext cx="819150" cy="436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390495" y="2458804"/>
              <a:ext cx="843382" cy="360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4690923" y="2438400"/>
              <a:ext cx="819150" cy="436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791200" y="2458804"/>
              <a:ext cx="843382" cy="360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62000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447800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2743200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352800" y="3192645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4124045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28743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6181445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781800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4267200"/>
            <a:ext cx="7467600" cy="381000"/>
            <a:chOff x="152400" y="4267200"/>
            <a:chExt cx="7467600" cy="381000"/>
          </a:xfrm>
        </p:grpSpPr>
        <p:sp>
          <p:nvSpPr>
            <p:cNvPr id="64" name="Oval 63"/>
            <p:cNvSpPr/>
            <p:nvPr/>
          </p:nvSpPr>
          <p:spPr>
            <a:xfrm>
              <a:off x="1524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765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2192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17526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56295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1722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67056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72297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308610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33375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56235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43950" y="1219200"/>
            <a:ext cx="770850" cy="381000"/>
            <a:chOff x="3343950" y="1219200"/>
            <a:chExt cx="770850" cy="381000"/>
          </a:xfrm>
        </p:grpSpPr>
        <p:sp>
          <p:nvSpPr>
            <p:cNvPr id="5" name="Oval 4"/>
            <p:cNvSpPr/>
            <p:nvPr/>
          </p:nvSpPr>
          <p:spPr>
            <a:xfrm>
              <a:off x="3724555" y="1219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343950" y="12192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50" y="1219200"/>
                  <a:ext cx="38985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371600" y="2057400"/>
            <a:ext cx="4495799" cy="457200"/>
            <a:chOff x="1371600" y="2057400"/>
            <a:chExt cx="4495799" cy="457200"/>
          </a:xfrm>
        </p:grpSpPr>
        <p:grpSp>
          <p:nvGrpSpPr>
            <p:cNvPr id="40" name="Group 39"/>
            <p:cNvGrpSpPr/>
            <p:nvPr/>
          </p:nvGrpSpPr>
          <p:grpSpPr>
            <a:xfrm>
              <a:off x="2057400" y="2133600"/>
              <a:ext cx="3809999" cy="381000"/>
              <a:chOff x="2819400" y="3962400"/>
              <a:chExt cx="3809999" cy="3810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819400" y="3962400"/>
                <a:ext cx="390245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239154" y="3962400"/>
                <a:ext cx="390245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371600" y="2057400"/>
                  <a:ext cx="788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𝑒𝑣𝑒𝑛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2057400"/>
                  <a:ext cx="788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007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800600" y="2057400"/>
                  <a:ext cx="718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𝑜𝑑𝑑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2057400"/>
                  <a:ext cx="71891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11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4114800" y="1371600"/>
            <a:ext cx="3810000" cy="3048000"/>
            <a:chOff x="4114800" y="1371600"/>
            <a:chExt cx="3810000" cy="3048000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5943600" y="2324100"/>
              <a:ext cx="1905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900722" y="2971800"/>
              <a:ext cx="947878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620000" y="4419600"/>
              <a:ext cx="304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114800" y="1371600"/>
              <a:ext cx="3733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7604236" y="942201"/>
            <a:ext cx="62536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degree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279468" y="388203"/>
            <a:ext cx="86453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 points</a:t>
            </a:r>
          </a:p>
          <a:p>
            <a:r>
              <a:rPr lang="en-US" sz="1200" b="1" dirty="0"/>
              <a:t> for </a:t>
            </a:r>
          </a:p>
          <a:p>
            <a:r>
              <a:rPr lang="en-US" sz="1200" b="1" dirty="0"/>
              <a:t>evaluation</a:t>
            </a:r>
          </a:p>
          <a:p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379638" y="762000"/>
                <a:ext cx="3259162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 +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638" y="762000"/>
                <a:ext cx="325916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279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696200" y="1185446"/>
                <a:ext cx="5750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1185446"/>
                <a:ext cx="575094" cy="338554"/>
              </a:xfrm>
              <a:prstGeom prst="rect">
                <a:avLst/>
              </a:prstGeom>
              <a:blipFill rotWithShape="1">
                <a:blip r:embed="rId8"/>
                <a:stretch>
                  <a:fillRect t="-5357" r="-851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7620000" y="2133600"/>
                <a:ext cx="799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2133600"/>
                <a:ext cx="799514" cy="338554"/>
              </a:xfrm>
              <a:prstGeom prst="rect">
                <a:avLst/>
              </a:prstGeom>
              <a:blipFill rotWithShape="1">
                <a:blip r:embed="rId9"/>
                <a:stretch>
                  <a:fillRect t="-5357" r="-534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7658686" y="2785646"/>
                <a:ext cx="799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686" y="2785646"/>
                <a:ext cx="799514" cy="338554"/>
              </a:xfrm>
              <a:prstGeom prst="rect">
                <a:avLst/>
              </a:prstGeom>
              <a:blipFill rotWithShape="1">
                <a:blip r:embed="rId10"/>
                <a:stretch>
                  <a:fillRect t="-5357" r="-530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924800" y="4233446"/>
                <a:ext cx="5654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4233446"/>
                <a:ext cx="565476" cy="338554"/>
              </a:xfrm>
              <a:prstGeom prst="rect">
                <a:avLst/>
              </a:prstGeom>
              <a:blipFill rotWithShape="1">
                <a:blip r:embed="rId11"/>
                <a:stretch>
                  <a:fillRect t="-5357" r="-752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8703598" y="1185446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598" y="1185446"/>
                <a:ext cx="364202" cy="338554"/>
              </a:xfrm>
              <a:prstGeom prst="rect">
                <a:avLst/>
              </a:prstGeom>
              <a:blipFill rotWithShape="1">
                <a:blip r:embed="rId12"/>
                <a:stretch>
                  <a:fillRect t="-5357" r="-1333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8779798" y="2133600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798" y="2133600"/>
                <a:ext cx="364202" cy="338554"/>
              </a:xfrm>
              <a:prstGeom prst="rect">
                <a:avLst/>
              </a:prstGeom>
              <a:blipFill rotWithShape="1">
                <a:blip r:embed="rId13"/>
                <a:stretch>
                  <a:fillRect t="-5357" r="-1500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8772861" y="2819400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861" y="2819400"/>
                <a:ext cx="364202" cy="338554"/>
              </a:xfrm>
              <a:prstGeom prst="rect">
                <a:avLst/>
              </a:prstGeom>
              <a:blipFill rotWithShape="1">
                <a:blip r:embed="rId14"/>
                <a:stretch>
                  <a:fillRect t="-5455" r="-15000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8779798" y="4233446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798" y="4233446"/>
                <a:ext cx="364202" cy="338554"/>
              </a:xfrm>
              <a:prstGeom prst="rect">
                <a:avLst/>
              </a:prstGeom>
              <a:blipFill rotWithShape="1">
                <a:blip r:embed="rId15"/>
                <a:stretch>
                  <a:fillRect t="-5357" r="-1500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8414828" y="1185446"/>
                <a:ext cx="348172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6C31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28" y="1185446"/>
                <a:ext cx="348172" cy="338554"/>
              </a:xfrm>
              <a:prstGeom prst="rect">
                <a:avLst/>
              </a:prstGeom>
              <a:blipFill rotWithShape="1">
                <a:blip r:embed="rId16"/>
                <a:stretch>
                  <a:fillRect t="-3448" r="-11667" b="-18966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8414828" y="2099846"/>
                <a:ext cx="446468" cy="34413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28" y="2099846"/>
                <a:ext cx="446468" cy="344133"/>
              </a:xfrm>
              <a:prstGeom prst="rect">
                <a:avLst/>
              </a:prstGeom>
              <a:blipFill rotWithShape="1">
                <a:blip r:embed="rId17"/>
                <a:stretch>
                  <a:fillRect t="-1695" r="-9211" b="-18644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382000" y="2780067"/>
                <a:ext cx="446469" cy="34349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2780067"/>
                <a:ext cx="446469" cy="343492"/>
              </a:xfrm>
              <a:prstGeom prst="rect">
                <a:avLst/>
              </a:prstGeom>
              <a:blipFill rotWithShape="1">
                <a:blip r:embed="rId18"/>
                <a:stretch>
                  <a:fillRect t="-1724" r="-9333" b="-2069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382000" y="4228508"/>
                <a:ext cx="452881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4228508"/>
                <a:ext cx="452881" cy="338554"/>
              </a:xfrm>
              <a:prstGeom prst="rect">
                <a:avLst/>
              </a:prstGeom>
              <a:blipFill rotWithShape="1">
                <a:blip r:embed="rId19"/>
                <a:stretch>
                  <a:fillRect t="-3509" r="-9211" b="-2105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66800" y="5755726"/>
                <a:ext cx="1077474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755726"/>
                <a:ext cx="1077474" cy="568874"/>
              </a:xfrm>
              <a:prstGeom prst="rect">
                <a:avLst/>
              </a:prstGeom>
              <a:blipFill rotWithShape="1">
                <a:blip r:embed="rId20"/>
                <a:stretch>
                  <a:fillRect r="-5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575202" y="5755726"/>
                <a:ext cx="1077474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02" y="5755726"/>
                <a:ext cx="1077474" cy="568874"/>
              </a:xfrm>
              <a:prstGeom prst="rect">
                <a:avLst/>
              </a:prstGeom>
              <a:blipFill rotWithShape="1">
                <a:blip r:embed="rId21"/>
                <a:stretch>
                  <a:fillRect r="-61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114800" y="5919794"/>
                <a:ext cx="1074268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919794"/>
                <a:ext cx="1074268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6349" r="-618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own Ribbon 12"/>
              <p:cNvSpPr/>
              <p:nvPr/>
            </p:nvSpPr>
            <p:spPr>
              <a:xfrm>
                <a:off x="5404423" y="5603326"/>
                <a:ext cx="3498263" cy="949874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Now recall the set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you selected. What is the size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sz="14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</a:t>
                </a:r>
                <a:r>
                  <a:rPr lang="en-US" sz="14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sz="14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</a:t>
                </a:r>
                <a:r>
                  <a:rPr lang="en-US" sz="14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1400" dirty="0">
                    <a:solidFill>
                      <a:schemeClr val="tx1"/>
                    </a:solidFill>
                  </a:rPr>
                  <a:t>…,</a:t>
                </a:r>
                <a:r>
                  <a:rPr lang="en-US" sz="14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?   </a:t>
                </a:r>
              </a:p>
            </p:txBody>
          </p:sp>
        </mc:Choice>
        <mc:Fallback xmlns="">
          <p:sp>
            <p:nvSpPr>
              <p:cNvPr id="13" name="Down Ribbon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423" y="5603326"/>
                <a:ext cx="3498263" cy="949874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5400000">
            <a:off x="3771900" y="1028700"/>
            <a:ext cx="304800" cy="75438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66800" y="4953000"/>
                <a:ext cx="5656485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polynomials, each to be evaluated at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distinct numbers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953000"/>
                <a:ext cx="5656485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6452" r="-75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Arrow 20"/>
          <p:cNvSpPr/>
          <p:nvPr/>
        </p:nvSpPr>
        <p:spPr>
          <a:xfrm>
            <a:off x="6883009" y="4800600"/>
            <a:ext cx="508391" cy="865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45357" y="5005217"/>
                <a:ext cx="1510863" cy="40498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𝚯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𝐭𝐢𝐦𝐞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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357" y="5005217"/>
                <a:ext cx="1510863" cy="404983"/>
              </a:xfrm>
              <a:prstGeom prst="rect">
                <a:avLst/>
              </a:prstGeom>
              <a:blipFill rotWithShape="1">
                <a:blip r:embed="rId25"/>
                <a:stretch>
                  <a:fillRect t="-2985" r="-6452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Cloud Callout 85"/>
          <p:cNvSpPr/>
          <p:nvPr/>
        </p:nvSpPr>
        <p:spPr>
          <a:xfrm>
            <a:off x="5672276" y="5334000"/>
            <a:ext cx="3312387" cy="1219200"/>
          </a:xfrm>
          <a:prstGeom prst="cloudCallout">
            <a:avLst>
              <a:gd name="adj1" fmla="val -24125"/>
              <a:gd name="adj2" fmla="val 6662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This hurdle is pointing to a very important question whose answer will solve this problem …</a:t>
            </a:r>
          </a:p>
        </p:txBody>
      </p:sp>
    </p:spTree>
    <p:extLst>
      <p:ext uri="{BB962C8B-B14F-4D97-AF65-F5344CB8AC3E}">
        <p14:creationId xmlns:p14="http://schemas.microsoft.com/office/powerpoint/2010/main" val="215301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1" grpId="0" animBg="1"/>
      <p:bldP spid="92" grpId="0" animBg="1"/>
      <p:bldP spid="94" grpId="0"/>
      <p:bldP spid="95" grpId="0"/>
      <p:bldP spid="96" grpId="0"/>
      <p:bldP spid="97" grpId="0"/>
      <p:bldP spid="103" grpId="0"/>
      <p:bldP spid="104" grpId="0"/>
      <p:bldP spid="105" grpId="0"/>
      <p:bldP spid="106" grpId="0"/>
      <p:bldP spid="68" grpId="0" animBg="1"/>
      <p:bldP spid="69" grpId="0" animBg="1"/>
      <p:bldP spid="80" grpId="0" animBg="1"/>
      <p:bldP spid="81" grpId="0" animBg="1"/>
      <p:bldP spid="14" grpId="0" animBg="1"/>
      <p:bldP spid="82" grpId="0" animBg="1"/>
      <p:bldP spid="84" grpId="0" animBg="1"/>
      <p:bldP spid="13" grpId="0" animBg="1"/>
      <p:bldP spid="13" grpId="1" animBg="1"/>
      <p:bldP spid="16" grpId="0" animBg="1"/>
      <p:bldP spid="19" grpId="0" animBg="1"/>
      <p:bldP spid="21" grpId="0" animBg="1"/>
      <p:bldP spid="21" grpId="1" animBg="1"/>
      <p:bldP spid="22" grpId="0" animBg="1"/>
      <p:bldP spid="86" grpId="0" animBg="1"/>
      <p:bldP spid="8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Question</a:t>
            </a:r>
            <a:endParaRPr 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Is it possible to select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/>
                  <a:t>such that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…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2000" y="2108308"/>
                <a:ext cx="929998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108308"/>
                <a:ext cx="929998" cy="568874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2000" y="3005850"/>
                <a:ext cx="929998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005850"/>
                <a:ext cx="929998" cy="568874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2000" y="4665777"/>
                <a:ext cx="926792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665777"/>
                <a:ext cx="9267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2F8A95-111E-A248-8A70-2B0B88E97D0F}"/>
                  </a:ext>
                </a:extLst>
              </p:cNvPr>
              <p:cNvSpPr txBox="1"/>
              <p:nvPr/>
            </p:nvSpPr>
            <p:spPr>
              <a:xfrm>
                <a:off x="5101681" y="2108308"/>
                <a:ext cx="2496196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2F8A95-111E-A248-8A70-2B0B88E97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681" y="2108308"/>
                <a:ext cx="2496196" cy="369332"/>
              </a:xfrm>
              <a:prstGeom prst="rect">
                <a:avLst/>
              </a:prstGeom>
              <a:blipFill>
                <a:blip r:embed="rId6"/>
                <a:stretch>
                  <a:fillRect t="-10714"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D97F5F8-DA19-4248-B3C3-D0AF56EBC654}"/>
              </a:ext>
            </a:extLst>
          </p:cNvPr>
          <p:cNvSpPr/>
          <p:nvPr/>
        </p:nvSpPr>
        <p:spPr>
          <a:xfrm>
            <a:off x="644012" y="2057400"/>
            <a:ext cx="1184787" cy="6673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9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0" grpId="0" animBg="1"/>
      <p:bldP spid="11" grpId="0" animBg="1"/>
      <p:bldP spid="4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Complex numbers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Recalling elementary facts</a:t>
            </a:r>
          </a:p>
        </p:txBody>
      </p:sp>
      <p:sp>
        <p:nvSpPr>
          <p:cNvPr id="6" name="Down Ribbon 5"/>
          <p:cNvSpPr/>
          <p:nvPr/>
        </p:nvSpPr>
        <p:spPr>
          <a:xfrm>
            <a:off x="2895600" y="5257800"/>
            <a:ext cx="3733800" cy="106984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Some of you will start loving complex numbers after seeing their magical role in solving this problem. </a:t>
            </a:r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92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3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12481</TotalTime>
  <Words>2350</Words>
  <Application>Microsoft Macintosh PowerPoint</Application>
  <PresentationFormat>On-screen Show (4:3)</PresentationFormat>
  <Paragraphs>702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Recap from Lecture 1</vt:lpstr>
      <vt:lpstr>a Divide and Conquer algorithm for </vt:lpstr>
      <vt:lpstr>Divide Step </vt:lpstr>
      <vt:lpstr>Solving the sub-problem </vt:lpstr>
      <vt:lpstr>Divide Step </vt:lpstr>
      <vt:lpstr>Solving the sub-problem </vt:lpstr>
      <vt:lpstr>Question</vt:lpstr>
      <vt:lpstr>Complex numbers</vt:lpstr>
      <vt:lpstr>Complex numbers</vt:lpstr>
      <vt:lpstr>Complex roots of unity</vt:lpstr>
      <vt:lpstr>Complex roots of unity</vt:lpstr>
      <vt:lpstr>Complex roots of unity</vt:lpstr>
      <vt:lpstr>Solving the sub-problem </vt:lpstr>
      <vt:lpstr>PowerPoint Presentation</vt:lpstr>
      <vt:lpstr>The power of Binary Search Tree</vt:lpstr>
      <vt:lpstr>Height Balanced BST (Red-black tree, AVL tree)</vt:lpstr>
      <vt:lpstr>Find-rank(T,x)</vt:lpstr>
      <vt:lpstr>A trivial approach that does not work</vt:lpstr>
      <vt:lpstr>Achieving O(log n) time for FindRank(T,x)</vt:lpstr>
      <vt:lpstr>Achieving O(log n) time for FindRank(T,x)</vt:lpstr>
      <vt:lpstr>An elegant solution</vt:lpstr>
      <vt:lpstr>Algorithm for FindRank(T,x)</vt:lpstr>
      <vt:lpstr>Maintaining size field T under insertion/deletion</vt:lpstr>
      <vt:lpstr>Rotation around a node</vt:lpstr>
      <vt:lpstr>What makes BST powerful and pervasive ?</vt:lpstr>
      <vt:lpstr>PowerPoint Presentation</vt:lpstr>
      <vt:lpstr>Dynamic Sequences</vt:lpstr>
      <vt:lpstr>Dynamic Sequences</vt:lpstr>
      <vt:lpstr>Dynamic Sequence </vt:lpstr>
      <vt:lpstr>Representing sequence using a BST </vt:lpstr>
      <vt:lpstr>Representing sequence using a BST </vt:lpstr>
      <vt:lpstr>Report(T, i)</vt:lpstr>
      <vt:lpstr>Insert(T, i, x) </vt:lpstr>
      <vt:lpstr>Example 2: sequence of numbers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1229</cp:revision>
  <dcterms:created xsi:type="dcterms:W3CDTF">2011-12-03T04:13:03Z</dcterms:created>
  <dcterms:modified xsi:type="dcterms:W3CDTF">2020-09-14T06:31:47Z</dcterms:modified>
</cp:coreProperties>
</file>