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50" r:id="rId2"/>
    <p:sldId id="505" r:id="rId3"/>
    <p:sldId id="524" r:id="rId4"/>
    <p:sldId id="521" r:id="rId5"/>
    <p:sldId id="525" r:id="rId6"/>
    <p:sldId id="523" r:id="rId7"/>
    <p:sldId id="522" r:id="rId8"/>
    <p:sldId id="526" r:id="rId9"/>
    <p:sldId id="527" r:id="rId10"/>
    <p:sldId id="529" r:id="rId11"/>
    <p:sldId id="537" r:id="rId12"/>
    <p:sldId id="520" r:id="rId13"/>
    <p:sldId id="528" r:id="rId14"/>
    <p:sldId id="504" r:id="rId15"/>
    <p:sldId id="506" r:id="rId16"/>
    <p:sldId id="551" r:id="rId17"/>
    <p:sldId id="487" r:id="rId18"/>
    <p:sldId id="489" r:id="rId19"/>
    <p:sldId id="488" r:id="rId20"/>
    <p:sldId id="490" r:id="rId21"/>
    <p:sldId id="492" r:id="rId22"/>
    <p:sldId id="493" r:id="rId23"/>
    <p:sldId id="547" r:id="rId24"/>
    <p:sldId id="542" r:id="rId25"/>
    <p:sldId id="543" r:id="rId26"/>
    <p:sldId id="544" r:id="rId27"/>
    <p:sldId id="545" r:id="rId28"/>
    <p:sldId id="554" r:id="rId29"/>
    <p:sldId id="55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732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Huffman code 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A data compression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Right Brace 6"/>
          <p:cNvSpPr/>
          <p:nvPr/>
        </p:nvSpPr>
        <p:spPr>
          <a:xfrm>
            <a:off x="5867400" y="4876800"/>
            <a:ext cx="307848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08207" y="5035034"/>
            <a:ext cx="2959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Revisiting an </a:t>
            </a:r>
            <a:r>
              <a:rPr lang="en-US" sz="1600" b="1" dirty="0">
                <a:solidFill>
                  <a:srgbClr val="006C31"/>
                </a:solidFill>
              </a:rPr>
              <a:t>algorithm paradigm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approach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Optimizing a </a:t>
            </a:r>
            <a:r>
              <a:rPr lang="en-US" u="sng" dirty="0"/>
              <a:t>global</a:t>
            </a:r>
            <a:r>
              <a:rPr lang="en-US" dirty="0"/>
              <a:t> function </a:t>
            </a:r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 (complete binary tree)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Scheduling jobs </a:t>
            </a:r>
            <a:r>
              <a:rPr lang="en-US" sz="2000" dirty="0"/>
              <a:t>to minimize </a:t>
            </a:r>
            <a:r>
              <a:rPr lang="en-US" sz="2000" b="1" dirty="0"/>
              <a:t>maximum lateness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problems have </a:t>
            </a:r>
            <a:r>
              <a:rPr lang="en-US" sz="2000" b="1" dirty="0" err="1"/>
              <a:t>adhoc</a:t>
            </a:r>
            <a:r>
              <a:rPr lang="en-US" sz="2000" dirty="0"/>
              <a:t> algorithm with </a:t>
            </a:r>
            <a:r>
              <a:rPr lang="en-US" sz="2000" b="1" dirty="0" err="1"/>
              <a:t>adhoc</a:t>
            </a:r>
            <a:r>
              <a:rPr lang="en-US" sz="2000" dirty="0"/>
              <a:t> proof of correctness.</a:t>
            </a:r>
          </a:p>
          <a:p>
            <a:pPr marL="0" indent="0">
              <a:buNone/>
            </a:pPr>
            <a:r>
              <a:rPr lang="en-US" sz="2000" dirty="0"/>
              <a:t>But actually they lie under the same algorithm paradigm :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</a:t>
            </a:r>
            <a:r>
              <a:rPr lang="en-US" sz="2000" b="1" dirty="0">
                <a:solidFill>
                  <a:srgbClr val="7030A0"/>
                </a:solidFill>
              </a:rPr>
              <a:t>greedy strategy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alphabet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1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coding, there exists a </a:t>
                </a:r>
                <a:r>
                  <a:rPr lang="en-US" sz="2000" b="1" dirty="0"/>
                  <a:t>unique</a:t>
                </a:r>
                <a:r>
                  <a:rPr lang="en-US" sz="2000" dirty="0"/>
                  <a:t> labeled BST that represents it.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Ponder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Theorem 1</a:t>
                </a:r>
                <a:r>
                  <a:rPr lang="en-US" sz="2000" dirty="0"/>
                  <a:t> to design an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for optimal prefix coding of an 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with frequency table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Hint</a:t>
                </a:r>
                <a:r>
                  <a:rPr lang="en-US" sz="2000" dirty="0"/>
                  <a:t>: Try to establish some properties of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labeled binary tree corresponding to the 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 prefix coding.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981200"/>
            <a:ext cx="548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429000"/>
            <a:ext cx="548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810000"/>
            <a:ext cx="548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</a:t>
            </a:r>
            <a:r>
              <a:rPr lang="en-US" sz="3200" b="1" dirty="0"/>
              <a:t> for a better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blipFill rotWithShape="1">
                <a:blip r:embed="rId2"/>
                <a:stretch>
                  <a:fillRect t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5321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646249" y="32004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124200"/>
            <a:ext cx="19309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46249" y="3429000"/>
            <a:ext cx="24591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4572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114800"/>
            <a:ext cx="0" cy="4572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blipFill rotWithShape="1">
                <a:blip r:embed="rId11"/>
                <a:stretch>
                  <a:fillRect t="-14545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blipFill rotWithShape="1">
                <a:blip r:embed="rId12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blipFill rotWithShape="1">
                <a:blip r:embed="rId1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971800" y="4343400"/>
            <a:ext cx="216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72426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8237" y="1944168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5562600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Callout 1 65"/>
          <p:cNvSpPr/>
          <p:nvPr/>
        </p:nvSpPr>
        <p:spPr>
          <a:xfrm>
            <a:off x="6096000" y="3950732"/>
            <a:ext cx="1676400" cy="306324"/>
          </a:xfrm>
          <a:prstGeom prst="borderCallout1">
            <a:avLst>
              <a:gd name="adj1" fmla="val 49438"/>
              <a:gd name="adj2" fmla="val -1791"/>
              <a:gd name="adj3" fmla="val -165084"/>
              <a:gd name="adj4" fmla="val -1407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rgbClr val="C00000"/>
                </a:solidFill>
              </a:rPr>
              <a:t> lateness</a:t>
            </a:r>
          </a:p>
        </p:txBody>
      </p:sp>
    </p:spTree>
    <p:extLst>
      <p:ext uri="{BB962C8B-B14F-4D97-AF65-F5344CB8AC3E}">
        <p14:creationId xmlns:p14="http://schemas.microsoft.com/office/powerpoint/2010/main" val="2931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44" grpId="0" animBg="1"/>
      <p:bldP spid="45" grpId="0"/>
      <p:bldP spid="49" grpId="0"/>
      <p:bldP spid="50" grpId="0" animBg="1"/>
      <p:bldP spid="51" grpId="0" animBg="1"/>
      <p:bldP spid="52" grpId="0" animBg="1"/>
      <p:bldP spid="63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010400" y="5181600"/>
            <a:ext cx="1524000" cy="612648"/>
          </a:xfrm>
          <a:prstGeom prst="borderCallout1">
            <a:avLst>
              <a:gd name="adj1" fmla="val 48601"/>
              <a:gd name="adj2" fmla="val -1666"/>
              <a:gd name="adj3" fmla="val 47823"/>
              <a:gd name="adj4" fmla="val -6433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us try this first</a:t>
            </a:r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 rotWithShape="1">
                <a:blip r:embed="rId10"/>
                <a:stretch>
                  <a:fillRect t="-1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7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</TotalTime>
  <Words>1228</Words>
  <Application>Microsoft Macintosh PowerPoint</Application>
  <PresentationFormat>On-screen Show (4:3)</PresentationFormat>
  <Paragraphs>436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Edwardian Script ITC</vt:lpstr>
      <vt:lpstr>Wingdings</vt:lpstr>
      <vt:lpstr>Office Theme</vt:lpstr>
      <vt:lpstr>Design and Analysis of Algorithms </vt:lpstr>
      <vt:lpstr>A Job scheduling problem</vt:lpstr>
      <vt:lpstr>PowerPoint Presentation</vt:lpstr>
      <vt:lpstr>Example for a better understanding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The last 2 problems we discussed</vt:lpstr>
      <vt:lpstr>The last 2 problems we discussed</vt:lpstr>
      <vt:lpstr>Greedy Algorithms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1340</cp:revision>
  <dcterms:created xsi:type="dcterms:W3CDTF">2011-12-03T04:13:03Z</dcterms:created>
  <dcterms:modified xsi:type="dcterms:W3CDTF">2020-09-21T06:21:03Z</dcterms:modified>
</cp:coreProperties>
</file>