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31" r:id="rId2"/>
    <p:sldId id="483" r:id="rId3"/>
    <p:sldId id="528" r:id="rId4"/>
    <p:sldId id="493" r:id="rId5"/>
    <p:sldId id="514" r:id="rId6"/>
    <p:sldId id="488" r:id="rId7"/>
    <p:sldId id="515" r:id="rId8"/>
    <p:sldId id="489" r:id="rId9"/>
    <p:sldId id="517" r:id="rId10"/>
    <p:sldId id="516" r:id="rId11"/>
    <p:sldId id="491" r:id="rId12"/>
    <p:sldId id="492" r:id="rId13"/>
    <p:sldId id="495" r:id="rId14"/>
    <p:sldId id="536" r:id="rId15"/>
    <p:sldId id="476" r:id="rId16"/>
    <p:sldId id="496" r:id="rId17"/>
    <p:sldId id="503" r:id="rId18"/>
    <p:sldId id="500" r:id="rId19"/>
    <p:sldId id="501" r:id="rId20"/>
    <p:sldId id="522" r:id="rId21"/>
    <p:sldId id="530" r:id="rId22"/>
    <p:sldId id="505" r:id="rId23"/>
    <p:sldId id="507" r:id="rId24"/>
    <p:sldId id="513" r:id="rId25"/>
    <p:sldId id="508" r:id="rId26"/>
    <p:sldId id="510" r:id="rId27"/>
    <p:sldId id="509" r:id="rId28"/>
    <p:sldId id="51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79" autoAdjust="0"/>
  </p:normalViewPr>
  <p:slideViewPr>
    <p:cSldViewPr>
      <p:cViewPr varScale="1">
        <p:scale>
          <a:sx n="87" d="100"/>
          <a:sy n="87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9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graphs with </a:t>
            </a:r>
            <a:r>
              <a:rPr lang="en-US" sz="2000" b="1" dirty="0">
                <a:solidFill>
                  <a:srgbClr val="0070C0"/>
                </a:solidFill>
              </a:rPr>
              <a:t>positive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7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Shortcomings</a:t>
            </a:r>
            <a:r>
              <a:rPr lang="en-US" sz="3200" b="1" dirty="0"/>
              <a:t>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Property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NOTE:  </a:t>
                </a:r>
                <a:r>
                  <a:rPr lang="en-US" sz="1800" dirty="0"/>
                  <a:t>Does the lemma use the fact that the edge weights are positive?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If yes, can you locate the exact place where it used it?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324601" y="3549134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in your proof ?</a:t>
            </a:r>
          </a:p>
        </p:txBody>
      </p:sp>
      <p:sp>
        <p:nvSpPr>
          <p:cNvPr id="2" name="Down Ribbon 1"/>
          <p:cNvSpPr/>
          <p:nvPr/>
        </p:nvSpPr>
        <p:spPr>
          <a:xfrm>
            <a:off x="1371600" y="6248400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6" grpId="1" uiExpand="1" build="p"/>
      <p:bldP spid="53" grpId="0"/>
      <p:bldP spid="53" grpId="1"/>
      <p:bldP spid="54" grpId="0" animBg="1"/>
      <p:bldP spid="54" grpId="1" animBg="1"/>
      <p:bldP spid="51" grpId="0" animBg="1"/>
      <p:bldP spid="51" grpId="1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its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A016B-9567-E942-926E-DFA269BD8868}"/>
              </a:ext>
            </a:extLst>
          </p:cNvPr>
          <p:cNvSpPr/>
          <p:nvPr/>
        </p:nvSpPr>
        <p:spPr>
          <a:xfrm>
            <a:off x="1600200" y="4572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741" t="-674" b="-1711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shortest paths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known,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?</a:t>
                </a:r>
              </a:p>
              <a:p>
                <a:pPr marL="0" indent="0">
                  <a:buNone/>
                </a:pPr>
                <a:r>
                  <a:rPr lang="en-US" sz="2000" dirty="0"/>
                  <a:t>All we know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which neighbor ?</a:t>
                </a:r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2649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5410200"/>
            <a:ext cx="3733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Hint: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neighbor, compute some </a:t>
                </a:r>
                <a:r>
                  <a:rPr lang="en-US" i="1" dirty="0">
                    <a:solidFill>
                      <a:schemeClr val="tx1"/>
                    </a:solidFill>
                  </a:rPr>
                  <a:t>label</a:t>
                </a:r>
                <a:r>
                  <a:rPr lang="en-US" dirty="0">
                    <a:solidFill>
                      <a:schemeClr val="tx1"/>
                    </a:solidFill>
                  </a:rPr>
                  <a:t> based on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neighbour</a:t>
                </a:r>
                <a:r>
                  <a:rPr lang="en-US" dirty="0">
                    <a:solidFill>
                      <a:schemeClr val="tx1"/>
                    </a:solidFill>
                  </a:rPr>
                  <a:t> with least label. 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45080" y="4343400"/>
            <a:ext cx="340311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next slide explains it precisely.</a:t>
            </a:r>
          </a:p>
        </p:txBody>
      </p:sp>
    </p:spTree>
    <p:extLst>
      <p:ext uri="{BB962C8B-B14F-4D97-AF65-F5344CB8AC3E}">
        <p14:creationId xmlns:p14="http://schemas.microsoft.com/office/powerpoint/2010/main" val="96460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  <p:bldP spid="6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values </a:t>
                </a:r>
                <a:r>
                  <a:rPr lang="en-US" sz="2000" b="1" dirty="0"/>
                  <a:t>computed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already</a:t>
                </a:r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please </a:t>
                </a:r>
                <a:r>
                  <a:rPr lang="en-US" sz="2000" u="sng" dirty="0"/>
                  <a:t>try it on your own first before viewing the next slide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33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Time complexity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Dijkstra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Total number of </a:t>
                </a:r>
                <a:r>
                  <a:rPr lang="en-US" sz="2000" b="1" dirty="0"/>
                  <a:t>extract-min</a:t>
                </a:r>
                <a:r>
                  <a:rPr lang="en-US" sz="2000" dirty="0"/>
                  <a:t> operation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b="1" dirty="0"/>
                  <a:t>Decrease-key</a:t>
                </a:r>
                <a:r>
                  <a:rPr lang="en-US" sz="2000" dirty="0"/>
                  <a:t> operations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/>
                  <a:t>Binary heap</a:t>
                </a:r>
                <a:r>
                  <a:rPr lang="en-US" sz="2000" dirty="0"/>
                  <a:t> to maintain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 the time complexity: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Fibonacci heap supports </a:t>
                </a:r>
                <a:r>
                  <a:rPr lang="en-US" sz="2000" b="1" dirty="0"/>
                  <a:t>Decrease-key </a:t>
                </a:r>
                <a:r>
                  <a:rPr lang="en-US" sz="2000" dirty="0"/>
                  <a:t>in O(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 and </a:t>
                </a:r>
                <a:r>
                  <a:rPr lang="en-US" sz="2000" b="1" dirty="0"/>
                  <a:t>extract-min</a:t>
                </a:r>
                <a:r>
                  <a:rPr lang="en-US" sz="2000" dirty="0"/>
                  <a:t> in  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Total time complexity using Fibonacci heap: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Given a directed graph with </a:t>
                </a:r>
                <a:r>
                  <a:rPr lang="en-US" sz="2000" u="sng" dirty="0"/>
                  <a:t>positive weights </a:t>
                </a:r>
                <a:r>
                  <a:rPr lang="en-US" sz="2000" dirty="0"/>
                  <a:t>on edges, we can compute all shortest paths from a given vertex in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Represented as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29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vertex is repeated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7000" y="5486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5146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770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3" grpId="1" animBg="1"/>
      <p:bldP spid="17" grpId="0" animBg="1"/>
      <p:bldP spid="17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length</a:t>
                </a:r>
                <a:r>
                  <a:rPr lang="en-US" sz="2000" dirty="0"/>
                  <a:t> is called the </a:t>
                </a:r>
                <a:r>
                  <a:rPr lang="en-US" sz="2000" b="1" dirty="0"/>
                  <a:t>shortest path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981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98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114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572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The distance to any vertex </a:t>
            </a:r>
            <a:r>
              <a:rPr lang="en-US" sz="2000" u="sng" dirty="0"/>
              <a:t>depends</a:t>
            </a:r>
            <a:r>
              <a:rPr lang="en-US" sz="2000" dirty="0"/>
              <a:t> upon </a:t>
            </a:r>
            <a:r>
              <a:rPr lang="en-US" sz="2000" u="sng" dirty="0"/>
              <a:t>global</a:t>
            </a:r>
            <a:r>
              <a:rPr lang="en-US" sz="2000" dirty="0"/>
              <a:t>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Give reasons.</a:t>
            </a: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/>
                  <a:t>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13216</TotalTime>
  <Words>1913</Words>
  <Application>Microsoft Macintosh PowerPoint</Application>
  <PresentationFormat>On-screen Show (4:3)</PresentationFormat>
  <Paragraphs>502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Property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Designing the algorithm … 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Dijkstra’s algorithm</vt:lpstr>
      <vt:lpstr>Time complexity of Dijkstra’s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1320</cp:revision>
  <dcterms:created xsi:type="dcterms:W3CDTF">2011-12-03T04:13:03Z</dcterms:created>
  <dcterms:modified xsi:type="dcterms:W3CDTF">2020-09-25T06:09:42Z</dcterms:modified>
</cp:coreProperties>
</file>