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9" r:id="rId4"/>
    <p:sldId id="260" r:id="rId5"/>
    <p:sldId id="261" r:id="rId6"/>
    <p:sldId id="264" r:id="rId7"/>
    <p:sldId id="265" r:id="rId8"/>
    <p:sldId id="266"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243"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4/23/2025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36640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4/23/2025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30406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4/23/2025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176303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4/23/2025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5700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4/23/2025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517714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4/23/2025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21910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4/23/2025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040025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4/23/2025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643737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4/23/2025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75061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4/23/2025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150761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4/23/2025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450000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4/23/2025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5362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hbr.org/" TargetMode="External"/><Relationship Id="rId3" Type="http://schemas.openxmlformats.org/officeDocument/2006/relationships/hyperlink" Target="https://github.com/harryallum/Data-Science-Projects/tree/main/Car%20Insurance%20Claim%20Prediction" TargetMode="External"/><Relationship Id="rId7" Type="http://schemas.openxmlformats.org/officeDocument/2006/relationships/hyperlink" Target="https://www.pwc.com/" TargetMode="External"/><Relationship Id="rId2" Type="http://schemas.openxmlformats.org/officeDocument/2006/relationships/hyperlink" Target="https://www.kaggle.com/datasets/xiaomengsun/car-insurance-claim-data" TargetMode="External"/><Relationship Id="rId1" Type="http://schemas.openxmlformats.org/officeDocument/2006/relationships/slideLayout" Target="../slideLayouts/slideLayout2.xml"/><Relationship Id="rId6" Type="http://schemas.openxmlformats.org/officeDocument/2006/relationships/hyperlink" Target="https://ieeexplore.ieee.org/" TargetMode="External"/><Relationship Id="rId5" Type="http://schemas.openxmlformats.org/officeDocument/2006/relationships/hyperlink" Target="https://onlinelibrary.wiley.com/journal/15396975" TargetMode="External"/><Relationship Id="rId4" Type="http://schemas.openxmlformats.org/officeDocument/2006/relationships/hyperlink" Target="https://www.insurancefraud.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5D67320-FCFD-4931-AAF7-C6C85332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2C6EE3-3D4E-22B1-B041-40B5BF807D2B}"/>
              </a:ext>
            </a:extLst>
          </p:cNvPr>
          <p:cNvSpPr>
            <a:spLocks noGrp="1"/>
          </p:cNvSpPr>
          <p:nvPr>
            <p:ph type="ctrTitle"/>
          </p:nvPr>
        </p:nvSpPr>
        <p:spPr>
          <a:xfrm>
            <a:off x="703400" y="908651"/>
            <a:ext cx="3620882" cy="3640345"/>
          </a:xfrm>
        </p:spPr>
        <p:txBody>
          <a:bodyPr anchor="t">
            <a:normAutofit/>
          </a:bodyPr>
          <a:lstStyle/>
          <a:p>
            <a:r>
              <a:rPr lang="en-US" sz="3600" dirty="0"/>
              <a:t>Car Insurance Analytics Using </a:t>
            </a:r>
            <a:r>
              <a:rPr lang="en-US" sz="3600" dirty="0" err="1"/>
              <a:t>XGBoost</a:t>
            </a:r>
            <a:r>
              <a:rPr lang="en-US" sz="3600" dirty="0"/>
              <a:t> </a:t>
            </a:r>
            <a:endParaRPr lang="en-IN" sz="8800" dirty="0"/>
          </a:p>
        </p:txBody>
      </p:sp>
      <p:sp>
        <p:nvSpPr>
          <p:cNvPr id="3" name="Subtitle 2">
            <a:extLst>
              <a:ext uri="{FF2B5EF4-FFF2-40B4-BE49-F238E27FC236}">
                <a16:creationId xmlns:a16="http://schemas.microsoft.com/office/drawing/2014/main" id="{30D38DB6-12FC-4156-05A2-9168A4CB9B3E}"/>
              </a:ext>
            </a:extLst>
          </p:cNvPr>
          <p:cNvSpPr>
            <a:spLocks noGrp="1"/>
          </p:cNvSpPr>
          <p:nvPr>
            <p:ph type="subTitle" idx="1"/>
          </p:nvPr>
        </p:nvSpPr>
        <p:spPr>
          <a:xfrm>
            <a:off x="703400" y="3875314"/>
            <a:ext cx="3380438" cy="1920790"/>
          </a:xfrm>
        </p:spPr>
        <p:txBody>
          <a:bodyPr anchor="b">
            <a:normAutofit fontScale="92500" lnSpcReduction="10000"/>
          </a:bodyPr>
          <a:lstStyle/>
          <a:p>
            <a:r>
              <a:rPr lang="en-IN" sz="1800" dirty="0"/>
              <a:t>TEAM MEMBERS:</a:t>
            </a:r>
          </a:p>
          <a:p>
            <a:r>
              <a:rPr lang="en-IN" sz="1800" dirty="0"/>
              <a:t>D.SAICHARAN (2210080028)</a:t>
            </a:r>
          </a:p>
          <a:p>
            <a:r>
              <a:rPr lang="en-IN" sz="1800" dirty="0"/>
              <a:t>ABHAY KOKA (2210080013)</a:t>
            </a:r>
          </a:p>
          <a:p>
            <a:r>
              <a:rPr lang="en-IN" sz="1800" dirty="0"/>
              <a:t>ABHINAV (2210080039)</a:t>
            </a:r>
          </a:p>
          <a:p>
            <a:r>
              <a:rPr lang="en-IN" sz="1800" dirty="0"/>
              <a:t>SATHYA LOKESH (2210080069)</a:t>
            </a:r>
          </a:p>
        </p:txBody>
      </p:sp>
      <p:cxnSp>
        <p:nvCxnSpPr>
          <p:cNvPr id="13" name="Straight Connector 1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Abstract smoke background">
            <a:extLst>
              <a:ext uri="{FF2B5EF4-FFF2-40B4-BE49-F238E27FC236}">
                <a16:creationId xmlns:a16="http://schemas.microsoft.com/office/drawing/2014/main" id="{FCA8171F-1A0E-ABBB-DC63-EE1C56ED1A37}"/>
              </a:ext>
            </a:extLst>
          </p:cNvPr>
          <p:cNvPicPr>
            <a:picLocks noChangeAspect="1"/>
          </p:cNvPicPr>
          <p:nvPr/>
        </p:nvPicPr>
        <p:blipFill>
          <a:blip r:embed="rId2"/>
          <a:srcRect l="11109" r="17951"/>
          <a:stretch/>
        </p:blipFill>
        <p:spPr>
          <a:xfrm>
            <a:off x="4876158" y="10"/>
            <a:ext cx="7315841" cy="6857990"/>
          </a:xfrm>
          <a:prstGeom prst="rect">
            <a:avLst/>
          </a:prstGeom>
        </p:spPr>
      </p:pic>
    </p:spTree>
    <p:extLst>
      <p:ext uri="{BB962C8B-B14F-4D97-AF65-F5344CB8AC3E}">
        <p14:creationId xmlns:p14="http://schemas.microsoft.com/office/powerpoint/2010/main" val="61368874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93BF01-D5DE-6F06-6C20-7D9202A8AC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474320-81AD-CF0C-5B04-D8F994CAD7B9}"/>
              </a:ext>
            </a:extLst>
          </p:cNvPr>
          <p:cNvSpPr>
            <a:spLocks noGrp="1"/>
          </p:cNvSpPr>
          <p:nvPr>
            <p:ph type="title"/>
          </p:nvPr>
        </p:nvSpPr>
        <p:spPr/>
        <p:txBody>
          <a:bodyPr>
            <a:normAutofit/>
          </a:bodyPr>
          <a:lstStyle/>
          <a:p>
            <a:pPr algn="just">
              <a:lnSpc>
                <a:spcPct val="150000"/>
              </a:lnSpc>
              <a:spcBef>
                <a:spcPts val="800"/>
              </a:spcBef>
              <a:spcAft>
                <a:spcPts val="400"/>
              </a:spcAft>
              <a:tabLst>
                <a:tab pos="228600" algn="l"/>
              </a:tabLst>
            </a:pPr>
            <a:r>
              <a:rPr lang="en-US" b="1" cap="small" dirty="0">
                <a:effectLst/>
              </a:rPr>
              <a:t>References</a:t>
            </a:r>
            <a:endParaRPr lang="en-IN" b="1" cap="small" dirty="0">
              <a:effectLst/>
            </a:endParaRPr>
          </a:p>
        </p:txBody>
      </p:sp>
      <p:sp>
        <p:nvSpPr>
          <p:cNvPr id="3" name="Content Placeholder 2">
            <a:extLst>
              <a:ext uri="{FF2B5EF4-FFF2-40B4-BE49-F238E27FC236}">
                <a16:creationId xmlns:a16="http://schemas.microsoft.com/office/drawing/2014/main" id="{7928912C-B740-F4E0-0F76-143C70AAD275}"/>
              </a:ext>
            </a:extLst>
          </p:cNvPr>
          <p:cNvSpPr>
            <a:spLocks noGrp="1"/>
          </p:cNvSpPr>
          <p:nvPr>
            <p:ph idx="1"/>
          </p:nvPr>
        </p:nvSpPr>
        <p:spPr>
          <a:xfrm>
            <a:off x="644651" y="2072702"/>
            <a:ext cx="10691265" cy="3739896"/>
          </a:xfrm>
        </p:spPr>
        <p:txBody>
          <a:bodyPr>
            <a:normAutofit fontScale="47500" lnSpcReduction="20000"/>
          </a:bodyPr>
          <a:lstStyle/>
          <a:p>
            <a:pPr algn="l">
              <a:buNone/>
            </a:pPr>
            <a:endParaRPr lang="en-IN" sz="1800" dirty="0">
              <a:effectLst/>
              <a:latin typeface="Times New Roman" panose="02020603050405020304" pitchFamily="18" charset="0"/>
              <a:ea typeface="SimSun" panose="02010600030101010101" pitchFamily="2" charset="-122"/>
            </a:endParaRPr>
          </a:p>
          <a:p>
            <a:pPr algn="l">
              <a:lnSpc>
                <a:spcPct val="150000"/>
              </a:lnSpc>
              <a:buNone/>
            </a:pPr>
            <a:r>
              <a:rPr lang="en-IN" sz="2900" dirty="0">
                <a:effectLst/>
                <a:latin typeface="Times New Roman" panose="02020603050405020304" pitchFamily="18" charset="0"/>
                <a:ea typeface="MS Mincho" panose="02020609040205080304" pitchFamily="49" charset="-128"/>
              </a:rPr>
              <a:t>  </a:t>
            </a:r>
            <a:r>
              <a:rPr lang="en-IN" sz="2900" u="sng" dirty="0">
                <a:solidFill>
                  <a:srgbClr val="0563C1"/>
                </a:solidFill>
                <a:effectLst/>
                <a:latin typeface="Times New Roman" panose="02020603050405020304" pitchFamily="18" charset="0"/>
                <a:ea typeface="MS Mincho" panose="02020609040205080304" pitchFamily="49" charset="-128"/>
                <a:hlinkClick r:id="rId2"/>
              </a:rPr>
              <a:t>Kaggle: Car Insurance Claim Dataset</a:t>
            </a:r>
            <a:endParaRPr lang="en-IN" sz="2900" dirty="0">
              <a:effectLst/>
              <a:latin typeface="Times New Roman" panose="02020603050405020304" pitchFamily="18" charset="0"/>
              <a:ea typeface="SimSun" panose="02010600030101010101" pitchFamily="2" charset="-122"/>
            </a:endParaRPr>
          </a:p>
          <a:p>
            <a:pPr algn="l">
              <a:lnSpc>
                <a:spcPct val="150000"/>
              </a:lnSpc>
              <a:buNone/>
            </a:pPr>
            <a:r>
              <a:rPr lang="en-IN" sz="2900" dirty="0">
                <a:effectLst/>
                <a:latin typeface="Times New Roman" panose="02020603050405020304" pitchFamily="18" charset="0"/>
                <a:ea typeface="MS Mincho" panose="02020609040205080304" pitchFamily="49" charset="-128"/>
              </a:rPr>
              <a:t>  </a:t>
            </a:r>
            <a:r>
              <a:rPr lang="en-IN" sz="2900" u="sng" dirty="0">
                <a:solidFill>
                  <a:srgbClr val="0563C1"/>
                </a:solidFill>
                <a:effectLst/>
                <a:latin typeface="Times New Roman" panose="02020603050405020304" pitchFamily="18" charset="0"/>
                <a:ea typeface="MS Mincho" panose="02020609040205080304" pitchFamily="49" charset="-128"/>
                <a:hlinkClick r:id="rId3"/>
              </a:rPr>
              <a:t>GitHub: Claim Prediction Codebase</a:t>
            </a:r>
            <a:endParaRPr lang="en-IN" sz="2900" dirty="0">
              <a:effectLst/>
              <a:latin typeface="Times New Roman" panose="02020603050405020304" pitchFamily="18" charset="0"/>
              <a:ea typeface="SimSun" panose="02010600030101010101" pitchFamily="2" charset="-122"/>
            </a:endParaRPr>
          </a:p>
          <a:p>
            <a:pPr algn="l">
              <a:lnSpc>
                <a:spcPct val="150000"/>
              </a:lnSpc>
              <a:buNone/>
            </a:pPr>
            <a:r>
              <a:rPr lang="en-IN" sz="2900" dirty="0">
                <a:effectLst/>
                <a:latin typeface="Times New Roman" panose="02020603050405020304" pitchFamily="18" charset="0"/>
                <a:ea typeface="MS Mincho" panose="02020609040205080304" pitchFamily="49" charset="-128"/>
              </a:rPr>
              <a:t>  </a:t>
            </a:r>
            <a:r>
              <a:rPr lang="en-IN" sz="2900" u="sng" dirty="0">
                <a:solidFill>
                  <a:srgbClr val="0563C1"/>
                </a:solidFill>
                <a:effectLst/>
                <a:latin typeface="Times New Roman" panose="02020603050405020304" pitchFamily="18" charset="0"/>
                <a:ea typeface="MS Mincho" panose="02020609040205080304" pitchFamily="49" charset="-128"/>
                <a:hlinkClick r:id="rId4"/>
              </a:rPr>
              <a:t>Coalition Against Insurance Fraud – 2021 Report</a:t>
            </a:r>
            <a:endParaRPr lang="en-IN" sz="2900" dirty="0">
              <a:effectLst/>
              <a:latin typeface="Times New Roman" panose="02020603050405020304" pitchFamily="18" charset="0"/>
              <a:ea typeface="SimSun" panose="02010600030101010101" pitchFamily="2" charset="-122"/>
            </a:endParaRPr>
          </a:p>
          <a:p>
            <a:pPr algn="l">
              <a:lnSpc>
                <a:spcPct val="150000"/>
              </a:lnSpc>
              <a:buNone/>
            </a:pPr>
            <a:r>
              <a:rPr lang="en-IN" sz="2900" dirty="0">
                <a:effectLst/>
                <a:latin typeface="Times New Roman" panose="02020603050405020304" pitchFamily="18" charset="0"/>
                <a:ea typeface="MS Mincho" panose="02020609040205080304" pitchFamily="49" charset="-128"/>
              </a:rPr>
              <a:t>  Deloitte 2022 Report on Telematics</a:t>
            </a:r>
            <a:endParaRPr lang="en-IN" sz="2900" dirty="0">
              <a:effectLst/>
              <a:latin typeface="Times New Roman" panose="02020603050405020304" pitchFamily="18" charset="0"/>
              <a:ea typeface="SimSun" panose="02010600030101010101" pitchFamily="2" charset="-122"/>
            </a:endParaRPr>
          </a:p>
          <a:p>
            <a:pPr algn="l">
              <a:lnSpc>
                <a:spcPct val="150000"/>
              </a:lnSpc>
              <a:buNone/>
            </a:pPr>
            <a:r>
              <a:rPr lang="en-IN" sz="2900" dirty="0">
                <a:effectLst/>
                <a:latin typeface="Times New Roman" panose="02020603050405020304" pitchFamily="18" charset="0"/>
                <a:ea typeface="MS Mincho" panose="02020609040205080304" pitchFamily="49" charset="-128"/>
              </a:rPr>
              <a:t>  </a:t>
            </a:r>
            <a:r>
              <a:rPr lang="en-IN" sz="2900" u="sng" dirty="0">
                <a:solidFill>
                  <a:srgbClr val="0563C1"/>
                </a:solidFill>
                <a:effectLst/>
                <a:latin typeface="Times New Roman" panose="02020603050405020304" pitchFamily="18" charset="0"/>
                <a:ea typeface="MS Mincho" panose="02020609040205080304" pitchFamily="49" charset="-128"/>
                <a:hlinkClick r:id="rId5"/>
              </a:rPr>
              <a:t>Journal of Risk and Insurance, 2021 – </a:t>
            </a:r>
            <a:r>
              <a:rPr lang="en-IN" sz="2900" u="sng" dirty="0" err="1">
                <a:solidFill>
                  <a:srgbClr val="0563C1"/>
                </a:solidFill>
                <a:effectLst/>
                <a:latin typeface="Times New Roman" panose="02020603050405020304" pitchFamily="18" charset="0"/>
                <a:ea typeface="MS Mincho" panose="02020609040205080304" pitchFamily="49" charset="-128"/>
                <a:hlinkClick r:id="rId5"/>
              </a:rPr>
              <a:t>XGBoost</a:t>
            </a:r>
            <a:r>
              <a:rPr lang="en-IN" sz="2900" u="sng" dirty="0">
                <a:solidFill>
                  <a:srgbClr val="0563C1"/>
                </a:solidFill>
                <a:effectLst/>
                <a:latin typeface="Times New Roman" panose="02020603050405020304" pitchFamily="18" charset="0"/>
                <a:ea typeface="MS Mincho" panose="02020609040205080304" pitchFamily="49" charset="-128"/>
                <a:hlinkClick r:id="rId5"/>
              </a:rPr>
              <a:t> Comparison</a:t>
            </a:r>
            <a:endParaRPr lang="en-IN" sz="2900" dirty="0">
              <a:effectLst/>
              <a:latin typeface="Times New Roman" panose="02020603050405020304" pitchFamily="18" charset="0"/>
              <a:ea typeface="SimSun" panose="02010600030101010101" pitchFamily="2" charset="-122"/>
            </a:endParaRPr>
          </a:p>
          <a:p>
            <a:pPr algn="l">
              <a:lnSpc>
                <a:spcPct val="150000"/>
              </a:lnSpc>
              <a:buNone/>
            </a:pPr>
            <a:r>
              <a:rPr lang="en-IN" sz="2900" dirty="0">
                <a:effectLst/>
                <a:latin typeface="Times New Roman" panose="02020603050405020304" pitchFamily="18" charset="0"/>
                <a:ea typeface="MS Mincho" panose="02020609040205080304" pitchFamily="49" charset="-128"/>
              </a:rPr>
              <a:t>  </a:t>
            </a:r>
            <a:r>
              <a:rPr lang="en-IN" sz="2900" u="sng" dirty="0">
                <a:solidFill>
                  <a:srgbClr val="0563C1"/>
                </a:solidFill>
                <a:effectLst/>
                <a:latin typeface="Times New Roman" panose="02020603050405020304" pitchFamily="18" charset="0"/>
                <a:ea typeface="MS Mincho" panose="02020609040205080304" pitchFamily="49" charset="-128"/>
                <a:hlinkClick r:id="rId6"/>
              </a:rPr>
              <a:t>IEEE Transactions on AI – Fraud Detection with </a:t>
            </a:r>
            <a:r>
              <a:rPr lang="en-IN" sz="2900" u="sng" dirty="0" err="1">
                <a:solidFill>
                  <a:srgbClr val="0563C1"/>
                </a:solidFill>
                <a:effectLst/>
                <a:latin typeface="Times New Roman" panose="02020603050405020304" pitchFamily="18" charset="0"/>
                <a:ea typeface="MS Mincho" panose="02020609040205080304" pitchFamily="49" charset="-128"/>
                <a:hlinkClick r:id="rId6"/>
              </a:rPr>
              <a:t>XGBoost</a:t>
            </a:r>
            <a:r>
              <a:rPr lang="en-IN" sz="2900" u="sng" dirty="0">
                <a:solidFill>
                  <a:srgbClr val="0563C1"/>
                </a:solidFill>
                <a:effectLst/>
                <a:latin typeface="Times New Roman" panose="02020603050405020304" pitchFamily="18" charset="0"/>
                <a:ea typeface="MS Mincho" panose="02020609040205080304" pitchFamily="49" charset="-128"/>
                <a:hlinkClick r:id="rId6"/>
              </a:rPr>
              <a:t> (2020)</a:t>
            </a:r>
            <a:endParaRPr lang="en-IN" sz="2900" dirty="0">
              <a:effectLst/>
              <a:latin typeface="Times New Roman" panose="02020603050405020304" pitchFamily="18" charset="0"/>
              <a:ea typeface="SimSun" panose="02010600030101010101" pitchFamily="2" charset="-122"/>
            </a:endParaRPr>
          </a:p>
          <a:p>
            <a:pPr algn="l">
              <a:lnSpc>
                <a:spcPct val="150000"/>
              </a:lnSpc>
              <a:buNone/>
            </a:pPr>
            <a:r>
              <a:rPr lang="en-IN" sz="2900" dirty="0">
                <a:effectLst/>
                <a:latin typeface="Times New Roman" panose="02020603050405020304" pitchFamily="18" charset="0"/>
                <a:ea typeface="MS Mincho" panose="02020609040205080304" pitchFamily="49" charset="-128"/>
              </a:rPr>
              <a:t>  </a:t>
            </a:r>
            <a:r>
              <a:rPr lang="en-IN" sz="2900" u="sng" dirty="0">
                <a:solidFill>
                  <a:srgbClr val="0563C1"/>
                </a:solidFill>
                <a:effectLst/>
                <a:latin typeface="Times New Roman" panose="02020603050405020304" pitchFamily="18" charset="0"/>
                <a:ea typeface="MS Mincho" panose="02020609040205080304" pitchFamily="49" charset="-128"/>
                <a:hlinkClick r:id="rId7"/>
              </a:rPr>
              <a:t>PwC 2021 Churn Prediction Study</a:t>
            </a:r>
            <a:endParaRPr lang="en-IN" sz="2900" dirty="0">
              <a:effectLst/>
              <a:latin typeface="Times New Roman" panose="02020603050405020304" pitchFamily="18" charset="0"/>
              <a:ea typeface="SimSun" panose="02010600030101010101" pitchFamily="2" charset="-122"/>
            </a:endParaRPr>
          </a:p>
          <a:p>
            <a:pPr algn="l">
              <a:lnSpc>
                <a:spcPct val="150000"/>
              </a:lnSpc>
            </a:pPr>
            <a:r>
              <a:rPr lang="en-IN" sz="2900" dirty="0">
                <a:effectLst/>
                <a:latin typeface="Times New Roman" panose="02020603050405020304" pitchFamily="18" charset="0"/>
                <a:ea typeface="MS Mincho" panose="02020609040205080304" pitchFamily="49" charset="-128"/>
              </a:rPr>
              <a:t>  </a:t>
            </a:r>
            <a:r>
              <a:rPr lang="en-IN" sz="2900" u="sng" dirty="0">
                <a:solidFill>
                  <a:srgbClr val="0563C1"/>
                </a:solidFill>
                <a:effectLst/>
                <a:latin typeface="Times New Roman" panose="02020603050405020304" pitchFamily="18" charset="0"/>
                <a:ea typeface="MS Mincho" panose="02020609040205080304" pitchFamily="49" charset="-128"/>
                <a:hlinkClick r:id="rId8"/>
              </a:rPr>
              <a:t>Harvard Business Review – AI in Insurance</a:t>
            </a:r>
            <a:endParaRPr lang="en-IN" sz="2900" dirty="0">
              <a:effectLst/>
              <a:latin typeface="Times New Roman" panose="02020603050405020304" pitchFamily="18" charset="0"/>
              <a:ea typeface="SimSun" panose="02010600030101010101" pitchFamily="2" charset="-122"/>
            </a:endParaRPr>
          </a:p>
          <a:p>
            <a:pPr algn="l">
              <a:buNone/>
            </a:pPr>
            <a:r>
              <a:rPr lang="en-IN" sz="1800" dirty="0">
                <a:effectLst/>
                <a:latin typeface="Times New Roman" panose="02020603050405020304" pitchFamily="18" charset="0"/>
                <a:ea typeface="SimSun" panose="02010600030101010101" pitchFamily="2" charset="-122"/>
              </a:rPr>
              <a:t> </a:t>
            </a:r>
          </a:p>
          <a:p>
            <a:pPr algn="l"/>
            <a:endParaRPr lang="en-IN" sz="1800" dirty="0">
              <a:effectLst/>
              <a:latin typeface="Times New Roman" panose="02020603050405020304" pitchFamily="18" charset="0"/>
              <a:ea typeface="SimSun" panose="02010600030101010101" pitchFamily="2" charset="-122"/>
            </a:endParaRPr>
          </a:p>
          <a:p>
            <a:endParaRPr lang="en-IN" dirty="0"/>
          </a:p>
        </p:txBody>
      </p:sp>
    </p:spTree>
    <p:extLst>
      <p:ext uri="{BB962C8B-B14F-4D97-AF65-F5344CB8AC3E}">
        <p14:creationId xmlns:p14="http://schemas.microsoft.com/office/powerpoint/2010/main" val="1974968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BF8C5-7401-AA84-03C9-A274E2BB551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D40A69A9-26AA-7CAC-6D53-0E1719489370}"/>
              </a:ext>
            </a:extLst>
          </p:cNvPr>
          <p:cNvSpPr>
            <a:spLocks noGrp="1"/>
          </p:cNvSpPr>
          <p:nvPr>
            <p:ph idx="1"/>
          </p:nvPr>
        </p:nvSpPr>
        <p:spPr/>
        <p:txBody>
          <a:bodyPr>
            <a:normAutofit fontScale="92500" lnSpcReduction="10000"/>
          </a:bodyPr>
          <a:lstStyle/>
          <a:p>
            <a:pPr algn="l">
              <a:buNone/>
            </a:pPr>
            <a:endParaRPr lang="en-IN" sz="1800" dirty="0">
              <a:effectLst/>
              <a:latin typeface="Times New Roman" panose="02020603050405020304" pitchFamily="18" charset="0"/>
              <a:ea typeface="SimSun" panose="02010600030101010101" pitchFamily="2" charset="-122"/>
            </a:endParaRPr>
          </a:p>
          <a:p>
            <a:pPr algn="l">
              <a:buNone/>
            </a:pPr>
            <a:r>
              <a:rPr lang="en-IN" sz="1800" dirty="0">
                <a:effectLst/>
                <a:latin typeface="Times New Roman" panose="02020603050405020304" pitchFamily="18" charset="0"/>
                <a:ea typeface="SimSun" panose="02010600030101010101" pitchFamily="2" charset="-122"/>
              </a:rPr>
              <a:t>The automotive insurance industry is undergoing a technological revolution, driven by the rise of big data, machine learning, and artificial intelligence (AI). </a:t>
            </a:r>
          </a:p>
          <a:p>
            <a:pPr algn="l">
              <a:buNone/>
            </a:pPr>
            <a:r>
              <a:rPr lang="en-IN" sz="1800" dirty="0">
                <a:effectLst/>
                <a:latin typeface="Times New Roman" panose="02020603050405020304" pitchFamily="18" charset="0"/>
                <a:ea typeface="SimSun" panose="02010600030101010101" pitchFamily="2" charset="-122"/>
              </a:rPr>
              <a:t>As the volume and complexity of customer and vehicle data continue to grow, traditional actuarial models—such as logistic regression, linear models, and decision trees—are increasingly falling short in accurately predicting risks, detecting fraud, and optimizing premium pricing. </a:t>
            </a:r>
          </a:p>
          <a:p>
            <a:pPr algn="l">
              <a:buNone/>
            </a:pPr>
            <a:r>
              <a:rPr lang="en-IN" sz="1800" dirty="0">
                <a:effectLst/>
                <a:latin typeface="Times New Roman" panose="02020603050405020304" pitchFamily="18" charset="0"/>
                <a:ea typeface="SimSun" panose="02010600030101010101" pitchFamily="2" charset="-122"/>
              </a:rPr>
              <a:t>These models struggle to capture nonlinear relationships and handle high-dimensional or imbalanced datasets, which are common in real-world insurance data. </a:t>
            </a:r>
          </a:p>
          <a:p>
            <a:pPr algn="l">
              <a:buNone/>
            </a:pPr>
            <a:r>
              <a:rPr lang="en-IN" sz="1800" dirty="0">
                <a:effectLst/>
                <a:latin typeface="Times New Roman" panose="02020603050405020304" pitchFamily="18" charset="0"/>
                <a:ea typeface="SimSun" panose="02010600030101010101" pitchFamily="2" charset="-122"/>
              </a:rPr>
              <a:t>As a result, insurers are turning to more advanced, scalable, and accurate machine learning algorithms to enhance their decision-making processes.</a:t>
            </a:r>
          </a:p>
          <a:p>
            <a:pPr algn="l">
              <a:buNone/>
            </a:pPr>
            <a:r>
              <a:rPr lang="en-IN" sz="1800" dirty="0">
                <a:effectLst/>
                <a:latin typeface="Times New Roman" panose="02020603050405020304" pitchFamily="18" charset="0"/>
                <a:ea typeface="SimSun" panose="02010600030101010101" pitchFamily="2" charset="-122"/>
              </a:rPr>
              <a:t> </a:t>
            </a:r>
          </a:p>
          <a:p>
            <a:pPr algn="l"/>
            <a:endParaRPr lang="en-IN" sz="1800" dirty="0">
              <a:effectLst/>
              <a:latin typeface="Times New Roman" panose="02020603050405020304" pitchFamily="18" charset="0"/>
              <a:ea typeface="SimSun" panose="02010600030101010101" pitchFamily="2" charset="-122"/>
            </a:endParaRPr>
          </a:p>
          <a:p>
            <a:endParaRPr lang="en-IN" dirty="0"/>
          </a:p>
        </p:txBody>
      </p:sp>
    </p:spTree>
    <p:extLst>
      <p:ext uri="{BB962C8B-B14F-4D97-AF65-F5344CB8AC3E}">
        <p14:creationId xmlns:p14="http://schemas.microsoft.com/office/powerpoint/2010/main" val="3498906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D9DC7-D33E-775C-A57E-4B6FD55C69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9C7EE0-8BE0-C6F7-62B5-0F24EB04B3E3}"/>
              </a:ext>
            </a:extLst>
          </p:cNvPr>
          <p:cNvSpPr>
            <a:spLocks noGrp="1"/>
          </p:cNvSpPr>
          <p:nvPr>
            <p:ph type="title"/>
          </p:nvPr>
        </p:nvSpPr>
        <p:spPr/>
        <p:txBody>
          <a:bodyPr>
            <a:normAutofit/>
          </a:bodyPr>
          <a:lstStyle/>
          <a:p>
            <a:pPr lvl="0" algn="just">
              <a:lnSpc>
                <a:spcPct val="150000"/>
              </a:lnSpc>
              <a:spcBef>
                <a:spcPts val="800"/>
              </a:spcBef>
              <a:spcAft>
                <a:spcPts val="400"/>
              </a:spcAft>
              <a:tabLst>
                <a:tab pos="137160" algn="l"/>
                <a:tab pos="365760" algn="l"/>
                <a:tab pos="137160" algn="l"/>
              </a:tabLst>
            </a:pPr>
            <a:r>
              <a:rPr lang="en-IN" b="1" kern="0" cap="small" dirty="0">
                <a:effectLst/>
                <a:latin typeface="Univers Condensed (Headings)"/>
              </a:rPr>
              <a:t>methodology</a:t>
            </a:r>
          </a:p>
        </p:txBody>
      </p:sp>
      <p:sp>
        <p:nvSpPr>
          <p:cNvPr id="3" name="Content Placeholder 2">
            <a:extLst>
              <a:ext uri="{FF2B5EF4-FFF2-40B4-BE49-F238E27FC236}">
                <a16:creationId xmlns:a16="http://schemas.microsoft.com/office/drawing/2014/main" id="{03B4AB0B-D5D8-F4EA-4B5F-7151EB00A17E}"/>
              </a:ext>
            </a:extLst>
          </p:cNvPr>
          <p:cNvSpPr>
            <a:spLocks noGrp="1"/>
          </p:cNvSpPr>
          <p:nvPr>
            <p:ph idx="1"/>
          </p:nvPr>
        </p:nvSpPr>
        <p:spPr>
          <a:xfrm>
            <a:off x="644651" y="2072702"/>
            <a:ext cx="10691265" cy="3739896"/>
          </a:xfrm>
        </p:spPr>
        <p:txBody>
          <a:bodyPr>
            <a:normAutofit/>
          </a:bodyPr>
          <a:lstStyle/>
          <a:p>
            <a:pPr algn="l">
              <a:buNone/>
            </a:pPr>
            <a:endParaRPr lang="en-IN" sz="1800" dirty="0">
              <a:effectLst/>
              <a:latin typeface="Times New Roman" panose="02020603050405020304" pitchFamily="18" charset="0"/>
              <a:ea typeface="SimSun" panose="02010600030101010101" pitchFamily="2" charset="-122"/>
            </a:endParaRPr>
          </a:p>
          <a:p>
            <a:r>
              <a:rPr lang="en-IN" sz="1800" dirty="0">
                <a:effectLst/>
                <a:latin typeface="Times New Roman" panose="02020603050405020304" pitchFamily="18" charset="0"/>
                <a:ea typeface="SimSun" panose="02010600030101010101" pitchFamily="2" charset="-122"/>
              </a:rPr>
              <a:t>Dataset Collection and Preprocessing</a:t>
            </a:r>
          </a:p>
          <a:p>
            <a:r>
              <a:rPr lang="en-IN" sz="1800" spc="-5" dirty="0">
                <a:effectLst/>
                <a:latin typeface="Times New Roman" panose="02020603050405020304" pitchFamily="18" charset="0"/>
                <a:ea typeface="SimSun" panose="02010600030101010101" pitchFamily="2" charset="-122"/>
              </a:rPr>
              <a:t>Model Implementation</a:t>
            </a:r>
          </a:p>
          <a:p>
            <a:r>
              <a:rPr lang="en-IN" sz="1800" dirty="0">
                <a:effectLst/>
                <a:latin typeface="Times New Roman" panose="02020603050405020304" pitchFamily="18" charset="0"/>
                <a:ea typeface="SimSun" panose="02010600030101010101" pitchFamily="2" charset="-122"/>
              </a:rPr>
              <a:t>Use Cases</a:t>
            </a:r>
          </a:p>
          <a:p>
            <a:r>
              <a:rPr lang="en-IN" sz="1800" dirty="0">
                <a:effectLst/>
                <a:latin typeface="Times New Roman" panose="02020603050405020304" pitchFamily="18" charset="0"/>
                <a:ea typeface="SimSun" panose="02010600030101010101" pitchFamily="2" charset="-122"/>
              </a:rPr>
              <a:t>Model Interpretability</a:t>
            </a:r>
            <a:endParaRPr lang="en-IN" sz="1800" dirty="0">
              <a:latin typeface="Times New Roman" panose="02020603050405020304" pitchFamily="18" charset="0"/>
              <a:ea typeface="SimSun" panose="02010600030101010101" pitchFamily="2" charset="-122"/>
            </a:endParaRPr>
          </a:p>
          <a:p>
            <a:r>
              <a:rPr lang="en-IN" sz="1800" spc="-5" dirty="0">
                <a:effectLst/>
                <a:latin typeface="Times New Roman" panose="02020603050405020304" pitchFamily="18" charset="0"/>
                <a:ea typeface="SimSun" panose="02010600030101010101" pitchFamily="2" charset="-122"/>
              </a:rPr>
              <a:t>Limitations and Privacy Concerns</a:t>
            </a:r>
          </a:p>
          <a:p>
            <a:pPr algn="l">
              <a:buNone/>
            </a:pPr>
            <a:r>
              <a:rPr lang="en-IN" sz="1800" dirty="0">
                <a:effectLst/>
                <a:latin typeface="Times New Roman" panose="02020603050405020304" pitchFamily="18" charset="0"/>
                <a:ea typeface="SimSun" panose="02010600030101010101" pitchFamily="2" charset="-122"/>
              </a:rPr>
              <a:t> </a:t>
            </a:r>
          </a:p>
          <a:p>
            <a:pPr algn="l"/>
            <a:endParaRPr lang="en-IN" sz="1800" dirty="0">
              <a:effectLst/>
              <a:latin typeface="Times New Roman" panose="02020603050405020304" pitchFamily="18" charset="0"/>
              <a:ea typeface="SimSun" panose="02010600030101010101" pitchFamily="2" charset="-122"/>
            </a:endParaRPr>
          </a:p>
          <a:p>
            <a:endParaRPr lang="en-IN" dirty="0"/>
          </a:p>
        </p:txBody>
      </p:sp>
    </p:spTree>
    <p:extLst>
      <p:ext uri="{BB962C8B-B14F-4D97-AF65-F5344CB8AC3E}">
        <p14:creationId xmlns:p14="http://schemas.microsoft.com/office/powerpoint/2010/main" val="120829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0DA7A6-4372-8F81-967D-87BF14FEDC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7E7DB3-AF59-8970-FD7E-0EB2EBA5F599}"/>
              </a:ext>
            </a:extLst>
          </p:cNvPr>
          <p:cNvSpPr>
            <a:spLocks noGrp="1"/>
          </p:cNvSpPr>
          <p:nvPr>
            <p:ph type="title"/>
          </p:nvPr>
        </p:nvSpPr>
        <p:spPr/>
        <p:txBody>
          <a:bodyPr>
            <a:normAutofit fontScale="90000"/>
          </a:bodyPr>
          <a:lstStyle/>
          <a:p>
            <a:pPr>
              <a:lnSpc>
                <a:spcPct val="150000"/>
              </a:lnSpc>
              <a:spcBef>
                <a:spcPts val="800"/>
              </a:spcBef>
              <a:spcAft>
                <a:spcPts val="400"/>
              </a:spcAft>
              <a:tabLst>
                <a:tab pos="137160" algn="l"/>
                <a:tab pos="365760" algn="l"/>
                <a:tab pos="137160" algn="l"/>
              </a:tabLst>
            </a:pPr>
            <a:r>
              <a:rPr lang="en-US" sz="4400" b="1" kern="0" cap="small" dirty="0">
                <a:effectLst/>
                <a:latin typeface="Univers Condensed (Headings)"/>
              </a:rPr>
              <a:t>EXPERIMENTS</a:t>
            </a:r>
            <a:br>
              <a:rPr lang="en-IN" sz="1800" b="1" kern="0" cap="small" dirty="0">
                <a:effectLst/>
                <a:latin typeface="Times New Roman" panose="02020603050405020304" pitchFamily="18" charset="0"/>
              </a:rPr>
            </a:br>
            <a:endParaRPr lang="en-IN" b="1" kern="0" cap="small" dirty="0">
              <a:effectLst/>
              <a:latin typeface="Univers Condensed (Headings)"/>
            </a:endParaRPr>
          </a:p>
        </p:txBody>
      </p:sp>
      <p:sp>
        <p:nvSpPr>
          <p:cNvPr id="3" name="Content Placeholder 2">
            <a:extLst>
              <a:ext uri="{FF2B5EF4-FFF2-40B4-BE49-F238E27FC236}">
                <a16:creationId xmlns:a16="http://schemas.microsoft.com/office/drawing/2014/main" id="{8A18F105-0558-8188-6578-55B78836FB32}"/>
              </a:ext>
            </a:extLst>
          </p:cNvPr>
          <p:cNvSpPr>
            <a:spLocks noGrp="1"/>
          </p:cNvSpPr>
          <p:nvPr>
            <p:ph idx="1"/>
          </p:nvPr>
        </p:nvSpPr>
        <p:spPr>
          <a:xfrm>
            <a:off x="644651" y="2072702"/>
            <a:ext cx="10691265" cy="3739896"/>
          </a:xfrm>
        </p:spPr>
        <p:txBody>
          <a:bodyPr>
            <a:normAutofit fontScale="70000" lnSpcReduction="20000"/>
          </a:bodyPr>
          <a:lstStyle/>
          <a:p>
            <a:pPr algn="l">
              <a:buNone/>
            </a:pPr>
            <a:endParaRPr lang="en-IN" sz="1800" dirty="0">
              <a:effectLst/>
              <a:latin typeface="Times New Roman" panose="02020603050405020304" pitchFamily="18" charset="0"/>
              <a:ea typeface="SimSun" panose="02010600030101010101" pitchFamily="2" charset="-122"/>
            </a:endParaRPr>
          </a:p>
          <a:p>
            <a:pPr algn="l"/>
            <a:r>
              <a:rPr lang="en-IN" sz="1800" b="1" dirty="0">
                <a:effectLst/>
                <a:latin typeface="Times New Roman" panose="02020603050405020304" pitchFamily="18" charset="0"/>
                <a:ea typeface="SimSun" panose="02010600030101010101" pitchFamily="2" charset="-122"/>
              </a:rPr>
              <a:t>Baseline Model Comparison:</a:t>
            </a:r>
          </a:p>
          <a:p>
            <a:r>
              <a:rPr lang="en-IN" sz="1800" spc="-5" dirty="0">
                <a:effectLst/>
                <a:latin typeface="Times New Roman" panose="02020603050405020304" pitchFamily="18" charset="0"/>
                <a:ea typeface="SimSun" panose="02010600030101010101" pitchFamily="2" charset="-122"/>
              </a:rPr>
              <a:t>Logistic Regression and Random Forest were compared with </a:t>
            </a:r>
            <a:r>
              <a:rPr lang="en-IN" sz="1800" spc="-5" dirty="0" err="1">
                <a:effectLst/>
                <a:latin typeface="Times New Roman" panose="02020603050405020304" pitchFamily="18" charset="0"/>
                <a:ea typeface="SimSun" panose="02010600030101010101" pitchFamily="2" charset="-122"/>
              </a:rPr>
              <a:t>XGBoost</a:t>
            </a:r>
            <a:r>
              <a:rPr lang="en-IN" sz="1800" spc="-5" dirty="0">
                <a:effectLst/>
                <a:latin typeface="Times New Roman" panose="02020603050405020304" pitchFamily="18" charset="0"/>
                <a:ea typeface="SimSun" panose="02010600030101010101" pitchFamily="2" charset="-122"/>
              </a:rPr>
              <a:t> on accuracy and recall. </a:t>
            </a:r>
            <a:r>
              <a:rPr lang="en-IN" sz="1800" spc="-5" dirty="0" err="1">
                <a:effectLst/>
                <a:latin typeface="Times New Roman" panose="02020603050405020304" pitchFamily="18" charset="0"/>
                <a:ea typeface="SimSun" panose="02010600030101010101" pitchFamily="2" charset="-122"/>
              </a:rPr>
              <a:t>XGBoost</a:t>
            </a:r>
            <a:r>
              <a:rPr lang="en-IN" sz="1800" spc="-5" dirty="0">
                <a:effectLst/>
                <a:latin typeface="Times New Roman" panose="02020603050405020304" pitchFamily="18" charset="0"/>
                <a:ea typeface="SimSun" panose="02010600030101010101" pitchFamily="2" charset="-122"/>
              </a:rPr>
              <a:t> outperformed them with an accuracy of 91% and a recall of 87%.</a:t>
            </a:r>
            <a:endParaRPr lang="en-IN" sz="1800" b="1" dirty="0">
              <a:effectLst/>
              <a:latin typeface="Times New Roman" panose="02020603050405020304" pitchFamily="18" charset="0"/>
              <a:ea typeface="SimSun" panose="02010600030101010101" pitchFamily="2" charset="-122"/>
            </a:endParaRPr>
          </a:p>
          <a:p>
            <a:r>
              <a:rPr lang="en-IN" sz="1800" b="1" dirty="0">
                <a:effectLst/>
                <a:latin typeface="Times New Roman" panose="02020603050405020304" pitchFamily="18" charset="0"/>
                <a:ea typeface="SimSun" panose="02010600030101010101" pitchFamily="2" charset="-122"/>
              </a:rPr>
              <a:t>Fraud Detection Accuracy:</a:t>
            </a:r>
            <a:r>
              <a:rPr lang="en-IN" sz="1800" spc="-5" dirty="0">
                <a:effectLst/>
                <a:latin typeface="Times New Roman" panose="02020603050405020304" pitchFamily="18" charset="0"/>
                <a:ea typeface="SimSun" panose="02010600030101010101" pitchFamily="2" charset="-122"/>
              </a:rPr>
              <a:t> </a:t>
            </a:r>
          </a:p>
          <a:p>
            <a:r>
              <a:rPr lang="en-IN" sz="1800" spc="-5" dirty="0" err="1">
                <a:effectLst/>
                <a:latin typeface="Times New Roman" panose="02020603050405020304" pitchFamily="18" charset="0"/>
                <a:ea typeface="SimSun" panose="02010600030101010101" pitchFamily="2" charset="-122"/>
              </a:rPr>
              <a:t>XGBoost</a:t>
            </a:r>
            <a:r>
              <a:rPr lang="en-IN" sz="1800" spc="-5" dirty="0">
                <a:effectLst/>
                <a:latin typeface="Times New Roman" panose="02020603050405020304" pitchFamily="18" charset="0"/>
                <a:ea typeface="SimSun" panose="02010600030101010101" pitchFamily="2" charset="-122"/>
              </a:rPr>
              <a:t> was trained on historical fraud data. It identified complex patterns better than decision trees, achieving a fraud detection accuracy of </a:t>
            </a:r>
            <a:r>
              <a:rPr lang="en-IN" sz="1800" b="1" spc="-5" dirty="0">
                <a:effectLst/>
                <a:latin typeface="Times New Roman" panose="02020603050405020304" pitchFamily="18" charset="0"/>
                <a:ea typeface="SimSun" panose="02010600030101010101" pitchFamily="2" charset="-122"/>
              </a:rPr>
              <a:t>85%</a:t>
            </a:r>
            <a:r>
              <a:rPr lang="en-IN" sz="1800" spc="-5" dirty="0">
                <a:effectLst/>
                <a:latin typeface="Times New Roman" panose="02020603050405020304" pitchFamily="18" charset="0"/>
                <a:ea typeface="SimSun" panose="02010600030101010101" pitchFamily="2" charset="-122"/>
              </a:rPr>
              <a:t>.</a:t>
            </a:r>
            <a:endParaRPr lang="en-IN" sz="1800" b="1" dirty="0">
              <a:effectLst/>
              <a:latin typeface="Times New Roman" panose="02020603050405020304" pitchFamily="18" charset="0"/>
              <a:ea typeface="SimSun" panose="02010600030101010101" pitchFamily="2" charset="-122"/>
            </a:endParaRPr>
          </a:p>
          <a:p>
            <a:pPr algn="l"/>
            <a:r>
              <a:rPr lang="en-IN" sz="1800" b="1" dirty="0">
                <a:effectLst/>
                <a:latin typeface="Times New Roman" panose="02020603050405020304" pitchFamily="18" charset="0"/>
                <a:ea typeface="SimSun" panose="02010600030101010101" pitchFamily="2" charset="-122"/>
              </a:rPr>
              <a:t>Churn Prediction:</a:t>
            </a:r>
          </a:p>
          <a:p>
            <a:r>
              <a:rPr lang="en-IN" sz="1800" spc="-5" dirty="0">
                <a:effectLst/>
                <a:latin typeface="Times New Roman" panose="02020603050405020304" pitchFamily="18" charset="0"/>
                <a:ea typeface="SimSun" panose="02010600030101010101" pitchFamily="2" charset="-122"/>
              </a:rPr>
              <a:t>A separate model predicted customer churn with a recall of </a:t>
            </a:r>
            <a:r>
              <a:rPr lang="en-IN" sz="1800" b="1" spc="-5" dirty="0">
                <a:effectLst/>
                <a:latin typeface="Times New Roman" panose="02020603050405020304" pitchFamily="18" charset="0"/>
                <a:ea typeface="SimSun" panose="02010600030101010101" pitchFamily="2" charset="-122"/>
              </a:rPr>
              <a:t>82%</a:t>
            </a:r>
            <a:r>
              <a:rPr lang="en-IN" sz="1800" spc="-5" dirty="0">
                <a:effectLst/>
                <a:latin typeface="Times New Roman" panose="02020603050405020304" pitchFamily="18" charset="0"/>
                <a:ea typeface="SimSun" panose="02010600030101010101" pitchFamily="2" charset="-122"/>
              </a:rPr>
              <a:t>, helping identify at-risk policyholders early.</a:t>
            </a:r>
            <a:endParaRPr lang="en-IN" sz="1800" b="1" dirty="0">
              <a:effectLst/>
              <a:latin typeface="Times New Roman" panose="02020603050405020304" pitchFamily="18" charset="0"/>
              <a:ea typeface="SimSun" panose="02010600030101010101" pitchFamily="2" charset="-122"/>
            </a:endParaRPr>
          </a:p>
          <a:p>
            <a:pPr algn="l"/>
            <a:r>
              <a:rPr lang="en-IN" sz="1800" b="1" dirty="0">
                <a:effectLst/>
                <a:latin typeface="Times New Roman" panose="02020603050405020304" pitchFamily="18" charset="0"/>
                <a:ea typeface="SimSun" panose="02010600030101010101" pitchFamily="2" charset="-122"/>
              </a:rPr>
              <a:t>Telematics-Based Pricing Simulation:</a:t>
            </a:r>
          </a:p>
          <a:p>
            <a:pPr algn="l"/>
            <a:r>
              <a:rPr lang="en-IN" sz="1800" dirty="0">
                <a:effectLst/>
                <a:latin typeface="Times New Roman" panose="02020603050405020304" pitchFamily="18" charset="0"/>
                <a:ea typeface="SimSun" panose="02010600030101010101" pitchFamily="2" charset="-122"/>
              </a:rPr>
              <a:t>Synthetic driving </a:t>
            </a:r>
            <a:r>
              <a:rPr lang="en-IN" sz="1800" dirty="0" err="1">
                <a:effectLst/>
                <a:latin typeface="Times New Roman" panose="02020603050405020304" pitchFamily="18" charset="0"/>
                <a:ea typeface="SimSun" panose="02010600030101010101" pitchFamily="2" charset="-122"/>
              </a:rPr>
              <a:t>behavior</a:t>
            </a:r>
            <a:r>
              <a:rPr lang="en-IN" sz="1800" dirty="0">
                <a:effectLst/>
                <a:latin typeface="Times New Roman" panose="02020603050405020304" pitchFamily="18" charset="0"/>
                <a:ea typeface="SimSun" panose="02010600030101010101" pitchFamily="2" charset="-122"/>
              </a:rPr>
              <a:t> data was used to dynamically adjust premium suggestions. Safer drivers received 8–12% lower simulated premiums.</a:t>
            </a:r>
            <a:br>
              <a:rPr lang="en-IN" sz="1800" dirty="0">
                <a:effectLst/>
                <a:latin typeface="Times New Roman" panose="02020603050405020304" pitchFamily="18" charset="0"/>
                <a:ea typeface="SimSun" panose="02010600030101010101" pitchFamily="2" charset="-122"/>
              </a:rPr>
            </a:br>
            <a:br>
              <a:rPr lang="en-IN" sz="1800" dirty="0">
                <a:effectLst/>
                <a:latin typeface="Times New Roman" panose="02020603050405020304" pitchFamily="18" charset="0"/>
                <a:ea typeface="SimSun" panose="02010600030101010101" pitchFamily="2" charset="-122"/>
              </a:rPr>
            </a:br>
            <a:br>
              <a:rPr lang="en-IN" sz="1800" dirty="0">
                <a:effectLst/>
                <a:latin typeface="Times New Roman" panose="02020603050405020304" pitchFamily="18" charset="0"/>
                <a:ea typeface="SimSun" panose="02010600030101010101" pitchFamily="2" charset="-122"/>
              </a:rPr>
            </a:br>
            <a:endParaRPr lang="en-IN" sz="1800" dirty="0">
              <a:effectLst/>
              <a:latin typeface="Times New Roman" panose="02020603050405020304" pitchFamily="18" charset="0"/>
              <a:ea typeface="SimSun" panose="02010600030101010101" pitchFamily="2" charset="-122"/>
            </a:endParaRPr>
          </a:p>
          <a:p>
            <a:endParaRPr lang="en-IN" dirty="0"/>
          </a:p>
        </p:txBody>
      </p:sp>
    </p:spTree>
    <p:extLst>
      <p:ext uri="{BB962C8B-B14F-4D97-AF65-F5344CB8AC3E}">
        <p14:creationId xmlns:p14="http://schemas.microsoft.com/office/powerpoint/2010/main" val="3870955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2AC96-87B4-DCBC-1E05-F15DA8CB16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D8861D-DFE1-B822-A11B-4A399F5A3972}"/>
              </a:ext>
            </a:extLst>
          </p:cNvPr>
          <p:cNvSpPr>
            <a:spLocks noGrp="1"/>
          </p:cNvSpPr>
          <p:nvPr>
            <p:ph type="title"/>
          </p:nvPr>
        </p:nvSpPr>
        <p:spPr/>
        <p:txBody>
          <a:bodyPr>
            <a:normAutofit/>
          </a:bodyPr>
          <a:lstStyle/>
          <a:p>
            <a:pPr lvl="0" algn="just">
              <a:lnSpc>
                <a:spcPct val="150000"/>
              </a:lnSpc>
              <a:spcBef>
                <a:spcPts val="800"/>
              </a:spcBef>
              <a:spcAft>
                <a:spcPts val="400"/>
              </a:spcAft>
              <a:tabLst>
                <a:tab pos="137160" algn="l"/>
                <a:tab pos="365760" algn="l"/>
                <a:tab pos="137160" algn="l"/>
              </a:tabLst>
            </a:pPr>
            <a:r>
              <a:rPr lang="en-US" b="1" dirty="0">
                <a:effectLst/>
                <a:ea typeface="SimSun" panose="02010600030101010101" pitchFamily="2" charset="-122"/>
              </a:rPr>
              <a:t>RESULTS</a:t>
            </a:r>
            <a:endParaRPr lang="en-IN" sz="7200" b="1" kern="0" cap="small" dirty="0">
              <a:effectLst/>
            </a:endParaRPr>
          </a:p>
        </p:txBody>
      </p:sp>
      <p:sp>
        <p:nvSpPr>
          <p:cNvPr id="3" name="Content Placeholder 2">
            <a:extLst>
              <a:ext uri="{FF2B5EF4-FFF2-40B4-BE49-F238E27FC236}">
                <a16:creationId xmlns:a16="http://schemas.microsoft.com/office/drawing/2014/main" id="{ABE14F8F-B0B6-C941-4AC2-B7DD13BB64B8}"/>
              </a:ext>
            </a:extLst>
          </p:cNvPr>
          <p:cNvSpPr>
            <a:spLocks noGrp="1"/>
          </p:cNvSpPr>
          <p:nvPr>
            <p:ph idx="1"/>
          </p:nvPr>
        </p:nvSpPr>
        <p:spPr>
          <a:xfrm>
            <a:off x="644651" y="2072702"/>
            <a:ext cx="10691265" cy="3739896"/>
          </a:xfrm>
        </p:spPr>
        <p:txBody>
          <a:bodyPr>
            <a:normAutofit fontScale="47500" lnSpcReduction="20000"/>
          </a:bodyPr>
          <a:lstStyle/>
          <a:p>
            <a:pPr algn="l">
              <a:buNone/>
            </a:pPr>
            <a:endParaRPr lang="en-IN" sz="2500" dirty="0">
              <a:effectLst/>
              <a:latin typeface="Times New Roman" panose="02020603050405020304" pitchFamily="18" charset="0"/>
              <a:ea typeface="SimSun" panose="02010600030101010101" pitchFamily="2" charset="-122"/>
            </a:endParaRPr>
          </a:p>
          <a:p>
            <a:pPr marL="342900" lvl="0" indent="-342900" algn="just">
              <a:lnSpc>
                <a:spcPct val="150000"/>
              </a:lnSpc>
              <a:spcAft>
                <a:spcPts val="600"/>
              </a:spcAft>
              <a:buFont typeface="Symbol" panose="05050102010706020507" pitchFamily="18" charset="2"/>
              <a:buChar char=""/>
              <a:tabLst>
                <a:tab pos="182880" algn="l"/>
              </a:tabLst>
            </a:pPr>
            <a:r>
              <a:rPr lang="en-IN" sz="2500" spc="-5" dirty="0">
                <a:effectLst/>
                <a:latin typeface="Times New Roman" panose="02020603050405020304" pitchFamily="18" charset="0"/>
                <a:ea typeface="SimSun" panose="02010600030101010101" pitchFamily="2" charset="-122"/>
              </a:rPr>
              <a:t>The </a:t>
            </a:r>
            <a:r>
              <a:rPr lang="en-IN" sz="2500" spc="-5" dirty="0" err="1">
                <a:effectLst/>
                <a:latin typeface="Times New Roman" panose="02020603050405020304" pitchFamily="18" charset="0"/>
                <a:ea typeface="SimSun" panose="02010600030101010101" pitchFamily="2" charset="-122"/>
              </a:rPr>
              <a:t>XGBoost</a:t>
            </a:r>
            <a:r>
              <a:rPr lang="en-IN" sz="2500" spc="-5" dirty="0">
                <a:effectLst/>
                <a:latin typeface="Times New Roman" panose="02020603050405020304" pitchFamily="18" charset="0"/>
                <a:ea typeface="SimSun" panose="02010600030101010101" pitchFamily="2" charset="-122"/>
              </a:rPr>
              <a:t> model achieved:</a:t>
            </a:r>
          </a:p>
          <a:p>
            <a:pPr marL="342900" lvl="0" indent="-342900" algn="just">
              <a:lnSpc>
                <a:spcPct val="150000"/>
              </a:lnSpc>
              <a:spcAft>
                <a:spcPts val="600"/>
              </a:spcAft>
              <a:buSzPts val="1000"/>
              <a:buFont typeface="Symbol" panose="05050102010706020507" pitchFamily="18" charset="2"/>
              <a:buChar char=""/>
              <a:tabLst>
                <a:tab pos="182880" algn="l"/>
                <a:tab pos="182880" algn="l"/>
                <a:tab pos="457200" algn="l"/>
              </a:tabLst>
            </a:pPr>
            <a:r>
              <a:rPr lang="en-IN" sz="2500" b="1" spc="-5" dirty="0">
                <a:effectLst/>
                <a:latin typeface="Times New Roman" panose="02020603050405020304" pitchFamily="18" charset="0"/>
                <a:ea typeface="SimSun" panose="02010600030101010101" pitchFamily="2" charset="-122"/>
              </a:rPr>
              <a:t>91% accuracy</a:t>
            </a:r>
            <a:r>
              <a:rPr lang="en-IN" sz="2500" spc="-5" dirty="0">
                <a:effectLst/>
                <a:latin typeface="Times New Roman" panose="02020603050405020304" pitchFamily="18" charset="0"/>
                <a:ea typeface="SimSun" panose="02010600030101010101" pitchFamily="2" charset="-122"/>
              </a:rPr>
              <a:t> in claim prediction tasks</a:t>
            </a:r>
          </a:p>
          <a:p>
            <a:pPr marL="342900" lvl="0" indent="-342900" algn="just">
              <a:lnSpc>
                <a:spcPct val="150000"/>
              </a:lnSpc>
              <a:spcAft>
                <a:spcPts val="600"/>
              </a:spcAft>
              <a:buSzPts val="1000"/>
              <a:buFont typeface="Symbol" panose="05050102010706020507" pitchFamily="18" charset="2"/>
              <a:buChar char=""/>
              <a:tabLst>
                <a:tab pos="182880" algn="l"/>
                <a:tab pos="182880" algn="l"/>
                <a:tab pos="457200" algn="l"/>
              </a:tabLst>
            </a:pPr>
            <a:r>
              <a:rPr lang="en-IN" sz="2500" b="1" spc="-5" dirty="0">
                <a:effectLst/>
                <a:latin typeface="Times New Roman" panose="02020603050405020304" pitchFamily="18" charset="0"/>
                <a:ea typeface="SimSun" panose="02010600030101010101" pitchFamily="2" charset="-122"/>
              </a:rPr>
              <a:t>85% fraud detection accuracy</a:t>
            </a:r>
            <a:r>
              <a:rPr lang="en-IN" sz="2500" spc="-5" dirty="0">
                <a:effectLst/>
                <a:latin typeface="Times New Roman" panose="02020603050405020304" pitchFamily="18" charset="0"/>
                <a:ea typeface="SimSun" panose="02010600030101010101" pitchFamily="2" charset="-122"/>
              </a:rPr>
              <a:t>, outperforming neural networks and logistic models</a:t>
            </a:r>
          </a:p>
          <a:p>
            <a:pPr marL="342900" lvl="0" indent="-342900" algn="just">
              <a:lnSpc>
                <a:spcPct val="150000"/>
              </a:lnSpc>
              <a:spcAft>
                <a:spcPts val="600"/>
              </a:spcAft>
              <a:buSzPts val="1000"/>
              <a:buFont typeface="Symbol" panose="05050102010706020507" pitchFamily="18" charset="2"/>
              <a:buChar char=""/>
              <a:tabLst>
                <a:tab pos="182880" algn="l"/>
                <a:tab pos="182880" algn="l"/>
                <a:tab pos="457200" algn="l"/>
              </a:tabLst>
            </a:pPr>
            <a:r>
              <a:rPr lang="en-IN" sz="2500" b="1" spc="-5" dirty="0">
                <a:effectLst/>
                <a:latin typeface="Times New Roman" panose="02020603050405020304" pitchFamily="18" charset="0"/>
                <a:ea typeface="SimSun" panose="02010600030101010101" pitchFamily="2" charset="-122"/>
              </a:rPr>
              <a:t>82% recall</a:t>
            </a:r>
            <a:r>
              <a:rPr lang="en-IN" sz="2500" spc="-5" dirty="0">
                <a:effectLst/>
                <a:latin typeface="Times New Roman" panose="02020603050405020304" pitchFamily="18" charset="0"/>
                <a:ea typeface="SimSun" panose="02010600030101010101" pitchFamily="2" charset="-122"/>
              </a:rPr>
              <a:t> in churn prediction, aiding proactive retention strategies</a:t>
            </a:r>
          </a:p>
          <a:p>
            <a:pPr marL="342900" lvl="0" indent="-342900" algn="just">
              <a:lnSpc>
                <a:spcPct val="150000"/>
              </a:lnSpc>
              <a:spcAft>
                <a:spcPts val="600"/>
              </a:spcAft>
              <a:buSzPts val="1000"/>
              <a:buFont typeface="Symbol" panose="05050102010706020507" pitchFamily="18" charset="2"/>
              <a:buChar char=""/>
              <a:tabLst>
                <a:tab pos="182880" algn="l"/>
                <a:tab pos="182880" algn="l"/>
                <a:tab pos="457200" algn="l"/>
              </a:tabLst>
            </a:pPr>
            <a:r>
              <a:rPr lang="en-IN" sz="2500" b="1" spc="-5" dirty="0">
                <a:effectLst/>
                <a:latin typeface="Times New Roman" panose="02020603050405020304" pitchFamily="18" charset="0"/>
                <a:ea typeface="SimSun" panose="02010600030101010101" pitchFamily="2" charset="-122"/>
              </a:rPr>
              <a:t>12% increase</a:t>
            </a:r>
            <a:r>
              <a:rPr lang="en-IN" sz="2500" spc="-5" dirty="0">
                <a:effectLst/>
                <a:latin typeface="Times New Roman" panose="02020603050405020304" pitchFamily="18" charset="0"/>
                <a:ea typeface="SimSun" panose="02010600030101010101" pitchFamily="2" charset="-122"/>
              </a:rPr>
              <a:t> in premium pricing accuracy using telematics</a:t>
            </a:r>
          </a:p>
          <a:p>
            <a:pPr marL="342900" lvl="0" indent="-342900" algn="just">
              <a:lnSpc>
                <a:spcPct val="150000"/>
              </a:lnSpc>
              <a:spcAft>
                <a:spcPts val="600"/>
              </a:spcAft>
              <a:buSzPts val="1000"/>
              <a:buFont typeface="Symbol" panose="05050102010706020507" pitchFamily="18" charset="2"/>
              <a:buChar char=""/>
              <a:tabLst>
                <a:tab pos="182880" algn="l"/>
                <a:tab pos="182880" algn="l"/>
                <a:tab pos="457200" algn="l"/>
              </a:tabLst>
            </a:pPr>
            <a:r>
              <a:rPr lang="en-IN" sz="2500" spc="-5" dirty="0">
                <a:effectLst/>
                <a:latin typeface="Times New Roman" panose="02020603050405020304" pitchFamily="18" charset="0"/>
                <a:ea typeface="SimSun" panose="02010600030101010101" pitchFamily="2" charset="-122"/>
              </a:rPr>
              <a:t>Significant feature insights through SHAP explained model decisions in transparent ways</a:t>
            </a:r>
          </a:p>
          <a:p>
            <a:pPr marL="342900" lvl="0" indent="-342900" algn="just">
              <a:lnSpc>
                <a:spcPct val="150000"/>
              </a:lnSpc>
              <a:spcAft>
                <a:spcPts val="600"/>
              </a:spcAft>
              <a:buFont typeface="Symbol" panose="05050102010706020507" pitchFamily="18" charset="2"/>
              <a:buChar char=""/>
              <a:tabLst>
                <a:tab pos="182880" algn="l"/>
              </a:tabLst>
            </a:pPr>
            <a:r>
              <a:rPr lang="en-IN" sz="2500" spc="-5" dirty="0">
                <a:effectLst/>
                <a:latin typeface="Times New Roman" panose="02020603050405020304" pitchFamily="18" charset="0"/>
                <a:ea typeface="SimSun" panose="02010600030101010101" pitchFamily="2" charset="-122"/>
              </a:rPr>
              <a:t>These results confirm that </a:t>
            </a:r>
            <a:r>
              <a:rPr lang="en-IN" sz="2500" spc="-5" dirty="0" err="1">
                <a:effectLst/>
                <a:latin typeface="Times New Roman" panose="02020603050405020304" pitchFamily="18" charset="0"/>
                <a:ea typeface="SimSun" panose="02010600030101010101" pitchFamily="2" charset="-122"/>
              </a:rPr>
              <a:t>XGBoost</a:t>
            </a:r>
            <a:r>
              <a:rPr lang="en-IN" sz="2500" spc="-5" dirty="0">
                <a:effectLst/>
                <a:latin typeface="Times New Roman" panose="02020603050405020304" pitchFamily="18" charset="0"/>
                <a:ea typeface="SimSun" panose="02010600030101010101" pitchFamily="2" charset="-122"/>
              </a:rPr>
              <a:t> is a powerful tool for real-time, personalized, and accurate car insurance analytics.</a:t>
            </a:r>
          </a:p>
          <a:p>
            <a:pPr algn="l">
              <a:buNone/>
            </a:pPr>
            <a:r>
              <a:rPr lang="en-IN" sz="1800" dirty="0">
                <a:effectLst/>
                <a:latin typeface="Times New Roman" panose="02020603050405020304" pitchFamily="18" charset="0"/>
                <a:ea typeface="SimSun" panose="02010600030101010101" pitchFamily="2" charset="-122"/>
              </a:rPr>
              <a:t> </a:t>
            </a:r>
          </a:p>
          <a:p>
            <a:pPr algn="l"/>
            <a:endParaRPr lang="en-IN" sz="1800" dirty="0">
              <a:effectLst/>
              <a:latin typeface="Times New Roman" panose="02020603050405020304" pitchFamily="18" charset="0"/>
              <a:ea typeface="SimSun" panose="02010600030101010101" pitchFamily="2" charset="-122"/>
            </a:endParaRPr>
          </a:p>
          <a:p>
            <a:endParaRPr lang="en-IN" dirty="0"/>
          </a:p>
        </p:txBody>
      </p:sp>
    </p:spTree>
    <p:extLst>
      <p:ext uri="{BB962C8B-B14F-4D97-AF65-F5344CB8AC3E}">
        <p14:creationId xmlns:p14="http://schemas.microsoft.com/office/powerpoint/2010/main" val="1777282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9C0E6AB-EAB6-41E0-9D49-369643E873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9A7693C2-7C46-4885-8B2F-E56127E15C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DC8D232-7D29-4476-9D51-FB25179F1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43DBF8C7-32C2-7199-614E-AE8A1EFBB87C}"/>
              </a:ext>
            </a:extLst>
          </p:cNvPr>
          <p:cNvPicPr>
            <a:picLocks noChangeAspect="1"/>
          </p:cNvPicPr>
          <p:nvPr/>
        </p:nvPicPr>
        <p:blipFill>
          <a:blip r:embed="rId2"/>
          <a:stretch>
            <a:fillRect/>
          </a:stretch>
        </p:blipFill>
        <p:spPr>
          <a:xfrm>
            <a:off x="2891790" y="1164907"/>
            <a:ext cx="6408420" cy="4528185"/>
          </a:xfrm>
          <a:prstGeom prst="rect">
            <a:avLst/>
          </a:prstGeom>
        </p:spPr>
      </p:pic>
    </p:spTree>
    <p:extLst>
      <p:ext uri="{BB962C8B-B14F-4D97-AF65-F5344CB8AC3E}">
        <p14:creationId xmlns:p14="http://schemas.microsoft.com/office/powerpoint/2010/main" val="421007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5627C-F196-041E-71A3-12A2FB4C5EE4}"/>
              </a:ext>
            </a:extLst>
          </p:cNvPr>
          <p:cNvSpPr>
            <a:spLocks noGrp="1"/>
          </p:cNvSpPr>
          <p:nvPr>
            <p:ph type="title"/>
          </p:nvPr>
        </p:nvSpPr>
        <p:spPr/>
        <p:txBody>
          <a:bodyPr>
            <a:normAutofit/>
          </a:bodyPr>
          <a:lstStyle/>
          <a:p>
            <a:r>
              <a:rPr lang="en-IN" dirty="0"/>
              <a:t>IMAGES OF THE RESULTS / TABLES</a:t>
            </a:r>
          </a:p>
        </p:txBody>
      </p:sp>
      <p:pic>
        <p:nvPicPr>
          <p:cNvPr id="4" name="Content Placeholder 3" descr="A graph with red squares and blue squares&#10;&#10;AI-generated content may be incorrect.">
            <a:extLst>
              <a:ext uri="{FF2B5EF4-FFF2-40B4-BE49-F238E27FC236}">
                <a16:creationId xmlns:a16="http://schemas.microsoft.com/office/drawing/2014/main" id="{76DF4B71-8F9E-E7B6-A3EB-ABA3FBEA1C73}"/>
              </a:ext>
            </a:extLst>
          </p:cNvPr>
          <p:cNvPicPr>
            <a:picLocks noGrp="1" noChangeAspect="1"/>
          </p:cNvPicPr>
          <p:nvPr>
            <p:ph idx="1"/>
          </p:nvPr>
        </p:nvPicPr>
        <p:blipFill>
          <a:blip r:embed="rId2"/>
          <a:stretch>
            <a:fillRect/>
          </a:stretch>
        </p:blipFill>
        <p:spPr>
          <a:xfrm>
            <a:off x="2565145" y="1849165"/>
            <a:ext cx="6629349" cy="4050892"/>
          </a:xfrm>
          <a:prstGeom prst="rect">
            <a:avLst/>
          </a:prstGeom>
        </p:spPr>
      </p:pic>
    </p:spTree>
    <p:extLst>
      <p:ext uri="{BB962C8B-B14F-4D97-AF65-F5344CB8AC3E}">
        <p14:creationId xmlns:p14="http://schemas.microsoft.com/office/powerpoint/2010/main" val="1975848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number of blue squares&#10;&#10;AI-generated content may be incorrect.">
            <a:extLst>
              <a:ext uri="{FF2B5EF4-FFF2-40B4-BE49-F238E27FC236}">
                <a16:creationId xmlns:a16="http://schemas.microsoft.com/office/drawing/2014/main" id="{56D84925-D505-F88F-19B9-F565DEC8322D}"/>
              </a:ext>
            </a:extLst>
          </p:cNvPr>
          <p:cNvPicPr>
            <a:picLocks noChangeAspect="1"/>
          </p:cNvPicPr>
          <p:nvPr/>
        </p:nvPicPr>
        <p:blipFill>
          <a:blip r:embed="rId2"/>
          <a:stretch>
            <a:fillRect/>
          </a:stretch>
        </p:blipFill>
        <p:spPr>
          <a:xfrm>
            <a:off x="191700" y="886906"/>
            <a:ext cx="6921192" cy="5414367"/>
          </a:xfrm>
          <a:prstGeom prst="rect">
            <a:avLst/>
          </a:prstGeom>
        </p:spPr>
      </p:pic>
      <p:pic>
        <p:nvPicPr>
          <p:cNvPr id="3" name="Picture 2" descr="A screenshot of a computer&#10;&#10;AI-generated content may be incorrect.">
            <a:extLst>
              <a:ext uri="{FF2B5EF4-FFF2-40B4-BE49-F238E27FC236}">
                <a16:creationId xmlns:a16="http://schemas.microsoft.com/office/drawing/2014/main" id="{7B2F5D4D-2331-E3FC-AF20-5E3F986166FB}"/>
              </a:ext>
            </a:extLst>
          </p:cNvPr>
          <p:cNvPicPr>
            <a:picLocks noChangeAspect="1"/>
          </p:cNvPicPr>
          <p:nvPr/>
        </p:nvPicPr>
        <p:blipFill>
          <a:blip r:embed="rId3"/>
          <a:stretch>
            <a:fillRect/>
          </a:stretch>
        </p:blipFill>
        <p:spPr>
          <a:xfrm>
            <a:off x="7112892" y="779307"/>
            <a:ext cx="4643390" cy="5299386"/>
          </a:xfrm>
          <a:prstGeom prst="rect">
            <a:avLst/>
          </a:prstGeom>
        </p:spPr>
      </p:pic>
    </p:spTree>
    <p:extLst>
      <p:ext uri="{BB962C8B-B14F-4D97-AF65-F5344CB8AC3E}">
        <p14:creationId xmlns:p14="http://schemas.microsoft.com/office/powerpoint/2010/main" val="3432768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27331F-7A63-6B9C-5194-61C5E940DE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9C1FE0-468C-D1D5-E8BA-D7DDEBB39618}"/>
              </a:ext>
            </a:extLst>
          </p:cNvPr>
          <p:cNvSpPr>
            <a:spLocks noGrp="1"/>
          </p:cNvSpPr>
          <p:nvPr>
            <p:ph type="title"/>
          </p:nvPr>
        </p:nvSpPr>
        <p:spPr/>
        <p:txBody>
          <a:bodyPr>
            <a:normAutofit/>
          </a:bodyPr>
          <a:lstStyle/>
          <a:p>
            <a:pPr lvl="0" algn="just">
              <a:lnSpc>
                <a:spcPct val="150000"/>
              </a:lnSpc>
              <a:spcBef>
                <a:spcPts val="800"/>
              </a:spcBef>
              <a:spcAft>
                <a:spcPts val="400"/>
              </a:spcAft>
              <a:tabLst>
                <a:tab pos="137160" algn="l"/>
                <a:tab pos="365760" algn="l"/>
                <a:tab pos="137160" algn="l"/>
              </a:tabLst>
            </a:pPr>
            <a:r>
              <a:rPr lang="en-US" b="1" kern="0" cap="small" dirty="0">
                <a:effectLst/>
              </a:rPr>
              <a:t>CONCLUSION &amp; FUTURE WORK</a:t>
            </a:r>
            <a:endParaRPr lang="en-IN" b="1" kern="0" cap="small" dirty="0">
              <a:effectLst/>
            </a:endParaRPr>
          </a:p>
        </p:txBody>
      </p:sp>
      <p:sp>
        <p:nvSpPr>
          <p:cNvPr id="3" name="Content Placeholder 2">
            <a:extLst>
              <a:ext uri="{FF2B5EF4-FFF2-40B4-BE49-F238E27FC236}">
                <a16:creationId xmlns:a16="http://schemas.microsoft.com/office/drawing/2014/main" id="{6080AFB0-A84B-3BBC-CAB6-34EF4ED46092}"/>
              </a:ext>
            </a:extLst>
          </p:cNvPr>
          <p:cNvSpPr>
            <a:spLocks noGrp="1"/>
          </p:cNvSpPr>
          <p:nvPr>
            <p:ph idx="1"/>
          </p:nvPr>
        </p:nvSpPr>
        <p:spPr>
          <a:xfrm>
            <a:off x="644651" y="2072702"/>
            <a:ext cx="10691265" cy="3739896"/>
          </a:xfrm>
        </p:spPr>
        <p:txBody>
          <a:bodyPr>
            <a:normAutofit fontScale="85000" lnSpcReduction="20000"/>
          </a:bodyPr>
          <a:lstStyle/>
          <a:p>
            <a:pPr algn="l">
              <a:buNone/>
            </a:pPr>
            <a:endParaRPr lang="en-IN" sz="1800" dirty="0">
              <a:effectLst/>
              <a:latin typeface="Times New Roman" panose="02020603050405020304" pitchFamily="18" charset="0"/>
              <a:ea typeface="SimSun" panose="02010600030101010101" pitchFamily="2" charset="-122"/>
            </a:endParaRPr>
          </a:p>
          <a:p>
            <a:pPr indent="182880" algn="just">
              <a:lnSpc>
                <a:spcPct val="150000"/>
              </a:lnSpc>
              <a:spcAft>
                <a:spcPts val="600"/>
              </a:spcAft>
              <a:buNone/>
              <a:tabLst>
                <a:tab pos="182880" algn="l"/>
              </a:tabLst>
            </a:pPr>
            <a:r>
              <a:rPr lang="en-IN" sz="1800" spc="-5" dirty="0" err="1">
                <a:effectLst/>
                <a:latin typeface="Times New Roman" panose="02020603050405020304" pitchFamily="18" charset="0"/>
                <a:ea typeface="SimSun" panose="02010600030101010101" pitchFamily="2" charset="-122"/>
              </a:rPr>
              <a:t>XGBoost</a:t>
            </a:r>
            <a:r>
              <a:rPr lang="en-IN" sz="1800" spc="-5" dirty="0">
                <a:effectLst/>
                <a:latin typeface="Times New Roman" panose="02020603050405020304" pitchFamily="18" charset="0"/>
                <a:ea typeface="SimSun" panose="02010600030101010101" pitchFamily="2" charset="-122"/>
              </a:rPr>
              <a:t> has demonstrated strong potential in transforming car insurance analytics by providing superior performance in risk prediction, fraud detection, churn reduction, and dynamic pricing. Its flexibility, robustness to missing data, and scalability make it ideal for insurance datasets.</a:t>
            </a:r>
          </a:p>
          <a:p>
            <a:pPr indent="182880" algn="just">
              <a:lnSpc>
                <a:spcPct val="150000"/>
              </a:lnSpc>
              <a:spcAft>
                <a:spcPts val="600"/>
              </a:spcAft>
              <a:buNone/>
              <a:tabLst>
                <a:tab pos="182880" algn="l"/>
              </a:tabLst>
            </a:pPr>
            <a:r>
              <a:rPr lang="en-IN" sz="1800" spc="-5" dirty="0">
                <a:effectLst/>
                <a:latin typeface="Times New Roman" panose="02020603050405020304" pitchFamily="18" charset="0"/>
                <a:ea typeface="SimSun" panose="02010600030101010101" pitchFamily="2" charset="-122"/>
              </a:rPr>
              <a:t>However, challenges remain around explainability, fairness, and privacy. Future research should focus on:</a:t>
            </a:r>
          </a:p>
          <a:p>
            <a:pPr marL="342900" lvl="0" indent="-342900" algn="just">
              <a:lnSpc>
                <a:spcPct val="150000"/>
              </a:lnSpc>
              <a:spcAft>
                <a:spcPts val="600"/>
              </a:spcAft>
              <a:buSzPts val="1000"/>
              <a:buFont typeface="Symbol" panose="05050102010706020507" pitchFamily="18" charset="2"/>
              <a:buChar char=""/>
              <a:tabLst>
                <a:tab pos="182880" algn="l"/>
                <a:tab pos="182880" algn="l"/>
                <a:tab pos="457200" algn="l"/>
              </a:tabLst>
            </a:pPr>
            <a:r>
              <a:rPr lang="en-IN" sz="1800" b="1" spc="-5" dirty="0">
                <a:effectLst/>
                <a:latin typeface="Times New Roman" panose="02020603050405020304" pitchFamily="18" charset="0"/>
                <a:ea typeface="SimSun" panose="02010600030101010101" pitchFamily="2" charset="-122"/>
              </a:rPr>
              <a:t>Explainable AI (XAI)</a:t>
            </a:r>
            <a:r>
              <a:rPr lang="en-IN" sz="1800" spc="-5" dirty="0">
                <a:effectLst/>
                <a:latin typeface="Times New Roman" panose="02020603050405020304" pitchFamily="18" charset="0"/>
                <a:ea typeface="SimSun" panose="02010600030101010101" pitchFamily="2" charset="-122"/>
              </a:rPr>
              <a:t> frameworks to increase model transparency</a:t>
            </a:r>
          </a:p>
          <a:p>
            <a:pPr marL="342900" lvl="0" indent="-342900" algn="just">
              <a:lnSpc>
                <a:spcPct val="150000"/>
              </a:lnSpc>
              <a:spcAft>
                <a:spcPts val="600"/>
              </a:spcAft>
              <a:buSzPts val="1000"/>
              <a:buFont typeface="Symbol" panose="05050102010706020507" pitchFamily="18" charset="2"/>
              <a:buChar char=""/>
              <a:tabLst>
                <a:tab pos="182880" algn="l"/>
                <a:tab pos="182880" algn="l"/>
                <a:tab pos="457200" algn="l"/>
              </a:tabLst>
            </a:pPr>
            <a:r>
              <a:rPr lang="en-IN" sz="1800" b="1" spc="-5" dirty="0">
                <a:effectLst/>
                <a:latin typeface="Times New Roman" panose="02020603050405020304" pitchFamily="18" charset="0"/>
                <a:ea typeface="SimSun" panose="02010600030101010101" pitchFamily="2" charset="-122"/>
              </a:rPr>
              <a:t>Federated learning</a:t>
            </a:r>
            <a:r>
              <a:rPr lang="en-IN" sz="1800" spc="-5" dirty="0">
                <a:effectLst/>
                <a:latin typeface="Times New Roman" panose="02020603050405020304" pitchFamily="18" charset="0"/>
                <a:ea typeface="SimSun" panose="02010600030101010101" pitchFamily="2" charset="-122"/>
              </a:rPr>
              <a:t> to ensure privacy-preserving </a:t>
            </a:r>
            <a:r>
              <a:rPr lang="en-IN" sz="1800" spc="-5" dirty="0" err="1">
                <a:effectLst/>
                <a:latin typeface="Times New Roman" panose="02020603050405020304" pitchFamily="18" charset="0"/>
                <a:ea typeface="SimSun" panose="02010600030101010101" pitchFamily="2" charset="-122"/>
              </a:rPr>
              <a:t>modeling</a:t>
            </a:r>
            <a:endParaRPr lang="en-IN" sz="1800" spc="-5" dirty="0">
              <a:effectLst/>
              <a:latin typeface="Times New Roman" panose="02020603050405020304" pitchFamily="18" charset="0"/>
              <a:ea typeface="SimSun" panose="02010600030101010101" pitchFamily="2" charset="-122"/>
            </a:endParaRPr>
          </a:p>
          <a:p>
            <a:pPr marL="342900" lvl="0" indent="-342900" algn="just">
              <a:lnSpc>
                <a:spcPct val="150000"/>
              </a:lnSpc>
              <a:spcAft>
                <a:spcPts val="600"/>
              </a:spcAft>
              <a:buSzPts val="1000"/>
              <a:buFont typeface="Symbol" panose="05050102010706020507" pitchFamily="18" charset="2"/>
              <a:buChar char=""/>
              <a:tabLst>
                <a:tab pos="182880" algn="l"/>
                <a:tab pos="182880" algn="l"/>
                <a:tab pos="457200" algn="l"/>
              </a:tabLst>
            </a:pPr>
            <a:r>
              <a:rPr lang="en-IN" sz="1800" b="1" spc="-5" dirty="0">
                <a:effectLst/>
                <a:latin typeface="Times New Roman" panose="02020603050405020304" pitchFamily="18" charset="0"/>
                <a:ea typeface="SimSun" panose="02010600030101010101" pitchFamily="2" charset="-122"/>
              </a:rPr>
              <a:t>Integration with deep learning</a:t>
            </a:r>
            <a:r>
              <a:rPr lang="en-IN" sz="1800" spc="-5" dirty="0">
                <a:effectLst/>
                <a:latin typeface="Times New Roman" panose="02020603050405020304" pitchFamily="18" charset="0"/>
                <a:ea typeface="SimSun" panose="02010600030101010101" pitchFamily="2" charset="-122"/>
              </a:rPr>
              <a:t> (e.g., LSTM for sequential driving data)</a:t>
            </a:r>
          </a:p>
          <a:p>
            <a:pPr algn="l">
              <a:buNone/>
            </a:pPr>
            <a:r>
              <a:rPr lang="en-IN" sz="1800" dirty="0">
                <a:effectLst/>
                <a:latin typeface="Times New Roman" panose="02020603050405020304" pitchFamily="18" charset="0"/>
                <a:ea typeface="SimSun" panose="02010600030101010101" pitchFamily="2" charset="-122"/>
              </a:rPr>
              <a:t> </a:t>
            </a:r>
          </a:p>
          <a:p>
            <a:pPr algn="l"/>
            <a:endParaRPr lang="en-IN" sz="1800" dirty="0">
              <a:effectLst/>
              <a:latin typeface="Times New Roman" panose="02020603050405020304" pitchFamily="18" charset="0"/>
              <a:ea typeface="SimSun" panose="02010600030101010101" pitchFamily="2" charset="-122"/>
            </a:endParaRPr>
          </a:p>
          <a:p>
            <a:endParaRPr lang="en-IN" dirty="0"/>
          </a:p>
        </p:txBody>
      </p:sp>
    </p:spTree>
    <p:extLst>
      <p:ext uri="{BB962C8B-B14F-4D97-AF65-F5344CB8AC3E}">
        <p14:creationId xmlns:p14="http://schemas.microsoft.com/office/powerpoint/2010/main" val="742566396"/>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emplate>Integral</Template>
  <TotalTime>22</TotalTime>
  <Words>528</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SimSun</vt:lpstr>
      <vt:lpstr>Arial</vt:lpstr>
      <vt:lpstr>Calisto MT</vt:lpstr>
      <vt:lpstr>Symbol</vt:lpstr>
      <vt:lpstr>Times New Roman</vt:lpstr>
      <vt:lpstr>Univers Condensed</vt:lpstr>
      <vt:lpstr>Univers Condensed (Headings)</vt:lpstr>
      <vt:lpstr>ChronicleVTI</vt:lpstr>
      <vt:lpstr>Car Insurance Analytics Using XGBoost </vt:lpstr>
      <vt:lpstr>Introduction</vt:lpstr>
      <vt:lpstr>methodology</vt:lpstr>
      <vt:lpstr>EXPERIMENTS </vt:lpstr>
      <vt:lpstr>RESULTS</vt:lpstr>
      <vt:lpstr>PowerPoint Presentation</vt:lpstr>
      <vt:lpstr>IMAGES OF THE RESULTS / TABLES</vt:lpstr>
      <vt:lpstr>PowerPoint Presentation</vt:lpstr>
      <vt:lpstr>CONCLUSION &amp; FUTURE 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 Saicharan</dc:creator>
  <cp:lastModifiedBy>D Saicharan</cp:lastModifiedBy>
  <cp:revision>2</cp:revision>
  <dcterms:created xsi:type="dcterms:W3CDTF">2025-04-23T13:53:30Z</dcterms:created>
  <dcterms:modified xsi:type="dcterms:W3CDTF">2025-04-23T14:15:55Z</dcterms:modified>
</cp:coreProperties>
</file>