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20E4FB-20AC-49C4-99B9-989D1DA3A01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1CF68B-3E17-455C-AFA1-4D1012ACE18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62B439-1125-4E84-A78D-F0E2DFB166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8C7DE4-13EA-4F6B-A096-E297233908A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0121E5-2A07-445E-9AFA-474C3548C0F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712229-EF2A-4DFF-9C9C-0F64D7C430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F61A3E-26EF-4D95-A686-92E072D40E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59D7759-A064-4BD5-89C5-9F3973815A6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32FD99-1BFC-42C7-BBC9-67DC808781B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21EE17-1DBB-4DAB-950D-2C42E43295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D36036-4B1E-4F61-BB23-0326A927CCA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02A8242-F67F-4ED0-9209-F142661939A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656331-D609-494C-A8F9-0D7909844C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B342DC-B349-4507-B176-EE09D9C63B2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80A32F-C062-437B-BEA3-98C3C5D57C8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725B1C-AC72-412D-9D5A-FCBCE4B9B3F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148FA4-8548-4D41-9EE2-1B31C440002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7C68E0D-3669-47BC-B1DE-C7B1CE0F9F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E463259-B96B-4963-9A31-583446F436B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C5F45D0-D62B-4CC6-9C4C-9A61F36F806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3E346A7-A0F7-4928-8724-3EC31F3BD8A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C3F280B-FFBF-44FF-BF50-1AAF29B0C52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9E0C15-FFC4-42E1-91A3-4D369AA5E2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52D3FD4-F973-4A19-BDE0-502F763082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08CAA7F-84D1-4A40-8E1B-E731C85A8E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CE51FD9-3D0A-4F47-B989-C07D233159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D8A42D8-29AB-4785-998F-FA0567D927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415D105-3816-4C3C-9E2E-6FC3AC808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3AA969D-9A5E-4748-9CAB-37958400B9A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AAC1C59-8D1E-473A-B74C-FB9DF447E3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D29BB4-DF41-438B-B9D7-A373FFF5695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BC59EBE-23F2-4C7F-B8A8-68BE02866F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13CF15-3716-44C0-8A85-35F3381C9B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3F6954-9CD0-478C-A64D-160418F41C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92B1C2B-3E73-42A1-9561-C37F29C204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0CC646-D842-45B8-A598-CB7CE7336EC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E4821ED-5C62-49BB-AEB8-82EB3A57E7D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A1534F2-5119-4C06-9CCA-565481B85F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4C448C-A3BD-479B-B0BA-8596A242B81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6A5670-A407-48F7-BA00-2D21018079F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BCC9B23-2008-4784-931E-5D71EAAA75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9FA8D3-30B1-4426-BDB4-89DA276D141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DB7E5D7-877F-4B04-A425-1B813AA0A40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3F887F-CB0D-4768-ABEF-20E985A355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B008A8-ACBD-4043-9855-29C2805E15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B947D0-D48D-4A6F-A035-AC39ED9D88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1365F1-7A50-40BF-98B4-48CBD6CF3B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0EEF0CA-9E12-4EE5-9AF1-B850E4712B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15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5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02AE54BB-18E8-4868-81CD-F8F55CC9E4F3}" type="slidenum">
              <a:rPr lang="en-IN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Arial"/>
              </a:defRPr>
            </a:lvl1pPr>
          </a:lstStyle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Arial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0FC4A962-231F-4B51-8874-C91FBB564B5E}" type="slidenum">
              <a:rPr lang="en-IN" sz="1400" b="0" strike="noStrike" spc="-1">
                <a:latin typeface="Arial"/>
              </a:rPr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15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5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3181701F-9644-48A7-8A2D-76B5FE074FBD}" type="slidenum">
              <a:rPr lang="en-IN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Arial"/>
              </a:defRPr>
            </a:lvl1pPr>
          </a:lstStyle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Arial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D5124A35-4A23-4ADF-9B55-83B155B4A74B}" type="slidenum">
              <a:rPr lang="en-IN" sz="1400" b="0" strike="noStrike" spc="-1">
                <a:latin typeface="Arial"/>
              </a:rPr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2014200"/>
            <a:ext cx="9071640" cy="187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</a:rPr>
              <a:t>JIRA for Scrum: </a:t>
            </a:r>
            <a:br>
              <a:rPr sz="4400" dirty="0"/>
            </a:br>
            <a:r>
              <a:rPr lang="en-IN" sz="4400" b="0" strike="noStrike" spc="-1" dirty="0">
                <a:solidFill>
                  <a:srgbClr val="FFFFFF"/>
                </a:solidFill>
                <a:latin typeface="Arial"/>
              </a:rPr>
              <a:t>A Comprehensive </a:t>
            </a:r>
            <a:r>
              <a:rPr lang="en-IN" sz="4400" b="0" strike="noStrike" spc="-1" dirty="0" err="1">
                <a:solidFill>
                  <a:srgbClr val="FFFFFF"/>
                </a:solidFill>
                <a:latin typeface="Arial"/>
              </a:rPr>
              <a:t>Demostration</a:t>
            </a:r>
            <a:br>
              <a:rPr sz="4400" dirty="0"/>
            </a:br>
            <a:r>
              <a:rPr lang="en-IN" sz="4400" b="0" strike="noStrike" spc="-1" dirty="0">
                <a:solidFill>
                  <a:srgbClr val="FFFFFF"/>
                </a:solidFill>
                <a:latin typeface="Arial"/>
              </a:rPr>
              <a:t>										</a:t>
            </a:r>
            <a:r>
              <a:rPr lang="en-IN" sz="2200" b="0" strike="noStrike" spc="-1" dirty="0">
                <a:solidFill>
                  <a:srgbClr val="FFFFFF"/>
                </a:solidFill>
                <a:latin typeface="Arial"/>
              </a:rPr>
              <a:t>(15 minute walk-through)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84000" y="5256000"/>
            <a:ext cx="9071640" cy="68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2400" spc="-1" dirty="0">
                <a:solidFill>
                  <a:srgbClr val="FFFFFF"/>
                </a:solidFill>
                <a:latin typeface="Arial"/>
              </a:rPr>
              <a:t>By</a:t>
            </a:r>
            <a:r>
              <a:rPr lang="en-IN" sz="2400" b="0" strike="noStrike" spc="-1" dirty="0">
                <a:solidFill>
                  <a:srgbClr val="FFFFFF"/>
                </a:solidFill>
                <a:latin typeface="Arial"/>
              </a:rPr>
              <a:t>: Abhay Krishna</a:t>
            </a:r>
          </a:p>
          <a:p>
            <a:pPr algn="ctr">
              <a:buNone/>
            </a:pPr>
            <a:r>
              <a:rPr lang="en-IN" sz="1800" spc="-1" dirty="0">
                <a:solidFill>
                  <a:srgbClr val="FFFFFF"/>
                </a:solidFill>
                <a:latin typeface="Arial"/>
              </a:rPr>
              <a:t>(Data Engineer)</a:t>
            </a:r>
            <a:endParaRPr lang="en-IN" sz="1800" b="0" strike="noStrike" spc="-1" dirty="0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endParaRPr lang="en-IN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300" b="0" strike="noStrike" spc="-1">
                <a:latin typeface="Arial"/>
              </a:rPr>
              <a:t> Reporting and Metrics</a:t>
            </a: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714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Generating burndown charts              Tracking team velocity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Use Integrated Jira Reporting Apps: PowerBi, Google Sheets...</a:t>
            </a:r>
          </a:p>
        </p:txBody>
      </p:sp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828000" y="2405160"/>
            <a:ext cx="8783640" cy="28281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Notification</a:t>
            </a: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Can automate message notification on actions change on 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every issue type to different person involved.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79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Members in JIRA:</a:t>
            </a:r>
            <a:br>
              <a:rPr sz="3300"/>
            </a:br>
            <a:r>
              <a:rPr lang="en-IN" sz="3300" b="0" strike="noStrike" spc="-1">
                <a:latin typeface="Arial"/>
              </a:rPr>
              <a:t>Roles and Responsibilities</a:t>
            </a: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8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 lnSpcReduction="10000"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Product Owner: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Represents the stakeholders and ensures that the product backlog is well-defined and prioritized.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Scrum Master: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Facilitates the Scrum process and ensures adherence to Agile principles and practices.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Development Team: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Completing user stories and delivering increments of working software.the user stories and delivering increments of working software. 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Testing Team: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To identify and resolve defects. JIRA to log and track defects, assign them to appropriate team members, and verify fixes.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8836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300" b="0" strike="noStrike" spc="-1">
                <a:latin typeface="Arial"/>
              </a:rPr>
              <a:t>Best Practices &amp; Collaboration</a:t>
            </a: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500" lnSpcReduction="10000"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Communication through comments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Mentoring team members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Establishing Workflow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Regular Updates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Sprint Reviews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Continuous Improvement of Issues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Documentation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Basic Version for teams upto 10 person</a:t>
            </a: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Free version has 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Only Team managed feature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Only access to each email-id account for 28 days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Next, Setting up a Project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5"/>
          <p:cNvPicPr/>
          <p:nvPr/>
        </p:nvPicPr>
        <p:blipFill>
          <a:blip r:embed="rId2"/>
          <a:stretch/>
        </p:blipFill>
        <p:spPr>
          <a:xfrm>
            <a:off x="1208880" y="360000"/>
            <a:ext cx="7251120" cy="49849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97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Access</a:t>
            </a:r>
            <a:br>
              <a:rPr sz="3300"/>
            </a:br>
            <a:r>
              <a:rPr lang="en-IN" sz="3300" b="0" strike="noStrike" spc="-1">
                <a:latin typeface="Arial"/>
              </a:rPr>
              <a:t>Projects/projName/Project settings</a:t>
            </a:r>
          </a:p>
        </p:txBody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916200" y="1388520"/>
            <a:ext cx="8078400" cy="36943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117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Role Assignment</a:t>
            </a: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2880000" y="1044000"/>
            <a:ext cx="3576960" cy="41400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Authorization: What can you do </a:t>
            </a: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Member : 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can Add Edit collaborate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Viewer: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can only comment and only Search through Team’s work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Difference between Assignee vs Reporter</a:t>
            </a: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500" lnSpcReduction="10000"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Assignee: The Assignee is the individual who is currently responsible for working on an issue. Assigning an issue to someone indicates that they are accountable for its resolution.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To assign an issue to a team member: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Do in "Assignee" field.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Reporter: The Reporter is the person who raised the issue or created it in Jira. They are typically the ones who initially identify a problem or request.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/>
          <p:cNvPicPr/>
          <p:nvPr/>
        </p:nvPicPr>
        <p:blipFill>
          <a:blip r:embed="rId2"/>
          <a:stretch/>
        </p:blipFill>
        <p:spPr>
          <a:xfrm>
            <a:off x="360000" y="-72000"/>
            <a:ext cx="3240000" cy="2000520"/>
          </a:xfrm>
          <a:prstGeom prst="rect">
            <a:avLst/>
          </a:prstGeom>
          <a:ln w="1800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36000" y="4212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What is JIRA?</a:t>
            </a: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Powerful Project Management tool developed by Atlassian.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It is widely used in Agile software development to plan, track, and manage projects.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JIRA facilitates collaboration among team members visibility across teams and projects and stakeholders.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Key features include issue tracking, customizable workflows, and extensive reporting capabilities.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Issue: it’s not a problem</a:t>
            </a:r>
          </a:p>
        </p:txBody>
      </p:sp>
      <p:pic>
        <p:nvPicPr>
          <p:cNvPr id="206" name="Picture 205"/>
          <p:cNvPicPr/>
          <p:nvPr/>
        </p:nvPicPr>
        <p:blipFill>
          <a:blip r:embed="rId2"/>
          <a:stretch/>
        </p:blipFill>
        <p:spPr>
          <a:xfrm>
            <a:off x="3240000" y="1001160"/>
            <a:ext cx="3433320" cy="44348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835920" y="1253160"/>
            <a:ext cx="8524080" cy="3714840"/>
          </a:xfrm>
          <a:prstGeom prst="rect">
            <a:avLst/>
          </a:prstGeom>
          <a:ln w="1800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852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Bulk Edit issues</a:t>
            </a:r>
            <a:br>
              <a:rPr sz="3300"/>
            </a:br>
            <a:endParaRPr lang="en-IN" sz="3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Automation feature </a:t>
            </a: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When an issue is transitioned → then automatically assign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When parent is completed → then close all the child issues present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When all child issues are completed → then close parent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Automation </a:t>
            </a:r>
          </a:p>
        </p:txBody>
      </p:sp>
      <p:pic>
        <p:nvPicPr>
          <p:cNvPr id="212" name="Picture 211"/>
          <p:cNvPicPr/>
          <p:nvPr/>
        </p:nvPicPr>
        <p:blipFill>
          <a:blip r:embed="rId2"/>
          <a:stretch/>
        </p:blipFill>
        <p:spPr>
          <a:xfrm>
            <a:off x="3600000" y="1152000"/>
            <a:ext cx="3240000" cy="38084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117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Colourful Jira</a:t>
            </a: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78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Blue : in Progress Task                       Green : Tasks Completed</a:t>
            </a:r>
          </a:p>
        </p:txBody>
      </p:sp>
      <p:pic>
        <p:nvPicPr>
          <p:cNvPr id="215" name="Picture 214"/>
          <p:cNvPicPr/>
          <p:nvPr/>
        </p:nvPicPr>
        <p:blipFill>
          <a:blip r:embed="rId2"/>
          <a:srcRect t="5466" b="10347"/>
          <a:stretch/>
        </p:blipFill>
        <p:spPr>
          <a:xfrm>
            <a:off x="576000" y="1116000"/>
            <a:ext cx="9216000" cy="42836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 dirty="0">
                <a:latin typeface="Arial"/>
              </a:rPr>
              <a:t>Bug Life Cycle</a:t>
            </a: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152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4000" lnSpcReduction="20000"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A bug has its life cycle from the point when the bug is logged in to the point the bug is closed. 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Bug undergoes the following states: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70000"/>
              <a:buFont typeface="StarSymbol"/>
              <a:buAutoNum type="arabicPlain"/>
            </a:pPr>
            <a:r>
              <a:rPr lang="en-IN" sz="2400" b="0" strike="noStrike" spc="-1" dirty="0">
                <a:latin typeface="Arial"/>
              </a:rPr>
              <a:t>New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70000"/>
              <a:buFont typeface="StarSymbol"/>
              <a:buAutoNum type="arabicPlain"/>
            </a:pPr>
            <a:r>
              <a:rPr lang="en-IN" sz="2400" b="0" strike="noStrike" spc="-1" dirty="0">
                <a:latin typeface="Arial"/>
              </a:rPr>
              <a:t>Assigned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70000"/>
              <a:buFont typeface="StarSymbol"/>
              <a:buAutoNum type="arabicPlain"/>
            </a:pPr>
            <a:r>
              <a:rPr lang="en-IN" sz="2400" b="0" strike="noStrike" spc="-1" dirty="0">
                <a:latin typeface="Arial"/>
              </a:rPr>
              <a:t>Open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70000"/>
              <a:buFont typeface="StarSymbol"/>
              <a:buAutoNum type="arabicPlain"/>
            </a:pPr>
            <a:r>
              <a:rPr lang="en-IN" sz="2400" b="0" strike="noStrike" spc="-1" dirty="0">
                <a:latin typeface="Arial"/>
              </a:rPr>
              <a:t>Fixed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70000"/>
              <a:buFont typeface="StarSymbol"/>
              <a:buAutoNum type="arabicPlain"/>
            </a:pPr>
            <a:r>
              <a:rPr lang="en-IN" sz="2400" b="0" strike="noStrike" spc="-1" dirty="0">
                <a:latin typeface="Arial"/>
              </a:rPr>
              <a:t>Retesting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70000"/>
              <a:buFont typeface="StarSymbol"/>
              <a:buAutoNum type="arabicPlain"/>
            </a:pPr>
            <a:r>
              <a:rPr lang="en-IN" sz="2400" b="0" strike="noStrike" spc="-1" dirty="0">
                <a:latin typeface="Arial"/>
              </a:rPr>
              <a:t>Reopen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70000"/>
              <a:buFont typeface="StarSymbol"/>
              <a:buAutoNum type="arabicPlain"/>
            </a:pPr>
            <a:r>
              <a:rPr lang="en-IN" sz="2400" b="0" strike="noStrike" spc="-1" dirty="0">
                <a:latin typeface="Arial"/>
              </a:rPr>
              <a:t>Verified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70000"/>
              <a:buFont typeface="StarSymbol"/>
              <a:buAutoNum type="arabicPlain"/>
            </a:pPr>
            <a:r>
              <a:rPr lang="en-IN" sz="2400" b="0" strike="noStrike" spc="-1" dirty="0">
                <a:latin typeface="Arial"/>
              </a:rPr>
              <a:t>Closed</a:t>
            </a:r>
          </a:p>
        </p:txBody>
      </p:sp>
      <p:pic>
        <p:nvPicPr>
          <p:cNvPr id="1028" name="Picture 4" descr="Make a Quality Bug Report: Step-By-Step Guide, Best Practices and Templates  - testomat.io">
            <a:extLst>
              <a:ext uri="{FF2B5EF4-FFF2-40B4-BE49-F238E27FC236}">
                <a16:creationId xmlns:a16="http://schemas.microsoft.com/office/drawing/2014/main" id="{26CF4755-914A-3F85-894F-D4314302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509683"/>
            <a:ext cx="2876066" cy="3886988"/>
          </a:xfrm>
          <a:prstGeom prst="rect">
            <a:avLst/>
          </a:prstGeom>
          <a:noFill/>
          <a:effectLst>
            <a:glow rad="12700">
              <a:schemeClr val="accent1">
                <a:alpha val="40000"/>
              </a:schemeClr>
            </a:glow>
            <a:outerShdw blurRad="304800" dist="368300" dir="5400000" algn="ctr" rotWithShape="0">
              <a:srgbClr val="000000">
                <a:alpha val="65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 dirty="0">
                <a:latin typeface="Arial"/>
              </a:rPr>
              <a:t>Pros          |         Cons                   </a:t>
            </a:r>
          </a:p>
        </p:txBody>
      </p:sp>
      <p:graphicFrame>
        <p:nvGraphicFramePr>
          <p:cNvPr id="219" name="Table 218"/>
          <p:cNvGraphicFramePr/>
          <p:nvPr>
            <p:extLst>
              <p:ext uri="{D42A27DB-BD31-4B8C-83A1-F6EECF244321}">
                <p14:modId xmlns:p14="http://schemas.microsoft.com/office/powerpoint/2010/main" val="3907414415"/>
              </p:ext>
            </p:extLst>
          </p:nvPr>
        </p:nvGraphicFramePr>
        <p:xfrm>
          <a:off x="504000" y="1326600"/>
          <a:ext cx="9071640" cy="4033440"/>
        </p:xfrm>
        <a:graphic>
          <a:graphicData uri="http://schemas.openxmlformats.org/drawingml/2006/table">
            <a:tbl>
              <a:tblPr/>
              <a:tblGrid>
                <a:gridCol w="453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Efficient task tracking and management, scalable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bg1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Overwhelming for small teams or simple projects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bg1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Integration with other tools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bg1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Some features might feel complex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bg1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Reporting and analytics for project insights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bg1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Regular updates and maintenance for optimal performance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bg1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Jira for small businesses is quite affordable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bg1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Initial setup and configuration can be time-consuming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bg1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D7C06AD-F0D7-D180-0D24-0110CD326B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82088" y="243018"/>
            <a:ext cx="1473218" cy="1083582"/>
          </a:xfrm>
          <a:prstGeom prst="rect">
            <a:avLst/>
          </a:prstGeom>
          <a:ln w="18000"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0B0046-B539-FF3A-E934-303D5AB9290F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5039820" y="1326600"/>
            <a:ext cx="0" cy="403344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504000" y="85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40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40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4000" b="1" strike="noStrike" spc="-1">
                <a:latin typeface="Arial"/>
              </a:rPr>
              <a:t>Live demonstration of key features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94608" y="1332176"/>
            <a:ext cx="7199640" cy="250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			Q &amp; A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	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Thank you!!!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Thanks -</a:t>
            </a:r>
            <a:b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Ms. Jyoti ( Project Lead)             </a:t>
            </a:r>
            <a:b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Mr. Chirag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Hathiari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(CTO)</a:t>
            </a:r>
            <a:endParaRPr lang="en-US" sz="4400" b="0" strike="noStrike" spc="-1" dirty="0">
              <a:solidFill>
                <a:schemeClr val="accent5">
                  <a:lumMod val="20000"/>
                  <a:lumOff val="8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Why use Jira, as a Project Managemetn Tool</a:t>
            </a: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182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 lnSpcReduction="10000"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Visibility of your team’s workload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Status of tasks and your deliverables.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With Jira Work Management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custom dashboards ( view of your work) 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Reporting to stakeholders or informal interim review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Timeline feature : a complete roadmap view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Track work from multiple projects and teams to unlock cross-collaboration at the portfolio level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300" b="0" strike="noStrike" spc="-1" dirty="0">
                <a:latin typeface="Arial"/>
              </a:rPr>
              <a:t>JIRA Features </a:t>
            </a: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03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Sprint Planning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Backlog Management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Task Tracking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Reporting and Metrics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Collaboration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884040" y="1239480"/>
            <a:ext cx="2356920" cy="228312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 dirty="0">
                <a:solidFill>
                  <a:srgbClr val="FFFFFF"/>
                </a:solidFill>
                <a:latin typeface="Arial"/>
              </a:rPr>
              <a:t>Title: JIRA Features for Scrum Masters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 dirty="0">
                <a:solidFill>
                  <a:srgbClr val="FFFFFF"/>
                </a:solidFill>
                <a:latin typeface="Arial"/>
              </a:rPr>
              <a:t>Bullet Points: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 dirty="0">
                <a:solidFill>
                  <a:srgbClr val="FFFFFF"/>
                </a:solidFill>
                <a:latin typeface="Arial"/>
              </a:rPr>
              <a:t>Sprint Planning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 dirty="0">
                <a:solidFill>
                  <a:srgbClr val="FFFFFF"/>
                </a:solidFill>
                <a:latin typeface="Arial"/>
              </a:rPr>
              <a:t>Backlog Management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 dirty="0">
                <a:solidFill>
                  <a:srgbClr val="FFFFFF"/>
                </a:solidFill>
                <a:latin typeface="Arial"/>
              </a:rPr>
              <a:t>Task Tracking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 dirty="0">
                <a:solidFill>
                  <a:srgbClr val="FFFFFF"/>
                </a:solidFill>
                <a:latin typeface="Arial"/>
              </a:rPr>
              <a:t>Reporting and Metrics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 dirty="0">
                <a:solidFill>
                  <a:srgbClr val="FFFFFF"/>
                </a:solidFill>
                <a:latin typeface="Arial"/>
              </a:rPr>
              <a:t>Collaboration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endParaRPr lang="en-IN" sz="1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Scrum Overview Diagram</a:t>
            </a:r>
          </a:p>
        </p:txBody>
      </p:sp>
      <p:pic>
        <p:nvPicPr>
          <p:cNvPr id="175" name="Picture 174"/>
          <p:cNvPicPr/>
          <p:nvPr/>
        </p:nvPicPr>
        <p:blipFill>
          <a:blip r:embed="rId2"/>
          <a:stretch/>
        </p:blipFill>
        <p:spPr>
          <a:xfrm>
            <a:off x="504000" y="1444320"/>
            <a:ext cx="9180000" cy="38836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Sprint</a:t>
            </a: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During sprint planning, the Scrum Team collaborates to select user stories and tasks from the product backlog based on priority and feasibility.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The team breaks down selected items into smaller, manageable tasks and estimates the effort required to complete them.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Sprint planning results in a sprint backlog, which outlines the work to be accomplished during the sprint and serves as a guide.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300" b="0" strike="noStrike" spc="-1">
                <a:latin typeface="Arial"/>
              </a:rPr>
              <a:t>Product Backlog   vs    Sprint Backlog</a:t>
            </a:r>
          </a:p>
        </p:txBody>
      </p:sp>
      <p:graphicFrame>
        <p:nvGraphicFramePr>
          <p:cNvPr id="179" name="Table 178"/>
          <p:cNvGraphicFramePr/>
          <p:nvPr>
            <p:extLst>
              <p:ext uri="{D42A27DB-BD31-4B8C-83A1-F6EECF244321}">
                <p14:modId xmlns:p14="http://schemas.microsoft.com/office/powerpoint/2010/main" val="895307547"/>
              </p:ext>
            </p:extLst>
          </p:nvPr>
        </p:nvGraphicFramePr>
        <p:xfrm>
          <a:off x="504000" y="1326600"/>
          <a:ext cx="9071640" cy="3713400"/>
        </p:xfrm>
        <a:graphic>
          <a:graphicData uri="http://schemas.openxmlformats.org/drawingml/2006/table">
            <a:tbl>
              <a:tblPr/>
              <a:tblGrid>
                <a:gridCol w="453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8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High-level list of all desired features and enhancements.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lumOff val="3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Subset of the product backlog.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lumOff val="3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Prioritized by the Product Owner.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lumOff val="3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Selected for a specific sprint.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lumOff val="3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Evolves over time as it represents the entire scope of the project.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lumOff val="3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Contains user stories and tasks.</a:t>
                      </a:r>
                    </a:p>
                    <a:p>
                      <a:pPr algn="ctr">
                        <a:buNone/>
                      </a:pPr>
                      <a:r>
                        <a:rPr lang="en-IN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Guides the team's work during the sprint.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lumOff val="3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IN" sz="3300" b="0" strike="noStrike" spc="-1" dirty="0">
                <a:latin typeface="Arial"/>
              </a:rPr>
              <a:t>Backlog Management</a:t>
            </a: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Prioritizing user stories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Updating the backlog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332600" y="1679040"/>
            <a:ext cx="1459440" cy="140400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>
                <a:solidFill>
                  <a:srgbClr val="FFFFFF"/>
                </a:solidFill>
                <a:latin typeface="Arial"/>
              </a:rPr>
              <a:t>Backlog Management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>
                <a:solidFill>
                  <a:srgbClr val="FFFFFF"/>
                </a:solidFill>
                <a:latin typeface="Arial"/>
              </a:rPr>
              <a:t>Bullet Points: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>
                <a:solidFill>
                  <a:srgbClr val="FFFFFF"/>
                </a:solidFill>
                <a:latin typeface="Arial"/>
              </a:rPr>
              <a:t>Prioritizing user stories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strike="noStrike" spc="-1">
                <a:solidFill>
                  <a:srgbClr val="FFFFFF"/>
                </a:solidFill>
                <a:latin typeface="Arial"/>
              </a:rPr>
              <a:t>Grooming the backlog</a:t>
            </a: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endParaRPr lang="en-IN" sz="1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0" name="Picture 2" descr="Backlog Management">
            <a:extLst>
              <a:ext uri="{FF2B5EF4-FFF2-40B4-BE49-F238E27FC236}">
                <a16:creationId xmlns:a16="http://schemas.microsoft.com/office/drawing/2014/main" id="{F9077AE9-2185-95B2-3DEB-CD8D6AD98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82" y="1769244"/>
            <a:ext cx="5282235" cy="36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IN" sz="3300" b="0" strike="noStrike" spc="-1" dirty="0">
                <a:latin typeface="Arial"/>
              </a:rPr>
              <a:t>Task Tracking</a:t>
            </a: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776577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Monitoring progress of tasks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Updating task statuses</a:t>
            </a:r>
          </a:p>
        </p:txBody>
      </p:sp>
      <p:pic>
        <p:nvPicPr>
          <p:cNvPr id="3074" name="Picture 2" descr="manage tasks and track your work">
            <a:extLst>
              <a:ext uri="{FF2B5EF4-FFF2-40B4-BE49-F238E27FC236}">
                <a16:creationId xmlns:a16="http://schemas.microsoft.com/office/drawing/2014/main" id="{A6CC86D7-5CA6-8A36-BD7F-736A73050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71" y="2115899"/>
            <a:ext cx="6046569" cy="35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826</Words>
  <Application>Microsoft Office PowerPoint</Application>
  <PresentationFormat>Custom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JIRA for Scrum:  A Comprehensive Demostration           (15 minute walk-through)</vt:lpstr>
      <vt:lpstr>What is JIRA?</vt:lpstr>
      <vt:lpstr>Why use Jira, as a Project Managemetn Tool</vt:lpstr>
      <vt:lpstr>JIRA Features </vt:lpstr>
      <vt:lpstr>Scrum Overview Diagram</vt:lpstr>
      <vt:lpstr>Sprint</vt:lpstr>
      <vt:lpstr>Product Backlog   vs    Sprint Backlog</vt:lpstr>
      <vt:lpstr>Backlog Management</vt:lpstr>
      <vt:lpstr>Task Tracking</vt:lpstr>
      <vt:lpstr> Reporting and Metrics</vt:lpstr>
      <vt:lpstr>Notification</vt:lpstr>
      <vt:lpstr>Members in JIRA: Roles and Responsibilities</vt:lpstr>
      <vt:lpstr>Best Practices &amp; Collaboration</vt:lpstr>
      <vt:lpstr>Basic Version for teams upto 10 person</vt:lpstr>
      <vt:lpstr>PowerPoint Presentation</vt:lpstr>
      <vt:lpstr>Access Projects/projName/Project settings</vt:lpstr>
      <vt:lpstr>Role Assignment</vt:lpstr>
      <vt:lpstr>Authorization: What can you do </vt:lpstr>
      <vt:lpstr>Difference between Assignee vs Reporter</vt:lpstr>
      <vt:lpstr>Issue: it’s not a problem</vt:lpstr>
      <vt:lpstr>Bulk Edit issues </vt:lpstr>
      <vt:lpstr>Automation feature </vt:lpstr>
      <vt:lpstr>Automation </vt:lpstr>
      <vt:lpstr>Colourful Jira</vt:lpstr>
      <vt:lpstr>Bug Life Cycle</vt:lpstr>
      <vt:lpstr>Pros          |         Cons                   </vt:lpstr>
      <vt:lpstr>PowerPoint Presentation</vt:lpstr>
      <vt:lpstr>   Q &amp; A     Thank you!!!     Special Thanks - Ms. Jyoti ( Project Lead)              Mr. Chirag Hathiari (CTO)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Abhay Krishna</cp:lastModifiedBy>
  <cp:revision>68</cp:revision>
  <dcterms:created xsi:type="dcterms:W3CDTF">2024-04-23T11:46:04Z</dcterms:created>
  <dcterms:modified xsi:type="dcterms:W3CDTF">2024-10-18T07:12:52Z</dcterms:modified>
  <dc:language>en-IN</dc:language>
</cp:coreProperties>
</file>