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4" d="100"/>
          <a:sy n="84" d="100"/>
        </p:scale>
        <p:origin x="4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4C5EA-B5A0-4A02-9D27-600F348DE394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8ACE2-C8E8-4643-83EB-ACA8108E3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271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https://nv-tlabs.github.io/DIB-R/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3B71A-2468-47CC-84B3-BEC2926675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1834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E0C2-2ED7-4628-927F-6D39482894CB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88F-6D36-4DD0-B731-952BB46A3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91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E0C2-2ED7-4628-927F-6D39482894CB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88F-6D36-4DD0-B731-952BB46A3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77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E0C2-2ED7-4628-927F-6D39482894CB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88F-6D36-4DD0-B731-952BB46A3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21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E0C2-2ED7-4628-927F-6D39482894CB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88F-6D36-4DD0-B731-952BB46A3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24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E0C2-2ED7-4628-927F-6D39482894CB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88F-6D36-4DD0-B731-952BB46A3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12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E0C2-2ED7-4628-927F-6D39482894CB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88F-6D36-4DD0-B731-952BB46A3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2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E0C2-2ED7-4628-927F-6D39482894CB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88F-6D36-4DD0-B731-952BB46A3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10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E0C2-2ED7-4628-927F-6D39482894CB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88F-6D36-4DD0-B731-952BB46A3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54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E0C2-2ED7-4628-927F-6D39482894CB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88F-6D36-4DD0-B731-952BB46A3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24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E0C2-2ED7-4628-927F-6D39482894CB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88F-6D36-4DD0-B731-952BB46A3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16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E0C2-2ED7-4628-927F-6D39482894CB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88F-6D36-4DD0-B731-952BB46A3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72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DE0C2-2ED7-4628-927F-6D39482894CB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4C88F-6D36-4DD0-B731-952BB46A30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81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https://arxiv.org/pdf/2309.00267.pdf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0" y="1105178"/>
            <a:ext cx="5191760" cy="5861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600C" panose="020B0706030303020204" pitchFamily="34" charset="0"/>
              <a:ea typeface="SamsungOne 600C" panose="020B0706030303020204" pitchFamily="34" charset="0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6796" y="105045"/>
            <a:ext cx="1540998" cy="3239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msungOne 600C" panose="020B0706030303020204" pitchFamily="34" charset="0"/>
              <a:ea typeface="SamsungOne 600C" panose="020B0706030303020204" pitchFamily="34" charset="0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41546" y="5357968"/>
            <a:ext cx="192198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Problem Briefing </a:t>
            </a:r>
            <a:endParaRPr kumimoji="0" lang="en-IN" sz="900" b="0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900" baseline="0" dirty="0" smtClean="0">
                <a:solidFill>
                  <a:prstClr val="black"/>
                </a:solidFill>
                <a:latin typeface="SamsungOne 800" panose="020B0903030303020204" pitchFamily="34" charset="0"/>
                <a:ea typeface="SamsungOne 800" panose="020B0903030303020204" pitchFamily="34" charset="0"/>
              </a:rPr>
              <a:t>Check Feasibility</a:t>
            </a:r>
            <a:endParaRPr lang="en-IN" sz="900" dirty="0" smtClean="0">
              <a:solidFill>
                <a:prstClr val="black"/>
              </a:solidFill>
              <a:latin typeface="SamsungOne 800" panose="020B0903030303020204" pitchFamily="34" charset="0"/>
              <a:ea typeface="SamsungOne 800" panose="020B0903030303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900" dirty="0" smtClean="0">
                <a:solidFill>
                  <a:prstClr val="black"/>
                </a:solidFill>
                <a:latin typeface="SamsungOne 800" panose="020B0903030303020204" pitchFamily="34" charset="0"/>
                <a:ea typeface="SamsungOne 800" panose="020B0903030303020204" pitchFamily="34" charset="0"/>
              </a:rPr>
              <a:t>R&amp;D on </a:t>
            </a:r>
            <a:r>
              <a:rPr lang="en-IN" sz="900" dirty="0" smtClean="0">
                <a:solidFill>
                  <a:prstClr val="black"/>
                </a:solidFill>
                <a:latin typeface="SamsungOne 800" panose="020B0903030303020204" pitchFamily="34" charset="0"/>
                <a:ea typeface="SamsungOne 800" panose="020B0903030303020204" pitchFamily="34" charset="0"/>
              </a:rPr>
              <a:t>RLHF &amp; RLAIF</a:t>
            </a:r>
            <a:endParaRPr lang="en-IN" sz="900" dirty="0" smtClean="0">
              <a:solidFill>
                <a:prstClr val="black"/>
              </a:solidFill>
              <a:latin typeface="SamsungOne 800" panose="020B0903030303020204" pitchFamily="34" charset="0"/>
              <a:ea typeface="SamsungOne 800" panose="020B09030303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63535" y="5357293"/>
            <a:ext cx="22715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900" dirty="0" smtClean="0">
                <a:solidFill>
                  <a:prstClr val="black"/>
                </a:solidFill>
                <a:latin typeface="SamsungOne 800" panose="020B0903030303020204" pitchFamily="34" charset="0"/>
                <a:ea typeface="SamsungOne 800" panose="020B0903030303020204" pitchFamily="34" charset="0"/>
              </a:rPr>
              <a:t>Deploy the RLHF + RLAIF  </a:t>
            </a:r>
            <a:r>
              <a:rPr lang="en-IN" sz="900" dirty="0" smtClean="0">
                <a:solidFill>
                  <a:prstClr val="black"/>
                </a:solidFill>
                <a:latin typeface="SamsungOne 800" panose="020B0903030303020204" pitchFamily="34" charset="0"/>
                <a:ea typeface="SamsungOne 800" panose="020B0903030303020204" pitchFamily="34" charset="0"/>
              </a:rPr>
              <a:t>on any open sourced gen AI model and show </a:t>
            </a:r>
            <a:r>
              <a:rPr lang="en-IN" sz="900" dirty="0" err="1" smtClean="0">
                <a:solidFill>
                  <a:prstClr val="black"/>
                </a:solidFill>
                <a:latin typeface="SamsungOne 800" panose="020B0903030303020204" pitchFamily="34" charset="0"/>
                <a:ea typeface="SamsungOne 800" panose="020B0903030303020204" pitchFamily="34" charset="0"/>
              </a:rPr>
              <a:t>PoC</a:t>
            </a:r>
            <a:endParaRPr lang="en-IN" sz="900" dirty="0">
              <a:solidFill>
                <a:prstClr val="black"/>
              </a:solidFill>
              <a:latin typeface="SamsungOne 800" panose="020B0903030303020204" pitchFamily="34" charset="0"/>
              <a:ea typeface="SamsungOne 800" panose="020B0903030303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335311" y="5411121"/>
            <a:ext cx="150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900" dirty="0" smtClean="0">
                <a:solidFill>
                  <a:prstClr val="black"/>
                </a:solidFill>
                <a:latin typeface="SamsungOne 800" panose="020B0903030303020204" pitchFamily="34" charset="0"/>
                <a:ea typeface="SamsungOne 800" panose="020B0903030303020204" pitchFamily="34" charset="0"/>
              </a:rPr>
              <a:t>Make a comparison report</a:t>
            </a:r>
            <a:endParaRPr kumimoji="0" lang="en-IN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0833" y="3242292"/>
            <a:ext cx="4824347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just">
              <a:spcBef>
                <a:spcPts val="1200"/>
              </a:spcBef>
              <a:spcAft>
                <a:spcPts val="1200"/>
              </a:spcAft>
              <a:defRPr/>
            </a:pPr>
            <a:r>
              <a:rPr lang="en-IN" sz="1100" noProof="0" dirty="0" smtClean="0">
                <a:solidFill>
                  <a:prstClr val="black"/>
                </a:solidFill>
                <a:latin typeface="SamsungOne 700" panose="020B0803030303020204" pitchFamily="34" charset="0"/>
                <a:ea typeface="SamsungOne 700" panose="020B0803030303020204" pitchFamily="34" charset="0"/>
              </a:rPr>
              <a:t>Deploy RLHF+RLAIF on top of any open source Gen AI Model &amp; compare it against RLHF &amp; RLAIF trained models separately </a:t>
            </a:r>
            <a:endParaRPr lang="en-IN" sz="1100" noProof="0" dirty="0" smtClean="0">
              <a:solidFill>
                <a:prstClr val="black"/>
              </a:solidFill>
              <a:latin typeface="SamsungOne 700" panose="020B0803030303020204" pitchFamily="34" charset="0"/>
              <a:ea typeface="SamsungOne 700" panose="020B0803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24454" y="1011117"/>
            <a:ext cx="19912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0E4094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Problem Statement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986798" y="998667"/>
            <a:ext cx="1378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4094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Expectations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0E4094"/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Samsung Sharp Sans Bold" pitchFamily="2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31738" y="1274038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Context</a:t>
            </a:r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Samsung Sharp Sans Bold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1738" y="3008775"/>
            <a:ext cx="48427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Statement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762069" y="3688377"/>
            <a:ext cx="16674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E4094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Worklet</a:t>
            </a:r>
            <a:r>
              <a: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E4094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 Details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0E4094"/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Samsung Sharp Sans Bold" pitchFamily="2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40833" y="5064411"/>
            <a:ext cx="14478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Duration (Months)</a:t>
            </a:r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Samsung Sharp Sans Bold" pitchFamily="2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48138" y="4229855"/>
            <a:ext cx="386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6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837907" y="5078389"/>
            <a:ext cx="1269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Members Count</a:t>
            </a:r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Samsung Sharp Sans Bold" pitchFamily="2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314722" y="423850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3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8866" y="6060059"/>
            <a:ext cx="46669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marR="0" lvl="0" indent="-1778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Familiar with Coding predominantly Python</a:t>
            </a:r>
          </a:p>
          <a:p>
            <a:pPr marL="177800" marR="0" lvl="0" indent="-1778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200" dirty="0" smtClean="0">
                <a:solidFill>
                  <a:prstClr val="black"/>
                </a:solidFill>
                <a:latin typeface="SamsungOne 400C" panose="020B0506030303020204" pitchFamily="34" charset="0"/>
                <a:ea typeface="SamsungOne 400C" panose="020B0506030303020204" pitchFamily="34" charset="0"/>
              </a:rPr>
              <a:t>Familiar with </a:t>
            </a:r>
            <a:r>
              <a:rPr lang="en-IN" sz="1200" dirty="0" smtClean="0">
                <a:solidFill>
                  <a:prstClr val="black"/>
                </a:solidFill>
                <a:latin typeface="SamsungOne 400C" panose="020B0506030303020204" pitchFamily="34" charset="0"/>
                <a:ea typeface="SamsungOne 400C" panose="020B0506030303020204" pitchFamily="34" charset="0"/>
              </a:rPr>
              <a:t>LLMs, Diffusion Models &amp; RL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C" panose="020B0506030303020204" pitchFamily="34" charset="0"/>
              <a:ea typeface="SamsungOne 400C" panose="020B0506030303020204" pitchFamily="34" charset="0"/>
              <a:cs typeface="+mn-cs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521644" y="1269841"/>
            <a:ext cx="14189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Undertaken Tasks</a:t>
            </a:r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Samsung Sharp Sans Bold" pitchFamily="2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521644" y="4288681"/>
            <a:ext cx="7857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Timeline</a:t>
            </a:r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Samsung Sharp Sans Bold" pitchFamily="2" charset="0"/>
            </a:endParaRPr>
          </a:p>
        </p:txBody>
      </p:sp>
      <p:cxnSp>
        <p:nvCxnSpPr>
          <p:cNvPr id="78" name="Straight Connector 77"/>
          <p:cNvCxnSpPr>
            <a:stCxn id="80" idx="6"/>
            <a:endCxn id="83" idx="6"/>
          </p:cNvCxnSpPr>
          <p:nvPr/>
        </p:nvCxnSpPr>
        <p:spPr>
          <a:xfrm>
            <a:off x="6394066" y="5205682"/>
            <a:ext cx="4645381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6251826" y="5134562"/>
            <a:ext cx="142240" cy="142240"/>
          </a:xfrm>
          <a:prstGeom prst="ellipse">
            <a:avLst/>
          </a:prstGeom>
          <a:solidFill>
            <a:srgbClr val="266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8604925" y="5134562"/>
            <a:ext cx="142240" cy="142240"/>
          </a:xfrm>
          <a:prstGeom prst="ellipse">
            <a:avLst/>
          </a:prstGeom>
          <a:solidFill>
            <a:srgbClr val="266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10897207" y="5134562"/>
            <a:ext cx="142240" cy="142240"/>
          </a:xfrm>
          <a:prstGeom prst="ellipse">
            <a:avLst/>
          </a:prstGeom>
          <a:solidFill>
            <a:srgbClr val="266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98397" y="4605784"/>
            <a:ext cx="1045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Kick Off </a:t>
            </a:r>
            <a:r>
              <a:rPr kumimoji="0" lang="en-I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/>
            </a:r>
            <a:br>
              <a:rPr kumimoji="0" lang="en-I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</a:br>
            <a:r>
              <a:rPr kumimoji="0" lang="en-I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&lt; 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1</a:t>
            </a:r>
            <a:r>
              <a:rPr kumimoji="0" lang="en-IN" sz="12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st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  </a:t>
            </a:r>
            <a:r>
              <a:rPr kumimoji="0" lang="en-I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Month 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&gt;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45251" y="4617274"/>
            <a:ext cx="1396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Milestone 1 </a:t>
            </a:r>
            <a:b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</a:b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&lt; </a:t>
            </a:r>
            <a:r>
              <a:rPr kumimoji="0" lang="en-I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3</a:t>
            </a:r>
            <a:r>
              <a:rPr kumimoji="0" lang="en-IN" sz="1200" b="1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rd</a:t>
            </a:r>
            <a:r>
              <a:rPr kumimoji="0" lang="en-I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 </a:t>
            </a:r>
            <a:r>
              <a:rPr kumimoji="0" lang="en-I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Month 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&gt;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335311" y="4618854"/>
            <a:ext cx="14082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Milestone 2 </a:t>
            </a:r>
            <a:b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</a:b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&lt; </a:t>
            </a:r>
            <a:r>
              <a:rPr kumimoji="0" lang="en-I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6</a:t>
            </a:r>
            <a:r>
              <a:rPr kumimoji="0" lang="en-IN" sz="1200" b="1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th</a:t>
            </a:r>
            <a:r>
              <a:rPr kumimoji="0" lang="en-I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 </a:t>
            </a:r>
            <a:r>
              <a:rPr kumimoji="0" lang="en-I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Month&gt;</a:t>
            </a:r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+mn-c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73094" y="218945"/>
            <a:ext cx="102437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lang="en-IN" b="1" dirty="0">
                <a:solidFill>
                  <a:prstClr val="black"/>
                </a:solidFill>
                <a:latin typeface="SamsungOne 800" panose="020B0903030303020204" pitchFamily="34" charset="0"/>
                <a:ea typeface="SamsungOne 800" panose="020B0903030303020204" pitchFamily="34" charset="0"/>
              </a:rPr>
              <a:t>Evaluate RLHF combined with RLAIF as an approach against RLHF &amp; RLAIF alone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49997" y="5780453"/>
            <a:ext cx="48427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Pre-Requisite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21644" y="1514521"/>
            <a:ext cx="65667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  <a:sym typeface="Wingdings" panose="05000000000000000000" pitchFamily="2" charset="2"/>
              </a:rPr>
              <a:t>Literature Survey</a:t>
            </a:r>
            <a:r>
              <a:rPr kumimoji="0" lang="en-IN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IN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  <a:sym typeface="Wingdings" panose="05000000000000000000" pitchFamily="2" charset="2"/>
              </a:rPr>
              <a:t>of RLHF &amp; RLAIF</a:t>
            </a:r>
            <a:endParaRPr kumimoji="0" lang="en-IN" sz="1200" b="0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C" panose="020B0506030303020204" pitchFamily="34" charset="0"/>
              <a:ea typeface="SamsungOne 400C" panose="020B0506030303020204" pitchFamily="34" charset="0"/>
              <a:cs typeface="+mn-cs"/>
              <a:sym typeface="Wingdings" panose="05000000000000000000" pitchFamily="2" charset="2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200" noProof="0" dirty="0" smtClean="0">
                <a:solidFill>
                  <a:prstClr val="black"/>
                </a:solidFill>
                <a:latin typeface="SamsungOne 400C" panose="020B0506030303020204" pitchFamily="34" charset="0"/>
                <a:ea typeface="SamsungOne 400C" panose="020B0506030303020204" pitchFamily="34" charset="0"/>
                <a:sym typeface="Wingdings" panose="05000000000000000000" pitchFamily="2" charset="2"/>
              </a:rPr>
              <a:t>Implement RLAIF &amp; RLHF on any open sourced model and check </a:t>
            </a:r>
            <a:r>
              <a:rPr lang="en-IN" sz="1200" noProof="0" dirty="0" err="1" smtClean="0">
                <a:solidFill>
                  <a:prstClr val="black"/>
                </a:solidFill>
                <a:latin typeface="SamsungOne 400C" panose="020B0506030303020204" pitchFamily="34" charset="0"/>
                <a:ea typeface="SamsungOne 400C" panose="020B0506030303020204" pitchFamily="34" charset="0"/>
                <a:sym typeface="Wingdings" panose="05000000000000000000" pitchFamily="2" charset="2"/>
              </a:rPr>
              <a:t>wethe</a:t>
            </a:r>
            <a:r>
              <a:rPr lang="en-IN" sz="1200" dirty="0" smtClean="0">
                <a:solidFill>
                  <a:prstClr val="black"/>
                </a:solidFill>
                <a:latin typeface="SamsungOne 400C" panose="020B0506030303020204" pitchFamily="34" charset="0"/>
                <a:ea typeface="SamsungOne 400C" panose="020B0506030303020204" pitchFamily="34" charset="0"/>
                <a:sym typeface="Wingdings" panose="05000000000000000000" pitchFamily="2" charset="2"/>
              </a:rPr>
              <a:t>r the composition of both Reinforced learning methodologies work better than RLHF &amp; RLAIF separately </a:t>
            </a:r>
            <a:endParaRPr kumimoji="0" lang="en-IN" sz="1200" b="0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C" panose="020B0506030303020204" pitchFamily="34" charset="0"/>
              <a:ea typeface="SamsungOne 400C" panose="020B0506030303020204" pitchFamily="34" charset="0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521644" y="2967364"/>
            <a:ext cx="415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KPI</a:t>
            </a:r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Samsung Sharp Sans Bold" pitchFamily="2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21644" y="3340060"/>
            <a:ext cx="6566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sz="1200" noProof="0" dirty="0" smtClean="0">
              <a:solidFill>
                <a:prstClr val="black"/>
              </a:solidFill>
              <a:latin typeface="SamsungOne 400C" panose="020B0506030303020204" pitchFamily="34" charset="0"/>
              <a:ea typeface="SamsungOne 400C" panose="020B0506030303020204" pitchFamily="34" charset="0"/>
              <a:sym typeface="Wingdings" panose="05000000000000000000" pitchFamily="2" charset="2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C" panose="020B0506030303020204" pitchFamily="34" charset="0"/>
              <a:ea typeface="SamsungOne 400C" panose="020B0506030303020204" pitchFamily="34" charset="0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21644" y="3205048"/>
            <a:ext cx="6566724" cy="341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200" noProof="0" dirty="0" err="1" smtClean="0">
                <a:solidFill>
                  <a:prstClr val="black"/>
                </a:solidFill>
                <a:latin typeface="SamsungOne 400C" panose="020B0506030303020204" pitchFamily="34" charset="0"/>
                <a:ea typeface="SamsungOne 400C" panose="020B0506030303020204" pitchFamily="34" charset="0"/>
                <a:sym typeface="Wingdings" panose="05000000000000000000" pitchFamily="2" charset="2"/>
              </a:rPr>
              <a:t>PoC</a:t>
            </a:r>
            <a:r>
              <a:rPr lang="en-IN" sz="1200" noProof="0" dirty="0" smtClean="0">
                <a:solidFill>
                  <a:prstClr val="black"/>
                </a:solidFill>
                <a:latin typeface="SamsungOne 400C" panose="020B0506030303020204" pitchFamily="34" charset="0"/>
                <a:ea typeface="SamsungOne 400C" panose="020B0506030303020204" pitchFamily="34" charset="0"/>
                <a:sym typeface="Wingdings" panose="05000000000000000000" pitchFamily="2" charset="2"/>
              </a:rPr>
              <a:t> of a Gen AI model fine tuned using both RLAIF &amp; RLHF</a:t>
            </a:r>
            <a:endParaRPr kumimoji="0" lang="en-IN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400C" panose="020B0506030303020204" pitchFamily="34" charset="0"/>
              <a:ea typeface="SamsungOne 400C" panose="020B0506030303020204" pitchFamily="34" charset="0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788382" y="5078389"/>
            <a:ext cx="10437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+mn-cs"/>
              </a:rPr>
              <a:t>Mentors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1738" y="1436950"/>
            <a:ext cx="4842798" cy="16158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just">
              <a:defRPr/>
            </a:pPr>
            <a:r>
              <a:rPr lang="en-IN" sz="1100" dirty="0" smtClean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RLHF stands for Reinforced learning from Human Feedback whereas RLAIF stands for Reinforced Learning from AI Feedback. You can go through th</a:t>
            </a:r>
            <a:r>
              <a:rPr lang="en-IN" sz="1100" dirty="0" smtClean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 </a:t>
            </a:r>
            <a:r>
              <a:rPr lang="en-IN" sz="1100" dirty="0" smtClean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hlinkClick r:id="rId4"/>
              </a:rPr>
              <a:t>paper</a:t>
            </a:r>
            <a:r>
              <a:rPr lang="en-IN" sz="1100" dirty="0" smtClean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in the hyperlink to understand the difference between RLAIF &amp; RLHF and their know </a:t>
            </a:r>
            <a:r>
              <a:rPr lang="en-IN" sz="1100" dirty="0" err="1" smtClean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hows</a:t>
            </a:r>
            <a:endParaRPr lang="en-IN" sz="1100" dirty="0" smtClean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defRPr/>
            </a:pPr>
            <a:r>
              <a:rPr lang="en-IN" sz="1100" dirty="0" smtClean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Currently most of the models are using RLHF to further improve the accuracy of the Gen AI models </a:t>
            </a:r>
          </a:p>
          <a:p>
            <a:pPr lvl="0" algn="just">
              <a:defRPr/>
            </a:pPr>
            <a:r>
              <a:rPr lang="en-IN" sz="1100" dirty="0" smtClean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This exercise will involve understanding Both architectures and implementing them simultaneously to check whether a combination of RLHF &amp; RLAIF works better than individual methods</a:t>
            </a:r>
            <a:endParaRPr lang="en-IN" sz="1100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21644" y="6152391"/>
            <a:ext cx="9717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Complexity</a:t>
            </a:r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Samsung Sharp Sans Bold" pitchFamily="2" charset="0"/>
            </a:endParaRPr>
          </a:p>
        </p:txBody>
      </p:sp>
      <p:pic>
        <p:nvPicPr>
          <p:cNvPr id="44" name="Picture 2" descr="20+ Pain Scale 10 Stock Photos, Pictures &amp; Royalty-Free Images - iStock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09" b="21328"/>
          <a:stretch/>
        </p:blipFill>
        <p:spPr bwMode="auto">
          <a:xfrm>
            <a:off x="6547546" y="6204853"/>
            <a:ext cx="2589810" cy="31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Arrow Icon In Flat Style, Arrow, Vector, Arrows Png And Vector - Arrow  Vector PNG – Stunning free transparent png clipart images free downloa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286" b="96429" l="3929" r="96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086489" y="6474333"/>
            <a:ext cx="159047" cy="15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/>
          <p:cNvSpPr/>
          <p:nvPr/>
        </p:nvSpPr>
        <p:spPr>
          <a:xfrm>
            <a:off x="3335184" y="4456346"/>
            <a:ext cx="168026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Tushar</a:t>
            </a:r>
            <a:r>
              <a:rPr kumimoji="0" lang="en-IN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 </a:t>
            </a:r>
            <a:r>
              <a:rPr kumimoji="0" lang="en-IN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Madaan</a:t>
            </a:r>
            <a:endParaRPr kumimoji="0" lang="en-IN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Samsung Sharp Sans Bold" pitchFamily="2" charset="0"/>
            </a:endParaRPr>
          </a:p>
          <a:p>
            <a:pPr lvl="0" algn="ctr">
              <a:defRPr/>
            </a:pPr>
            <a:r>
              <a:rPr lang="en-IN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+91-9205301569</a:t>
            </a:r>
            <a:endParaRPr kumimoji="0" lang="en-IN" sz="100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Samsung Sharp Sans Bold" pitchFamily="2" charset="0"/>
            </a:endParaRPr>
          </a:p>
          <a:p>
            <a:pPr lvl="0" algn="ctr">
              <a:defRPr/>
            </a:pPr>
            <a:r>
              <a:rPr lang="en-IN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tushar.m2@samsung.com</a:t>
            </a:r>
            <a:endParaRPr kumimoji="0" lang="en-IN" sz="1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Samsung Sharp Sans Bold" pitchFamily="2" charset="0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185" y="4825263"/>
            <a:ext cx="196638" cy="12453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07" y="4645582"/>
            <a:ext cx="135338" cy="13533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185" y="4322343"/>
            <a:ext cx="196638" cy="124537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07" y="4142662"/>
            <a:ext cx="135338" cy="135338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3384707" y="3941234"/>
            <a:ext cx="155683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IN" sz="1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Pranal</a:t>
            </a:r>
            <a:r>
              <a:rPr lang="en-IN" sz="1000" b="1" dirty="0">
                <a:solidFill>
                  <a:prstClr val="black">
                    <a:lumMod val="65000"/>
                    <a:lumOff val="35000"/>
                  </a:prstClr>
                </a:solidFill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 Prasad </a:t>
            </a:r>
            <a:r>
              <a:rPr lang="en-IN" sz="10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Dongare</a:t>
            </a:r>
            <a:r>
              <a:rPr lang="en-IN" sz="1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/>
            </a:r>
            <a:br>
              <a:rPr lang="en-IN" sz="1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</a:br>
            <a:r>
              <a:rPr lang="en-IN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+91-7022250561</a:t>
            </a:r>
            <a:endParaRPr kumimoji="0" lang="en-IN" sz="100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Samsung Sharp Sans Bold" pitchFamily="2" charset="0"/>
            </a:endParaRPr>
          </a:p>
          <a:p>
            <a:pPr lvl="0" algn="ctr">
              <a:defRPr/>
            </a:pPr>
            <a:r>
              <a:rPr lang="en-IN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SamsungOne 800" panose="020B0903030303020204" pitchFamily="34" charset="0"/>
                <a:ea typeface="SamsungOne 800" panose="020B0903030303020204" pitchFamily="34" charset="0"/>
                <a:cs typeface="Samsung Sharp Sans Bold" pitchFamily="2" charset="0"/>
              </a:rPr>
              <a:t>pranal.p@samsung.com</a:t>
            </a:r>
            <a:endParaRPr kumimoji="0" lang="en-IN" sz="1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amsungOne 800" panose="020B0903030303020204" pitchFamily="34" charset="0"/>
              <a:ea typeface="SamsungOne 800" panose="020B0903030303020204" pitchFamily="34" charset="0"/>
              <a:cs typeface="Samsung Sharp Sans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04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983DFD0CBF404E8E5C7F2EEF8ACD98" ma:contentTypeVersion="2" ma:contentTypeDescription="Create a new document." ma:contentTypeScope="" ma:versionID="85053b6890734d1bef81530210f9d6b9">
  <xsd:schema xmlns:xsd="http://www.w3.org/2001/XMLSchema" xmlns:xs="http://www.w3.org/2001/XMLSchema" xmlns:p="http://schemas.microsoft.com/office/2006/metadata/properties" xmlns:ns2="b0c5e51d-b7b1-4c7d-b796-1cfeb4a5565e" targetNamespace="http://schemas.microsoft.com/office/2006/metadata/properties" ma:root="true" ma:fieldsID="df425b6178557c05e0a0ad814561af00" ns2:_="">
    <xsd:import namespace="b0c5e51d-b7b1-4c7d-b796-1cfeb4a5565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c5e51d-b7b1-4c7d-b796-1cfeb4a5565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1E7802-DBB0-4A1B-8F24-1B4D136F9CD0}"/>
</file>

<file path=customXml/itemProps2.xml><?xml version="1.0" encoding="utf-8"?>
<ds:datastoreItem xmlns:ds="http://schemas.openxmlformats.org/officeDocument/2006/customXml" ds:itemID="{5B26135C-E6AB-4EAE-B28E-43884B18523E}"/>
</file>

<file path=customXml/itemProps3.xml><?xml version="1.0" encoding="utf-8"?>
<ds:datastoreItem xmlns:ds="http://schemas.openxmlformats.org/officeDocument/2006/customXml" ds:itemID="{A1F16FE1-A54B-45FA-B362-A8BCF3B17C22}"/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262</Words>
  <Application>Microsoft Office PowerPoint</Application>
  <PresentationFormat>Widescreen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Malgun Gothic</vt:lpstr>
      <vt:lpstr>Arial</vt:lpstr>
      <vt:lpstr>Calibri</vt:lpstr>
      <vt:lpstr>Calibri Light</vt:lpstr>
      <vt:lpstr>Samsung Sharp Sans Bold</vt:lpstr>
      <vt:lpstr>SamsungOne 400C</vt:lpstr>
      <vt:lpstr>SamsungOne 600C</vt:lpstr>
      <vt:lpstr>SamsungOne 700</vt:lpstr>
      <vt:lpstr>SamsungOne 800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tushar.m2</dc:creator>
  <cp:lastModifiedBy>tushar.m2</cp:lastModifiedBy>
  <cp:revision>9</cp:revision>
  <dcterms:created xsi:type="dcterms:W3CDTF">2023-11-21T06:13:16Z</dcterms:created>
  <dcterms:modified xsi:type="dcterms:W3CDTF">2023-11-21T07:04:54Z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0x0101001A983DFD0CBF404E8E5C7F2EEF8ACD98</vt:lpwstr>
  </property>
</Properties>
</file>