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58" r:id="rId6"/>
    <p:sldId id="266" r:id="rId7"/>
    <p:sldId id="279" r:id="rId8"/>
    <p:sldId id="275" r:id="rId9"/>
    <p:sldId id="276" r:id="rId10"/>
    <p:sldId id="277" r:id="rId11"/>
    <p:sldId id="280" r:id="rId12"/>
    <p:sldId id="281" r:id="rId13"/>
    <p:sldId id="282" r:id="rId14"/>
    <p:sldId id="284" r:id="rId15"/>
    <p:sldId id="278" r:id="rId16"/>
    <p:sldId id="283" r:id="rId17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9F8B6D-CD53-4C7C-A964-ABA7D9A74C2E}">
          <p14:sldIdLst>
            <p14:sldId id="274"/>
            <p14:sldId id="258"/>
            <p14:sldId id="266"/>
            <p14:sldId id="279"/>
            <p14:sldId id="275"/>
            <p14:sldId id="276"/>
            <p14:sldId id="277"/>
            <p14:sldId id="280"/>
            <p14:sldId id="281"/>
            <p14:sldId id="282"/>
            <p14:sldId id="284"/>
            <p14:sldId id="278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70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846604-DB37-FCCE-AB60-DE9BC6731883}"/>
              </a:ext>
            </a:extLst>
          </p:cNvPr>
          <p:cNvSpPr txBox="1"/>
          <p:nvPr/>
        </p:nvSpPr>
        <p:spPr>
          <a:xfrm>
            <a:off x="1753678" y="1997457"/>
            <a:ext cx="86846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Evaluate RLHF combined with RLAIF as an approach against RLHF &amp; RLAIF alone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E2505-9737-4C93-7577-3E923D9D1E1E}"/>
              </a:ext>
            </a:extLst>
          </p:cNvPr>
          <p:cNvSpPr txBox="1"/>
          <p:nvPr/>
        </p:nvSpPr>
        <p:spPr>
          <a:xfrm>
            <a:off x="6492614" y="4860543"/>
            <a:ext cx="348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Professor:</a:t>
            </a:r>
          </a:p>
          <a:p>
            <a:r>
              <a:rPr lang="en-GB" dirty="0"/>
              <a:t>Dr. Shridevi S </a:t>
            </a:r>
            <a:br>
              <a:rPr lang="en-GB" b="1" dirty="0">
                <a:solidFill>
                  <a:schemeClr val="accent6"/>
                </a:solidFill>
              </a:rPr>
            </a:b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122B7-0663-14D1-6BEA-68C10715D519}"/>
              </a:ext>
            </a:extLst>
          </p:cNvPr>
          <p:cNvSpPr txBox="1"/>
          <p:nvPr/>
        </p:nvSpPr>
        <p:spPr>
          <a:xfrm>
            <a:off x="8235014" y="4860543"/>
            <a:ext cx="3716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Team Members:</a:t>
            </a:r>
          </a:p>
          <a:p>
            <a:r>
              <a:rPr lang="en-GB" dirty="0"/>
              <a:t>Ayush Goel 21BCE1115</a:t>
            </a:r>
          </a:p>
          <a:p>
            <a:r>
              <a:rPr lang="en-GB" dirty="0"/>
              <a:t>Abhay Krishna 21BCE5378</a:t>
            </a:r>
          </a:p>
          <a:p>
            <a:r>
              <a:rPr lang="en-GB" dirty="0"/>
              <a:t>Pratyush Mittal 21BCE1808</a:t>
            </a:r>
          </a:p>
          <a:p>
            <a:br>
              <a:rPr lang="en-GB" b="1" dirty="0">
                <a:solidFill>
                  <a:schemeClr val="accent6"/>
                </a:solidFill>
              </a:rPr>
            </a:br>
            <a:endParaRPr lang="en-IN" b="1" dirty="0"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BB1B67-D207-4495-1F7C-F7F70C9A9E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934221-A5FC-356B-0B0B-E2644E3A06A8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E0BA4-F945-88F8-C4CB-B00EFE22A8B7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55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EE4264-D0BD-AE4A-00DA-3DE75283A314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B1813-CB5D-804B-622D-4F85FB356695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AE083B-AE6A-0F3D-2180-0A53E4A46E1D}"/>
              </a:ext>
            </a:extLst>
          </p:cNvPr>
          <p:cNvSpPr txBox="1">
            <a:spLocks/>
          </p:cNvSpPr>
          <p:nvPr/>
        </p:nvSpPr>
        <p:spPr>
          <a:xfrm>
            <a:off x="447868" y="131861"/>
            <a:ext cx="8591939" cy="44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/>
              <a:t>What we have tried: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418611-C80B-4FFD-3F47-3F3DD3EDC5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C323D4F-55C7-DA88-532D-E1677CBDE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7" y="2055261"/>
            <a:ext cx="9785265" cy="206407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A16D0E3-6DDA-5042-9ED3-2FD11913D01A}"/>
              </a:ext>
            </a:extLst>
          </p:cNvPr>
          <p:cNvSpPr txBox="1">
            <a:spLocks/>
          </p:cNvSpPr>
          <p:nvPr/>
        </p:nvSpPr>
        <p:spPr>
          <a:xfrm>
            <a:off x="447867" y="1263975"/>
            <a:ext cx="8591939" cy="44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/>
              <a:t>Generated dataset:</a:t>
            </a:r>
          </a:p>
        </p:txBody>
      </p:sp>
    </p:spTree>
    <p:extLst>
      <p:ext uri="{BB962C8B-B14F-4D97-AF65-F5344CB8AC3E}">
        <p14:creationId xmlns:p14="http://schemas.microsoft.com/office/powerpoint/2010/main" val="63570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F1FE5E-AB1C-9F7A-A46B-836246392EEB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40B7EC-EE09-1B7A-0C70-4239C66DD5D3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138167-FAFF-F47F-86DB-E46BE415EA26}"/>
              </a:ext>
            </a:extLst>
          </p:cNvPr>
          <p:cNvSpPr txBox="1">
            <a:spLocks/>
          </p:cNvSpPr>
          <p:nvPr/>
        </p:nvSpPr>
        <p:spPr>
          <a:xfrm>
            <a:off x="447868" y="131861"/>
            <a:ext cx="8591939" cy="44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/>
              <a:t>Issues we are facing: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D6B70-E76A-F843-745E-503941F259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69A41D-2128-B45A-16D0-BDFED9E279A3}"/>
              </a:ext>
            </a:extLst>
          </p:cNvPr>
          <p:cNvSpPr txBox="1"/>
          <p:nvPr/>
        </p:nvSpPr>
        <p:spPr>
          <a:xfrm>
            <a:off x="447868" y="1014375"/>
            <a:ext cx="6718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Configuration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Syntax and code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GPU specific compatibility errors</a:t>
            </a:r>
          </a:p>
        </p:txBody>
      </p:sp>
    </p:spTree>
    <p:extLst>
      <p:ext uri="{BB962C8B-B14F-4D97-AF65-F5344CB8AC3E}">
        <p14:creationId xmlns:p14="http://schemas.microsoft.com/office/powerpoint/2010/main" val="2129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8C469E-1229-219D-C3ED-900286544B4D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648DBD-1672-5A90-EE13-4B6F9CDCB185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78CA05-B6CD-8E9D-CD16-8AE57BA4C4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16CE40-0BC9-BB55-69B1-54B2C77D36CB}"/>
              </a:ext>
            </a:extLst>
          </p:cNvPr>
          <p:cNvSpPr txBox="1"/>
          <p:nvPr/>
        </p:nvSpPr>
        <p:spPr>
          <a:xfrm>
            <a:off x="3242149" y="4916395"/>
            <a:ext cx="6219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 Anthropic Dataset, Zephyr-7B-Model.</a:t>
            </a:r>
          </a:p>
          <a:p>
            <a:r>
              <a:rPr lang="en-GB" dirty="0"/>
              <a:t>Without Feedback: Toxicity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var(--colab-code-font-family)"/>
              </a:rPr>
              <a:t>0.02234813707676949</a:t>
            </a:r>
          </a:p>
          <a:p>
            <a:r>
              <a:rPr lang="en-US" altLang="en-US" dirty="0">
                <a:solidFill>
                  <a:srgbClr val="212121"/>
                </a:solidFill>
                <a:latin typeface="var(--colab-code-font-family)"/>
              </a:rPr>
              <a:t>With RLHF Feedback: Toxicity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var(--colab-code-font-family)"/>
              </a:rPr>
              <a:t>0.0074978597243898545</a:t>
            </a:r>
          </a:p>
          <a:p>
            <a:r>
              <a:rPr lang="en-US" altLang="en-US" dirty="0">
                <a:solidFill>
                  <a:srgbClr val="212121"/>
                </a:solidFill>
                <a:latin typeface="var(--colab-code-font-family)"/>
              </a:rPr>
              <a:t>66% Decrease in Toxicity.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var(--colab-code-font-family)"/>
            </a:endParaRPr>
          </a:p>
          <a:p>
            <a:r>
              <a:rPr lang="en-US" altLang="en-US" dirty="0">
                <a:solidFill>
                  <a:srgbClr val="212121"/>
                </a:solidFill>
                <a:latin typeface="var(--colab-code-font-family)"/>
              </a:rPr>
              <a:t>With RLAIF Feedback: Toxicity – Yet to be calculated.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GB" dirty="0"/>
              <a:t>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817EF-E3B8-7FFE-E7EA-8DFF3787B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100" y="346310"/>
            <a:ext cx="6017075" cy="44875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EB0C2A3-0004-6F17-ED5C-856822F6F8F5}"/>
              </a:ext>
            </a:extLst>
          </p:cNvPr>
          <p:cNvSpPr txBox="1">
            <a:spLocks/>
          </p:cNvSpPr>
          <p:nvPr/>
        </p:nvSpPr>
        <p:spPr>
          <a:xfrm>
            <a:off x="447868" y="131861"/>
            <a:ext cx="8591939" cy="44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/>
              <a:t>Comparative Analysis:</a:t>
            </a:r>
          </a:p>
        </p:txBody>
      </p:sp>
    </p:spTree>
    <p:extLst>
      <p:ext uri="{BB962C8B-B14F-4D97-AF65-F5344CB8AC3E}">
        <p14:creationId xmlns:p14="http://schemas.microsoft.com/office/powerpoint/2010/main" val="715266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6262BF-2D27-4608-0A07-46DBBFBEBA63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4092FA-73D5-1B16-8749-C3EEC91F7CE8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92C18-26F5-0278-92F7-8D3CEF5E05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3CB7A2-2202-9B85-2C90-E91A4C4D7BB2}"/>
              </a:ext>
            </a:extLst>
          </p:cNvPr>
          <p:cNvSpPr txBox="1">
            <a:spLocks/>
          </p:cNvSpPr>
          <p:nvPr/>
        </p:nvSpPr>
        <p:spPr>
          <a:xfrm>
            <a:off x="447868" y="131861"/>
            <a:ext cx="8591939" cy="44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/>
              <a:t>Future Goals and inputs: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640D9-F5AE-4BA1-AE30-15DDB7AB10B9}"/>
              </a:ext>
            </a:extLst>
          </p:cNvPr>
          <p:cNvSpPr txBox="1"/>
          <p:nvPr/>
        </p:nvSpPr>
        <p:spPr>
          <a:xfrm>
            <a:off x="447867" y="1138535"/>
            <a:ext cx="89014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Combine the RLHF and RLAIF components and reward model and compare the results.</a:t>
            </a:r>
            <a:endParaRPr lang="en-IN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8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Finalise the Result format. (Paper or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181927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759" y="159436"/>
            <a:ext cx="114349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6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Work-let Name: 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Evaluate RLHF combined with RLAIF as an approach against RLHF &amp; RLAIF alone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23GAI23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Vellore Institute Of Technology, Chennai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84232" y="420509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110196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 lvl="1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Fine-tuned a model on mistral 7B.</a:t>
            </a:r>
          </a:p>
          <a:p>
            <a:pPr marL="265113" lvl="1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Evaluated the base zephyr model on Harmfulness benchmarks.</a:t>
            </a:r>
          </a:p>
          <a:p>
            <a:pPr marL="265113" lvl="1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Applied RLHF on base model</a:t>
            </a:r>
          </a:p>
          <a:p>
            <a:pPr marL="265113" lvl="1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Create a reward model and train it.</a:t>
            </a:r>
          </a:p>
          <a:p>
            <a:pPr marL="265113" lvl="1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Applied RLAIF on base models.</a:t>
            </a:r>
          </a:p>
          <a:p>
            <a:pPr marL="265113" lvl="1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Compare the two using the scale from dataset </a:t>
            </a:r>
          </a:p>
          <a:p>
            <a:pPr marL="265113" lvl="1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Figured out Computation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 Combine the RLHF and RLAIF components and reward model and compare the results.</a:t>
            </a:r>
          </a:p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 Finalise the Result format. (Paper or Implementation)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 Applied RLHF and RLAIF on our base model using available and generated datasets.</a:t>
            </a:r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GPU compatibility issues</a:t>
            </a: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Small code errors (which were fixed)</a:t>
            </a:r>
          </a:p>
          <a:p>
            <a:pPr marL="171450" indent="-171450">
              <a:buFontTx/>
              <a:buChar char="-"/>
            </a:pPr>
            <a:endParaRPr lang="en-GB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31-01-2024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6755BF-1A5E-4868-E057-4E40767C3B87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71BBE-F1D6-90FA-E302-54F73EE5DABE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A2E14-1340-D9FE-D300-5273622CD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544A7FD-C482-575F-F8F4-78D7457D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17" y="105046"/>
            <a:ext cx="9717470" cy="800024"/>
          </a:xfrm>
        </p:spPr>
        <p:txBody>
          <a:bodyPr>
            <a:normAutofit fontScale="90000"/>
          </a:bodyPr>
          <a:lstStyle/>
          <a:p>
            <a:r>
              <a:rPr lang="en-GB" sz="1800" dirty="0">
                <a:latin typeface="+mn-lt"/>
                <a:ea typeface="+mn-ea"/>
                <a:cs typeface="+mn-cs"/>
              </a:rPr>
              <a:t>Dataset: </a:t>
            </a:r>
            <a:r>
              <a:rPr lang="en-GB" sz="1800" dirty="0" err="1">
                <a:latin typeface="+mn-lt"/>
                <a:ea typeface="+mn-ea"/>
                <a:cs typeface="+mn-cs"/>
              </a:rPr>
              <a:t>hh-rlhf</a:t>
            </a:r>
            <a:r>
              <a:rPr lang="en-GB" sz="1800" dirty="0">
                <a:latin typeface="+mn-lt"/>
                <a:ea typeface="+mn-ea"/>
                <a:cs typeface="+mn-cs"/>
              </a:rPr>
              <a:t> (for reward model training)</a:t>
            </a:r>
            <a:br>
              <a:rPr lang="en-GB" sz="1800" dirty="0">
                <a:latin typeface="+mn-lt"/>
                <a:ea typeface="+mn-ea"/>
                <a:cs typeface="+mn-cs"/>
              </a:rPr>
            </a:br>
            <a:r>
              <a:rPr lang="en-GB" sz="1800" dirty="0">
                <a:latin typeface="+mn-lt"/>
                <a:ea typeface="+mn-ea"/>
                <a:cs typeface="+mn-cs"/>
              </a:rPr>
              <a:t>Dataset Size: 161k rows</a:t>
            </a:r>
            <a:br>
              <a:rPr lang="en-GB" sz="1800" dirty="0">
                <a:latin typeface="+mn-lt"/>
                <a:ea typeface="+mn-ea"/>
                <a:cs typeface="+mn-cs"/>
              </a:rPr>
            </a:br>
            <a:r>
              <a:rPr lang="en-GB" sz="1800" dirty="0">
                <a:latin typeface="+mn-lt"/>
                <a:ea typeface="+mn-ea"/>
                <a:cs typeface="+mn-cs"/>
              </a:rPr>
              <a:t>Dataset Description: Human preference data about helpfulness and harmlessness from Training a Helpful and 		                 Harmless Assistant with Reinforcement Learning from Human Feedback</a:t>
            </a:r>
            <a:r>
              <a:rPr lang="en-GB" sz="900" b="0" i="0" dirty="0">
                <a:solidFill>
                  <a:srgbClr val="4B5563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  <a:endParaRPr lang="en-IN" sz="18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99D4A-C679-014A-3A35-EBCFA74D4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806" y="1340002"/>
            <a:ext cx="9776387" cy="51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7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2E2AFED2-1F85-7F2F-E5AB-ADEB9B41DD48}"/>
              </a:ext>
            </a:extLst>
          </p:cNvPr>
          <p:cNvSpPr txBox="1">
            <a:spLocks/>
          </p:cNvSpPr>
          <p:nvPr/>
        </p:nvSpPr>
        <p:spPr>
          <a:xfrm>
            <a:off x="275616" y="11739"/>
            <a:ext cx="9736015" cy="1005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dirty="0">
                <a:latin typeface="+mn-lt"/>
                <a:ea typeface="+mn-ea"/>
                <a:cs typeface="+mn-cs"/>
              </a:rPr>
              <a:t>Dataset: allenai/real-toxicity-prompts (for training PPO)</a:t>
            </a:r>
            <a:br>
              <a:rPr lang="en-GB" sz="2300" dirty="0">
                <a:latin typeface="+mn-lt"/>
                <a:ea typeface="+mn-ea"/>
                <a:cs typeface="+mn-cs"/>
              </a:rPr>
            </a:br>
            <a:r>
              <a:rPr lang="en-GB" sz="2300" dirty="0">
                <a:latin typeface="+mn-lt"/>
                <a:ea typeface="+mn-ea"/>
                <a:cs typeface="+mn-cs"/>
              </a:rPr>
              <a:t>Dataset Size: 99k rows</a:t>
            </a:r>
            <a:br>
              <a:rPr lang="en-GB" sz="2300" dirty="0">
                <a:latin typeface="+mn-lt"/>
                <a:ea typeface="+mn-ea"/>
                <a:cs typeface="+mn-cs"/>
              </a:rPr>
            </a:br>
            <a:r>
              <a:rPr lang="en-GB" sz="2300" dirty="0">
                <a:latin typeface="+mn-lt"/>
                <a:ea typeface="+mn-ea"/>
                <a:cs typeface="+mn-cs"/>
              </a:rPr>
              <a:t>Dataset Description: </a:t>
            </a:r>
            <a:r>
              <a:rPr lang="en-GB" sz="2300" dirty="0" err="1">
                <a:latin typeface="+mn-lt"/>
                <a:ea typeface="+mn-ea"/>
                <a:cs typeface="+mn-cs"/>
              </a:rPr>
              <a:t>RealToxicityPrompts</a:t>
            </a:r>
            <a:r>
              <a:rPr lang="en-GB" sz="2300" dirty="0">
                <a:latin typeface="+mn-lt"/>
                <a:ea typeface="+mn-ea"/>
                <a:cs typeface="+mn-cs"/>
              </a:rPr>
              <a:t> is a dataset of 100k sentence snippets from the web for 			researchers to further address the risk of neural toxic degeneration in models.</a:t>
            </a:r>
            <a:endParaRPr lang="en-IN" sz="23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83575F-582F-81D3-F852-33D238A74173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19CEF-4AD7-F639-70E2-74918E04EB68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E22BB-809E-23C3-893F-E3435ABDF7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BE0224-0F18-3F03-0BDD-39B7BCD1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16" y="1110343"/>
            <a:ext cx="11192733" cy="429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5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F1DB-E31C-9A79-D6B9-D1B3B9FF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99" y="172770"/>
            <a:ext cx="6477000" cy="347080"/>
          </a:xfrm>
        </p:spPr>
        <p:txBody>
          <a:bodyPr>
            <a:normAutofit/>
          </a:bodyPr>
          <a:lstStyle/>
          <a:p>
            <a:r>
              <a:rPr lang="en-IN" sz="1800" b="1" dirty="0"/>
              <a:t>What we have tried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A636C8-365A-B01E-DD41-421E53ED968C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4E951-B46E-550F-DCF4-69350FDC2748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B7924-673F-3267-5391-6BEF3AFC19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79CEC-68C5-C702-8E10-6DDE9C7C274D}"/>
              </a:ext>
            </a:extLst>
          </p:cNvPr>
          <p:cNvSpPr txBox="1"/>
          <p:nvPr/>
        </p:nvSpPr>
        <p:spPr>
          <a:xfrm>
            <a:off x="381899" y="623529"/>
            <a:ext cx="154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0D4E79-2D20-D007-1806-ECF171B3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1835205"/>
            <a:ext cx="7882985" cy="10706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1BE048-36D3-D0AB-0ADB-86238242B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195" y="1002162"/>
            <a:ext cx="5698404" cy="51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6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53945B-E71C-1D7D-BCB1-318C663FCB54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86CB97-32F3-3845-9F38-1A1961AE9E17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10076D-3E86-0275-91B7-9ACBA5706E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EF3B23F-A289-6891-5336-D54EEB57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99" y="172770"/>
            <a:ext cx="6477000" cy="347080"/>
          </a:xfrm>
        </p:spPr>
        <p:txBody>
          <a:bodyPr>
            <a:normAutofit/>
          </a:bodyPr>
          <a:lstStyle/>
          <a:p>
            <a:r>
              <a:rPr lang="en-IN" sz="1800" b="1" dirty="0"/>
              <a:t>What we have tried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6F5DC-F536-C3DE-6C81-0AF26EB78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6" y="1143773"/>
            <a:ext cx="11174942" cy="16541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FE4412-4BDD-EC42-0EF3-10F7D9CE8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33" y="3548147"/>
            <a:ext cx="4620270" cy="15718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EB60AE-03CB-D456-06AC-31243CF812B5}"/>
              </a:ext>
            </a:extLst>
          </p:cNvPr>
          <p:cNvSpPr txBox="1"/>
          <p:nvPr/>
        </p:nvSpPr>
        <p:spPr>
          <a:xfrm>
            <a:off x="169333" y="774441"/>
            <a:ext cx="314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Models generated response: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87A52-7027-27A7-840C-6E9D17DC8C4A}"/>
              </a:ext>
            </a:extLst>
          </p:cNvPr>
          <p:cNvSpPr txBox="1"/>
          <p:nvPr/>
        </p:nvSpPr>
        <p:spPr>
          <a:xfrm>
            <a:off x="169333" y="3125187"/>
            <a:ext cx="314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Result: </a:t>
            </a:r>
          </a:p>
        </p:txBody>
      </p:sp>
    </p:spTree>
    <p:extLst>
      <p:ext uri="{BB962C8B-B14F-4D97-AF65-F5344CB8AC3E}">
        <p14:creationId xmlns:p14="http://schemas.microsoft.com/office/powerpoint/2010/main" val="38430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CB54-AD73-CBCC-074E-EB7F2700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6" y="172770"/>
            <a:ext cx="3500535" cy="347080"/>
          </a:xfrm>
        </p:spPr>
        <p:txBody>
          <a:bodyPr>
            <a:normAutofit/>
          </a:bodyPr>
          <a:lstStyle/>
          <a:p>
            <a:r>
              <a:rPr lang="en-IN" sz="1800" b="1" dirty="0"/>
              <a:t>What we have tried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97861B-5E34-6DBA-8DF8-E7885ABCF73C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D2A41-5C91-11D4-F2B2-E2CA6210585C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CFEC3-42E9-0491-3869-209F4148A9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4A1455-6DEE-3829-8582-9D7F0681CF40}"/>
              </a:ext>
            </a:extLst>
          </p:cNvPr>
          <p:cNvSpPr txBox="1"/>
          <p:nvPr/>
        </p:nvSpPr>
        <p:spPr>
          <a:xfrm>
            <a:off x="464976" y="587576"/>
            <a:ext cx="19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RLHF: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13983C-3DA1-E775-6969-AD4AFA157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88" y="1439567"/>
            <a:ext cx="6621599" cy="24886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1E1AF4-249A-1212-CAC2-7CAF133A01D2}"/>
              </a:ext>
            </a:extLst>
          </p:cNvPr>
          <p:cNvSpPr txBox="1"/>
          <p:nvPr/>
        </p:nvSpPr>
        <p:spPr>
          <a:xfrm>
            <a:off x="569167" y="1101012"/>
            <a:ext cx="1632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Reward model:</a:t>
            </a:r>
          </a:p>
        </p:txBody>
      </p:sp>
    </p:spTree>
    <p:extLst>
      <p:ext uri="{BB962C8B-B14F-4D97-AF65-F5344CB8AC3E}">
        <p14:creationId xmlns:p14="http://schemas.microsoft.com/office/powerpoint/2010/main" val="427021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40A0-1C60-D7BA-DC45-DC955FA5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8" y="131861"/>
            <a:ext cx="8591939" cy="446638"/>
          </a:xfrm>
        </p:spPr>
        <p:txBody>
          <a:bodyPr>
            <a:normAutofit/>
          </a:bodyPr>
          <a:lstStyle/>
          <a:p>
            <a:r>
              <a:rPr lang="en-IN" sz="1800" b="1" dirty="0"/>
              <a:t>What we have tried: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6BD75-6265-7F6A-4395-B2519FD8E594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1E552-9322-566B-D3C5-F28C1E0C01B3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B1B65-8D06-FC07-7564-26D25A8E98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4E6C2F-E1B3-D86D-BFE2-0683E019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8" y="3931485"/>
            <a:ext cx="4582164" cy="1495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6F4CB2-3824-8B41-D9A0-CA3FD858A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66" y="1430881"/>
            <a:ext cx="9533895" cy="12848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1261AF-C138-413B-DAFF-2A0DDACBDAD1}"/>
              </a:ext>
            </a:extLst>
          </p:cNvPr>
          <p:cNvSpPr txBox="1"/>
          <p:nvPr/>
        </p:nvSpPr>
        <p:spPr>
          <a:xfrm>
            <a:off x="275616" y="1052472"/>
            <a:ext cx="314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Models generated response: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36B63-2B29-B424-FA70-97906CC11F46}"/>
              </a:ext>
            </a:extLst>
          </p:cNvPr>
          <p:cNvSpPr txBox="1"/>
          <p:nvPr/>
        </p:nvSpPr>
        <p:spPr>
          <a:xfrm>
            <a:off x="313266" y="3429000"/>
            <a:ext cx="314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Result: </a:t>
            </a:r>
          </a:p>
        </p:txBody>
      </p:sp>
    </p:spTree>
    <p:extLst>
      <p:ext uri="{BB962C8B-B14F-4D97-AF65-F5344CB8AC3E}">
        <p14:creationId xmlns:p14="http://schemas.microsoft.com/office/powerpoint/2010/main" val="127217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48CB-DA6E-2E4B-C2FA-9C1EEEE4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16" y="914148"/>
            <a:ext cx="2875384" cy="373478"/>
          </a:xfrm>
        </p:spPr>
        <p:txBody>
          <a:bodyPr>
            <a:normAutofit/>
          </a:bodyPr>
          <a:lstStyle/>
          <a:p>
            <a:r>
              <a:rPr lang="en-IN" sz="1800" dirty="0"/>
              <a:t>RLAIF: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6DCF9D-9109-17AA-A500-970DC715FB68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6E4DDD-D501-CF77-4CA7-759E1259D0F4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032FF-D119-DB5C-ADC4-3C2CD8C1C4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25AECAA-6F29-C5A8-AD31-3B5F364D4FBC}"/>
              </a:ext>
            </a:extLst>
          </p:cNvPr>
          <p:cNvSpPr txBox="1">
            <a:spLocks/>
          </p:cNvSpPr>
          <p:nvPr/>
        </p:nvSpPr>
        <p:spPr>
          <a:xfrm>
            <a:off x="447868" y="131861"/>
            <a:ext cx="8591939" cy="44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/>
              <a:t>What we have tried: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8A719A-0A75-625D-2E78-FB782624C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66" y="2855169"/>
            <a:ext cx="10762861" cy="32961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49644-F79D-EBF7-B725-E836FF75B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16" y="1418844"/>
            <a:ext cx="951680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5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5043</TotalTime>
  <Words>410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</vt:lpstr>
      <vt:lpstr>Calibri Light</vt:lpstr>
      <vt:lpstr>SamsungOne 600C</vt:lpstr>
      <vt:lpstr>Source Sans Pro</vt:lpstr>
      <vt:lpstr>var(--colab-code-font-family)</vt:lpstr>
      <vt:lpstr>Office Theme</vt:lpstr>
      <vt:lpstr>PowerPoint Presentation</vt:lpstr>
      <vt:lpstr>PowerPoint Presentation</vt:lpstr>
      <vt:lpstr>Dataset: hh-rlhf (for reward model training) Dataset Size: 161k rows Dataset Description: Human preference data about helpfulness and harmlessness from Training a Helpful and                    Harmless Assistant with Reinforcement Learning from Human Feedback.</vt:lpstr>
      <vt:lpstr>PowerPoint Presentation</vt:lpstr>
      <vt:lpstr>What we have tried</vt:lpstr>
      <vt:lpstr>What we have tried</vt:lpstr>
      <vt:lpstr>What we have tried</vt:lpstr>
      <vt:lpstr>What we have tried:</vt:lpstr>
      <vt:lpstr>RLAIF: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Abhay Krishna</cp:lastModifiedBy>
  <cp:revision>66</cp:revision>
  <cp:lastPrinted>2019-06-27T12:08:24Z</cp:lastPrinted>
  <dcterms:created xsi:type="dcterms:W3CDTF">2019-04-12T08:37:01Z</dcterms:created>
  <dcterms:modified xsi:type="dcterms:W3CDTF">2024-04-15T11:04:34Z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