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4" r:id="rId5"/>
    <p:sldId id="258" r:id="rId6"/>
    <p:sldId id="266" r:id="rId7"/>
    <p:sldId id="279" r:id="rId8"/>
    <p:sldId id="275" r:id="rId9"/>
    <p:sldId id="276" r:id="rId10"/>
    <p:sldId id="277" r:id="rId11"/>
    <p:sldId id="280" r:id="rId12"/>
    <p:sldId id="278" r:id="rId13"/>
    <p:sldId id="282" r:id="rId14"/>
    <p:sldId id="281" r:id="rId1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9F8B6D-CD53-4C7C-A964-ABA7D9A74C2E}">
          <p14:sldIdLst>
            <p14:sldId id="274"/>
            <p14:sldId id="258"/>
            <p14:sldId id="266"/>
            <p14:sldId id="279"/>
            <p14:sldId id="275"/>
            <p14:sldId id="276"/>
            <p14:sldId id="277"/>
            <p14:sldId id="280"/>
            <p14:sldId id="278"/>
            <p14:sldId id="282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70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846604-DB37-FCCE-AB60-DE9BC6731883}"/>
              </a:ext>
            </a:extLst>
          </p:cNvPr>
          <p:cNvSpPr txBox="1"/>
          <p:nvPr/>
        </p:nvSpPr>
        <p:spPr>
          <a:xfrm>
            <a:off x="1753678" y="1997457"/>
            <a:ext cx="86846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Evaluate RLHF combined with RLAIF as an approach against RLHF &amp; RLAIF alone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E2505-9737-4C93-7577-3E923D9D1E1E}"/>
              </a:ext>
            </a:extLst>
          </p:cNvPr>
          <p:cNvSpPr txBox="1"/>
          <p:nvPr/>
        </p:nvSpPr>
        <p:spPr>
          <a:xfrm>
            <a:off x="6492614" y="4860543"/>
            <a:ext cx="348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Professor:</a:t>
            </a:r>
          </a:p>
          <a:p>
            <a:r>
              <a:rPr lang="en-GB" dirty="0"/>
              <a:t>Dr. Shridevi S </a:t>
            </a:r>
            <a:br>
              <a:rPr lang="en-GB" b="1" dirty="0">
                <a:solidFill>
                  <a:schemeClr val="accent6"/>
                </a:solidFill>
              </a:rPr>
            </a:b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122B7-0663-14D1-6BEA-68C10715D519}"/>
              </a:ext>
            </a:extLst>
          </p:cNvPr>
          <p:cNvSpPr txBox="1"/>
          <p:nvPr/>
        </p:nvSpPr>
        <p:spPr>
          <a:xfrm>
            <a:off x="8235014" y="4860543"/>
            <a:ext cx="3716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Team Members:</a:t>
            </a:r>
          </a:p>
          <a:p>
            <a:r>
              <a:rPr lang="en-GB" dirty="0"/>
              <a:t>Ayush Goel 21BCE1115</a:t>
            </a:r>
          </a:p>
          <a:p>
            <a:r>
              <a:rPr lang="en-GB" dirty="0"/>
              <a:t>Abhay Krishna 21BCE5378</a:t>
            </a:r>
          </a:p>
          <a:p>
            <a:r>
              <a:rPr lang="en-GB" dirty="0"/>
              <a:t>Pratyush Mittal 21BCE1808</a:t>
            </a:r>
          </a:p>
          <a:p>
            <a:br>
              <a:rPr lang="en-GB" b="1" dirty="0">
                <a:solidFill>
                  <a:schemeClr val="accent6"/>
                </a:solidFill>
              </a:rPr>
            </a:br>
            <a:endParaRPr lang="en-IN" b="1" dirty="0"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BB1B67-D207-4495-1F7C-F7F70C9A9E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934221-A5FC-356B-0B0B-E2644E3A06A8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E0BA4-F945-88F8-C4CB-B00EFE22A8B7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55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5B75D14-BBC0-33A3-5AD0-36AFB28588C7}"/>
              </a:ext>
            </a:extLst>
          </p:cNvPr>
          <p:cNvSpPr txBox="1">
            <a:spLocks/>
          </p:cNvSpPr>
          <p:nvPr/>
        </p:nvSpPr>
        <p:spPr>
          <a:xfrm>
            <a:off x="313266" y="184512"/>
            <a:ext cx="9126894" cy="403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/>
              <a:t>Further Plans</a:t>
            </a:r>
            <a:endParaRPr lang="en-IN" sz="1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DB3CD0-66F2-C3D0-DB97-68261CC445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Improve our accuracy using better models or larger dataset</a:t>
            </a:r>
          </a:p>
          <a:p>
            <a:r>
              <a:rPr lang="en-GB" dirty="0"/>
              <a:t>Apply RLHF on Fine-Tuned LLM.</a:t>
            </a:r>
          </a:p>
          <a:p>
            <a:r>
              <a:rPr lang="en-GB" dirty="0"/>
              <a:t>Find different metrics for human feedbacks</a:t>
            </a:r>
          </a:p>
          <a:p>
            <a:r>
              <a:rPr lang="en-GB" dirty="0"/>
              <a:t>Find a method to use RLAIF.</a:t>
            </a:r>
          </a:p>
          <a:p>
            <a:r>
              <a:rPr lang="en-GB" dirty="0"/>
              <a:t>Compare the accuracy of the model using RLAIF alone, RLHF alone, both RLAIF and RLHF.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5E6ACE-E59A-8BE4-55ED-95AEA4D86DCD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F619A-A91C-3B69-A06C-296D3B283B51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5F97D-A448-AD2F-5E8E-91000BA634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1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485F78C-87E4-2C07-A399-3075229EEE0A}"/>
              </a:ext>
            </a:extLst>
          </p:cNvPr>
          <p:cNvSpPr>
            <a:spLocks noGrp="1"/>
          </p:cNvSpPr>
          <p:nvPr/>
        </p:nvSpPr>
        <p:spPr>
          <a:xfrm>
            <a:off x="381899" y="190718"/>
            <a:ext cx="9098902" cy="396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/>
              <a:t>Concerns – Issues with further Research</a:t>
            </a:r>
            <a:endParaRPr lang="en-IN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B6AB3-31C5-89BA-5694-67D104E3A3CB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630551-0D10-349B-A63E-ACB919F3CCB5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BF3171-906C-141E-D178-F604D64156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C2C6C0-71C6-7A63-9DF2-23B3B6A2A21F}"/>
              </a:ext>
            </a:extLst>
          </p:cNvPr>
          <p:cNvSpPr>
            <a:spLocks noGrp="1"/>
          </p:cNvSpPr>
          <p:nvPr/>
        </p:nvSpPr>
        <p:spPr>
          <a:xfrm>
            <a:off x="381899" y="10853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Compute resources required either hardware or cloud.</a:t>
            </a:r>
          </a:p>
          <a:p>
            <a:r>
              <a:rPr lang="en-GB" sz="2000" dirty="0"/>
              <a:t>Not many viable options to implement RLAIF, Not offered by any of the popular cloud services.</a:t>
            </a:r>
          </a:p>
        </p:txBody>
      </p:sp>
    </p:spTree>
    <p:extLst>
      <p:ext uri="{BB962C8B-B14F-4D97-AF65-F5344CB8AC3E}">
        <p14:creationId xmlns:p14="http://schemas.microsoft.com/office/powerpoint/2010/main" val="156876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7759" y="159436"/>
            <a:ext cx="114349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6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Work-let Name: 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Evaluate RLHF combined with RLAIF as an approach against RLHF &amp; RLAIF alone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23GAI23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Vellore Institute Of Technology, Chennai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/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 Used additional open-source software for fine tuning</a:t>
            </a:r>
          </a:p>
          <a:p>
            <a:pPr marL="93663" lvl="1"/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 Applied fine tuning on small LLMs</a:t>
            </a:r>
          </a:p>
          <a:p>
            <a:pPr marL="93663" lvl="1"/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 Found methods to Apply RLHF while Fine-tuning.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 Fine tune larger LLMs </a:t>
            </a:r>
          </a:p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 implement RLHF while finetuning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 Was able to fine tune Tiny llama locally and on google 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colab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.</a:t>
            </a:r>
          </a:p>
          <a:p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 More research on fine tuning methods and approaches.</a:t>
            </a:r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 Requires Premium Subscriptions for some software platforms like replicate.</a:t>
            </a:r>
          </a:p>
          <a:p>
            <a:r>
              <a:rPr lang="en-GB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 Local Fine-tuning requires exorbitant amount of GPU and RAM.</a:t>
            </a:r>
          </a:p>
          <a:p>
            <a:r>
              <a:rPr lang="en-GB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 Too much time taken for computation. </a:t>
            </a:r>
          </a:p>
          <a:p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 No readily available RLAIF Support form any platform.</a:t>
            </a:r>
            <a:endParaRPr lang="en-GB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31-01-2024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6755BF-1A5E-4868-E057-4E40767C3B87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71BBE-F1D6-90FA-E302-54F73EE5DABE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A2E14-1340-D9FE-D300-5273622CD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544A7FD-C482-575F-F8F4-78D7457D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99" y="196137"/>
            <a:ext cx="9736015" cy="474911"/>
          </a:xfrm>
        </p:spPr>
        <p:txBody>
          <a:bodyPr>
            <a:normAutofit fontScale="90000"/>
          </a:bodyPr>
          <a:lstStyle/>
          <a:p>
            <a:r>
              <a:rPr lang="en-GB" sz="1800" dirty="0">
                <a:latin typeface="+mn-lt"/>
                <a:ea typeface="+mn-ea"/>
                <a:cs typeface="+mn-cs"/>
              </a:rPr>
              <a:t>Dataset: </a:t>
            </a:r>
            <a:r>
              <a:rPr lang="en-GB" sz="1800" dirty="0" err="1">
                <a:latin typeface="+mn-lt"/>
                <a:ea typeface="+mn-ea"/>
                <a:cs typeface="+mn-cs"/>
              </a:rPr>
              <a:t>samsum</a:t>
            </a:r>
            <a:br>
              <a:rPr lang="en-GB" sz="1800" dirty="0">
                <a:latin typeface="+mn-lt"/>
                <a:ea typeface="+mn-ea"/>
                <a:cs typeface="+mn-cs"/>
              </a:rPr>
            </a:br>
            <a:r>
              <a:rPr lang="en-GB" sz="1800" dirty="0">
                <a:latin typeface="+mn-lt"/>
                <a:ea typeface="+mn-ea"/>
                <a:cs typeface="+mn-cs"/>
              </a:rPr>
              <a:t>Dataset Size: 14k rows</a:t>
            </a:r>
            <a:br>
              <a:rPr lang="en-GB" sz="1800" dirty="0">
                <a:latin typeface="+mn-lt"/>
                <a:ea typeface="+mn-ea"/>
                <a:cs typeface="+mn-cs"/>
              </a:rPr>
            </a:br>
            <a:r>
              <a:rPr lang="en-GB" sz="1800" dirty="0">
                <a:latin typeface="+mn-lt"/>
                <a:ea typeface="+mn-ea"/>
                <a:cs typeface="+mn-cs"/>
              </a:rPr>
              <a:t>Dataset Description: Summarization for conversation between people.</a:t>
            </a:r>
            <a:endParaRPr lang="en-IN" sz="180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3613A-1DE0-19BD-A46C-916964030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14" y="1286867"/>
            <a:ext cx="9358171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7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BC9C9C-8E54-F3CE-CDB6-C7328370C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832" y="1690688"/>
            <a:ext cx="5182049" cy="5022015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2E2AFED2-1F85-7F2F-E5AB-ADEB9B41DD48}"/>
              </a:ext>
            </a:extLst>
          </p:cNvPr>
          <p:cNvSpPr txBox="1">
            <a:spLocks/>
          </p:cNvSpPr>
          <p:nvPr/>
        </p:nvSpPr>
        <p:spPr>
          <a:xfrm>
            <a:off x="381899" y="112666"/>
            <a:ext cx="9736015" cy="648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dirty="0">
                <a:latin typeface="+mn-lt"/>
                <a:ea typeface="+mn-ea"/>
                <a:cs typeface="+mn-cs"/>
              </a:rPr>
              <a:t>Dataset: </a:t>
            </a:r>
            <a:r>
              <a:rPr lang="en-IN" sz="2300" dirty="0">
                <a:latin typeface="+mn-lt"/>
                <a:ea typeface="+mn-ea"/>
                <a:cs typeface="+mn-cs"/>
              </a:rPr>
              <a:t>medquad.csv</a:t>
            </a:r>
            <a:br>
              <a:rPr lang="en-GB" sz="2300" dirty="0">
                <a:latin typeface="+mn-lt"/>
                <a:ea typeface="+mn-ea"/>
                <a:cs typeface="+mn-cs"/>
              </a:rPr>
            </a:br>
            <a:r>
              <a:rPr lang="en-GB" sz="2300" dirty="0">
                <a:latin typeface="+mn-lt"/>
                <a:ea typeface="+mn-ea"/>
                <a:cs typeface="+mn-cs"/>
              </a:rPr>
              <a:t>Dataset Size: 47k rows</a:t>
            </a:r>
            <a:br>
              <a:rPr lang="en-GB" sz="2300" dirty="0">
                <a:latin typeface="+mn-lt"/>
                <a:ea typeface="+mn-ea"/>
                <a:cs typeface="+mn-cs"/>
              </a:rPr>
            </a:br>
            <a:r>
              <a:rPr lang="en-GB" sz="2300" dirty="0">
                <a:latin typeface="+mn-lt"/>
                <a:ea typeface="+mn-ea"/>
                <a:cs typeface="+mn-cs"/>
              </a:rPr>
              <a:t>Dataset Description: Question answer type dataset</a:t>
            </a:r>
            <a:r>
              <a:rPr lang="en-GB" sz="1800" dirty="0">
                <a:latin typeface="+mn-lt"/>
                <a:ea typeface="+mn-ea"/>
                <a:cs typeface="+mn-cs"/>
              </a:rPr>
              <a:t>.</a:t>
            </a:r>
            <a:endParaRPr lang="en-IN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83575F-582F-81D3-F852-33D238A74173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19CEF-4AD7-F639-70E2-74918E04EB68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CE22BB-809E-23C3-893F-E3435ABDF7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5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F1DB-E31C-9A79-D6B9-D1B3B9FF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99" y="172770"/>
            <a:ext cx="6477000" cy="347080"/>
          </a:xfrm>
        </p:spPr>
        <p:txBody>
          <a:bodyPr>
            <a:normAutofit/>
          </a:bodyPr>
          <a:lstStyle/>
          <a:p>
            <a:r>
              <a:rPr lang="en-IN" sz="1800" b="1" dirty="0"/>
              <a:t>What we have tried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A636C8-365A-B01E-DD41-421E53ED968C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4E951-B46E-550F-DCF4-69350FDC2748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B7924-673F-3267-5391-6BEF3AFC19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79CEC-68C5-C702-8E10-6DDE9C7C274D}"/>
              </a:ext>
            </a:extLst>
          </p:cNvPr>
          <p:cNvSpPr txBox="1"/>
          <p:nvPr/>
        </p:nvSpPr>
        <p:spPr>
          <a:xfrm>
            <a:off x="169333" y="1250302"/>
            <a:ext cx="154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Gradient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3A256-A003-0FDE-32DF-9FE0CD183D49}"/>
              </a:ext>
            </a:extLst>
          </p:cNvPr>
          <p:cNvSpPr txBox="1"/>
          <p:nvPr/>
        </p:nvSpPr>
        <p:spPr>
          <a:xfrm>
            <a:off x="6512767" y="1250302"/>
            <a:ext cx="205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Replicate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3E5E41-D364-824D-AD9A-E6D5B699B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6" y="1884766"/>
            <a:ext cx="5313028" cy="3088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5DE3A8-386B-AA39-DC0C-2E650A3B6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234" y="1884766"/>
            <a:ext cx="6509700" cy="278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6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1DBE06-B7D1-804E-7A42-9D8ED6B6F473}"/>
              </a:ext>
            </a:extLst>
          </p:cNvPr>
          <p:cNvSpPr txBox="1"/>
          <p:nvPr/>
        </p:nvSpPr>
        <p:spPr>
          <a:xfrm>
            <a:off x="6495462" y="1076259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Unsloth</a:t>
            </a:r>
            <a:r>
              <a:rPr lang="en-IN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52744-194C-E561-4445-A8BF60EBF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462" y="1630113"/>
            <a:ext cx="5597011" cy="3597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86EC8D-3513-86D6-14EF-C226547CE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1019"/>
            <a:ext cx="6372524" cy="3255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6BBCE5-4313-C02D-F039-D75F595ACBB9}"/>
              </a:ext>
            </a:extLst>
          </p:cNvPr>
          <p:cNvSpPr txBox="1"/>
          <p:nvPr/>
        </p:nvSpPr>
        <p:spPr>
          <a:xfrm>
            <a:off x="480384" y="1076259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Llama factory: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3945B-E71C-1D7D-BCB1-318C663FCB54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86CB97-32F3-3845-9F38-1A1961AE9E17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10076D-3E86-0275-91B7-9ACBA5706E4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EF3B23F-A289-6891-5336-D54EEB57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99" y="172770"/>
            <a:ext cx="6477000" cy="347080"/>
          </a:xfrm>
        </p:spPr>
        <p:txBody>
          <a:bodyPr>
            <a:normAutofit/>
          </a:bodyPr>
          <a:lstStyle/>
          <a:p>
            <a:r>
              <a:rPr lang="en-IN" sz="1800" b="1" dirty="0"/>
              <a:t>What we have tried</a:t>
            </a:r>
          </a:p>
        </p:txBody>
      </p:sp>
    </p:spTree>
    <p:extLst>
      <p:ext uri="{BB962C8B-B14F-4D97-AF65-F5344CB8AC3E}">
        <p14:creationId xmlns:p14="http://schemas.microsoft.com/office/powerpoint/2010/main" val="38430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CB54-AD73-CBCC-074E-EB7F2700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6" y="172770"/>
            <a:ext cx="3500535" cy="347080"/>
          </a:xfrm>
        </p:spPr>
        <p:txBody>
          <a:bodyPr>
            <a:normAutofit/>
          </a:bodyPr>
          <a:lstStyle/>
          <a:p>
            <a:r>
              <a:rPr lang="en-IN" sz="1800" b="1" dirty="0"/>
              <a:t>Issues with gradient: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97861B-5E34-6DBA-8DF8-E7885ABCF73C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D2A41-5C91-11D4-F2B2-E2CA6210585C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CFEC3-42E9-0491-3869-209F4148A9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ECC13B-2A47-AAF2-4DEA-B993D9BB1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6" y="652891"/>
            <a:ext cx="7309338" cy="3799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6196B-4780-A4CD-9D52-1C1CA07DC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305" y="3317039"/>
            <a:ext cx="6665854" cy="333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1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40A0-1C60-D7BA-DC45-DC955FA5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8" y="131861"/>
            <a:ext cx="8591939" cy="446638"/>
          </a:xfrm>
        </p:spPr>
        <p:txBody>
          <a:bodyPr>
            <a:normAutofit/>
          </a:bodyPr>
          <a:lstStyle/>
          <a:p>
            <a:r>
              <a:rPr lang="en-IN" sz="1800" b="1" dirty="0"/>
              <a:t>Issues with fine tuning:</a:t>
            </a:r>
          </a:p>
        </p:txBody>
      </p:sp>
      <p:pic>
        <p:nvPicPr>
          <p:cNvPr id="4" name="Picture 3" descr="A black and white image of a flag&#10;&#10;Description automatically generated">
            <a:extLst>
              <a:ext uri="{FF2B5EF4-FFF2-40B4-BE49-F238E27FC236}">
                <a16:creationId xmlns:a16="http://schemas.microsoft.com/office/drawing/2014/main" id="{C8155F21-979C-96A5-5812-FD56913BD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6" y="817077"/>
            <a:ext cx="8224338" cy="25058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96BD75-6265-7F6A-4395-B2519FD8E594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1E552-9322-566B-D3C5-F28C1E0C01B3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B1B65-8D06-FC07-7564-26D25A8E98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A5B0A7-3D00-68F8-74E9-9E8CD87D7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68" y="3561507"/>
            <a:ext cx="4530627" cy="1057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2FD4EB-D3F2-70AA-857A-970715B33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67" y="4857228"/>
            <a:ext cx="4521177" cy="13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7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FE6F066-EE28-72C1-28D2-8D825F6DB5E0}"/>
              </a:ext>
            </a:extLst>
          </p:cNvPr>
          <p:cNvSpPr>
            <a:spLocks noGrp="1"/>
          </p:cNvSpPr>
          <p:nvPr/>
        </p:nvSpPr>
        <p:spPr>
          <a:xfrm>
            <a:off x="369873" y="130105"/>
            <a:ext cx="10515600" cy="476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/>
              <a:t>LLaMA – Factory Benchmarks and Hardware Requirement</a:t>
            </a:r>
            <a:endParaRPr lang="en-IN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24E6A-E0F0-C36D-C0C2-31D8EC1F0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9" t="8423"/>
          <a:stretch/>
        </p:blipFill>
        <p:spPr>
          <a:xfrm>
            <a:off x="557229" y="1172808"/>
            <a:ext cx="7119091" cy="3887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56AE85-B276-DD99-DCBA-DF62330E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9965"/>
            <a:ext cx="5389978" cy="28580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8C469E-1229-219D-C3ED-900286544B4D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648DBD-1672-5A90-EE13-4B6F9CDCB185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78CA05-B6CD-8E9D-CD16-8AE57BA4C4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6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4870</TotalTime>
  <Words>335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</vt:lpstr>
      <vt:lpstr>Calibri Light</vt:lpstr>
      <vt:lpstr>SamsungOne 600C</vt:lpstr>
      <vt:lpstr>Office Theme</vt:lpstr>
      <vt:lpstr>PowerPoint Presentation</vt:lpstr>
      <vt:lpstr>PowerPoint Presentation</vt:lpstr>
      <vt:lpstr>Dataset: samsum Dataset Size: 14k rows Dataset Description: Summarization for conversation between people.</vt:lpstr>
      <vt:lpstr>PowerPoint Presentation</vt:lpstr>
      <vt:lpstr>What we have tried</vt:lpstr>
      <vt:lpstr>What we have tried</vt:lpstr>
      <vt:lpstr>Issues with gradient:</vt:lpstr>
      <vt:lpstr>Issues with fine tuning: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Abhay Krishna</cp:lastModifiedBy>
  <cp:revision>59</cp:revision>
  <cp:lastPrinted>2019-06-27T12:08:24Z</cp:lastPrinted>
  <dcterms:created xsi:type="dcterms:W3CDTF">2019-04-12T08:37:01Z</dcterms:created>
  <dcterms:modified xsi:type="dcterms:W3CDTF">2024-02-26T09:23:04Z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