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4" r:id="rId5"/>
    <p:sldId id="258" r:id="rId6"/>
    <p:sldId id="266" r:id="rId7"/>
    <p:sldId id="284" r:id="rId8"/>
    <p:sldId id="279" r:id="rId9"/>
    <p:sldId id="275" r:id="rId10"/>
    <p:sldId id="276" r:id="rId11"/>
    <p:sldId id="277" r:id="rId12"/>
    <p:sldId id="280" r:id="rId13"/>
    <p:sldId id="278" r:id="rId14"/>
    <p:sldId id="282" r:id="rId1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F8B6D-CD53-4C7C-A964-ABA7D9A74C2E}">
          <p14:sldIdLst>
            <p14:sldId id="274"/>
            <p14:sldId id="258"/>
            <p14:sldId id="266"/>
            <p14:sldId id="284"/>
            <p14:sldId id="279"/>
            <p14:sldId id="275"/>
            <p14:sldId id="276"/>
            <p14:sldId id="277"/>
            <p14:sldId id="280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86983-6215-4430-A48C-2D8466D92CDE}" v="7" dt="2024-06-20T08:13:2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0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46604-DB37-FCCE-AB60-DE9BC6731883}"/>
              </a:ext>
            </a:extLst>
          </p:cNvPr>
          <p:cNvSpPr txBox="1"/>
          <p:nvPr/>
        </p:nvSpPr>
        <p:spPr>
          <a:xfrm>
            <a:off x="1753678" y="1997457"/>
            <a:ext cx="8684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Evaluate RLHF combined with RLAIF as an approach against RLHF &amp; RLAIF alone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2505-9737-4C93-7577-3E923D9D1E1E}"/>
              </a:ext>
            </a:extLst>
          </p:cNvPr>
          <p:cNvSpPr txBox="1"/>
          <p:nvPr/>
        </p:nvSpPr>
        <p:spPr>
          <a:xfrm>
            <a:off x="6492614" y="4860543"/>
            <a:ext cx="34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Professor:</a:t>
            </a:r>
          </a:p>
          <a:p>
            <a:r>
              <a:rPr lang="en-GB" dirty="0"/>
              <a:t>Dr. Shridevi S </a:t>
            </a:r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22B7-0663-14D1-6BEA-68C10715D519}"/>
              </a:ext>
            </a:extLst>
          </p:cNvPr>
          <p:cNvSpPr txBox="1"/>
          <p:nvPr/>
        </p:nvSpPr>
        <p:spPr>
          <a:xfrm>
            <a:off x="8235014" y="4860543"/>
            <a:ext cx="3716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Members:</a:t>
            </a:r>
          </a:p>
          <a:p>
            <a:r>
              <a:rPr lang="en-GB" dirty="0"/>
              <a:t>Ayush Goel 21BCE1115</a:t>
            </a:r>
          </a:p>
          <a:p>
            <a:r>
              <a:rPr lang="en-GB" dirty="0"/>
              <a:t>Abhay Krishna 21BCE5378</a:t>
            </a:r>
          </a:p>
          <a:p>
            <a:r>
              <a:rPr lang="en-GB" dirty="0"/>
              <a:t>Pratyush Mittal 21BCE1808</a:t>
            </a:r>
          </a:p>
          <a:p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B1B67-D207-4495-1F7C-F7F70C9A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934221-A5FC-356B-0B0B-E2644E3A06A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E0BA4-F945-88F8-C4CB-B00EFE22A8B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5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8C469E-1229-219D-C3ED-900286544B4D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48DBD-1672-5A90-EE13-4B6F9CDCB18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8CA05-B6CD-8E9D-CD16-8AE57BA4C4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89C04-1969-E050-B01A-BE015731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72770"/>
            <a:ext cx="3500535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7ADE9-BBCF-763F-1ADC-9BCD6D69F04D}"/>
              </a:ext>
            </a:extLst>
          </p:cNvPr>
          <p:cNvSpPr txBox="1"/>
          <p:nvPr/>
        </p:nvSpPr>
        <p:spPr>
          <a:xfrm>
            <a:off x="447868" y="705022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compared to the previous result of RLHF alone: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93452-08E9-6A1D-75C7-7146C1ED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6" y="1259526"/>
            <a:ext cx="315321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B75D14-BBC0-33A3-5AD0-36AFB28588C7}"/>
              </a:ext>
            </a:extLst>
          </p:cNvPr>
          <p:cNvSpPr txBox="1">
            <a:spLocks/>
          </p:cNvSpPr>
          <p:nvPr/>
        </p:nvSpPr>
        <p:spPr>
          <a:xfrm>
            <a:off x="313266" y="184512"/>
            <a:ext cx="9126894" cy="403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Possible reasons:</a:t>
            </a:r>
            <a:endParaRPr lang="en-IN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E6ACE-E59A-8BE4-55ED-95AEA4D86DC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F619A-A91C-3B69-A06C-296D3B283B51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5F97D-A448-AD2F-5E8E-91000BA6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F62F43-2050-D597-D9FB-9E946F84BE9C}"/>
              </a:ext>
            </a:extLst>
          </p:cNvPr>
          <p:cNvSpPr txBox="1"/>
          <p:nvPr/>
        </p:nvSpPr>
        <p:spPr>
          <a:xfrm>
            <a:off x="469783" y="947956"/>
            <a:ext cx="9689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The dataset size used to train the reward model is small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The dataset generated by the zephyr model is indeed more toxic due to the small size of the model.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The combination of </a:t>
            </a:r>
            <a:r>
              <a:rPr lang="en-IN" dirty="0" err="1"/>
              <a:t>rlhf</a:t>
            </a:r>
            <a:r>
              <a:rPr lang="en-IN" dirty="0"/>
              <a:t> and </a:t>
            </a:r>
            <a:r>
              <a:rPr lang="en-IN" dirty="0" err="1"/>
              <a:t>rlaif</a:t>
            </a:r>
            <a:r>
              <a:rPr lang="en-IN" dirty="0"/>
              <a:t> has brought </a:t>
            </a:r>
            <a:r>
              <a:rPr lang="en-IN" dirty="0" err="1"/>
              <a:t>apon</a:t>
            </a:r>
            <a:r>
              <a:rPr lang="en-IN" dirty="0"/>
              <a:t> these changes and shows us that the texts used for </a:t>
            </a:r>
            <a:r>
              <a:rPr lang="en-IN" dirty="0" err="1"/>
              <a:t>evalution</a:t>
            </a:r>
            <a:r>
              <a:rPr lang="en-IN" dirty="0"/>
              <a:t> is more toxic that predicted.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6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759" y="159436"/>
            <a:ext cx="114349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Work-let Name: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Evaluate RLHF combined with RLAIF as an approach against RLHF &amp; RLAIF alone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23GAI23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Vellore Institute Of Technology, Chennai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4232" y="420509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110196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Fine-tuned a model on mistral 7B.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Evaluated the base zephyr model on Harmfulness benchmarks.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Apply RLHF on base model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Create a reward model and train it.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Apply RLAIF on base models.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Compare the two using the scale from dataset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apply more evaluation metrics</a:t>
            </a: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Future plans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Applied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rlhf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and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rlaif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on our base model using available and generated datasets.</a:t>
            </a:r>
          </a:p>
          <a:p>
            <a:pPr marL="171450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Combined the two using 2 methods:</a:t>
            </a:r>
            <a:b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1. using the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rlhf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dataset with the already trained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rlaif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reward model.</a:t>
            </a:r>
          </a:p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   2. Using the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rlaif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dataset with the already trained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rlhf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reward model.</a:t>
            </a:r>
          </a:p>
          <a:p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GPU compatibility issues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Small code errors (which were fixed)</a:t>
            </a: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31-01-2024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755BF-1A5E-4868-E057-4E40767C3B8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71BBE-F1D6-90FA-E302-54F73EE5DA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2E14-1340-D9FE-D300-5273622C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544A7FD-C482-575F-F8F4-78D7457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7" y="105046"/>
            <a:ext cx="9717470" cy="800024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latin typeface="+mn-lt"/>
                <a:ea typeface="+mn-ea"/>
                <a:cs typeface="+mn-cs"/>
              </a:rPr>
              <a:t>Dataset: </a:t>
            </a:r>
            <a:r>
              <a:rPr lang="en-GB" sz="1800" dirty="0" err="1">
                <a:latin typeface="+mn-lt"/>
                <a:ea typeface="+mn-ea"/>
                <a:cs typeface="+mn-cs"/>
              </a:rPr>
              <a:t>hh-rlhf</a:t>
            </a:r>
            <a:r>
              <a:rPr lang="en-GB" sz="1800" dirty="0">
                <a:latin typeface="+mn-lt"/>
                <a:ea typeface="+mn-ea"/>
                <a:cs typeface="+mn-cs"/>
              </a:rPr>
              <a:t> (for reward model training)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Size: 161k rows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Description: Human preference data about helpfulness and harmlessness from Training a Helpful and 		                 Harmless Assistant with Reinforcement Learning from Human Feedback</a:t>
            </a:r>
            <a:r>
              <a:rPr lang="en-GB" sz="900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99D4A-C679-014A-3A35-EBCFA74D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06" y="1340002"/>
            <a:ext cx="9776387" cy="51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755BF-1A5E-4868-E057-4E40767C3B8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71BBE-F1D6-90FA-E302-54F73EE5DA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2E14-1340-D9FE-D300-5273622C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544A7FD-C482-575F-F8F4-78D7457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7" y="105046"/>
            <a:ext cx="9717470" cy="800024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latin typeface="+mn-lt"/>
                <a:ea typeface="+mn-ea"/>
                <a:cs typeface="+mn-cs"/>
              </a:rPr>
              <a:t>Dataset: </a:t>
            </a:r>
            <a:r>
              <a:rPr lang="en-GB" sz="1800" dirty="0" err="1">
                <a:latin typeface="+mn-lt"/>
                <a:ea typeface="+mn-ea"/>
                <a:cs typeface="+mn-cs"/>
              </a:rPr>
              <a:t>rlaif</a:t>
            </a:r>
            <a:r>
              <a:rPr lang="en-GB" sz="1800" dirty="0">
                <a:latin typeface="+mn-lt"/>
                <a:ea typeface="+mn-ea"/>
                <a:cs typeface="+mn-cs"/>
              </a:rPr>
              <a:t>-Generated-Dataset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Size: 5 rows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Description: Dataset created by comparing the responses to prompts by 2 LLMs and comparing the better response and segregating it.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E22D2-D8D9-0BCF-71D4-FD94F36E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60" y="1739617"/>
            <a:ext cx="1149828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2E2AFED2-1F85-7F2F-E5AB-ADEB9B41DD48}"/>
              </a:ext>
            </a:extLst>
          </p:cNvPr>
          <p:cNvSpPr txBox="1">
            <a:spLocks/>
          </p:cNvSpPr>
          <p:nvPr/>
        </p:nvSpPr>
        <p:spPr>
          <a:xfrm>
            <a:off x="275616" y="11739"/>
            <a:ext cx="9736015" cy="100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>
                <a:latin typeface="+mn-lt"/>
                <a:ea typeface="+mn-ea"/>
                <a:cs typeface="+mn-cs"/>
              </a:rPr>
              <a:t>Dataset: allenai/real-toxicity-prompts (for training PPO)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Size: 99k rows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Description: </a:t>
            </a:r>
            <a:r>
              <a:rPr lang="en-GB" sz="2300" dirty="0" err="1">
                <a:latin typeface="+mn-lt"/>
                <a:ea typeface="+mn-ea"/>
                <a:cs typeface="+mn-cs"/>
              </a:rPr>
              <a:t>RealToxicityPrompts</a:t>
            </a:r>
            <a:r>
              <a:rPr lang="en-GB" sz="2300" dirty="0">
                <a:latin typeface="+mn-lt"/>
                <a:ea typeface="+mn-ea"/>
                <a:cs typeface="+mn-cs"/>
              </a:rPr>
              <a:t> is a dataset of 100k sentence snippets from the web for 			researchers to further address the risk of neural toxic degeneration in models.</a:t>
            </a:r>
            <a:endParaRPr lang="en-IN" sz="23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3575F-582F-81D3-F852-33D238A7417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19CEF-4AD7-F639-70E2-74918E04EB6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E22BB-809E-23C3-893F-E3435ABDF7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E0224-0F18-3F03-0BDD-39B7BCD1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6" y="1110343"/>
            <a:ext cx="11192733" cy="42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F1DB-E31C-9A79-D6B9-D1B3B9F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636C8-365A-B01E-DD41-421E53ED968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4E951-B46E-550F-DCF4-69350FDC274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7924-673F-3267-5391-6BEF3AFC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79CEC-68C5-C702-8E10-6DDE9C7C274D}"/>
              </a:ext>
            </a:extLst>
          </p:cNvPr>
          <p:cNvSpPr txBox="1"/>
          <p:nvPr/>
        </p:nvSpPr>
        <p:spPr>
          <a:xfrm>
            <a:off x="381899" y="623529"/>
            <a:ext cx="154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0D4E79-2D20-D007-1806-ECF171B3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835205"/>
            <a:ext cx="7882985" cy="1070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BE048-36D3-D0AB-0ADB-86238242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95" y="1002162"/>
            <a:ext cx="5698404" cy="51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6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53945B-E71C-1D7D-BCB1-318C663FCB5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6CB97-32F3-3845-9F38-1A1961AE9E1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0076D-3E86-0275-91B7-9ACBA5706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F3B23F-A289-6891-5336-D54EEB57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B60AE-03CB-D456-06AC-31243CF812B5}"/>
              </a:ext>
            </a:extLst>
          </p:cNvPr>
          <p:cNvSpPr txBox="1"/>
          <p:nvPr/>
        </p:nvSpPr>
        <p:spPr>
          <a:xfrm>
            <a:off x="169333" y="774441"/>
            <a:ext cx="31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reward model: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725F3-BCFC-671A-16CE-823E924C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232957"/>
            <a:ext cx="6354062" cy="320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95C93-E7A5-1D7C-65E8-DC48B3954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7" y="4366541"/>
            <a:ext cx="8419683" cy="20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B54-AD73-CBCC-074E-EB7F2700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72770"/>
            <a:ext cx="3500535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7861B-5E34-6DBA-8DF8-E7885ABCF73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D2A41-5C91-11D4-F2B2-E2CA6210585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CFEC3-42E9-0491-3869-209F4148A9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A1455-6DEE-3829-8582-9D7F0681CF40}"/>
              </a:ext>
            </a:extLst>
          </p:cNvPr>
          <p:cNvSpPr txBox="1"/>
          <p:nvPr/>
        </p:nvSpPr>
        <p:spPr>
          <a:xfrm>
            <a:off x="464976" y="587576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Combination of RLHF and RLAIF using the RLHF dataset with the RLAIF reward model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3983C-3DA1-E775-6969-AD4AFA15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8" y="1439567"/>
            <a:ext cx="6621599" cy="2488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1E1AF4-249A-1212-CAC2-7CAF133A01D2}"/>
              </a:ext>
            </a:extLst>
          </p:cNvPr>
          <p:cNvSpPr txBox="1"/>
          <p:nvPr/>
        </p:nvSpPr>
        <p:spPr>
          <a:xfrm>
            <a:off x="569167" y="1101012"/>
            <a:ext cx="163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Reward model: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972A2-8C9C-B1D8-41B8-BEB8E65B1C8F}"/>
              </a:ext>
            </a:extLst>
          </p:cNvPr>
          <p:cNvSpPr txBox="1"/>
          <p:nvPr/>
        </p:nvSpPr>
        <p:spPr>
          <a:xfrm>
            <a:off x="569166" y="4072294"/>
            <a:ext cx="239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Error: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FFB7D-BDFE-BCEE-E3C3-8E00C0FD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8" y="4554952"/>
            <a:ext cx="4715533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56F0E-5B7B-A7EC-67F9-58497B091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922" y="4554952"/>
            <a:ext cx="15432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0A0-1C60-D7BA-DC45-DC955FA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8" y="131861"/>
            <a:ext cx="8591939" cy="446638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6BD75-6265-7F6A-4395-B2519FD8E59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1E552-9322-566B-D3C5-F28C1E0C01B3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1B65-8D06-FC07-7564-26D25A8E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376B2D-35B5-38D2-2AB1-35876BA68E99}"/>
              </a:ext>
            </a:extLst>
          </p:cNvPr>
          <p:cNvSpPr txBox="1"/>
          <p:nvPr/>
        </p:nvSpPr>
        <p:spPr>
          <a:xfrm>
            <a:off x="447868" y="705022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Combination of RLHF and RLAIF using the RLAIF dataset with the RLHF reward model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50379-CEFD-1954-916F-F69D62F1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8" y="1200877"/>
            <a:ext cx="6354062" cy="3200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AE146-0561-2369-F009-A8379AC1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1" y="5063229"/>
            <a:ext cx="3781953" cy="1362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79789-73C4-6B07-3F2C-D92608B7DC29}"/>
              </a:ext>
            </a:extLst>
          </p:cNvPr>
          <p:cNvSpPr txBox="1"/>
          <p:nvPr/>
        </p:nvSpPr>
        <p:spPr>
          <a:xfrm>
            <a:off x="4976811" y="4698348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7217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458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</vt:lpstr>
      <vt:lpstr>Calibri Light</vt:lpstr>
      <vt:lpstr>SamsungOne 600C</vt:lpstr>
      <vt:lpstr>Source Sans Pro</vt:lpstr>
      <vt:lpstr>Office Theme</vt:lpstr>
      <vt:lpstr>PowerPoint Presentation</vt:lpstr>
      <vt:lpstr>PowerPoint Presentation</vt:lpstr>
      <vt:lpstr>Dataset: hh-rlhf (for reward model training) Dataset Size: 161k rows Dataset Description: Human preference data about helpfulness and harmlessness from Training a Helpful and                    Harmless Assistant with Reinforcement Learning from Human Feedback.</vt:lpstr>
      <vt:lpstr>Dataset: rlaif-Generated-Dataset Dataset Size: 5 rows Dataset Description: Dataset created by comparing the responses to prompts by 2 LLMs and comparing the better response and segregating it.</vt:lpstr>
      <vt:lpstr>PowerPoint Presentation</vt:lpstr>
      <vt:lpstr>What we have tried</vt:lpstr>
      <vt:lpstr>What we have tried</vt:lpstr>
      <vt:lpstr>What we have tried</vt:lpstr>
      <vt:lpstr>What we have tried:</vt:lpstr>
      <vt:lpstr>What we have tried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Abhay Krishna</cp:lastModifiedBy>
  <cp:revision>62</cp:revision>
  <cp:lastPrinted>2019-06-27T12:08:24Z</cp:lastPrinted>
  <dcterms:created xsi:type="dcterms:W3CDTF">2019-04-12T08:37:01Z</dcterms:created>
  <dcterms:modified xsi:type="dcterms:W3CDTF">2024-06-20T08:20:37Z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