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74" r:id="rId5"/>
    <p:sldId id="258" r:id="rId6"/>
    <p:sldId id="266" r:id="rId7"/>
    <p:sldId id="284" r:id="rId8"/>
    <p:sldId id="279" r:id="rId9"/>
    <p:sldId id="275" r:id="rId10"/>
    <p:sldId id="276" r:id="rId11"/>
    <p:sldId id="277" r:id="rId12"/>
    <p:sldId id="280" r:id="rId13"/>
    <p:sldId id="278" r:id="rId14"/>
    <p:sldId id="287" r:id="rId15"/>
    <p:sldId id="288" r:id="rId16"/>
    <p:sldId id="289" r:id="rId17"/>
    <p:sldId id="290" r:id="rId18"/>
    <p:sldId id="291" r:id="rId19"/>
    <p:sldId id="294" r:id="rId20"/>
    <p:sldId id="295" r:id="rId21"/>
    <p:sldId id="292" r:id="rId22"/>
    <p:sldId id="296" r:id="rId23"/>
    <p:sldId id="293" r:id="rId24"/>
    <p:sldId id="286" r:id="rId2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9F8B6D-CD53-4C7C-A964-ABA7D9A74C2E}">
          <p14:sldIdLst>
            <p14:sldId id="274"/>
            <p14:sldId id="258"/>
            <p14:sldId id="266"/>
            <p14:sldId id="284"/>
            <p14:sldId id="279"/>
            <p14:sldId id="275"/>
            <p14:sldId id="276"/>
            <p14:sldId id="277"/>
            <p14:sldId id="280"/>
            <p14:sldId id="278"/>
            <p14:sldId id="287"/>
            <p14:sldId id="288"/>
            <p14:sldId id="289"/>
            <p14:sldId id="290"/>
            <p14:sldId id="291"/>
            <p14:sldId id="294"/>
            <p14:sldId id="295"/>
            <p14:sldId id="292"/>
            <p14:sldId id="296"/>
            <p14:sldId id="293"/>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69B45-A0B0-432E-91F4-705A895292F9}" v="116" dt="2024-07-23T08:44:12.7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70"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Toxicity</a:t>
            </a:r>
            <a:r>
              <a:rPr lang="en-US" baseline="0" dirty="0"/>
              <a:t> </a:t>
            </a:r>
            <a:r>
              <a:rPr lang="en-US" baseline="0" dirty="0" err="1"/>
              <a:t>comparision</a:t>
            </a:r>
            <a:endParaRPr lang="en-US" dirty="0"/>
          </a:p>
        </c:rich>
      </c:tx>
      <c:layout>
        <c:manualLayout>
          <c:xMode val="edge"/>
          <c:yMode val="edge"/>
          <c:x val="0.40429199189322457"/>
          <c:y val="2.095321164338623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Sheet1!$A$2:$A$6</c:f>
              <c:strCache>
                <c:ptCount val="5"/>
                <c:pt idx="0">
                  <c:v>Only finetuning </c:v>
                </c:pt>
                <c:pt idx="1">
                  <c:v>Using RLHF </c:v>
                </c:pt>
                <c:pt idx="2">
                  <c:v>Using RLAIF </c:v>
                </c:pt>
                <c:pt idx="3">
                  <c:v>Using RLHF + RLAIF </c:v>
                </c:pt>
                <c:pt idx="4">
                  <c:v>Using RLAIF + RLHF</c:v>
                </c:pt>
              </c:strCache>
            </c:strRef>
          </c:cat>
          <c:val>
            <c:numRef>
              <c:f>Sheet1!$B$2:$B$6</c:f>
              <c:numCache>
                <c:formatCode>General</c:formatCode>
                <c:ptCount val="5"/>
                <c:pt idx="0">
                  <c:v>2.512E-2</c:v>
                </c:pt>
                <c:pt idx="1">
                  <c:v>1.968E-2</c:v>
                </c:pt>
                <c:pt idx="2">
                  <c:v>1.5654399999999999E-2</c:v>
                </c:pt>
                <c:pt idx="3">
                  <c:v>1.196E-2</c:v>
                </c:pt>
                <c:pt idx="4">
                  <c:v>1.059E-2</c:v>
                </c:pt>
              </c:numCache>
            </c:numRef>
          </c:val>
          <c:smooth val="0"/>
          <c:extLst>
            <c:ext xmlns:c16="http://schemas.microsoft.com/office/drawing/2014/chart" uri="{C3380CC4-5D6E-409C-BE32-E72D297353CC}">
              <c16:uniqueId val="{00000000-93B9-436E-BA0F-ABE1CA3F1685}"/>
            </c:ext>
          </c:extLst>
        </c:ser>
        <c:dLbls>
          <c:showLegendKey val="0"/>
          <c:showVal val="0"/>
          <c:showCatName val="0"/>
          <c:showSerName val="0"/>
          <c:showPercent val="0"/>
          <c:showBubbleSize val="0"/>
        </c:dLbls>
        <c:smooth val="0"/>
        <c:axId val="1703959504"/>
        <c:axId val="1703958064"/>
      </c:lineChart>
      <c:catAx>
        <c:axId val="170395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3958064"/>
        <c:crosses val="autoZero"/>
        <c:auto val="1"/>
        <c:lblAlgn val="ctr"/>
        <c:lblOffset val="100"/>
        <c:noMultiLvlLbl val="0"/>
      </c:catAx>
      <c:valAx>
        <c:axId val="1703958064"/>
        <c:scaling>
          <c:orientation val="minMax"/>
        </c:scaling>
        <c:delete val="0"/>
        <c:axPos val="l"/>
        <c:majorGridlines>
          <c:spPr>
            <a:ln w="9525" cap="sq" cmpd="sng" algn="ctr">
              <a:solidFill>
                <a:schemeClr val="accent1"/>
              </a:solidFill>
              <a:prstDash val="sysDot"/>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3959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Correct</a:t>
            </a:r>
            <a:r>
              <a:rPr lang="en-US" baseline="0" dirty="0"/>
              <a:t> </a:t>
            </a:r>
            <a:r>
              <a:rPr lang="en-US" baseline="0" dirty="0" err="1"/>
              <a:t>responces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RLHF</c:v>
                </c:pt>
                <c:pt idx="1">
                  <c:v>RLHF+RLAIF</c:v>
                </c:pt>
                <c:pt idx="2">
                  <c:v>RLAIF+RLHF</c:v>
                </c:pt>
                <c:pt idx="3">
                  <c:v>Total</c:v>
                </c:pt>
              </c:strCache>
            </c:strRef>
          </c:cat>
          <c:val>
            <c:numRef>
              <c:f>Sheet1!$B$2:$B$5</c:f>
              <c:numCache>
                <c:formatCode>General</c:formatCode>
                <c:ptCount val="4"/>
                <c:pt idx="0">
                  <c:v>9</c:v>
                </c:pt>
                <c:pt idx="1">
                  <c:v>9</c:v>
                </c:pt>
                <c:pt idx="2">
                  <c:v>10</c:v>
                </c:pt>
                <c:pt idx="3">
                  <c:v>50</c:v>
                </c:pt>
              </c:numCache>
            </c:numRef>
          </c:val>
          <c:extLst>
            <c:ext xmlns:c16="http://schemas.microsoft.com/office/drawing/2014/chart" uri="{C3380CC4-5D6E-409C-BE32-E72D297353CC}">
              <c16:uniqueId val="{00000000-46BA-47BE-8634-6F197DC618D0}"/>
            </c:ext>
          </c:extLst>
        </c:ser>
        <c:dLbls>
          <c:showLegendKey val="0"/>
          <c:showVal val="0"/>
          <c:showCatName val="0"/>
          <c:showSerName val="0"/>
          <c:showPercent val="0"/>
          <c:showBubbleSize val="0"/>
        </c:dLbls>
        <c:gapWidth val="219"/>
        <c:overlap val="-27"/>
        <c:axId val="1786712640"/>
        <c:axId val="1786713120"/>
      </c:barChart>
      <c:catAx>
        <c:axId val="178671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6713120"/>
        <c:crosses val="autoZero"/>
        <c:auto val="1"/>
        <c:lblAlgn val="ctr"/>
        <c:lblOffset val="100"/>
        <c:noMultiLvlLbl val="0"/>
      </c:catAx>
      <c:valAx>
        <c:axId val="1786713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6712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5976954079303166E-2"/>
          <c:y val="0.13067494818404563"/>
          <c:w val="0.92215858759842517"/>
          <c:h val="0.76748654235442038"/>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Sheet1!$A$2:$A$4</c:f>
              <c:strCache>
                <c:ptCount val="3"/>
                <c:pt idx="0">
                  <c:v>RLAIF</c:v>
                </c:pt>
                <c:pt idx="1">
                  <c:v>RLHF+RLAIF</c:v>
                </c:pt>
                <c:pt idx="2">
                  <c:v>RLAIF+RLHF</c:v>
                </c:pt>
              </c:strCache>
            </c:strRef>
          </c:cat>
          <c:val>
            <c:numRef>
              <c:f>Sheet1!$B$2:$B$4</c:f>
              <c:numCache>
                <c:formatCode>General</c:formatCode>
                <c:ptCount val="3"/>
                <c:pt idx="0">
                  <c:v>0.19882</c:v>
                </c:pt>
                <c:pt idx="1">
                  <c:v>0.38388</c:v>
                </c:pt>
                <c:pt idx="2">
                  <c:v>0.22814000000000001</c:v>
                </c:pt>
              </c:numCache>
            </c:numRef>
          </c:val>
          <c:smooth val="0"/>
          <c:extLst>
            <c:ext xmlns:c16="http://schemas.microsoft.com/office/drawing/2014/chart" uri="{C3380CC4-5D6E-409C-BE32-E72D297353CC}">
              <c16:uniqueId val="{00000000-22D4-4A6A-B7F9-BCA6057CB2CF}"/>
            </c:ext>
          </c:extLst>
        </c:ser>
        <c:dLbls>
          <c:showLegendKey val="0"/>
          <c:showVal val="0"/>
          <c:showCatName val="0"/>
          <c:showSerName val="0"/>
          <c:showPercent val="0"/>
          <c:showBubbleSize val="0"/>
        </c:dLbls>
        <c:smooth val="0"/>
        <c:axId val="1782907344"/>
        <c:axId val="1782912624"/>
      </c:lineChart>
      <c:catAx>
        <c:axId val="178290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2912624"/>
        <c:crosses val="autoZero"/>
        <c:auto val="1"/>
        <c:lblAlgn val="ctr"/>
        <c:lblOffset val="100"/>
        <c:noMultiLvlLbl val="0"/>
      </c:catAx>
      <c:valAx>
        <c:axId val="178291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290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5976954079303166E-2"/>
          <c:y val="0.13067494818404563"/>
          <c:w val="0.92215858759842517"/>
          <c:h val="0.76748654235442038"/>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Sheet1!$A$2:$A$4</c:f>
              <c:strCache>
                <c:ptCount val="3"/>
                <c:pt idx="0">
                  <c:v>RLAIF</c:v>
                </c:pt>
                <c:pt idx="1">
                  <c:v>RLHF+RLAIF</c:v>
                </c:pt>
                <c:pt idx="2">
                  <c:v>RLAIF+RLHF</c:v>
                </c:pt>
              </c:strCache>
            </c:strRef>
          </c:cat>
          <c:val>
            <c:numRef>
              <c:f>Sheet1!$B$2:$B$4</c:f>
              <c:numCache>
                <c:formatCode>General</c:formatCode>
                <c:ptCount val="3"/>
                <c:pt idx="0">
                  <c:v>0.19882</c:v>
                </c:pt>
                <c:pt idx="1">
                  <c:v>0.19178999999999999</c:v>
                </c:pt>
                <c:pt idx="2">
                  <c:v>0.31</c:v>
                </c:pt>
              </c:numCache>
            </c:numRef>
          </c:val>
          <c:smooth val="0"/>
          <c:extLst>
            <c:ext xmlns:c16="http://schemas.microsoft.com/office/drawing/2014/chart" uri="{C3380CC4-5D6E-409C-BE32-E72D297353CC}">
              <c16:uniqueId val="{00000000-22D4-4A6A-B7F9-BCA6057CB2CF}"/>
            </c:ext>
          </c:extLst>
        </c:ser>
        <c:dLbls>
          <c:showLegendKey val="0"/>
          <c:showVal val="0"/>
          <c:showCatName val="0"/>
          <c:showSerName val="0"/>
          <c:showPercent val="0"/>
          <c:showBubbleSize val="0"/>
        </c:dLbls>
        <c:smooth val="0"/>
        <c:axId val="1782907344"/>
        <c:axId val="1782912624"/>
      </c:lineChart>
      <c:catAx>
        <c:axId val="178290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2912624"/>
        <c:crosses val="autoZero"/>
        <c:auto val="1"/>
        <c:lblAlgn val="ctr"/>
        <c:lblOffset val="100"/>
        <c:noMultiLvlLbl val="0"/>
      </c:catAx>
      <c:valAx>
        <c:axId val="178291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290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Better response</c:v>
                </c:pt>
              </c:strCache>
            </c:strRef>
          </c:tx>
          <c:spPr>
            <a:solidFill>
              <a:schemeClr val="accent1"/>
            </a:solidFill>
            <a:ln>
              <a:noFill/>
            </a:ln>
            <a:effectLst/>
          </c:spPr>
          <c:invertIfNegative val="0"/>
          <c:cat>
            <c:strRef>
              <c:f>Sheet1!$A$2:$A$5</c:f>
              <c:strCache>
                <c:ptCount val="4"/>
                <c:pt idx="0">
                  <c:v>RLHF</c:v>
                </c:pt>
                <c:pt idx="1">
                  <c:v>RLAIF</c:v>
                </c:pt>
                <c:pt idx="2">
                  <c:v>RLHF+RLAIF</c:v>
                </c:pt>
                <c:pt idx="3">
                  <c:v>RLAIF+RLHF</c:v>
                </c:pt>
              </c:strCache>
            </c:strRef>
          </c:cat>
          <c:val>
            <c:numRef>
              <c:f>Sheet1!$B$2:$B$5</c:f>
              <c:numCache>
                <c:formatCode>General</c:formatCode>
                <c:ptCount val="4"/>
                <c:pt idx="0">
                  <c:v>12</c:v>
                </c:pt>
                <c:pt idx="1">
                  <c:v>9</c:v>
                </c:pt>
                <c:pt idx="2">
                  <c:v>12</c:v>
                </c:pt>
                <c:pt idx="3">
                  <c:v>15</c:v>
                </c:pt>
              </c:numCache>
            </c:numRef>
          </c:val>
          <c:extLst>
            <c:ext xmlns:c16="http://schemas.microsoft.com/office/drawing/2014/chart" uri="{C3380CC4-5D6E-409C-BE32-E72D297353CC}">
              <c16:uniqueId val="{00000000-A7F5-4269-B9B2-B3ADDF058617}"/>
            </c:ext>
          </c:extLst>
        </c:ser>
        <c:dLbls>
          <c:showLegendKey val="0"/>
          <c:showVal val="0"/>
          <c:showCatName val="0"/>
          <c:showSerName val="0"/>
          <c:showPercent val="0"/>
          <c:showBubbleSize val="0"/>
        </c:dLbls>
        <c:gapWidth val="219"/>
        <c:overlap val="-27"/>
        <c:axId val="262909632"/>
        <c:axId val="262910112"/>
      </c:barChart>
      <c:catAx>
        <c:axId val="26290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910112"/>
        <c:crosses val="autoZero"/>
        <c:auto val="1"/>
        <c:lblAlgn val="ctr"/>
        <c:lblOffset val="100"/>
        <c:noMultiLvlLbl val="0"/>
      </c:catAx>
      <c:valAx>
        <c:axId val="262910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909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34AED9A8-5C8D-4431-A5F4-8C33E90860AB}" type="datetimeFigureOut">
              <a:rPr lang="en-IN" smtClean="0"/>
              <a:t>23-07-2024</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BDC313F1-1FB8-4F83-8BC6-DAB5B44D1222}" type="slidenum">
              <a:rPr lang="en-IN" smtClean="0"/>
              <a:t>‹#›</a:t>
            </a:fld>
            <a:endParaRPr lang="en-IN"/>
          </a:p>
        </p:txBody>
      </p:sp>
    </p:spTree>
    <p:extLst>
      <p:ext uri="{BB962C8B-B14F-4D97-AF65-F5344CB8AC3E}">
        <p14:creationId xmlns:p14="http://schemas.microsoft.com/office/powerpoint/2010/main" val="311807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25338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35913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9236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20700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0497B9-1650-49C0-9DC3-19077151AC1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6493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E0497B9-1650-49C0-9DC3-19077151AC12}"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37081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0497B9-1650-49C0-9DC3-19077151AC12}"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85973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0497B9-1650-49C0-9DC3-19077151AC12}"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243080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97B9-1650-49C0-9DC3-19077151AC12}" type="datetimeFigureOut">
              <a:rPr lang="en-IN" smtClean="0"/>
              <a:t>23-07-2024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35546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497B9-1650-49C0-9DC3-19077151AC12}"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17218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497B9-1650-49C0-9DC3-19077151AC12}"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78706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97B9-1650-49C0-9DC3-19077151AC12}" type="datetimeFigureOut">
              <a:rPr lang="en-IN" smtClean="0"/>
              <a:t>23-07-2024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D325D-58D3-4BF7-9D0E-103D0026DEF8}" type="slidenum">
              <a:rPr lang="en-IN" smtClean="0"/>
              <a:t>‹#›</a:t>
            </a:fld>
            <a:endParaRPr lang="en-IN"/>
          </a:p>
        </p:txBody>
      </p:sp>
    </p:spTree>
    <p:extLst>
      <p:ext uri="{BB962C8B-B14F-4D97-AF65-F5344CB8AC3E}">
        <p14:creationId xmlns:p14="http://schemas.microsoft.com/office/powerpoint/2010/main" val="417194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846604-DB37-FCCE-AB60-DE9BC6731883}"/>
              </a:ext>
            </a:extLst>
          </p:cNvPr>
          <p:cNvSpPr txBox="1"/>
          <p:nvPr/>
        </p:nvSpPr>
        <p:spPr>
          <a:xfrm>
            <a:off x="1753678" y="1997457"/>
            <a:ext cx="8684644" cy="1323439"/>
          </a:xfrm>
          <a:prstGeom prst="rect">
            <a:avLst/>
          </a:prstGeom>
          <a:noFill/>
        </p:spPr>
        <p:txBody>
          <a:bodyPr wrap="square">
            <a:spAutoFit/>
          </a:bodyPr>
          <a:lstStyle/>
          <a:p>
            <a:r>
              <a:rPr lang="en-GB" sz="4000" dirty="0"/>
              <a:t>Evaluate RLHF combined with RLAIF as an approach against RLHF &amp; RLAIF alone</a:t>
            </a:r>
            <a:endParaRPr lang="en-IN" sz="4000" dirty="0"/>
          </a:p>
        </p:txBody>
      </p:sp>
      <p:sp>
        <p:nvSpPr>
          <p:cNvPr id="6" name="TextBox 5">
            <a:extLst>
              <a:ext uri="{FF2B5EF4-FFF2-40B4-BE49-F238E27FC236}">
                <a16:creationId xmlns:a16="http://schemas.microsoft.com/office/drawing/2014/main" id="{27FE2505-9737-4C93-7577-3E923D9D1E1E}"/>
              </a:ext>
            </a:extLst>
          </p:cNvPr>
          <p:cNvSpPr txBox="1"/>
          <p:nvPr/>
        </p:nvSpPr>
        <p:spPr>
          <a:xfrm>
            <a:off x="6492614" y="4860543"/>
            <a:ext cx="3484800" cy="923330"/>
          </a:xfrm>
          <a:prstGeom prst="rect">
            <a:avLst/>
          </a:prstGeom>
          <a:noFill/>
        </p:spPr>
        <p:txBody>
          <a:bodyPr wrap="square" rtlCol="0">
            <a:spAutoFit/>
          </a:bodyPr>
          <a:lstStyle/>
          <a:p>
            <a:r>
              <a:rPr lang="en-GB" dirty="0"/>
              <a:t>Professor:</a:t>
            </a:r>
          </a:p>
          <a:p>
            <a:r>
              <a:rPr lang="en-GB" dirty="0"/>
              <a:t>Dr. Shridevi S </a:t>
            </a:r>
            <a:br>
              <a:rPr lang="en-GB" b="1" dirty="0">
                <a:solidFill>
                  <a:schemeClr val="accent6"/>
                </a:solidFill>
              </a:rPr>
            </a:br>
            <a:endParaRPr lang="en-IN" b="1" dirty="0">
              <a:solidFill>
                <a:schemeClr val="accent6"/>
              </a:solidFill>
            </a:endParaRPr>
          </a:p>
        </p:txBody>
      </p:sp>
      <p:sp>
        <p:nvSpPr>
          <p:cNvPr id="7" name="TextBox 6">
            <a:extLst>
              <a:ext uri="{FF2B5EF4-FFF2-40B4-BE49-F238E27FC236}">
                <a16:creationId xmlns:a16="http://schemas.microsoft.com/office/drawing/2014/main" id="{C2E122B7-0663-14D1-6BEA-68C10715D519}"/>
              </a:ext>
            </a:extLst>
          </p:cNvPr>
          <p:cNvSpPr txBox="1"/>
          <p:nvPr/>
        </p:nvSpPr>
        <p:spPr>
          <a:xfrm>
            <a:off x="8235014" y="4860543"/>
            <a:ext cx="3716050" cy="1754326"/>
          </a:xfrm>
          <a:prstGeom prst="rect">
            <a:avLst/>
          </a:prstGeom>
          <a:noFill/>
        </p:spPr>
        <p:txBody>
          <a:bodyPr wrap="square" rtlCol="0">
            <a:spAutoFit/>
          </a:bodyPr>
          <a:lstStyle/>
          <a:p>
            <a:r>
              <a:rPr lang="en-GB" dirty="0"/>
              <a:t>Team Members:</a:t>
            </a:r>
          </a:p>
          <a:p>
            <a:r>
              <a:rPr lang="en-GB" dirty="0"/>
              <a:t>Ayush Goel 21BCE1115</a:t>
            </a:r>
          </a:p>
          <a:p>
            <a:r>
              <a:rPr lang="en-GB" dirty="0"/>
              <a:t>Abhay Krishna 21BCE5378</a:t>
            </a:r>
          </a:p>
          <a:p>
            <a:r>
              <a:rPr lang="en-GB" dirty="0"/>
              <a:t>Pratyush Mittal 21BCE1808</a:t>
            </a:r>
          </a:p>
          <a:p>
            <a:br>
              <a:rPr lang="en-GB" b="1" dirty="0">
                <a:solidFill>
                  <a:schemeClr val="accent6"/>
                </a:solidFill>
              </a:rPr>
            </a:br>
            <a:endParaRPr lang="en-IN" b="1" dirty="0">
              <a:solidFill>
                <a:schemeClr val="accent6"/>
              </a:solidFill>
            </a:endParaRPr>
          </a:p>
        </p:txBody>
      </p:sp>
      <p:pic>
        <p:nvPicPr>
          <p:cNvPr id="2" name="Picture 1">
            <a:extLst>
              <a:ext uri="{FF2B5EF4-FFF2-40B4-BE49-F238E27FC236}">
                <a16:creationId xmlns:a16="http://schemas.microsoft.com/office/drawing/2014/main" id="{26BB1B67-D207-4495-1F7C-F7F70C9A9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3" name="Rectangle 2">
            <a:extLst>
              <a:ext uri="{FF2B5EF4-FFF2-40B4-BE49-F238E27FC236}">
                <a16:creationId xmlns:a16="http://schemas.microsoft.com/office/drawing/2014/main" id="{62934221-A5FC-356B-0B0B-E2644E3A06A8}"/>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5FDE0BA4-F945-88F8-C4CB-B00EFE22A8B7}"/>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101855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8C469E-1229-219D-C3ED-900286544B4D}"/>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7" name="Rectangle 6">
            <a:extLst>
              <a:ext uri="{FF2B5EF4-FFF2-40B4-BE49-F238E27FC236}">
                <a16:creationId xmlns:a16="http://schemas.microsoft.com/office/drawing/2014/main" id="{CF648DBD-1672-5A90-EE13-4B6F9CDCB185}"/>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8" name="Picture 7">
            <a:extLst>
              <a:ext uri="{FF2B5EF4-FFF2-40B4-BE49-F238E27FC236}">
                <a16:creationId xmlns:a16="http://schemas.microsoft.com/office/drawing/2014/main" id="{8F78CA05-B6CD-8E9D-CD16-8AE57BA4C43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itle 1">
            <a:extLst>
              <a:ext uri="{FF2B5EF4-FFF2-40B4-BE49-F238E27FC236}">
                <a16:creationId xmlns:a16="http://schemas.microsoft.com/office/drawing/2014/main" id="{00789C04-1969-E050-B01A-BE0157318AE9}"/>
              </a:ext>
            </a:extLst>
          </p:cNvPr>
          <p:cNvSpPr>
            <a:spLocks noGrp="1"/>
          </p:cNvSpPr>
          <p:nvPr>
            <p:ph type="title"/>
          </p:nvPr>
        </p:nvSpPr>
        <p:spPr>
          <a:xfrm>
            <a:off x="464976" y="172770"/>
            <a:ext cx="3500535" cy="347080"/>
          </a:xfrm>
        </p:spPr>
        <p:txBody>
          <a:bodyPr>
            <a:normAutofit/>
          </a:bodyPr>
          <a:lstStyle/>
          <a:p>
            <a:r>
              <a:rPr lang="en-IN" sz="1800" b="1" dirty="0"/>
              <a:t>What we have achieved</a:t>
            </a:r>
          </a:p>
        </p:txBody>
      </p:sp>
      <p:sp>
        <p:nvSpPr>
          <p:cNvPr id="10" name="TextBox 9">
            <a:extLst>
              <a:ext uri="{FF2B5EF4-FFF2-40B4-BE49-F238E27FC236}">
                <a16:creationId xmlns:a16="http://schemas.microsoft.com/office/drawing/2014/main" id="{3E893AA3-C0FD-CA39-9244-27EDAF66F64D}"/>
              </a:ext>
            </a:extLst>
          </p:cNvPr>
          <p:cNvSpPr txBox="1"/>
          <p:nvPr/>
        </p:nvSpPr>
        <p:spPr>
          <a:xfrm>
            <a:off x="313266" y="1069676"/>
            <a:ext cx="2877711" cy="369332"/>
          </a:xfrm>
          <a:prstGeom prst="rect">
            <a:avLst/>
          </a:prstGeom>
          <a:noFill/>
        </p:spPr>
        <p:txBody>
          <a:bodyPr wrap="none" rtlCol="0">
            <a:spAutoFit/>
          </a:bodyPr>
          <a:lstStyle/>
          <a:p>
            <a:r>
              <a:rPr lang="en-IN" dirty="0"/>
              <a:t>Text generation using RLHF : </a:t>
            </a:r>
          </a:p>
        </p:txBody>
      </p:sp>
      <p:pic>
        <p:nvPicPr>
          <p:cNvPr id="14" name="Picture 13">
            <a:extLst>
              <a:ext uri="{FF2B5EF4-FFF2-40B4-BE49-F238E27FC236}">
                <a16:creationId xmlns:a16="http://schemas.microsoft.com/office/drawing/2014/main" id="{13DBF692-508F-C7EB-EB2D-228D718608A8}"/>
              </a:ext>
            </a:extLst>
          </p:cNvPr>
          <p:cNvPicPr>
            <a:picLocks noChangeAspect="1"/>
          </p:cNvPicPr>
          <p:nvPr/>
        </p:nvPicPr>
        <p:blipFill>
          <a:blip r:embed="rId3"/>
          <a:stretch>
            <a:fillRect/>
          </a:stretch>
        </p:blipFill>
        <p:spPr>
          <a:xfrm>
            <a:off x="169333" y="1818131"/>
            <a:ext cx="11209441" cy="1296544"/>
          </a:xfrm>
          <a:prstGeom prst="rect">
            <a:avLst/>
          </a:prstGeom>
        </p:spPr>
      </p:pic>
      <p:pic>
        <p:nvPicPr>
          <p:cNvPr id="18" name="Picture 17">
            <a:extLst>
              <a:ext uri="{FF2B5EF4-FFF2-40B4-BE49-F238E27FC236}">
                <a16:creationId xmlns:a16="http://schemas.microsoft.com/office/drawing/2014/main" id="{A4A81117-3490-3154-2FE1-7633E004E94A}"/>
              </a:ext>
            </a:extLst>
          </p:cNvPr>
          <p:cNvPicPr>
            <a:picLocks noChangeAspect="1"/>
          </p:cNvPicPr>
          <p:nvPr/>
        </p:nvPicPr>
        <p:blipFill>
          <a:blip r:embed="rId4"/>
          <a:stretch>
            <a:fillRect/>
          </a:stretch>
        </p:blipFill>
        <p:spPr>
          <a:xfrm>
            <a:off x="169333" y="3434851"/>
            <a:ext cx="11205635" cy="816555"/>
          </a:xfrm>
          <a:prstGeom prst="rect">
            <a:avLst/>
          </a:prstGeom>
        </p:spPr>
      </p:pic>
    </p:spTree>
    <p:extLst>
      <p:ext uri="{BB962C8B-B14F-4D97-AF65-F5344CB8AC3E}">
        <p14:creationId xmlns:p14="http://schemas.microsoft.com/office/powerpoint/2010/main" val="71526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7" name="TextBox 6">
            <a:extLst>
              <a:ext uri="{FF2B5EF4-FFF2-40B4-BE49-F238E27FC236}">
                <a16:creationId xmlns:a16="http://schemas.microsoft.com/office/drawing/2014/main" id="{99ADA13A-9B5B-F66A-7BEE-926840C976FC}"/>
              </a:ext>
            </a:extLst>
          </p:cNvPr>
          <p:cNvSpPr txBox="1"/>
          <p:nvPr/>
        </p:nvSpPr>
        <p:spPr>
          <a:xfrm>
            <a:off x="313266" y="1069676"/>
            <a:ext cx="2924198" cy="369332"/>
          </a:xfrm>
          <a:prstGeom prst="rect">
            <a:avLst/>
          </a:prstGeom>
          <a:noFill/>
        </p:spPr>
        <p:txBody>
          <a:bodyPr wrap="none" rtlCol="0">
            <a:spAutoFit/>
          </a:bodyPr>
          <a:lstStyle/>
          <a:p>
            <a:r>
              <a:rPr lang="en-IN" dirty="0"/>
              <a:t>Text generation using RLAIF : </a:t>
            </a:r>
          </a:p>
        </p:txBody>
      </p:sp>
      <p:pic>
        <p:nvPicPr>
          <p:cNvPr id="11" name="Picture 10">
            <a:extLst>
              <a:ext uri="{FF2B5EF4-FFF2-40B4-BE49-F238E27FC236}">
                <a16:creationId xmlns:a16="http://schemas.microsoft.com/office/drawing/2014/main" id="{647593B5-C67F-3A84-10A1-ECDCCEE04FA1}"/>
              </a:ext>
            </a:extLst>
          </p:cNvPr>
          <p:cNvPicPr>
            <a:picLocks noChangeAspect="1"/>
          </p:cNvPicPr>
          <p:nvPr/>
        </p:nvPicPr>
        <p:blipFill>
          <a:blip r:embed="rId3"/>
          <a:stretch>
            <a:fillRect/>
          </a:stretch>
        </p:blipFill>
        <p:spPr>
          <a:xfrm>
            <a:off x="313266" y="1658684"/>
            <a:ext cx="11422592" cy="1318238"/>
          </a:xfrm>
          <a:prstGeom prst="rect">
            <a:avLst/>
          </a:prstGeom>
        </p:spPr>
      </p:pic>
      <p:pic>
        <p:nvPicPr>
          <p:cNvPr id="13" name="Picture 12">
            <a:extLst>
              <a:ext uri="{FF2B5EF4-FFF2-40B4-BE49-F238E27FC236}">
                <a16:creationId xmlns:a16="http://schemas.microsoft.com/office/drawing/2014/main" id="{B51CACB9-DD95-FDC7-B0D8-1BEF0B937019}"/>
              </a:ext>
            </a:extLst>
          </p:cNvPr>
          <p:cNvPicPr>
            <a:picLocks noChangeAspect="1"/>
          </p:cNvPicPr>
          <p:nvPr/>
        </p:nvPicPr>
        <p:blipFill>
          <a:blip r:embed="rId4"/>
          <a:stretch>
            <a:fillRect/>
          </a:stretch>
        </p:blipFill>
        <p:spPr>
          <a:xfrm>
            <a:off x="313266" y="3162601"/>
            <a:ext cx="11424373" cy="1199850"/>
          </a:xfrm>
          <a:prstGeom prst="rect">
            <a:avLst/>
          </a:prstGeom>
        </p:spPr>
      </p:pic>
    </p:spTree>
    <p:extLst>
      <p:ext uri="{BB962C8B-B14F-4D97-AF65-F5344CB8AC3E}">
        <p14:creationId xmlns:p14="http://schemas.microsoft.com/office/powerpoint/2010/main" val="282604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extBox 1">
            <a:extLst>
              <a:ext uri="{FF2B5EF4-FFF2-40B4-BE49-F238E27FC236}">
                <a16:creationId xmlns:a16="http://schemas.microsoft.com/office/drawing/2014/main" id="{704AD8A5-3C29-E7DD-A5A3-11BB58FF80A3}"/>
              </a:ext>
            </a:extLst>
          </p:cNvPr>
          <p:cNvSpPr txBox="1"/>
          <p:nvPr/>
        </p:nvSpPr>
        <p:spPr>
          <a:xfrm>
            <a:off x="313266" y="1069676"/>
            <a:ext cx="3618298" cy="369332"/>
          </a:xfrm>
          <a:prstGeom prst="rect">
            <a:avLst/>
          </a:prstGeom>
          <a:noFill/>
        </p:spPr>
        <p:txBody>
          <a:bodyPr wrap="none" rtlCol="0">
            <a:spAutoFit/>
          </a:bodyPr>
          <a:lstStyle/>
          <a:p>
            <a:r>
              <a:rPr lang="en-IN" dirty="0"/>
              <a:t>Text generation using RLHF + RLAIF : </a:t>
            </a:r>
          </a:p>
        </p:txBody>
      </p:sp>
      <p:pic>
        <p:nvPicPr>
          <p:cNvPr id="8" name="Picture 7">
            <a:extLst>
              <a:ext uri="{FF2B5EF4-FFF2-40B4-BE49-F238E27FC236}">
                <a16:creationId xmlns:a16="http://schemas.microsoft.com/office/drawing/2014/main" id="{238D6706-E35C-83A4-4261-D8EEBB3642A9}"/>
              </a:ext>
            </a:extLst>
          </p:cNvPr>
          <p:cNvPicPr>
            <a:picLocks noChangeAspect="1"/>
          </p:cNvPicPr>
          <p:nvPr/>
        </p:nvPicPr>
        <p:blipFill>
          <a:blip r:embed="rId3"/>
          <a:stretch>
            <a:fillRect/>
          </a:stretch>
        </p:blipFill>
        <p:spPr>
          <a:xfrm>
            <a:off x="275616" y="1835373"/>
            <a:ext cx="11384821" cy="1250727"/>
          </a:xfrm>
          <a:prstGeom prst="rect">
            <a:avLst/>
          </a:prstGeom>
        </p:spPr>
      </p:pic>
      <p:pic>
        <p:nvPicPr>
          <p:cNvPr id="10" name="Picture 9">
            <a:extLst>
              <a:ext uri="{FF2B5EF4-FFF2-40B4-BE49-F238E27FC236}">
                <a16:creationId xmlns:a16="http://schemas.microsoft.com/office/drawing/2014/main" id="{2AAA0660-9018-04AD-54AF-B37A288AC784}"/>
              </a:ext>
            </a:extLst>
          </p:cNvPr>
          <p:cNvPicPr>
            <a:picLocks noChangeAspect="1"/>
          </p:cNvPicPr>
          <p:nvPr/>
        </p:nvPicPr>
        <p:blipFill>
          <a:blip r:embed="rId4"/>
          <a:stretch>
            <a:fillRect/>
          </a:stretch>
        </p:blipFill>
        <p:spPr>
          <a:xfrm>
            <a:off x="237966" y="3429000"/>
            <a:ext cx="11495463" cy="859413"/>
          </a:xfrm>
          <a:prstGeom prst="rect">
            <a:avLst/>
          </a:prstGeom>
        </p:spPr>
      </p:pic>
    </p:spTree>
    <p:extLst>
      <p:ext uri="{BB962C8B-B14F-4D97-AF65-F5344CB8AC3E}">
        <p14:creationId xmlns:p14="http://schemas.microsoft.com/office/powerpoint/2010/main" val="102994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extBox 1">
            <a:extLst>
              <a:ext uri="{FF2B5EF4-FFF2-40B4-BE49-F238E27FC236}">
                <a16:creationId xmlns:a16="http://schemas.microsoft.com/office/drawing/2014/main" id="{34B0AC32-5E6A-2A57-D01E-D67B0325907C}"/>
              </a:ext>
            </a:extLst>
          </p:cNvPr>
          <p:cNvSpPr txBox="1"/>
          <p:nvPr/>
        </p:nvSpPr>
        <p:spPr>
          <a:xfrm>
            <a:off x="313266" y="1069676"/>
            <a:ext cx="3611886" cy="369332"/>
          </a:xfrm>
          <a:prstGeom prst="rect">
            <a:avLst/>
          </a:prstGeom>
          <a:noFill/>
        </p:spPr>
        <p:txBody>
          <a:bodyPr wrap="none" rtlCol="0">
            <a:spAutoFit/>
          </a:bodyPr>
          <a:lstStyle/>
          <a:p>
            <a:r>
              <a:rPr lang="en-IN" dirty="0"/>
              <a:t>Text generation using RLAIF + RLHF: </a:t>
            </a:r>
          </a:p>
        </p:txBody>
      </p:sp>
      <p:pic>
        <p:nvPicPr>
          <p:cNvPr id="10" name="Picture 9">
            <a:extLst>
              <a:ext uri="{FF2B5EF4-FFF2-40B4-BE49-F238E27FC236}">
                <a16:creationId xmlns:a16="http://schemas.microsoft.com/office/drawing/2014/main" id="{B587919B-CB35-7821-1672-E9509910B09B}"/>
              </a:ext>
            </a:extLst>
          </p:cNvPr>
          <p:cNvPicPr>
            <a:picLocks noChangeAspect="1"/>
          </p:cNvPicPr>
          <p:nvPr/>
        </p:nvPicPr>
        <p:blipFill>
          <a:blip r:embed="rId3"/>
          <a:stretch>
            <a:fillRect/>
          </a:stretch>
        </p:blipFill>
        <p:spPr>
          <a:xfrm>
            <a:off x="275616" y="1744079"/>
            <a:ext cx="11378671" cy="1840787"/>
          </a:xfrm>
          <a:prstGeom prst="rect">
            <a:avLst/>
          </a:prstGeom>
        </p:spPr>
      </p:pic>
      <p:pic>
        <p:nvPicPr>
          <p:cNvPr id="12" name="Picture 11">
            <a:extLst>
              <a:ext uri="{FF2B5EF4-FFF2-40B4-BE49-F238E27FC236}">
                <a16:creationId xmlns:a16="http://schemas.microsoft.com/office/drawing/2014/main" id="{0939A84E-1441-28AC-5C41-8530FA5C07F6}"/>
              </a:ext>
            </a:extLst>
          </p:cNvPr>
          <p:cNvPicPr>
            <a:picLocks noChangeAspect="1"/>
          </p:cNvPicPr>
          <p:nvPr/>
        </p:nvPicPr>
        <p:blipFill>
          <a:blip r:embed="rId4"/>
          <a:stretch>
            <a:fillRect/>
          </a:stretch>
        </p:blipFill>
        <p:spPr>
          <a:xfrm>
            <a:off x="275616" y="3889937"/>
            <a:ext cx="11378671" cy="1373569"/>
          </a:xfrm>
          <a:prstGeom prst="rect">
            <a:avLst/>
          </a:prstGeom>
        </p:spPr>
      </p:pic>
    </p:spTree>
    <p:extLst>
      <p:ext uri="{BB962C8B-B14F-4D97-AF65-F5344CB8AC3E}">
        <p14:creationId xmlns:p14="http://schemas.microsoft.com/office/powerpoint/2010/main" val="114453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extBox 1">
            <a:extLst>
              <a:ext uri="{FF2B5EF4-FFF2-40B4-BE49-F238E27FC236}">
                <a16:creationId xmlns:a16="http://schemas.microsoft.com/office/drawing/2014/main" id="{34B0AC32-5E6A-2A57-D01E-D67B0325907C}"/>
              </a:ext>
            </a:extLst>
          </p:cNvPr>
          <p:cNvSpPr txBox="1"/>
          <p:nvPr/>
        </p:nvSpPr>
        <p:spPr>
          <a:xfrm>
            <a:off x="313266" y="1069676"/>
            <a:ext cx="3230115" cy="369332"/>
          </a:xfrm>
          <a:prstGeom prst="rect">
            <a:avLst/>
          </a:prstGeom>
          <a:noFill/>
        </p:spPr>
        <p:txBody>
          <a:bodyPr wrap="none" rtlCol="0">
            <a:spAutoFit/>
          </a:bodyPr>
          <a:lstStyle/>
          <a:p>
            <a:r>
              <a:rPr lang="en-IN" dirty="0"/>
              <a:t>Evaluation using Toxicity metric: </a:t>
            </a:r>
          </a:p>
        </p:txBody>
      </p:sp>
      <p:sp>
        <p:nvSpPr>
          <p:cNvPr id="9" name="TextBox 8">
            <a:extLst>
              <a:ext uri="{FF2B5EF4-FFF2-40B4-BE49-F238E27FC236}">
                <a16:creationId xmlns:a16="http://schemas.microsoft.com/office/drawing/2014/main" id="{595AEDA9-5B26-8B43-6B02-AD788A552B04}"/>
              </a:ext>
            </a:extLst>
          </p:cNvPr>
          <p:cNvSpPr txBox="1"/>
          <p:nvPr/>
        </p:nvSpPr>
        <p:spPr>
          <a:xfrm>
            <a:off x="464976" y="1923691"/>
            <a:ext cx="5099062" cy="2585323"/>
          </a:xfrm>
          <a:prstGeom prst="rect">
            <a:avLst/>
          </a:prstGeom>
          <a:noFill/>
        </p:spPr>
        <p:txBody>
          <a:bodyPr wrap="square" rtlCol="0">
            <a:spAutoFit/>
          </a:bodyPr>
          <a:lstStyle/>
          <a:p>
            <a:r>
              <a:rPr lang="en-IN" dirty="0"/>
              <a:t>Only finetuning : </a:t>
            </a:r>
          </a:p>
          <a:p>
            <a:endParaRPr lang="en-IN" dirty="0"/>
          </a:p>
          <a:p>
            <a:r>
              <a:rPr lang="en-IN" dirty="0"/>
              <a:t>Using RLHF : </a:t>
            </a:r>
          </a:p>
          <a:p>
            <a:endParaRPr lang="en-IN" dirty="0"/>
          </a:p>
          <a:p>
            <a:r>
              <a:rPr lang="en-IN" dirty="0"/>
              <a:t>Using RLAIF :</a:t>
            </a:r>
          </a:p>
          <a:p>
            <a:endParaRPr lang="en-IN" dirty="0"/>
          </a:p>
          <a:p>
            <a:r>
              <a:rPr lang="en-IN" dirty="0"/>
              <a:t>Using RLHF + RLAIF : </a:t>
            </a:r>
          </a:p>
          <a:p>
            <a:endParaRPr lang="en-IN" dirty="0"/>
          </a:p>
          <a:p>
            <a:r>
              <a:rPr lang="en-IN" dirty="0"/>
              <a:t>Using RLAIF + RLHF:</a:t>
            </a:r>
          </a:p>
        </p:txBody>
      </p:sp>
      <p:pic>
        <p:nvPicPr>
          <p:cNvPr id="11" name="Picture 10">
            <a:extLst>
              <a:ext uri="{FF2B5EF4-FFF2-40B4-BE49-F238E27FC236}">
                <a16:creationId xmlns:a16="http://schemas.microsoft.com/office/drawing/2014/main" id="{7A6FDA1A-F6F4-2ED1-9914-964CD926BC4E}"/>
              </a:ext>
            </a:extLst>
          </p:cNvPr>
          <p:cNvPicPr>
            <a:picLocks noChangeAspect="1"/>
          </p:cNvPicPr>
          <p:nvPr/>
        </p:nvPicPr>
        <p:blipFill>
          <a:blip r:embed="rId3"/>
          <a:stretch>
            <a:fillRect/>
          </a:stretch>
        </p:blipFill>
        <p:spPr>
          <a:xfrm>
            <a:off x="2960483" y="1951719"/>
            <a:ext cx="2010056" cy="323895"/>
          </a:xfrm>
          <a:prstGeom prst="rect">
            <a:avLst/>
          </a:prstGeom>
        </p:spPr>
      </p:pic>
      <p:pic>
        <p:nvPicPr>
          <p:cNvPr id="13" name="Picture 12">
            <a:extLst>
              <a:ext uri="{FF2B5EF4-FFF2-40B4-BE49-F238E27FC236}">
                <a16:creationId xmlns:a16="http://schemas.microsoft.com/office/drawing/2014/main" id="{02326FB6-E09B-DC97-29BC-359CAE5082FE}"/>
              </a:ext>
            </a:extLst>
          </p:cNvPr>
          <p:cNvPicPr>
            <a:picLocks noChangeAspect="1"/>
          </p:cNvPicPr>
          <p:nvPr/>
        </p:nvPicPr>
        <p:blipFill>
          <a:blip r:embed="rId4"/>
          <a:stretch>
            <a:fillRect/>
          </a:stretch>
        </p:blipFill>
        <p:spPr>
          <a:xfrm>
            <a:off x="2960482" y="2424941"/>
            <a:ext cx="2029833" cy="417907"/>
          </a:xfrm>
          <a:prstGeom prst="rect">
            <a:avLst/>
          </a:prstGeom>
        </p:spPr>
      </p:pic>
      <p:pic>
        <p:nvPicPr>
          <p:cNvPr id="19" name="Picture 18">
            <a:extLst>
              <a:ext uri="{FF2B5EF4-FFF2-40B4-BE49-F238E27FC236}">
                <a16:creationId xmlns:a16="http://schemas.microsoft.com/office/drawing/2014/main" id="{8F04CEA9-913E-A638-917E-7ED8F5BCEB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0482" y="3010034"/>
            <a:ext cx="2066925" cy="438150"/>
          </a:xfrm>
          <a:prstGeom prst="rect">
            <a:avLst/>
          </a:prstGeom>
        </p:spPr>
      </p:pic>
      <p:pic>
        <p:nvPicPr>
          <p:cNvPr id="21" name="Picture 20">
            <a:extLst>
              <a:ext uri="{FF2B5EF4-FFF2-40B4-BE49-F238E27FC236}">
                <a16:creationId xmlns:a16="http://schemas.microsoft.com/office/drawing/2014/main" id="{3E773D4F-03F4-46AC-25A4-4D6D9AD079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0483" y="3545862"/>
            <a:ext cx="2047875" cy="428625"/>
          </a:xfrm>
          <a:prstGeom prst="rect">
            <a:avLst/>
          </a:prstGeom>
        </p:spPr>
      </p:pic>
      <p:pic>
        <p:nvPicPr>
          <p:cNvPr id="25" name="Picture 24">
            <a:extLst>
              <a:ext uri="{FF2B5EF4-FFF2-40B4-BE49-F238E27FC236}">
                <a16:creationId xmlns:a16="http://schemas.microsoft.com/office/drawing/2014/main" id="{0810A7B3-0D49-3CEF-D54A-D69C5ECA4F83}"/>
              </a:ext>
            </a:extLst>
          </p:cNvPr>
          <p:cNvPicPr>
            <a:picLocks noChangeAspect="1"/>
          </p:cNvPicPr>
          <p:nvPr/>
        </p:nvPicPr>
        <p:blipFill>
          <a:blip r:embed="rId7"/>
          <a:stretch>
            <a:fillRect/>
          </a:stretch>
        </p:blipFill>
        <p:spPr>
          <a:xfrm>
            <a:off x="2960482" y="4175592"/>
            <a:ext cx="1905266" cy="333422"/>
          </a:xfrm>
          <a:prstGeom prst="rect">
            <a:avLst/>
          </a:prstGeom>
        </p:spPr>
      </p:pic>
      <p:graphicFrame>
        <p:nvGraphicFramePr>
          <p:cNvPr id="28" name="Chart 27">
            <a:extLst>
              <a:ext uri="{FF2B5EF4-FFF2-40B4-BE49-F238E27FC236}">
                <a16:creationId xmlns:a16="http://schemas.microsoft.com/office/drawing/2014/main" id="{4BF7EDEF-0428-4C42-F76D-B66A81A0B08D}"/>
              </a:ext>
            </a:extLst>
          </p:cNvPr>
          <p:cNvGraphicFramePr/>
          <p:nvPr>
            <p:extLst>
              <p:ext uri="{D42A27DB-BD31-4B8C-83A1-F6EECF244321}">
                <p14:modId xmlns:p14="http://schemas.microsoft.com/office/powerpoint/2010/main" val="4198778547"/>
              </p:ext>
            </p:extLst>
          </p:nvPr>
        </p:nvGraphicFramePr>
        <p:xfrm>
          <a:off x="5404929" y="1191697"/>
          <a:ext cx="5757653" cy="363667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77976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extBox 1">
            <a:extLst>
              <a:ext uri="{FF2B5EF4-FFF2-40B4-BE49-F238E27FC236}">
                <a16:creationId xmlns:a16="http://schemas.microsoft.com/office/drawing/2014/main" id="{34B0AC32-5E6A-2A57-D01E-D67B0325907C}"/>
              </a:ext>
            </a:extLst>
          </p:cNvPr>
          <p:cNvSpPr txBox="1"/>
          <p:nvPr/>
        </p:nvSpPr>
        <p:spPr>
          <a:xfrm>
            <a:off x="313266" y="1069676"/>
            <a:ext cx="7231660" cy="369332"/>
          </a:xfrm>
          <a:prstGeom prst="rect">
            <a:avLst/>
          </a:prstGeom>
          <a:noFill/>
        </p:spPr>
        <p:txBody>
          <a:bodyPr wrap="none" rtlCol="0">
            <a:spAutoFit/>
          </a:bodyPr>
          <a:lstStyle/>
          <a:p>
            <a:r>
              <a:rPr lang="en-IN" dirty="0"/>
              <a:t>Evaluation using gsm8k metrics (using the gsm8k dataset on hugging face): </a:t>
            </a:r>
          </a:p>
        </p:txBody>
      </p:sp>
      <p:pic>
        <p:nvPicPr>
          <p:cNvPr id="8" name="Picture 7">
            <a:extLst>
              <a:ext uri="{FF2B5EF4-FFF2-40B4-BE49-F238E27FC236}">
                <a16:creationId xmlns:a16="http://schemas.microsoft.com/office/drawing/2014/main" id="{453B568E-9E4D-E3B6-48EE-B720045055A2}"/>
              </a:ext>
            </a:extLst>
          </p:cNvPr>
          <p:cNvPicPr>
            <a:picLocks noChangeAspect="1"/>
          </p:cNvPicPr>
          <p:nvPr/>
        </p:nvPicPr>
        <p:blipFill>
          <a:blip r:embed="rId3"/>
          <a:stretch>
            <a:fillRect/>
          </a:stretch>
        </p:blipFill>
        <p:spPr>
          <a:xfrm>
            <a:off x="382889" y="3015363"/>
            <a:ext cx="9669664" cy="344564"/>
          </a:xfrm>
          <a:prstGeom prst="rect">
            <a:avLst/>
          </a:prstGeom>
        </p:spPr>
      </p:pic>
      <p:pic>
        <p:nvPicPr>
          <p:cNvPr id="10" name="Picture 9">
            <a:extLst>
              <a:ext uri="{FF2B5EF4-FFF2-40B4-BE49-F238E27FC236}">
                <a16:creationId xmlns:a16="http://schemas.microsoft.com/office/drawing/2014/main" id="{205DF944-E4F0-44D1-8ABF-AE2B54152C47}"/>
              </a:ext>
            </a:extLst>
          </p:cNvPr>
          <p:cNvPicPr>
            <a:picLocks noChangeAspect="1"/>
          </p:cNvPicPr>
          <p:nvPr/>
        </p:nvPicPr>
        <p:blipFill>
          <a:blip r:embed="rId4"/>
          <a:stretch>
            <a:fillRect/>
          </a:stretch>
        </p:blipFill>
        <p:spPr>
          <a:xfrm>
            <a:off x="382889" y="3983456"/>
            <a:ext cx="9669664" cy="295842"/>
          </a:xfrm>
          <a:prstGeom prst="rect">
            <a:avLst/>
          </a:prstGeom>
        </p:spPr>
      </p:pic>
      <p:sp>
        <p:nvSpPr>
          <p:cNvPr id="11" name="TextBox 10">
            <a:extLst>
              <a:ext uri="{FF2B5EF4-FFF2-40B4-BE49-F238E27FC236}">
                <a16:creationId xmlns:a16="http://schemas.microsoft.com/office/drawing/2014/main" id="{ED0F2594-8963-4BF7-5A51-BBC5C5B5002F}"/>
              </a:ext>
            </a:extLst>
          </p:cNvPr>
          <p:cNvSpPr txBox="1"/>
          <p:nvPr/>
        </p:nvSpPr>
        <p:spPr>
          <a:xfrm>
            <a:off x="349681" y="2706935"/>
            <a:ext cx="824778" cy="276999"/>
          </a:xfrm>
          <a:prstGeom prst="rect">
            <a:avLst/>
          </a:prstGeom>
          <a:noFill/>
        </p:spPr>
        <p:txBody>
          <a:bodyPr wrap="none" rtlCol="0">
            <a:spAutoFit/>
          </a:bodyPr>
          <a:lstStyle/>
          <a:p>
            <a:r>
              <a:rPr lang="en-IN" sz="1200" dirty="0"/>
              <a:t>Response:</a:t>
            </a:r>
          </a:p>
        </p:txBody>
      </p:sp>
      <p:sp>
        <p:nvSpPr>
          <p:cNvPr id="12" name="TextBox 11">
            <a:extLst>
              <a:ext uri="{FF2B5EF4-FFF2-40B4-BE49-F238E27FC236}">
                <a16:creationId xmlns:a16="http://schemas.microsoft.com/office/drawing/2014/main" id="{8A30E7AD-04F2-BD33-1B40-991D24CC96E0}"/>
              </a:ext>
            </a:extLst>
          </p:cNvPr>
          <p:cNvSpPr txBox="1"/>
          <p:nvPr/>
        </p:nvSpPr>
        <p:spPr>
          <a:xfrm>
            <a:off x="382889" y="3561284"/>
            <a:ext cx="1110689" cy="276999"/>
          </a:xfrm>
          <a:prstGeom prst="rect">
            <a:avLst/>
          </a:prstGeom>
          <a:noFill/>
        </p:spPr>
        <p:txBody>
          <a:bodyPr wrap="none" rtlCol="0">
            <a:spAutoFit/>
          </a:bodyPr>
          <a:lstStyle/>
          <a:p>
            <a:r>
              <a:rPr lang="en-IN" sz="1200" dirty="0"/>
              <a:t>Actual answer:</a:t>
            </a:r>
          </a:p>
        </p:txBody>
      </p:sp>
      <p:sp>
        <p:nvSpPr>
          <p:cNvPr id="13" name="TextBox 12">
            <a:extLst>
              <a:ext uri="{FF2B5EF4-FFF2-40B4-BE49-F238E27FC236}">
                <a16:creationId xmlns:a16="http://schemas.microsoft.com/office/drawing/2014/main" id="{6F0B10B6-B525-BF5E-0DD4-BE39D8B6BC16}"/>
              </a:ext>
            </a:extLst>
          </p:cNvPr>
          <p:cNvSpPr txBox="1"/>
          <p:nvPr/>
        </p:nvSpPr>
        <p:spPr>
          <a:xfrm>
            <a:off x="349681" y="1803209"/>
            <a:ext cx="692818" cy="276999"/>
          </a:xfrm>
          <a:prstGeom prst="rect">
            <a:avLst/>
          </a:prstGeom>
          <a:noFill/>
        </p:spPr>
        <p:txBody>
          <a:bodyPr wrap="none" rtlCol="0">
            <a:spAutoFit/>
          </a:bodyPr>
          <a:lstStyle/>
          <a:p>
            <a:r>
              <a:rPr lang="en-IN" sz="1200" dirty="0"/>
              <a:t>Prompt:</a:t>
            </a:r>
          </a:p>
        </p:txBody>
      </p:sp>
      <p:sp>
        <p:nvSpPr>
          <p:cNvPr id="15" name="TextBox 14">
            <a:extLst>
              <a:ext uri="{FF2B5EF4-FFF2-40B4-BE49-F238E27FC236}">
                <a16:creationId xmlns:a16="http://schemas.microsoft.com/office/drawing/2014/main" id="{3DDE0FD0-8B3C-48EB-65BE-1C7D7325845D}"/>
              </a:ext>
            </a:extLst>
          </p:cNvPr>
          <p:cNvSpPr txBox="1"/>
          <p:nvPr/>
        </p:nvSpPr>
        <p:spPr>
          <a:xfrm>
            <a:off x="349681" y="2029175"/>
            <a:ext cx="6094562" cy="646331"/>
          </a:xfrm>
          <a:prstGeom prst="rect">
            <a:avLst/>
          </a:prstGeom>
          <a:noFill/>
        </p:spPr>
        <p:txBody>
          <a:bodyPr wrap="square">
            <a:spAutoFit/>
          </a:bodyPr>
          <a:lstStyle/>
          <a:p>
            <a:r>
              <a:rPr lang="en-US" sz="1200" dirty="0"/>
              <a:t>Janet’s ducks lay 16 eggs per day. She eats three for breakfast every morning and bakes muffins for her friends every day with four. She sells the remainder at the farmers' market daily for $2 per fresh duck egg. How much in dollars does she make every day at the farmers' market?</a:t>
            </a:r>
            <a:endParaRPr lang="en-IN" sz="1200" dirty="0"/>
          </a:p>
        </p:txBody>
      </p:sp>
    </p:spTree>
    <p:extLst>
      <p:ext uri="{BB962C8B-B14F-4D97-AF65-F5344CB8AC3E}">
        <p14:creationId xmlns:p14="http://schemas.microsoft.com/office/powerpoint/2010/main" val="265060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extBox 1">
            <a:extLst>
              <a:ext uri="{FF2B5EF4-FFF2-40B4-BE49-F238E27FC236}">
                <a16:creationId xmlns:a16="http://schemas.microsoft.com/office/drawing/2014/main" id="{34B0AC32-5E6A-2A57-D01E-D67B0325907C}"/>
              </a:ext>
            </a:extLst>
          </p:cNvPr>
          <p:cNvSpPr txBox="1"/>
          <p:nvPr/>
        </p:nvSpPr>
        <p:spPr>
          <a:xfrm>
            <a:off x="313266" y="1069676"/>
            <a:ext cx="7231660" cy="369332"/>
          </a:xfrm>
          <a:prstGeom prst="rect">
            <a:avLst/>
          </a:prstGeom>
          <a:noFill/>
        </p:spPr>
        <p:txBody>
          <a:bodyPr wrap="none" rtlCol="0">
            <a:spAutoFit/>
          </a:bodyPr>
          <a:lstStyle/>
          <a:p>
            <a:r>
              <a:rPr lang="en-IN" dirty="0"/>
              <a:t>Evaluation using gsm8k metrics (using the gsm8k dataset on hugging face): </a:t>
            </a:r>
          </a:p>
        </p:txBody>
      </p:sp>
      <p:graphicFrame>
        <p:nvGraphicFramePr>
          <p:cNvPr id="14" name="Chart 13">
            <a:extLst>
              <a:ext uri="{FF2B5EF4-FFF2-40B4-BE49-F238E27FC236}">
                <a16:creationId xmlns:a16="http://schemas.microsoft.com/office/drawing/2014/main" id="{FD5740A7-3FB7-280A-A856-5F02EA370AC8}"/>
              </a:ext>
            </a:extLst>
          </p:cNvPr>
          <p:cNvGraphicFramePr/>
          <p:nvPr>
            <p:extLst>
              <p:ext uri="{D42A27DB-BD31-4B8C-83A1-F6EECF244321}">
                <p14:modId xmlns:p14="http://schemas.microsoft.com/office/powerpoint/2010/main" val="3192872392"/>
              </p:ext>
            </p:extLst>
          </p:nvPr>
        </p:nvGraphicFramePr>
        <p:xfrm>
          <a:off x="2215243" y="1711705"/>
          <a:ext cx="7413925" cy="45079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6623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extBox 1">
            <a:extLst>
              <a:ext uri="{FF2B5EF4-FFF2-40B4-BE49-F238E27FC236}">
                <a16:creationId xmlns:a16="http://schemas.microsoft.com/office/drawing/2014/main" id="{34B0AC32-5E6A-2A57-D01E-D67B0325907C}"/>
              </a:ext>
            </a:extLst>
          </p:cNvPr>
          <p:cNvSpPr txBox="1"/>
          <p:nvPr/>
        </p:nvSpPr>
        <p:spPr>
          <a:xfrm>
            <a:off x="313266" y="1069676"/>
            <a:ext cx="3107646" cy="369332"/>
          </a:xfrm>
          <a:prstGeom prst="rect">
            <a:avLst/>
          </a:prstGeom>
          <a:noFill/>
        </p:spPr>
        <p:txBody>
          <a:bodyPr wrap="none" rtlCol="0">
            <a:spAutoFit/>
          </a:bodyPr>
          <a:lstStyle/>
          <a:p>
            <a:r>
              <a:rPr lang="en-IN" dirty="0"/>
              <a:t>Evaluation using BLEU metrics: </a:t>
            </a:r>
          </a:p>
        </p:txBody>
      </p:sp>
      <p:sp>
        <p:nvSpPr>
          <p:cNvPr id="9" name="TextBox 8">
            <a:extLst>
              <a:ext uri="{FF2B5EF4-FFF2-40B4-BE49-F238E27FC236}">
                <a16:creationId xmlns:a16="http://schemas.microsoft.com/office/drawing/2014/main" id="{D495D4B2-3F40-A9B5-AA4E-5FC16B10BB9E}"/>
              </a:ext>
            </a:extLst>
          </p:cNvPr>
          <p:cNvSpPr txBox="1"/>
          <p:nvPr/>
        </p:nvSpPr>
        <p:spPr>
          <a:xfrm>
            <a:off x="237966" y="1619502"/>
            <a:ext cx="3216778" cy="369332"/>
          </a:xfrm>
          <a:prstGeom prst="rect">
            <a:avLst/>
          </a:prstGeom>
          <a:noFill/>
        </p:spPr>
        <p:txBody>
          <a:bodyPr wrap="none" rtlCol="0">
            <a:spAutoFit/>
          </a:bodyPr>
          <a:lstStyle/>
          <a:p>
            <a:r>
              <a:rPr lang="en-IN" dirty="0"/>
              <a:t>Default model vs other methods</a:t>
            </a:r>
          </a:p>
        </p:txBody>
      </p:sp>
      <p:pic>
        <p:nvPicPr>
          <p:cNvPr id="10" name="Picture 9">
            <a:extLst>
              <a:ext uri="{FF2B5EF4-FFF2-40B4-BE49-F238E27FC236}">
                <a16:creationId xmlns:a16="http://schemas.microsoft.com/office/drawing/2014/main" id="{9507F2D3-D026-AAB4-D30A-D16890040974}"/>
              </a:ext>
            </a:extLst>
          </p:cNvPr>
          <p:cNvPicPr>
            <a:picLocks noChangeAspect="1"/>
          </p:cNvPicPr>
          <p:nvPr/>
        </p:nvPicPr>
        <p:blipFill>
          <a:blip r:embed="rId3"/>
          <a:stretch>
            <a:fillRect/>
          </a:stretch>
        </p:blipFill>
        <p:spPr>
          <a:xfrm>
            <a:off x="275616" y="2064789"/>
            <a:ext cx="6882758" cy="3856975"/>
          </a:xfrm>
          <a:prstGeom prst="rect">
            <a:avLst/>
          </a:prstGeom>
        </p:spPr>
      </p:pic>
      <p:pic>
        <p:nvPicPr>
          <p:cNvPr id="12" name="Picture 11">
            <a:extLst>
              <a:ext uri="{FF2B5EF4-FFF2-40B4-BE49-F238E27FC236}">
                <a16:creationId xmlns:a16="http://schemas.microsoft.com/office/drawing/2014/main" id="{1F1B7F0A-A7F1-C935-2BE2-690B83813CB6}"/>
              </a:ext>
            </a:extLst>
          </p:cNvPr>
          <p:cNvPicPr>
            <a:picLocks noChangeAspect="1"/>
          </p:cNvPicPr>
          <p:nvPr/>
        </p:nvPicPr>
        <p:blipFill>
          <a:blip r:embed="rId4"/>
          <a:stretch>
            <a:fillRect/>
          </a:stretch>
        </p:blipFill>
        <p:spPr>
          <a:xfrm>
            <a:off x="7763270" y="961537"/>
            <a:ext cx="3363048" cy="954941"/>
          </a:xfrm>
          <a:prstGeom prst="rect">
            <a:avLst/>
          </a:prstGeom>
        </p:spPr>
      </p:pic>
      <p:pic>
        <p:nvPicPr>
          <p:cNvPr id="14" name="Picture 13">
            <a:extLst>
              <a:ext uri="{FF2B5EF4-FFF2-40B4-BE49-F238E27FC236}">
                <a16:creationId xmlns:a16="http://schemas.microsoft.com/office/drawing/2014/main" id="{CECBBBD7-CA66-131A-DCB2-AAFFF585893F}"/>
              </a:ext>
            </a:extLst>
          </p:cNvPr>
          <p:cNvPicPr>
            <a:picLocks noChangeAspect="1"/>
          </p:cNvPicPr>
          <p:nvPr/>
        </p:nvPicPr>
        <p:blipFill>
          <a:blip r:embed="rId5"/>
          <a:stretch>
            <a:fillRect/>
          </a:stretch>
        </p:blipFill>
        <p:spPr>
          <a:xfrm>
            <a:off x="7763270" y="2303378"/>
            <a:ext cx="3371562" cy="698613"/>
          </a:xfrm>
          <a:prstGeom prst="rect">
            <a:avLst/>
          </a:prstGeom>
        </p:spPr>
      </p:pic>
    </p:spTree>
    <p:extLst>
      <p:ext uri="{BB962C8B-B14F-4D97-AF65-F5344CB8AC3E}">
        <p14:creationId xmlns:p14="http://schemas.microsoft.com/office/powerpoint/2010/main" val="263159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extBox 1">
            <a:extLst>
              <a:ext uri="{FF2B5EF4-FFF2-40B4-BE49-F238E27FC236}">
                <a16:creationId xmlns:a16="http://schemas.microsoft.com/office/drawing/2014/main" id="{34B0AC32-5E6A-2A57-D01E-D67B0325907C}"/>
              </a:ext>
            </a:extLst>
          </p:cNvPr>
          <p:cNvSpPr txBox="1"/>
          <p:nvPr/>
        </p:nvSpPr>
        <p:spPr>
          <a:xfrm>
            <a:off x="404591" y="1154891"/>
            <a:ext cx="3107646" cy="369332"/>
          </a:xfrm>
          <a:prstGeom prst="rect">
            <a:avLst/>
          </a:prstGeom>
          <a:noFill/>
        </p:spPr>
        <p:txBody>
          <a:bodyPr wrap="none" rtlCol="0">
            <a:spAutoFit/>
          </a:bodyPr>
          <a:lstStyle/>
          <a:p>
            <a:r>
              <a:rPr lang="en-IN" dirty="0"/>
              <a:t>Evaluation using BLEU metrics: </a:t>
            </a:r>
          </a:p>
        </p:txBody>
      </p:sp>
      <p:sp>
        <p:nvSpPr>
          <p:cNvPr id="9" name="TextBox 8">
            <a:extLst>
              <a:ext uri="{FF2B5EF4-FFF2-40B4-BE49-F238E27FC236}">
                <a16:creationId xmlns:a16="http://schemas.microsoft.com/office/drawing/2014/main" id="{D495D4B2-3F40-A9B5-AA4E-5FC16B10BB9E}"/>
              </a:ext>
            </a:extLst>
          </p:cNvPr>
          <p:cNvSpPr txBox="1"/>
          <p:nvPr/>
        </p:nvSpPr>
        <p:spPr>
          <a:xfrm>
            <a:off x="404591" y="2030841"/>
            <a:ext cx="2860655" cy="369332"/>
          </a:xfrm>
          <a:prstGeom prst="rect">
            <a:avLst/>
          </a:prstGeom>
          <a:noFill/>
        </p:spPr>
        <p:txBody>
          <a:bodyPr wrap="none" rtlCol="0">
            <a:spAutoFit/>
          </a:bodyPr>
          <a:lstStyle/>
          <a:p>
            <a:r>
              <a:rPr lang="en-IN" dirty="0"/>
              <a:t>RLHF model vs other models</a:t>
            </a:r>
          </a:p>
        </p:txBody>
      </p:sp>
      <p:pic>
        <p:nvPicPr>
          <p:cNvPr id="11" name="Picture 10">
            <a:extLst>
              <a:ext uri="{FF2B5EF4-FFF2-40B4-BE49-F238E27FC236}">
                <a16:creationId xmlns:a16="http://schemas.microsoft.com/office/drawing/2014/main" id="{1A830272-8443-6AAA-E2DE-3E1E25C02923}"/>
              </a:ext>
            </a:extLst>
          </p:cNvPr>
          <p:cNvPicPr>
            <a:picLocks noChangeAspect="1"/>
          </p:cNvPicPr>
          <p:nvPr/>
        </p:nvPicPr>
        <p:blipFill>
          <a:blip r:embed="rId3"/>
          <a:stretch>
            <a:fillRect/>
          </a:stretch>
        </p:blipFill>
        <p:spPr>
          <a:xfrm>
            <a:off x="464976" y="3219880"/>
            <a:ext cx="9619519" cy="3331530"/>
          </a:xfrm>
          <a:prstGeom prst="rect">
            <a:avLst/>
          </a:prstGeom>
        </p:spPr>
      </p:pic>
      <p:graphicFrame>
        <p:nvGraphicFramePr>
          <p:cNvPr id="14" name="Chart 13">
            <a:extLst>
              <a:ext uri="{FF2B5EF4-FFF2-40B4-BE49-F238E27FC236}">
                <a16:creationId xmlns:a16="http://schemas.microsoft.com/office/drawing/2014/main" id="{6A77BCE8-BF5F-CF34-1E49-0D7C5D5D34A3}"/>
              </a:ext>
            </a:extLst>
          </p:cNvPr>
          <p:cNvGraphicFramePr/>
          <p:nvPr>
            <p:extLst>
              <p:ext uri="{D42A27DB-BD31-4B8C-83A1-F6EECF244321}">
                <p14:modId xmlns:p14="http://schemas.microsoft.com/office/powerpoint/2010/main" val="810072643"/>
              </p:ext>
            </p:extLst>
          </p:nvPr>
        </p:nvGraphicFramePr>
        <p:xfrm>
          <a:off x="3842458" y="120931"/>
          <a:ext cx="6894756" cy="30989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65232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extBox 1">
            <a:extLst>
              <a:ext uri="{FF2B5EF4-FFF2-40B4-BE49-F238E27FC236}">
                <a16:creationId xmlns:a16="http://schemas.microsoft.com/office/drawing/2014/main" id="{34B0AC32-5E6A-2A57-D01E-D67B0325907C}"/>
              </a:ext>
            </a:extLst>
          </p:cNvPr>
          <p:cNvSpPr txBox="1"/>
          <p:nvPr/>
        </p:nvSpPr>
        <p:spPr>
          <a:xfrm>
            <a:off x="404591" y="1154891"/>
            <a:ext cx="3107646" cy="369332"/>
          </a:xfrm>
          <a:prstGeom prst="rect">
            <a:avLst/>
          </a:prstGeom>
          <a:noFill/>
        </p:spPr>
        <p:txBody>
          <a:bodyPr wrap="none" rtlCol="0">
            <a:spAutoFit/>
          </a:bodyPr>
          <a:lstStyle/>
          <a:p>
            <a:r>
              <a:rPr lang="en-IN" dirty="0"/>
              <a:t>Evaluation using BLEU metrics: </a:t>
            </a:r>
          </a:p>
        </p:txBody>
      </p:sp>
      <p:sp>
        <p:nvSpPr>
          <p:cNvPr id="9" name="TextBox 8">
            <a:extLst>
              <a:ext uri="{FF2B5EF4-FFF2-40B4-BE49-F238E27FC236}">
                <a16:creationId xmlns:a16="http://schemas.microsoft.com/office/drawing/2014/main" id="{D495D4B2-3F40-A9B5-AA4E-5FC16B10BB9E}"/>
              </a:ext>
            </a:extLst>
          </p:cNvPr>
          <p:cNvSpPr txBox="1"/>
          <p:nvPr/>
        </p:nvSpPr>
        <p:spPr>
          <a:xfrm>
            <a:off x="404591" y="2030841"/>
            <a:ext cx="2907142" cy="369332"/>
          </a:xfrm>
          <a:prstGeom prst="rect">
            <a:avLst/>
          </a:prstGeom>
          <a:noFill/>
        </p:spPr>
        <p:txBody>
          <a:bodyPr wrap="none" rtlCol="0">
            <a:spAutoFit/>
          </a:bodyPr>
          <a:lstStyle/>
          <a:p>
            <a:r>
              <a:rPr lang="en-IN" dirty="0"/>
              <a:t>RLAIF model vs other models</a:t>
            </a:r>
          </a:p>
        </p:txBody>
      </p:sp>
      <p:graphicFrame>
        <p:nvGraphicFramePr>
          <p:cNvPr id="14" name="Chart 13">
            <a:extLst>
              <a:ext uri="{FF2B5EF4-FFF2-40B4-BE49-F238E27FC236}">
                <a16:creationId xmlns:a16="http://schemas.microsoft.com/office/drawing/2014/main" id="{6A77BCE8-BF5F-CF34-1E49-0D7C5D5D34A3}"/>
              </a:ext>
            </a:extLst>
          </p:cNvPr>
          <p:cNvGraphicFramePr/>
          <p:nvPr>
            <p:extLst>
              <p:ext uri="{D42A27DB-BD31-4B8C-83A1-F6EECF244321}">
                <p14:modId xmlns:p14="http://schemas.microsoft.com/office/powerpoint/2010/main" val="3858484343"/>
              </p:ext>
            </p:extLst>
          </p:nvPr>
        </p:nvGraphicFramePr>
        <p:xfrm>
          <a:off x="3842458" y="120931"/>
          <a:ext cx="6894756" cy="309894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CAC47AC4-C8CB-4391-04C2-DABFD2E36B16}"/>
              </a:ext>
            </a:extLst>
          </p:cNvPr>
          <p:cNvPicPr>
            <a:picLocks noChangeAspect="1"/>
          </p:cNvPicPr>
          <p:nvPr/>
        </p:nvPicPr>
        <p:blipFill>
          <a:blip r:embed="rId4"/>
          <a:stretch>
            <a:fillRect/>
          </a:stretch>
        </p:blipFill>
        <p:spPr>
          <a:xfrm>
            <a:off x="404591" y="3726498"/>
            <a:ext cx="8100204" cy="2704251"/>
          </a:xfrm>
          <a:prstGeom prst="rect">
            <a:avLst/>
          </a:prstGeom>
        </p:spPr>
      </p:pic>
    </p:spTree>
    <p:extLst>
      <p:ext uri="{BB962C8B-B14F-4D97-AF65-F5344CB8AC3E}">
        <p14:creationId xmlns:p14="http://schemas.microsoft.com/office/powerpoint/2010/main" val="122656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261" y="700412"/>
            <a:ext cx="11840507" cy="924140"/>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7759" y="159436"/>
            <a:ext cx="11434965" cy="584775"/>
          </a:xfrm>
          <a:prstGeom prst="rect">
            <a:avLst/>
          </a:prstGeom>
          <a:noFill/>
        </p:spPr>
        <p:txBody>
          <a:bodyPr wrap="square" rtlCol="0" anchor="ctr">
            <a:spAutoFit/>
          </a:bodyPr>
          <a:lstStyle/>
          <a:p>
            <a:r>
              <a:rPr lang="en-IN" sz="1600" dirty="0">
                <a:latin typeface="SamsungOne 600C" panose="020B0706030303020204" pitchFamily="34" charset="0"/>
                <a:ea typeface="SamsungOne 600C" panose="020B0706030303020204" pitchFamily="34" charset="0"/>
              </a:rPr>
              <a:t>Work-let Name: Work-let Name: </a:t>
            </a:r>
            <a:r>
              <a:rPr lang="en-GB" sz="1600" b="0" i="0" dirty="0">
                <a:solidFill>
                  <a:srgbClr val="000000"/>
                </a:solidFill>
                <a:effectLst/>
                <a:latin typeface="calibri" panose="020F0502020204030204" pitchFamily="34" charset="0"/>
              </a:rPr>
              <a:t>Evaluate RLHF combined with RLAIF as an approach against RLHF &amp; RLAIF alone</a:t>
            </a:r>
            <a:endParaRPr lang="en-US" sz="1600" dirty="0">
              <a:solidFill>
                <a:schemeClr val="bg1">
                  <a:lumMod val="50000"/>
                </a:schemeClr>
              </a:solidFill>
              <a:latin typeface="SamsungOne 600C" panose="020B0706030303020204" pitchFamily="34" charset="0"/>
              <a:ea typeface="SamsungOne 600C" panose="020B0706030303020204" pitchFamily="34" charset="0"/>
            </a:endParaRPr>
          </a:p>
          <a:p>
            <a:endParaRPr lang="en-US" sz="1600" dirty="0">
              <a:solidFill>
                <a:schemeClr val="bg1">
                  <a:lumMod val="50000"/>
                </a:schemeClr>
              </a:solidFill>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5" name="Rectangle 24"/>
          <p:cNvSpPr/>
          <p:nvPr/>
        </p:nvSpPr>
        <p:spPr>
          <a:xfrm>
            <a:off x="173158" y="715652"/>
            <a:ext cx="1667444" cy="369332"/>
          </a:xfrm>
          <a:prstGeom prst="rect">
            <a:avLst/>
          </a:prstGeom>
        </p:spPr>
        <p:txBody>
          <a:bodyPr wrap="none">
            <a:spAutoFit/>
          </a:bodyPr>
          <a:lstStyle/>
          <a:p>
            <a:r>
              <a:rPr lang="en-IN" b="1" dirty="0">
                <a:solidFill>
                  <a:schemeClr val="accent6"/>
                </a:solidFill>
                <a:latin typeface="SamsungOne 600C" panose="020B0706030303020204" pitchFamily="34" charset="0"/>
                <a:ea typeface="SamsungOne 600C" panose="020B0706030303020204" pitchFamily="34" charset="0"/>
              </a:rPr>
              <a:t>Worklet Details</a:t>
            </a:r>
          </a:p>
        </p:txBody>
      </p:sp>
      <p:sp>
        <p:nvSpPr>
          <p:cNvPr id="26" name="Rectangle 25"/>
          <p:cNvSpPr/>
          <p:nvPr/>
        </p:nvSpPr>
        <p:spPr>
          <a:xfrm>
            <a:off x="283464" y="1109867"/>
            <a:ext cx="4167194" cy="461665"/>
          </a:xfrm>
          <a:prstGeom prst="rect">
            <a:avLst/>
          </a:prstGeom>
        </p:spPr>
        <p:txBody>
          <a:bodyPr wrap="square">
            <a:spAutoFit/>
          </a:bodyPr>
          <a:lstStyle/>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Worklet ID: 23GAI23</a:t>
            </a:r>
          </a:p>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College Name: Vellore Institute Of Technology, Chennai</a:t>
            </a: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7" name="Rectangle 26"/>
          <p:cNvSpPr/>
          <p:nvPr/>
        </p:nvSpPr>
        <p:spPr>
          <a:xfrm>
            <a:off x="184232" y="4205097"/>
            <a:ext cx="5867778" cy="181344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34" name="Rectangle 33"/>
          <p:cNvSpPr/>
          <p:nvPr/>
        </p:nvSpPr>
        <p:spPr>
          <a:xfrm>
            <a:off x="167261" y="2110196"/>
            <a:ext cx="5867779" cy="198659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5113" lvl="1" indent="-171450">
              <a:buFontTx/>
              <a:buChar char="-"/>
            </a:pPr>
            <a:r>
              <a:rPr lang="en-GB" sz="1200" b="1" dirty="0">
                <a:solidFill>
                  <a:srgbClr val="0E4094"/>
                </a:solidFill>
                <a:latin typeface="SamsungOne 600C" panose="020B0706030303020204" pitchFamily="34" charset="0"/>
                <a:ea typeface="SamsungOne 600C" panose="020B0706030303020204" pitchFamily="34" charset="0"/>
              </a:rPr>
              <a:t>Applied RLHF on a model.</a:t>
            </a:r>
          </a:p>
          <a:p>
            <a:pPr marL="265113" lvl="1" indent="-171450">
              <a:buFontTx/>
              <a:buChar char="-"/>
            </a:pPr>
            <a:r>
              <a:rPr lang="en-GB" sz="1200" b="1" dirty="0">
                <a:solidFill>
                  <a:srgbClr val="0E4094"/>
                </a:solidFill>
                <a:latin typeface="SamsungOne 600C" panose="020B0706030303020204" pitchFamily="34" charset="0"/>
                <a:ea typeface="SamsungOne 600C" panose="020B0706030303020204" pitchFamily="34" charset="0"/>
              </a:rPr>
              <a:t>Applied RLAIF on a model.</a:t>
            </a:r>
          </a:p>
          <a:p>
            <a:pPr marL="265113" lvl="1" indent="-171450">
              <a:buFontTx/>
              <a:buChar char="-"/>
            </a:pPr>
            <a:r>
              <a:rPr lang="en-GB" sz="1200" b="1" dirty="0">
                <a:solidFill>
                  <a:srgbClr val="0E4094"/>
                </a:solidFill>
                <a:latin typeface="SamsungOne 600C" panose="020B0706030303020204" pitchFamily="34" charset="0"/>
                <a:ea typeface="SamsungOne 600C" panose="020B0706030303020204" pitchFamily="34" charset="0"/>
              </a:rPr>
              <a:t>Implemented RLHF + RLAIF on a model using 2 methods.</a:t>
            </a:r>
          </a:p>
          <a:p>
            <a:pPr marL="265113" lvl="1" indent="-171450">
              <a:buFontTx/>
              <a:buChar char="-"/>
            </a:pPr>
            <a:r>
              <a:rPr lang="en-GB" sz="1200" b="1" dirty="0">
                <a:solidFill>
                  <a:srgbClr val="0E4094"/>
                </a:solidFill>
                <a:latin typeface="SamsungOne 600C" panose="020B0706030303020204" pitchFamily="34" charset="0"/>
                <a:ea typeface="SamsungOne 600C" panose="020B0706030303020204" pitchFamily="34" charset="0"/>
              </a:rPr>
              <a:t>Generated Performance Metrics for all three.</a:t>
            </a:r>
          </a:p>
        </p:txBody>
      </p:sp>
      <p:sp>
        <p:nvSpPr>
          <p:cNvPr id="37" name="Rectangle 36"/>
          <p:cNvSpPr/>
          <p:nvPr/>
        </p:nvSpPr>
        <p:spPr>
          <a:xfrm>
            <a:off x="167262" y="4262103"/>
            <a:ext cx="5867778" cy="646331"/>
          </a:xfrm>
          <a:prstGeom prst="rect">
            <a:avLst/>
          </a:prstGeom>
        </p:spPr>
        <p:txBody>
          <a:bodyPr wrap="square">
            <a:spAutoFit/>
          </a:bodyPr>
          <a:lstStyle/>
          <a:p>
            <a:r>
              <a:rPr lang="en-IN" b="1" dirty="0">
                <a:solidFill>
                  <a:srgbClr val="0E4094"/>
                </a:solidFill>
                <a:latin typeface="SamsungOne 600C" panose="020B0706030303020204" pitchFamily="34" charset="0"/>
                <a:ea typeface="SamsungOne 600C" panose="020B0706030303020204" pitchFamily="34" charset="0"/>
              </a:rPr>
              <a:t>Next Steps </a:t>
            </a:r>
          </a:p>
          <a:p>
            <a:r>
              <a:rPr lang="en-IN" b="1" dirty="0">
                <a:solidFill>
                  <a:srgbClr val="0E4094"/>
                </a:solidFill>
                <a:latin typeface="SamsungOne 600C" panose="020B0706030303020204" pitchFamily="34" charset="0"/>
                <a:ea typeface="SamsungOne 600C" panose="020B0706030303020204" pitchFamily="34" charset="0"/>
              </a:rPr>
              <a:t>- Conclusion</a:t>
            </a:r>
          </a:p>
        </p:txBody>
      </p:sp>
      <p:sp>
        <p:nvSpPr>
          <p:cNvPr id="39" name="Rectangle 38"/>
          <p:cNvSpPr/>
          <p:nvPr/>
        </p:nvSpPr>
        <p:spPr>
          <a:xfrm>
            <a:off x="265768" y="2110196"/>
            <a:ext cx="2260555"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KPIs achieved till now</a:t>
            </a:r>
          </a:p>
        </p:txBody>
      </p:sp>
      <p:sp>
        <p:nvSpPr>
          <p:cNvPr id="40" name="Rectangle 39"/>
          <p:cNvSpPr/>
          <p:nvPr/>
        </p:nvSpPr>
        <p:spPr>
          <a:xfrm>
            <a:off x="6139991" y="4205097"/>
            <a:ext cx="5867778" cy="179845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lang="en-IN" sz="1200" b="1" dirty="0">
                <a:solidFill>
                  <a:srgbClr val="0E4094"/>
                </a:solidFill>
                <a:latin typeface="SamsungOne 600C" panose="020B0706030303020204" pitchFamily="34" charset="0"/>
                <a:ea typeface="SamsungOne 600C" panose="020B0706030303020204" pitchFamily="34" charset="0"/>
              </a:rPr>
              <a:t>Applied </a:t>
            </a:r>
            <a:r>
              <a:rPr lang="en-IN" sz="1200" b="1" dirty="0" err="1">
                <a:solidFill>
                  <a:srgbClr val="0E4094"/>
                </a:solidFill>
                <a:latin typeface="SamsungOne 600C" panose="020B0706030303020204" pitchFamily="34" charset="0"/>
                <a:ea typeface="SamsungOne 600C" panose="020B0706030303020204" pitchFamily="34" charset="0"/>
              </a:rPr>
              <a:t>rlhf</a:t>
            </a:r>
            <a:r>
              <a:rPr lang="en-IN" sz="1200" b="1" dirty="0">
                <a:solidFill>
                  <a:srgbClr val="0E4094"/>
                </a:solidFill>
                <a:latin typeface="SamsungOne 600C" panose="020B0706030303020204" pitchFamily="34" charset="0"/>
                <a:ea typeface="SamsungOne 600C" panose="020B0706030303020204" pitchFamily="34" charset="0"/>
              </a:rPr>
              <a:t> and </a:t>
            </a:r>
            <a:r>
              <a:rPr lang="en-IN" sz="1200" b="1" dirty="0" err="1">
                <a:solidFill>
                  <a:srgbClr val="0E4094"/>
                </a:solidFill>
                <a:latin typeface="SamsungOne 600C" panose="020B0706030303020204" pitchFamily="34" charset="0"/>
                <a:ea typeface="SamsungOne 600C" panose="020B0706030303020204" pitchFamily="34" charset="0"/>
              </a:rPr>
              <a:t>rlaif</a:t>
            </a:r>
            <a:r>
              <a:rPr lang="en-IN" sz="1200" b="1" dirty="0">
                <a:solidFill>
                  <a:srgbClr val="0E4094"/>
                </a:solidFill>
                <a:latin typeface="SamsungOne 600C" panose="020B0706030303020204" pitchFamily="34" charset="0"/>
                <a:ea typeface="SamsungOne 600C" panose="020B0706030303020204" pitchFamily="34" charset="0"/>
              </a:rPr>
              <a:t> on our base model using available and generated datasets.</a:t>
            </a:r>
          </a:p>
          <a:p>
            <a:pPr marL="171450" indent="-171450">
              <a:buFontTx/>
              <a:buChar char="-"/>
            </a:pPr>
            <a:r>
              <a:rPr lang="en-IN" sz="1200" b="1" dirty="0">
                <a:solidFill>
                  <a:srgbClr val="0E4094"/>
                </a:solidFill>
                <a:latin typeface="SamsungOne 600C" panose="020B0706030303020204" pitchFamily="34" charset="0"/>
                <a:ea typeface="SamsungOne 600C" panose="020B0706030303020204" pitchFamily="34" charset="0"/>
              </a:rPr>
              <a:t>Combined the two using 2 methods:</a:t>
            </a:r>
            <a:br>
              <a:rPr lang="en-IN" sz="1200" b="1" dirty="0">
                <a:solidFill>
                  <a:srgbClr val="0E4094"/>
                </a:solidFill>
                <a:latin typeface="SamsungOne 600C" panose="020B0706030303020204" pitchFamily="34" charset="0"/>
                <a:ea typeface="SamsungOne 600C" panose="020B0706030303020204" pitchFamily="34" charset="0"/>
              </a:rPr>
            </a:br>
            <a:r>
              <a:rPr lang="en-IN" sz="1200" b="1" dirty="0">
                <a:solidFill>
                  <a:srgbClr val="0E4094"/>
                </a:solidFill>
                <a:latin typeface="SamsungOne 600C" panose="020B0706030303020204" pitchFamily="34" charset="0"/>
                <a:ea typeface="SamsungOne 600C" panose="020B0706030303020204" pitchFamily="34" charset="0"/>
              </a:rPr>
              <a:t>1. using the </a:t>
            </a:r>
            <a:r>
              <a:rPr lang="en-IN" sz="1200" b="1" dirty="0" err="1">
                <a:solidFill>
                  <a:srgbClr val="0E4094"/>
                </a:solidFill>
                <a:latin typeface="SamsungOne 600C" panose="020B0706030303020204" pitchFamily="34" charset="0"/>
                <a:ea typeface="SamsungOne 600C" panose="020B0706030303020204" pitchFamily="34" charset="0"/>
              </a:rPr>
              <a:t>rlhf</a:t>
            </a:r>
            <a:r>
              <a:rPr lang="en-IN" sz="1200" b="1" dirty="0">
                <a:solidFill>
                  <a:srgbClr val="0E4094"/>
                </a:solidFill>
                <a:latin typeface="SamsungOne 600C" panose="020B0706030303020204" pitchFamily="34" charset="0"/>
                <a:ea typeface="SamsungOne 600C" panose="020B0706030303020204" pitchFamily="34" charset="0"/>
              </a:rPr>
              <a:t> dataset with the already trained </a:t>
            </a:r>
            <a:r>
              <a:rPr lang="en-IN" sz="1200" b="1" dirty="0" err="1">
                <a:solidFill>
                  <a:srgbClr val="0E4094"/>
                </a:solidFill>
                <a:latin typeface="SamsungOne 600C" panose="020B0706030303020204" pitchFamily="34" charset="0"/>
                <a:ea typeface="SamsungOne 600C" panose="020B0706030303020204" pitchFamily="34" charset="0"/>
              </a:rPr>
              <a:t>rlaif</a:t>
            </a:r>
            <a:r>
              <a:rPr lang="en-IN" sz="1200" b="1" dirty="0">
                <a:solidFill>
                  <a:srgbClr val="0E4094"/>
                </a:solidFill>
                <a:latin typeface="SamsungOne 600C" panose="020B0706030303020204" pitchFamily="34" charset="0"/>
                <a:ea typeface="SamsungOne 600C" panose="020B0706030303020204" pitchFamily="34" charset="0"/>
              </a:rPr>
              <a:t> reward model.</a:t>
            </a:r>
          </a:p>
          <a:p>
            <a:r>
              <a:rPr lang="en-IN" sz="1200" b="1" dirty="0">
                <a:solidFill>
                  <a:srgbClr val="0E4094"/>
                </a:solidFill>
                <a:latin typeface="SamsungOne 600C" panose="020B0706030303020204" pitchFamily="34" charset="0"/>
                <a:ea typeface="SamsungOne 600C" panose="020B0706030303020204" pitchFamily="34" charset="0"/>
              </a:rPr>
              <a:t>     2. Using the </a:t>
            </a:r>
            <a:r>
              <a:rPr lang="en-IN" sz="1200" b="1" dirty="0" err="1">
                <a:solidFill>
                  <a:srgbClr val="0E4094"/>
                </a:solidFill>
                <a:latin typeface="SamsungOne 600C" panose="020B0706030303020204" pitchFamily="34" charset="0"/>
                <a:ea typeface="SamsungOne 600C" panose="020B0706030303020204" pitchFamily="34" charset="0"/>
              </a:rPr>
              <a:t>rlaif</a:t>
            </a:r>
            <a:r>
              <a:rPr lang="en-IN" sz="1200" b="1" dirty="0">
                <a:solidFill>
                  <a:srgbClr val="0E4094"/>
                </a:solidFill>
                <a:latin typeface="SamsungOne 600C" panose="020B0706030303020204" pitchFamily="34" charset="0"/>
                <a:ea typeface="SamsungOne 600C" panose="020B0706030303020204" pitchFamily="34" charset="0"/>
              </a:rPr>
              <a:t> dataset with the already trained </a:t>
            </a:r>
            <a:r>
              <a:rPr lang="en-IN" sz="1200" b="1" dirty="0" err="1">
                <a:solidFill>
                  <a:srgbClr val="0E4094"/>
                </a:solidFill>
                <a:latin typeface="SamsungOne 600C" panose="020B0706030303020204" pitchFamily="34" charset="0"/>
                <a:ea typeface="SamsungOne 600C" panose="020B0706030303020204" pitchFamily="34" charset="0"/>
              </a:rPr>
              <a:t>rlhf</a:t>
            </a:r>
            <a:r>
              <a:rPr lang="en-IN" sz="1200" b="1" dirty="0">
                <a:solidFill>
                  <a:srgbClr val="0E4094"/>
                </a:solidFill>
                <a:latin typeface="SamsungOne 600C" panose="020B0706030303020204" pitchFamily="34" charset="0"/>
                <a:ea typeface="SamsungOne 600C" panose="020B0706030303020204" pitchFamily="34" charset="0"/>
              </a:rPr>
              <a:t> reward model.</a:t>
            </a:r>
          </a:p>
          <a:p>
            <a:endParaRPr lang="en-US" dirty="0">
              <a:latin typeface="SamsungOne 600C" panose="020B0706030303020204" pitchFamily="34" charset="0"/>
              <a:ea typeface="SamsungOne 600C" panose="020B0706030303020204" pitchFamily="34" charset="0"/>
            </a:endParaRPr>
          </a:p>
        </p:txBody>
      </p:sp>
      <p:sp>
        <p:nvSpPr>
          <p:cNvPr id="41" name="Rectangle 40"/>
          <p:cNvSpPr/>
          <p:nvPr/>
        </p:nvSpPr>
        <p:spPr>
          <a:xfrm>
            <a:off x="6139991" y="4277046"/>
            <a:ext cx="3720890"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Key Achievements/ Outcome till now</a:t>
            </a:r>
          </a:p>
        </p:txBody>
      </p:sp>
      <p:sp>
        <p:nvSpPr>
          <p:cNvPr id="42" name="Rectangle 41"/>
          <p:cNvSpPr/>
          <p:nvPr/>
        </p:nvSpPr>
        <p:spPr>
          <a:xfrm>
            <a:off x="6181044" y="2037123"/>
            <a:ext cx="5867778" cy="1986592"/>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lang="en-GB" sz="1200" b="1" dirty="0">
                <a:solidFill>
                  <a:srgbClr val="0E4094"/>
                </a:solidFill>
                <a:latin typeface="SamsungOne 600C" panose="020B0706030303020204" pitchFamily="34" charset="0"/>
                <a:ea typeface="SamsungOne 600C" panose="020B0706030303020204" pitchFamily="34" charset="0"/>
              </a:rPr>
              <a:t>GPU compatibility issues</a:t>
            </a:r>
          </a:p>
          <a:p>
            <a:pPr marL="171450" indent="-171450">
              <a:buFontTx/>
              <a:buChar char="-"/>
            </a:pPr>
            <a:r>
              <a:rPr lang="en-GB" sz="1200" b="1" dirty="0">
                <a:solidFill>
                  <a:srgbClr val="0E4094"/>
                </a:solidFill>
                <a:latin typeface="SamsungOne 600C" panose="020B0706030303020204" pitchFamily="34" charset="0"/>
                <a:ea typeface="SamsungOne 600C" panose="020B0706030303020204" pitchFamily="34" charset="0"/>
              </a:rPr>
              <a:t>Small code errors (which were fixed)</a:t>
            </a:r>
          </a:p>
          <a:p>
            <a:pPr marL="171450" indent="-171450">
              <a:buFontTx/>
              <a:buChar char="-"/>
            </a:pPr>
            <a:r>
              <a:rPr lang="en-GB" sz="1200" b="1" dirty="0">
                <a:solidFill>
                  <a:srgbClr val="0E4094"/>
                </a:solidFill>
                <a:latin typeface="SamsungOne 600C" panose="020B0706030303020204" pitchFamily="34" charset="0"/>
                <a:ea typeface="SamsungOne 600C" panose="020B0706030303020204" pitchFamily="34" charset="0"/>
              </a:rPr>
              <a:t>Lack of computational powers</a:t>
            </a:r>
          </a:p>
          <a:p>
            <a:pPr marL="171450" indent="-171450">
              <a:buFontTx/>
              <a:buChar char="-"/>
            </a:pPr>
            <a:endParaRPr lang="en-GB" sz="1200" b="1" dirty="0">
              <a:solidFill>
                <a:srgbClr val="0E4094"/>
              </a:solidFill>
              <a:latin typeface="SamsungOne 600C" panose="020B0706030303020204" pitchFamily="34" charset="0"/>
              <a:ea typeface="SamsungOne 600C" panose="020B0706030303020204" pitchFamily="34" charset="0"/>
            </a:endParaRPr>
          </a:p>
        </p:txBody>
      </p:sp>
      <p:sp>
        <p:nvSpPr>
          <p:cNvPr id="43" name="Rectangle 42"/>
          <p:cNvSpPr/>
          <p:nvPr/>
        </p:nvSpPr>
        <p:spPr>
          <a:xfrm>
            <a:off x="6139991" y="2116292"/>
            <a:ext cx="3070071"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Any Challenges/ Issues faced</a:t>
            </a:r>
          </a:p>
        </p:txBody>
      </p:sp>
      <p:sp>
        <p:nvSpPr>
          <p:cNvPr id="44" name="TextBox 43"/>
          <p:cNvSpPr txBox="1"/>
          <p:nvPr/>
        </p:nvSpPr>
        <p:spPr>
          <a:xfrm>
            <a:off x="10040112" y="6489192"/>
            <a:ext cx="2151887" cy="369332"/>
          </a:xfrm>
          <a:prstGeom prst="rect">
            <a:avLst/>
          </a:prstGeom>
          <a:noFill/>
        </p:spPr>
        <p:txBody>
          <a:bodyPr wrap="square" rtlCol="0" anchor="ctr">
            <a:spAutoFit/>
          </a:bodyPr>
          <a:lstStyle/>
          <a:p>
            <a:r>
              <a:rPr lang="en-IN" dirty="0">
                <a:latin typeface="SamsungOne 600C" panose="020B0706030303020204" pitchFamily="34" charset="0"/>
                <a:ea typeface="SamsungOne 600C" panose="020B0706030303020204" pitchFamily="34" charset="0"/>
              </a:rPr>
              <a:t>Date: 31-01-2024</a:t>
            </a:r>
            <a:endParaRPr lang="en-US" dirty="0">
              <a:solidFill>
                <a:schemeClr val="bg1">
                  <a:lumMod val="50000"/>
                </a:schemeClr>
              </a:solidFill>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1844431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8ACEA9-DD2D-6C81-9620-39A83FF9B42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FBB5382-BDDD-E66F-346F-D58B85E39DE1}"/>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itle 1">
            <a:extLst>
              <a:ext uri="{FF2B5EF4-FFF2-40B4-BE49-F238E27FC236}">
                <a16:creationId xmlns:a16="http://schemas.microsoft.com/office/drawing/2014/main" id="{A5884F07-F215-584C-D3B6-95A827DCA720}"/>
              </a:ext>
            </a:extLst>
          </p:cNvPr>
          <p:cNvSpPr txBox="1">
            <a:spLocks/>
          </p:cNvSpPr>
          <p:nvPr/>
        </p:nvSpPr>
        <p:spPr>
          <a:xfrm>
            <a:off x="464976" y="172770"/>
            <a:ext cx="3500535" cy="347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t>What we have achieved</a:t>
            </a:r>
            <a:endParaRPr lang="en-IN" sz="1800" b="1" dirty="0"/>
          </a:p>
        </p:txBody>
      </p:sp>
      <p:pic>
        <p:nvPicPr>
          <p:cNvPr id="6" name="Picture 5">
            <a:extLst>
              <a:ext uri="{FF2B5EF4-FFF2-40B4-BE49-F238E27FC236}">
                <a16:creationId xmlns:a16="http://schemas.microsoft.com/office/drawing/2014/main" id="{77DAAC4D-E719-BC78-362B-C1D4739CD1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extBox 1">
            <a:extLst>
              <a:ext uri="{FF2B5EF4-FFF2-40B4-BE49-F238E27FC236}">
                <a16:creationId xmlns:a16="http://schemas.microsoft.com/office/drawing/2014/main" id="{34B0AC32-5E6A-2A57-D01E-D67B0325907C}"/>
              </a:ext>
            </a:extLst>
          </p:cNvPr>
          <p:cNvSpPr txBox="1"/>
          <p:nvPr/>
        </p:nvSpPr>
        <p:spPr>
          <a:xfrm>
            <a:off x="313266" y="1069676"/>
            <a:ext cx="2815899" cy="369332"/>
          </a:xfrm>
          <a:prstGeom prst="rect">
            <a:avLst/>
          </a:prstGeom>
          <a:noFill/>
        </p:spPr>
        <p:txBody>
          <a:bodyPr wrap="none" rtlCol="0">
            <a:spAutoFit/>
          </a:bodyPr>
          <a:lstStyle/>
          <a:p>
            <a:r>
              <a:rPr lang="en-IN" dirty="0"/>
              <a:t>Evaluation using AI metrics: </a:t>
            </a:r>
          </a:p>
        </p:txBody>
      </p:sp>
      <p:pic>
        <p:nvPicPr>
          <p:cNvPr id="8" name="Picture 7">
            <a:extLst>
              <a:ext uri="{FF2B5EF4-FFF2-40B4-BE49-F238E27FC236}">
                <a16:creationId xmlns:a16="http://schemas.microsoft.com/office/drawing/2014/main" id="{020BFF54-739B-507A-7674-53AD651DCF5D}"/>
              </a:ext>
            </a:extLst>
          </p:cNvPr>
          <p:cNvPicPr>
            <a:picLocks noChangeAspect="1"/>
          </p:cNvPicPr>
          <p:nvPr/>
        </p:nvPicPr>
        <p:blipFill>
          <a:blip r:embed="rId3"/>
          <a:stretch>
            <a:fillRect/>
          </a:stretch>
        </p:blipFill>
        <p:spPr>
          <a:xfrm>
            <a:off x="313266" y="1801317"/>
            <a:ext cx="4741813" cy="2942784"/>
          </a:xfrm>
          <a:prstGeom prst="rect">
            <a:avLst/>
          </a:prstGeom>
        </p:spPr>
      </p:pic>
      <p:graphicFrame>
        <p:nvGraphicFramePr>
          <p:cNvPr id="11" name="Chart 10">
            <a:extLst>
              <a:ext uri="{FF2B5EF4-FFF2-40B4-BE49-F238E27FC236}">
                <a16:creationId xmlns:a16="http://schemas.microsoft.com/office/drawing/2014/main" id="{1F9ECD15-7F33-9DAA-9B38-1CF3A62A9D02}"/>
              </a:ext>
            </a:extLst>
          </p:cNvPr>
          <p:cNvGraphicFramePr/>
          <p:nvPr>
            <p:extLst>
              <p:ext uri="{D42A27DB-BD31-4B8C-83A1-F6EECF244321}">
                <p14:modId xmlns:p14="http://schemas.microsoft.com/office/powerpoint/2010/main" val="344991804"/>
              </p:ext>
            </p:extLst>
          </p:nvPr>
        </p:nvGraphicFramePr>
        <p:xfrm>
          <a:off x="5534325" y="1544128"/>
          <a:ext cx="5511089" cy="37697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76458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8C469E-1229-219D-C3ED-900286544B4D}"/>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7" name="Rectangle 6">
            <a:extLst>
              <a:ext uri="{FF2B5EF4-FFF2-40B4-BE49-F238E27FC236}">
                <a16:creationId xmlns:a16="http://schemas.microsoft.com/office/drawing/2014/main" id="{CF648DBD-1672-5A90-EE13-4B6F9CDCB185}"/>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8" name="Picture 7">
            <a:extLst>
              <a:ext uri="{FF2B5EF4-FFF2-40B4-BE49-F238E27FC236}">
                <a16:creationId xmlns:a16="http://schemas.microsoft.com/office/drawing/2014/main" id="{8F78CA05-B6CD-8E9D-CD16-8AE57BA4C43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2" name="Title 1">
            <a:extLst>
              <a:ext uri="{FF2B5EF4-FFF2-40B4-BE49-F238E27FC236}">
                <a16:creationId xmlns:a16="http://schemas.microsoft.com/office/drawing/2014/main" id="{00789C04-1969-E050-B01A-BE0157318AE9}"/>
              </a:ext>
            </a:extLst>
          </p:cNvPr>
          <p:cNvSpPr>
            <a:spLocks noGrp="1"/>
          </p:cNvSpPr>
          <p:nvPr>
            <p:ph type="title"/>
          </p:nvPr>
        </p:nvSpPr>
        <p:spPr>
          <a:xfrm>
            <a:off x="464976" y="172770"/>
            <a:ext cx="3500535" cy="347080"/>
          </a:xfrm>
        </p:spPr>
        <p:txBody>
          <a:bodyPr>
            <a:normAutofit/>
          </a:bodyPr>
          <a:lstStyle/>
          <a:p>
            <a:r>
              <a:rPr lang="en-GB" sz="1800" b="1" dirty="0"/>
              <a:t>Team Contributions</a:t>
            </a:r>
            <a:endParaRPr lang="en-IN" sz="1800" b="1" dirty="0"/>
          </a:p>
        </p:txBody>
      </p:sp>
      <p:graphicFrame>
        <p:nvGraphicFramePr>
          <p:cNvPr id="4" name="Table 3">
            <a:extLst>
              <a:ext uri="{FF2B5EF4-FFF2-40B4-BE49-F238E27FC236}">
                <a16:creationId xmlns:a16="http://schemas.microsoft.com/office/drawing/2014/main" id="{BC0DC4B1-B395-F06B-CD14-6A18D9994A34}"/>
              </a:ext>
            </a:extLst>
          </p:cNvPr>
          <p:cNvGraphicFramePr>
            <a:graphicFrameLocks noGrp="1"/>
          </p:cNvGraphicFramePr>
          <p:nvPr>
            <p:extLst>
              <p:ext uri="{D42A27DB-BD31-4B8C-83A1-F6EECF244321}">
                <p14:modId xmlns:p14="http://schemas.microsoft.com/office/powerpoint/2010/main" val="1282911999"/>
              </p:ext>
            </p:extLst>
          </p:nvPr>
        </p:nvGraphicFramePr>
        <p:xfrm>
          <a:off x="2032000" y="1052763"/>
          <a:ext cx="8128000" cy="49886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05483891"/>
                    </a:ext>
                  </a:extLst>
                </a:gridCol>
                <a:gridCol w="4064000">
                  <a:extLst>
                    <a:ext uri="{9D8B030D-6E8A-4147-A177-3AD203B41FA5}">
                      <a16:colId xmlns:a16="http://schemas.microsoft.com/office/drawing/2014/main" val="240520705"/>
                    </a:ext>
                  </a:extLst>
                </a:gridCol>
              </a:tblGrid>
              <a:tr h="523600">
                <a:tc>
                  <a:txBody>
                    <a:bodyPr/>
                    <a:lstStyle/>
                    <a:p>
                      <a:r>
                        <a:rPr lang="en-GB" dirty="0"/>
                        <a:t>Team Member</a:t>
                      </a:r>
                      <a:endParaRPr lang="en-IN" dirty="0"/>
                    </a:p>
                  </a:txBody>
                  <a:tcPr/>
                </a:tc>
                <a:tc>
                  <a:txBody>
                    <a:bodyPr/>
                    <a:lstStyle/>
                    <a:p>
                      <a:r>
                        <a:rPr lang="en-GB" dirty="0"/>
                        <a:t>Contribution</a:t>
                      </a:r>
                      <a:endParaRPr lang="en-IN" dirty="0"/>
                    </a:p>
                  </a:txBody>
                  <a:tcPr/>
                </a:tc>
                <a:extLst>
                  <a:ext uri="{0D108BD9-81ED-4DB2-BD59-A6C34878D82A}">
                    <a16:rowId xmlns:a16="http://schemas.microsoft.com/office/drawing/2014/main" val="1995895611"/>
                  </a:ext>
                </a:extLst>
              </a:tr>
              <a:tr h="2189521">
                <a:tc>
                  <a:txBody>
                    <a:bodyPr/>
                    <a:lstStyle/>
                    <a:p>
                      <a:r>
                        <a:rPr lang="en-GB" dirty="0"/>
                        <a:t>Abhay Krishna</a:t>
                      </a:r>
                      <a:endParaRPr lang="en-IN" dirty="0"/>
                    </a:p>
                  </a:txBody>
                  <a:tcPr/>
                </a:tc>
                <a:tc>
                  <a:txBody>
                    <a:bodyPr/>
                    <a:lstStyle/>
                    <a:p>
                      <a:pPr marL="285750" indent="-285750">
                        <a:buFontTx/>
                        <a:buChar char="-"/>
                      </a:pPr>
                      <a:r>
                        <a:rPr lang="en-GB" dirty="0"/>
                        <a:t>Researched the topic</a:t>
                      </a:r>
                    </a:p>
                    <a:p>
                      <a:pPr marL="285750" indent="-285750">
                        <a:buFontTx/>
                        <a:buChar char="-"/>
                      </a:pPr>
                      <a:r>
                        <a:rPr lang="en-GB" dirty="0"/>
                        <a:t>Coded RLAIF, RLHF Reward Model</a:t>
                      </a:r>
                    </a:p>
                    <a:p>
                      <a:pPr marL="285750" indent="-285750">
                        <a:buFontTx/>
                        <a:buChar char="-"/>
                      </a:pPr>
                      <a:r>
                        <a:rPr lang="en-GB" dirty="0"/>
                        <a:t>Researched on Multiple Dataset</a:t>
                      </a:r>
                    </a:p>
                    <a:p>
                      <a:pPr marL="285750" indent="-285750">
                        <a:buFontTx/>
                        <a:buChar char="-"/>
                      </a:pPr>
                      <a:r>
                        <a:rPr lang="en-GB" dirty="0"/>
                        <a:t>Performed LLM Fine tuning</a:t>
                      </a:r>
                    </a:p>
                    <a:p>
                      <a:pPr marL="285750" indent="-285750">
                        <a:buFontTx/>
                        <a:buChar char="-"/>
                      </a:pPr>
                      <a:r>
                        <a:rPr lang="en-GB" dirty="0"/>
                        <a:t>Generated Performance Metrics</a:t>
                      </a:r>
                    </a:p>
                    <a:p>
                      <a:pPr marL="285750" indent="-285750">
                        <a:buFontTx/>
                        <a:buChar char="-"/>
                      </a:pPr>
                      <a:r>
                        <a:rPr lang="en-GB" dirty="0"/>
                        <a:t>Concluded the study</a:t>
                      </a:r>
                      <a:endParaRPr lang="en-IN" dirty="0"/>
                    </a:p>
                  </a:txBody>
                  <a:tcPr/>
                </a:tc>
                <a:extLst>
                  <a:ext uri="{0D108BD9-81ED-4DB2-BD59-A6C34878D82A}">
                    <a16:rowId xmlns:a16="http://schemas.microsoft.com/office/drawing/2014/main" val="907972138"/>
                  </a:ext>
                </a:extLst>
              </a:tr>
              <a:tr h="1635455">
                <a:tc>
                  <a:txBody>
                    <a:bodyPr/>
                    <a:lstStyle/>
                    <a:p>
                      <a:r>
                        <a:rPr lang="en-GB" dirty="0"/>
                        <a:t>Ayush Goel</a:t>
                      </a:r>
                      <a:endParaRPr lang="en-IN" dirty="0"/>
                    </a:p>
                  </a:txBody>
                  <a:tcPr/>
                </a:tc>
                <a:tc>
                  <a:txBody>
                    <a:bodyPr/>
                    <a:lstStyle/>
                    <a:p>
                      <a:pPr marL="285750" indent="-285750">
                        <a:buFontTx/>
                        <a:buChar char="-"/>
                      </a:pPr>
                      <a:r>
                        <a:rPr lang="en-GB" dirty="0"/>
                        <a:t>Researched the topic</a:t>
                      </a:r>
                    </a:p>
                    <a:p>
                      <a:pPr marL="285750" indent="-285750">
                        <a:buFontTx/>
                        <a:buChar char="-"/>
                      </a:pPr>
                      <a:r>
                        <a:rPr lang="en-GB" dirty="0"/>
                        <a:t>Coded RLHF, RLAIF, RLHF+RLAIF </a:t>
                      </a:r>
                    </a:p>
                    <a:p>
                      <a:pPr marL="285750" indent="-285750">
                        <a:buFontTx/>
                        <a:buChar char="-"/>
                      </a:pPr>
                      <a:r>
                        <a:rPr lang="en-GB" dirty="0"/>
                        <a:t>Researched different models</a:t>
                      </a:r>
                    </a:p>
                    <a:p>
                      <a:pPr marL="285750" indent="-285750">
                        <a:buFontTx/>
                        <a:buChar char="-"/>
                      </a:pPr>
                      <a:r>
                        <a:rPr lang="en-GB" dirty="0"/>
                        <a:t>Performed LLM Fine tuning.</a:t>
                      </a:r>
                    </a:p>
                    <a:p>
                      <a:pPr marL="285750" indent="-285750">
                        <a:buFontTx/>
                        <a:buChar char="-"/>
                      </a:pPr>
                      <a:r>
                        <a:rPr lang="en-GB" dirty="0"/>
                        <a:t>Concluded The study</a:t>
                      </a:r>
                      <a:endParaRPr lang="en-IN" dirty="0"/>
                    </a:p>
                  </a:txBody>
                  <a:tcPr/>
                </a:tc>
                <a:extLst>
                  <a:ext uri="{0D108BD9-81ED-4DB2-BD59-A6C34878D82A}">
                    <a16:rowId xmlns:a16="http://schemas.microsoft.com/office/drawing/2014/main" val="2542089104"/>
                  </a:ext>
                </a:extLst>
              </a:tr>
              <a:tr h="435162">
                <a:tc>
                  <a:txBody>
                    <a:bodyPr/>
                    <a:lstStyle/>
                    <a:p>
                      <a:r>
                        <a:rPr lang="en-GB" dirty="0"/>
                        <a:t>Pratyush Mittal</a:t>
                      </a:r>
                      <a:endParaRPr lang="en-IN" dirty="0"/>
                    </a:p>
                  </a:txBody>
                  <a:tcPr/>
                </a:tc>
                <a:tc>
                  <a:txBody>
                    <a:bodyPr/>
                    <a:lstStyle/>
                    <a:p>
                      <a:pPr marL="285750" indent="-285750">
                        <a:buFontTx/>
                        <a:buChar char="-"/>
                      </a:pPr>
                      <a:r>
                        <a:rPr lang="en-GB" dirty="0"/>
                        <a:t>Researched the topic</a:t>
                      </a:r>
                    </a:p>
                    <a:p>
                      <a:pPr marL="285750" indent="-285750">
                        <a:buFontTx/>
                        <a:buChar char="-"/>
                      </a:pPr>
                      <a:r>
                        <a:rPr lang="en-IN" dirty="0"/>
                        <a:t>Performed LLM Fine-Tuning</a:t>
                      </a:r>
                    </a:p>
                  </a:txBody>
                  <a:tcPr/>
                </a:tc>
                <a:extLst>
                  <a:ext uri="{0D108BD9-81ED-4DB2-BD59-A6C34878D82A}">
                    <a16:rowId xmlns:a16="http://schemas.microsoft.com/office/drawing/2014/main" val="3875292070"/>
                  </a:ext>
                </a:extLst>
              </a:tr>
            </a:tbl>
          </a:graphicData>
        </a:graphic>
      </p:graphicFrame>
    </p:spTree>
    <p:extLst>
      <p:ext uri="{BB962C8B-B14F-4D97-AF65-F5344CB8AC3E}">
        <p14:creationId xmlns:p14="http://schemas.microsoft.com/office/powerpoint/2010/main" val="175265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6755BF-1A5E-4868-E057-4E40767C3B87}"/>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3" name="Rectangle 2">
            <a:extLst>
              <a:ext uri="{FF2B5EF4-FFF2-40B4-BE49-F238E27FC236}">
                <a16:creationId xmlns:a16="http://schemas.microsoft.com/office/drawing/2014/main" id="{49971BBE-F1D6-90FA-E302-54F73EE5DABE}"/>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4" name="Picture 3">
            <a:extLst>
              <a:ext uri="{FF2B5EF4-FFF2-40B4-BE49-F238E27FC236}">
                <a16:creationId xmlns:a16="http://schemas.microsoft.com/office/drawing/2014/main" id="{503A2E14-1340-D9FE-D300-5273622CD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8" name="Title 7">
            <a:extLst>
              <a:ext uri="{FF2B5EF4-FFF2-40B4-BE49-F238E27FC236}">
                <a16:creationId xmlns:a16="http://schemas.microsoft.com/office/drawing/2014/main" id="{F544A7FD-C482-575F-F8F4-78D7457DE22A}"/>
              </a:ext>
            </a:extLst>
          </p:cNvPr>
          <p:cNvSpPr>
            <a:spLocks noGrp="1"/>
          </p:cNvSpPr>
          <p:nvPr>
            <p:ph type="title"/>
          </p:nvPr>
        </p:nvSpPr>
        <p:spPr>
          <a:xfrm>
            <a:off x="275617" y="105046"/>
            <a:ext cx="9717470" cy="800024"/>
          </a:xfrm>
        </p:spPr>
        <p:txBody>
          <a:bodyPr>
            <a:normAutofit fontScale="90000"/>
          </a:bodyPr>
          <a:lstStyle/>
          <a:p>
            <a:r>
              <a:rPr lang="en-GB" sz="1800" dirty="0">
                <a:latin typeface="+mn-lt"/>
                <a:ea typeface="+mn-ea"/>
                <a:cs typeface="+mn-cs"/>
              </a:rPr>
              <a:t>Dataset: </a:t>
            </a:r>
            <a:r>
              <a:rPr lang="en-GB" sz="1800" dirty="0" err="1">
                <a:latin typeface="+mn-lt"/>
                <a:ea typeface="+mn-ea"/>
                <a:cs typeface="+mn-cs"/>
              </a:rPr>
              <a:t>hh-rlhf</a:t>
            </a:r>
            <a:r>
              <a:rPr lang="en-GB" sz="1800" dirty="0">
                <a:latin typeface="+mn-lt"/>
                <a:ea typeface="+mn-ea"/>
                <a:cs typeface="+mn-cs"/>
              </a:rPr>
              <a:t> (for reward model training)</a:t>
            </a:r>
            <a:br>
              <a:rPr lang="en-GB" sz="1800" dirty="0">
                <a:latin typeface="+mn-lt"/>
                <a:ea typeface="+mn-ea"/>
                <a:cs typeface="+mn-cs"/>
              </a:rPr>
            </a:br>
            <a:r>
              <a:rPr lang="en-GB" sz="1800" dirty="0">
                <a:latin typeface="+mn-lt"/>
                <a:ea typeface="+mn-ea"/>
                <a:cs typeface="+mn-cs"/>
              </a:rPr>
              <a:t>Dataset Size: 161k rows</a:t>
            </a:r>
            <a:br>
              <a:rPr lang="en-GB" sz="1800" dirty="0">
                <a:latin typeface="+mn-lt"/>
                <a:ea typeface="+mn-ea"/>
                <a:cs typeface="+mn-cs"/>
              </a:rPr>
            </a:br>
            <a:r>
              <a:rPr lang="en-GB" sz="1800" dirty="0">
                <a:latin typeface="+mn-lt"/>
                <a:ea typeface="+mn-ea"/>
                <a:cs typeface="+mn-cs"/>
              </a:rPr>
              <a:t>Dataset Description: Human preference data about helpfulness and harmlessness from Training a Helpful and 		                 Harmless Assistant with Reinforcement Learning from Human Feedback</a:t>
            </a:r>
            <a:r>
              <a:rPr lang="en-GB" sz="900" b="0" i="0" dirty="0">
                <a:solidFill>
                  <a:srgbClr val="4B5563"/>
                </a:solidFill>
                <a:effectLst/>
                <a:highlight>
                  <a:srgbClr val="FFFFFF"/>
                </a:highlight>
                <a:latin typeface="Source Sans Pro" panose="020B0503030403020204" pitchFamily="34" charset="0"/>
              </a:rPr>
              <a:t>.</a:t>
            </a:r>
            <a:endParaRPr lang="en-IN" sz="1800" dirty="0">
              <a:latin typeface="+mn-lt"/>
              <a:ea typeface="+mn-ea"/>
              <a:cs typeface="+mn-cs"/>
            </a:endParaRPr>
          </a:p>
        </p:txBody>
      </p:sp>
      <p:pic>
        <p:nvPicPr>
          <p:cNvPr id="6" name="Picture 5">
            <a:extLst>
              <a:ext uri="{FF2B5EF4-FFF2-40B4-BE49-F238E27FC236}">
                <a16:creationId xmlns:a16="http://schemas.microsoft.com/office/drawing/2014/main" id="{6BC99D4A-C679-014A-3A35-EBCFA74D4578}"/>
              </a:ext>
            </a:extLst>
          </p:cNvPr>
          <p:cNvPicPr>
            <a:picLocks noChangeAspect="1"/>
          </p:cNvPicPr>
          <p:nvPr/>
        </p:nvPicPr>
        <p:blipFill>
          <a:blip r:embed="rId3"/>
          <a:stretch>
            <a:fillRect/>
          </a:stretch>
        </p:blipFill>
        <p:spPr>
          <a:xfrm>
            <a:off x="1207806" y="1340002"/>
            <a:ext cx="9776387" cy="5178541"/>
          </a:xfrm>
          <a:prstGeom prst="rect">
            <a:avLst/>
          </a:prstGeom>
        </p:spPr>
      </p:pic>
    </p:spTree>
    <p:extLst>
      <p:ext uri="{BB962C8B-B14F-4D97-AF65-F5344CB8AC3E}">
        <p14:creationId xmlns:p14="http://schemas.microsoft.com/office/powerpoint/2010/main" val="106687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6755BF-1A5E-4868-E057-4E40767C3B87}"/>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3" name="Rectangle 2">
            <a:extLst>
              <a:ext uri="{FF2B5EF4-FFF2-40B4-BE49-F238E27FC236}">
                <a16:creationId xmlns:a16="http://schemas.microsoft.com/office/drawing/2014/main" id="{49971BBE-F1D6-90FA-E302-54F73EE5DABE}"/>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4" name="Picture 3">
            <a:extLst>
              <a:ext uri="{FF2B5EF4-FFF2-40B4-BE49-F238E27FC236}">
                <a16:creationId xmlns:a16="http://schemas.microsoft.com/office/drawing/2014/main" id="{503A2E14-1340-D9FE-D300-5273622CD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8" name="Title 7">
            <a:extLst>
              <a:ext uri="{FF2B5EF4-FFF2-40B4-BE49-F238E27FC236}">
                <a16:creationId xmlns:a16="http://schemas.microsoft.com/office/drawing/2014/main" id="{F544A7FD-C482-575F-F8F4-78D7457DE22A}"/>
              </a:ext>
            </a:extLst>
          </p:cNvPr>
          <p:cNvSpPr>
            <a:spLocks noGrp="1"/>
          </p:cNvSpPr>
          <p:nvPr>
            <p:ph type="title"/>
          </p:nvPr>
        </p:nvSpPr>
        <p:spPr>
          <a:xfrm>
            <a:off x="275617" y="105046"/>
            <a:ext cx="9717470" cy="800024"/>
          </a:xfrm>
        </p:spPr>
        <p:txBody>
          <a:bodyPr>
            <a:normAutofit fontScale="90000"/>
          </a:bodyPr>
          <a:lstStyle/>
          <a:p>
            <a:r>
              <a:rPr lang="en-GB" sz="1800" dirty="0">
                <a:latin typeface="+mn-lt"/>
                <a:ea typeface="+mn-ea"/>
                <a:cs typeface="+mn-cs"/>
              </a:rPr>
              <a:t>Dataset: </a:t>
            </a:r>
            <a:r>
              <a:rPr lang="en-GB" sz="1800" dirty="0" err="1">
                <a:latin typeface="+mn-lt"/>
                <a:ea typeface="+mn-ea"/>
                <a:cs typeface="+mn-cs"/>
              </a:rPr>
              <a:t>rlaif</a:t>
            </a:r>
            <a:r>
              <a:rPr lang="en-GB" sz="1800" dirty="0">
                <a:latin typeface="+mn-lt"/>
                <a:ea typeface="+mn-ea"/>
                <a:cs typeface="+mn-cs"/>
              </a:rPr>
              <a:t>-Generated-Dataset</a:t>
            </a:r>
            <a:br>
              <a:rPr lang="en-GB" sz="1800" dirty="0">
                <a:latin typeface="+mn-lt"/>
                <a:ea typeface="+mn-ea"/>
                <a:cs typeface="+mn-cs"/>
              </a:rPr>
            </a:br>
            <a:r>
              <a:rPr lang="en-GB" sz="1800" dirty="0">
                <a:latin typeface="+mn-lt"/>
                <a:ea typeface="+mn-ea"/>
                <a:cs typeface="+mn-cs"/>
              </a:rPr>
              <a:t>Dataset Size: 5 rows</a:t>
            </a:r>
            <a:br>
              <a:rPr lang="en-GB" sz="1800" dirty="0">
                <a:latin typeface="+mn-lt"/>
                <a:ea typeface="+mn-ea"/>
                <a:cs typeface="+mn-cs"/>
              </a:rPr>
            </a:br>
            <a:r>
              <a:rPr lang="en-GB" sz="1800" dirty="0">
                <a:latin typeface="+mn-lt"/>
                <a:ea typeface="+mn-ea"/>
                <a:cs typeface="+mn-cs"/>
              </a:rPr>
              <a:t>Dataset Description: Dataset created by comparing the responses to prompts by 2 LLMs and comparing the better response and segregating it.</a:t>
            </a:r>
            <a:endParaRPr lang="en-IN" sz="1800" dirty="0">
              <a:latin typeface="+mn-lt"/>
              <a:ea typeface="+mn-ea"/>
              <a:cs typeface="+mn-cs"/>
            </a:endParaRPr>
          </a:p>
        </p:txBody>
      </p:sp>
      <p:pic>
        <p:nvPicPr>
          <p:cNvPr id="10" name="Picture 9">
            <a:extLst>
              <a:ext uri="{FF2B5EF4-FFF2-40B4-BE49-F238E27FC236}">
                <a16:creationId xmlns:a16="http://schemas.microsoft.com/office/drawing/2014/main" id="{014E22D2-D8D9-0BCF-71D4-FD94F36E6768}"/>
              </a:ext>
            </a:extLst>
          </p:cNvPr>
          <p:cNvPicPr>
            <a:picLocks noChangeAspect="1"/>
          </p:cNvPicPr>
          <p:nvPr/>
        </p:nvPicPr>
        <p:blipFill>
          <a:blip r:embed="rId3"/>
          <a:stretch>
            <a:fillRect/>
          </a:stretch>
        </p:blipFill>
        <p:spPr>
          <a:xfrm>
            <a:off x="346860" y="1739617"/>
            <a:ext cx="11498280" cy="2333951"/>
          </a:xfrm>
          <a:prstGeom prst="rect">
            <a:avLst/>
          </a:prstGeom>
        </p:spPr>
      </p:pic>
    </p:spTree>
    <p:extLst>
      <p:ext uri="{BB962C8B-B14F-4D97-AF65-F5344CB8AC3E}">
        <p14:creationId xmlns:p14="http://schemas.microsoft.com/office/powerpoint/2010/main" val="197721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2E2AFED2-1F85-7F2F-E5AB-ADEB9B41DD48}"/>
              </a:ext>
            </a:extLst>
          </p:cNvPr>
          <p:cNvSpPr txBox="1">
            <a:spLocks/>
          </p:cNvSpPr>
          <p:nvPr/>
        </p:nvSpPr>
        <p:spPr>
          <a:xfrm>
            <a:off x="275616" y="11739"/>
            <a:ext cx="9736015" cy="1005298"/>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300" dirty="0">
                <a:latin typeface="+mn-lt"/>
                <a:ea typeface="+mn-ea"/>
                <a:cs typeface="+mn-cs"/>
              </a:rPr>
              <a:t>Dataset: allenai/real-toxicity-prompts (for training PPO)</a:t>
            </a:r>
            <a:br>
              <a:rPr lang="en-GB" sz="2300" dirty="0">
                <a:latin typeface="+mn-lt"/>
                <a:ea typeface="+mn-ea"/>
                <a:cs typeface="+mn-cs"/>
              </a:rPr>
            </a:br>
            <a:r>
              <a:rPr lang="en-GB" sz="2300" dirty="0">
                <a:latin typeface="+mn-lt"/>
                <a:ea typeface="+mn-ea"/>
                <a:cs typeface="+mn-cs"/>
              </a:rPr>
              <a:t>Dataset Size: 99k rows</a:t>
            </a:r>
            <a:br>
              <a:rPr lang="en-GB" sz="2300" dirty="0">
                <a:latin typeface="+mn-lt"/>
                <a:ea typeface="+mn-ea"/>
                <a:cs typeface="+mn-cs"/>
              </a:rPr>
            </a:br>
            <a:r>
              <a:rPr lang="en-GB" sz="2300" dirty="0">
                <a:latin typeface="+mn-lt"/>
                <a:ea typeface="+mn-ea"/>
                <a:cs typeface="+mn-cs"/>
              </a:rPr>
              <a:t>Dataset Description: </a:t>
            </a:r>
            <a:r>
              <a:rPr lang="en-GB" sz="2300" dirty="0" err="1">
                <a:latin typeface="+mn-lt"/>
                <a:ea typeface="+mn-ea"/>
                <a:cs typeface="+mn-cs"/>
              </a:rPr>
              <a:t>RealToxicityPrompts</a:t>
            </a:r>
            <a:r>
              <a:rPr lang="en-GB" sz="2300" dirty="0">
                <a:latin typeface="+mn-lt"/>
                <a:ea typeface="+mn-ea"/>
                <a:cs typeface="+mn-cs"/>
              </a:rPr>
              <a:t> is a dataset of 100k sentence snippets from the web for 			researchers to further address the risk of neural toxic degeneration in models.</a:t>
            </a:r>
            <a:endParaRPr lang="en-IN" sz="2300" dirty="0">
              <a:latin typeface="+mn-lt"/>
              <a:ea typeface="+mn-ea"/>
              <a:cs typeface="+mn-cs"/>
            </a:endParaRPr>
          </a:p>
        </p:txBody>
      </p:sp>
      <p:sp>
        <p:nvSpPr>
          <p:cNvPr id="6" name="Rectangle 5">
            <a:extLst>
              <a:ext uri="{FF2B5EF4-FFF2-40B4-BE49-F238E27FC236}">
                <a16:creationId xmlns:a16="http://schemas.microsoft.com/office/drawing/2014/main" id="{FC83575F-582F-81D3-F852-33D238A74173}"/>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7" name="Rectangle 6">
            <a:extLst>
              <a:ext uri="{FF2B5EF4-FFF2-40B4-BE49-F238E27FC236}">
                <a16:creationId xmlns:a16="http://schemas.microsoft.com/office/drawing/2014/main" id="{22F19CEF-4AD7-F639-70E2-74918E04EB68}"/>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8" name="Picture 7">
            <a:extLst>
              <a:ext uri="{FF2B5EF4-FFF2-40B4-BE49-F238E27FC236}">
                <a16:creationId xmlns:a16="http://schemas.microsoft.com/office/drawing/2014/main" id="{1BCE22BB-809E-23C3-893F-E3435ABDF77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pic>
        <p:nvPicPr>
          <p:cNvPr id="3" name="Picture 2">
            <a:extLst>
              <a:ext uri="{FF2B5EF4-FFF2-40B4-BE49-F238E27FC236}">
                <a16:creationId xmlns:a16="http://schemas.microsoft.com/office/drawing/2014/main" id="{6ABE0224-0F18-3F03-0BDD-39B7BCD198BD}"/>
              </a:ext>
            </a:extLst>
          </p:cNvPr>
          <p:cNvPicPr>
            <a:picLocks noChangeAspect="1"/>
          </p:cNvPicPr>
          <p:nvPr/>
        </p:nvPicPr>
        <p:blipFill>
          <a:blip r:embed="rId3"/>
          <a:stretch>
            <a:fillRect/>
          </a:stretch>
        </p:blipFill>
        <p:spPr>
          <a:xfrm>
            <a:off x="275616" y="1110343"/>
            <a:ext cx="11192733" cy="4292783"/>
          </a:xfrm>
          <a:prstGeom prst="rect">
            <a:avLst/>
          </a:prstGeom>
        </p:spPr>
      </p:pic>
    </p:spTree>
    <p:extLst>
      <p:ext uri="{BB962C8B-B14F-4D97-AF65-F5344CB8AC3E}">
        <p14:creationId xmlns:p14="http://schemas.microsoft.com/office/powerpoint/2010/main" val="275175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F1DB-E31C-9A79-D6B9-D1B3B9FF0FD1}"/>
              </a:ext>
            </a:extLst>
          </p:cNvPr>
          <p:cNvSpPr>
            <a:spLocks noGrp="1"/>
          </p:cNvSpPr>
          <p:nvPr>
            <p:ph type="title"/>
          </p:nvPr>
        </p:nvSpPr>
        <p:spPr>
          <a:xfrm>
            <a:off x="381899" y="172770"/>
            <a:ext cx="6477000" cy="347080"/>
          </a:xfrm>
        </p:spPr>
        <p:txBody>
          <a:bodyPr>
            <a:normAutofit/>
          </a:bodyPr>
          <a:lstStyle/>
          <a:p>
            <a:r>
              <a:rPr lang="en-IN" sz="1800" b="1" dirty="0"/>
              <a:t>What we have tried</a:t>
            </a:r>
          </a:p>
        </p:txBody>
      </p:sp>
      <p:sp>
        <p:nvSpPr>
          <p:cNvPr id="3" name="Rectangle 2">
            <a:extLst>
              <a:ext uri="{FF2B5EF4-FFF2-40B4-BE49-F238E27FC236}">
                <a16:creationId xmlns:a16="http://schemas.microsoft.com/office/drawing/2014/main" id="{FEA636C8-365A-B01E-DD41-421E53ED968C}"/>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ADF4E951-B46E-550F-DCF4-69350FDC2748}"/>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5" name="Picture 4">
            <a:extLst>
              <a:ext uri="{FF2B5EF4-FFF2-40B4-BE49-F238E27FC236}">
                <a16:creationId xmlns:a16="http://schemas.microsoft.com/office/drawing/2014/main" id="{ADDB7924-673F-3267-5391-6BEF3AFC19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6" name="TextBox 5">
            <a:extLst>
              <a:ext uri="{FF2B5EF4-FFF2-40B4-BE49-F238E27FC236}">
                <a16:creationId xmlns:a16="http://schemas.microsoft.com/office/drawing/2014/main" id="{98979CEC-68C5-C702-8E10-6DDE9C7C274D}"/>
              </a:ext>
            </a:extLst>
          </p:cNvPr>
          <p:cNvSpPr txBox="1"/>
          <p:nvPr/>
        </p:nvSpPr>
        <p:spPr>
          <a:xfrm>
            <a:off x="381899" y="623529"/>
            <a:ext cx="1547500" cy="369332"/>
          </a:xfrm>
          <a:prstGeom prst="rect">
            <a:avLst/>
          </a:prstGeom>
          <a:noFill/>
        </p:spPr>
        <p:txBody>
          <a:bodyPr wrap="square" rtlCol="0">
            <a:spAutoFit/>
          </a:bodyPr>
          <a:lstStyle/>
          <a:p>
            <a:r>
              <a:rPr lang="en-IN" dirty="0"/>
              <a:t>Base Model</a:t>
            </a:r>
          </a:p>
        </p:txBody>
      </p:sp>
      <p:pic>
        <p:nvPicPr>
          <p:cNvPr id="12" name="Picture 11">
            <a:extLst>
              <a:ext uri="{FF2B5EF4-FFF2-40B4-BE49-F238E27FC236}">
                <a16:creationId xmlns:a16="http://schemas.microsoft.com/office/drawing/2014/main" id="{700D4E79-2D20-D007-1806-ECF171B3384E}"/>
              </a:ext>
            </a:extLst>
          </p:cNvPr>
          <p:cNvPicPr>
            <a:picLocks noChangeAspect="1"/>
          </p:cNvPicPr>
          <p:nvPr/>
        </p:nvPicPr>
        <p:blipFill>
          <a:blip r:embed="rId3"/>
          <a:stretch>
            <a:fillRect/>
          </a:stretch>
        </p:blipFill>
        <p:spPr>
          <a:xfrm>
            <a:off x="169333" y="1835205"/>
            <a:ext cx="7882985" cy="1070636"/>
          </a:xfrm>
          <a:prstGeom prst="rect">
            <a:avLst/>
          </a:prstGeom>
        </p:spPr>
      </p:pic>
      <p:pic>
        <p:nvPicPr>
          <p:cNvPr id="15" name="Picture 14">
            <a:extLst>
              <a:ext uri="{FF2B5EF4-FFF2-40B4-BE49-F238E27FC236}">
                <a16:creationId xmlns:a16="http://schemas.microsoft.com/office/drawing/2014/main" id="{501BE048-36D3-D0AB-0ADB-86238242B28F}"/>
              </a:ext>
            </a:extLst>
          </p:cNvPr>
          <p:cNvPicPr>
            <a:picLocks noChangeAspect="1"/>
          </p:cNvPicPr>
          <p:nvPr/>
        </p:nvPicPr>
        <p:blipFill>
          <a:blip r:embed="rId4"/>
          <a:stretch>
            <a:fillRect/>
          </a:stretch>
        </p:blipFill>
        <p:spPr>
          <a:xfrm>
            <a:off x="4817195" y="1002162"/>
            <a:ext cx="5698404" cy="5119519"/>
          </a:xfrm>
          <a:prstGeom prst="rect">
            <a:avLst/>
          </a:prstGeom>
        </p:spPr>
      </p:pic>
    </p:spTree>
    <p:extLst>
      <p:ext uri="{BB962C8B-B14F-4D97-AF65-F5344CB8AC3E}">
        <p14:creationId xmlns:p14="http://schemas.microsoft.com/office/powerpoint/2010/main" val="252036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53945B-E71C-1D7D-BCB1-318C663FCB54}"/>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9" name="Rectangle 8">
            <a:extLst>
              <a:ext uri="{FF2B5EF4-FFF2-40B4-BE49-F238E27FC236}">
                <a16:creationId xmlns:a16="http://schemas.microsoft.com/office/drawing/2014/main" id="{3786CB97-32F3-3845-9F38-1A1961AE9E17}"/>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0" name="Picture 9">
            <a:extLst>
              <a:ext uri="{FF2B5EF4-FFF2-40B4-BE49-F238E27FC236}">
                <a16:creationId xmlns:a16="http://schemas.microsoft.com/office/drawing/2014/main" id="{F710076D-3E86-0275-91B7-9ACBA5706E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11" name="Title 1">
            <a:extLst>
              <a:ext uri="{FF2B5EF4-FFF2-40B4-BE49-F238E27FC236}">
                <a16:creationId xmlns:a16="http://schemas.microsoft.com/office/drawing/2014/main" id="{BEF3B23F-A289-6891-5336-D54EEB57F7F7}"/>
              </a:ext>
            </a:extLst>
          </p:cNvPr>
          <p:cNvSpPr>
            <a:spLocks noGrp="1"/>
          </p:cNvSpPr>
          <p:nvPr>
            <p:ph type="title"/>
          </p:nvPr>
        </p:nvSpPr>
        <p:spPr>
          <a:xfrm>
            <a:off x="381899" y="172770"/>
            <a:ext cx="6477000" cy="347080"/>
          </a:xfrm>
        </p:spPr>
        <p:txBody>
          <a:bodyPr>
            <a:normAutofit/>
          </a:bodyPr>
          <a:lstStyle/>
          <a:p>
            <a:r>
              <a:rPr lang="en-IN" sz="1800" b="1" dirty="0"/>
              <a:t>What we have tried</a:t>
            </a:r>
          </a:p>
        </p:txBody>
      </p:sp>
      <p:sp>
        <p:nvSpPr>
          <p:cNvPr id="14" name="TextBox 13">
            <a:extLst>
              <a:ext uri="{FF2B5EF4-FFF2-40B4-BE49-F238E27FC236}">
                <a16:creationId xmlns:a16="http://schemas.microsoft.com/office/drawing/2014/main" id="{0EEB60AE-03CB-D456-06AC-31243CF812B5}"/>
              </a:ext>
            </a:extLst>
          </p:cNvPr>
          <p:cNvSpPr txBox="1"/>
          <p:nvPr/>
        </p:nvSpPr>
        <p:spPr>
          <a:xfrm>
            <a:off x="169333" y="774441"/>
            <a:ext cx="3143034" cy="369332"/>
          </a:xfrm>
          <a:prstGeom prst="rect">
            <a:avLst/>
          </a:prstGeom>
          <a:noFill/>
        </p:spPr>
        <p:txBody>
          <a:bodyPr wrap="square" rtlCol="0">
            <a:spAutoFit/>
          </a:bodyPr>
          <a:lstStyle/>
          <a:p>
            <a:r>
              <a:rPr lang="en-IN" dirty="0"/>
              <a:t>Base reward model: </a:t>
            </a:r>
          </a:p>
        </p:txBody>
      </p:sp>
      <p:pic>
        <p:nvPicPr>
          <p:cNvPr id="3" name="Picture 2">
            <a:extLst>
              <a:ext uri="{FF2B5EF4-FFF2-40B4-BE49-F238E27FC236}">
                <a16:creationId xmlns:a16="http://schemas.microsoft.com/office/drawing/2014/main" id="{A66725F3-BCFC-671A-16CE-823E924CB6D8}"/>
              </a:ext>
            </a:extLst>
          </p:cNvPr>
          <p:cNvPicPr>
            <a:picLocks noChangeAspect="1"/>
          </p:cNvPicPr>
          <p:nvPr/>
        </p:nvPicPr>
        <p:blipFill>
          <a:blip r:embed="rId3"/>
          <a:stretch>
            <a:fillRect/>
          </a:stretch>
        </p:blipFill>
        <p:spPr>
          <a:xfrm>
            <a:off x="169333" y="1232957"/>
            <a:ext cx="6354062" cy="3200847"/>
          </a:xfrm>
          <a:prstGeom prst="rect">
            <a:avLst/>
          </a:prstGeom>
        </p:spPr>
      </p:pic>
      <p:pic>
        <p:nvPicPr>
          <p:cNvPr id="6" name="Picture 5">
            <a:extLst>
              <a:ext uri="{FF2B5EF4-FFF2-40B4-BE49-F238E27FC236}">
                <a16:creationId xmlns:a16="http://schemas.microsoft.com/office/drawing/2014/main" id="{74E95C93-E7A5-1D7C-65E8-DC48B3954E6F}"/>
              </a:ext>
            </a:extLst>
          </p:cNvPr>
          <p:cNvPicPr>
            <a:picLocks noChangeAspect="1"/>
          </p:cNvPicPr>
          <p:nvPr/>
        </p:nvPicPr>
        <p:blipFill>
          <a:blip r:embed="rId4"/>
          <a:stretch>
            <a:fillRect/>
          </a:stretch>
        </p:blipFill>
        <p:spPr>
          <a:xfrm>
            <a:off x="3147357" y="4366541"/>
            <a:ext cx="8419683" cy="2086018"/>
          </a:xfrm>
          <a:prstGeom prst="rect">
            <a:avLst/>
          </a:prstGeom>
        </p:spPr>
      </p:pic>
    </p:spTree>
    <p:extLst>
      <p:ext uri="{BB962C8B-B14F-4D97-AF65-F5344CB8AC3E}">
        <p14:creationId xmlns:p14="http://schemas.microsoft.com/office/powerpoint/2010/main" val="38430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CB54-AD73-CBCC-074E-EB7F2700B6C7}"/>
              </a:ext>
            </a:extLst>
          </p:cNvPr>
          <p:cNvSpPr>
            <a:spLocks noGrp="1"/>
          </p:cNvSpPr>
          <p:nvPr>
            <p:ph type="title"/>
          </p:nvPr>
        </p:nvSpPr>
        <p:spPr>
          <a:xfrm>
            <a:off x="464976" y="172770"/>
            <a:ext cx="3500535" cy="347080"/>
          </a:xfrm>
        </p:spPr>
        <p:txBody>
          <a:bodyPr>
            <a:normAutofit/>
          </a:bodyPr>
          <a:lstStyle/>
          <a:p>
            <a:r>
              <a:rPr lang="en-IN" sz="1800" b="1" dirty="0"/>
              <a:t>What we have tried</a:t>
            </a:r>
          </a:p>
        </p:txBody>
      </p:sp>
      <p:sp>
        <p:nvSpPr>
          <p:cNvPr id="3" name="Rectangle 2">
            <a:extLst>
              <a:ext uri="{FF2B5EF4-FFF2-40B4-BE49-F238E27FC236}">
                <a16:creationId xmlns:a16="http://schemas.microsoft.com/office/drawing/2014/main" id="{2797861B-5E34-6DBA-8DF8-E7885ABCF73C}"/>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8D8D2A41-5C91-11D4-F2B2-E2CA6210585C}"/>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5" name="Picture 4">
            <a:extLst>
              <a:ext uri="{FF2B5EF4-FFF2-40B4-BE49-F238E27FC236}">
                <a16:creationId xmlns:a16="http://schemas.microsoft.com/office/drawing/2014/main" id="{A03CFEC3-42E9-0491-3869-209F4148A9B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8" name="TextBox 7">
            <a:extLst>
              <a:ext uri="{FF2B5EF4-FFF2-40B4-BE49-F238E27FC236}">
                <a16:creationId xmlns:a16="http://schemas.microsoft.com/office/drawing/2014/main" id="{104A1455-6DEE-3829-8582-9D7F0681CF40}"/>
              </a:ext>
            </a:extLst>
          </p:cNvPr>
          <p:cNvSpPr txBox="1"/>
          <p:nvPr/>
        </p:nvSpPr>
        <p:spPr>
          <a:xfrm>
            <a:off x="464976" y="587576"/>
            <a:ext cx="8444132" cy="369332"/>
          </a:xfrm>
          <a:prstGeom prst="rect">
            <a:avLst/>
          </a:prstGeom>
          <a:noFill/>
        </p:spPr>
        <p:txBody>
          <a:bodyPr wrap="square" rtlCol="0">
            <a:spAutoFit/>
          </a:bodyPr>
          <a:lstStyle/>
          <a:p>
            <a:r>
              <a:rPr lang="en-IN" dirty="0"/>
              <a:t>Combination of RLHF and RLAIF using the RLHF dataset with the RLAIF reward model :</a:t>
            </a:r>
          </a:p>
        </p:txBody>
      </p:sp>
      <p:pic>
        <p:nvPicPr>
          <p:cNvPr id="10" name="Picture 9">
            <a:extLst>
              <a:ext uri="{FF2B5EF4-FFF2-40B4-BE49-F238E27FC236}">
                <a16:creationId xmlns:a16="http://schemas.microsoft.com/office/drawing/2014/main" id="{7213983C-3DA1-E775-6969-AD4AFA15746C}"/>
              </a:ext>
            </a:extLst>
          </p:cNvPr>
          <p:cNvPicPr>
            <a:picLocks noChangeAspect="1"/>
          </p:cNvPicPr>
          <p:nvPr/>
        </p:nvPicPr>
        <p:blipFill>
          <a:blip r:embed="rId3"/>
          <a:stretch>
            <a:fillRect/>
          </a:stretch>
        </p:blipFill>
        <p:spPr>
          <a:xfrm>
            <a:off x="651588" y="1439567"/>
            <a:ext cx="6621599" cy="2488622"/>
          </a:xfrm>
          <a:prstGeom prst="rect">
            <a:avLst/>
          </a:prstGeom>
        </p:spPr>
      </p:pic>
      <p:sp>
        <p:nvSpPr>
          <p:cNvPr id="11" name="TextBox 10">
            <a:extLst>
              <a:ext uri="{FF2B5EF4-FFF2-40B4-BE49-F238E27FC236}">
                <a16:creationId xmlns:a16="http://schemas.microsoft.com/office/drawing/2014/main" id="{111E1AF4-249A-1212-CAC2-7CAF133A01D2}"/>
              </a:ext>
            </a:extLst>
          </p:cNvPr>
          <p:cNvSpPr txBox="1"/>
          <p:nvPr/>
        </p:nvSpPr>
        <p:spPr>
          <a:xfrm>
            <a:off x="569167" y="1101012"/>
            <a:ext cx="1632857" cy="338554"/>
          </a:xfrm>
          <a:prstGeom prst="rect">
            <a:avLst/>
          </a:prstGeom>
          <a:noFill/>
        </p:spPr>
        <p:txBody>
          <a:bodyPr wrap="square" rtlCol="0">
            <a:spAutoFit/>
          </a:bodyPr>
          <a:lstStyle/>
          <a:p>
            <a:r>
              <a:rPr lang="en-IN" sz="1600" dirty="0"/>
              <a:t>Reward model:</a:t>
            </a:r>
          </a:p>
        </p:txBody>
      </p:sp>
    </p:spTree>
    <p:extLst>
      <p:ext uri="{BB962C8B-B14F-4D97-AF65-F5344CB8AC3E}">
        <p14:creationId xmlns:p14="http://schemas.microsoft.com/office/powerpoint/2010/main" val="427021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40A0-1C60-D7BA-DC45-DC955FA56B1D}"/>
              </a:ext>
            </a:extLst>
          </p:cNvPr>
          <p:cNvSpPr>
            <a:spLocks noGrp="1"/>
          </p:cNvSpPr>
          <p:nvPr>
            <p:ph type="title"/>
          </p:nvPr>
        </p:nvSpPr>
        <p:spPr>
          <a:xfrm>
            <a:off x="447868" y="131861"/>
            <a:ext cx="8591939" cy="446638"/>
          </a:xfrm>
        </p:spPr>
        <p:txBody>
          <a:bodyPr>
            <a:normAutofit/>
          </a:bodyPr>
          <a:lstStyle/>
          <a:p>
            <a:r>
              <a:rPr lang="en-IN" sz="1800" b="1" dirty="0"/>
              <a:t>What we have tried:</a:t>
            </a:r>
          </a:p>
        </p:txBody>
      </p:sp>
      <p:sp>
        <p:nvSpPr>
          <p:cNvPr id="5" name="Rectangle 4">
            <a:extLst>
              <a:ext uri="{FF2B5EF4-FFF2-40B4-BE49-F238E27FC236}">
                <a16:creationId xmlns:a16="http://schemas.microsoft.com/office/drawing/2014/main" id="{DB96BD75-6265-7F6A-4395-B2519FD8E594}"/>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6" name="Rectangle 5">
            <a:extLst>
              <a:ext uri="{FF2B5EF4-FFF2-40B4-BE49-F238E27FC236}">
                <a16:creationId xmlns:a16="http://schemas.microsoft.com/office/drawing/2014/main" id="{9631E552-9322-566B-D3C5-F28C1E0C01B3}"/>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085B1B65-8D06-FC07-7564-26D25A8E98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12666"/>
            <a:ext cx="1249918" cy="474910"/>
          </a:xfrm>
          <a:prstGeom prst="rect">
            <a:avLst/>
          </a:prstGeom>
        </p:spPr>
      </p:pic>
      <p:sp>
        <p:nvSpPr>
          <p:cNvPr id="3" name="TextBox 2">
            <a:extLst>
              <a:ext uri="{FF2B5EF4-FFF2-40B4-BE49-F238E27FC236}">
                <a16:creationId xmlns:a16="http://schemas.microsoft.com/office/drawing/2014/main" id="{F8376B2D-35B5-38D2-2AB1-35876BA68E99}"/>
              </a:ext>
            </a:extLst>
          </p:cNvPr>
          <p:cNvSpPr txBox="1"/>
          <p:nvPr/>
        </p:nvSpPr>
        <p:spPr>
          <a:xfrm>
            <a:off x="447868" y="705022"/>
            <a:ext cx="8444132" cy="369332"/>
          </a:xfrm>
          <a:prstGeom prst="rect">
            <a:avLst/>
          </a:prstGeom>
          <a:noFill/>
        </p:spPr>
        <p:txBody>
          <a:bodyPr wrap="square" rtlCol="0">
            <a:spAutoFit/>
          </a:bodyPr>
          <a:lstStyle/>
          <a:p>
            <a:r>
              <a:rPr lang="en-IN" dirty="0"/>
              <a:t>Combination of RLHF and RLAIF using the RLAIF dataset with the RLHF reward model :</a:t>
            </a:r>
          </a:p>
        </p:txBody>
      </p:sp>
      <p:pic>
        <p:nvPicPr>
          <p:cNvPr id="4" name="Picture 3">
            <a:extLst>
              <a:ext uri="{FF2B5EF4-FFF2-40B4-BE49-F238E27FC236}">
                <a16:creationId xmlns:a16="http://schemas.microsoft.com/office/drawing/2014/main" id="{83450379-CEFD-1954-916F-F69D62F1EC9C}"/>
              </a:ext>
            </a:extLst>
          </p:cNvPr>
          <p:cNvPicPr>
            <a:picLocks noChangeAspect="1"/>
          </p:cNvPicPr>
          <p:nvPr/>
        </p:nvPicPr>
        <p:blipFill>
          <a:blip r:embed="rId3"/>
          <a:stretch>
            <a:fillRect/>
          </a:stretch>
        </p:blipFill>
        <p:spPr>
          <a:xfrm>
            <a:off x="447868" y="1200877"/>
            <a:ext cx="6354062" cy="3200847"/>
          </a:xfrm>
          <a:prstGeom prst="rect">
            <a:avLst/>
          </a:prstGeom>
        </p:spPr>
      </p:pic>
    </p:spTree>
    <p:extLst>
      <p:ext uri="{BB962C8B-B14F-4D97-AF65-F5344CB8AC3E}">
        <p14:creationId xmlns:p14="http://schemas.microsoft.com/office/powerpoint/2010/main" val="127217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A45360-03A4-4567-9FDE-03C8691D85E2}">
  <ds:schemaRefs>
    <ds:schemaRef ds:uri="http://schemas.microsoft.com/sharepoint/v3/contenttype/forms"/>
  </ds:schemaRefs>
</ds:datastoreItem>
</file>

<file path=customXml/itemProps2.xml><?xml version="1.0" encoding="utf-8"?>
<ds:datastoreItem xmlns:ds="http://schemas.openxmlformats.org/officeDocument/2006/customXml" ds:itemID="{154A7D69-8D57-4DF2-9544-252FB4EB02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CC52CD1-58C0-485B-9619-B9EBD43EE18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5086</TotalTime>
  <Words>656</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vt:lpstr>
      <vt:lpstr>Calibri Light</vt:lpstr>
      <vt:lpstr>SamsungOne 600C</vt:lpstr>
      <vt:lpstr>Source Sans Pro</vt:lpstr>
      <vt:lpstr>Office Theme</vt:lpstr>
      <vt:lpstr>PowerPoint Presentation</vt:lpstr>
      <vt:lpstr>PowerPoint Presentation</vt:lpstr>
      <vt:lpstr>Dataset: hh-rlhf (for reward model training) Dataset Size: 161k rows Dataset Description: Human preference data about helpfulness and harmlessness from Training a Helpful and                    Harmless Assistant with Reinforcement Learning from Human Feedback.</vt:lpstr>
      <vt:lpstr>Dataset: rlaif-Generated-Dataset Dataset Size: 5 rows Dataset Description: Dataset created by comparing the responses to prompts by 2 LLMs and comparing the better response and segregating it.</vt:lpstr>
      <vt:lpstr>PowerPoint Presentation</vt:lpstr>
      <vt:lpstr>What we have tried</vt:lpstr>
      <vt:lpstr>What we have tried</vt:lpstr>
      <vt:lpstr>What we have tried</vt:lpstr>
      <vt:lpstr>What we have tried:</vt:lpstr>
      <vt:lpstr>What we have achieved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Abhay Krishna</cp:lastModifiedBy>
  <cp:revision>64</cp:revision>
  <cp:lastPrinted>2019-06-27T12:08:24Z</cp:lastPrinted>
  <dcterms:created xsi:type="dcterms:W3CDTF">2019-04-12T08:37:01Z</dcterms:created>
  <dcterms:modified xsi:type="dcterms:W3CDTF">2024-07-23T08:48:19Z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