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Geo"/>
      <p:regular r:id="rId31"/>
      <p:italic r:id="rId32"/>
    </p:embeddedFont>
    <p:embeddedFont>
      <p:font typeface="Robo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7" roundtripDataSignature="AMtx7mgHrS622P/1g9/qrz2vxOtKfK5B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F86EA43-7901-4526-B2A5-81DCC85C319C}">
  <a:tblStyle styleId="{8F86EA43-7901-4526-B2A5-81DCC85C31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Geo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oboto-regular.fntdata"/><Relationship Id="rId10" Type="http://schemas.openxmlformats.org/officeDocument/2006/relationships/slide" Target="slides/slide4.xml"/><Relationship Id="rId32" Type="http://schemas.openxmlformats.org/officeDocument/2006/relationships/font" Target="fonts/Geo-italic.fntdata"/><Relationship Id="rId13" Type="http://schemas.openxmlformats.org/officeDocument/2006/relationships/slide" Target="slides/slide7.xml"/><Relationship Id="rId35" Type="http://schemas.openxmlformats.org/officeDocument/2006/relationships/font" Target="fonts/Roboto-italic.fntdata"/><Relationship Id="rId12" Type="http://schemas.openxmlformats.org/officeDocument/2006/relationships/slide" Target="slides/slide6.xml"/><Relationship Id="rId34" Type="http://schemas.openxmlformats.org/officeDocument/2006/relationships/font" Target="fonts/Roboto-bold.fntdata"/><Relationship Id="rId15" Type="http://schemas.openxmlformats.org/officeDocument/2006/relationships/slide" Target="slides/slide9.xml"/><Relationship Id="rId37" Type="http://customschemas.google.com/relationships/presentationmetadata" Target="metadata"/><Relationship Id="rId14" Type="http://schemas.openxmlformats.org/officeDocument/2006/relationships/slide" Target="slides/slide8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c478907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fc478907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Generating Revenue ways: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a5e5ccc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11a5e5ccc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1aae2be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d1aae2be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fdd2029fdd_4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fdd2029fdd_4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d1aae2be2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d1aae2be2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fdd2029fdd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fdd2029fdd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4043b2a0c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4043b2a0c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4043b2a0cc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4043b2a0cc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01c468d479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101c468d479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0" name="Google Shape;21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/>
              <a:t>Thank you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97f523e53_4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g1197f523e53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97f523e53_4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g1197f523e53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3a3eedd3a_3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f3a3eedd3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Write all core problems here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97f523e53_4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1197f523e53_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2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olx.in/en-in" TargetMode="External"/><Relationship Id="rId4" Type="http://schemas.openxmlformats.org/officeDocument/2006/relationships/hyperlink" Target="https://www.olx.in/en-in" TargetMode="External"/><Relationship Id="rId5" Type="http://schemas.openxmlformats.org/officeDocument/2006/relationships/hyperlink" Target="https://www.olx.in/en-in/post/attributes1" TargetMode="External"/><Relationship Id="rId6" Type="http://schemas.openxmlformats.org/officeDocument/2006/relationships/hyperlink" Target="https://www.flipkart.com" TargetMode="External"/><Relationship Id="rId7" Type="http://schemas.openxmlformats.org/officeDocument/2006/relationships/hyperlink" Target="https://www.flipkart.co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00090" y="484043"/>
            <a:ext cx="3983815" cy="398381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/>
          <p:nvPr/>
        </p:nvSpPr>
        <p:spPr>
          <a:xfrm>
            <a:off x="3796125" y="1564575"/>
            <a:ext cx="3983700" cy="2426700"/>
          </a:xfrm>
          <a:prstGeom prst="rect">
            <a:avLst/>
          </a:prstGeom>
          <a:noFill/>
          <a:ln cap="flat" cmpd="sng" w="9525">
            <a:solidFill>
              <a:srgbClr val="EEEE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Product Name: </a:t>
            </a:r>
            <a:endParaRPr b="1" sz="3600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rgbClr val="F8F8F8"/>
                </a:solidFill>
              </a:rPr>
              <a:t>SwapSquad</a:t>
            </a:r>
            <a:r>
              <a:rPr b="1" lang="en" sz="3600">
                <a:solidFill>
                  <a:schemeClr val="dk2"/>
                </a:solidFill>
              </a:rPr>
              <a:t> </a:t>
            </a:r>
            <a:r>
              <a:rPr b="1" i="0" lang="en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6187575" y="4736850"/>
            <a:ext cx="256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© NIIT-StackRoute 2020-2021 </a:t>
            </a:r>
            <a:endParaRPr b="0" i="0" sz="1000" u="none" cap="none" strike="noStrike">
              <a:solidFill>
                <a:srgbClr val="EEEEE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8239035" y="95794"/>
            <a:ext cx="783000" cy="1044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-1150476" y="4246330"/>
            <a:ext cx="5684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Geo"/>
                <a:ea typeface="Geo"/>
                <a:cs typeface="Geo"/>
                <a:sym typeface="Geo"/>
              </a:rPr>
              <a:t>#</a:t>
            </a:r>
            <a:r>
              <a:rPr b="0" i="0" lang="en" sz="1400" u="none" cap="none" strike="noStrike">
                <a:solidFill>
                  <a:srgbClr val="FFFFFF"/>
                </a:solidFill>
                <a:latin typeface="Geo"/>
                <a:ea typeface="Geo"/>
                <a:cs typeface="Geo"/>
                <a:sym typeface="Geo"/>
              </a:rPr>
              <a:t>FullStackFuture</a:t>
            </a:r>
            <a:endParaRPr b="0" i="0" sz="1100" u="none" cap="none" strike="noStrike">
              <a:solidFill>
                <a:srgbClr val="FFFFFF"/>
              </a:solidFill>
              <a:latin typeface="Geo"/>
              <a:ea typeface="Geo"/>
              <a:cs typeface="Geo"/>
              <a:sym typeface="Ge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"/>
          <p:cNvSpPr txBox="1"/>
          <p:nvPr/>
        </p:nvSpPr>
        <p:spPr>
          <a:xfrm>
            <a:off x="170775" y="103425"/>
            <a:ext cx="3682034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Event Storming (Contd.)</a:t>
            </a:r>
            <a:endParaRPr b="1" i="0" sz="1800" u="none" cap="none" strike="noStrike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9"/>
          <p:cNvSpPr txBox="1"/>
          <p:nvPr/>
        </p:nvSpPr>
        <p:spPr>
          <a:xfrm>
            <a:off x="4572000" y="503625"/>
            <a:ext cx="219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2" name="Google Shape;122;p9"/>
          <p:cNvGraphicFramePr/>
          <p:nvPr/>
        </p:nvGraphicFramePr>
        <p:xfrm>
          <a:off x="283175" y="5035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{8F86EA43-7901-4526-B2A5-81DCC85C319C}</a:tableStyleId>
              </a:tblPr>
              <a:tblGrid>
                <a:gridCol w="1487825"/>
                <a:gridCol w="1329725"/>
                <a:gridCol w="1540075"/>
                <a:gridCol w="1140925"/>
                <a:gridCol w="1079600"/>
                <a:gridCol w="973050"/>
                <a:gridCol w="1258525"/>
              </a:tblGrid>
              <a:tr h="615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Sports Gear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Suitcase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Power Banks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Pen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Silver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Wall Stickers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Medicines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756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Smart Watches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Rucksacks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Storage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Pencils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Step Ladder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Wall Stickers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Noodles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583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Supplements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HandBags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Gaming </a:t>
                      </a:r>
                      <a:r>
                        <a:rPr lang="en"/>
                        <a:t>Accessories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Mobile Charger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Grass Mats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Painting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Speaker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560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Fitness Equipments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Cameras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Bath Fitting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Laptop Charger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Water Pumps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Hair Oil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Thermometer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603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Handmade Handlooms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Mobile Accessories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Screwdriver Sets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Battery Table Fan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Extension Cords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Trimmer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Earbuds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560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Guitars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Speakers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Mop Sets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Furniture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Dispensers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Photo Frames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Router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560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Keyboards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Home Audio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Coppers &amp; Knives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Gold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Dogs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Wall Shelves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Hand Tools 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"/>
          <p:cNvSpPr txBox="1"/>
          <p:nvPr/>
        </p:nvSpPr>
        <p:spPr>
          <a:xfrm>
            <a:off x="307625" y="207050"/>
            <a:ext cx="89463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I Wish (Benchmark Systems)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0"/>
          <p:cNvSpPr txBox="1"/>
          <p:nvPr/>
        </p:nvSpPr>
        <p:spPr>
          <a:xfrm>
            <a:off x="361800" y="668900"/>
            <a:ext cx="8420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0"/>
          <p:cNvSpPr txBox="1"/>
          <p:nvPr/>
        </p:nvSpPr>
        <p:spPr>
          <a:xfrm>
            <a:off x="828200" y="860900"/>
            <a:ext cx="7650000" cy="20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600">
                <a:solidFill>
                  <a:schemeClr val="dk2"/>
                </a:solidFill>
              </a:rPr>
              <a:t>For OLX people buy or sell the product, In our Application they can exchange the product .money transaction  isn’t involved .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en" sz="1600">
                <a:solidFill>
                  <a:schemeClr val="dk2"/>
                </a:solidFill>
              </a:rPr>
              <a:t>For each and every transaction they get some coins as the reward.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en" sz="1600">
                <a:solidFill>
                  <a:schemeClr val="dk2"/>
                </a:solidFill>
              </a:rPr>
              <a:t>Images should be properly taken of the product.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en" sz="1600">
                <a:solidFill>
                  <a:schemeClr val="dk2"/>
                </a:solidFill>
              </a:rPr>
              <a:t>We make  it necessary that people have to upload the short video of working product.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en" sz="1600">
                <a:solidFill>
                  <a:schemeClr val="dk2"/>
                </a:solidFill>
              </a:rPr>
              <a:t>We make sure not to promote fake ads.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en" sz="1600">
                <a:solidFill>
                  <a:schemeClr val="dk2"/>
                </a:solidFill>
              </a:rPr>
              <a:t>We try to make sure not to delay in response of both seller and buyer.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c4789076b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800">
                <a:solidFill>
                  <a:srgbClr val="1A1A1A"/>
                </a:solidFill>
              </a:rPr>
              <a:t> </a:t>
            </a:r>
            <a:r>
              <a:rPr b="1" lang="en" sz="2022">
                <a:solidFill>
                  <a:srgbClr val="1A1A1A"/>
                </a:solidFill>
              </a:rPr>
              <a:t>I Like (Benchmark Systems) URL (Website) :</a:t>
            </a:r>
            <a:r>
              <a:rPr b="1" lang="en" sz="1911">
                <a:solidFill>
                  <a:srgbClr val="1A1A1A"/>
                </a:solidFill>
              </a:rPr>
              <a:t> </a:t>
            </a:r>
            <a:endParaRPr sz="2911"/>
          </a:p>
        </p:txBody>
      </p:sp>
      <p:sp>
        <p:nvSpPr>
          <p:cNvPr id="135" name="Google Shape;135;gfc4789076b_0_0"/>
          <p:cNvSpPr txBox="1"/>
          <p:nvPr>
            <p:ph idx="1" type="body"/>
          </p:nvPr>
        </p:nvSpPr>
        <p:spPr>
          <a:xfrm>
            <a:off x="311700" y="1017725"/>
            <a:ext cx="8520600" cy="40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Language</a:t>
            </a:r>
            <a:r>
              <a:rPr lang="en" sz="1600"/>
              <a:t> change feature :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https://www.olx.in/en-in</a:t>
            </a:r>
            <a:r>
              <a:rPr lang="en" sz="1600"/>
              <a:t> (olx)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Load more products like without going to another age : 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https://www.olx.in/en-in</a:t>
            </a:r>
            <a:r>
              <a:rPr lang="en" sz="1600"/>
              <a:t> (olx)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Create the </a:t>
            </a:r>
            <a:r>
              <a:rPr lang="en" sz="1600"/>
              <a:t>fields which is not mentioned in product list : </a:t>
            </a:r>
            <a:r>
              <a:rPr lang="en" sz="1600" u="sng">
                <a:solidFill>
                  <a:schemeClr val="hlink"/>
                </a:solidFill>
                <a:hlinkClick r:id="rId5"/>
              </a:rPr>
              <a:t>https://www.olx.in/en-in/post/attributes1</a:t>
            </a:r>
            <a:r>
              <a:rPr lang="en" sz="1600"/>
              <a:t>  (olx)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>
                <a:solidFill>
                  <a:srgbClr val="2828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Good design to attract customers(</a:t>
            </a:r>
            <a:r>
              <a:rPr lang="en" sz="16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6"/>
              </a:rPr>
              <a:t>https://www.flipkart.com</a:t>
            </a:r>
            <a:r>
              <a:rPr lang="en" sz="1600">
                <a:solidFill>
                  <a:srgbClr val="2828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endParaRPr sz="1600">
              <a:solidFill>
                <a:srgbClr val="2828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82829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rgbClr val="2828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Catalogs to display your products(</a:t>
            </a:r>
            <a:r>
              <a:rPr lang="en" sz="1600" u="sng">
                <a:solidFill>
                  <a:schemeClr val="accent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https://www.flipkart.com</a:t>
            </a:r>
            <a:r>
              <a:rPr lang="en" sz="1600">
                <a:solidFill>
                  <a:srgbClr val="2828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endParaRPr sz="1600">
              <a:solidFill>
                <a:srgbClr val="2828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828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 txBox="1"/>
          <p:nvPr/>
        </p:nvSpPr>
        <p:spPr>
          <a:xfrm>
            <a:off x="402325" y="173725"/>
            <a:ext cx="5709000" cy="9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Identify the Stakeholder of the Product (Persona)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1"/>
          <p:cNvSpPr txBox="1"/>
          <p:nvPr/>
        </p:nvSpPr>
        <p:spPr>
          <a:xfrm>
            <a:off x="402325" y="1378325"/>
            <a:ext cx="3714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1"/>
          <p:cNvSpPr txBox="1"/>
          <p:nvPr/>
        </p:nvSpPr>
        <p:spPr>
          <a:xfrm>
            <a:off x="381600" y="801600"/>
            <a:ext cx="8380800" cy="38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Below or a</a:t>
            </a:r>
            <a:r>
              <a:rPr lang="en" sz="1600"/>
              <a:t>verage income people.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People living in town areas.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People of small business.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People having good network connection in their area.</a:t>
            </a:r>
            <a:endParaRPr sz="16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700"/>
              <a:t>P</a:t>
            </a:r>
            <a:r>
              <a:rPr lang="en" sz="1600"/>
              <a:t>eople with basic knowledge on online shopping.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Those person whose job is transferable every two or three year.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Students.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Homewakers.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"/>
          <p:cNvSpPr txBox="1"/>
          <p:nvPr/>
        </p:nvSpPr>
        <p:spPr>
          <a:xfrm>
            <a:off x="486250" y="431625"/>
            <a:ext cx="5709000" cy="9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Financial Model</a:t>
            </a:r>
            <a:endParaRPr b="1" i="0" sz="1800" u="none" cap="none" strike="noStrike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2"/>
          <p:cNvSpPr txBox="1"/>
          <p:nvPr/>
        </p:nvSpPr>
        <p:spPr>
          <a:xfrm>
            <a:off x="524850" y="1411250"/>
            <a:ext cx="796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"/>
          <p:cNvSpPr txBox="1"/>
          <p:nvPr>
            <p:ph type="title"/>
          </p:nvPr>
        </p:nvSpPr>
        <p:spPr>
          <a:xfrm>
            <a:off x="310275" y="1953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1800">
                <a:solidFill>
                  <a:srgbClr val="1A1A1A"/>
                </a:solidFill>
              </a:rPr>
              <a:t>High-level</a:t>
            </a:r>
            <a:r>
              <a:rPr lang="en" sz="1800"/>
              <a:t> </a:t>
            </a:r>
            <a:r>
              <a:rPr b="1" lang="en" sz="1800">
                <a:solidFill>
                  <a:srgbClr val="1A1A1A"/>
                </a:solidFill>
              </a:rPr>
              <a:t>Features</a:t>
            </a:r>
            <a:endParaRPr b="1" sz="1800">
              <a:solidFill>
                <a:srgbClr val="1A1A1A"/>
              </a:solidFill>
            </a:endParaRPr>
          </a:p>
        </p:txBody>
      </p:sp>
      <p:sp>
        <p:nvSpPr>
          <p:cNvPr id="154" name="Google Shape;154;p13"/>
          <p:cNvSpPr txBox="1"/>
          <p:nvPr/>
        </p:nvSpPr>
        <p:spPr>
          <a:xfrm>
            <a:off x="359925" y="243150"/>
            <a:ext cx="8711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3"/>
          <p:cNvSpPr txBox="1"/>
          <p:nvPr/>
        </p:nvSpPr>
        <p:spPr>
          <a:xfrm>
            <a:off x="935775" y="1099375"/>
            <a:ext cx="6982500" cy="52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1. Users should be able to register in our platform</a:t>
            </a:r>
            <a:br>
              <a:rPr lang="en" sz="1500">
                <a:solidFill>
                  <a:schemeClr val="dk1"/>
                </a:solidFill>
              </a:rPr>
            </a:br>
            <a:r>
              <a:rPr lang="en" sz="1500">
                <a:solidFill>
                  <a:schemeClr val="dk1"/>
                </a:solidFill>
              </a:rPr>
              <a:t>2. </a:t>
            </a:r>
            <a:r>
              <a:rPr lang="en" sz="1500">
                <a:solidFill>
                  <a:schemeClr val="dk1"/>
                </a:solidFill>
                <a:highlight>
                  <a:srgbClr val="F8F8F8"/>
                </a:highlight>
              </a:rPr>
              <a:t>User should be able to login using JWT authentication and OAuth</a:t>
            </a:r>
            <a:endParaRPr sz="1500">
              <a:solidFill>
                <a:schemeClr val="dk1"/>
              </a:solidFill>
              <a:highlight>
                <a:srgbClr val="F8F8F8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8F8F8"/>
                </a:highlight>
              </a:rPr>
              <a:t>3. Communication between users through chatroom.</a:t>
            </a:r>
            <a:endParaRPr sz="1500">
              <a:solidFill>
                <a:schemeClr val="dk1"/>
              </a:solidFill>
              <a:highlight>
                <a:srgbClr val="F8F8F8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8F8F8"/>
                </a:highlight>
              </a:rPr>
              <a:t>4.Email notification.</a:t>
            </a:r>
            <a:endParaRPr sz="1500">
              <a:solidFill>
                <a:schemeClr val="dk1"/>
              </a:solidFill>
              <a:highlight>
                <a:srgbClr val="F8F8F8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8F8F8"/>
                </a:highlight>
              </a:rPr>
              <a:t>5.Rating feature.</a:t>
            </a:r>
            <a:endParaRPr sz="1500">
              <a:solidFill>
                <a:schemeClr val="dk1"/>
              </a:solidFill>
              <a:highlight>
                <a:srgbClr val="F8F8F8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8F8F8"/>
                </a:highlight>
              </a:rPr>
              <a:t>6.Images of Products.</a:t>
            </a:r>
            <a:endParaRPr sz="1500">
              <a:solidFill>
                <a:schemeClr val="dk1"/>
              </a:solidFill>
              <a:highlight>
                <a:srgbClr val="F8F8F8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8F8F8"/>
                </a:highlight>
              </a:rPr>
              <a:t>7.Filtration.</a:t>
            </a:r>
            <a:endParaRPr sz="1500">
              <a:solidFill>
                <a:schemeClr val="dk1"/>
              </a:solidFill>
              <a:highlight>
                <a:srgbClr val="F8F8F8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8F8F8"/>
                </a:highlight>
              </a:rPr>
              <a:t>8.Distance between customers</a:t>
            </a:r>
            <a:endParaRPr sz="1500">
              <a:solidFill>
                <a:schemeClr val="dk1"/>
              </a:solidFill>
              <a:highlight>
                <a:srgbClr val="F8F8F8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8F8F8"/>
                </a:highlight>
              </a:rPr>
              <a:t>9.Share feature</a:t>
            </a:r>
            <a:endParaRPr sz="1500">
              <a:solidFill>
                <a:schemeClr val="dk1"/>
              </a:solidFill>
              <a:highlight>
                <a:srgbClr val="F8F8F8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8F8F8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8F8F8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8F8F8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8F8F8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a5e5ccccf_0_0"/>
          <p:cNvSpPr txBox="1"/>
          <p:nvPr/>
        </p:nvSpPr>
        <p:spPr>
          <a:xfrm>
            <a:off x="402325" y="173725"/>
            <a:ext cx="57090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Microservices Decomposition</a:t>
            </a:r>
            <a:endParaRPr b="1" i="0" sz="1800" u="none" cap="none" strike="noStrike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11a5e5ccccf_0_0"/>
          <p:cNvSpPr txBox="1"/>
          <p:nvPr/>
        </p:nvSpPr>
        <p:spPr>
          <a:xfrm>
            <a:off x="674025" y="1701400"/>
            <a:ext cx="37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11a5e5ccccf_0_0"/>
          <p:cNvSpPr txBox="1"/>
          <p:nvPr/>
        </p:nvSpPr>
        <p:spPr>
          <a:xfrm>
            <a:off x="533975" y="3367250"/>
            <a:ext cx="62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3" name="Google Shape;163;g11a5e5ccccf_0_0"/>
          <p:cNvGraphicFramePr/>
          <p:nvPr/>
        </p:nvGraphicFramePr>
        <p:xfrm>
          <a:off x="466350" y="762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{8F86EA43-7901-4526-B2A5-81DCC85C319C}</a:tableStyleId>
              </a:tblPr>
              <a:tblGrid>
                <a:gridCol w="4168900"/>
                <a:gridCol w="4042400"/>
              </a:tblGrid>
              <a:tr h="39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u="sng">
                          <a:solidFill>
                            <a:schemeClr val="dk1"/>
                          </a:solidFill>
                        </a:rPr>
                        <a:t>Microservices</a:t>
                      </a:r>
                      <a:endParaRPr b="1"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 </a:t>
                      </a:r>
                      <a:r>
                        <a:rPr b="1" lang="en" u="sng">
                          <a:solidFill>
                            <a:schemeClr val="dk1"/>
                          </a:solidFill>
                        </a:rPr>
                        <a:t>Database</a:t>
                      </a:r>
                      <a:endParaRPr b="1" u="sng"/>
                    </a:p>
                  </a:txBody>
                  <a:tcPr marT="91425" marB="91425" marR="91425" marL="91425" anchor="ctr"/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User authentication management service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Mysql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User service 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MongoDB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Product Details 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MongoDB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Recommendation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Neo4j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Chat Feature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MongoDB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Email Notification service for sending the products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Transaction Details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MongoDB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Payment Services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MongoDB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d1aae2be2a_0_0"/>
          <p:cNvSpPr txBox="1"/>
          <p:nvPr>
            <p:ph type="title"/>
          </p:nvPr>
        </p:nvSpPr>
        <p:spPr>
          <a:xfrm>
            <a:off x="395613" y="215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4736"/>
              <a:buFont typeface="Arial"/>
              <a:buNone/>
            </a:pPr>
            <a:r>
              <a:rPr b="1" lang="en" sz="1900" u="sng">
                <a:solidFill>
                  <a:srgbClr val="1A1A1A"/>
                </a:solidFill>
              </a:rPr>
              <a:t>Architecture Diagram</a:t>
            </a:r>
            <a:endParaRPr/>
          </a:p>
        </p:txBody>
      </p:sp>
      <p:pic>
        <p:nvPicPr>
          <p:cNvPr id="169" name="Google Shape;169;gd1aae2be2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46600"/>
            <a:ext cx="8839202" cy="38979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fdd2029fdd_4_50"/>
          <p:cNvSpPr txBox="1"/>
          <p:nvPr>
            <p:ph type="title"/>
          </p:nvPr>
        </p:nvSpPr>
        <p:spPr>
          <a:xfrm>
            <a:off x="311700" y="64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</a:t>
            </a:r>
            <a:r>
              <a:rPr lang="en" sz="2500"/>
              <a:t>Architecture Diagram</a:t>
            </a:r>
            <a:endParaRPr/>
          </a:p>
        </p:txBody>
      </p:sp>
      <p:pic>
        <p:nvPicPr>
          <p:cNvPr id="175" name="Google Shape;175;gfdd2029fdd_4_50"/>
          <p:cNvPicPr preferRelativeResize="0"/>
          <p:nvPr/>
        </p:nvPicPr>
        <p:blipFill rotWithShape="1">
          <a:blip r:embed="rId3">
            <a:alphaModFix/>
          </a:blip>
          <a:srcRect b="0" l="0" r="0" t="16541"/>
          <a:stretch/>
        </p:blipFill>
        <p:spPr>
          <a:xfrm>
            <a:off x="311700" y="637675"/>
            <a:ext cx="8520600" cy="4320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1aae2be2a_0_5"/>
          <p:cNvSpPr txBox="1"/>
          <p:nvPr>
            <p:ph type="title"/>
          </p:nvPr>
        </p:nvSpPr>
        <p:spPr>
          <a:xfrm>
            <a:off x="236700" y="241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None/>
            </a:pPr>
            <a:r>
              <a:rPr lang="en"/>
              <a:t>Data flow</a:t>
            </a:r>
            <a:endParaRPr/>
          </a:p>
        </p:txBody>
      </p:sp>
      <p:pic>
        <p:nvPicPr>
          <p:cNvPr id="181" name="Google Shape;181;gd1aae2be2a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66525"/>
            <a:ext cx="8839201" cy="381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/>
          <p:nvPr/>
        </p:nvSpPr>
        <p:spPr>
          <a:xfrm>
            <a:off x="412800" y="620150"/>
            <a:ext cx="57090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Abstract Problem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"/>
          <p:cNvSpPr txBox="1"/>
          <p:nvPr/>
        </p:nvSpPr>
        <p:spPr>
          <a:xfrm>
            <a:off x="156825" y="702625"/>
            <a:ext cx="8447100" cy="9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7916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50" u="none" cap="none" strike="noStrike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"/>
          <p:cNvSpPr txBox="1"/>
          <p:nvPr/>
        </p:nvSpPr>
        <p:spPr>
          <a:xfrm>
            <a:off x="131550" y="1646475"/>
            <a:ext cx="8880900" cy="17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D1C1D"/>
                </a:solidFill>
              </a:rPr>
              <a:t>Everybody possesses things that they no longer use. For example, say clothes, accessories, games, books, and so on. What you do with them?</a:t>
            </a:r>
            <a:endParaRPr sz="1300">
              <a:solidFill>
                <a:srgbClr val="1D1C1D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D1C1D"/>
                </a:solidFill>
              </a:rPr>
              <a:t>Instead of throwing them away, any user would like to exchange them for some other items they need.This is referred to as barter trading.</a:t>
            </a:r>
            <a:endParaRPr sz="1300">
              <a:solidFill>
                <a:srgbClr val="1D1C1D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D1C1D"/>
                </a:solidFill>
              </a:rPr>
              <a:t>The problem to solve is how we put up a platform to discover items we want and list items we want to share and start barter trading at free of cost.</a:t>
            </a:r>
            <a:endParaRPr sz="1300">
              <a:solidFill>
                <a:srgbClr val="1D1C1D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1D1C1D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dd2029fdd_4_0"/>
          <p:cNvSpPr txBox="1"/>
          <p:nvPr>
            <p:ph type="title"/>
          </p:nvPr>
        </p:nvSpPr>
        <p:spPr>
          <a:xfrm>
            <a:off x="210350" y="153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</a:t>
            </a:r>
            <a:r>
              <a:rPr lang="en" sz="2788"/>
              <a:t>Data flow</a:t>
            </a:r>
            <a:endParaRPr sz="36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gfdd2029fdd_4_0"/>
          <p:cNvPicPr preferRelativeResize="0"/>
          <p:nvPr/>
        </p:nvPicPr>
        <p:blipFill rotWithShape="1">
          <a:blip r:embed="rId3">
            <a:alphaModFix/>
          </a:blip>
          <a:srcRect b="0" l="0" r="0" t="15987"/>
          <a:stretch/>
        </p:blipFill>
        <p:spPr>
          <a:xfrm>
            <a:off x="311700" y="802575"/>
            <a:ext cx="8520600" cy="3993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043b2a0cc_1_0"/>
          <p:cNvSpPr txBox="1"/>
          <p:nvPr>
            <p:ph type="title"/>
          </p:nvPr>
        </p:nvSpPr>
        <p:spPr>
          <a:xfrm>
            <a:off x="311700" y="161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9011"/>
              <a:buFont typeface="Arial"/>
              <a:buNone/>
            </a:pPr>
            <a:r>
              <a:rPr b="1" lang="en" sz="2022">
                <a:solidFill>
                  <a:srgbClr val="1A1A1A"/>
                </a:solidFill>
              </a:rPr>
              <a:t>Data Model</a:t>
            </a:r>
            <a:endParaRPr b="1" sz="2022">
              <a:solidFill>
                <a:srgbClr val="1A1A1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38461"/>
              <a:buFont typeface="Arial"/>
              <a:buNone/>
            </a:pPr>
            <a:r>
              <a:t/>
            </a:r>
            <a:endParaRPr b="1" sz="1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t/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Arial"/>
              <a:buNone/>
            </a:pPr>
            <a:r>
              <a:t/>
            </a:r>
            <a:endParaRPr b="1"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3" name="Google Shape;193;g14043b2a0cc_1_0"/>
          <p:cNvGraphicFramePr/>
          <p:nvPr/>
        </p:nvGraphicFramePr>
        <p:xfrm>
          <a:off x="605925" y="499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{8F86EA43-7901-4526-B2A5-81DCC85C319C}</a:tableStyleId>
              </a:tblPr>
              <a:tblGrid>
                <a:gridCol w="2474050"/>
                <a:gridCol w="2463125"/>
                <a:gridCol w="3443900"/>
              </a:tblGrid>
              <a:tr h="1722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1-User Authentication Service: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Class UserLogin{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“Email” : String,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“Password” : String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}</a:t>
                      </a:r>
                      <a:endParaRPr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2-User Registration Service:-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Class UserRegistration{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“FirstName”:String,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“LastName”:String,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“Age”:int,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“Gender”:String,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“Mobile No.”:Longint,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“Email”:string,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“Password”:string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“CPassword”:String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List&lt;UserRating&gt; ratings;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{  String userId;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double rating;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String reviews;}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Custom Message{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“Email”:string,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“Password”:string,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}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Class Address{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      “Location”:string,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      “Landmark”:string,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      “City”:string,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      “District”:string,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      “country”:string,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     “pincode”:int,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     }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}</a:t>
                      </a:r>
                      <a:endParaRPr sz="1200"/>
                    </a:p>
                  </a:txBody>
                  <a:tcPr marT="0" marB="0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4-Product Details:-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Class Product{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“Product Id”:Integer,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“Product owner email”:string,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“Name”:String,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“Image”:list&lt;byte&gt;,</a:t>
                      </a:r>
                      <a:endParaRPr sz="12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“Purchase Date”:date, ⇒(pdatepost)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“category”:String, 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“Date of post”:date, =&gt; (pdate)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“Product Location”: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“Product Status”:enum(available, Not available),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“Mode of exchange”:enum(Bartering, Coins),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“Price of product in coins”:Double,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“Product list for exchange”:list&lt;String&gt;,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“Description”:String</a:t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}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638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3-Chat feature:-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Class Chat{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chatId:int,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“ownerEmail”: String,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“buyerEmail”:String,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“List&lt;Message&gt;”{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“senderEmail”:string,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“Time”:time,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“replyMessage”:string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}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 vMerge="1"/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4043b2a0cc_1_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22">
                <a:solidFill>
                  <a:srgbClr val="1A1A1A"/>
                </a:solidFill>
              </a:rPr>
              <a:t>Data Model</a:t>
            </a:r>
            <a:endParaRPr b="1" sz="2022">
              <a:solidFill>
                <a:srgbClr val="1A1A1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9" name="Google Shape;199;g14043b2a0cc_1_6"/>
          <p:cNvGraphicFramePr/>
          <p:nvPr/>
        </p:nvGraphicFramePr>
        <p:xfrm>
          <a:off x="745450" y="1068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{8F86EA43-7901-4526-B2A5-81DCC85C319C}</a:tableStyleId>
              </a:tblPr>
              <a:tblGrid>
                <a:gridCol w="2556475"/>
                <a:gridCol w="2556475"/>
                <a:gridCol w="2556475"/>
              </a:tblGrid>
              <a:tr h="381000"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5-Transaction Details :-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Class Transaction{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“Transaction Id”: Longint,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“Email buyer”: String,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“Email Seller”: String,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“Product Name”:string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“Date of Transaction”:Date,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“Transaction Method”:enum(Bartering, Coins),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“Price of product in coins”:Double,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“Exchange product list”:list&lt;String&gt;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“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h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istory 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details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”:string: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}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6-Recommendation:-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Class recommendation{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“Product Id”:int,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“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Product owner </a:t>
                      </a:r>
                      <a:r>
                        <a:rPr lang="en" sz="1300">
                          <a:solidFill>
                            <a:schemeClr val="dk1"/>
                          </a:solidFill>
                        </a:rPr>
                        <a:t>Email”:string,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“city”:string,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“State”:string,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“Product Category”:string,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“Mobile No.”:Longint,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“Product name”:String,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1A1A1A"/>
                          </a:solidFill>
                        </a:rPr>
                        <a:t>“Product image”:byte</a:t>
                      </a:r>
                      <a:endParaRPr sz="1300">
                        <a:solidFill>
                          <a:srgbClr val="1A1A1A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}</a:t>
                      </a:r>
                      <a:endParaRPr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7-Email Notification service :-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Class Notification{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“emailBuyer”: String,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“Email Seller”: String,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“Product Id”:int,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“Product name”:String,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“Transaction Number”: Longint,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“Date of Transaction”:Date,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“Transaction Method”:String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}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69900">
                <a:tc vMerge="1"/>
                <a:tc vMerge="1"/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1c468d479_1_6"/>
          <p:cNvSpPr txBox="1"/>
          <p:nvPr>
            <p:ph type="title"/>
          </p:nvPr>
        </p:nvSpPr>
        <p:spPr>
          <a:xfrm>
            <a:off x="311700" y="445025"/>
            <a:ext cx="85206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Product names</a:t>
            </a:r>
            <a:endParaRPr/>
          </a:p>
        </p:txBody>
      </p:sp>
      <p:sp>
        <p:nvSpPr>
          <p:cNvPr id="205" name="Google Shape;205;g101c468d479_1_6"/>
          <p:cNvSpPr txBox="1"/>
          <p:nvPr>
            <p:ph idx="1" type="body"/>
          </p:nvPr>
        </p:nvSpPr>
        <p:spPr>
          <a:xfrm>
            <a:off x="311700" y="1024325"/>
            <a:ext cx="3900900" cy="39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BarterMate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BarterKart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EasyBarter 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Barter 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Exchange Product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QuickBarter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EasyExchange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Easychange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Give&amp;Take -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Trade on Trade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Swapkart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eBarterCLub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SwapSquad  - 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ExchangeBucket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Swapily -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g101c468d479_1_6"/>
          <p:cNvSpPr txBox="1"/>
          <p:nvPr/>
        </p:nvSpPr>
        <p:spPr>
          <a:xfrm>
            <a:off x="2865975" y="1296775"/>
            <a:ext cx="516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101c468d479_1_6"/>
          <p:cNvSpPr txBox="1"/>
          <p:nvPr>
            <p:ph idx="1" type="body"/>
          </p:nvPr>
        </p:nvSpPr>
        <p:spPr>
          <a:xfrm>
            <a:off x="4931400" y="923650"/>
            <a:ext cx="3900900" cy="39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 startAt="16"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arggain 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 startAt="16"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Swapza 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 startAt="16"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BarterSpot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 startAt="16"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FreeSwap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00090" y="484043"/>
            <a:ext cx="3983816" cy="3983816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7"/>
          <p:cNvSpPr txBox="1"/>
          <p:nvPr/>
        </p:nvSpPr>
        <p:spPr>
          <a:xfrm>
            <a:off x="4254204" y="2187300"/>
            <a:ext cx="33159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1" i="0" lang="en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7"/>
          <p:cNvSpPr txBox="1"/>
          <p:nvPr/>
        </p:nvSpPr>
        <p:spPr>
          <a:xfrm>
            <a:off x="6187575" y="4736850"/>
            <a:ext cx="256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© NIIT-StackRoute 2020-2021 </a:t>
            </a:r>
            <a:endParaRPr b="0" i="0" sz="1000" u="none" cap="none" strike="noStrike">
              <a:solidFill>
                <a:srgbClr val="EEEEE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7"/>
          <p:cNvSpPr/>
          <p:nvPr/>
        </p:nvSpPr>
        <p:spPr>
          <a:xfrm>
            <a:off x="8239035" y="95794"/>
            <a:ext cx="783000" cy="1044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7"/>
          <p:cNvSpPr/>
          <p:nvPr/>
        </p:nvSpPr>
        <p:spPr>
          <a:xfrm>
            <a:off x="-1150476" y="4246330"/>
            <a:ext cx="5684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Geo"/>
                <a:ea typeface="Geo"/>
                <a:cs typeface="Geo"/>
                <a:sym typeface="Geo"/>
              </a:rPr>
              <a:t>#</a:t>
            </a:r>
            <a:r>
              <a:rPr b="0" i="0" lang="en" sz="1400" u="none" cap="none" strike="noStrike">
                <a:solidFill>
                  <a:srgbClr val="FFFFFF"/>
                </a:solidFill>
                <a:latin typeface="Geo"/>
                <a:ea typeface="Geo"/>
                <a:cs typeface="Geo"/>
                <a:sym typeface="Geo"/>
              </a:rPr>
              <a:t>FullStackFuture</a:t>
            </a:r>
            <a:endParaRPr b="0" i="0" sz="1100" u="none" cap="none" strike="noStrike">
              <a:solidFill>
                <a:srgbClr val="FFFFFF"/>
              </a:solidFill>
              <a:latin typeface="Geo"/>
              <a:ea typeface="Geo"/>
              <a:cs typeface="Geo"/>
              <a:sym typeface="Ge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97f523e53_4_6"/>
          <p:cNvSpPr txBox="1"/>
          <p:nvPr/>
        </p:nvSpPr>
        <p:spPr>
          <a:xfrm>
            <a:off x="288950" y="153875"/>
            <a:ext cx="57090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Alternative Domains :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97f523e53_4_0"/>
          <p:cNvSpPr txBox="1"/>
          <p:nvPr/>
        </p:nvSpPr>
        <p:spPr>
          <a:xfrm>
            <a:off x="721302" y="292128"/>
            <a:ext cx="57090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Pain Points</a:t>
            </a:r>
            <a:endParaRPr b="1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g1197f523e53_4_0"/>
          <p:cNvSpPr txBox="1"/>
          <p:nvPr/>
        </p:nvSpPr>
        <p:spPr>
          <a:xfrm>
            <a:off x="4944150" y="4086900"/>
            <a:ext cx="736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g1197f523e53_4_0"/>
          <p:cNvSpPr txBox="1"/>
          <p:nvPr/>
        </p:nvSpPr>
        <p:spPr>
          <a:xfrm>
            <a:off x="416325" y="980350"/>
            <a:ext cx="8500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g1197f523e53_4_0"/>
          <p:cNvSpPr txBox="1"/>
          <p:nvPr/>
        </p:nvSpPr>
        <p:spPr>
          <a:xfrm>
            <a:off x="946675" y="856125"/>
            <a:ext cx="7869300" cy="49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Communication</a:t>
            </a:r>
            <a:r>
              <a:rPr lang="en"/>
              <a:t> problem : bargain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Needed person didn’t get it.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Right value for the product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Improper evaluation of the products: Like person has knowledge on that product so that they can check the right product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Not much beneficial for larger value of products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No match found : what somebody wants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Difference in the value of the products exchanged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Lack of d</a:t>
            </a:r>
            <a:r>
              <a:rPr lang="en">
                <a:solidFill>
                  <a:schemeClr val="dk1"/>
                </a:solidFill>
              </a:rPr>
              <a:t>ouble coincidence of wants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Indivisibility of Goods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Lack of Store of Value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Inconvenience in Lending and Borrowing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Inconvenience in Government Receipts and Payments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Lack of standards of products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If the exchanged things are detected how can they return.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There is caste difference where high caste people cannot exchange the things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People facing problem in backward areas where only few members have the needy things.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Lack of information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3a3eedd3a_3_0"/>
          <p:cNvSpPr txBox="1"/>
          <p:nvPr/>
        </p:nvSpPr>
        <p:spPr>
          <a:xfrm>
            <a:off x="721302" y="292128"/>
            <a:ext cx="57090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Pain Points(conti …)</a:t>
            </a:r>
            <a:endParaRPr b="1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gf3a3eedd3a_3_0"/>
          <p:cNvSpPr txBox="1"/>
          <p:nvPr/>
        </p:nvSpPr>
        <p:spPr>
          <a:xfrm>
            <a:off x="4944150" y="4086900"/>
            <a:ext cx="736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gf3a3eedd3a_3_0"/>
          <p:cNvSpPr txBox="1"/>
          <p:nvPr/>
        </p:nvSpPr>
        <p:spPr>
          <a:xfrm>
            <a:off x="416325" y="980350"/>
            <a:ext cx="850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f3a3eedd3a_3_0"/>
          <p:cNvSpPr txBox="1"/>
          <p:nvPr/>
        </p:nvSpPr>
        <p:spPr>
          <a:xfrm>
            <a:off x="1035250" y="991650"/>
            <a:ext cx="687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f3a3eedd3a_3_0"/>
          <p:cNvSpPr txBox="1"/>
          <p:nvPr/>
        </p:nvSpPr>
        <p:spPr>
          <a:xfrm>
            <a:off x="860875" y="958950"/>
            <a:ext cx="771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f3a3eedd3a_3_0"/>
          <p:cNvSpPr txBox="1"/>
          <p:nvPr/>
        </p:nvSpPr>
        <p:spPr>
          <a:xfrm>
            <a:off x="644925" y="714475"/>
            <a:ext cx="8272200" cy="4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 startAt="18"/>
            </a:pPr>
            <a:r>
              <a:rPr lang="en">
                <a:solidFill>
                  <a:schemeClr val="dk1"/>
                </a:solidFill>
              </a:rPr>
              <a:t>Due to network problem people can't communicate 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 startAt="18"/>
            </a:pPr>
            <a:r>
              <a:rPr lang="en"/>
              <a:t>Everything you have to buy with money only.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 startAt="18"/>
            </a:pPr>
            <a:r>
              <a:rPr lang="en"/>
              <a:t>If you have any thing is more amount the price of that things getting lower.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 startAt="18"/>
            </a:pPr>
            <a:r>
              <a:rPr lang="en"/>
              <a:t>It is very difficult to store goods particularly perishable goods for a long period. They </a:t>
            </a:r>
            <a:r>
              <a:rPr lang="en"/>
              <a:t>lose</a:t>
            </a:r>
            <a:r>
              <a:rPr lang="en"/>
              <a:t> their value as time passes.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 startAt="18"/>
            </a:pPr>
            <a:r>
              <a:rPr lang="en">
                <a:solidFill>
                  <a:schemeClr val="dk1"/>
                </a:solidFill>
              </a:rPr>
              <a:t>If someone need the things of low value but have the things of high value.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 startAt="18"/>
            </a:pPr>
            <a:r>
              <a:rPr lang="en">
                <a:solidFill>
                  <a:schemeClr val="dk1"/>
                </a:solidFill>
              </a:rPr>
              <a:t>Transportation problem of the products.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 startAt="18"/>
            </a:pPr>
            <a:r>
              <a:rPr lang="en">
                <a:solidFill>
                  <a:schemeClr val="dk1"/>
                </a:solidFill>
              </a:rPr>
              <a:t>Problem in getting the distance between the peoples to exchange the things.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/>
        </p:nvSpPr>
        <p:spPr>
          <a:xfrm>
            <a:off x="567625" y="412489"/>
            <a:ext cx="82701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Core Problem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6"/>
          <p:cNvSpPr txBox="1"/>
          <p:nvPr>
            <p:ph type="title"/>
          </p:nvPr>
        </p:nvSpPr>
        <p:spPr>
          <a:xfrm>
            <a:off x="524025" y="1013450"/>
            <a:ext cx="8476500" cy="3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750">
                <a:solidFill>
                  <a:srgbClr val="1D1C1D"/>
                </a:solidFill>
                <a:highlight>
                  <a:srgbClr val="F8F8F8"/>
                </a:highlight>
              </a:rPr>
              <a:t>Users do not have idea about buyers who are available in </a:t>
            </a:r>
            <a:r>
              <a:rPr lang="en" sz="1750">
                <a:solidFill>
                  <a:srgbClr val="1D1C1D"/>
                </a:solidFill>
                <a:highlight>
                  <a:srgbClr val="F8F8F8"/>
                </a:highlight>
              </a:rPr>
              <a:t>their</a:t>
            </a:r>
            <a:r>
              <a:rPr lang="en" sz="1750">
                <a:solidFill>
                  <a:srgbClr val="1D1C1D"/>
                </a:solidFill>
                <a:highlight>
                  <a:srgbClr val="F8F8F8"/>
                </a:highlight>
              </a:rPr>
              <a:t> location and </a:t>
            </a:r>
            <a:r>
              <a:rPr lang="en" sz="1750">
                <a:solidFill>
                  <a:srgbClr val="1D1C1D"/>
                </a:solidFill>
                <a:highlight>
                  <a:srgbClr val="F8F8F8"/>
                </a:highlight>
              </a:rPr>
              <a:t>interested</a:t>
            </a:r>
            <a:r>
              <a:rPr lang="en" sz="1750">
                <a:solidFill>
                  <a:srgbClr val="1D1C1D"/>
                </a:solidFill>
                <a:highlight>
                  <a:srgbClr val="F8F8F8"/>
                </a:highlight>
              </a:rPr>
              <a:t> to exchanges </a:t>
            </a:r>
            <a:r>
              <a:rPr lang="en" sz="1750">
                <a:solidFill>
                  <a:srgbClr val="1D1C1D"/>
                </a:solidFill>
                <a:highlight>
                  <a:srgbClr val="F8F8F8"/>
                </a:highlight>
              </a:rPr>
              <a:t>their</a:t>
            </a:r>
            <a:r>
              <a:rPr lang="en" sz="1750">
                <a:solidFill>
                  <a:srgbClr val="1D1C1D"/>
                </a:solidFill>
                <a:highlight>
                  <a:srgbClr val="F8F8F8"/>
                </a:highlight>
              </a:rPr>
              <a:t> product , so it is waste of time for seller to find suitable buyer of </a:t>
            </a:r>
            <a:r>
              <a:rPr lang="en" sz="1750">
                <a:solidFill>
                  <a:srgbClr val="1D1C1D"/>
                </a:solidFill>
                <a:highlight>
                  <a:srgbClr val="F8F8F8"/>
                </a:highlight>
              </a:rPr>
              <a:t>their</a:t>
            </a:r>
            <a:r>
              <a:rPr lang="en" sz="1750">
                <a:solidFill>
                  <a:srgbClr val="1D1C1D"/>
                </a:solidFill>
                <a:highlight>
                  <a:srgbClr val="F8F8F8"/>
                </a:highlight>
              </a:rPr>
              <a:t> product.</a:t>
            </a:r>
            <a:endParaRPr sz="17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7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750">
                <a:solidFill>
                  <a:srgbClr val="1D1C1D"/>
                </a:solidFill>
                <a:highlight>
                  <a:srgbClr val="F8F8F8"/>
                </a:highlight>
              </a:rPr>
              <a:t>So this product  acts like a platform where sellers can register their products and buyers can choose suitable products of their choice by using chat features and payment service.</a:t>
            </a:r>
            <a:endParaRPr sz="1750">
              <a:solidFill>
                <a:srgbClr val="1D1C1D"/>
              </a:solidFill>
              <a:highlight>
                <a:srgbClr val="F8F8F8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"/>
          <p:cNvSpPr txBox="1"/>
          <p:nvPr>
            <p:ph type="title"/>
          </p:nvPr>
        </p:nvSpPr>
        <p:spPr>
          <a:xfrm>
            <a:off x="171450" y="305725"/>
            <a:ext cx="85206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7901"/>
              <a:buFont typeface="Arial"/>
              <a:buNone/>
            </a:pPr>
            <a:r>
              <a:rPr b="1" lang="en" sz="18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User Experience (What can constitute bad experience? Why won’t a user visit again? (Non-</a:t>
            </a:r>
            <a:r>
              <a:rPr b="1" i="1" lang="en" sz="1800">
                <a:solidFill>
                  <a:srgbClr val="1A1A1A"/>
                </a:solidFill>
              </a:rPr>
              <a:t>Technical</a:t>
            </a:r>
            <a:r>
              <a:rPr b="1" lang="en" sz="18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100" name="Google Shape;100;p7"/>
          <p:cNvSpPr txBox="1"/>
          <p:nvPr>
            <p:ph idx="1" type="body"/>
          </p:nvPr>
        </p:nvSpPr>
        <p:spPr>
          <a:xfrm>
            <a:off x="171450" y="926450"/>
            <a:ext cx="8796600" cy="39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AutoNum type="arabicPeriod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Desired Product does not matches.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>
                <a:solidFill>
                  <a:srgbClr val="42414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Lack of Information about products.</a:t>
            </a:r>
            <a:endParaRPr>
              <a:solidFill>
                <a:srgbClr val="42414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24142"/>
              </a:buClr>
              <a:buSzPts val="1400"/>
              <a:buFont typeface="Georgia"/>
              <a:buAutoNum type="arabicPeriod"/>
            </a:pPr>
            <a:r>
              <a:rPr lang="en">
                <a:solidFill>
                  <a:srgbClr val="42414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Lack of proper description of the product</a:t>
            </a:r>
            <a:endParaRPr>
              <a:solidFill>
                <a:srgbClr val="42414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24142"/>
              </a:buClr>
              <a:buSzPts val="1400"/>
              <a:buFont typeface="Georgia"/>
              <a:buAutoNum type="arabicPeriod"/>
            </a:pPr>
            <a:r>
              <a:rPr lang="en">
                <a:solidFill>
                  <a:srgbClr val="42414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You provide useless, irrelevant content to your users.</a:t>
            </a:r>
            <a:endParaRPr>
              <a:solidFill>
                <a:srgbClr val="42414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24142"/>
              </a:buClr>
              <a:buSzPts val="1400"/>
              <a:buFont typeface="Georgia"/>
              <a:buAutoNum type="arabicPeriod"/>
            </a:pPr>
            <a:r>
              <a:rPr lang="en">
                <a:solidFill>
                  <a:srgbClr val="42414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Lack of availability of products.</a:t>
            </a:r>
            <a:endParaRPr>
              <a:solidFill>
                <a:srgbClr val="42414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24142"/>
              </a:buClr>
              <a:buSzPts val="1400"/>
              <a:buFont typeface="Georgia"/>
              <a:buAutoNum type="arabicPeriod"/>
            </a:pPr>
            <a:r>
              <a:rPr lang="en">
                <a:solidFill>
                  <a:srgbClr val="42414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Not happy with the previous exchanges.</a:t>
            </a:r>
            <a:endParaRPr>
              <a:solidFill>
                <a:srgbClr val="42414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24142"/>
              </a:buClr>
              <a:buSzPts val="1400"/>
              <a:buFont typeface="Georgia"/>
              <a:buAutoNum type="arabicPeriod"/>
            </a:pPr>
            <a:r>
              <a:rPr lang="en">
                <a:solidFill>
                  <a:srgbClr val="42414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No </a:t>
            </a:r>
            <a:r>
              <a:rPr lang="en">
                <a:solidFill>
                  <a:srgbClr val="42414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replacement</a:t>
            </a:r>
            <a:r>
              <a:rPr lang="en">
                <a:solidFill>
                  <a:srgbClr val="42414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of product .</a:t>
            </a:r>
            <a:endParaRPr>
              <a:solidFill>
                <a:srgbClr val="42414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24142"/>
              </a:buClr>
              <a:buSzPts val="1400"/>
              <a:buFont typeface="Georgia"/>
              <a:buAutoNum type="arabicPeriod"/>
            </a:pPr>
            <a:r>
              <a:rPr lang="en">
                <a:solidFill>
                  <a:srgbClr val="42414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Shipping Problem.</a:t>
            </a:r>
            <a:endParaRPr>
              <a:solidFill>
                <a:srgbClr val="42414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24142"/>
              </a:buClr>
              <a:buSzPts val="1400"/>
              <a:buFont typeface="Georgia"/>
              <a:buAutoNum type="arabicPeriod"/>
            </a:pPr>
            <a:r>
              <a:rPr lang="en">
                <a:solidFill>
                  <a:srgbClr val="42414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When product doesn’t match upto the expectation of customers</a:t>
            </a:r>
            <a:endParaRPr>
              <a:solidFill>
                <a:srgbClr val="42414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24142"/>
              </a:buClr>
              <a:buSzPts val="1400"/>
              <a:buFont typeface="Georgia"/>
              <a:buAutoNum type="arabicPeriod"/>
            </a:pPr>
            <a:r>
              <a:rPr lang="en">
                <a:solidFill>
                  <a:srgbClr val="42414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Customer service related issues</a:t>
            </a:r>
            <a:endParaRPr>
              <a:solidFill>
                <a:srgbClr val="42414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24142"/>
              </a:buClr>
              <a:buSzPts val="1400"/>
              <a:buFont typeface="Georgia"/>
              <a:buAutoNum type="arabicPeriod"/>
            </a:pPr>
            <a:r>
              <a:rPr lang="en">
                <a:solidFill>
                  <a:srgbClr val="42414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Users are not trustworthy.</a:t>
            </a:r>
            <a:endParaRPr>
              <a:solidFill>
                <a:srgbClr val="42414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2414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2414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97f523e53_4_11"/>
          <p:cNvSpPr txBox="1"/>
          <p:nvPr>
            <p:ph type="title"/>
          </p:nvPr>
        </p:nvSpPr>
        <p:spPr>
          <a:xfrm>
            <a:off x="171450" y="305725"/>
            <a:ext cx="85206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7901"/>
              <a:buFont typeface="Arial"/>
              <a:buNone/>
            </a:pPr>
            <a:r>
              <a:rPr b="1" lang="en" sz="18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User Experience (What can constitute bad experience? Why won’t a user visit again? (</a:t>
            </a:r>
            <a:r>
              <a:rPr b="1" i="1" lang="en" sz="1800">
                <a:solidFill>
                  <a:srgbClr val="1A1A1A"/>
                </a:solidFill>
              </a:rPr>
              <a:t>Technical</a:t>
            </a:r>
            <a:r>
              <a:rPr b="1" lang="en" sz="18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106" name="Google Shape;106;g1197f523e53_4_11"/>
          <p:cNvSpPr txBox="1"/>
          <p:nvPr>
            <p:ph idx="1" type="body"/>
          </p:nvPr>
        </p:nvSpPr>
        <p:spPr>
          <a:xfrm>
            <a:off x="171450" y="926450"/>
            <a:ext cx="8520600" cy="47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Slow -loading Sites.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Lack of engagement.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Lack of Contact information.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To much , less images or bad image quality.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Payment information ,and payment gateway not work properly.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Not user friendly site due to lot of extra features.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rgbClr val="424142"/>
                </a:solidFill>
                <a:highlight>
                  <a:schemeClr val="lt1"/>
                </a:highlight>
              </a:rPr>
              <a:t>Your website has a complicated navigation.</a:t>
            </a:r>
            <a:endParaRPr>
              <a:solidFill>
                <a:srgbClr val="424142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142"/>
              </a:buClr>
              <a:buSzPts val="1800"/>
              <a:buAutoNum type="arabicPeriod"/>
            </a:pPr>
            <a:r>
              <a:rPr lang="en">
                <a:solidFill>
                  <a:srgbClr val="424142"/>
                </a:solidFill>
                <a:highlight>
                  <a:schemeClr val="lt1"/>
                </a:highlight>
              </a:rPr>
              <a:t>Pop-ups with the Close button.</a:t>
            </a:r>
            <a:endParaRPr>
              <a:solidFill>
                <a:srgbClr val="424142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142"/>
              </a:buClr>
              <a:buSzPts val="1800"/>
              <a:buAutoNum type="arabicPeriod"/>
            </a:pPr>
            <a:r>
              <a:rPr lang="en">
                <a:solidFill>
                  <a:srgbClr val="424142"/>
                </a:solidFill>
                <a:highlight>
                  <a:schemeClr val="lt1"/>
                </a:highlight>
              </a:rPr>
              <a:t>Lack of Different category wise product search.</a:t>
            </a:r>
            <a:endParaRPr>
              <a:solidFill>
                <a:srgbClr val="424142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142"/>
              </a:buClr>
              <a:buSzPts val="1800"/>
              <a:buAutoNum type="arabicPeriod"/>
            </a:pPr>
            <a:r>
              <a:rPr lang="en">
                <a:solidFill>
                  <a:srgbClr val="424142"/>
                </a:solidFill>
                <a:highlight>
                  <a:schemeClr val="lt1"/>
                </a:highlight>
              </a:rPr>
              <a:t>Layout issues with website pages.</a:t>
            </a:r>
            <a:endParaRPr>
              <a:solidFill>
                <a:srgbClr val="424142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Poor or Underrated Website Design.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</a:rPr>
              <a:t>Overall, how satisfied were you with your site Search experience is not given.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24142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"/>
          <p:cNvSpPr txBox="1"/>
          <p:nvPr/>
        </p:nvSpPr>
        <p:spPr>
          <a:xfrm>
            <a:off x="184200" y="103450"/>
            <a:ext cx="216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Event Storming</a:t>
            </a:r>
            <a:endParaRPr b="1" i="0" sz="1800" u="none" cap="none" strike="noStrike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8"/>
          <p:cNvSpPr txBox="1"/>
          <p:nvPr/>
        </p:nvSpPr>
        <p:spPr>
          <a:xfrm>
            <a:off x="256075" y="266050"/>
            <a:ext cx="265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8"/>
          <p:cNvSpPr txBox="1"/>
          <p:nvPr/>
        </p:nvSpPr>
        <p:spPr>
          <a:xfrm>
            <a:off x="4294425" y="373900"/>
            <a:ext cx="265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8"/>
          <p:cNvSpPr txBox="1"/>
          <p:nvPr/>
        </p:nvSpPr>
        <p:spPr>
          <a:xfrm>
            <a:off x="250625" y="762800"/>
            <a:ext cx="66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5" name="Google Shape;115;p8"/>
          <p:cNvGraphicFramePr/>
          <p:nvPr/>
        </p:nvGraphicFramePr>
        <p:xfrm>
          <a:off x="192375" y="5037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{8F86EA43-7901-4526-B2A5-81DCC85C319C}</a:tableStyleId>
              </a:tblPr>
              <a:tblGrid>
                <a:gridCol w="1143075"/>
                <a:gridCol w="1112900"/>
                <a:gridCol w="1072050"/>
                <a:gridCol w="1183925"/>
                <a:gridCol w="1131675"/>
                <a:gridCol w="1147250"/>
                <a:gridCol w="1062600"/>
                <a:gridCol w="1022600"/>
              </a:tblGrid>
              <a:tr h="41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Books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Chair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Bike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Bicycle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Geysers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Microwave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Shoe Racks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Bean Bags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646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Clothes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Table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Stove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Speakers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Vacuum</a:t>
                      </a:r>
                      <a:r>
                        <a:rPr lang="en"/>
                        <a:t> Cleaners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OTGs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Bookshelves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Aquarium</a:t>
                      </a:r>
                      <a:r>
                        <a:rPr lang="en"/>
                        <a:t> Tank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Mobile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>
                          <a:highlight>
                            <a:srgbClr val="FFFFFF"/>
                          </a:highlight>
                        </a:rPr>
                        <a:t>Refrigerator</a:t>
                      </a:r>
                      <a:endParaRPr sz="16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Bag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Utensile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Water Purifiers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Beds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Dressing Tables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Watches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55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Laptop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Shoes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Watch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Lighting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Chimenyes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Sofas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Swings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Belts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646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Fan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Television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Milton Bottles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Battery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Mixer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Mattresses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Kids Seating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Wallets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Clock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Extension Board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Cooler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Dinner Sets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Toys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Office Chairs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Home Temple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Lens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646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Air conditioner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Headphone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Bags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Home Decor Range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Washing machine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Wardrobes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Benches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Sunglasses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455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Grinder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Speakers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Earbuds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Bedsheets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Inverter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Recliners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TV Mounts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Sportswear</a:t>
                      </a:r>
                      <a:endParaRPr sz="13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