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66" r:id="rId14"/>
    <p:sldId id="267" r:id="rId15"/>
    <p:sldId id="268" r:id="rId16"/>
    <p:sldId id="269" r:id="rId17"/>
    <p:sldId id="273" r:id="rId18"/>
    <p:sldId id="274" r:id="rId19"/>
    <p:sldId id="275" r:id="rId20"/>
    <p:sldId id="290" r:id="rId21"/>
    <p:sldId id="291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24A84-11D2-427C-8B42-0778540BB9FD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63F3-74C4-45EE-9A1C-6C7A26AFF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79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B7ED1-49FC-4D0C-8A29-C4BC0F90BDEF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6CDB-67A3-444F-8C00-287C5F445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5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CA" dirty="0" smtClean="0"/>
              <a:t>The </a:t>
            </a:r>
            <a:r>
              <a:rPr lang="en-CA" dirty="0" err="1" smtClean="0"/>
              <a:t>Scala</a:t>
            </a:r>
            <a:r>
              <a:rPr lang="en-CA" dirty="0" smtClean="0"/>
              <a:t> Programming. By - Abhaykumar S. Lodha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75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93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99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67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53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9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95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9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29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0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28B6-50B9-4458-B5E4-F759158C08B7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99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28B6-50B9-4458-B5E4-F759158C08B7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1760" y="6356350"/>
            <a:ext cx="4320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b="1" dirty="0" smtClean="0"/>
              <a:t>The </a:t>
            </a:r>
            <a:r>
              <a:rPr lang="en-CA" b="1" dirty="0" err="1" smtClean="0"/>
              <a:t>Scala</a:t>
            </a:r>
            <a:r>
              <a:rPr lang="en-CA" b="1" dirty="0" smtClean="0"/>
              <a:t> Programming. By - Abhaykumar S. Lodha</a:t>
            </a:r>
            <a:endParaRPr lang="en-CA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A0349-69E0-4065-8D77-19528E45E3A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4499992" y="6453336"/>
            <a:ext cx="4572000" cy="33855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spAutoFit/>
          </a:bodyPr>
          <a:lstStyle/>
          <a:p>
            <a:pPr algn="r"/>
            <a:r>
              <a:rPr lang="en-CA" sz="1600" dirty="0" smtClean="0"/>
              <a:t>The </a:t>
            </a:r>
            <a:r>
              <a:rPr lang="en-CA" sz="1600" dirty="0" err="1" smtClean="0"/>
              <a:t>Scala</a:t>
            </a:r>
            <a:r>
              <a:rPr lang="en-CA" sz="1600" dirty="0" smtClean="0"/>
              <a:t> Programming.    By - Abhaykumar S. Lodha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05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" TargetMode="External"/><Relationship Id="rId2" Type="http://schemas.openxmlformats.org/officeDocument/2006/relationships/hyperlink" Target="https://scalafiddle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cala-lang.org/resources/img/frontpage/scala-spi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142376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55776" y="2600325"/>
            <a:ext cx="5985549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400" b="1" dirty="0"/>
              <a:t>The </a:t>
            </a:r>
            <a:r>
              <a:rPr lang="en-CA" sz="4400" b="1" dirty="0" err="1" smtClean="0"/>
              <a:t>Scala</a:t>
            </a:r>
            <a:r>
              <a:rPr lang="en-CA" sz="4400" b="1" dirty="0"/>
              <a:t> </a:t>
            </a:r>
            <a:r>
              <a:rPr lang="en-CA" sz="4400" b="1" dirty="0" smtClean="0"/>
              <a:t>Programming</a:t>
            </a:r>
          </a:p>
          <a:p>
            <a:endParaRPr lang="en-CA" sz="4400" b="1" dirty="0"/>
          </a:p>
          <a:p>
            <a:r>
              <a:rPr lang="en-GB" sz="1600" dirty="0" smtClean="0"/>
              <a:t>Bite-sized introductions </a:t>
            </a:r>
            <a:r>
              <a:rPr lang="en-GB" sz="1600" dirty="0"/>
              <a:t>to the most </a:t>
            </a:r>
            <a:r>
              <a:rPr lang="en-GB" sz="1600" dirty="0" smtClean="0"/>
              <a:t>frequently used </a:t>
            </a:r>
            <a:r>
              <a:rPr lang="en-GB" sz="1600" dirty="0"/>
              <a:t>features of </a:t>
            </a:r>
            <a:r>
              <a:rPr lang="en-GB" sz="1600" dirty="0" err="1" smtClean="0"/>
              <a:t>Scala</a:t>
            </a:r>
            <a:r>
              <a:rPr lang="en-GB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9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Baby 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Autofit/>
          </a:bodyPr>
          <a:lstStyle/>
          <a:p>
            <a:r>
              <a:rPr lang="en-GB" sz="2200" dirty="0" smtClean="0"/>
              <a:t>Entry point</a:t>
            </a:r>
          </a:p>
          <a:p>
            <a:pPr lvl="1"/>
            <a:r>
              <a:rPr lang="en-GB" sz="1800" dirty="0" smtClean="0"/>
              <a:t>Two approaches for main method.</a:t>
            </a:r>
          </a:p>
          <a:p>
            <a:pPr lvl="2"/>
            <a:r>
              <a:rPr lang="en-GB" sz="1400" dirty="0" smtClean="0"/>
              <a:t>Extend App</a:t>
            </a:r>
          </a:p>
          <a:p>
            <a:pPr lvl="2"/>
            <a:r>
              <a:rPr lang="en-GB" sz="1400" dirty="0" smtClean="0"/>
              <a:t>Define Main method in an Object.</a:t>
            </a:r>
          </a:p>
          <a:p>
            <a:pPr lvl="2"/>
            <a:endParaRPr lang="en-GB" sz="1400" dirty="0" smtClean="0"/>
          </a:p>
          <a:p>
            <a:r>
              <a:rPr lang="en-GB" sz="2200" dirty="0" smtClean="0"/>
              <a:t>Find Java signatures for </a:t>
            </a:r>
            <a:r>
              <a:rPr lang="en-GB" sz="2200" dirty="0" err="1" smtClean="0"/>
              <a:t>Scala</a:t>
            </a:r>
            <a:r>
              <a:rPr lang="en-GB" sz="2200" dirty="0" smtClean="0"/>
              <a:t> Compiled Classes.</a:t>
            </a:r>
          </a:p>
          <a:p>
            <a:pPr lvl="1"/>
            <a:r>
              <a:rPr lang="en-GB" sz="1800" dirty="0" err="1" smtClean="0"/>
              <a:t>javap</a:t>
            </a: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4445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Autofit/>
          </a:bodyPr>
          <a:lstStyle/>
          <a:p>
            <a:r>
              <a:rPr lang="en-CA" sz="2400" dirty="0"/>
              <a:t> //Variable Declaration :</a:t>
            </a:r>
          </a:p>
          <a:p>
            <a:r>
              <a:rPr lang="en-CA" sz="2400" dirty="0"/>
              <a:t>  </a:t>
            </a:r>
            <a:r>
              <a:rPr lang="en-CA" sz="2400" b="1" dirty="0" err="1"/>
              <a:t>val</a:t>
            </a:r>
            <a:r>
              <a:rPr lang="en-CA" sz="2400" b="1" dirty="0"/>
              <a:t> a: </a:t>
            </a:r>
            <a:r>
              <a:rPr lang="en-CA" sz="2400" b="1" dirty="0" err="1"/>
              <a:t>Int</a:t>
            </a:r>
            <a:r>
              <a:rPr lang="en-CA" sz="2400" b="1" dirty="0"/>
              <a:t> = 50                                 //&gt; a  : </a:t>
            </a:r>
            <a:r>
              <a:rPr lang="en-CA" sz="2400" b="1" dirty="0" err="1"/>
              <a:t>Int</a:t>
            </a:r>
            <a:r>
              <a:rPr lang="en-CA" sz="2400" b="1" dirty="0"/>
              <a:t> = 50</a:t>
            </a:r>
          </a:p>
          <a:p>
            <a:endParaRPr lang="en-CA" sz="2400" dirty="0"/>
          </a:p>
          <a:p>
            <a:r>
              <a:rPr lang="en-CA" sz="2400" dirty="0"/>
              <a:t>  //is same as</a:t>
            </a:r>
          </a:p>
          <a:p>
            <a:r>
              <a:rPr lang="pt-BR" sz="2400" dirty="0"/>
              <a:t>  </a:t>
            </a:r>
            <a:r>
              <a:rPr lang="pt-BR" sz="2400" b="1" dirty="0"/>
              <a:t>val a1 = 50                                     //&gt; a1  : Int = 50</a:t>
            </a:r>
          </a:p>
          <a:p>
            <a:endParaRPr lang="en-CA" sz="2400" dirty="0"/>
          </a:p>
          <a:p>
            <a:r>
              <a:rPr lang="en-CA" sz="2400" dirty="0"/>
              <a:t>  //Compile Error : Reassignment to Val</a:t>
            </a:r>
          </a:p>
          <a:p>
            <a:r>
              <a:rPr lang="en-CA" sz="2400" dirty="0"/>
              <a:t>  //</a:t>
            </a:r>
            <a:r>
              <a:rPr lang="en-CA" sz="2400" dirty="0" smtClean="0"/>
              <a:t>a=70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571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4525963"/>
          </a:xfrm>
        </p:spPr>
        <p:txBody>
          <a:bodyPr>
            <a:noAutofit/>
          </a:bodyPr>
          <a:lstStyle/>
          <a:p>
            <a:r>
              <a:rPr lang="en-CA" sz="2000" dirty="0" smtClean="0"/>
              <a:t>  </a:t>
            </a:r>
            <a:r>
              <a:rPr lang="en-CA" sz="2000" b="1" dirty="0" err="1"/>
              <a:t>var</a:t>
            </a:r>
            <a:r>
              <a:rPr lang="en-CA" sz="2000" b="1" dirty="0"/>
              <a:t> b: </a:t>
            </a:r>
            <a:r>
              <a:rPr lang="en-CA" sz="2000" b="1" dirty="0" err="1"/>
              <a:t>Int</a:t>
            </a:r>
            <a:r>
              <a:rPr lang="en-CA" sz="2000" b="1" dirty="0"/>
              <a:t> = 50                                 //&gt; b  : </a:t>
            </a:r>
            <a:r>
              <a:rPr lang="en-CA" sz="2000" b="1" dirty="0" err="1"/>
              <a:t>Int</a:t>
            </a:r>
            <a:r>
              <a:rPr lang="en-CA" sz="2000" b="1" dirty="0"/>
              <a:t> = 50</a:t>
            </a:r>
          </a:p>
          <a:p>
            <a:endParaRPr lang="en-CA" sz="2000" dirty="0"/>
          </a:p>
          <a:p>
            <a:r>
              <a:rPr lang="en-CA" sz="2000" dirty="0"/>
              <a:t>  </a:t>
            </a:r>
            <a:r>
              <a:rPr lang="en-CA" sz="2000" b="1" dirty="0" err="1"/>
              <a:t>val</a:t>
            </a:r>
            <a:r>
              <a:rPr lang="en-CA" sz="2000" b="1" dirty="0"/>
              <a:t> </a:t>
            </a:r>
            <a:r>
              <a:rPr lang="en-CA" sz="2000" b="1" dirty="0" err="1"/>
              <a:t>msg</a:t>
            </a:r>
            <a:r>
              <a:rPr lang="en-CA" sz="2000" b="1" dirty="0"/>
              <a:t>: </a:t>
            </a:r>
            <a:r>
              <a:rPr lang="en-CA" sz="2000" b="1" dirty="0" err="1"/>
              <a:t>java.lang.String</a:t>
            </a:r>
            <a:r>
              <a:rPr lang="en-CA" sz="2000" b="1" dirty="0"/>
              <a:t> = "Hello"             //&gt; </a:t>
            </a:r>
            <a:r>
              <a:rPr lang="en-CA" sz="2000" b="1" dirty="0" err="1"/>
              <a:t>msg</a:t>
            </a:r>
            <a:r>
              <a:rPr lang="en-CA" sz="2000" b="1" dirty="0"/>
              <a:t>  : String = Hello</a:t>
            </a:r>
          </a:p>
          <a:p>
            <a:r>
              <a:rPr lang="en-CA" sz="2000" dirty="0"/>
              <a:t>  //Is same as</a:t>
            </a:r>
          </a:p>
          <a:p>
            <a:r>
              <a:rPr lang="en-CA" sz="2000" dirty="0"/>
              <a:t>  </a:t>
            </a:r>
            <a:r>
              <a:rPr lang="en-CA" sz="2000" b="1" dirty="0" err="1"/>
              <a:t>val</a:t>
            </a:r>
            <a:r>
              <a:rPr lang="en-CA" sz="2000" b="1" dirty="0"/>
              <a:t> msg1: String = "Hello"                      //&gt; msg1  : String = Hello</a:t>
            </a:r>
          </a:p>
          <a:p>
            <a:r>
              <a:rPr lang="en-CA" sz="2000" dirty="0"/>
              <a:t>  //Is same as</a:t>
            </a:r>
          </a:p>
          <a:p>
            <a:r>
              <a:rPr lang="en-CA" sz="2000" dirty="0"/>
              <a:t>  </a:t>
            </a:r>
            <a:r>
              <a:rPr lang="en-CA" sz="2000" b="1" dirty="0" err="1"/>
              <a:t>val</a:t>
            </a:r>
            <a:r>
              <a:rPr lang="en-CA" sz="2000" b="1" dirty="0"/>
              <a:t> msg2: String = "Hello"                      //&gt; msg2  : String = Hello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935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         </a:t>
            </a:r>
            <a:r>
              <a:rPr lang="en-CA" sz="1600" dirty="0" smtClean="0"/>
              <a:t>…</a:t>
            </a:r>
            <a:r>
              <a:rPr lang="en-CA" sz="1600" dirty="0" err="1" smtClean="0"/>
              <a:t>Contd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 //Every Value is an object :</a:t>
            </a:r>
          </a:p>
          <a:p>
            <a:r>
              <a:rPr lang="en-CA" sz="2400" dirty="0"/>
              <a:t>  a - 5                                           //&gt; res0: </a:t>
            </a:r>
            <a:r>
              <a:rPr lang="en-CA" sz="2400" dirty="0" err="1"/>
              <a:t>Int</a:t>
            </a:r>
            <a:r>
              <a:rPr lang="en-CA" sz="2400" dirty="0"/>
              <a:t> = 45</a:t>
            </a:r>
          </a:p>
          <a:p>
            <a:r>
              <a:rPr lang="en-CA" sz="2400" dirty="0"/>
              <a:t>  //Is Same as</a:t>
            </a:r>
          </a:p>
          <a:p>
            <a:r>
              <a:rPr lang="fr-FR" sz="2400" dirty="0"/>
              <a:t>  a.-(5)                                          //&gt; res1: Int = 45</a:t>
            </a:r>
          </a:p>
          <a:p>
            <a:endParaRPr lang="en-CA" sz="2400" dirty="0"/>
          </a:p>
          <a:p>
            <a:r>
              <a:rPr lang="en-CA" sz="2400" dirty="0"/>
              <a:t>  </a:t>
            </a:r>
            <a:r>
              <a:rPr lang="en-CA" sz="2400" dirty="0" err="1"/>
              <a:t>println</a:t>
            </a:r>
            <a:r>
              <a:rPr lang="en-CA" sz="2400" dirty="0"/>
              <a:t>(5)                                      //&gt; 5</a:t>
            </a:r>
          </a:p>
          <a:p>
            <a:r>
              <a:rPr lang="en-CA" sz="2400" dirty="0"/>
              <a:t>  //Is same as</a:t>
            </a:r>
          </a:p>
          <a:p>
            <a:r>
              <a:rPr lang="en-CA" sz="2400" dirty="0"/>
              <a:t>  print(5 + "\n")                                 //&gt; 5</a:t>
            </a:r>
          </a:p>
          <a:p>
            <a:r>
              <a:rPr lang="en-CA" sz="2400" dirty="0"/>
              <a:t>  //Is same as</a:t>
            </a:r>
          </a:p>
          <a:p>
            <a:r>
              <a:rPr lang="en-CA" sz="2400" dirty="0"/>
              <a:t>  </a:t>
            </a:r>
            <a:r>
              <a:rPr lang="en-CA" sz="2400" dirty="0" err="1"/>
              <a:t>println</a:t>
            </a:r>
            <a:r>
              <a:rPr lang="en-CA" sz="2400" dirty="0"/>
              <a:t>({</a:t>
            </a:r>
          </a:p>
          <a:p>
            <a:r>
              <a:rPr lang="en-CA" sz="2400" dirty="0"/>
              <a:t>    </a:t>
            </a:r>
            <a:r>
              <a:rPr lang="en-CA" sz="2400" b="1" dirty="0" err="1"/>
              <a:t>val</a:t>
            </a:r>
            <a:r>
              <a:rPr lang="en-CA" sz="2400" b="1" dirty="0"/>
              <a:t> a = 5</a:t>
            </a:r>
          </a:p>
          <a:p>
            <a:r>
              <a:rPr lang="en-CA" sz="2400" dirty="0"/>
              <a:t>    a</a:t>
            </a:r>
          </a:p>
          <a:p>
            <a:r>
              <a:rPr lang="en-CA" sz="2400" dirty="0"/>
              <a:t>  })                                              //&gt; 5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242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Variables         </a:t>
            </a:r>
            <a:r>
              <a:rPr lang="en-CA" sz="1600" dirty="0" smtClean="0"/>
              <a:t>…</a:t>
            </a:r>
            <a:r>
              <a:rPr lang="en-CA" sz="1600" dirty="0" err="1" smtClean="0"/>
              <a:t>Contd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CA" sz="2400" dirty="0"/>
              <a:t> </a:t>
            </a:r>
            <a:r>
              <a:rPr lang="en-CA" sz="2400" b="1" dirty="0" err="1"/>
              <a:t>val</a:t>
            </a:r>
            <a:r>
              <a:rPr lang="en-CA" sz="2400" b="1" dirty="0"/>
              <a:t> </a:t>
            </a:r>
            <a:r>
              <a:rPr lang="en-CA" sz="2400" b="1" dirty="0" err="1"/>
              <a:t>multiLine</a:t>
            </a:r>
            <a:r>
              <a:rPr lang="en-CA" sz="2400" b="1" dirty="0"/>
              <a:t> =</a:t>
            </a:r>
          </a:p>
          <a:p>
            <a:pPr marL="0" indent="0">
              <a:buNone/>
            </a:pPr>
            <a:r>
              <a:rPr lang="en-GB" sz="2400" dirty="0"/>
              <a:t>    "This is the next line."                      //&gt; </a:t>
            </a:r>
            <a:r>
              <a:rPr lang="en-GB" sz="2400" dirty="0" err="1"/>
              <a:t>multiLine</a:t>
            </a:r>
            <a:r>
              <a:rPr lang="en-GB" sz="2400" dirty="0"/>
              <a:t>  : String = This is the next line.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//Compiler Error</a:t>
            </a:r>
          </a:p>
          <a:p>
            <a:pPr marL="0" indent="0">
              <a:buNone/>
            </a:pPr>
            <a:r>
              <a:rPr lang="en-CA" sz="2400" dirty="0"/>
              <a:t>  //</a:t>
            </a:r>
            <a:r>
              <a:rPr lang="en-CA" sz="2400" dirty="0" err="1"/>
              <a:t>val</a:t>
            </a:r>
            <a:r>
              <a:rPr lang="en-CA" sz="2400" dirty="0"/>
              <a:t> multiLine2 = "</a:t>
            </a:r>
          </a:p>
          <a:p>
            <a:pPr marL="0" indent="0">
              <a:buNone/>
            </a:pPr>
            <a:r>
              <a:rPr lang="en-GB" sz="2400" dirty="0"/>
              <a:t>  //         This is the next line."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b="1" dirty="0" err="1"/>
              <a:t>val</a:t>
            </a:r>
            <a:r>
              <a:rPr lang="en-CA" sz="2400" b="1" dirty="0"/>
              <a:t> multiLine2 = """</a:t>
            </a:r>
          </a:p>
          <a:p>
            <a:pPr marL="0" indent="0">
              <a:buNone/>
            </a:pPr>
            <a:r>
              <a:rPr lang="en-GB" sz="2400" dirty="0"/>
              <a:t>   This is a multiline String.</a:t>
            </a:r>
          </a:p>
          <a:p>
            <a:pPr marL="0" indent="0">
              <a:buNone/>
            </a:pPr>
            <a:r>
              <a:rPr lang="en-GB" sz="2400" dirty="0"/>
              <a:t>   Starts and ends at different lines.</a:t>
            </a:r>
          </a:p>
          <a:p>
            <a:pPr marL="0" indent="0">
              <a:buNone/>
            </a:pPr>
            <a:r>
              <a:rPr lang="en-CA" sz="2400" dirty="0"/>
              <a:t>   """                                            //&gt; multiLine2  : String = "</a:t>
            </a:r>
          </a:p>
          <a:p>
            <a:pPr marL="0" indent="0">
              <a:buNone/>
            </a:pPr>
            <a:r>
              <a:rPr lang="en-GB" sz="2400" dirty="0"/>
              <a:t>                                                  //|    This is a multiline String.</a:t>
            </a:r>
          </a:p>
          <a:p>
            <a:pPr marL="0" indent="0">
              <a:buNone/>
            </a:pPr>
            <a:r>
              <a:rPr lang="en-GB" sz="2400" dirty="0"/>
              <a:t>                                                  //|    Starts and ends at different lines.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//|    "</a:t>
            </a:r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dirty="0" err="1"/>
              <a:t>println</a:t>
            </a:r>
            <a:r>
              <a:rPr lang="en-CA" sz="2400" dirty="0"/>
              <a:t>(multiLine2)                             //&gt; </a:t>
            </a:r>
          </a:p>
          <a:p>
            <a:pPr marL="0" indent="0">
              <a:buNone/>
            </a:pPr>
            <a:r>
              <a:rPr lang="en-GB" sz="2400" dirty="0"/>
              <a:t>                                                  //|    This is a multiline String.</a:t>
            </a:r>
          </a:p>
          <a:p>
            <a:pPr marL="0" indent="0">
              <a:buNone/>
            </a:pPr>
            <a:r>
              <a:rPr lang="en-GB" sz="2400" dirty="0"/>
              <a:t>                                                  //|    Starts and ends at different lines.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//|    </a:t>
            </a:r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b="1" dirty="0" err="1"/>
              <a:t>val</a:t>
            </a:r>
            <a:r>
              <a:rPr lang="en-CA" sz="2400" b="1" dirty="0"/>
              <a:t> multiLine3 = """</a:t>
            </a:r>
          </a:p>
          <a:p>
            <a:pPr marL="0" indent="0">
              <a:buNone/>
            </a:pPr>
            <a:r>
              <a:rPr lang="en-GB" sz="2400" dirty="0"/>
              <a:t>   |This is a multiline String.</a:t>
            </a:r>
          </a:p>
          <a:p>
            <a:pPr marL="0" indent="0">
              <a:buNone/>
            </a:pPr>
            <a:r>
              <a:rPr lang="en-GB" sz="2400" dirty="0"/>
              <a:t>   |Starts and ends at different lines.</a:t>
            </a:r>
          </a:p>
          <a:p>
            <a:pPr marL="0" indent="0">
              <a:buNone/>
            </a:pPr>
            <a:r>
              <a:rPr lang="en-CA" sz="2400" dirty="0"/>
              <a:t>   """.</a:t>
            </a:r>
            <a:r>
              <a:rPr lang="en-CA" sz="2400" dirty="0" err="1"/>
              <a:t>stripMargin</a:t>
            </a:r>
            <a:r>
              <a:rPr lang="en-CA" sz="2400" dirty="0"/>
              <a:t>('|')                           //&gt; multiLine3  : String = "</a:t>
            </a:r>
          </a:p>
          <a:p>
            <a:pPr marL="0" indent="0">
              <a:buNone/>
            </a:pPr>
            <a:r>
              <a:rPr lang="en-GB" sz="2400" dirty="0"/>
              <a:t>                                                  //| This is a multiline String.</a:t>
            </a:r>
          </a:p>
          <a:p>
            <a:pPr marL="0" indent="0">
              <a:buNone/>
            </a:pPr>
            <a:r>
              <a:rPr lang="en-GB" sz="2400" dirty="0"/>
              <a:t>                                                  //| Starts and ends at different lines.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//|    "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dirty="0" err="1"/>
              <a:t>println</a:t>
            </a:r>
            <a:r>
              <a:rPr lang="en-CA" sz="2400" dirty="0"/>
              <a:t>(multiLine3)                             //&gt; </a:t>
            </a:r>
          </a:p>
          <a:p>
            <a:pPr marL="0" indent="0">
              <a:buNone/>
            </a:pPr>
            <a:r>
              <a:rPr lang="en-GB" sz="2400" dirty="0"/>
              <a:t>                                                  //| This is a multiline String.</a:t>
            </a:r>
          </a:p>
          <a:p>
            <a:pPr marL="0" indent="0">
              <a:buNone/>
            </a:pPr>
            <a:r>
              <a:rPr lang="en-GB" sz="2400" dirty="0"/>
              <a:t>                                                  //| Starts and ends at different lines.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//|    </a:t>
            </a: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423895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 /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000" dirty="0"/>
              <a:t> //Method Declaration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b="1" dirty="0" err="1"/>
              <a:t>def</a:t>
            </a:r>
            <a:r>
              <a:rPr lang="en-CA" sz="2000" b="1" dirty="0"/>
              <a:t> </a:t>
            </a:r>
            <a:r>
              <a:rPr lang="en-CA" sz="2000" b="1" dirty="0" err="1"/>
              <a:t>addOne</a:t>
            </a:r>
            <a:r>
              <a:rPr lang="en-CA" sz="2000" b="1" dirty="0"/>
              <a:t>(x: </a:t>
            </a:r>
            <a:r>
              <a:rPr lang="en-CA" sz="2000" b="1" dirty="0" err="1"/>
              <a:t>Int</a:t>
            </a:r>
            <a:r>
              <a:rPr lang="en-CA" sz="2000" b="1" dirty="0"/>
              <a:t>): </a:t>
            </a:r>
            <a:r>
              <a:rPr lang="en-CA" sz="2000" b="1" dirty="0" err="1"/>
              <a:t>Int</a:t>
            </a:r>
            <a:r>
              <a:rPr lang="en-CA" sz="2000" b="1" dirty="0"/>
              <a:t> = {</a:t>
            </a:r>
          </a:p>
          <a:p>
            <a:pPr marL="0" indent="0">
              <a:buNone/>
            </a:pPr>
            <a:r>
              <a:rPr lang="en-CA" sz="2000" dirty="0"/>
              <a:t>    </a:t>
            </a:r>
            <a:r>
              <a:rPr lang="en-CA" sz="2000" b="1" dirty="0"/>
              <a:t>return (x + 1)</a:t>
            </a:r>
          </a:p>
          <a:p>
            <a:pPr marL="0" indent="0">
              <a:buNone/>
            </a:pPr>
            <a:r>
              <a:rPr lang="en-CA" sz="2000" dirty="0"/>
              <a:t>  }                                               //&gt; </a:t>
            </a:r>
            <a:r>
              <a:rPr lang="en-CA" sz="2000" dirty="0" err="1"/>
              <a:t>addOne</a:t>
            </a:r>
            <a:r>
              <a:rPr lang="en-CA" sz="2000" dirty="0"/>
              <a:t>: (x: </a:t>
            </a:r>
            <a:r>
              <a:rPr lang="en-CA" sz="2000" dirty="0" err="1"/>
              <a:t>Int</a:t>
            </a:r>
            <a:r>
              <a:rPr lang="en-CA" sz="2000" dirty="0"/>
              <a:t>)</a:t>
            </a:r>
            <a:r>
              <a:rPr lang="en-CA" sz="2000" dirty="0" err="1"/>
              <a:t>Int</a:t>
            </a:r>
            <a:endParaRPr lang="en-CA" sz="2000" dirty="0"/>
          </a:p>
          <a:p>
            <a:pPr marL="0" indent="0">
              <a:buNone/>
            </a:pPr>
            <a:r>
              <a:rPr lang="en-CA" sz="2000" dirty="0"/>
              <a:t>  //Is same as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b="1" dirty="0" err="1"/>
              <a:t>def</a:t>
            </a:r>
            <a:r>
              <a:rPr lang="en-GB" sz="2000" b="1" dirty="0"/>
              <a:t> addOne_v2(x: </a:t>
            </a:r>
            <a:r>
              <a:rPr lang="en-GB" sz="2000" b="1" dirty="0" err="1"/>
              <a:t>Int</a:t>
            </a:r>
            <a:r>
              <a:rPr lang="en-GB" sz="2000" b="1" dirty="0"/>
              <a:t>) = x + 1                   //&gt; addOne_v2: (x: </a:t>
            </a:r>
            <a:r>
              <a:rPr lang="en-GB" sz="2000" b="1" dirty="0" err="1"/>
              <a:t>Int</a:t>
            </a:r>
            <a:r>
              <a:rPr lang="en-GB" sz="2000" b="1" dirty="0"/>
              <a:t>)</a:t>
            </a:r>
            <a:r>
              <a:rPr lang="en-GB" sz="2000" b="1" dirty="0" err="1"/>
              <a:t>Int</a:t>
            </a:r>
            <a:endParaRPr lang="en-GB" sz="2000" b="1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 //Calling Method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dirty="0" err="1"/>
              <a:t>addOne</a:t>
            </a:r>
            <a:r>
              <a:rPr lang="en-CA" sz="2000" dirty="0"/>
              <a:t>(50)                                      //&gt; res2: </a:t>
            </a:r>
            <a:r>
              <a:rPr lang="en-CA" sz="2000" dirty="0" err="1"/>
              <a:t>Int</a:t>
            </a:r>
            <a:r>
              <a:rPr lang="en-CA" sz="2000" dirty="0"/>
              <a:t> = 51</a:t>
            </a:r>
          </a:p>
          <a:p>
            <a:pPr marL="0" indent="0">
              <a:buNone/>
            </a:pPr>
            <a:r>
              <a:rPr lang="en-CA" sz="2000" dirty="0"/>
              <a:t>  addOne_v2(50)                                   //&gt; res3: </a:t>
            </a:r>
            <a:r>
              <a:rPr lang="en-CA" sz="2000" dirty="0" err="1"/>
              <a:t>Int</a:t>
            </a:r>
            <a:r>
              <a:rPr lang="en-CA" sz="2000" dirty="0"/>
              <a:t> = 51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GB" sz="2000" dirty="0"/>
              <a:t>  //Method which does not take any argument neither return any.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b="1" dirty="0" err="1"/>
              <a:t>def</a:t>
            </a:r>
            <a:r>
              <a:rPr lang="en-GB" sz="2000" b="1" dirty="0"/>
              <a:t> greet(): Unit = </a:t>
            </a:r>
            <a:r>
              <a:rPr lang="en-GB" sz="2000" b="1" dirty="0" err="1"/>
              <a:t>println</a:t>
            </a:r>
            <a:r>
              <a:rPr lang="en-GB" sz="2000" b="1" dirty="0"/>
              <a:t>("Hello, world!")    //&gt; greet: ()Unit</a:t>
            </a:r>
          </a:p>
          <a:p>
            <a:pPr marL="0" indent="0">
              <a:buNone/>
            </a:pPr>
            <a:r>
              <a:rPr lang="en-CA" sz="2000" dirty="0"/>
              <a:t>  //Is same as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b="1" dirty="0" err="1"/>
              <a:t>def</a:t>
            </a:r>
            <a:r>
              <a:rPr lang="en-GB" sz="2000" b="1" dirty="0"/>
              <a:t> greet_v2() = </a:t>
            </a:r>
            <a:r>
              <a:rPr lang="en-GB" sz="2000" b="1" dirty="0" err="1"/>
              <a:t>println</a:t>
            </a:r>
            <a:r>
              <a:rPr lang="en-GB" sz="2000" b="1" dirty="0"/>
              <a:t>("Hello, world!")       //&gt; greet_v2: ()Unit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 greet()                                         //&gt; Hello, world!</a:t>
            </a:r>
          </a:p>
          <a:p>
            <a:pPr marL="0" indent="0">
              <a:buNone/>
            </a:pPr>
            <a:r>
              <a:rPr lang="en-CA" sz="2000" dirty="0"/>
              <a:t>  greet_v2()                                      //&gt; Hello, world!</a:t>
            </a: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40565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Scripts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4474840" cy="3024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//Run as : </a:t>
            </a:r>
          </a:p>
          <a:p>
            <a:pPr marL="0" indent="0">
              <a:buNone/>
            </a:pPr>
            <a:r>
              <a:rPr lang="en-CA" sz="2400" dirty="0" smtClean="0"/>
              <a:t>$ </a:t>
            </a:r>
            <a:r>
              <a:rPr lang="en-CA" sz="2400" dirty="0" err="1" smtClean="0"/>
              <a:t>scala</a:t>
            </a:r>
            <a:r>
              <a:rPr lang="en-CA" sz="2400" dirty="0" smtClean="0"/>
              <a:t> </a:t>
            </a:r>
            <a:r>
              <a:rPr lang="en-CA" sz="2400" dirty="0" err="1" smtClean="0"/>
              <a:t>a.scala</a:t>
            </a:r>
            <a:endParaRPr lang="en-CA" sz="2400" dirty="0" smtClean="0"/>
          </a:p>
          <a:p>
            <a:pPr marL="0" indent="0">
              <a:buNone/>
            </a:pPr>
            <a:r>
              <a:rPr lang="en-GB" sz="2400" dirty="0"/>
              <a:t>Hello, world, from a script</a:t>
            </a:r>
            <a:r>
              <a:rPr lang="en-GB" sz="2400" dirty="0" smtClean="0"/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5436096" y="1988840"/>
            <a:ext cx="331236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 err="1"/>
              <a:t>println</a:t>
            </a:r>
            <a:r>
              <a:rPr lang="en-GB" sz="1600" dirty="0"/>
              <a:t>("Hello, world, from a script</a:t>
            </a:r>
            <a:r>
              <a:rPr lang="en-GB" sz="1600" dirty="0" smtClean="0"/>
              <a:t>!")</a:t>
            </a:r>
          </a:p>
        </p:txBody>
      </p:sp>
      <p:sp>
        <p:nvSpPr>
          <p:cNvPr id="5" name="Rectangle 4"/>
          <p:cNvSpPr/>
          <p:nvPr/>
        </p:nvSpPr>
        <p:spPr>
          <a:xfrm>
            <a:off x="6394181" y="1556792"/>
            <a:ext cx="1332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File : </a:t>
            </a:r>
            <a:r>
              <a:rPr lang="en-GB" b="1" dirty="0" err="1"/>
              <a:t>a.scala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128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Scripts      </a:t>
            </a:r>
            <a:r>
              <a:rPr lang="en-CA" sz="2400" dirty="0" smtClean="0"/>
              <a:t>… </a:t>
            </a:r>
            <a:r>
              <a:rPr lang="en-CA" sz="2400" dirty="0" err="1" smtClean="0"/>
              <a:t>contd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447484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$ </a:t>
            </a:r>
            <a:r>
              <a:rPr lang="en-CA" sz="2400" dirty="0" err="1" smtClean="0"/>
              <a:t>scala</a:t>
            </a:r>
            <a:r>
              <a:rPr lang="en-CA" sz="2400" dirty="0" smtClean="0"/>
              <a:t> </a:t>
            </a:r>
            <a:r>
              <a:rPr lang="en-CA" sz="2400" dirty="0" err="1"/>
              <a:t>echoargs.scala</a:t>
            </a:r>
            <a:r>
              <a:rPr lang="en-CA" sz="2400" dirty="0"/>
              <a:t> </a:t>
            </a:r>
            <a:r>
              <a:rPr lang="en-CA" sz="2400" dirty="0" smtClean="0"/>
              <a:t>Friends</a:t>
            </a:r>
          </a:p>
          <a:p>
            <a:pPr marL="0" indent="0">
              <a:buNone/>
            </a:pPr>
            <a:r>
              <a:rPr lang="en-CA" sz="2400" dirty="0"/>
              <a:t>Hello, Friends</a:t>
            </a:r>
            <a:r>
              <a:rPr lang="en-CA" sz="2400" dirty="0" smtClean="0"/>
              <a:t>!</a:t>
            </a:r>
            <a:endParaRPr lang="en-GB" sz="2200" dirty="0"/>
          </a:p>
        </p:txBody>
      </p:sp>
      <p:sp>
        <p:nvSpPr>
          <p:cNvPr id="5" name="Rectangle 4"/>
          <p:cNvSpPr/>
          <p:nvPr/>
        </p:nvSpPr>
        <p:spPr>
          <a:xfrm>
            <a:off x="5998785" y="1556792"/>
            <a:ext cx="212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File </a:t>
            </a:r>
            <a:r>
              <a:rPr lang="en-GB" b="1" dirty="0"/>
              <a:t>: </a:t>
            </a:r>
            <a:r>
              <a:rPr lang="en-GB" b="1" dirty="0" err="1"/>
              <a:t>echoargs.scala</a:t>
            </a:r>
            <a:r>
              <a:rPr lang="en-GB" b="1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5436096" y="1988840"/>
            <a:ext cx="331236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 err="1"/>
              <a:t>println</a:t>
            </a:r>
            <a:r>
              <a:rPr lang="en-CA" sz="1600" dirty="0"/>
              <a:t>("Hello, " + </a:t>
            </a:r>
            <a:r>
              <a:rPr lang="en-CA" sz="1600" dirty="0" err="1"/>
              <a:t>args</a:t>
            </a:r>
            <a:r>
              <a:rPr lang="en-CA" sz="1600" dirty="0"/>
              <a:t>(0) + "!")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1364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447484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$ </a:t>
            </a:r>
            <a:r>
              <a:rPr lang="en-CA" sz="2400" dirty="0" err="1" smtClean="0"/>
              <a:t>scala</a:t>
            </a:r>
            <a:r>
              <a:rPr lang="en-CA" sz="2400" dirty="0" smtClean="0"/>
              <a:t> echoargs1.scala Friends Planet Arguments</a:t>
            </a:r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Friends</a:t>
            </a:r>
          </a:p>
          <a:p>
            <a:pPr marL="0" indent="0">
              <a:buNone/>
            </a:pPr>
            <a:r>
              <a:rPr lang="en-CA" sz="2400" dirty="0" smtClean="0"/>
              <a:t>Planet</a:t>
            </a:r>
          </a:p>
          <a:p>
            <a:pPr marL="0" indent="0">
              <a:buNone/>
            </a:pPr>
            <a:r>
              <a:rPr lang="en-CA" sz="2400" dirty="0" smtClean="0"/>
              <a:t>Arguments</a:t>
            </a:r>
            <a:endParaRPr lang="en-GB" sz="2200" dirty="0"/>
          </a:p>
        </p:txBody>
      </p:sp>
      <p:sp>
        <p:nvSpPr>
          <p:cNvPr id="5" name="Rectangle 4"/>
          <p:cNvSpPr/>
          <p:nvPr/>
        </p:nvSpPr>
        <p:spPr>
          <a:xfrm>
            <a:off x="5940276" y="1556792"/>
            <a:ext cx="2240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File </a:t>
            </a:r>
            <a:r>
              <a:rPr lang="en-GB" b="1" dirty="0"/>
              <a:t>: </a:t>
            </a:r>
            <a:r>
              <a:rPr lang="en-GB" b="1" dirty="0" smtClean="0"/>
              <a:t>echoargs1.scala 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5436096" y="1988840"/>
            <a:ext cx="331236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b="1" dirty="0" err="1"/>
              <a:t>var</a:t>
            </a:r>
            <a:r>
              <a:rPr lang="en-CA" sz="1600" b="1" dirty="0"/>
              <a:t> i = 0</a:t>
            </a:r>
          </a:p>
          <a:p>
            <a:r>
              <a:rPr lang="en-CA" sz="1600" dirty="0"/>
              <a:t>    </a:t>
            </a:r>
            <a:r>
              <a:rPr lang="en-CA" sz="1600" b="1" dirty="0"/>
              <a:t>while (i &lt; </a:t>
            </a:r>
            <a:r>
              <a:rPr lang="en-CA" sz="1600" b="1" dirty="0" err="1"/>
              <a:t>args.length</a:t>
            </a:r>
            <a:r>
              <a:rPr lang="en-CA" sz="1600" b="1" dirty="0"/>
              <a:t>) {</a:t>
            </a:r>
          </a:p>
          <a:p>
            <a:r>
              <a:rPr lang="en-CA" sz="1600" dirty="0"/>
              <a:t>      </a:t>
            </a:r>
            <a:r>
              <a:rPr lang="en-CA" sz="1600" dirty="0" err="1"/>
              <a:t>println</a:t>
            </a:r>
            <a:r>
              <a:rPr lang="en-CA" sz="1600" dirty="0"/>
              <a:t>(</a:t>
            </a:r>
            <a:r>
              <a:rPr lang="en-CA" sz="1600" dirty="0" err="1"/>
              <a:t>args</a:t>
            </a:r>
            <a:r>
              <a:rPr lang="en-CA" sz="1600" dirty="0"/>
              <a:t>(i))</a:t>
            </a:r>
          </a:p>
          <a:p>
            <a:r>
              <a:rPr lang="en-CA" sz="1600" dirty="0"/>
              <a:t>      i += 1</a:t>
            </a:r>
          </a:p>
          <a:p>
            <a:r>
              <a:rPr lang="en-CA" sz="1600" dirty="0"/>
              <a:t>    }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5900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Looping     </a:t>
            </a:r>
            <a:r>
              <a:rPr lang="en-CA" sz="3200" dirty="0" smtClean="0"/>
              <a:t>…</a:t>
            </a:r>
            <a:r>
              <a:rPr lang="en-CA" sz="3200" dirty="0" err="1" smtClean="0"/>
              <a:t>contd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3466728" cy="48965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dirty="0" smtClean="0"/>
              <a:t>for </a:t>
            </a:r>
            <a:r>
              <a:rPr lang="en-CA" sz="2400" dirty="0"/>
              <a:t>(i &lt;- </a:t>
            </a:r>
            <a:r>
              <a:rPr lang="en-CA" sz="2400" dirty="0" err="1"/>
              <a:t>args</a:t>
            </a:r>
            <a:r>
              <a:rPr lang="en-CA" sz="2400" dirty="0"/>
              <a:t>) {</a:t>
            </a:r>
          </a:p>
          <a:p>
            <a:pPr marL="0" indent="0">
              <a:buNone/>
            </a:pPr>
            <a:r>
              <a:rPr lang="en-CA" sz="2400" dirty="0"/>
              <a:t>      </a:t>
            </a:r>
            <a:r>
              <a:rPr lang="en-CA" sz="2400" dirty="0" err="1"/>
              <a:t>println</a:t>
            </a:r>
            <a:r>
              <a:rPr lang="en-CA" sz="2400" dirty="0"/>
              <a:t>(i</a:t>
            </a:r>
            <a:r>
              <a:rPr lang="en-CA" sz="2400" dirty="0" smtClean="0"/>
              <a:t>)</a:t>
            </a:r>
          </a:p>
          <a:p>
            <a:pPr marL="0" indent="0">
              <a:buNone/>
            </a:pPr>
            <a:r>
              <a:rPr lang="en-CA" sz="2400" dirty="0" smtClean="0"/>
              <a:t>}</a:t>
            </a:r>
          </a:p>
          <a:p>
            <a:pPr marL="0" indent="0">
              <a:buNone/>
            </a:pPr>
            <a:r>
              <a:rPr lang="en-CA" sz="2400" dirty="0"/>
              <a:t>//Is same </a:t>
            </a:r>
            <a:r>
              <a:rPr lang="en-CA" sz="2400" dirty="0" smtClean="0"/>
              <a:t>as</a:t>
            </a:r>
          </a:p>
          <a:p>
            <a:pPr marL="0" indent="0">
              <a:buNone/>
            </a:pPr>
            <a:r>
              <a:rPr lang="en-CA" sz="2400" dirty="0"/>
              <a:t> {</a:t>
            </a:r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 err="1"/>
              <a:t>def</a:t>
            </a:r>
            <a:r>
              <a:rPr lang="en-CA" sz="2400" dirty="0"/>
              <a:t> </a:t>
            </a:r>
            <a:r>
              <a:rPr lang="en-CA" sz="2400" dirty="0" err="1"/>
              <a:t>itemHandler</a:t>
            </a:r>
            <a:r>
              <a:rPr lang="en-CA" sz="2400" dirty="0"/>
              <a:t>(s: String): Unit = { </a:t>
            </a:r>
            <a:r>
              <a:rPr lang="en-CA" sz="2400" dirty="0" err="1"/>
              <a:t>println</a:t>
            </a:r>
            <a:r>
              <a:rPr lang="en-CA" sz="2400" dirty="0"/>
              <a:t>(s) }</a:t>
            </a:r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 err="1"/>
              <a:t>args.foreach</a:t>
            </a:r>
            <a:r>
              <a:rPr lang="en-CA" sz="2400" dirty="0"/>
              <a:t>(item =&gt; </a:t>
            </a:r>
            <a:r>
              <a:rPr lang="en-CA" sz="2400" dirty="0" err="1"/>
              <a:t>itemHandler</a:t>
            </a:r>
            <a:r>
              <a:rPr lang="en-CA" sz="2400" dirty="0"/>
              <a:t>(item))</a:t>
            </a:r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dirty="0" smtClean="0"/>
              <a:t>}</a:t>
            </a:r>
          </a:p>
          <a:p>
            <a:pPr marL="0" indent="0">
              <a:buNone/>
            </a:pPr>
            <a:r>
              <a:rPr lang="en-CA" sz="2400" dirty="0"/>
              <a:t> //Is same as</a:t>
            </a:r>
          </a:p>
          <a:p>
            <a:pPr marL="0" indent="0">
              <a:buNone/>
            </a:pPr>
            <a:r>
              <a:rPr lang="en-CA" sz="2400" dirty="0"/>
              <a:t>  {</a:t>
            </a:r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 err="1"/>
              <a:t>def</a:t>
            </a:r>
            <a:r>
              <a:rPr lang="en-CA" sz="2400" dirty="0"/>
              <a:t> </a:t>
            </a:r>
            <a:r>
              <a:rPr lang="en-CA" sz="2400" dirty="0" err="1"/>
              <a:t>itemHandler</a:t>
            </a:r>
            <a:r>
              <a:rPr lang="en-CA" sz="2400" dirty="0"/>
              <a:t>(s: String): Unit = { </a:t>
            </a:r>
            <a:r>
              <a:rPr lang="en-CA" sz="2400" dirty="0" err="1"/>
              <a:t>println</a:t>
            </a:r>
            <a:r>
              <a:rPr lang="en-CA" sz="2400" dirty="0"/>
              <a:t>(s) }</a:t>
            </a:r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 err="1"/>
              <a:t>args.foreach</a:t>
            </a:r>
            <a:r>
              <a:rPr lang="en-CA" sz="2400" dirty="0"/>
              <a:t>(</a:t>
            </a:r>
            <a:r>
              <a:rPr lang="en-CA" sz="2400" dirty="0" err="1"/>
              <a:t>itemHandler</a:t>
            </a:r>
            <a:r>
              <a:rPr lang="en-CA" sz="2400" dirty="0"/>
              <a:t>(_))</a:t>
            </a:r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dirty="0" smtClean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09728" y="1412776"/>
            <a:ext cx="3466728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CA" sz="2400" dirty="0" smtClean="0"/>
              <a:t>//Is same as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/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/>
              <a:t>    </a:t>
            </a:r>
            <a:r>
              <a:rPr lang="en-CA" sz="2400" dirty="0" err="1" smtClean="0"/>
              <a:t>def</a:t>
            </a:r>
            <a:r>
              <a:rPr lang="en-CA" sz="2400" dirty="0" smtClean="0"/>
              <a:t> </a:t>
            </a:r>
            <a:r>
              <a:rPr lang="en-CA" sz="2400" dirty="0" err="1" smtClean="0"/>
              <a:t>itemHandler</a:t>
            </a:r>
            <a:r>
              <a:rPr lang="en-CA" sz="2400" dirty="0" smtClean="0"/>
              <a:t>(s: String): Unit = { </a:t>
            </a:r>
            <a:r>
              <a:rPr lang="en-CA" sz="2400" dirty="0" err="1" smtClean="0"/>
              <a:t>println</a:t>
            </a:r>
            <a:r>
              <a:rPr lang="en-CA" sz="2400" dirty="0" smtClean="0"/>
              <a:t>(s) }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/>
              <a:t>    </a:t>
            </a:r>
            <a:r>
              <a:rPr lang="en-CA" sz="2400" dirty="0" err="1" smtClean="0"/>
              <a:t>args.foreach</a:t>
            </a:r>
            <a:r>
              <a:rPr lang="en-CA" sz="2400" dirty="0" smtClean="0"/>
              <a:t>(</a:t>
            </a:r>
            <a:r>
              <a:rPr lang="en-CA" sz="2400" dirty="0" err="1" smtClean="0"/>
              <a:t>itemHandler</a:t>
            </a:r>
            <a:r>
              <a:rPr lang="en-CA" sz="2400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/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 smtClean="0"/>
              <a:t> //Is same as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 smtClean="0"/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 smtClean="0"/>
              <a:t>    </a:t>
            </a:r>
            <a:r>
              <a:rPr lang="en-GB" sz="2400" dirty="0" err="1" smtClean="0"/>
              <a:t>args.foreach</a:t>
            </a:r>
            <a:r>
              <a:rPr lang="en-GB" sz="2400" dirty="0" smtClean="0"/>
              <a:t>(item =&gt; </a:t>
            </a:r>
            <a:r>
              <a:rPr lang="en-GB" sz="2400" dirty="0" err="1" smtClean="0"/>
              <a:t>println</a:t>
            </a:r>
            <a:r>
              <a:rPr lang="en-GB" sz="2400" dirty="0" smtClean="0"/>
              <a:t>(item))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 smtClean="0"/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/>
              <a:t> //Is same as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/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/>
              <a:t>    </a:t>
            </a:r>
            <a:r>
              <a:rPr lang="en-CA" sz="2400" dirty="0" err="1" smtClean="0"/>
              <a:t>args.foreach</a:t>
            </a:r>
            <a:r>
              <a:rPr lang="en-CA" sz="2400" dirty="0" smtClean="0"/>
              <a:t>(</a:t>
            </a:r>
            <a:r>
              <a:rPr lang="en-CA" sz="2400" dirty="0" err="1" smtClean="0"/>
              <a:t>println</a:t>
            </a:r>
            <a:r>
              <a:rPr lang="en-CA" sz="2400" dirty="0" smtClean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CA" sz="2400" dirty="0" smtClean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6221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</a:p>
          <a:p>
            <a:r>
              <a:rPr lang="en-CA" dirty="0" smtClean="0"/>
              <a:t>Getting Started</a:t>
            </a:r>
            <a:endParaRPr lang="en-CA" dirty="0"/>
          </a:p>
          <a:p>
            <a:r>
              <a:rPr lang="en-CA" dirty="0" smtClean="0"/>
              <a:t>Concepts with Hands-on</a:t>
            </a:r>
          </a:p>
        </p:txBody>
      </p:sp>
    </p:spTree>
    <p:extLst>
      <p:ext uri="{BB962C8B-B14F-4D97-AF65-F5344CB8AC3E}">
        <p14:creationId xmlns:p14="http://schemas.microsoft.com/office/powerpoint/2010/main" val="10438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Looping     </a:t>
            </a:r>
            <a:r>
              <a:rPr lang="en-CA" sz="3200" dirty="0" smtClean="0"/>
              <a:t>…</a:t>
            </a:r>
            <a:r>
              <a:rPr lang="en-CA" sz="3200" dirty="0" err="1" smtClean="0"/>
              <a:t>contd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4896544"/>
          </a:xfrm>
        </p:spPr>
        <p:txBody>
          <a:bodyPr numCol="2" spcCol="72000">
            <a:normAutofit/>
          </a:bodyPr>
          <a:lstStyle/>
          <a:p>
            <a:pPr marL="0" indent="0">
              <a:buNone/>
            </a:pPr>
            <a:r>
              <a:rPr lang="en-CA" sz="1400" dirty="0"/>
              <a:t> //All Even numbers</a:t>
            </a:r>
          </a:p>
          <a:p>
            <a:pPr marL="0" indent="0">
              <a:buNone/>
            </a:pPr>
            <a:r>
              <a:rPr lang="en-CA" sz="1400" dirty="0"/>
              <a:t>  for (i &lt;- 1 to 6) if (i % 2 == 0) {</a:t>
            </a:r>
          </a:p>
          <a:p>
            <a:pPr marL="0" indent="0">
              <a:buNone/>
            </a:pPr>
            <a:r>
              <a:rPr lang="en-CA" sz="1400" dirty="0"/>
              <a:t>    </a:t>
            </a:r>
            <a:r>
              <a:rPr lang="en-CA" sz="1400" dirty="0" err="1"/>
              <a:t>println</a:t>
            </a:r>
            <a:r>
              <a:rPr lang="en-CA" sz="1400" dirty="0"/>
              <a:t>(i)</a:t>
            </a:r>
          </a:p>
          <a:p>
            <a:pPr marL="0" indent="0">
              <a:buNone/>
            </a:pPr>
            <a:r>
              <a:rPr lang="en-CA" sz="1400" dirty="0"/>
              <a:t>  }                                               //&gt; 2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//| 4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//| 6</a:t>
            </a:r>
          </a:p>
          <a:p>
            <a:pPr marL="0" indent="0">
              <a:buNone/>
            </a:pPr>
            <a:r>
              <a:rPr lang="en-CA" sz="1400" dirty="0"/>
              <a:t>  //Is same as</a:t>
            </a:r>
          </a:p>
          <a:p>
            <a:pPr marL="0" indent="0">
              <a:buNone/>
            </a:pPr>
            <a:r>
              <a:rPr lang="en-CA" sz="1400" dirty="0"/>
              <a:t>  for (i &lt;- 1 to 6 if (i % 2 == 0)) {</a:t>
            </a:r>
          </a:p>
          <a:p>
            <a:pPr marL="0" indent="0">
              <a:buNone/>
            </a:pPr>
            <a:r>
              <a:rPr lang="en-CA" sz="1400" dirty="0"/>
              <a:t>    </a:t>
            </a:r>
            <a:r>
              <a:rPr lang="en-CA" sz="1400" dirty="0" err="1"/>
              <a:t>println</a:t>
            </a:r>
            <a:r>
              <a:rPr lang="en-CA" sz="1400" dirty="0"/>
              <a:t>(i)                                    //&gt; 2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//| 4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//| 6</a:t>
            </a:r>
          </a:p>
          <a:p>
            <a:pPr marL="0" indent="0">
              <a:buNone/>
            </a:pPr>
            <a:r>
              <a:rPr lang="en-CA" sz="1400" dirty="0"/>
              <a:t>  }</a:t>
            </a:r>
          </a:p>
          <a:p>
            <a:pPr marL="0" indent="0">
              <a:buNone/>
            </a:pPr>
            <a:r>
              <a:rPr lang="en-CA" sz="1400" dirty="0"/>
              <a:t>  //Is Same as</a:t>
            </a:r>
          </a:p>
          <a:p>
            <a:pPr marL="0" indent="0">
              <a:buNone/>
            </a:pPr>
            <a:r>
              <a:rPr lang="en-CA" sz="1400" dirty="0"/>
              <a:t>  for (i &lt;- 1 to 6) {</a:t>
            </a:r>
          </a:p>
          <a:p>
            <a:pPr marL="0" indent="0">
              <a:buNone/>
            </a:pPr>
            <a:r>
              <a:rPr lang="en-CA" sz="1400" dirty="0"/>
              <a:t>    if (i % 2 == 0)</a:t>
            </a:r>
          </a:p>
          <a:p>
            <a:pPr marL="0" indent="0">
              <a:buNone/>
            </a:pPr>
            <a:r>
              <a:rPr lang="en-CA" sz="1400" dirty="0"/>
              <a:t>      </a:t>
            </a:r>
            <a:r>
              <a:rPr lang="en-CA" sz="1400" dirty="0" err="1"/>
              <a:t>println</a:t>
            </a:r>
            <a:r>
              <a:rPr lang="en-CA" sz="1400" dirty="0"/>
              <a:t>(i)                                  //&gt; 2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//| 4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//| 6</a:t>
            </a:r>
          </a:p>
          <a:p>
            <a:pPr marL="0" indent="0">
              <a:buNone/>
            </a:pPr>
            <a:r>
              <a:rPr lang="en-CA" sz="1400" dirty="0"/>
              <a:t>  }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/>
              <a:t>  //For yield</a:t>
            </a:r>
          </a:p>
          <a:p>
            <a:pPr marL="0" indent="0">
              <a:buNone/>
            </a:pPr>
            <a:r>
              <a:rPr lang="en-CA" sz="1400" dirty="0"/>
              <a:t>  </a:t>
            </a:r>
            <a:r>
              <a:rPr lang="en-CA" sz="1400" dirty="0" err="1"/>
              <a:t>val</a:t>
            </a:r>
            <a:r>
              <a:rPr lang="en-CA" sz="1400" dirty="0"/>
              <a:t> a1 = for (i &lt;- 1 to 6 if (i % 2 == 0)) yield (i)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//&gt; a1  : </a:t>
            </a:r>
            <a:r>
              <a:rPr lang="en-CA" sz="1400" dirty="0" err="1"/>
              <a:t>scala.collection.immutable.IndexedSeq</a:t>
            </a:r>
            <a:r>
              <a:rPr lang="en-CA" sz="1400" dirty="0"/>
              <a:t>[</a:t>
            </a:r>
            <a:r>
              <a:rPr lang="en-CA" sz="1400" dirty="0" err="1"/>
              <a:t>Int</a:t>
            </a:r>
            <a:r>
              <a:rPr lang="en-CA" sz="1400" dirty="0"/>
              <a:t>] = Vector(2, 4, 6)</a:t>
            </a:r>
          </a:p>
          <a:p>
            <a:pPr marL="0" indent="0">
              <a:buNone/>
            </a:pPr>
            <a:r>
              <a:rPr lang="en-CA" sz="1400" dirty="0"/>
              <a:t>  </a:t>
            </a:r>
            <a:r>
              <a:rPr lang="en-CA" sz="1400" dirty="0" err="1"/>
              <a:t>println</a:t>
            </a:r>
            <a:r>
              <a:rPr lang="en-CA" sz="1400" dirty="0"/>
              <a:t>(a1)                                     //&gt; Vector(2, 4, 6)</a:t>
            </a:r>
          </a:p>
          <a:p>
            <a:pPr marL="0" indent="0">
              <a:buNone/>
            </a:pPr>
            <a:r>
              <a:rPr lang="en-CA" sz="1400" dirty="0"/>
              <a:t>  //Is same as</a:t>
            </a:r>
          </a:p>
          <a:p>
            <a:pPr marL="0" indent="0">
              <a:buNone/>
            </a:pPr>
            <a:r>
              <a:rPr lang="en-CA" sz="1400" dirty="0"/>
              <a:t>  </a:t>
            </a:r>
            <a:r>
              <a:rPr lang="en-CA" sz="1400" dirty="0" err="1"/>
              <a:t>val</a:t>
            </a:r>
            <a:r>
              <a:rPr lang="en-CA" sz="1400" dirty="0"/>
              <a:t> a2 = for (i &lt;- 1 to 6) yield { if (i % 2 == 0) i }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//&gt; a2  : </a:t>
            </a:r>
            <a:r>
              <a:rPr lang="en-CA" sz="1400" dirty="0" err="1"/>
              <a:t>scala.collection.immutable.IndexedSeq</a:t>
            </a:r>
            <a:r>
              <a:rPr lang="en-CA" sz="1400" dirty="0"/>
              <a:t>[</a:t>
            </a:r>
            <a:r>
              <a:rPr lang="en-CA" sz="1400" dirty="0" err="1"/>
              <a:t>AnyVal</a:t>
            </a:r>
            <a:r>
              <a:rPr lang="en-CA" sz="1400" dirty="0"/>
              <a:t>] = Vector((), 2, (), 4, (</a:t>
            </a:r>
          </a:p>
          <a:p>
            <a:pPr marL="0" indent="0">
              <a:buNone/>
            </a:pPr>
            <a:r>
              <a:rPr lang="en-CA" sz="1400" dirty="0"/>
              <a:t>                                                  //| ), 6)</a:t>
            </a:r>
          </a:p>
          <a:p>
            <a:pPr marL="0" indent="0">
              <a:buNone/>
            </a:pPr>
            <a:r>
              <a:rPr lang="en-CA" sz="1400" dirty="0"/>
              <a:t>  </a:t>
            </a:r>
            <a:r>
              <a:rPr lang="en-CA" sz="1400" dirty="0" err="1"/>
              <a:t>println</a:t>
            </a:r>
            <a:r>
              <a:rPr lang="en-CA" sz="1400" dirty="0"/>
              <a:t>(a2)                                     //&gt; Vector((), 2, (), 4, (), 6)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40616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Looping     </a:t>
            </a:r>
            <a:r>
              <a:rPr lang="en-CA" sz="3200" dirty="0" smtClean="0"/>
              <a:t>…</a:t>
            </a:r>
            <a:r>
              <a:rPr lang="en-CA" sz="3200" dirty="0" err="1" smtClean="0"/>
              <a:t>contd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4896544"/>
          </a:xfrm>
        </p:spPr>
        <p:txBody>
          <a:bodyPr numCol="2" spcCol="72000">
            <a:normAutofit/>
          </a:bodyPr>
          <a:lstStyle/>
          <a:p>
            <a:pPr marL="0" indent="0">
              <a:buNone/>
            </a:pPr>
            <a:r>
              <a:rPr lang="en-CA" sz="2000" dirty="0" smtClean="0"/>
              <a:t>//Nested loops</a:t>
            </a:r>
          </a:p>
          <a:p>
            <a:pPr marL="0" indent="0">
              <a:buNone/>
            </a:pPr>
            <a:r>
              <a:rPr lang="en-CA" sz="2000" dirty="0" err="1"/>
              <a:t>scala</a:t>
            </a:r>
            <a:r>
              <a:rPr lang="en-CA" sz="2000" dirty="0"/>
              <a:t>&gt;   for (i &lt;- 1 to 3; j &lt;- 4 to 5)</a:t>
            </a:r>
          </a:p>
          <a:p>
            <a:pPr marL="0" indent="0">
              <a:buNone/>
            </a:pPr>
            <a:r>
              <a:rPr lang="en-CA" sz="2000" dirty="0"/>
              <a:t>     | </a:t>
            </a:r>
            <a:r>
              <a:rPr lang="en-CA" sz="2000" dirty="0" err="1"/>
              <a:t>println</a:t>
            </a:r>
            <a:r>
              <a:rPr lang="en-CA" sz="2000" dirty="0"/>
              <a:t>(</a:t>
            </a:r>
            <a:r>
              <a:rPr lang="en-CA" sz="2000" dirty="0" err="1"/>
              <a:t>s"i</a:t>
            </a:r>
            <a:r>
              <a:rPr lang="en-CA" sz="2000" dirty="0"/>
              <a:t>=$i, j=$j")</a:t>
            </a:r>
          </a:p>
          <a:p>
            <a:pPr marL="0" indent="0">
              <a:buNone/>
            </a:pPr>
            <a:r>
              <a:rPr lang="en-CA" sz="2000" dirty="0"/>
              <a:t>i=1, j=4</a:t>
            </a:r>
          </a:p>
          <a:p>
            <a:pPr marL="0" indent="0">
              <a:buNone/>
            </a:pPr>
            <a:r>
              <a:rPr lang="en-CA" sz="2000" dirty="0"/>
              <a:t>i=1, j=5</a:t>
            </a:r>
          </a:p>
          <a:p>
            <a:pPr marL="0" indent="0">
              <a:buNone/>
            </a:pPr>
            <a:r>
              <a:rPr lang="en-CA" sz="2000" dirty="0"/>
              <a:t>i=2, j=4</a:t>
            </a:r>
          </a:p>
          <a:p>
            <a:pPr marL="0" indent="0">
              <a:buNone/>
            </a:pPr>
            <a:r>
              <a:rPr lang="en-CA" sz="2000" dirty="0"/>
              <a:t>i=2, j=5</a:t>
            </a:r>
          </a:p>
          <a:p>
            <a:pPr marL="0" indent="0">
              <a:buNone/>
            </a:pPr>
            <a:r>
              <a:rPr lang="en-CA" sz="2000" dirty="0"/>
              <a:t>i=3, j=4</a:t>
            </a:r>
          </a:p>
          <a:p>
            <a:pPr marL="0" indent="0">
              <a:buNone/>
            </a:pPr>
            <a:r>
              <a:rPr lang="en-CA" sz="2000" dirty="0"/>
              <a:t>i=3, </a:t>
            </a:r>
            <a:r>
              <a:rPr lang="en-CA" sz="2000" dirty="0" smtClean="0"/>
              <a:t>j=5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3987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91264" cy="48965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400" dirty="0"/>
              <a:t> //Conditions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err="1" smtClean="0"/>
              <a:t>var</a:t>
            </a:r>
            <a:r>
              <a:rPr lang="en-GB" sz="2400" dirty="0" smtClean="0"/>
              <a:t> </a:t>
            </a:r>
            <a:r>
              <a:rPr lang="en-GB" sz="2400" dirty="0" err="1"/>
              <a:t>isEven</a:t>
            </a:r>
            <a:r>
              <a:rPr lang="en-GB" sz="2400" dirty="0"/>
              <a:t> = false                              //&gt; </a:t>
            </a:r>
            <a:r>
              <a:rPr lang="en-GB" sz="2400" dirty="0" err="1"/>
              <a:t>isEven</a:t>
            </a:r>
            <a:r>
              <a:rPr lang="en-GB" sz="2400" dirty="0"/>
              <a:t>  : Boolean = false</a:t>
            </a:r>
          </a:p>
          <a:p>
            <a:pPr marL="0" indent="0">
              <a:buNone/>
            </a:pPr>
            <a:r>
              <a:rPr lang="en-GB" sz="2400" dirty="0"/>
              <a:t>  if (a % 2 == 0)</a:t>
            </a:r>
          </a:p>
          <a:p>
            <a:pPr marL="0" indent="0">
              <a:buNone/>
            </a:pPr>
            <a:r>
              <a:rPr lang="en-GB" sz="2400" dirty="0"/>
              <a:t>    </a:t>
            </a:r>
            <a:r>
              <a:rPr lang="en-GB" sz="2400" dirty="0" err="1"/>
              <a:t>isEven</a:t>
            </a:r>
            <a:r>
              <a:rPr lang="en-GB" sz="2400" dirty="0"/>
              <a:t> = true</a:t>
            </a:r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/>
              <a:t>println</a:t>
            </a:r>
            <a:r>
              <a:rPr lang="en-GB" sz="2400" dirty="0"/>
              <a:t>(</a:t>
            </a:r>
            <a:r>
              <a:rPr lang="en-GB" sz="2400" dirty="0" err="1"/>
              <a:t>isEven</a:t>
            </a:r>
            <a:r>
              <a:rPr lang="en-GB" sz="2400" dirty="0"/>
              <a:t>)                                 //&gt; true</a:t>
            </a:r>
          </a:p>
          <a:p>
            <a:pPr marL="0" indent="0">
              <a:buNone/>
            </a:pPr>
            <a:r>
              <a:rPr lang="en-GB" sz="2400" dirty="0"/>
              <a:t>  //Is Same as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  </a:t>
            </a:r>
            <a:r>
              <a:rPr lang="en-GB" sz="2400" dirty="0" err="1"/>
              <a:t>val</a:t>
            </a:r>
            <a:r>
              <a:rPr lang="en-GB" sz="2400" dirty="0"/>
              <a:t> isEven_v2 =</a:t>
            </a:r>
          </a:p>
          <a:p>
            <a:pPr marL="0" indent="0">
              <a:buNone/>
            </a:pPr>
            <a:r>
              <a:rPr lang="en-GB" sz="2400" dirty="0"/>
              <a:t>    if (a % 2 == 0)</a:t>
            </a:r>
          </a:p>
          <a:p>
            <a:pPr marL="0" indent="0">
              <a:buNone/>
            </a:pPr>
            <a:r>
              <a:rPr lang="en-GB" sz="2400" dirty="0"/>
              <a:t>      true</a:t>
            </a:r>
          </a:p>
          <a:p>
            <a:pPr marL="0" indent="0">
              <a:buNone/>
            </a:pPr>
            <a:r>
              <a:rPr lang="en-GB" sz="2400" dirty="0"/>
              <a:t>    else</a:t>
            </a:r>
          </a:p>
          <a:p>
            <a:pPr marL="0" indent="0">
              <a:buNone/>
            </a:pPr>
            <a:r>
              <a:rPr lang="en-GB" sz="2400" dirty="0"/>
              <a:t>      false                                       //&gt; isEven_v2  : Boolean = true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 smtClean="0"/>
              <a:t>println</a:t>
            </a:r>
            <a:r>
              <a:rPr lang="en-GB" sz="2400" dirty="0" smtClean="0"/>
              <a:t>(isEven_v2)                                 </a:t>
            </a:r>
            <a:r>
              <a:rPr lang="en-GB" sz="2400" dirty="0"/>
              <a:t>//&gt; true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3933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Currying &amp; Partially </a:t>
            </a:r>
            <a:r>
              <a:rPr lang="en-GB" dirty="0"/>
              <a:t>Applied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4896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err="1"/>
              <a:t>def</a:t>
            </a:r>
            <a:r>
              <a:rPr lang="en-GB" sz="2400" dirty="0"/>
              <a:t> </a:t>
            </a:r>
            <a:r>
              <a:rPr lang="en-GB" sz="2400" dirty="0" err="1"/>
              <a:t>n_divides_m</a:t>
            </a:r>
            <a:r>
              <a:rPr lang="en-GB" sz="2400" dirty="0"/>
              <a:t>(n: </a:t>
            </a:r>
            <a:r>
              <a:rPr lang="en-GB" sz="2400" dirty="0" err="1"/>
              <a:t>Int</a:t>
            </a:r>
            <a:r>
              <a:rPr lang="en-GB" sz="2400" dirty="0"/>
              <a:t>)(m: </a:t>
            </a:r>
            <a:r>
              <a:rPr lang="en-GB" sz="2400" dirty="0" err="1"/>
              <a:t>Int</a:t>
            </a:r>
            <a:r>
              <a:rPr lang="en-GB" sz="2400" dirty="0"/>
              <a:t>): Boolean = n % m == 0</a:t>
            </a:r>
          </a:p>
          <a:p>
            <a:pPr marL="0" indent="0">
              <a:buNone/>
            </a:pPr>
            <a:r>
              <a:rPr lang="en-GB" sz="2400" dirty="0" smtClean="0"/>
              <a:t> </a:t>
            </a:r>
            <a:r>
              <a:rPr lang="en-GB" sz="2400" dirty="0" err="1" smtClean="0"/>
              <a:t>n_divides_m</a:t>
            </a:r>
            <a:r>
              <a:rPr lang="en-GB" sz="2400" dirty="0" smtClean="0"/>
              <a:t>(4</a:t>
            </a:r>
            <a:r>
              <a:rPr lang="en-GB" sz="2400" dirty="0"/>
              <a:t>)(2</a:t>
            </a:r>
            <a:r>
              <a:rPr lang="en-GB" sz="2400" dirty="0" smtClean="0"/>
              <a:t>)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/>
              <a:t>def</a:t>
            </a:r>
            <a:r>
              <a:rPr lang="en-GB" sz="2400" dirty="0"/>
              <a:t> </a:t>
            </a:r>
            <a:r>
              <a:rPr lang="en-GB" sz="2400" dirty="0" err="1"/>
              <a:t>is_even</a:t>
            </a:r>
            <a:r>
              <a:rPr lang="en-GB" sz="2400" dirty="0"/>
              <a:t>(n: </a:t>
            </a:r>
            <a:r>
              <a:rPr lang="en-GB" sz="2400" dirty="0" err="1"/>
              <a:t>Int</a:t>
            </a:r>
            <a:r>
              <a:rPr lang="en-GB" sz="2400" dirty="0"/>
              <a:t>) = </a:t>
            </a:r>
            <a:r>
              <a:rPr lang="en-GB" sz="2400" dirty="0" err="1"/>
              <a:t>n_divides_m</a:t>
            </a:r>
            <a:r>
              <a:rPr lang="en-GB" sz="2400" dirty="0"/>
              <a:t>(n)(2</a:t>
            </a:r>
            <a:r>
              <a:rPr lang="en-GB" sz="2400" dirty="0" smtClean="0"/>
              <a:t>)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/>
              <a:t>is_even</a:t>
            </a:r>
            <a:r>
              <a:rPr lang="en-GB" sz="2400" dirty="0"/>
              <a:t>(5)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</a:t>
            </a:r>
            <a:r>
              <a:rPr lang="en-GB" sz="2400" dirty="0" err="1" smtClean="0"/>
              <a:t>is_even</a:t>
            </a:r>
            <a:r>
              <a:rPr lang="en-GB" sz="2400" dirty="0" smtClean="0"/>
              <a:t>(6)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/>
              <a:t>def</a:t>
            </a:r>
            <a:r>
              <a:rPr lang="en-GB" sz="2400" dirty="0"/>
              <a:t> </a:t>
            </a:r>
            <a:r>
              <a:rPr lang="en-GB" sz="2400" dirty="0" err="1"/>
              <a:t>is_odd</a:t>
            </a:r>
            <a:r>
              <a:rPr lang="en-GB" sz="2400" dirty="0"/>
              <a:t>(n: </a:t>
            </a:r>
            <a:r>
              <a:rPr lang="en-GB" sz="2400" dirty="0" err="1"/>
              <a:t>Int</a:t>
            </a:r>
            <a:r>
              <a:rPr lang="en-GB" sz="2400" dirty="0"/>
              <a:t>) = !</a:t>
            </a:r>
            <a:r>
              <a:rPr lang="en-GB" sz="2400" dirty="0" err="1"/>
              <a:t>n_divides_m</a:t>
            </a:r>
            <a:r>
              <a:rPr lang="en-GB" sz="2400" dirty="0"/>
              <a:t>(n)(2</a:t>
            </a:r>
            <a:r>
              <a:rPr lang="en-GB" sz="2400" dirty="0" smtClean="0"/>
              <a:t>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/>
              <a:t>is_odd</a:t>
            </a:r>
            <a:r>
              <a:rPr lang="en-GB" sz="2400" dirty="0"/>
              <a:t>(5</a:t>
            </a:r>
            <a:r>
              <a:rPr lang="en-GB" sz="2400" dirty="0" smtClean="0"/>
              <a:t>)</a:t>
            </a:r>
          </a:p>
          <a:p>
            <a:pPr marL="0" indent="0">
              <a:buNone/>
            </a:pPr>
            <a:r>
              <a:rPr lang="en-GB" sz="2400" dirty="0" smtClean="0"/>
              <a:t>  </a:t>
            </a:r>
            <a:r>
              <a:rPr lang="en-GB" sz="2400" dirty="0" err="1" smtClean="0"/>
              <a:t>is_odd</a:t>
            </a:r>
            <a:r>
              <a:rPr lang="en-GB" sz="2400" dirty="0" smtClean="0"/>
              <a:t>(6)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5282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Tail Recursion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48965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b="1" dirty="0"/>
              <a:t>def factorial(n: Int): Int = if (n &lt; 1) 1 else n * factorial(n - 1)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factorial(30</a:t>
            </a:r>
            <a:r>
              <a:rPr lang="en-CA" sz="2400" dirty="0" smtClean="0"/>
              <a:t>)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b="1" dirty="0" err="1"/>
              <a:t>def</a:t>
            </a:r>
            <a:r>
              <a:rPr lang="en-GB" sz="2400" b="1" dirty="0"/>
              <a:t> factorial_v2(n: </a:t>
            </a:r>
            <a:r>
              <a:rPr lang="en-GB" sz="2400" b="1" dirty="0" err="1"/>
              <a:t>Int</a:t>
            </a:r>
            <a:r>
              <a:rPr lang="en-GB" sz="2400" b="1" dirty="0"/>
              <a:t>): </a:t>
            </a:r>
            <a:r>
              <a:rPr lang="en-GB" sz="2400" b="1" dirty="0" err="1"/>
              <a:t>BigInt</a:t>
            </a:r>
            <a:r>
              <a:rPr lang="en-GB" sz="2400" b="1" dirty="0"/>
              <a:t> = if (n &lt; 1) </a:t>
            </a:r>
            <a:r>
              <a:rPr lang="en-GB" sz="2400" b="1" dirty="0" err="1"/>
              <a:t>BigInt</a:t>
            </a:r>
            <a:r>
              <a:rPr lang="en-GB" sz="2400" b="1" dirty="0"/>
              <a:t>(1) else (n * factorial_v2(n - 1))</a:t>
            </a:r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  //factorial_v2(50000)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b="1" dirty="0" err="1"/>
              <a:t>def</a:t>
            </a:r>
            <a:r>
              <a:rPr lang="en-CA" sz="2400" b="1" dirty="0"/>
              <a:t> factorial_v3(n: </a:t>
            </a:r>
            <a:r>
              <a:rPr lang="en-CA" sz="2400" b="1" dirty="0" err="1"/>
              <a:t>Int</a:t>
            </a:r>
            <a:r>
              <a:rPr lang="en-CA" sz="2400" b="1" dirty="0"/>
              <a:t>): </a:t>
            </a:r>
            <a:r>
              <a:rPr lang="en-CA" sz="2400" b="1" dirty="0" err="1"/>
              <a:t>BigInt</a:t>
            </a:r>
            <a:r>
              <a:rPr lang="en-CA" sz="2400" b="1" dirty="0"/>
              <a:t> = {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  @</a:t>
            </a:r>
            <a:r>
              <a:rPr lang="en-CA" sz="2400" dirty="0" err="1"/>
              <a:t>tailrec</a:t>
            </a:r>
            <a:endParaRPr lang="en-CA" sz="2400" dirty="0"/>
          </a:p>
          <a:p>
            <a:pPr marL="0" indent="0">
              <a:buNone/>
            </a:pPr>
            <a:r>
              <a:rPr lang="en-GB" sz="2400" dirty="0"/>
              <a:t>    </a:t>
            </a:r>
            <a:r>
              <a:rPr lang="en-GB" sz="2400" b="1" dirty="0" err="1"/>
              <a:t>def</a:t>
            </a:r>
            <a:r>
              <a:rPr lang="en-GB" sz="2400" b="1" dirty="0"/>
              <a:t> factorial_v4(</a:t>
            </a:r>
            <a:r>
              <a:rPr lang="en-GB" sz="2400" b="1" dirty="0" err="1"/>
              <a:t>acc</a:t>
            </a:r>
            <a:r>
              <a:rPr lang="en-GB" sz="2400" b="1" dirty="0"/>
              <a:t>: </a:t>
            </a:r>
            <a:r>
              <a:rPr lang="en-GB" sz="2400" b="1" dirty="0" err="1"/>
              <a:t>BigInt</a:t>
            </a:r>
            <a:r>
              <a:rPr lang="en-GB" sz="2400" b="1" dirty="0"/>
              <a:t>, n: </a:t>
            </a:r>
            <a:r>
              <a:rPr lang="en-GB" sz="2400" b="1" dirty="0" err="1"/>
              <a:t>Int</a:t>
            </a:r>
            <a:r>
              <a:rPr lang="en-GB" sz="2400" b="1" dirty="0"/>
              <a:t>): </a:t>
            </a:r>
            <a:r>
              <a:rPr lang="en-GB" sz="2400" b="1" dirty="0" err="1"/>
              <a:t>BigInt</a:t>
            </a:r>
            <a:r>
              <a:rPr lang="en-GB" sz="2400" b="1" dirty="0"/>
              <a:t> = if (n &lt; 1) </a:t>
            </a:r>
            <a:r>
              <a:rPr lang="en-GB" sz="2400" b="1" dirty="0" err="1"/>
              <a:t>acc</a:t>
            </a:r>
            <a:r>
              <a:rPr lang="en-GB" sz="2400" b="1" dirty="0"/>
              <a:t> else (factorial_v4(</a:t>
            </a:r>
            <a:r>
              <a:rPr lang="en-GB" sz="2400" b="1" dirty="0" err="1"/>
              <a:t>acc</a:t>
            </a:r>
            <a:r>
              <a:rPr lang="en-GB" sz="2400" b="1" dirty="0"/>
              <a:t> * n, n - 1))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  factorial_v4(1, n)</a:t>
            </a:r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dirty="0" smtClean="0"/>
              <a:t>}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dirty="0" err="1"/>
              <a:t>println</a:t>
            </a:r>
            <a:r>
              <a:rPr lang="en-CA" sz="2400" dirty="0"/>
              <a:t>(factorial_v3(50000).</a:t>
            </a:r>
            <a:r>
              <a:rPr lang="en-CA" sz="2400" dirty="0" err="1"/>
              <a:t>toString.length</a:t>
            </a:r>
            <a:r>
              <a:rPr lang="en-CA" sz="2400" dirty="0" smtClean="0"/>
              <a:t>)</a:t>
            </a:r>
            <a:endParaRPr lang="en-CA" sz="2400" dirty="0"/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dirty="0" err="1"/>
              <a:t>println</a:t>
            </a:r>
            <a:r>
              <a:rPr lang="en-CA" sz="2400" dirty="0"/>
              <a:t>(factorial_v3(50000).</a:t>
            </a:r>
            <a:r>
              <a:rPr lang="en-CA" sz="2400" dirty="0" err="1"/>
              <a:t>toString.substring</a:t>
            </a:r>
            <a:r>
              <a:rPr lang="en-CA" sz="2400" dirty="0"/>
              <a:t>(0, 500))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</a:t>
            </a:r>
            <a:r>
              <a:rPr lang="en-CA" sz="2400" b="1" dirty="0" err="1"/>
              <a:t>val</a:t>
            </a:r>
            <a:r>
              <a:rPr lang="en-CA" sz="2400" b="1" dirty="0"/>
              <a:t> r = factorial_v3(50000) / factorial_v3(49999</a:t>
            </a:r>
            <a:r>
              <a:rPr lang="en-CA" sz="2400" b="1" dirty="0" smtClean="0"/>
              <a:t>)</a:t>
            </a:r>
            <a:r>
              <a:rPr lang="en-CA" sz="2400" dirty="0" smtClean="0"/>
              <a:t>                                 //&gt; </a:t>
            </a:r>
            <a:r>
              <a:rPr lang="en-CA" sz="2400" dirty="0"/>
              <a:t>r  : </a:t>
            </a:r>
            <a:r>
              <a:rPr lang="en-CA" sz="2400" dirty="0" err="1"/>
              <a:t>scala.math.BigInt</a:t>
            </a:r>
            <a:r>
              <a:rPr lang="en-CA" sz="2400" dirty="0"/>
              <a:t> = 50000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0733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Arrays     </a:t>
            </a:r>
            <a:r>
              <a:rPr lang="en-GB" sz="2400" dirty="0" smtClean="0"/>
              <a:t>(Mutable)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1628800"/>
            <a:ext cx="8579296" cy="3456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b="1" dirty="0" err="1"/>
              <a:t>val</a:t>
            </a:r>
            <a:r>
              <a:rPr lang="en-GB" sz="1600" b="1" dirty="0"/>
              <a:t> </a:t>
            </a:r>
            <a:r>
              <a:rPr lang="en-GB" sz="1600" b="1" dirty="0" err="1"/>
              <a:t>greetStrings</a:t>
            </a:r>
            <a:r>
              <a:rPr lang="en-GB" sz="1600" b="1" dirty="0"/>
              <a:t> = new Array[String](3)         //&gt; </a:t>
            </a:r>
            <a:r>
              <a:rPr lang="en-GB" sz="1600" b="1" dirty="0" err="1"/>
              <a:t>greetStrings</a:t>
            </a:r>
            <a:r>
              <a:rPr lang="en-GB" sz="1600" b="1" dirty="0"/>
              <a:t>  : Array[String] = Array(null, null, null)</a:t>
            </a:r>
          </a:p>
          <a:p>
            <a:pPr marL="0" indent="0">
              <a:buNone/>
            </a:pPr>
            <a:r>
              <a:rPr lang="en-CA" sz="1600" dirty="0"/>
              <a:t>  </a:t>
            </a:r>
            <a:r>
              <a:rPr lang="en-CA" sz="1600" dirty="0" err="1"/>
              <a:t>greetStrings</a:t>
            </a:r>
            <a:r>
              <a:rPr lang="en-CA" sz="1600" dirty="0"/>
              <a:t>(0) = "Hello"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greetStrings</a:t>
            </a:r>
            <a:r>
              <a:rPr lang="en-GB" sz="1600" dirty="0"/>
              <a:t>                                    //&gt; res10: Array[String] = Array(Hello, null, null)</a:t>
            </a:r>
          </a:p>
          <a:p>
            <a:pPr marL="0" indent="0">
              <a:buNone/>
            </a:pPr>
            <a:r>
              <a:rPr lang="en-CA" sz="1600" dirty="0"/>
              <a:t>  //Same as</a:t>
            </a:r>
          </a:p>
          <a:p>
            <a:pPr marL="0" indent="0">
              <a:buNone/>
            </a:pPr>
            <a:r>
              <a:rPr lang="en-CA" sz="1600" dirty="0"/>
              <a:t>  </a:t>
            </a:r>
            <a:r>
              <a:rPr lang="en-CA" sz="1600" dirty="0" err="1"/>
              <a:t>greetStrings.update</a:t>
            </a:r>
            <a:r>
              <a:rPr lang="en-CA" sz="1600" dirty="0"/>
              <a:t>(0, "Hello")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greetStrings</a:t>
            </a:r>
            <a:r>
              <a:rPr lang="en-GB" sz="1600" dirty="0"/>
              <a:t>                                    //&gt; res11: Array[String] = Array(Hello, null, null)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/>
              <a:t>  </a:t>
            </a:r>
            <a:r>
              <a:rPr lang="en-CA" sz="1600" dirty="0" err="1"/>
              <a:t>greetStrings</a:t>
            </a:r>
            <a:r>
              <a:rPr lang="en-CA" sz="1600" dirty="0"/>
              <a:t>(0)                                 //&gt; res12: String = Hello</a:t>
            </a:r>
          </a:p>
          <a:p>
            <a:pPr marL="0" indent="0">
              <a:buNone/>
            </a:pPr>
            <a:r>
              <a:rPr lang="en-CA" sz="1600" dirty="0"/>
              <a:t>  //Is same as</a:t>
            </a:r>
          </a:p>
          <a:p>
            <a:pPr marL="0" indent="0">
              <a:buNone/>
            </a:pPr>
            <a:r>
              <a:rPr lang="en-CA" sz="1600" dirty="0"/>
              <a:t>  </a:t>
            </a:r>
            <a:r>
              <a:rPr lang="en-CA" sz="1600" dirty="0" err="1"/>
              <a:t>greetStrings.apply</a:t>
            </a:r>
            <a:r>
              <a:rPr lang="en-CA" sz="1600" dirty="0"/>
              <a:t>(0)                           //&gt; res13: String = </a:t>
            </a:r>
            <a:r>
              <a:rPr lang="en-CA" sz="1600" dirty="0" smtClean="0"/>
              <a:t>Hello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err="1"/>
              <a:t>val</a:t>
            </a:r>
            <a:r>
              <a:rPr lang="en-GB" sz="1600" dirty="0"/>
              <a:t> numNames2 = </a:t>
            </a:r>
            <a:r>
              <a:rPr lang="en-GB" sz="1600" dirty="0" err="1"/>
              <a:t>Array.apply</a:t>
            </a:r>
            <a:r>
              <a:rPr lang="en-GB" sz="1600" dirty="0"/>
              <a:t>("zero", "one", "two")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3631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Lists      </a:t>
            </a:r>
            <a:r>
              <a:rPr lang="en-GB" sz="2400" dirty="0" smtClean="0"/>
              <a:t>(immutable)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1628800"/>
            <a:ext cx="8579296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 err="1"/>
              <a:t>oneTwoThree</a:t>
            </a:r>
            <a:r>
              <a:rPr lang="en-GB" sz="1600" dirty="0"/>
              <a:t> = List(1, 2, 3)                 //&gt; </a:t>
            </a:r>
            <a:r>
              <a:rPr lang="en-GB" sz="1600" dirty="0" err="1"/>
              <a:t>oneTwoThree</a:t>
            </a:r>
            <a:r>
              <a:rPr lang="en-GB" sz="1600" dirty="0"/>
              <a:t>  : List[</a:t>
            </a:r>
            <a:r>
              <a:rPr lang="en-GB" sz="1600" dirty="0" err="1"/>
              <a:t>Int</a:t>
            </a:r>
            <a:r>
              <a:rPr lang="en-GB" sz="1600" dirty="0"/>
              <a:t>] = List(1, 2, 3)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 err="1"/>
              <a:t>oneTwo</a:t>
            </a:r>
            <a:r>
              <a:rPr lang="en-GB" sz="1600" dirty="0"/>
              <a:t> = List(1, 2)                         //&gt; </a:t>
            </a:r>
            <a:r>
              <a:rPr lang="en-GB" sz="1600" dirty="0" err="1"/>
              <a:t>oneTwo</a:t>
            </a:r>
            <a:r>
              <a:rPr lang="en-GB" sz="1600" dirty="0"/>
              <a:t>  : List[</a:t>
            </a:r>
            <a:r>
              <a:rPr lang="en-GB" sz="1600" dirty="0" err="1"/>
              <a:t>Int</a:t>
            </a:r>
            <a:r>
              <a:rPr lang="en-GB" sz="1600" dirty="0"/>
              <a:t>] = List(1, 2)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 err="1"/>
              <a:t>threeFour</a:t>
            </a:r>
            <a:r>
              <a:rPr lang="en-GB" sz="1600" dirty="0"/>
              <a:t> = List(3, 4)                      //&gt; </a:t>
            </a:r>
            <a:r>
              <a:rPr lang="en-GB" sz="1600" dirty="0" err="1"/>
              <a:t>threeFour</a:t>
            </a:r>
            <a:r>
              <a:rPr lang="en-GB" sz="1600" dirty="0"/>
              <a:t>  : List[</a:t>
            </a:r>
            <a:r>
              <a:rPr lang="en-GB" sz="1600" dirty="0" err="1"/>
              <a:t>Int</a:t>
            </a:r>
            <a:r>
              <a:rPr lang="en-GB" sz="1600" dirty="0"/>
              <a:t>] = List(3, 4)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 err="1"/>
              <a:t>oneTwoThreeFour</a:t>
            </a:r>
            <a:r>
              <a:rPr lang="en-GB" sz="1600" dirty="0"/>
              <a:t> = </a:t>
            </a:r>
            <a:r>
              <a:rPr lang="en-GB" sz="1600" dirty="0" err="1"/>
              <a:t>oneTwo</a:t>
            </a:r>
            <a:r>
              <a:rPr lang="en-GB" sz="1600" dirty="0"/>
              <a:t> ::: </a:t>
            </a:r>
            <a:r>
              <a:rPr lang="en-GB" sz="1600" dirty="0" err="1"/>
              <a:t>threeFour</a:t>
            </a:r>
            <a:r>
              <a:rPr lang="en-GB" sz="1600" dirty="0"/>
              <a:t>      //&gt; </a:t>
            </a:r>
            <a:r>
              <a:rPr lang="en-GB" sz="1600" dirty="0" err="1"/>
              <a:t>oneTwoThreeFour</a:t>
            </a:r>
            <a:r>
              <a:rPr lang="en-GB" sz="1600" dirty="0"/>
              <a:t>  : List[</a:t>
            </a:r>
            <a:r>
              <a:rPr lang="en-GB" sz="1600" dirty="0" err="1"/>
              <a:t>Int</a:t>
            </a:r>
            <a:r>
              <a:rPr lang="en-GB" sz="1600" dirty="0"/>
              <a:t>] = List(1, 2, 3, 4)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println</a:t>
            </a:r>
            <a:r>
              <a:rPr lang="en-GB" sz="1600" dirty="0"/>
              <a:t>(</a:t>
            </a:r>
            <a:r>
              <a:rPr lang="en-GB" sz="1600" dirty="0" err="1"/>
              <a:t>oneTwo</a:t>
            </a:r>
            <a:r>
              <a:rPr lang="en-GB" sz="1600" dirty="0"/>
              <a:t> + " and " + </a:t>
            </a:r>
            <a:r>
              <a:rPr lang="en-GB" sz="1600" dirty="0" err="1"/>
              <a:t>threeFour</a:t>
            </a:r>
            <a:r>
              <a:rPr lang="en-GB" sz="1600" dirty="0"/>
              <a:t> + " were not mutated.")</a:t>
            </a:r>
          </a:p>
          <a:p>
            <a:pPr marL="0" indent="0">
              <a:buNone/>
            </a:pPr>
            <a:r>
              <a:rPr lang="en-GB" sz="1600" dirty="0"/>
              <a:t>                                                  //&gt; List(1, 2) and List(3, 4) were not mutated.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println</a:t>
            </a:r>
            <a:r>
              <a:rPr lang="en-GB" sz="1600" dirty="0"/>
              <a:t>("Thus, " + </a:t>
            </a:r>
            <a:r>
              <a:rPr lang="en-GB" sz="1600" dirty="0" err="1"/>
              <a:t>oneTwoThreeFour</a:t>
            </a:r>
            <a:r>
              <a:rPr lang="en-GB" sz="1600" dirty="0"/>
              <a:t> + " is a new list.")</a:t>
            </a:r>
          </a:p>
          <a:p>
            <a:pPr marL="0" indent="0">
              <a:buNone/>
            </a:pPr>
            <a:r>
              <a:rPr lang="en-GB" sz="1600" dirty="0"/>
              <a:t>                                                  //&gt; Thus, List(1, 2, 3, 4) is a new list.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 err="1"/>
              <a:t>twoThree</a:t>
            </a:r>
            <a:r>
              <a:rPr lang="en-GB" sz="1600" dirty="0"/>
              <a:t> = List(2, 3)                       //&gt; </a:t>
            </a:r>
            <a:r>
              <a:rPr lang="en-GB" sz="1600" dirty="0" err="1"/>
              <a:t>twoThree</a:t>
            </a:r>
            <a:r>
              <a:rPr lang="en-GB" sz="1600" dirty="0"/>
              <a:t>  : List[</a:t>
            </a:r>
            <a:r>
              <a:rPr lang="en-GB" sz="1600" dirty="0" err="1"/>
              <a:t>Int</a:t>
            </a:r>
            <a:r>
              <a:rPr lang="en-GB" sz="1600" dirty="0"/>
              <a:t>] = List(2, 3)</a:t>
            </a:r>
          </a:p>
          <a:p>
            <a:pPr marL="0" indent="0">
              <a:buNone/>
            </a:pPr>
            <a:r>
              <a:rPr lang="en-GB" sz="1600" dirty="0"/>
              <a:t>  //Cons operator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val</a:t>
            </a:r>
            <a:r>
              <a:rPr lang="en-GB" sz="1600" dirty="0"/>
              <a:t> oneTwoThree_v2 = 1 :: </a:t>
            </a:r>
            <a:r>
              <a:rPr lang="en-GB" sz="1600" dirty="0" err="1"/>
              <a:t>twoThree</a:t>
            </a:r>
            <a:r>
              <a:rPr lang="en-GB" sz="1600" dirty="0"/>
              <a:t>              //&gt; oneTwoThree_v2  : List[</a:t>
            </a:r>
            <a:r>
              <a:rPr lang="en-GB" sz="1600" dirty="0" err="1"/>
              <a:t>Int</a:t>
            </a:r>
            <a:r>
              <a:rPr lang="en-GB" sz="1600" dirty="0"/>
              <a:t>] = List(1, 2, 3)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println</a:t>
            </a:r>
            <a:r>
              <a:rPr lang="en-GB" sz="1600" dirty="0"/>
              <a:t>(oneTwoThree_v2)                         //&gt; List(1, 2, 3)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7732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Lists      </a:t>
            </a:r>
            <a:r>
              <a:rPr lang="en-GB" sz="2400" dirty="0" smtClean="0"/>
              <a:t>…Contd.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84879"/>
              </p:ext>
            </p:extLst>
          </p:nvPr>
        </p:nvGraphicFramePr>
        <p:xfrm>
          <a:off x="395533" y="1484787"/>
          <a:ext cx="8424938" cy="4958000"/>
        </p:xfrm>
        <a:graphic>
          <a:graphicData uri="http://schemas.openxmlformats.org/drawingml/2006/table">
            <a:tbl>
              <a:tblPr/>
              <a:tblGrid>
                <a:gridCol w="4212469"/>
                <a:gridCol w="4212469"/>
              </a:tblGrid>
              <a:tr h="95769">
                <a:tc>
                  <a:txBody>
                    <a:bodyPr/>
                    <a:lstStyle/>
                    <a:p>
                      <a:pPr algn="l"/>
                      <a:r>
                        <a:rPr lang="en-CA" sz="1800" b="1" i="0" dirty="0">
                          <a:effectLst/>
                        </a:rPr>
                        <a:t>What it is</a:t>
                      </a:r>
                      <a:endParaRPr lang="en-CA" sz="1800" b="0" i="0" dirty="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i="0">
                          <a:effectLst/>
                          <a:latin typeface="inherit"/>
                        </a:rPr>
                        <a:t>What it does</a:t>
                      </a:r>
                      <a:endParaRPr lang="en-CA" sz="1800" b="0" i="0">
                        <a:effectLst/>
                        <a:latin typeface="inherit"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769">
                <a:tc>
                  <a:txBody>
                    <a:bodyPr/>
                    <a:lstStyle/>
                    <a:p>
                      <a:pPr algn="l"/>
                      <a:r>
                        <a:rPr lang="en-CA" sz="1800">
                          <a:effectLst/>
                          <a:latin typeface="Courier New"/>
                        </a:rPr>
                        <a:t>List()</a:t>
                      </a:r>
                      <a:r>
                        <a:rPr lang="en-CA" sz="1800">
                          <a:effectLst/>
                        </a:rPr>
                        <a:t> or </a:t>
                      </a:r>
                      <a:r>
                        <a:rPr lang="en-CA" sz="1800">
                          <a:effectLst/>
                          <a:latin typeface="Courier New"/>
                        </a:rPr>
                        <a:t>Nil</a:t>
                      </a:r>
                      <a:endParaRPr lang="en-CA" sz="180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>
                          <a:effectLst/>
                        </a:rPr>
                        <a:t>The empty </a:t>
                      </a:r>
                      <a:r>
                        <a:rPr lang="en-CA" sz="1800">
                          <a:effectLst/>
                          <a:latin typeface="Courier New"/>
                        </a:rPr>
                        <a:t>List</a:t>
                      </a:r>
                      <a:endParaRPr lang="en-CA" sz="180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08807">
                <a:tc>
                  <a:txBody>
                    <a:bodyPr/>
                    <a:lstStyle/>
                    <a:p>
                      <a:pPr algn="l"/>
                      <a:r>
                        <a:rPr lang="en-CA" sz="1800">
                          <a:effectLst/>
                          <a:latin typeface="Courier New"/>
                        </a:rPr>
                        <a:t>List("Cool",</a:t>
                      </a:r>
                      <a:r>
                        <a:rPr lang="en-CA" sz="1800">
                          <a:effectLst/>
                        </a:rPr>
                        <a:t> </a:t>
                      </a:r>
                      <a:r>
                        <a:rPr lang="en-CA" sz="1800">
                          <a:effectLst/>
                          <a:latin typeface="Courier New"/>
                        </a:rPr>
                        <a:t>"tools",</a:t>
                      </a:r>
                      <a:r>
                        <a:rPr lang="en-CA" sz="1800">
                          <a:effectLst/>
                        </a:rPr>
                        <a:t> </a:t>
                      </a:r>
                      <a:r>
                        <a:rPr lang="en-CA" sz="1800">
                          <a:effectLst/>
                          <a:latin typeface="Courier New"/>
                        </a:rPr>
                        <a:t>"rule")</a:t>
                      </a:r>
                      <a:endParaRPr lang="en-CA" sz="180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Creates a new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List[String]</a:t>
                      </a:r>
                      <a:r>
                        <a:rPr lang="en-GB" sz="1800">
                          <a:effectLst/>
                        </a:rPr>
                        <a:t> with the three values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"Cool"</a:t>
                      </a:r>
                      <a:r>
                        <a:rPr lang="en-GB" sz="1800">
                          <a:effectLst/>
                        </a:rPr>
                        <a:t>,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"tools"</a:t>
                      </a:r>
                      <a:r>
                        <a:rPr lang="en-GB" sz="1800">
                          <a:effectLst/>
                        </a:rPr>
                        <a:t>, and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"rule"</a:t>
                      </a:r>
                      <a:endParaRPr lang="en-GB" sz="180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807"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  <a:latin typeface="Courier New"/>
                        </a:rPr>
                        <a:t>val</a:t>
                      </a:r>
                      <a:r>
                        <a:rPr lang="en-GB" sz="1800">
                          <a:effectLst/>
                        </a:rPr>
                        <a:t>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800">
                          <a:effectLst/>
                        </a:rPr>
                        <a:t>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=</a:t>
                      </a:r>
                      <a:r>
                        <a:rPr lang="en-GB" sz="1800">
                          <a:effectLst/>
                        </a:rPr>
                        <a:t>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"Will"</a:t>
                      </a:r>
                      <a:r>
                        <a:rPr lang="en-GB" sz="1800">
                          <a:effectLst/>
                        </a:rPr>
                        <a:t>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::</a:t>
                      </a:r>
                      <a:r>
                        <a:rPr lang="en-GB" sz="1800">
                          <a:effectLst/>
                        </a:rPr>
                        <a:t>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"fill"</a:t>
                      </a:r>
                      <a:r>
                        <a:rPr lang="en-GB" sz="1800">
                          <a:effectLst/>
                        </a:rPr>
                        <a:t>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::</a:t>
                      </a:r>
                      <a:r>
                        <a:rPr lang="en-GB" sz="1800">
                          <a:effectLst/>
                        </a:rPr>
                        <a:t/>
                      </a:r>
                      <a:br>
                        <a:rPr lang="en-GB" sz="1800">
                          <a:effectLst/>
                        </a:rPr>
                      </a:br>
                      <a:r>
                        <a:rPr lang="en-GB" sz="1800">
                          <a:effectLst/>
                          <a:latin typeface="Courier New"/>
                        </a:rPr>
                        <a:t>"until"</a:t>
                      </a:r>
                      <a:r>
                        <a:rPr lang="en-GB" sz="1800">
                          <a:effectLst/>
                        </a:rPr>
                        <a:t>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::</a:t>
                      </a:r>
                      <a:r>
                        <a:rPr lang="en-GB" sz="1800">
                          <a:effectLst/>
                        </a:rPr>
                        <a:t>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Nil</a:t>
                      </a:r>
                      <a:endParaRPr lang="en-GB" sz="180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Creates a new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List[String]</a:t>
                      </a:r>
                      <a:r>
                        <a:rPr lang="en-GB" sz="1800">
                          <a:effectLst/>
                        </a:rPr>
                        <a:t> with the three values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"Will"</a:t>
                      </a:r>
                      <a:r>
                        <a:rPr lang="en-GB" sz="1800">
                          <a:effectLst/>
                        </a:rPr>
                        <a:t>,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"fill"</a:t>
                      </a:r>
                      <a:r>
                        <a:rPr lang="en-GB" sz="1800">
                          <a:effectLst/>
                        </a:rPr>
                        <a:t>, and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"until"</a:t>
                      </a:r>
                      <a:endParaRPr lang="en-GB" sz="180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08807">
                <a:tc>
                  <a:txBody>
                    <a:bodyPr/>
                    <a:lstStyle/>
                    <a:p>
                      <a:pPr algn="l"/>
                      <a:r>
                        <a:rPr lang="en-CA" sz="1800">
                          <a:effectLst/>
                          <a:latin typeface="Courier New"/>
                        </a:rPr>
                        <a:t>List("a",</a:t>
                      </a:r>
                      <a:r>
                        <a:rPr lang="en-CA" sz="1800">
                          <a:effectLst/>
                        </a:rPr>
                        <a:t> </a:t>
                      </a:r>
                      <a:r>
                        <a:rPr lang="en-CA" sz="1800">
                          <a:effectLst/>
                          <a:latin typeface="Courier New"/>
                        </a:rPr>
                        <a:t>"b")</a:t>
                      </a:r>
                      <a:r>
                        <a:rPr lang="en-CA" sz="1800">
                          <a:effectLst/>
                        </a:rPr>
                        <a:t> </a:t>
                      </a:r>
                      <a:r>
                        <a:rPr lang="en-CA" sz="1800">
                          <a:effectLst/>
                          <a:latin typeface="Courier New"/>
                        </a:rPr>
                        <a:t>:::</a:t>
                      </a:r>
                      <a:r>
                        <a:rPr lang="en-CA" sz="1800">
                          <a:effectLst/>
                        </a:rPr>
                        <a:t> </a:t>
                      </a:r>
                      <a:r>
                        <a:rPr lang="en-CA" sz="1800">
                          <a:effectLst/>
                          <a:latin typeface="Courier New"/>
                        </a:rPr>
                        <a:t>List("c",</a:t>
                      </a:r>
                      <a:r>
                        <a:rPr lang="en-CA" sz="1800">
                          <a:effectLst/>
                        </a:rPr>
                        <a:t> </a:t>
                      </a:r>
                      <a:r>
                        <a:rPr lang="en-CA" sz="1800">
                          <a:effectLst/>
                          <a:latin typeface="Courier New"/>
                        </a:rPr>
                        <a:t>"d")</a:t>
                      </a:r>
                      <a:endParaRPr lang="en-CA" sz="180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Concatenates two lists (returns a new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List[String]</a:t>
                      </a:r>
                      <a:r>
                        <a:rPr lang="en-GB" sz="1800">
                          <a:effectLst/>
                        </a:rPr>
                        <a:t> with values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"a"</a:t>
                      </a:r>
                      <a:r>
                        <a:rPr lang="en-GB" sz="1800">
                          <a:effectLst/>
                        </a:rPr>
                        <a:t>,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"b"</a:t>
                      </a:r>
                      <a:r>
                        <a:rPr lang="en-GB" sz="1800">
                          <a:effectLst/>
                        </a:rPr>
                        <a:t>,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"c"</a:t>
                      </a:r>
                      <a:r>
                        <a:rPr lang="en-GB" sz="1800">
                          <a:effectLst/>
                        </a:rPr>
                        <a:t>, and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"d"</a:t>
                      </a:r>
                      <a:r>
                        <a:rPr lang="en-GB" sz="1800">
                          <a:effectLst/>
                        </a:rPr>
                        <a:t>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807">
                <a:tc>
                  <a:txBody>
                    <a:bodyPr/>
                    <a:lstStyle/>
                    <a:p>
                      <a:pPr algn="l"/>
                      <a:r>
                        <a:rPr lang="en-CA" sz="1800" dirty="0">
                          <a:effectLst/>
                          <a:latin typeface="Courier New"/>
                        </a:rPr>
                        <a:t>thrill(2)</a:t>
                      </a:r>
                      <a:endParaRPr lang="en-CA" sz="1800" dirty="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Returns the element at index 2 (zero based) of the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800">
                          <a:effectLst/>
                        </a:rPr>
                        <a:t> list (returns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"until"</a:t>
                      </a:r>
                      <a:r>
                        <a:rPr lang="en-GB" sz="1800">
                          <a:effectLst/>
                        </a:rPr>
                        <a:t>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52287">
                <a:tc>
                  <a:txBody>
                    <a:bodyPr/>
                    <a:lstStyle/>
                    <a:p>
                      <a:pPr algn="l"/>
                      <a:r>
                        <a:rPr lang="en-CA" sz="1800">
                          <a:effectLst/>
                          <a:latin typeface="Courier New"/>
                        </a:rPr>
                        <a:t>thrill.count(s</a:t>
                      </a:r>
                      <a:r>
                        <a:rPr lang="en-CA" sz="1800">
                          <a:effectLst/>
                        </a:rPr>
                        <a:t> </a:t>
                      </a:r>
                      <a:r>
                        <a:rPr lang="en-CA" sz="1800">
                          <a:effectLst/>
                          <a:latin typeface="Courier New"/>
                        </a:rPr>
                        <a:t>=&gt;</a:t>
                      </a:r>
                      <a:r>
                        <a:rPr lang="en-CA" sz="1800">
                          <a:effectLst/>
                        </a:rPr>
                        <a:t> </a:t>
                      </a:r>
                      <a:r>
                        <a:rPr lang="en-CA" sz="1800">
                          <a:effectLst/>
                          <a:latin typeface="Courier New"/>
                        </a:rPr>
                        <a:t>s.length</a:t>
                      </a:r>
                      <a:r>
                        <a:rPr lang="en-CA" sz="1800">
                          <a:effectLst/>
                        </a:rPr>
                        <a:t> </a:t>
                      </a:r>
                      <a:r>
                        <a:rPr lang="en-CA" sz="1800">
                          <a:effectLst/>
                          <a:latin typeface="Courier New"/>
                        </a:rPr>
                        <a:t>==</a:t>
                      </a:r>
                      <a:r>
                        <a:rPr lang="en-CA" sz="1800">
                          <a:effectLst/>
                        </a:rPr>
                        <a:t> </a:t>
                      </a:r>
                      <a:r>
                        <a:rPr lang="en-CA" sz="1800">
                          <a:effectLst/>
                          <a:latin typeface="Courier New"/>
                        </a:rPr>
                        <a:t>4)</a:t>
                      </a:r>
                      <a:endParaRPr lang="en-CA" sz="180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Counts the number of string elements in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800">
                          <a:effectLst/>
                        </a:rPr>
                        <a:t> that have length 4 (returns 2)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287">
                <a:tc>
                  <a:txBody>
                    <a:bodyPr/>
                    <a:lstStyle/>
                    <a:p>
                      <a:pPr algn="l"/>
                      <a:r>
                        <a:rPr lang="en-CA" sz="1800">
                          <a:effectLst/>
                          <a:latin typeface="Courier New"/>
                        </a:rPr>
                        <a:t>thrill.drop(2)</a:t>
                      </a:r>
                      <a:endParaRPr lang="en-CA" sz="180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Returns the </a:t>
                      </a:r>
                      <a:r>
                        <a:rPr lang="en-GB" sz="1800" dirty="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800" dirty="0">
                          <a:effectLst/>
                        </a:rPr>
                        <a:t> list without its first 2 elements (returns </a:t>
                      </a:r>
                      <a:r>
                        <a:rPr lang="en-GB" sz="1800" dirty="0">
                          <a:effectLst/>
                          <a:latin typeface="Courier New"/>
                        </a:rPr>
                        <a:t>List("until")</a:t>
                      </a:r>
                      <a:r>
                        <a:rPr lang="en-GB" sz="1800" dirty="0">
                          <a:effectLst/>
                        </a:rPr>
                        <a:t>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0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Lists      </a:t>
            </a:r>
            <a:r>
              <a:rPr lang="en-GB" sz="2400" dirty="0" smtClean="0"/>
              <a:t>…Contd.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9711"/>
              </p:ext>
            </p:extLst>
          </p:nvPr>
        </p:nvGraphicFramePr>
        <p:xfrm>
          <a:off x="395533" y="1484787"/>
          <a:ext cx="8424938" cy="5195500"/>
        </p:xfrm>
        <a:graphic>
          <a:graphicData uri="http://schemas.openxmlformats.org/drawingml/2006/table">
            <a:tbl>
              <a:tblPr/>
              <a:tblGrid>
                <a:gridCol w="4212469"/>
                <a:gridCol w="4212469"/>
              </a:tblGrid>
              <a:tr h="95769">
                <a:tc>
                  <a:txBody>
                    <a:bodyPr/>
                    <a:lstStyle/>
                    <a:p>
                      <a:pPr algn="l"/>
                      <a:r>
                        <a:rPr lang="en-CA" sz="1800" b="1" i="0" dirty="0">
                          <a:effectLst/>
                        </a:rPr>
                        <a:t>What it is</a:t>
                      </a:r>
                      <a:endParaRPr lang="en-CA" sz="1800" b="0" i="0" dirty="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i="0">
                          <a:effectLst/>
                          <a:latin typeface="inherit"/>
                        </a:rPr>
                        <a:t>What it does</a:t>
                      </a:r>
                      <a:endParaRPr lang="en-CA" sz="1800" b="0" i="0">
                        <a:effectLst/>
                        <a:latin typeface="inherit"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807">
                <a:tc>
                  <a:txBody>
                    <a:bodyPr/>
                    <a:lstStyle/>
                    <a:p>
                      <a:pPr algn="l"/>
                      <a:r>
                        <a:rPr lang="en-CA" sz="1800" dirty="0" err="1">
                          <a:effectLst/>
                          <a:latin typeface="Courier New"/>
                        </a:rPr>
                        <a:t>thrill.dropRight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(2)</a:t>
                      </a:r>
                      <a:endParaRPr lang="en-CA" sz="1800" dirty="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Returns the </a:t>
                      </a:r>
                      <a:r>
                        <a:rPr lang="en-GB" sz="1800" dirty="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800" dirty="0">
                          <a:effectLst/>
                        </a:rPr>
                        <a:t> list without its rightmost 2 elements (returns </a:t>
                      </a:r>
                      <a:r>
                        <a:rPr lang="en-GB" sz="1800" dirty="0">
                          <a:effectLst/>
                          <a:latin typeface="Courier New"/>
                        </a:rPr>
                        <a:t>List("Will")</a:t>
                      </a:r>
                      <a:r>
                        <a:rPr lang="en-GB" sz="1800" dirty="0">
                          <a:effectLst/>
                        </a:rPr>
                        <a:t>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807">
                <a:tc>
                  <a:txBody>
                    <a:bodyPr/>
                    <a:lstStyle/>
                    <a:p>
                      <a:pPr algn="l"/>
                      <a:r>
                        <a:rPr lang="en-CA" sz="1800" dirty="0" err="1">
                          <a:effectLst/>
                          <a:latin typeface="Courier New"/>
                        </a:rPr>
                        <a:t>thrill.exists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(s</a:t>
                      </a:r>
                      <a:r>
                        <a:rPr lang="en-CA" sz="1800" dirty="0">
                          <a:effectLst/>
                        </a:rPr>
                        <a:t> 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=&gt;</a:t>
                      </a:r>
                      <a:r>
                        <a:rPr lang="en-CA" sz="1800" dirty="0">
                          <a:effectLst/>
                        </a:rPr>
                        <a:t> 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s</a:t>
                      </a:r>
                      <a:r>
                        <a:rPr lang="en-CA" sz="1800" dirty="0">
                          <a:effectLst/>
                        </a:rPr>
                        <a:t> 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==</a:t>
                      </a:r>
                      <a:r>
                        <a:rPr lang="en-CA" sz="1800" dirty="0">
                          <a:effectLst/>
                        </a:rPr>
                        <a:t> 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"until")</a:t>
                      </a:r>
                      <a:endParaRPr lang="en-CA" sz="1800" dirty="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Determines whether a string element exists in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800">
                          <a:effectLst/>
                        </a:rPr>
                        <a:t> that has the value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"until"</a:t>
                      </a:r>
                      <a:r>
                        <a:rPr lang="en-GB" sz="1800">
                          <a:effectLst/>
                        </a:rPr>
                        <a:t> (returns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true</a:t>
                      </a:r>
                      <a:r>
                        <a:rPr lang="en-GB" sz="1800">
                          <a:effectLst/>
                        </a:rPr>
                        <a:t>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08807">
                <a:tc>
                  <a:txBody>
                    <a:bodyPr/>
                    <a:lstStyle/>
                    <a:p>
                      <a:pPr algn="l"/>
                      <a:r>
                        <a:rPr lang="en-CA" sz="1800" dirty="0" err="1">
                          <a:effectLst/>
                          <a:latin typeface="Courier New"/>
                        </a:rPr>
                        <a:t>thrill.filter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(s</a:t>
                      </a:r>
                      <a:r>
                        <a:rPr lang="en-CA" sz="1800" dirty="0">
                          <a:effectLst/>
                        </a:rPr>
                        <a:t> 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=&gt;</a:t>
                      </a:r>
                      <a:r>
                        <a:rPr lang="en-CA" sz="1800" dirty="0">
                          <a:effectLst/>
                        </a:rPr>
                        <a:t> </a:t>
                      </a:r>
                      <a:r>
                        <a:rPr lang="en-CA" sz="1800" dirty="0" err="1">
                          <a:effectLst/>
                          <a:latin typeface="Courier New"/>
                        </a:rPr>
                        <a:t>s.length</a:t>
                      </a:r>
                      <a:r>
                        <a:rPr lang="en-CA" sz="1800" dirty="0">
                          <a:effectLst/>
                        </a:rPr>
                        <a:t> 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==</a:t>
                      </a:r>
                      <a:r>
                        <a:rPr lang="en-CA" sz="1800" dirty="0">
                          <a:effectLst/>
                        </a:rPr>
                        <a:t> 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4)</a:t>
                      </a:r>
                      <a:endParaRPr lang="en-CA" sz="1800" dirty="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Returns a list of all elements, in order, of the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800">
                          <a:effectLst/>
                        </a:rPr>
                        <a:t> list that have length 4 (returns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List("Will",</a:t>
                      </a:r>
                      <a:r>
                        <a:rPr lang="en-GB" sz="1800">
                          <a:effectLst/>
                        </a:rPr>
                        <a:t>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"fill")</a:t>
                      </a:r>
                      <a:r>
                        <a:rPr lang="en-GB" sz="1800">
                          <a:effectLst/>
                        </a:rPr>
                        <a:t>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807">
                <a:tc>
                  <a:txBody>
                    <a:bodyPr/>
                    <a:lstStyle/>
                    <a:p>
                      <a:pPr algn="l"/>
                      <a:r>
                        <a:rPr lang="en-CA" sz="1800" dirty="0" err="1">
                          <a:effectLst/>
                          <a:latin typeface="Courier New"/>
                        </a:rPr>
                        <a:t>thrill.forall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(s</a:t>
                      </a:r>
                      <a:r>
                        <a:rPr lang="en-CA" sz="1800" dirty="0">
                          <a:effectLst/>
                        </a:rPr>
                        <a:t> 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=&gt;</a:t>
                      </a:r>
                      <a:r>
                        <a:rPr lang="en-CA" sz="1800" dirty="0">
                          <a:effectLst/>
                        </a:rPr>
                        <a:t/>
                      </a:r>
                      <a:br>
                        <a:rPr lang="en-CA" sz="1800" dirty="0">
                          <a:effectLst/>
                        </a:rPr>
                      </a:br>
                      <a:r>
                        <a:rPr lang="en-CA" sz="1800" dirty="0" err="1">
                          <a:effectLst/>
                          <a:latin typeface="Courier New"/>
                        </a:rPr>
                        <a:t>s.endsWith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("l"))</a:t>
                      </a:r>
                      <a:endParaRPr lang="en-CA" sz="1800" dirty="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Indicates whether all elements in the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800">
                          <a:effectLst/>
                        </a:rPr>
                        <a:t> list end with the letter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"l"</a:t>
                      </a:r>
                      <a:r>
                        <a:rPr lang="en-GB" sz="1800">
                          <a:effectLst/>
                        </a:rPr>
                        <a:t> (returns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true</a:t>
                      </a:r>
                      <a:r>
                        <a:rPr lang="en-GB" sz="1800">
                          <a:effectLst/>
                        </a:rPr>
                        <a:t>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08807">
                <a:tc>
                  <a:txBody>
                    <a:bodyPr/>
                    <a:lstStyle/>
                    <a:p>
                      <a:pPr algn="l"/>
                      <a:r>
                        <a:rPr lang="en-CA" sz="1800" dirty="0" err="1">
                          <a:effectLst/>
                          <a:latin typeface="Courier New"/>
                        </a:rPr>
                        <a:t>thrill.foreach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(s</a:t>
                      </a:r>
                      <a:r>
                        <a:rPr lang="en-CA" sz="1800" dirty="0">
                          <a:effectLst/>
                        </a:rPr>
                        <a:t> 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=&gt;</a:t>
                      </a:r>
                      <a:r>
                        <a:rPr lang="en-CA" sz="1800" dirty="0">
                          <a:effectLst/>
                        </a:rPr>
                        <a:t> 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print(s))</a:t>
                      </a:r>
                      <a:endParaRPr lang="en-CA" sz="1800" dirty="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Executes the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print</a:t>
                      </a:r>
                      <a:r>
                        <a:rPr lang="en-GB" sz="1800">
                          <a:effectLst/>
                        </a:rPr>
                        <a:t> statement on each of the strings in the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800">
                          <a:effectLst/>
                        </a:rPr>
                        <a:t> list (prints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"Willfilluntil"</a:t>
                      </a:r>
                      <a:r>
                        <a:rPr lang="en-GB" sz="1800">
                          <a:effectLst/>
                        </a:rPr>
                        <a:t>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287">
                <a:tc>
                  <a:txBody>
                    <a:bodyPr/>
                    <a:lstStyle/>
                    <a:p>
                      <a:pPr algn="l"/>
                      <a:r>
                        <a:rPr lang="en-CA" sz="1800" dirty="0" err="1">
                          <a:effectLst/>
                          <a:latin typeface="Courier New"/>
                        </a:rPr>
                        <a:t>thrill.foreach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(print)</a:t>
                      </a:r>
                      <a:endParaRPr lang="en-CA" sz="1800" dirty="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Same as the previous, but more concise (also prints </a:t>
                      </a:r>
                      <a:r>
                        <a:rPr lang="en-GB" sz="1800" dirty="0">
                          <a:effectLst/>
                          <a:latin typeface="Courier New"/>
                        </a:rPr>
                        <a:t>"</a:t>
                      </a:r>
                      <a:r>
                        <a:rPr lang="en-GB" sz="1800" dirty="0" err="1">
                          <a:effectLst/>
                          <a:latin typeface="Courier New"/>
                        </a:rPr>
                        <a:t>Willfilluntil</a:t>
                      </a:r>
                      <a:r>
                        <a:rPr lang="en-GB" sz="1800" dirty="0">
                          <a:effectLst/>
                          <a:latin typeface="Courier New"/>
                        </a:rPr>
                        <a:t>"</a:t>
                      </a:r>
                      <a:r>
                        <a:rPr lang="en-GB" sz="1800" dirty="0">
                          <a:effectLst/>
                        </a:rPr>
                        <a:t>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1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Lists      </a:t>
            </a:r>
            <a:r>
              <a:rPr lang="en-GB" sz="2400" dirty="0" smtClean="0"/>
              <a:t>…Contd.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886054"/>
              </p:ext>
            </p:extLst>
          </p:nvPr>
        </p:nvGraphicFramePr>
        <p:xfrm>
          <a:off x="395533" y="1340768"/>
          <a:ext cx="8424938" cy="5232320"/>
        </p:xfrm>
        <a:graphic>
          <a:graphicData uri="http://schemas.openxmlformats.org/drawingml/2006/table">
            <a:tbl>
              <a:tblPr/>
              <a:tblGrid>
                <a:gridCol w="4212469"/>
                <a:gridCol w="4212469"/>
              </a:tblGrid>
              <a:tr h="95769">
                <a:tc>
                  <a:txBody>
                    <a:bodyPr/>
                    <a:lstStyle/>
                    <a:p>
                      <a:pPr algn="l"/>
                      <a:r>
                        <a:rPr lang="en-CA" sz="1800" b="1" i="0" dirty="0">
                          <a:effectLst/>
                        </a:rPr>
                        <a:t>What it is</a:t>
                      </a:r>
                      <a:endParaRPr lang="en-CA" sz="1800" b="0" i="0" dirty="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i="0">
                          <a:effectLst/>
                          <a:latin typeface="inherit"/>
                        </a:rPr>
                        <a:t>What it does</a:t>
                      </a:r>
                      <a:endParaRPr lang="en-CA" sz="1800" b="0" i="0">
                        <a:effectLst/>
                        <a:latin typeface="inherit"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287">
                <a:tc>
                  <a:txBody>
                    <a:bodyPr/>
                    <a:lstStyle/>
                    <a:p>
                      <a:pPr algn="l"/>
                      <a:r>
                        <a:rPr lang="en-CA" sz="1800" dirty="0" err="1">
                          <a:effectLst/>
                          <a:latin typeface="Courier New"/>
                        </a:rPr>
                        <a:t>thrill.head</a:t>
                      </a:r>
                      <a:endParaRPr lang="en-CA" sz="1800" dirty="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Returns the first element in the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800">
                          <a:effectLst/>
                        </a:rPr>
                        <a:t> list (returns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"Will"</a:t>
                      </a:r>
                      <a:r>
                        <a:rPr lang="en-GB" sz="1800">
                          <a:effectLst/>
                        </a:rPr>
                        <a:t>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807">
                <a:tc>
                  <a:txBody>
                    <a:bodyPr/>
                    <a:lstStyle/>
                    <a:p>
                      <a:pPr algn="l"/>
                      <a:r>
                        <a:rPr lang="en-CA" sz="1800">
                          <a:effectLst/>
                          <a:latin typeface="Courier New"/>
                        </a:rPr>
                        <a:t>thrill.init</a:t>
                      </a:r>
                      <a:endParaRPr lang="en-CA" sz="180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Returns a list of all but the last element in the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800">
                          <a:effectLst/>
                        </a:rPr>
                        <a:t> list (returns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List("Will",</a:t>
                      </a:r>
                      <a:r>
                        <a:rPr lang="en-GB" sz="1800">
                          <a:effectLst/>
                        </a:rPr>
                        <a:t>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"fill")</a:t>
                      </a:r>
                      <a:r>
                        <a:rPr lang="en-GB" sz="1800">
                          <a:effectLst/>
                        </a:rPr>
                        <a:t>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52287">
                <a:tc>
                  <a:txBody>
                    <a:bodyPr/>
                    <a:lstStyle/>
                    <a:p>
                      <a:pPr algn="l"/>
                      <a:r>
                        <a:rPr lang="en-CA" sz="1800">
                          <a:effectLst/>
                          <a:latin typeface="Courier New"/>
                        </a:rPr>
                        <a:t>thrill.isEmpty</a:t>
                      </a:r>
                      <a:endParaRPr lang="en-CA" sz="180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Indicates whether the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800">
                          <a:effectLst/>
                        </a:rPr>
                        <a:t> list is empty (returns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false</a:t>
                      </a:r>
                      <a:r>
                        <a:rPr lang="en-GB" sz="1800">
                          <a:effectLst/>
                        </a:rPr>
                        <a:t>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287">
                <a:tc>
                  <a:txBody>
                    <a:bodyPr/>
                    <a:lstStyle/>
                    <a:p>
                      <a:pPr algn="l"/>
                      <a:r>
                        <a:rPr lang="en-CA" sz="1800">
                          <a:effectLst/>
                          <a:latin typeface="Courier New"/>
                        </a:rPr>
                        <a:t>thrill.last</a:t>
                      </a:r>
                      <a:endParaRPr lang="en-CA" sz="180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Returns the last element in the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800">
                          <a:effectLst/>
                        </a:rPr>
                        <a:t> list (returns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"until"</a:t>
                      </a:r>
                      <a:r>
                        <a:rPr lang="en-GB" sz="1800">
                          <a:effectLst/>
                        </a:rPr>
                        <a:t>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52287">
                <a:tc>
                  <a:txBody>
                    <a:bodyPr/>
                    <a:lstStyle/>
                    <a:p>
                      <a:pPr algn="l"/>
                      <a:r>
                        <a:rPr lang="en-CA" sz="1800">
                          <a:effectLst/>
                          <a:latin typeface="Courier New"/>
                        </a:rPr>
                        <a:t>thrill.length</a:t>
                      </a:r>
                      <a:endParaRPr lang="en-CA" sz="180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Returns the number of elements in the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800">
                          <a:effectLst/>
                        </a:rPr>
                        <a:t> list (returns 3)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844">
                <a:tc>
                  <a:txBody>
                    <a:bodyPr/>
                    <a:lstStyle/>
                    <a:p>
                      <a:pPr algn="l"/>
                      <a:r>
                        <a:rPr lang="en-CA" sz="1800">
                          <a:effectLst/>
                          <a:latin typeface="Courier New"/>
                        </a:rPr>
                        <a:t>thrill.map(s</a:t>
                      </a:r>
                      <a:r>
                        <a:rPr lang="en-CA" sz="1800">
                          <a:effectLst/>
                        </a:rPr>
                        <a:t> </a:t>
                      </a:r>
                      <a:r>
                        <a:rPr lang="en-CA" sz="1800">
                          <a:effectLst/>
                          <a:latin typeface="Courier New"/>
                        </a:rPr>
                        <a:t>=&gt;</a:t>
                      </a:r>
                      <a:r>
                        <a:rPr lang="en-CA" sz="1800">
                          <a:effectLst/>
                        </a:rPr>
                        <a:t> </a:t>
                      </a:r>
                      <a:r>
                        <a:rPr lang="en-CA" sz="1800">
                          <a:effectLst/>
                          <a:latin typeface="Courier New"/>
                        </a:rPr>
                        <a:t>s</a:t>
                      </a:r>
                      <a:r>
                        <a:rPr lang="en-CA" sz="1800">
                          <a:effectLst/>
                        </a:rPr>
                        <a:t> </a:t>
                      </a:r>
                      <a:r>
                        <a:rPr lang="en-CA" sz="1800">
                          <a:effectLst/>
                          <a:latin typeface="Courier New"/>
                        </a:rPr>
                        <a:t>+</a:t>
                      </a:r>
                      <a:r>
                        <a:rPr lang="en-CA" sz="1800">
                          <a:effectLst/>
                        </a:rPr>
                        <a:t> </a:t>
                      </a:r>
                      <a:r>
                        <a:rPr lang="en-CA" sz="1800">
                          <a:effectLst/>
                          <a:latin typeface="Courier New"/>
                        </a:rPr>
                        <a:t>"y")</a:t>
                      </a:r>
                      <a:endParaRPr lang="en-CA" sz="180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Returns a list resulting from adding a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"y"</a:t>
                      </a:r>
                      <a:r>
                        <a:rPr lang="en-GB" sz="1800">
                          <a:effectLst/>
                        </a:rPr>
                        <a:t> to each string element in the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800">
                          <a:effectLst/>
                        </a:rPr>
                        <a:t> list (returns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List("Willy",</a:t>
                      </a:r>
                      <a:r>
                        <a:rPr lang="en-GB" sz="1800">
                          <a:effectLst/>
                        </a:rPr>
                        <a:t>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"filly",</a:t>
                      </a:r>
                      <a:r>
                        <a:rPr lang="en-GB" sz="1800">
                          <a:effectLst/>
                        </a:rPr>
                        <a:t>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"untily")</a:t>
                      </a:r>
                      <a:r>
                        <a:rPr lang="en-GB" sz="1800">
                          <a:effectLst/>
                        </a:rPr>
                        <a:t>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52287">
                <a:tc>
                  <a:txBody>
                    <a:bodyPr/>
                    <a:lstStyle/>
                    <a:p>
                      <a:pPr algn="l"/>
                      <a:r>
                        <a:rPr lang="en-CA" sz="1800" dirty="0" err="1">
                          <a:effectLst/>
                          <a:latin typeface="Courier New"/>
                        </a:rPr>
                        <a:t>thrill.mkString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(",</a:t>
                      </a:r>
                      <a:r>
                        <a:rPr lang="en-CA" sz="1800" dirty="0">
                          <a:effectLst/>
                        </a:rPr>
                        <a:t> 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")</a:t>
                      </a:r>
                      <a:endParaRPr lang="en-CA" sz="1800" dirty="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Makes a string with the elements of the list (returns </a:t>
                      </a:r>
                      <a:r>
                        <a:rPr lang="en-GB" sz="1800" dirty="0">
                          <a:effectLst/>
                          <a:latin typeface="Courier New"/>
                        </a:rPr>
                        <a:t>"Will,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>
                          <a:effectLst/>
                          <a:latin typeface="Courier New"/>
                        </a:rPr>
                        <a:t>fill,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>
                          <a:effectLst/>
                          <a:latin typeface="Courier New"/>
                        </a:rPr>
                        <a:t>until"</a:t>
                      </a:r>
                      <a:r>
                        <a:rPr lang="en-GB" sz="1800" dirty="0">
                          <a:effectLst/>
                        </a:rPr>
                        <a:t>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3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Scala</a:t>
            </a:r>
            <a:r>
              <a:rPr lang="en-CA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Modern multi-paradigm programming language. (2003)</a:t>
            </a:r>
          </a:p>
          <a:p>
            <a:pPr lvl="1"/>
            <a:r>
              <a:rPr lang="en-CA" dirty="0" smtClean="0"/>
              <a:t>Imperative</a:t>
            </a:r>
          </a:p>
          <a:p>
            <a:pPr lvl="1"/>
            <a:r>
              <a:rPr lang="en-CA" dirty="0" smtClean="0"/>
              <a:t>Object Oriented</a:t>
            </a:r>
          </a:p>
          <a:p>
            <a:pPr lvl="1"/>
            <a:r>
              <a:rPr lang="en-CA" dirty="0" smtClean="0"/>
              <a:t>Functional</a:t>
            </a:r>
          </a:p>
          <a:p>
            <a:r>
              <a:rPr lang="en-GB" dirty="0" smtClean="0"/>
              <a:t>Concise</a:t>
            </a:r>
          </a:p>
          <a:p>
            <a:r>
              <a:rPr lang="en-GB" dirty="0" smtClean="0"/>
              <a:t>Elegant and</a:t>
            </a:r>
          </a:p>
          <a:p>
            <a:r>
              <a:rPr lang="en-GB" dirty="0" smtClean="0"/>
              <a:t>Type-safe</a:t>
            </a:r>
            <a:endParaRPr lang="en-CA" dirty="0"/>
          </a:p>
        </p:txBody>
      </p:sp>
      <p:sp>
        <p:nvSpPr>
          <p:cNvPr id="4" name="Right Arrow 3"/>
          <p:cNvSpPr/>
          <p:nvPr/>
        </p:nvSpPr>
        <p:spPr>
          <a:xfrm>
            <a:off x="6804248" y="5229200"/>
            <a:ext cx="1080120" cy="57606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Prog_1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9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Lists      </a:t>
            </a:r>
            <a:r>
              <a:rPr lang="en-GB" sz="2400" dirty="0" smtClean="0"/>
              <a:t>…Contd.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23622"/>
              </p:ext>
            </p:extLst>
          </p:nvPr>
        </p:nvGraphicFramePr>
        <p:xfrm>
          <a:off x="395533" y="1484787"/>
          <a:ext cx="8424938" cy="4573220"/>
        </p:xfrm>
        <a:graphic>
          <a:graphicData uri="http://schemas.openxmlformats.org/drawingml/2006/table">
            <a:tbl>
              <a:tblPr/>
              <a:tblGrid>
                <a:gridCol w="4212469"/>
                <a:gridCol w="4212469"/>
              </a:tblGrid>
              <a:tr h="95769">
                <a:tc>
                  <a:txBody>
                    <a:bodyPr/>
                    <a:lstStyle/>
                    <a:p>
                      <a:pPr algn="l"/>
                      <a:r>
                        <a:rPr lang="en-CA" sz="1800" b="1" i="0" dirty="0">
                          <a:effectLst/>
                        </a:rPr>
                        <a:t>What it is</a:t>
                      </a:r>
                      <a:endParaRPr lang="en-CA" sz="1800" b="0" i="0" dirty="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i="0" dirty="0">
                          <a:effectLst/>
                          <a:latin typeface="inherit"/>
                        </a:rPr>
                        <a:t>What it does</a:t>
                      </a:r>
                      <a:endParaRPr lang="en-CA" sz="1800" b="0" i="0" dirty="0">
                        <a:effectLst/>
                        <a:latin typeface="inherit"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807">
                <a:tc>
                  <a:txBody>
                    <a:bodyPr/>
                    <a:lstStyle/>
                    <a:p>
                      <a:pPr algn="l"/>
                      <a:r>
                        <a:rPr lang="en-CA" sz="1800" dirty="0" err="1">
                          <a:effectLst/>
                          <a:latin typeface="Courier New"/>
                        </a:rPr>
                        <a:t>thrill.filterNot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(s</a:t>
                      </a:r>
                      <a:r>
                        <a:rPr lang="en-CA" sz="1800" dirty="0">
                          <a:effectLst/>
                        </a:rPr>
                        <a:t> 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=&gt;</a:t>
                      </a:r>
                      <a:r>
                        <a:rPr lang="en-CA" sz="1800" dirty="0">
                          <a:effectLst/>
                        </a:rPr>
                        <a:t/>
                      </a:r>
                      <a:br>
                        <a:rPr lang="en-CA" sz="1800" dirty="0">
                          <a:effectLst/>
                        </a:rPr>
                      </a:br>
                      <a:r>
                        <a:rPr lang="en-CA" sz="1800" dirty="0" err="1">
                          <a:effectLst/>
                          <a:latin typeface="Courier New"/>
                        </a:rPr>
                        <a:t>s.length</a:t>
                      </a:r>
                      <a:r>
                        <a:rPr lang="en-CA" sz="1800" dirty="0">
                          <a:effectLst/>
                        </a:rPr>
                        <a:t> 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==</a:t>
                      </a:r>
                      <a:r>
                        <a:rPr lang="en-CA" sz="1800" dirty="0">
                          <a:effectLst/>
                        </a:rPr>
                        <a:t> </a:t>
                      </a:r>
                      <a:r>
                        <a:rPr lang="en-CA" sz="1800" dirty="0">
                          <a:effectLst/>
                          <a:latin typeface="Courier New"/>
                        </a:rPr>
                        <a:t>4)</a:t>
                      </a:r>
                      <a:endParaRPr lang="en-CA" sz="1800" dirty="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Returns a list of all elements, in order, of the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800">
                          <a:effectLst/>
                        </a:rPr>
                        <a:t> list </a:t>
                      </a:r>
                      <a:r>
                        <a:rPr lang="en-GB" sz="1800" i="1">
                          <a:effectLst/>
                        </a:rPr>
                        <a:t>except those</a:t>
                      </a:r>
                      <a:r>
                        <a:rPr lang="en-GB" sz="1800">
                          <a:effectLst/>
                        </a:rPr>
                        <a:t>that have length 4 (returns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List("until")</a:t>
                      </a:r>
                      <a:r>
                        <a:rPr lang="en-GB" sz="1800">
                          <a:effectLst/>
                        </a:rPr>
                        <a:t>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65326">
                <a:tc>
                  <a:txBody>
                    <a:bodyPr/>
                    <a:lstStyle/>
                    <a:p>
                      <a:pPr algn="l"/>
                      <a:r>
                        <a:rPr lang="en-CA" sz="1800" dirty="0" err="1">
                          <a:effectLst/>
                          <a:latin typeface="Courier New"/>
                        </a:rPr>
                        <a:t>thrill.reverse</a:t>
                      </a:r>
                      <a:endParaRPr lang="en-CA" sz="1800" dirty="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Returns a list containing all elements of the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800">
                          <a:effectLst/>
                        </a:rPr>
                        <a:t> list in reverse order (returns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List("until",</a:t>
                      </a:r>
                      <a:r>
                        <a:rPr lang="en-GB" sz="1800">
                          <a:effectLst/>
                        </a:rPr>
                        <a:t>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"fill",</a:t>
                      </a:r>
                      <a:r>
                        <a:rPr lang="en-GB" sz="1800">
                          <a:effectLst/>
                        </a:rPr>
                        <a:t>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"Will")</a:t>
                      </a:r>
                      <a:r>
                        <a:rPr lang="en-GB" sz="1800">
                          <a:effectLst/>
                        </a:rPr>
                        <a:t>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1844">
                <a:tc>
                  <a:txBody>
                    <a:bodyPr/>
                    <a:lstStyle/>
                    <a:p>
                      <a:pPr algn="l"/>
                      <a:r>
                        <a:rPr lang="en-GB" sz="1800" dirty="0" err="1">
                          <a:effectLst/>
                          <a:latin typeface="Courier New"/>
                        </a:rPr>
                        <a:t>thrill.sort</a:t>
                      </a:r>
                      <a:r>
                        <a:rPr lang="en-GB" sz="1800" dirty="0">
                          <a:effectLst/>
                          <a:latin typeface="Courier New"/>
                        </a:rPr>
                        <a:t>((s,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>
                          <a:effectLst/>
                          <a:latin typeface="Courier New"/>
                        </a:rPr>
                        <a:t>t)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>
                          <a:effectLst/>
                          <a:latin typeface="Courier New"/>
                        </a:rPr>
                        <a:t>=&gt;</a:t>
                      </a:r>
                      <a:r>
                        <a:rPr lang="en-GB" sz="1800" dirty="0">
                          <a:effectLst/>
                        </a:rPr>
                        <a:t/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dirty="0" err="1">
                          <a:effectLst/>
                          <a:latin typeface="Courier New"/>
                        </a:rPr>
                        <a:t>s.charAt</a:t>
                      </a:r>
                      <a:r>
                        <a:rPr lang="en-GB" sz="1800" dirty="0">
                          <a:effectLst/>
                          <a:latin typeface="Courier New"/>
                        </a:rPr>
                        <a:t>(0).</a:t>
                      </a:r>
                      <a:r>
                        <a:rPr lang="en-GB" sz="1800" dirty="0" err="1">
                          <a:effectLst/>
                          <a:latin typeface="Courier New"/>
                        </a:rPr>
                        <a:t>toLower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>
                          <a:effectLst/>
                          <a:latin typeface="Courier New"/>
                        </a:rPr>
                        <a:t>&lt;</a:t>
                      </a:r>
                      <a:r>
                        <a:rPr lang="en-GB" sz="1800" dirty="0">
                          <a:effectLst/>
                        </a:rPr>
                        <a:t/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dirty="0" err="1">
                          <a:effectLst/>
                          <a:latin typeface="Courier New"/>
                        </a:rPr>
                        <a:t>t.charAt</a:t>
                      </a:r>
                      <a:r>
                        <a:rPr lang="en-GB" sz="1800" dirty="0">
                          <a:effectLst/>
                          <a:latin typeface="Courier New"/>
                        </a:rPr>
                        <a:t>(0).</a:t>
                      </a:r>
                      <a:r>
                        <a:rPr lang="en-GB" sz="1800" dirty="0" err="1">
                          <a:effectLst/>
                          <a:latin typeface="Courier New"/>
                        </a:rPr>
                        <a:t>toLower</a:t>
                      </a:r>
                      <a:r>
                        <a:rPr lang="en-GB" sz="1800" dirty="0">
                          <a:effectLst/>
                          <a:latin typeface="Courier New"/>
                        </a:rPr>
                        <a:t>)</a:t>
                      </a:r>
                      <a:endParaRPr lang="en-GB" sz="1800" dirty="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effectLst/>
                        </a:rPr>
                        <a:t>Returns a list containing all elements of the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800">
                          <a:effectLst/>
                        </a:rPr>
                        <a:t> list in alphabetical order of the first character lowercased (returns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List("fill",</a:t>
                      </a:r>
                      <a:r>
                        <a:rPr lang="en-GB" sz="1800">
                          <a:effectLst/>
                        </a:rPr>
                        <a:t>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"until",</a:t>
                      </a:r>
                      <a:r>
                        <a:rPr lang="en-GB" sz="1800">
                          <a:effectLst/>
                        </a:rPr>
                        <a:t> </a:t>
                      </a:r>
                      <a:r>
                        <a:rPr lang="en-GB" sz="1800">
                          <a:effectLst/>
                          <a:latin typeface="Courier New"/>
                        </a:rPr>
                        <a:t>"Will")</a:t>
                      </a:r>
                      <a:r>
                        <a:rPr lang="en-GB" sz="1800">
                          <a:effectLst/>
                        </a:rPr>
                        <a:t>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08807">
                <a:tc>
                  <a:txBody>
                    <a:bodyPr/>
                    <a:lstStyle/>
                    <a:p>
                      <a:pPr algn="l"/>
                      <a:r>
                        <a:rPr lang="en-CA" sz="1800" dirty="0" err="1">
                          <a:effectLst/>
                          <a:latin typeface="Courier New"/>
                        </a:rPr>
                        <a:t>thrill.tail</a:t>
                      </a:r>
                      <a:endParaRPr lang="en-CA" sz="1800" dirty="0">
                        <a:effectLst/>
                      </a:endParaRP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effectLst/>
                        </a:rPr>
                        <a:t>Returns the </a:t>
                      </a:r>
                      <a:r>
                        <a:rPr lang="en-GB" sz="1800" dirty="0">
                          <a:effectLst/>
                          <a:latin typeface="Courier New"/>
                        </a:rPr>
                        <a:t>thrill</a:t>
                      </a:r>
                      <a:r>
                        <a:rPr lang="en-GB" sz="1800" dirty="0">
                          <a:effectLst/>
                        </a:rPr>
                        <a:t> list minus its first element (returns </a:t>
                      </a:r>
                      <a:r>
                        <a:rPr lang="en-GB" sz="1800" dirty="0">
                          <a:effectLst/>
                          <a:latin typeface="Courier New"/>
                        </a:rPr>
                        <a:t>List("fill",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>
                          <a:effectLst/>
                          <a:latin typeface="Courier New"/>
                        </a:rPr>
                        <a:t>"until")</a:t>
                      </a:r>
                      <a:r>
                        <a:rPr lang="en-GB" sz="1800" dirty="0">
                          <a:effectLst/>
                        </a:rPr>
                        <a:t>)</a:t>
                      </a:r>
                    </a:p>
                  </a:txBody>
                  <a:tcPr marL="18410" marR="18410" marT="18410" marB="1841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5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Tuples     </a:t>
            </a:r>
            <a:r>
              <a:rPr lang="en-GB" sz="2800" dirty="0" smtClean="0"/>
              <a:t>(</a:t>
            </a:r>
            <a:r>
              <a:rPr lang="en-CA" sz="2800" dirty="0" smtClean="0"/>
              <a:t>immutable)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1628800"/>
            <a:ext cx="8579296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smtClean="0"/>
              <a:t>//Can </a:t>
            </a:r>
            <a:r>
              <a:rPr lang="fr-FR" sz="1600" dirty="0" err="1" smtClean="0"/>
              <a:t>contain</a:t>
            </a:r>
            <a:r>
              <a:rPr lang="fr-FR" sz="1600" dirty="0" smtClean="0"/>
              <a:t> </a:t>
            </a:r>
            <a:r>
              <a:rPr lang="fr-FR" sz="1600" dirty="0" err="1" smtClean="0"/>
              <a:t>heterogeneous</a:t>
            </a:r>
            <a:r>
              <a:rPr lang="fr-FR" sz="1600" dirty="0" smtClean="0"/>
              <a:t> data types.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 val </a:t>
            </a:r>
            <a:r>
              <a:rPr lang="fr-FR" sz="1600" dirty="0"/>
              <a:t>pair = (99, "</a:t>
            </a:r>
            <a:r>
              <a:rPr lang="fr-FR" sz="1600" dirty="0" err="1"/>
              <a:t>Luftballons</a:t>
            </a:r>
            <a:r>
              <a:rPr lang="fr-FR" sz="1600" dirty="0"/>
              <a:t>")                  //&gt; pair  : (Int, String) = (99,Luftballons)</a:t>
            </a:r>
          </a:p>
          <a:p>
            <a:pPr marL="0" indent="0">
              <a:buNone/>
            </a:pPr>
            <a:r>
              <a:rPr lang="fr-FR" sz="1600" dirty="0"/>
              <a:t>  </a:t>
            </a:r>
            <a:r>
              <a:rPr lang="fr-FR" sz="1600" dirty="0" err="1"/>
              <a:t>println</a:t>
            </a:r>
            <a:r>
              <a:rPr lang="fr-FR" sz="1600" dirty="0"/>
              <a:t>(pair._1)                                //&gt; 99</a:t>
            </a:r>
          </a:p>
          <a:p>
            <a:pPr marL="0" indent="0">
              <a:buNone/>
            </a:pPr>
            <a:r>
              <a:rPr lang="fr-FR" sz="1600" dirty="0"/>
              <a:t>  </a:t>
            </a:r>
            <a:r>
              <a:rPr lang="fr-FR" sz="1600" dirty="0" err="1"/>
              <a:t>println</a:t>
            </a:r>
            <a:r>
              <a:rPr lang="fr-FR" sz="1600" dirty="0"/>
              <a:t>(pair._2)                                //&gt; </a:t>
            </a:r>
            <a:r>
              <a:rPr lang="fr-FR" sz="1600" dirty="0" err="1" smtClean="0"/>
              <a:t>Luftballons</a:t>
            </a:r>
            <a:endParaRPr lang="fr-FR" sz="1600" dirty="0" smtClean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7442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Sets and Maps     </a:t>
            </a:r>
            <a:r>
              <a:rPr lang="en-CA" sz="1800" dirty="0" smtClean="0"/>
              <a:t>(Mutable as well immutable)</a:t>
            </a:r>
            <a:endParaRPr lang="en-CA" dirty="0"/>
          </a:p>
        </p:txBody>
      </p:sp>
      <p:pic>
        <p:nvPicPr>
          <p:cNvPr id="2050" name="Picture 2" descr="image images/sets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668258"/>
            <a:ext cx="3960439" cy="277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images/maps8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06774"/>
            <a:ext cx="40481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1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Sets and Maps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1176" y="1628800"/>
            <a:ext cx="8579296" cy="4248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b="1" dirty="0" err="1">
                <a:solidFill>
                  <a:srgbClr val="FF0000"/>
                </a:solidFill>
              </a:rPr>
              <a:t>var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/>
              <a:t>jetSet</a:t>
            </a:r>
            <a:r>
              <a:rPr lang="en-GB" sz="1600" dirty="0"/>
              <a:t> = Set("Boeing", "Airbus</a:t>
            </a:r>
            <a:r>
              <a:rPr lang="en-GB" sz="1600" dirty="0" smtClean="0"/>
              <a:t>")</a:t>
            </a:r>
          </a:p>
          <a:p>
            <a:pPr marL="0" indent="0">
              <a:buNone/>
            </a:pPr>
            <a:r>
              <a:rPr lang="en-GB" sz="1600" dirty="0" smtClean="0"/>
              <a:t>//&gt; </a:t>
            </a:r>
            <a:r>
              <a:rPr lang="en-GB" sz="1600" dirty="0" err="1"/>
              <a:t>jetSet</a:t>
            </a:r>
            <a:r>
              <a:rPr lang="en-GB" sz="1600" dirty="0"/>
              <a:t>  : </a:t>
            </a:r>
            <a:r>
              <a:rPr lang="en-GB" sz="1600" dirty="0" err="1"/>
              <a:t>scala.collection.</a:t>
            </a:r>
            <a:r>
              <a:rPr lang="en-GB" sz="1600" b="1" dirty="0" err="1">
                <a:solidFill>
                  <a:srgbClr val="FF0000"/>
                </a:solidFill>
              </a:rPr>
              <a:t>immutable</a:t>
            </a:r>
            <a:r>
              <a:rPr lang="en-GB" sz="1600" dirty="0" err="1"/>
              <a:t>.Set</a:t>
            </a:r>
            <a:r>
              <a:rPr lang="en-GB" sz="1600" dirty="0"/>
              <a:t>[String] = Set(Boeing, Airbus)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 err="1"/>
              <a:t>jetSet</a:t>
            </a:r>
            <a:r>
              <a:rPr lang="en-GB" sz="1600" dirty="0"/>
              <a:t> += "Lear"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 err="1"/>
              <a:t>jetSet</a:t>
            </a:r>
            <a:r>
              <a:rPr lang="en-GB" sz="1600" dirty="0"/>
              <a:t>                                   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//&gt; </a:t>
            </a:r>
            <a:r>
              <a:rPr lang="en-GB" sz="1600" dirty="0"/>
              <a:t>res0: </a:t>
            </a:r>
            <a:r>
              <a:rPr lang="en-GB" sz="1600" dirty="0" err="1"/>
              <a:t>scala.collection.immutable.Set</a:t>
            </a:r>
            <a:r>
              <a:rPr lang="en-GB" sz="1600" dirty="0"/>
              <a:t>[String] = Set(Boeing, Airbus, Lear)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    </a:t>
            </a:r>
            <a:r>
              <a:rPr lang="en-GB" sz="1600" dirty="0" err="1"/>
              <a:t>println</a:t>
            </a:r>
            <a:r>
              <a:rPr lang="en-GB" sz="1600" dirty="0"/>
              <a:t>(</a:t>
            </a:r>
            <a:r>
              <a:rPr lang="en-GB" sz="1600" dirty="0" err="1"/>
              <a:t>jetSet.contains</a:t>
            </a:r>
            <a:r>
              <a:rPr lang="en-GB" sz="1600" dirty="0"/>
              <a:t>("Cessna"))            //&gt; </a:t>
            </a:r>
            <a:r>
              <a:rPr lang="en-GB" sz="1600" dirty="0" smtClean="0"/>
              <a:t>false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CA" sz="1600" b="1" dirty="0">
                <a:solidFill>
                  <a:srgbClr val="FF0000"/>
                </a:solidFill>
              </a:rPr>
              <a:t> import </a:t>
            </a:r>
            <a:r>
              <a:rPr lang="en-CA" sz="1600" b="1" dirty="0" err="1">
                <a:solidFill>
                  <a:srgbClr val="FF0000"/>
                </a:solidFill>
              </a:rPr>
              <a:t>scala.collection.mutable</a:t>
            </a:r>
            <a:endParaRPr lang="en-CA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/>
              <a:t>  </a:t>
            </a:r>
            <a:r>
              <a:rPr lang="en-CA" sz="1600" b="1" dirty="0" err="1">
                <a:solidFill>
                  <a:srgbClr val="FF0000"/>
                </a:solidFill>
              </a:rPr>
              <a:t>val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dirty="0" err="1"/>
              <a:t>movieSet</a:t>
            </a:r>
            <a:r>
              <a:rPr lang="en-CA" sz="1600" dirty="0"/>
              <a:t> = </a:t>
            </a:r>
            <a:r>
              <a:rPr lang="en-CA" sz="1600" dirty="0" err="1"/>
              <a:t>mutable.Set</a:t>
            </a:r>
            <a:r>
              <a:rPr lang="en-CA" sz="1600" dirty="0"/>
              <a:t>("</a:t>
            </a:r>
            <a:r>
              <a:rPr lang="en-CA" sz="1600" dirty="0" err="1"/>
              <a:t>DeadPool</a:t>
            </a:r>
            <a:r>
              <a:rPr lang="en-CA" sz="1600" dirty="0"/>
              <a:t>", "Transformer")</a:t>
            </a:r>
          </a:p>
          <a:p>
            <a:pPr marL="0" indent="0">
              <a:buNone/>
            </a:pPr>
            <a:r>
              <a:rPr lang="en-CA" sz="1600" dirty="0"/>
              <a:t>                                                  //&gt; </a:t>
            </a:r>
            <a:r>
              <a:rPr lang="en-CA" sz="1600" dirty="0" err="1"/>
              <a:t>movieSet</a:t>
            </a:r>
            <a:r>
              <a:rPr lang="en-CA" sz="1600" dirty="0"/>
              <a:t>  : </a:t>
            </a:r>
            <a:r>
              <a:rPr lang="en-CA" sz="1600" dirty="0" err="1"/>
              <a:t>scala.collection.mutable.Set</a:t>
            </a:r>
            <a:r>
              <a:rPr lang="en-CA" sz="1600" dirty="0"/>
              <a:t>[String] = Set(</a:t>
            </a:r>
            <a:r>
              <a:rPr lang="en-CA" sz="1600" dirty="0" err="1"/>
              <a:t>DeadPool</a:t>
            </a:r>
            <a:r>
              <a:rPr lang="en-CA" sz="1600" dirty="0"/>
              <a:t>, Transformer</a:t>
            </a:r>
          </a:p>
          <a:p>
            <a:pPr marL="0" indent="0">
              <a:buNone/>
            </a:pPr>
            <a:r>
              <a:rPr lang="en-CA" sz="1600" dirty="0"/>
              <a:t>                                                  //| )</a:t>
            </a:r>
          </a:p>
          <a:p>
            <a:pPr marL="0" indent="0">
              <a:buNone/>
            </a:pPr>
            <a:r>
              <a:rPr lang="en-CA" sz="1600" dirty="0"/>
              <a:t>  </a:t>
            </a:r>
            <a:r>
              <a:rPr lang="en-CA" sz="1600" dirty="0" err="1"/>
              <a:t>movieSet</a:t>
            </a:r>
            <a:r>
              <a:rPr lang="en-CA" sz="1600" dirty="0"/>
              <a:t> += "Avenger"                           //&gt; res1: practise.Practise2.movieSet.type = Set(Avenger, </a:t>
            </a:r>
            <a:r>
              <a:rPr lang="en-CA" sz="1600" dirty="0" err="1"/>
              <a:t>DeadPool</a:t>
            </a:r>
            <a:r>
              <a:rPr lang="en-CA" sz="1600" dirty="0"/>
              <a:t>, Transformer)</a:t>
            </a:r>
          </a:p>
          <a:p>
            <a:pPr marL="0" indent="0">
              <a:buNone/>
            </a:pPr>
            <a:r>
              <a:rPr lang="en-CA" sz="1600" dirty="0"/>
              <a:t>                                                  //| </a:t>
            </a:r>
          </a:p>
          <a:p>
            <a:pPr marL="0" indent="0">
              <a:buNone/>
            </a:pPr>
            <a:r>
              <a:rPr lang="en-CA" sz="1600" dirty="0"/>
              <a:t>  </a:t>
            </a:r>
            <a:r>
              <a:rPr lang="en-CA" sz="1600" dirty="0" err="1"/>
              <a:t>println</a:t>
            </a:r>
            <a:r>
              <a:rPr lang="en-CA" sz="1600" dirty="0"/>
              <a:t>(</a:t>
            </a:r>
            <a:r>
              <a:rPr lang="en-CA" sz="1600" dirty="0" err="1"/>
              <a:t>movieSet</a:t>
            </a:r>
            <a:r>
              <a:rPr lang="en-CA" sz="1600" dirty="0"/>
              <a:t>)                               //&gt; Set(Avenger, </a:t>
            </a:r>
            <a:r>
              <a:rPr lang="en-CA" sz="1600" dirty="0" err="1"/>
              <a:t>DeadPool</a:t>
            </a:r>
            <a:r>
              <a:rPr lang="en-CA" sz="1600" dirty="0"/>
              <a:t>, Transformer)</a:t>
            </a:r>
          </a:p>
        </p:txBody>
      </p:sp>
    </p:spTree>
    <p:extLst>
      <p:ext uri="{BB962C8B-B14F-4D97-AF65-F5344CB8AC3E}">
        <p14:creationId xmlns:p14="http://schemas.microsoft.com/office/powerpoint/2010/main" val="5283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Sets and Maps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1176" y="2060848"/>
            <a:ext cx="8579296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 import </a:t>
            </a:r>
            <a:r>
              <a:rPr lang="en-GB" sz="1600" dirty="0" err="1"/>
              <a:t>scala.collection.immutable.HashSet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 err="1"/>
              <a:t>hashSet</a:t>
            </a:r>
            <a:r>
              <a:rPr lang="en-GB" sz="1600" dirty="0"/>
              <a:t> = </a:t>
            </a:r>
            <a:r>
              <a:rPr lang="en-GB" sz="1600" dirty="0" err="1"/>
              <a:t>HashSet</a:t>
            </a:r>
            <a:r>
              <a:rPr lang="en-GB" sz="1600" dirty="0"/>
              <a:t>("Tomatoes", "</a:t>
            </a:r>
            <a:r>
              <a:rPr lang="en-GB" sz="1600" dirty="0" err="1"/>
              <a:t>Chilies</a:t>
            </a:r>
            <a:r>
              <a:rPr lang="en-GB" sz="1600" dirty="0" smtClean="0"/>
              <a:t>")      //Factory Method from companion object.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println</a:t>
            </a:r>
            <a:r>
              <a:rPr lang="en-GB" sz="1600" dirty="0"/>
              <a:t>(</a:t>
            </a:r>
            <a:r>
              <a:rPr lang="en-GB" sz="1600" dirty="0" err="1"/>
              <a:t>hashSet</a:t>
            </a:r>
            <a:r>
              <a:rPr lang="en-GB" sz="1600" dirty="0"/>
              <a:t> + "Coriander")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6551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Sets and Maps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1176" y="2060848"/>
            <a:ext cx="8579296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 import </a:t>
            </a:r>
            <a:r>
              <a:rPr lang="en-GB" sz="1600" dirty="0" err="1"/>
              <a:t>scala.collection.mutable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val</a:t>
            </a:r>
            <a:r>
              <a:rPr lang="en-GB" sz="1600" dirty="0"/>
              <a:t> </a:t>
            </a:r>
            <a:r>
              <a:rPr lang="en-GB" sz="1600" dirty="0" err="1"/>
              <a:t>numberMap</a:t>
            </a:r>
            <a:r>
              <a:rPr lang="en-GB" sz="1600" dirty="0"/>
              <a:t> = </a:t>
            </a:r>
            <a:r>
              <a:rPr lang="en-GB" sz="1600" dirty="0" err="1"/>
              <a:t>mutable.Map</a:t>
            </a:r>
            <a:r>
              <a:rPr lang="en-GB" sz="1600" dirty="0"/>
              <a:t>[</a:t>
            </a:r>
            <a:r>
              <a:rPr lang="en-GB" sz="1600" dirty="0" err="1"/>
              <a:t>Int</a:t>
            </a:r>
            <a:r>
              <a:rPr lang="en-GB" sz="1600" dirty="0"/>
              <a:t>, String]()   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//&gt; </a:t>
            </a:r>
            <a:r>
              <a:rPr lang="en-GB" sz="1600" dirty="0" err="1"/>
              <a:t>numberMap</a:t>
            </a:r>
            <a:r>
              <a:rPr lang="en-GB" sz="1600" dirty="0"/>
              <a:t>  : </a:t>
            </a:r>
            <a:r>
              <a:rPr lang="en-GB" sz="1600" dirty="0" err="1"/>
              <a:t>scala.collection.mutable.Map</a:t>
            </a:r>
            <a:r>
              <a:rPr lang="en-GB" sz="1600" dirty="0"/>
              <a:t>[</a:t>
            </a:r>
            <a:r>
              <a:rPr lang="en-GB" sz="1600" dirty="0" err="1"/>
              <a:t>Int,String</a:t>
            </a:r>
            <a:r>
              <a:rPr lang="en-GB" sz="1600" dirty="0"/>
              <a:t>] = Map()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numberMap</a:t>
            </a:r>
            <a:r>
              <a:rPr lang="en-GB" sz="1600" dirty="0"/>
              <a:t> += (1 -&gt; "One")                      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//&gt; </a:t>
            </a:r>
            <a:r>
              <a:rPr lang="en-GB" sz="1600" dirty="0"/>
              <a:t>res2: practise.Practise2.numberMap.type = Map(1 -&gt; One)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numberMap</a:t>
            </a:r>
            <a:r>
              <a:rPr lang="en-GB" sz="1600" dirty="0"/>
              <a:t> += (2 -&gt; "Two")                      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//&gt; </a:t>
            </a:r>
            <a:r>
              <a:rPr lang="en-GB" sz="1600" dirty="0"/>
              <a:t>res3: practise.Practise2.numberMap.type = Map(2 -&gt; Two, 1 -&gt; One)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numberMap</a:t>
            </a:r>
            <a:r>
              <a:rPr lang="en-GB" sz="1600" dirty="0"/>
              <a:t> += (3 -&gt; "Three")                    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//&gt; </a:t>
            </a:r>
            <a:r>
              <a:rPr lang="en-GB" sz="1600" dirty="0"/>
              <a:t>res4: practise.Practise2.numberMap.type = Map(2 -&gt; Two, 1 -&gt; One, 3 -&gt; Three</a:t>
            </a:r>
          </a:p>
          <a:p>
            <a:pPr marL="0" indent="0">
              <a:buNone/>
            </a:pPr>
            <a:r>
              <a:rPr lang="en-GB" sz="1600" dirty="0" smtClean="0"/>
              <a:t>//| </a:t>
            </a:r>
            <a:r>
              <a:rPr lang="en-GB" sz="1600" dirty="0"/>
              <a:t>)</a:t>
            </a:r>
          </a:p>
          <a:p>
            <a:pPr marL="0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println</a:t>
            </a:r>
            <a:r>
              <a:rPr lang="en-GB" sz="1600" dirty="0"/>
              <a:t>(</a:t>
            </a:r>
            <a:r>
              <a:rPr lang="en-GB" sz="1600" dirty="0" err="1"/>
              <a:t>numberMap</a:t>
            </a:r>
            <a:r>
              <a:rPr lang="en-GB" sz="1600" dirty="0"/>
              <a:t>(2))                          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//&gt; </a:t>
            </a:r>
            <a:r>
              <a:rPr lang="en-GB" sz="1600" dirty="0"/>
              <a:t>Two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7775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Scala</a:t>
            </a:r>
            <a:r>
              <a:rPr lang="en-CA" dirty="0" smtClean="0"/>
              <a:t> is object-oriented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Pure OO</a:t>
            </a:r>
          </a:p>
          <a:p>
            <a:r>
              <a:rPr lang="en-CA" dirty="0" smtClean="0"/>
              <a:t>Every value is an object</a:t>
            </a:r>
          </a:p>
          <a:p>
            <a:r>
              <a:rPr lang="en-GB" dirty="0"/>
              <a:t>Types and </a:t>
            </a:r>
            <a:r>
              <a:rPr lang="en-GB" dirty="0" smtClean="0"/>
              <a:t>behaviour </a:t>
            </a:r>
            <a:r>
              <a:rPr lang="en-GB" dirty="0"/>
              <a:t>of objects </a:t>
            </a:r>
            <a:r>
              <a:rPr lang="en-GB" dirty="0" smtClean="0"/>
              <a:t>-&gt; </a:t>
            </a:r>
            <a:r>
              <a:rPr lang="en-CA" dirty="0" smtClean="0"/>
              <a:t>Classes &amp; Traits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6804248" y="5229200"/>
            <a:ext cx="1080120" cy="57606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Prog_2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Scala</a:t>
            </a:r>
            <a:r>
              <a:rPr lang="en-CA" dirty="0" smtClean="0"/>
              <a:t> is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Every function is a value.</a:t>
            </a:r>
          </a:p>
          <a:p>
            <a:r>
              <a:rPr lang="en-GB" dirty="0" smtClean="0"/>
              <a:t>Supports</a:t>
            </a:r>
          </a:p>
          <a:p>
            <a:pPr lvl="1"/>
            <a:r>
              <a:rPr lang="en-GB" dirty="0" smtClean="0"/>
              <a:t>higher-order functions</a:t>
            </a:r>
          </a:p>
          <a:p>
            <a:pPr lvl="1"/>
            <a:r>
              <a:rPr lang="en-GB" dirty="0" smtClean="0"/>
              <a:t>Nested functions</a:t>
            </a:r>
          </a:p>
          <a:p>
            <a:pPr lvl="1"/>
            <a:r>
              <a:rPr lang="en-GB" dirty="0" smtClean="0"/>
              <a:t>Currying</a:t>
            </a:r>
          </a:p>
          <a:p>
            <a:pPr lvl="1"/>
            <a:endParaRPr lang="en-GB" dirty="0"/>
          </a:p>
          <a:p>
            <a:r>
              <a:rPr lang="en-GB" dirty="0"/>
              <a:t>Functional Programs follow two main principles</a:t>
            </a:r>
          </a:p>
          <a:p>
            <a:pPr lvl="1"/>
            <a:r>
              <a:rPr lang="en-GB" dirty="0" smtClean="0"/>
              <a:t>Referential Transparency for functions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Values have immutable state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6804248" y="5229200"/>
            <a:ext cx="1080120" cy="57606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Prog_3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Scala</a:t>
            </a:r>
            <a:r>
              <a:rPr lang="en-CA" dirty="0"/>
              <a:t> is statically typed</a:t>
            </a:r>
            <a:endParaRPr lang="en-CA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r>
              <a:rPr lang="en-GB" dirty="0"/>
              <a:t> type system supports</a:t>
            </a:r>
            <a:r>
              <a:rPr lang="en-GB" dirty="0" smtClean="0"/>
              <a:t>:</a:t>
            </a:r>
          </a:p>
          <a:p>
            <a:pPr lvl="1"/>
            <a:r>
              <a:rPr lang="en-GB" dirty="0"/>
              <a:t>generic </a:t>
            </a:r>
            <a:r>
              <a:rPr lang="en-GB" dirty="0" smtClean="0"/>
              <a:t>classes</a:t>
            </a:r>
          </a:p>
          <a:p>
            <a:pPr lvl="1"/>
            <a:r>
              <a:rPr lang="en-GB" dirty="0"/>
              <a:t>inner </a:t>
            </a:r>
            <a:r>
              <a:rPr lang="en-GB" dirty="0" smtClean="0"/>
              <a:t>classes</a:t>
            </a:r>
          </a:p>
          <a:p>
            <a:pPr lvl="1"/>
            <a:r>
              <a:rPr lang="en-GB" dirty="0" smtClean="0"/>
              <a:t>abstract </a:t>
            </a:r>
            <a:r>
              <a:rPr lang="en-GB" dirty="0"/>
              <a:t>type members as object </a:t>
            </a:r>
            <a:r>
              <a:rPr lang="en-GB" dirty="0" smtClean="0"/>
              <a:t>members</a:t>
            </a:r>
          </a:p>
          <a:p>
            <a:pPr lvl="1"/>
            <a:r>
              <a:rPr lang="en-GB" dirty="0"/>
              <a:t>compound </a:t>
            </a:r>
            <a:r>
              <a:rPr lang="en-GB" dirty="0" smtClean="0"/>
              <a:t>types</a:t>
            </a:r>
          </a:p>
          <a:p>
            <a:pPr lvl="1"/>
            <a:r>
              <a:rPr lang="en-GB" dirty="0"/>
              <a:t>explicitly typed self </a:t>
            </a:r>
            <a:r>
              <a:rPr lang="en-GB" dirty="0" smtClean="0"/>
              <a:t>references</a:t>
            </a:r>
            <a:endParaRPr lang="en-GB" dirty="0"/>
          </a:p>
          <a:p>
            <a:pPr lvl="1"/>
            <a:r>
              <a:rPr lang="en-GB" dirty="0"/>
              <a:t>implicit parameters and conversions</a:t>
            </a:r>
          </a:p>
          <a:p>
            <a:pPr lvl="1"/>
            <a:r>
              <a:rPr lang="en-GB" dirty="0"/>
              <a:t>polymorphic methods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004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Scala</a:t>
            </a:r>
            <a:r>
              <a:rPr lang="en-CA" dirty="0"/>
              <a:t> is extensible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New language constructs can be added easily in form of libraries.</a:t>
            </a:r>
          </a:p>
          <a:p>
            <a:r>
              <a:rPr lang="en-GB" dirty="0" smtClean="0"/>
              <a:t>Can </a:t>
            </a:r>
            <a:r>
              <a:rPr lang="en-GB" dirty="0"/>
              <a:t>be done without using meta-programming </a:t>
            </a:r>
            <a:r>
              <a:rPr lang="en-GB" dirty="0" smtClean="0"/>
              <a:t>facilities, like -</a:t>
            </a:r>
          </a:p>
          <a:p>
            <a:pPr lvl="1"/>
            <a:r>
              <a:rPr lang="en-GB" dirty="0"/>
              <a:t>Implicit </a:t>
            </a:r>
            <a:r>
              <a:rPr lang="en-GB" dirty="0" smtClean="0"/>
              <a:t>classes</a:t>
            </a:r>
          </a:p>
          <a:p>
            <a:pPr lvl="1"/>
            <a:r>
              <a:rPr lang="en-GB" dirty="0"/>
              <a:t>String </a:t>
            </a:r>
            <a:r>
              <a:rPr lang="en-GB" dirty="0" smtClean="0"/>
              <a:t>interpolation</a:t>
            </a:r>
          </a:p>
        </p:txBody>
      </p:sp>
    </p:spTree>
    <p:extLst>
      <p:ext uri="{BB962C8B-B14F-4D97-AF65-F5344CB8AC3E}">
        <p14:creationId xmlns:p14="http://schemas.microsoft.com/office/powerpoint/2010/main" val="17701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Scala</a:t>
            </a:r>
            <a:r>
              <a:rPr lang="en-CA" dirty="0"/>
              <a:t> interoperates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Interoperates with JRE</a:t>
            </a:r>
          </a:p>
          <a:p>
            <a:r>
              <a:rPr lang="en-CA" dirty="0" smtClean="0"/>
              <a:t>Smooth interaction with JAVA</a:t>
            </a:r>
            <a:endParaRPr lang="en-GB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6804248" y="5229200"/>
            <a:ext cx="1080120" cy="57606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Prog_4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GB" dirty="0" smtClean="0"/>
              <a:t>How to start with </a:t>
            </a:r>
            <a:r>
              <a:rPr lang="en-GB" dirty="0" err="1" smtClean="0"/>
              <a:t>Scala</a:t>
            </a:r>
            <a:r>
              <a:rPr lang="en-GB" dirty="0" smtClean="0"/>
              <a:t> ?</a:t>
            </a:r>
          </a:p>
          <a:p>
            <a:pPr lvl="1"/>
            <a:r>
              <a:rPr lang="en-GB" dirty="0" smtClean="0"/>
              <a:t>Outside Morgan </a:t>
            </a:r>
            <a:r>
              <a:rPr lang="en-GB" dirty="0" err="1" smtClean="0"/>
              <a:t>Env</a:t>
            </a:r>
            <a:r>
              <a:rPr lang="en-GB" dirty="0" smtClean="0"/>
              <a:t> -</a:t>
            </a:r>
          </a:p>
          <a:p>
            <a:pPr lvl="2"/>
            <a:r>
              <a:rPr lang="en-GB" dirty="0" smtClean="0"/>
              <a:t>Quickest </a:t>
            </a:r>
            <a:r>
              <a:rPr lang="en-GB" dirty="0"/>
              <a:t>way - </a:t>
            </a:r>
            <a:r>
              <a:rPr lang="en-GB" dirty="0">
                <a:hlinkClick r:id="rId2"/>
              </a:rPr>
              <a:t>https://scalafiddle.io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2"/>
            <a:r>
              <a:rPr lang="en-GB" dirty="0">
                <a:hlinkClick r:id="rId3"/>
              </a:rPr>
              <a:t>https://www.scala-lang.org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-&gt; Download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In Morgan </a:t>
            </a:r>
            <a:r>
              <a:rPr lang="en-GB" dirty="0" err="1" smtClean="0"/>
              <a:t>Env</a:t>
            </a:r>
            <a:r>
              <a:rPr lang="en-GB" dirty="0" smtClean="0"/>
              <a:t> -</a:t>
            </a:r>
          </a:p>
          <a:p>
            <a:pPr lvl="2"/>
            <a:r>
              <a:rPr lang="en-GB" dirty="0" smtClean="0"/>
              <a:t>In Unix </a:t>
            </a:r>
            <a:r>
              <a:rPr lang="en-GB" dirty="0" err="1" smtClean="0"/>
              <a:t>Env</a:t>
            </a:r>
            <a:r>
              <a:rPr lang="en-GB" dirty="0" smtClean="0"/>
              <a:t> - /</a:t>
            </a:r>
            <a:r>
              <a:rPr lang="en-GB" dirty="0" err="1" smtClean="0"/>
              <a:t>ms</a:t>
            </a:r>
            <a:r>
              <a:rPr lang="en-GB" dirty="0" smtClean="0"/>
              <a:t>/</a:t>
            </a:r>
            <a:r>
              <a:rPr lang="en-GB" dirty="0" err="1" smtClean="0"/>
              <a:t>dist</a:t>
            </a:r>
            <a:r>
              <a:rPr lang="en-GB" dirty="0" smtClean="0"/>
              <a:t>/</a:t>
            </a:r>
            <a:r>
              <a:rPr lang="en-GB" dirty="0" err="1" smtClean="0"/>
              <a:t>ossjava</a:t>
            </a:r>
            <a:r>
              <a:rPr lang="en-GB" dirty="0" smtClean="0"/>
              <a:t>/PROJ/</a:t>
            </a:r>
            <a:r>
              <a:rPr lang="en-GB" dirty="0" err="1" smtClean="0"/>
              <a:t>scala</a:t>
            </a:r>
            <a:r>
              <a:rPr lang="en-GB" dirty="0" smtClean="0"/>
              <a:t>/</a:t>
            </a:r>
          </a:p>
          <a:p>
            <a:pPr lvl="2"/>
            <a:r>
              <a:rPr lang="en-GB" dirty="0" smtClean="0"/>
              <a:t>Eclipse/</a:t>
            </a:r>
            <a:r>
              <a:rPr lang="en-GB" dirty="0" err="1" smtClean="0"/>
              <a:t>IntelliJ</a:t>
            </a:r>
            <a:r>
              <a:rPr lang="en-GB" dirty="0" smtClean="0"/>
              <a:t> IDE (with </a:t>
            </a:r>
            <a:r>
              <a:rPr lang="en-GB" dirty="0" err="1" smtClean="0"/>
              <a:t>Scala</a:t>
            </a:r>
            <a:r>
              <a:rPr lang="en-GB" dirty="0" smtClean="0"/>
              <a:t> Plugin).</a:t>
            </a:r>
          </a:p>
        </p:txBody>
      </p:sp>
    </p:spTree>
    <p:extLst>
      <p:ext uri="{BB962C8B-B14F-4D97-AF65-F5344CB8AC3E}">
        <p14:creationId xmlns:p14="http://schemas.microsoft.com/office/powerpoint/2010/main" val="11752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2311</Words>
  <Application>Microsoft Office PowerPoint</Application>
  <PresentationFormat>On-screen Show (4:3)</PresentationFormat>
  <Paragraphs>422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Agenda</vt:lpstr>
      <vt:lpstr>What is Scala?</vt:lpstr>
      <vt:lpstr>Scala is object-oriented</vt:lpstr>
      <vt:lpstr>Scala is functional</vt:lpstr>
      <vt:lpstr>Scala is statically typed</vt:lpstr>
      <vt:lpstr>Scala is extensible</vt:lpstr>
      <vt:lpstr>Scala interoperates</vt:lpstr>
      <vt:lpstr>Getting Started</vt:lpstr>
      <vt:lpstr>Baby Steps</vt:lpstr>
      <vt:lpstr>Variables</vt:lpstr>
      <vt:lpstr>Variables</vt:lpstr>
      <vt:lpstr>Variables         …Contd</vt:lpstr>
      <vt:lpstr>Variables         …Contd</vt:lpstr>
      <vt:lpstr>Methods / Functions</vt:lpstr>
      <vt:lpstr>Scripts</vt:lpstr>
      <vt:lpstr>Scripts      … contd</vt:lpstr>
      <vt:lpstr>Looping</vt:lpstr>
      <vt:lpstr>Looping     …contd</vt:lpstr>
      <vt:lpstr>Looping     …contd</vt:lpstr>
      <vt:lpstr>Looping     …contd</vt:lpstr>
      <vt:lpstr>Conditions</vt:lpstr>
      <vt:lpstr>Currying &amp; Partially Applied functions</vt:lpstr>
      <vt:lpstr>Tail Recursion</vt:lpstr>
      <vt:lpstr>Arrays     (Mutable)</vt:lpstr>
      <vt:lpstr>Lists      (immutable)</vt:lpstr>
      <vt:lpstr>Lists      …Contd.</vt:lpstr>
      <vt:lpstr>Lists      …Contd.</vt:lpstr>
      <vt:lpstr>Lists      …Contd.</vt:lpstr>
      <vt:lpstr>Lists      …Contd.</vt:lpstr>
      <vt:lpstr>Tuples     (immutable)</vt:lpstr>
      <vt:lpstr>Sets and Maps     (Mutable as well immutable)</vt:lpstr>
      <vt:lpstr>Sets and Maps</vt:lpstr>
      <vt:lpstr>Sets and Maps</vt:lpstr>
      <vt:lpstr>Sets and Maps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Abhaykumar Lodha</dc:creator>
  <cp:lastModifiedBy>Abhaykumar Lodha</cp:lastModifiedBy>
  <cp:revision>80</cp:revision>
  <dcterms:created xsi:type="dcterms:W3CDTF">2019-03-06T15:45:58Z</dcterms:created>
  <dcterms:modified xsi:type="dcterms:W3CDTF">2019-07-31T01:05:23Z</dcterms:modified>
</cp:coreProperties>
</file>