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7" r:id="rId3"/>
    <p:sldId id="270" r:id="rId4"/>
    <p:sldId id="259" r:id="rId5"/>
    <p:sldId id="261" r:id="rId6"/>
    <p:sldId id="265" r:id="rId7"/>
    <p:sldId id="258" r:id="rId8"/>
    <p:sldId id="260" r:id="rId9"/>
    <p:sldId id="264" r:id="rId10"/>
    <p:sldId id="263" r:id="rId11"/>
    <p:sldId id="262" r:id="rId12"/>
    <p:sldId id="267" r:id="rId13"/>
    <p:sldId id="268" r:id="rId14"/>
    <p:sldId id="266" r:id="rId15"/>
    <p:sldId id="269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000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0" d="100"/>
          <a:sy n="60" d="100"/>
        </p:scale>
        <p:origin x="-273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424A84-11D2-427C-8B42-0778540BB9FD}" type="datetimeFigureOut">
              <a:rPr lang="en-CA" smtClean="0"/>
              <a:t>2019-07-30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A763F3-74C4-45EE-9A1C-6C7A26AFF5D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82792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3B7ED1-49FC-4D0C-8A29-C4BC0F90BDEF}" type="datetimeFigureOut">
              <a:rPr lang="en-CA" smtClean="0"/>
              <a:t>2019-07-30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996CDB-67A3-444F-8C00-287C5F4454D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9756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228B6-50B9-4458-B5E4-F759158C08B7}" type="datetimeFigureOut">
              <a:rPr lang="en-CA" smtClean="0"/>
              <a:t>2019-07-30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CA" dirty="0" smtClean="0"/>
              <a:t>The </a:t>
            </a:r>
            <a:r>
              <a:rPr lang="en-CA" dirty="0" err="1" smtClean="0"/>
              <a:t>Scala</a:t>
            </a:r>
            <a:r>
              <a:rPr lang="en-CA" dirty="0" smtClean="0"/>
              <a:t> Programming. By - Abhaykumar S. Lodha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A0349-69E0-4065-8D77-19528E45E3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39757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228B6-50B9-4458-B5E4-F759158C08B7}" type="datetimeFigureOut">
              <a:rPr lang="en-CA" smtClean="0"/>
              <a:t>2019-07-30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A0349-69E0-4065-8D77-19528E45E3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48936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228B6-50B9-4458-B5E4-F759158C08B7}" type="datetimeFigureOut">
              <a:rPr lang="en-CA" smtClean="0"/>
              <a:t>2019-07-30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A0349-69E0-4065-8D77-19528E45E3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90992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228B6-50B9-4458-B5E4-F759158C08B7}" type="datetimeFigureOut">
              <a:rPr lang="en-CA" smtClean="0"/>
              <a:t>2019-07-30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A0349-69E0-4065-8D77-19528E45E3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52672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228B6-50B9-4458-B5E4-F759158C08B7}" type="datetimeFigureOut">
              <a:rPr lang="en-CA" smtClean="0"/>
              <a:t>2019-07-30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A0349-69E0-4065-8D77-19528E45E3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62538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228B6-50B9-4458-B5E4-F759158C08B7}" type="datetimeFigureOut">
              <a:rPr lang="en-CA" smtClean="0"/>
              <a:t>2019-07-30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A0349-69E0-4065-8D77-19528E45E3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63950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228B6-50B9-4458-B5E4-F759158C08B7}" type="datetimeFigureOut">
              <a:rPr lang="en-CA" smtClean="0"/>
              <a:t>2019-07-30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A0349-69E0-4065-8D77-19528E45E3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87956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228B6-50B9-4458-B5E4-F759158C08B7}" type="datetimeFigureOut">
              <a:rPr lang="en-CA" smtClean="0"/>
              <a:t>2019-07-30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A0349-69E0-4065-8D77-19528E45E3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7198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228B6-50B9-4458-B5E4-F759158C08B7}" type="datetimeFigureOut">
              <a:rPr lang="en-CA" smtClean="0"/>
              <a:t>2019-07-30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A0349-69E0-4065-8D77-19528E45E3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32297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228B6-50B9-4458-B5E4-F759158C08B7}" type="datetimeFigureOut">
              <a:rPr lang="en-CA" smtClean="0"/>
              <a:t>2019-07-30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A0349-69E0-4065-8D77-19528E45E3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5408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228B6-50B9-4458-B5E4-F759158C08B7}" type="datetimeFigureOut">
              <a:rPr lang="en-CA" smtClean="0"/>
              <a:t>2019-07-30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A0349-69E0-4065-8D77-19528E45E3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62993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5228B6-50B9-4458-B5E4-F759158C08B7}" type="datetimeFigureOut">
              <a:rPr lang="en-CA" smtClean="0"/>
              <a:t>2019-07-30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11760" y="6356350"/>
            <a:ext cx="43204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CA" b="1" dirty="0" smtClean="0"/>
              <a:t>The </a:t>
            </a:r>
            <a:r>
              <a:rPr lang="en-CA" b="1" dirty="0" err="1" smtClean="0"/>
              <a:t>Scala</a:t>
            </a:r>
            <a:r>
              <a:rPr lang="en-CA" b="1" dirty="0" smtClean="0"/>
              <a:t> Programming. By - Abhaykumar S. Lodha</a:t>
            </a:r>
            <a:endParaRPr lang="en-CA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0A0349-69E0-4065-8D77-19528E45E3A3}" type="slidenum">
              <a:rPr lang="en-CA" smtClean="0"/>
              <a:t>‹#›</a:t>
            </a:fld>
            <a:endParaRPr lang="en-CA"/>
          </a:p>
        </p:txBody>
      </p:sp>
      <p:sp>
        <p:nvSpPr>
          <p:cNvPr id="8" name="Rectangle 7"/>
          <p:cNvSpPr/>
          <p:nvPr userDrawn="1"/>
        </p:nvSpPr>
        <p:spPr>
          <a:xfrm>
            <a:off x="4499992" y="6453336"/>
            <a:ext cx="4572000" cy="338554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>
            <a:spAutoFit/>
          </a:bodyPr>
          <a:lstStyle/>
          <a:p>
            <a:pPr algn="r"/>
            <a:r>
              <a:rPr lang="en-CA" sz="1600" dirty="0" smtClean="0"/>
              <a:t>The </a:t>
            </a:r>
            <a:r>
              <a:rPr lang="en-CA" sz="1600" dirty="0" err="1" smtClean="0"/>
              <a:t>Scala</a:t>
            </a:r>
            <a:r>
              <a:rPr lang="en-CA" sz="1600" dirty="0" smtClean="0"/>
              <a:t> Programming.    By - Abhaykumar S. Lodha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00577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www.scala-lang.org/resources/img/frontpage/scala-spira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204864"/>
            <a:ext cx="1423768" cy="230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2555776" y="2600325"/>
            <a:ext cx="5985549" cy="15081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4400" b="1" dirty="0"/>
              <a:t>The </a:t>
            </a:r>
            <a:r>
              <a:rPr lang="en-CA" sz="4400" b="1" dirty="0" err="1" smtClean="0"/>
              <a:t>Scala</a:t>
            </a:r>
            <a:r>
              <a:rPr lang="en-CA" sz="4400" b="1" dirty="0"/>
              <a:t> </a:t>
            </a:r>
            <a:r>
              <a:rPr lang="en-CA" sz="4400" b="1" dirty="0" smtClean="0"/>
              <a:t>Programming</a:t>
            </a:r>
          </a:p>
          <a:p>
            <a:r>
              <a:rPr lang="en-CA" sz="3200" b="1" dirty="0"/>
              <a:t> </a:t>
            </a:r>
            <a:r>
              <a:rPr lang="en-CA" sz="3200" b="1" dirty="0" smtClean="0"/>
              <a:t> </a:t>
            </a:r>
            <a:r>
              <a:rPr lang="en-CA" sz="3200" b="1" dirty="0" err="1" smtClean="0"/>
              <a:t>Vol</a:t>
            </a:r>
            <a:r>
              <a:rPr lang="en-CA" sz="3200" b="1" dirty="0" smtClean="0"/>
              <a:t> - 2</a:t>
            </a:r>
            <a:endParaRPr lang="en-CA" sz="4400" b="1" dirty="0"/>
          </a:p>
          <a:p>
            <a:r>
              <a:rPr lang="en-GB" sz="1600" dirty="0" smtClean="0"/>
              <a:t>Bite-sized introductions </a:t>
            </a:r>
            <a:r>
              <a:rPr lang="en-GB" sz="1600" dirty="0"/>
              <a:t>to the most </a:t>
            </a:r>
            <a:r>
              <a:rPr lang="en-GB" sz="1600" dirty="0" smtClean="0"/>
              <a:t>frequently used </a:t>
            </a:r>
            <a:r>
              <a:rPr lang="en-GB" sz="1600" dirty="0"/>
              <a:t>features of </a:t>
            </a:r>
            <a:r>
              <a:rPr lang="en-GB" sz="1600" dirty="0" err="1" smtClean="0"/>
              <a:t>Scala</a:t>
            </a:r>
            <a:r>
              <a:rPr lang="en-GB" sz="16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72985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Companion </a:t>
            </a:r>
            <a:r>
              <a:rPr lang="en-CA" dirty="0" smtClean="0"/>
              <a:t>objects</a:t>
            </a:r>
            <a:endParaRPr lang="en-CA" dirty="0"/>
          </a:p>
        </p:txBody>
      </p:sp>
      <p:sp>
        <p:nvSpPr>
          <p:cNvPr id="30" name="Content Placeholder 2"/>
          <p:cNvSpPr>
            <a:spLocks noGrp="1"/>
          </p:cNvSpPr>
          <p:nvPr>
            <p:ph idx="1"/>
          </p:nvPr>
        </p:nvSpPr>
        <p:spPr>
          <a:xfrm>
            <a:off x="251520" y="1484784"/>
            <a:ext cx="8229600" cy="45259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lang="en-CA" sz="1800" dirty="0"/>
          </a:p>
          <a:p>
            <a:pPr marL="0" indent="0">
              <a:buNone/>
            </a:pPr>
            <a:r>
              <a:rPr lang="en-GB" sz="1800" dirty="0"/>
              <a:t>  </a:t>
            </a:r>
            <a:r>
              <a:rPr lang="en-GB" sz="1800" b="1" dirty="0"/>
              <a:t>class C1(a: String, b: </a:t>
            </a:r>
            <a:r>
              <a:rPr lang="en-GB" sz="1800" b="1" dirty="0" err="1"/>
              <a:t>Int</a:t>
            </a:r>
            <a:r>
              <a:rPr lang="en-GB" sz="1800" b="1" dirty="0"/>
              <a:t>) {</a:t>
            </a:r>
          </a:p>
          <a:p>
            <a:pPr marL="0" indent="0">
              <a:buNone/>
            </a:pPr>
            <a:r>
              <a:rPr lang="en-CA" sz="1800" dirty="0"/>
              <a:t>    </a:t>
            </a:r>
            <a:r>
              <a:rPr lang="en-CA" sz="1800" b="1" dirty="0" err="1"/>
              <a:t>def</a:t>
            </a:r>
            <a:r>
              <a:rPr lang="en-CA" sz="1800" b="1" dirty="0"/>
              <a:t> </a:t>
            </a:r>
            <a:r>
              <a:rPr lang="en-CA" sz="1800" b="1" dirty="0" err="1"/>
              <a:t>getA</a:t>
            </a:r>
            <a:r>
              <a:rPr lang="en-CA" sz="1800" b="1" dirty="0"/>
              <a:t> = </a:t>
            </a:r>
            <a:r>
              <a:rPr lang="en-CA" sz="1800" b="1" dirty="0" err="1"/>
              <a:t>this.a</a:t>
            </a:r>
            <a:endParaRPr lang="en-CA" sz="1800" b="1" dirty="0"/>
          </a:p>
          <a:p>
            <a:pPr marL="0" indent="0">
              <a:buNone/>
            </a:pPr>
            <a:r>
              <a:rPr lang="en-CA" sz="1800" dirty="0"/>
              <a:t>    </a:t>
            </a:r>
            <a:r>
              <a:rPr lang="en-CA" sz="1800" b="1" dirty="0" err="1"/>
              <a:t>def</a:t>
            </a:r>
            <a:r>
              <a:rPr lang="en-CA" sz="1800" b="1" dirty="0"/>
              <a:t> </a:t>
            </a:r>
            <a:r>
              <a:rPr lang="en-CA" sz="1800" b="1" dirty="0" err="1"/>
              <a:t>getB</a:t>
            </a:r>
            <a:r>
              <a:rPr lang="en-CA" sz="1800" b="1" dirty="0"/>
              <a:t> = b</a:t>
            </a:r>
          </a:p>
          <a:p>
            <a:pPr marL="0" indent="0">
              <a:buNone/>
            </a:pPr>
            <a:r>
              <a:rPr lang="en-GB" sz="1800" dirty="0"/>
              <a:t>    </a:t>
            </a:r>
            <a:r>
              <a:rPr lang="en-GB" sz="1800" b="1" dirty="0"/>
              <a:t>override </a:t>
            </a:r>
            <a:r>
              <a:rPr lang="en-GB" sz="1800" b="1" dirty="0" err="1"/>
              <a:t>def</a:t>
            </a:r>
            <a:r>
              <a:rPr lang="en-GB" sz="1800" b="1" dirty="0"/>
              <a:t> </a:t>
            </a:r>
            <a:r>
              <a:rPr lang="en-GB" sz="1800" b="1" dirty="0" err="1"/>
              <a:t>toString</a:t>
            </a:r>
            <a:r>
              <a:rPr lang="en-GB" sz="1800" b="1" dirty="0"/>
              <a:t> : String = </a:t>
            </a:r>
            <a:r>
              <a:rPr lang="en-GB" sz="1800" b="1" dirty="0" err="1"/>
              <a:t>s"a</a:t>
            </a:r>
            <a:r>
              <a:rPr lang="en-GB" sz="1800" b="1" dirty="0"/>
              <a:t> : $a, b : $b"</a:t>
            </a:r>
          </a:p>
          <a:p>
            <a:pPr marL="0" indent="0">
              <a:buNone/>
            </a:pPr>
            <a:r>
              <a:rPr lang="en-CA" sz="1800" dirty="0"/>
              <a:t>  </a:t>
            </a:r>
            <a:r>
              <a:rPr lang="en-CA" sz="1800" dirty="0" smtClean="0"/>
              <a:t>}</a:t>
            </a:r>
          </a:p>
          <a:p>
            <a:pPr marL="0" indent="0">
              <a:buNone/>
            </a:pPr>
            <a:endParaRPr lang="en-CA" sz="1800" dirty="0"/>
          </a:p>
          <a:p>
            <a:pPr marL="0" indent="0">
              <a:buNone/>
            </a:pPr>
            <a:r>
              <a:rPr lang="en-CA" sz="1800" dirty="0"/>
              <a:t>  </a:t>
            </a:r>
            <a:r>
              <a:rPr lang="en-CA" sz="1800" b="1" dirty="0"/>
              <a:t>object C1 {</a:t>
            </a:r>
          </a:p>
          <a:p>
            <a:pPr marL="0" indent="0">
              <a:buNone/>
            </a:pPr>
            <a:r>
              <a:rPr lang="en-GB" sz="1800" dirty="0"/>
              <a:t>    </a:t>
            </a:r>
            <a:r>
              <a:rPr lang="en-GB" sz="1800" b="1" dirty="0" err="1"/>
              <a:t>def</a:t>
            </a:r>
            <a:r>
              <a:rPr lang="en-GB" sz="1800" b="1" dirty="0"/>
              <a:t> apply(): C1 = new C1("Str1", 5)</a:t>
            </a:r>
          </a:p>
          <a:p>
            <a:pPr marL="0" indent="0">
              <a:buNone/>
            </a:pPr>
            <a:r>
              <a:rPr lang="en-GB" sz="1800" dirty="0"/>
              <a:t>    </a:t>
            </a:r>
            <a:r>
              <a:rPr lang="en-GB" sz="1800" b="1" dirty="0" err="1"/>
              <a:t>def</a:t>
            </a:r>
            <a:r>
              <a:rPr lang="en-GB" sz="1800" b="1" dirty="0"/>
              <a:t> apply(</a:t>
            </a:r>
            <a:r>
              <a:rPr lang="en-GB" sz="1800" b="1" dirty="0" err="1"/>
              <a:t>str</a:t>
            </a:r>
            <a:r>
              <a:rPr lang="en-GB" sz="1800" b="1" dirty="0"/>
              <a:t>: String): C1 = new C1(</a:t>
            </a:r>
            <a:r>
              <a:rPr lang="en-GB" sz="1800" b="1" dirty="0" err="1"/>
              <a:t>str</a:t>
            </a:r>
            <a:r>
              <a:rPr lang="en-GB" sz="1800" b="1" dirty="0"/>
              <a:t>, 5)</a:t>
            </a:r>
          </a:p>
          <a:p>
            <a:pPr marL="0" indent="0">
              <a:buNone/>
            </a:pPr>
            <a:r>
              <a:rPr lang="en-GB" sz="1800" dirty="0"/>
              <a:t>    </a:t>
            </a:r>
            <a:r>
              <a:rPr lang="en-GB" sz="1800" b="1" dirty="0" err="1"/>
              <a:t>def</a:t>
            </a:r>
            <a:r>
              <a:rPr lang="en-GB" sz="1800" b="1" dirty="0"/>
              <a:t> apply(</a:t>
            </a:r>
            <a:r>
              <a:rPr lang="en-GB" sz="1800" b="1" dirty="0" err="1"/>
              <a:t>intVal</a:t>
            </a:r>
            <a:r>
              <a:rPr lang="en-GB" sz="1800" b="1" dirty="0"/>
              <a:t>: </a:t>
            </a:r>
            <a:r>
              <a:rPr lang="en-GB" sz="1800" b="1" dirty="0" err="1"/>
              <a:t>Int</a:t>
            </a:r>
            <a:r>
              <a:rPr lang="en-GB" sz="1800" b="1" dirty="0"/>
              <a:t>): C1 = new C1("Str1", </a:t>
            </a:r>
            <a:r>
              <a:rPr lang="en-GB" sz="1800" b="1" dirty="0" err="1"/>
              <a:t>intVal</a:t>
            </a:r>
            <a:r>
              <a:rPr lang="en-GB" sz="1800" b="1" dirty="0"/>
              <a:t>)</a:t>
            </a:r>
          </a:p>
          <a:p>
            <a:pPr marL="0" indent="0">
              <a:buNone/>
            </a:pPr>
            <a:endParaRPr lang="en-CA" sz="1800" dirty="0"/>
          </a:p>
          <a:p>
            <a:pPr marL="0" indent="0">
              <a:buNone/>
            </a:pPr>
            <a:r>
              <a:rPr lang="en-CA" sz="1800" dirty="0"/>
              <a:t>  }</a:t>
            </a:r>
          </a:p>
          <a:p>
            <a:pPr marL="0" indent="0">
              <a:buNone/>
            </a:pPr>
            <a:endParaRPr lang="en-CA" sz="1800" dirty="0"/>
          </a:p>
          <a:p>
            <a:pPr marL="0" indent="0">
              <a:buNone/>
            </a:pPr>
            <a:r>
              <a:rPr lang="en-CA" sz="1800" dirty="0"/>
              <a:t>  </a:t>
            </a:r>
            <a:r>
              <a:rPr lang="en-CA" sz="1800" b="1" dirty="0" err="1"/>
              <a:t>val</a:t>
            </a:r>
            <a:r>
              <a:rPr lang="en-CA" sz="1800" b="1" dirty="0"/>
              <a:t> a: C1 = C1()</a:t>
            </a:r>
          </a:p>
          <a:p>
            <a:pPr marL="0" indent="0">
              <a:buNone/>
            </a:pPr>
            <a:r>
              <a:rPr lang="nn-NO" sz="1800" dirty="0"/>
              <a:t>  </a:t>
            </a:r>
            <a:r>
              <a:rPr lang="nn-NO" sz="1800" b="1" dirty="0"/>
              <a:t>val b: C1 = C1("XYZ")</a:t>
            </a:r>
          </a:p>
          <a:p>
            <a:pPr marL="0" indent="0">
              <a:buNone/>
            </a:pPr>
            <a:r>
              <a:rPr lang="en-CA" sz="1800" dirty="0"/>
              <a:t>  </a:t>
            </a:r>
            <a:r>
              <a:rPr lang="en-CA" sz="1800" b="1" dirty="0" err="1"/>
              <a:t>val</a:t>
            </a:r>
            <a:r>
              <a:rPr lang="en-CA" sz="1800" b="1" dirty="0"/>
              <a:t> c: C1 = C1(100)</a:t>
            </a:r>
          </a:p>
          <a:p>
            <a:pPr marL="0" indent="0">
              <a:buNone/>
            </a:pPr>
            <a:endParaRPr lang="en-CA" sz="1800" dirty="0"/>
          </a:p>
          <a:p>
            <a:pPr marL="0" indent="0">
              <a:buNone/>
            </a:pPr>
            <a:r>
              <a:rPr lang="en-CA" sz="1800" dirty="0"/>
              <a:t>  </a:t>
            </a:r>
            <a:r>
              <a:rPr lang="en-CA" sz="1800" dirty="0" err="1"/>
              <a:t>println</a:t>
            </a:r>
            <a:r>
              <a:rPr lang="en-CA" sz="1800" dirty="0"/>
              <a:t>(a)</a:t>
            </a:r>
          </a:p>
          <a:p>
            <a:pPr marL="0" indent="0">
              <a:buNone/>
            </a:pPr>
            <a:r>
              <a:rPr lang="en-CA" sz="1800" dirty="0"/>
              <a:t>  </a:t>
            </a:r>
            <a:r>
              <a:rPr lang="en-CA" sz="1800" dirty="0" err="1"/>
              <a:t>println</a:t>
            </a:r>
            <a:r>
              <a:rPr lang="en-CA" sz="1800" dirty="0"/>
              <a:t>(b)</a:t>
            </a:r>
          </a:p>
          <a:p>
            <a:pPr marL="0" indent="0">
              <a:buNone/>
            </a:pPr>
            <a:r>
              <a:rPr lang="en-CA" sz="1800" dirty="0"/>
              <a:t>  </a:t>
            </a:r>
            <a:r>
              <a:rPr lang="en-CA" sz="1800" dirty="0" err="1"/>
              <a:t>println</a:t>
            </a:r>
            <a:r>
              <a:rPr lang="en-CA" sz="1800" dirty="0"/>
              <a:t>(c)</a:t>
            </a:r>
          </a:p>
          <a:p>
            <a:pPr marL="0" indent="0">
              <a:buNone/>
            </a:pPr>
            <a:r>
              <a:rPr lang="en-CA" sz="1800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548014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Case Classes</a:t>
            </a:r>
            <a:endParaRPr lang="en-CA" dirty="0"/>
          </a:p>
        </p:txBody>
      </p:sp>
      <p:sp>
        <p:nvSpPr>
          <p:cNvPr id="30" name="Content Placeholder 2"/>
          <p:cNvSpPr>
            <a:spLocks noGrp="1"/>
          </p:cNvSpPr>
          <p:nvPr>
            <p:ph idx="1"/>
          </p:nvPr>
        </p:nvSpPr>
        <p:spPr>
          <a:xfrm>
            <a:off x="251520" y="1484784"/>
            <a:ext cx="8229600" cy="45259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CA" sz="1800" dirty="0" smtClean="0"/>
              <a:t>A Packed Class with </a:t>
            </a:r>
          </a:p>
          <a:p>
            <a:r>
              <a:rPr lang="en-CA" sz="1800" dirty="0" smtClean="0"/>
              <a:t>Equality</a:t>
            </a:r>
            <a:endParaRPr lang="en-CA" sz="1800" dirty="0"/>
          </a:p>
          <a:p>
            <a:r>
              <a:rPr lang="en-CA" sz="1800" dirty="0" smtClean="0"/>
              <a:t>Nice </a:t>
            </a:r>
            <a:r>
              <a:rPr lang="en-CA" sz="1800" dirty="0" err="1" smtClean="0"/>
              <a:t>toString</a:t>
            </a:r>
            <a:endParaRPr lang="en-CA" sz="1800" dirty="0" smtClean="0"/>
          </a:p>
          <a:p>
            <a:r>
              <a:rPr lang="en-CA" sz="1800" dirty="0" smtClean="0"/>
              <a:t>Getters and Setters</a:t>
            </a:r>
          </a:p>
          <a:p>
            <a:pPr marL="0" indent="0">
              <a:buNone/>
            </a:pPr>
            <a:endParaRPr lang="en-CA" sz="1800" dirty="0"/>
          </a:p>
          <a:p>
            <a:pPr marL="0" indent="0">
              <a:buNone/>
            </a:pPr>
            <a:endParaRPr lang="en-CA" sz="2200" dirty="0"/>
          </a:p>
          <a:p>
            <a:pPr marL="0" indent="0">
              <a:buNone/>
            </a:pPr>
            <a:r>
              <a:rPr lang="en-GB" sz="2200" dirty="0"/>
              <a:t>  case class </a:t>
            </a:r>
            <a:r>
              <a:rPr lang="en-GB" sz="2200" dirty="0" err="1"/>
              <a:t>CoOrdinates</a:t>
            </a:r>
            <a:r>
              <a:rPr lang="en-GB" sz="2200" dirty="0"/>
              <a:t>(</a:t>
            </a:r>
            <a:r>
              <a:rPr lang="en-GB" sz="2200" dirty="0" err="1"/>
              <a:t>val</a:t>
            </a:r>
            <a:r>
              <a:rPr lang="en-GB" sz="2200" dirty="0"/>
              <a:t> x: </a:t>
            </a:r>
            <a:r>
              <a:rPr lang="en-GB" sz="2200" dirty="0" err="1"/>
              <a:t>Int</a:t>
            </a:r>
            <a:r>
              <a:rPr lang="en-GB" sz="2200" dirty="0"/>
              <a:t>, </a:t>
            </a:r>
            <a:r>
              <a:rPr lang="en-GB" sz="2200" dirty="0" err="1"/>
              <a:t>val</a:t>
            </a:r>
            <a:r>
              <a:rPr lang="en-GB" sz="2200" dirty="0"/>
              <a:t> y: </a:t>
            </a:r>
            <a:r>
              <a:rPr lang="en-GB" sz="2200" dirty="0" err="1"/>
              <a:t>Int</a:t>
            </a:r>
            <a:r>
              <a:rPr lang="en-GB" sz="2200" dirty="0"/>
              <a:t>, </a:t>
            </a:r>
            <a:r>
              <a:rPr lang="en-GB" sz="2200" dirty="0" err="1"/>
              <a:t>var</a:t>
            </a:r>
            <a:r>
              <a:rPr lang="en-GB" sz="2200" dirty="0"/>
              <a:t> z: </a:t>
            </a:r>
            <a:r>
              <a:rPr lang="en-GB" sz="2200" dirty="0" err="1"/>
              <a:t>Int</a:t>
            </a:r>
            <a:r>
              <a:rPr lang="en-GB" sz="2200" dirty="0"/>
              <a:t>)</a:t>
            </a:r>
          </a:p>
          <a:p>
            <a:pPr marL="0" indent="0">
              <a:buNone/>
            </a:pPr>
            <a:endParaRPr lang="en-CA" sz="2200" dirty="0"/>
          </a:p>
          <a:p>
            <a:pPr marL="0" indent="0">
              <a:buNone/>
            </a:pPr>
            <a:r>
              <a:rPr lang="en-GB" sz="2200" dirty="0"/>
              <a:t>  </a:t>
            </a:r>
            <a:r>
              <a:rPr lang="en-GB" sz="2200" dirty="0" err="1"/>
              <a:t>val</a:t>
            </a:r>
            <a:r>
              <a:rPr lang="en-GB" sz="2200" dirty="0"/>
              <a:t> p1 = </a:t>
            </a:r>
            <a:r>
              <a:rPr lang="en-GB" sz="2200" dirty="0" err="1"/>
              <a:t>CoOrdinates</a:t>
            </a:r>
            <a:r>
              <a:rPr lang="en-GB" sz="2200" dirty="0"/>
              <a:t>(10, 20, 30)</a:t>
            </a:r>
          </a:p>
          <a:p>
            <a:pPr marL="0" indent="0">
              <a:buNone/>
            </a:pPr>
            <a:endParaRPr lang="en-CA" sz="2200" dirty="0"/>
          </a:p>
          <a:p>
            <a:pPr marL="0" indent="0">
              <a:buNone/>
            </a:pPr>
            <a:r>
              <a:rPr lang="en-GB" sz="2200" dirty="0"/>
              <a:t>  </a:t>
            </a:r>
            <a:r>
              <a:rPr lang="en-GB" sz="2200" dirty="0" err="1"/>
              <a:t>val</a:t>
            </a:r>
            <a:r>
              <a:rPr lang="en-GB" sz="2200" dirty="0"/>
              <a:t> neighbour_of_p1 = p1.copy(y = p1.y + 1)</a:t>
            </a:r>
          </a:p>
          <a:p>
            <a:pPr marL="0" indent="0">
              <a:buNone/>
            </a:pPr>
            <a:endParaRPr lang="en-CA" sz="2200" dirty="0"/>
          </a:p>
          <a:p>
            <a:pPr marL="0" indent="0">
              <a:buNone/>
            </a:pPr>
            <a:r>
              <a:rPr lang="en-CA" sz="2200" dirty="0"/>
              <a:t>  </a:t>
            </a:r>
            <a:r>
              <a:rPr lang="en-CA" sz="2200" dirty="0" err="1"/>
              <a:t>println</a:t>
            </a:r>
            <a:r>
              <a:rPr lang="en-CA" sz="2200" dirty="0"/>
              <a:t>(p1)</a:t>
            </a:r>
          </a:p>
          <a:p>
            <a:pPr marL="0" indent="0">
              <a:buNone/>
            </a:pPr>
            <a:r>
              <a:rPr lang="en-CA" sz="2200" dirty="0"/>
              <a:t>  </a:t>
            </a:r>
            <a:r>
              <a:rPr lang="en-CA" sz="2200" dirty="0" err="1"/>
              <a:t>println</a:t>
            </a:r>
            <a:r>
              <a:rPr lang="en-CA" sz="2200" dirty="0"/>
              <a:t>(neighbour_of_p1)</a:t>
            </a:r>
          </a:p>
          <a:p>
            <a:pPr marL="0" indent="0">
              <a:buNone/>
            </a:pPr>
            <a:endParaRPr lang="en-CA" sz="2200" dirty="0"/>
          </a:p>
          <a:p>
            <a:pPr marL="0" indent="0">
              <a:buNone/>
            </a:pPr>
            <a:r>
              <a:rPr lang="en-CA" sz="2200" dirty="0"/>
              <a:t>  p1.z = 31</a:t>
            </a:r>
          </a:p>
          <a:p>
            <a:pPr marL="0" indent="0">
              <a:buNone/>
            </a:pPr>
            <a:endParaRPr lang="en-CA" sz="2200" dirty="0"/>
          </a:p>
          <a:p>
            <a:pPr marL="0" indent="0">
              <a:buNone/>
            </a:pPr>
            <a:r>
              <a:rPr lang="en-CA" sz="2200" dirty="0"/>
              <a:t>  </a:t>
            </a:r>
            <a:r>
              <a:rPr lang="en-CA" sz="2200" dirty="0" err="1"/>
              <a:t>println</a:t>
            </a:r>
            <a:r>
              <a:rPr lang="en-CA" sz="2200" dirty="0"/>
              <a:t>(p1)</a:t>
            </a:r>
          </a:p>
          <a:p>
            <a:pPr marL="0" indent="0">
              <a:buNone/>
            </a:pPr>
            <a:r>
              <a:rPr lang="en-CA" sz="2200" dirty="0"/>
              <a:t>  </a:t>
            </a:r>
            <a:r>
              <a:rPr lang="en-CA" sz="2200" dirty="0" err="1"/>
              <a:t>println</a:t>
            </a:r>
            <a:r>
              <a:rPr lang="en-CA" sz="2200" dirty="0"/>
              <a:t>(neighbour_of_p1)</a:t>
            </a:r>
          </a:p>
          <a:p>
            <a:pPr marL="0" indent="0">
              <a:buNone/>
            </a:pPr>
            <a:endParaRPr lang="en-CA" sz="1800" dirty="0"/>
          </a:p>
          <a:p>
            <a:pPr marL="0" indent="0">
              <a:buNone/>
            </a:pPr>
            <a:endParaRPr lang="en-CA" sz="1800" dirty="0" smtClean="0"/>
          </a:p>
        </p:txBody>
      </p:sp>
    </p:spTree>
    <p:extLst>
      <p:ext uri="{BB962C8B-B14F-4D97-AF65-F5344CB8AC3E}">
        <p14:creationId xmlns:p14="http://schemas.microsoft.com/office/powerpoint/2010/main" val="4118690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>
            <a:normAutofit/>
          </a:bodyPr>
          <a:lstStyle/>
          <a:p>
            <a:r>
              <a:rPr lang="en-CA" dirty="0" smtClean="0"/>
              <a:t>Traits  </a:t>
            </a:r>
            <a:br>
              <a:rPr lang="en-CA" dirty="0" smtClean="0"/>
            </a:br>
            <a:r>
              <a:rPr lang="en-GB" sz="1800" dirty="0"/>
              <a:t>Used to share interfaces and attributes between classes</a:t>
            </a:r>
            <a:r>
              <a:rPr lang="en-GB" sz="1800" dirty="0" smtClean="0"/>
              <a:t>.</a:t>
            </a:r>
            <a:endParaRPr lang="en-CA" dirty="0"/>
          </a:p>
        </p:txBody>
      </p:sp>
      <p:sp>
        <p:nvSpPr>
          <p:cNvPr id="30" name="Content Placeholder 2"/>
          <p:cNvSpPr>
            <a:spLocks noGrp="1"/>
          </p:cNvSpPr>
          <p:nvPr>
            <p:ph idx="1"/>
          </p:nvPr>
        </p:nvSpPr>
        <p:spPr>
          <a:xfrm>
            <a:off x="251520" y="1484784"/>
            <a:ext cx="8229600" cy="4525963"/>
          </a:xfrm>
        </p:spPr>
        <p:txBody>
          <a:bodyPr numCol="2" spcCol="72000">
            <a:noAutofit/>
          </a:bodyPr>
          <a:lstStyle/>
          <a:p>
            <a:pPr marL="0" indent="0">
              <a:buNone/>
            </a:pPr>
            <a:r>
              <a:rPr lang="en-CA" sz="1300" dirty="0" smtClean="0"/>
              <a:t>  </a:t>
            </a:r>
            <a:r>
              <a:rPr lang="en-CA" sz="1300" dirty="0"/>
              <a:t>trait Color {</a:t>
            </a:r>
          </a:p>
          <a:p>
            <a:pPr marL="0" indent="0">
              <a:buNone/>
            </a:pPr>
            <a:r>
              <a:rPr lang="en-CA" sz="1300" dirty="0"/>
              <a:t>    </a:t>
            </a:r>
            <a:r>
              <a:rPr lang="en-CA" sz="1300" dirty="0" err="1"/>
              <a:t>val</a:t>
            </a:r>
            <a:r>
              <a:rPr lang="en-CA" sz="1300" dirty="0"/>
              <a:t> r: </a:t>
            </a:r>
            <a:r>
              <a:rPr lang="en-CA" sz="1300" dirty="0" err="1"/>
              <a:t>Int</a:t>
            </a:r>
            <a:r>
              <a:rPr lang="en-CA" sz="1300" dirty="0"/>
              <a:t>; </a:t>
            </a:r>
            <a:r>
              <a:rPr lang="en-CA" sz="1300" dirty="0" err="1"/>
              <a:t>val</a:t>
            </a:r>
            <a:r>
              <a:rPr lang="en-CA" sz="1300" dirty="0"/>
              <a:t> g: </a:t>
            </a:r>
            <a:r>
              <a:rPr lang="en-CA" sz="1300" dirty="0" err="1"/>
              <a:t>Int</a:t>
            </a:r>
            <a:r>
              <a:rPr lang="en-CA" sz="1300" dirty="0"/>
              <a:t>; </a:t>
            </a:r>
            <a:r>
              <a:rPr lang="en-CA" sz="1300" dirty="0" err="1"/>
              <a:t>val</a:t>
            </a:r>
            <a:r>
              <a:rPr lang="en-CA" sz="1300" dirty="0"/>
              <a:t> b: </a:t>
            </a:r>
            <a:r>
              <a:rPr lang="en-CA" sz="1300" dirty="0" err="1"/>
              <a:t>Int</a:t>
            </a:r>
            <a:endParaRPr lang="en-CA" sz="1300" dirty="0"/>
          </a:p>
          <a:p>
            <a:pPr marL="0" indent="0">
              <a:buNone/>
            </a:pPr>
            <a:r>
              <a:rPr lang="en-GB" sz="1300" dirty="0"/>
              <a:t>    </a:t>
            </a:r>
            <a:r>
              <a:rPr lang="en-GB" sz="1300" dirty="0" err="1"/>
              <a:t>def</a:t>
            </a:r>
            <a:r>
              <a:rPr lang="en-GB" sz="1300" dirty="0"/>
              <a:t> paint = </a:t>
            </a:r>
            <a:r>
              <a:rPr lang="en-GB" sz="1300" dirty="0" err="1"/>
              <a:t>println</a:t>
            </a:r>
            <a:r>
              <a:rPr lang="en-GB" sz="1300" dirty="0"/>
              <a:t>(</a:t>
            </a:r>
            <a:r>
              <a:rPr lang="en-GB" sz="1300" dirty="0" err="1"/>
              <a:t>s"Painting</a:t>
            </a:r>
            <a:r>
              <a:rPr lang="en-GB" sz="1300" dirty="0"/>
              <a:t> with </a:t>
            </a:r>
            <a:r>
              <a:rPr lang="en-GB" sz="1300" dirty="0" err="1"/>
              <a:t>Color</a:t>
            </a:r>
            <a:r>
              <a:rPr lang="en-GB" sz="1300" dirty="0"/>
              <a:t> : RGB($</a:t>
            </a:r>
            <a:r>
              <a:rPr lang="en-GB" sz="1300" dirty="0" err="1"/>
              <a:t>r,$g,$b</a:t>
            </a:r>
            <a:r>
              <a:rPr lang="en-GB" sz="1300" dirty="0"/>
              <a:t>)")</a:t>
            </a:r>
          </a:p>
          <a:p>
            <a:pPr marL="0" indent="0">
              <a:buNone/>
            </a:pPr>
            <a:r>
              <a:rPr lang="en-CA" sz="1300" dirty="0"/>
              <a:t>  }</a:t>
            </a:r>
          </a:p>
          <a:p>
            <a:pPr marL="0" indent="0">
              <a:buNone/>
            </a:pPr>
            <a:endParaRPr lang="en-CA" sz="1300" dirty="0"/>
          </a:p>
          <a:p>
            <a:pPr marL="0" indent="0">
              <a:buNone/>
            </a:pPr>
            <a:r>
              <a:rPr lang="en-CA" sz="1300" dirty="0"/>
              <a:t>  trait Style {</a:t>
            </a:r>
          </a:p>
          <a:p>
            <a:pPr marL="0" indent="0">
              <a:buNone/>
            </a:pPr>
            <a:r>
              <a:rPr lang="en-CA" sz="1300" dirty="0"/>
              <a:t>    </a:t>
            </a:r>
            <a:r>
              <a:rPr lang="en-CA" sz="1300" dirty="0" err="1"/>
              <a:t>val</a:t>
            </a:r>
            <a:r>
              <a:rPr lang="en-CA" sz="1300" dirty="0"/>
              <a:t> size: </a:t>
            </a:r>
            <a:r>
              <a:rPr lang="en-CA" sz="1300" dirty="0" err="1"/>
              <a:t>Int</a:t>
            </a:r>
            <a:r>
              <a:rPr lang="en-CA" sz="1300" dirty="0"/>
              <a:t>; </a:t>
            </a:r>
            <a:r>
              <a:rPr lang="en-CA" sz="1300" dirty="0" err="1"/>
              <a:t>val</a:t>
            </a:r>
            <a:r>
              <a:rPr lang="en-CA" sz="1300" dirty="0"/>
              <a:t> bold: Boolean; </a:t>
            </a:r>
            <a:r>
              <a:rPr lang="en-CA" sz="1300" dirty="0" err="1"/>
              <a:t>val</a:t>
            </a:r>
            <a:r>
              <a:rPr lang="en-CA" sz="1300" dirty="0"/>
              <a:t> italic: Boolean = false</a:t>
            </a:r>
          </a:p>
          <a:p>
            <a:pPr marL="0" indent="0">
              <a:buNone/>
            </a:pPr>
            <a:r>
              <a:rPr lang="en-GB" sz="1300" dirty="0"/>
              <a:t>    </a:t>
            </a:r>
            <a:r>
              <a:rPr lang="en-GB" sz="1300" dirty="0" err="1"/>
              <a:t>def</a:t>
            </a:r>
            <a:r>
              <a:rPr lang="en-GB" sz="1300" dirty="0"/>
              <a:t> </a:t>
            </a:r>
            <a:r>
              <a:rPr lang="en-GB" sz="1300" dirty="0" err="1"/>
              <a:t>applyStyle</a:t>
            </a:r>
            <a:r>
              <a:rPr lang="en-GB" sz="1300" dirty="0"/>
              <a:t> = </a:t>
            </a:r>
            <a:r>
              <a:rPr lang="en-GB" sz="1300" dirty="0" err="1"/>
              <a:t>println</a:t>
            </a:r>
            <a:r>
              <a:rPr lang="en-GB" sz="1300" dirty="0"/>
              <a:t>(</a:t>
            </a:r>
            <a:r>
              <a:rPr lang="en-GB" sz="1300" dirty="0" err="1"/>
              <a:t>s"Setting</a:t>
            </a:r>
            <a:r>
              <a:rPr lang="en-GB" sz="1300" dirty="0"/>
              <a:t> Style =&gt; (Size : $size, Bold : $bold, Italic : $italic)")</a:t>
            </a:r>
          </a:p>
          <a:p>
            <a:pPr marL="0" indent="0">
              <a:buNone/>
            </a:pPr>
            <a:r>
              <a:rPr lang="en-CA" sz="1300" dirty="0"/>
              <a:t>  }</a:t>
            </a:r>
          </a:p>
          <a:p>
            <a:pPr marL="0" indent="0">
              <a:buNone/>
            </a:pPr>
            <a:endParaRPr lang="en-CA" sz="1300" dirty="0"/>
          </a:p>
          <a:p>
            <a:pPr marL="0" indent="0">
              <a:buNone/>
            </a:pPr>
            <a:r>
              <a:rPr lang="en-GB" sz="1300" dirty="0"/>
              <a:t>  class </a:t>
            </a:r>
            <a:r>
              <a:rPr lang="en-GB" sz="1300" dirty="0" err="1"/>
              <a:t>FontColor</a:t>
            </a:r>
            <a:r>
              <a:rPr lang="en-GB" sz="1300" dirty="0"/>
              <a:t>(r_ : </a:t>
            </a:r>
            <a:r>
              <a:rPr lang="en-GB" sz="1300" dirty="0" err="1"/>
              <a:t>Int</a:t>
            </a:r>
            <a:r>
              <a:rPr lang="en-GB" sz="1300" dirty="0"/>
              <a:t>, g_ : </a:t>
            </a:r>
            <a:r>
              <a:rPr lang="en-GB" sz="1300" dirty="0" err="1"/>
              <a:t>Int</a:t>
            </a:r>
            <a:r>
              <a:rPr lang="en-GB" sz="1300" dirty="0"/>
              <a:t>, b_ : </a:t>
            </a:r>
            <a:r>
              <a:rPr lang="en-GB" sz="1300" dirty="0" err="1"/>
              <a:t>Int</a:t>
            </a:r>
            <a:r>
              <a:rPr lang="en-GB" sz="1300" dirty="0"/>
              <a:t>) extends </a:t>
            </a:r>
            <a:r>
              <a:rPr lang="en-GB" sz="1300" dirty="0" err="1"/>
              <a:t>Color</a:t>
            </a:r>
            <a:r>
              <a:rPr lang="en-GB" sz="1300" dirty="0"/>
              <a:t> {</a:t>
            </a:r>
          </a:p>
          <a:p>
            <a:pPr marL="0" indent="0">
              <a:buNone/>
            </a:pPr>
            <a:r>
              <a:rPr lang="nn-NO" sz="1300" dirty="0"/>
              <a:t>    val r = r_; val g = g_; val b = b_</a:t>
            </a:r>
          </a:p>
          <a:p>
            <a:pPr marL="0" indent="0">
              <a:buNone/>
            </a:pPr>
            <a:r>
              <a:rPr lang="en-GB" sz="1300" dirty="0"/>
              <a:t>    override </a:t>
            </a:r>
            <a:r>
              <a:rPr lang="en-GB" sz="1300" dirty="0" err="1"/>
              <a:t>def</a:t>
            </a:r>
            <a:r>
              <a:rPr lang="en-GB" sz="1300" dirty="0"/>
              <a:t> paint = </a:t>
            </a:r>
            <a:r>
              <a:rPr lang="en-GB" sz="1300" dirty="0" err="1"/>
              <a:t>println</a:t>
            </a:r>
            <a:r>
              <a:rPr lang="en-GB" sz="1300" dirty="0"/>
              <a:t>(</a:t>
            </a:r>
            <a:r>
              <a:rPr lang="en-GB" sz="1300" dirty="0" err="1"/>
              <a:t>s"Setting</a:t>
            </a:r>
            <a:r>
              <a:rPr lang="en-GB" sz="1300" dirty="0"/>
              <a:t> Pen </a:t>
            </a:r>
            <a:r>
              <a:rPr lang="en-GB" sz="1300" dirty="0" err="1"/>
              <a:t>Color</a:t>
            </a:r>
            <a:r>
              <a:rPr lang="en-GB" sz="1300" dirty="0"/>
              <a:t> to : RGB($</a:t>
            </a:r>
            <a:r>
              <a:rPr lang="en-GB" sz="1300" dirty="0" err="1"/>
              <a:t>r,$g,$b</a:t>
            </a:r>
            <a:r>
              <a:rPr lang="en-GB" sz="1300" dirty="0"/>
              <a:t>)")</a:t>
            </a:r>
          </a:p>
          <a:p>
            <a:pPr marL="0" indent="0">
              <a:buNone/>
            </a:pPr>
            <a:r>
              <a:rPr lang="en-CA" sz="1300" dirty="0"/>
              <a:t>  }</a:t>
            </a:r>
          </a:p>
          <a:p>
            <a:pPr marL="0" indent="0">
              <a:buNone/>
            </a:pPr>
            <a:endParaRPr lang="en-CA" sz="1300" dirty="0"/>
          </a:p>
          <a:p>
            <a:pPr marL="0" indent="0">
              <a:buNone/>
            </a:pPr>
            <a:r>
              <a:rPr lang="en-GB" sz="1300" dirty="0"/>
              <a:t>  class </a:t>
            </a:r>
            <a:r>
              <a:rPr lang="en-GB" sz="1300" dirty="0" err="1"/>
              <a:t>BgColor</a:t>
            </a:r>
            <a:r>
              <a:rPr lang="en-GB" sz="1300" dirty="0"/>
              <a:t>(r_ : </a:t>
            </a:r>
            <a:r>
              <a:rPr lang="en-GB" sz="1300" dirty="0" err="1"/>
              <a:t>Int</a:t>
            </a:r>
            <a:r>
              <a:rPr lang="en-GB" sz="1300" dirty="0"/>
              <a:t>, g_ : </a:t>
            </a:r>
            <a:r>
              <a:rPr lang="en-GB" sz="1300" dirty="0" err="1"/>
              <a:t>Int</a:t>
            </a:r>
            <a:r>
              <a:rPr lang="en-GB" sz="1300" dirty="0"/>
              <a:t>, b_ : </a:t>
            </a:r>
            <a:r>
              <a:rPr lang="en-GB" sz="1300" dirty="0" err="1"/>
              <a:t>Int</a:t>
            </a:r>
            <a:r>
              <a:rPr lang="en-GB" sz="1300" dirty="0"/>
              <a:t>) extends </a:t>
            </a:r>
            <a:r>
              <a:rPr lang="en-GB" sz="1300" dirty="0" err="1"/>
              <a:t>Color</a:t>
            </a:r>
            <a:r>
              <a:rPr lang="en-GB" sz="1300" dirty="0"/>
              <a:t> {</a:t>
            </a:r>
          </a:p>
          <a:p>
            <a:pPr marL="0" indent="0">
              <a:buNone/>
            </a:pPr>
            <a:r>
              <a:rPr lang="nn-NO" sz="1300" dirty="0"/>
              <a:t>    val r = r_; val g = g_; val b = b_</a:t>
            </a:r>
          </a:p>
          <a:p>
            <a:pPr marL="0" indent="0">
              <a:buNone/>
            </a:pPr>
            <a:r>
              <a:rPr lang="en-CA" sz="1300" dirty="0"/>
              <a:t>  }</a:t>
            </a:r>
          </a:p>
          <a:p>
            <a:pPr marL="0" indent="0">
              <a:buNone/>
            </a:pPr>
            <a:endParaRPr lang="en-CA" sz="1300" dirty="0"/>
          </a:p>
          <a:p>
            <a:pPr marL="0" indent="0">
              <a:buNone/>
            </a:pPr>
            <a:r>
              <a:rPr lang="en-GB" sz="1300" dirty="0"/>
              <a:t>  class </a:t>
            </a:r>
            <a:r>
              <a:rPr lang="en-GB" sz="1300" dirty="0" err="1"/>
              <a:t>ColorAndStyle</a:t>
            </a:r>
            <a:r>
              <a:rPr lang="en-GB" sz="1300" dirty="0"/>
              <a:t>(r_ : </a:t>
            </a:r>
            <a:r>
              <a:rPr lang="en-GB" sz="1300" dirty="0" err="1"/>
              <a:t>Int</a:t>
            </a:r>
            <a:r>
              <a:rPr lang="en-GB" sz="1300" dirty="0"/>
              <a:t>, g_ : </a:t>
            </a:r>
            <a:r>
              <a:rPr lang="en-GB" sz="1300" dirty="0" err="1"/>
              <a:t>Int</a:t>
            </a:r>
            <a:r>
              <a:rPr lang="en-GB" sz="1300" dirty="0"/>
              <a:t>, b_ : </a:t>
            </a:r>
            <a:r>
              <a:rPr lang="en-GB" sz="1300" dirty="0" err="1"/>
              <a:t>Int</a:t>
            </a:r>
            <a:r>
              <a:rPr lang="en-GB" sz="1300" dirty="0"/>
              <a:t>, bold_ : Boolean, size_ : </a:t>
            </a:r>
            <a:r>
              <a:rPr lang="en-GB" sz="1300" dirty="0" err="1"/>
              <a:t>Int</a:t>
            </a:r>
            <a:r>
              <a:rPr lang="en-GB" sz="1300" dirty="0"/>
              <a:t>, italic_ : Boolean) extends </a:t>
            </a:r>
            <a:r>
              <a:rPr lang="en-GB" sz="1300" dirty="0" err="1"/>
              <a:t>Color</a:t>
            </a:r>
            <a:r>
              <a:rPr lang="en-GB" sz="1300" dirty="0"/>
              <a:t> with Style {</a:t>
            </a:r>
          </a:p>
          <a:p>
            <a:pPr marL="0" indent="0">
              <a:buNone/>
            </a:pPr>
            <a:r>
              <a:rPr lang="nn-NO" sz="1300" dirty="0"/>
              <a:t>    val r = r_; val g = g_; val b = b_; val bold = bold_; val size = size_; override val italic = italic_;</a:t>
            </a:r>
          </a:p>
          <a:p>
            <a:pPr marL="0" indent="0">
              <a:buNone/>
            </a:pPr>
            <a:r>
              <a:rPr lang="en-CA" sz="1300" dirty="0"/>
              <a:t>  }</a:t>
            </a:r>
          </a:p>
          <a:p>
            <a:pPr marL="0" indent="0">
              <a:buNone/>
            </a:pPr>
            <a:endParaRPr lang="en-CA" sz="1300" dirty="0"/>
          </a:p>
          <a:p>
            <a:pPr marL="0" indent="0">
              <a:buNone/>
            </a:pPr>
            <a:r>
              <a:rPr lang="en-GB" sz="1300" dirty="0"/>
              <a:t>  </a:t>
            </a:r>
            <a:r>
              <a:rPr lang="en-GB" sz="1300" dirty="0" err="1"/>
              <a:t>val</a:t>
            </a:r>
            <a:r>
              <a:rPr lang="en-GB" sz="1300" dirty="0"/>
              <a:t> </a:t>
            </a:r>
            <a:r>
              <a:rPr lang="en-GB" sz="1300" dirty="0" err="1"/>
              <a:t>backGround</a:t>
            </a:r>
            <a:r>
              <a:rPr lang="en-GB" sz="1300" dirty="0"/>
              <a:t> = new </a:t>
            </a:r>
            <a:r>
              <a:rPr lang="en-GB" sz="1300" dirty="0" err="1"/>
              <a:t>BgColor</a:t>
            </a:r>
            <a:r>
              <a:rPr lang="en-GB" sz="1300" dirty="0"/>
              <a:t>(10, 20, 30); </a:t>
            </a:r>
            <a:r>
              <a:rPr lang="en-GB" sz="1300" dirty="0" err="1"/>
              <a:t>backGround.paint</a:t>
            </a:r>
            <a:endParaRPr lang="en-GB" sz="1300" dirty="0"/>
          </a:p>
          <a:p>
            <a:pPr marL="0" indent="0">
              <a:buNone/>
            </a:pPr>
            <a:endParaRPr lang="en-CA" sz="1300" dirty="0"/>
          </a:p>
          <a:p>
            <a:pPr marL="0" indent="0">
              <a:buNone/>
            </a:pPr>
            <a:r>
              <a:rPr lang="en-GB" sz="1300" dirty="0"/>
              <a:t>  </a:t>
            </a:r>
            <a:r>
              <a:rPr lang="en-GB" sz="1300" dirty="0" err="1"/>
              <a:t>val</a:t>
            </a:r>
            <a:r>
              <a:rPr lang="en-GB" sz="1300" dirty="0"/>
              <a:t> </a:t>
            </a:r>
            <a:r>
              <a:rPr lang="en-GB" sz="1300" dirty="0" err="1"/>
              <a:t>cursorStyle</a:t>
            </a:r>
            <a:r>
              <a:rPr lang="en-GB" sz="1300" dirty="0"/>
              <a:t> = new </a:t>
            </a:r>
            <a:r>
              <a:rPr lang="en-GB" sz="1300" dirty="0" err="1"/>
              <a:t>FontColor</a:t>
            </a:r>
            <a:r>
              <a:rPr lang="en-GB" sz="1300" dirty="0"/>
              <a:t>(10, 20, 30) with Style() { </a:t>
            </a:r>
            <a:r>
              <a:rPr lang="en-GB" sz="1300" dirty="0" err="1"/>
              <a:t>val</a:t>
            </a:r>
            <a:r>
              <a:rPr lang="en-GB" sz="1300" dirty="0"/>
              <a:t> bold: Boolean = true; </a:t>
            </a:r>
            <a:r>
              <a:rPr lang="en-GB" sz="1300" dirty="0" err="1"/>
              <a:t>val</a:t>
            </a:r>
            <a:r>
              <a:rPr lang="en-GB" sz="1300" dirty="0"/>
              <a:t> size: </a:t>
            </a:r>
            <a:r>
              <a:rPr lang="en-GB" sz="1300" dirty="0" err="1"/>
              <a:t>Int</a:t>
            </a:r>
            <a:r>
              <a:rPr lang="en-GB" sz="1300" dirty="0"/>
              <a:t> = 20 }</a:t>
            </a:r>
          </a:p>
          <a:p>
            <a:pPr marL="0" indent="0">
              <a:buNone/>
            </a:pPr>
            <a:r>
              <a:rPr lang="en-CA" sz="1300" dirty="0"/>
              <a:t>  </a:t>
            </a:r>
            <a:r>
              <a:rPr lang="en-CA" sz="1300" dirty="0" err="1"/>
              <a:t>cursorStyle.paint</a:t>
            </a:r>
            <a:r>
              <a:rPr lang="en-CA" sz="1300" dirty="0"/>
              <a:t>; </a:t>
            </a:r>
            <a:r>
              <a:rPr lang="en-CA" sz="1300" dirty="0" err="1"/>
              <a:t>cursorStyle.applyStyle</a:t>
            </a:r>
            <a:endParaRPr lang="en-CA" sz="1300" dirty="0"/>
          </a:p>
          <a:p>
            <a:pPr marL="0" indent="0">
              <a:buNone/>
            </a:pPr>
            <a:r>
              <a:rPr lang="en-GB" sz="1300" dirty="0"/>
              <a:t>  new </a:t>
            </a:r>
            <a:r>
              <a:rPr lang="en-GB" sz="1300" dirty="0" err="1"/>
              <a:t>ColorAndStyle</a:t>
            </a:r>
            <a:r>
              <a:rPr lang="en-GB" sz="1300" dirty="0"/>
              <a:t>(10, 20, 30, bold_ = true, 20, italic_ = true)</a:t>
            </a:r>
          </a:p>
          <a:p>
            <a:pPr marL="0" indent="0">
              <a:buNone/>
            </a:pPr>
            <a:r>
              <a:rPr lang="en-CA" sz="1300" dirty="0"/>
              <a:t/>
            </a:r>
            <a:br>
              <a:rPr lang="en-CA" sz="1300" dirty="0"/>
            </a:br>
            <a:endParaRPr lang="en-CA" sz="1300" dirty="0" smtClean="0"/>
          </a:p>
        </p:txBody>
      </p:sp>
    </p:spTree>
    <p:extLst>
      <p:ext uri="{BB962C8B-B14F-4D97-AF65-F5344CB8AC3E}">
        <p14:creationId xmlns:p14="http://schemas.microsoft.com/office/powerpoint/2010/main" val="2065796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>
            <a:normAutofit/>
          </a:bodyPr>
          <a:lstStyle/>
          <a:p>
            <a:r>
              <a:rPr lang="en-CA" dirty="0" smtClean="0"/>
              <a:t>Pattern Matching</a:t>
            </a:r>
            <a:br>
              <a:rPr lang="en-CA" dirty="0" smtClean="0"/>
            </a:br>
            <a:r>
              <a:rPr lang="en-GB" sz="1800" dirty="0" smtClean="0"/>
              <a:t>A mechanism </a:t>
            </a:r>
            <a:r>
              <a:rPr lang="en-GB" sz="1800" dirty="0"/>
              <a:t>for checking a value against a pattern</a:t>
            </a:r>
            <a:endParaRPr lang="en-CA" dirty="0"/>
          </a:p>
        </p:txBody>
      </p:sp>
      <p:sp>
        <p:nvSpPr>
          <p:cNvPr id="30" name="Content Placeholder 2"/>
          <p:cNvSpPr>
            <a:spLocks noGrp="1"/>
          </p:cNvSpPr>
          <p:nvPr>
            <p:ph idx="1"/>
          </p:nvPr>
        </p:nvSpPr>
        <p:spPr>
          <a:xfrm>
            <a:off x="251520" y="1484784"/>
            <a:ext cx="8229600" cy="4525963"/>
          </a:xfrm>
        </p:spPr>
        <p:txBody>
          <a:bodyPr numCol="2" spcCol="72000">
            <a:noAutofit/>
          </a:bodyPr>
          <a:lstStyle/>
          <a:p>
            <a:pPr marL="0" indent="0">
              <a:buNone/>
            </a:pPr>
            <a:r>
              <a:rPr lang="en-GB" sz="1300" b="1" dirty="0"/>
              <a:t>import </a:t>
            </a:r>
            <a:r>
              <a:rPr lang="en-GB" sz="1300" b="1" dirty="0" err="1"/>
              <a:t>scala.util.Random</a:t>
            </a:r>
            <a:endParaRPr lang="en-GB" sz="1300" b="1" dirty="0"/>
          </a:p>
          <a:p>
            <a:pPr marL="0" indent="0">
              <a:buNone/>
            </a:pPr>
            <a:endParaRPr lang="en-GB" sz="1300" b="1" dirty="0"/>
          </a:p>
          <a:p>
            <a:pPr marL="0" indent="0">
              <a:buNone/>
            </a:pPr>
            <a:r>
              <a:rPr lang="en-GB" sz="1300" b="1" dirty="0" err="1"/>
              <a:t>val</a:t>
            </a:r>
            <a:r>
              <a:rPr lang="en-GB" sz="1300" b="1" dirty="0"/>
              <a:t> x: </a:t>
            </a:r>
            <a:r>
              <a:rPr lang="en-GB" sz="1300" b="1" dirty="0" err="1"/>
              <a:t>Int</a:t>
            </a:r>
            <a:r>
              <a:rPr lang="en-GB" sz="1300" b="1" dirty="0"/>
              <a:t> = </a:t>
            </a:r>
            <a:r>
              <a:rPr lang="en-GB" sz="1300" b="1" dirty="0" err="1"/>
              <a:t>Random.nextInt</a:t>
            </a:r>
            <a:r>
              <a:rPr lang="en-GB" sz="1300" b="1" dirty="0"/>
              <a:t>(10)</a:t>
            </a:r>
          </a:p>
          <a:p>
            <a:pPr marL="0" indent="0">
              <a:buNone/>
            </a:pPr>
            <a:endParaRPr lang="en-GB" sz="1300" b="1" dirty="0"/>
          </a:p>
          <a:p>
            <a:pPr marL="0" indent="0">
              <a:buNone/>
            </a:pPr>
            <a:r>
              <a:rPr lang="en-GB" sz="1300" b="1" dirty="0"/>
              <a:t>x match {</a:t>
            </a:r>
          </a:p>
          <a:p>
            <a:pPr marL="0" indent="0">
              <a:buNone/>
            </a:pPr>
            <a:r>
              <a:rPr lang="en-GB" sz="1300" b="1" dirty="0"/>
              <a:t>  case 0 =&gt; "zero"</a:t>
            </a:r>
          </a:p>
          <a:p>
            <a:pPr marL="0" indent="0">
              <a:buNone/>
            </a:pPr>
            <a:r>
              <a:rPr lang="en-GB" sz="1300" b="1" dirty="0"/>
              <a:t>  case 1 =&gt; "one"</a:t>
            </a:r>
          </a:p>
          <a:p>
            <a:pPr marL="0" indent="0">
              <a:buNone/>
            </a:pPr>
            <a:r>
              <a:rPr lang="en-GB" sz="1300" b="1" dirty="0"/>
              <a:t>  case 2 =&gt; "two"</a:t>
            </a:r>
          </a:p>
          <a:p>
            <a:pPr marL="0" indent="0">
              <a:buNone/>
            </a:pPr>
            <a:r>
              <a:rPr lang="en-GB" sz="1300" b="1" dirty="0"/>
              <a:t>  case _ =&gt; "many"</a:t>
            </a:r>
          </a:p>
          <a:p>
            <a:pPr marL="0" indent="0">
              <a:buNone/>
            </a:pPr>
            <a:r>
              <a:rPr lang="en-GB" sz="1300" b="1" dirty="0" smtClean="0"/>
              <a:t>}</a:t>
            </a:r>
          </a:p>
          <a:p>
            <a:pPr marL="0" indent="0">
              <a:buNone/>
            </a:pPr>
            <a:endParaRPr lang="en-GB" sz="1300" b="1" dirty="0"/>
          </a:p>
          <a:p>
            <a:pPr marL="0" indent="0">
              <a:buNone/>
            </a:pPr>
            <a:endParaRPr lang="en-GB" sz="1300" b="1" dirty="0" smtClean="0"/>
          </a:p>
          <a:p>
            <a:pPr marL="0" indent="0">
              <a:buNone/>
            </a:pPr>
            <a:endParaRPr lang="en-GB" sz="1300" b="1" dirty="0"/>
          </a:p>
          <a:p>
            <a:pPr marL="0" indent="0">
              <a:buNone/>
            </a:pPr>
            <a:endParaRPr lang="en-GB" sz="1300" b="1" dirty="0" smtClean="0"/>
          </a:p>
          <a:p>
            <a:pPr marL="0" indent="0">
              <a:buNone/>
            </a:pPr>
            <a:endParaRPr lang="en-GB" sz="1300" b="1" dirty="0"/>
          </a:p>
          <a:p>
            <a:pPr marL="0" indent="0">
              <a:buNone/>
            </a:pPr>
            <a:endParaRPr lang="en-GB" sz="1300" b="1" dirty="0" smtClean="0"/>
          </a:p>
          <a:p>
            <a:pPr marL="0" indent="0">
              <a:buNone/>
            </a:pPr>
            <a:endParaRPr lang="en-GB" sz="1300" b="1" dirty="0"/>
          </a:p>
          <a:p>
            <a:pPr marL="0" indent="0">
              <a:buNone/>
            </a:pPr>
            <a:endParaRPr lang="en-GB" sz="1300" b="1" dirty="0" smtClean="0"/>
          </a:p>
          <a:p>
            <a:pPr marL="0" indent="0">
              <a:buNone/>
            </a:pPr>
            <a:endParaRPr lang="en-GB" sz="1300" b="1" dirty="0" smtClean="0"/>
          </a:p>
          <a:p>
            <a:pPr marL="0" indent="0">
              <a:buNone/>
            </a:pPr>
            <a:endParaRPr lang="en-CA" sz="1400" b="1" dirty="0"/>
          </a:p>
          <a:p>
            <a:pPr marL="0" indent="0">
              <a:buNone/>
            </a:pPr>
            <a:r>
              <a:rPr lang="en-CA" sz="1400" b="1" dirty="0"/>
              <a:t>  abstract class Device</a:t>
            </a:r>
          </a:p>
          <a:p>
            <a:pPr marL="0" indent="0">
              <a:buNone/>
            </a:pPr>
            <a:r>
              <a:rPr lang="en-GB" sz="1400" b="1" dirty="0"/>
              <a:t>  case class Phone(model: String) extends Device {</a:t>
            </a:r>
          </a:p>
          <a:p>
            <a:pPr marL="0" indent="0">
              <a:buNone/>
            </a:pPr>
            <a:r>
              <a:rPr lang="en-GB" sz="1400" b="1" dirty="0"/>
              <a:t>    </a:t>
            </a:r>
            <a:r>
              <a:rPr lang="en-GB" sz="1400" b="1" dirty="0" err="1"/>
              <a:t>def</a:t>
            </a:r>
            <a:r>
              <a:rPr lang="en-GB" sz="1400" b="1" dirty="0"/>
              <a:t> </a:t>
            </a:r>
            <a:r>
              <a:rPr lang="en-GB" sz="1400" b="1" dirty="0" err="1"/>
              <a:t>screenOff</a:t>
            </a:r>
            <a:r>
              <a:rPr lang="en-GB" sz="1400" b="1" dirty="0"/>
              <a:t> = "Turning screen off"</a:t>
            </a:r>
          </a:p>
          <a:p>
            <a:pPr marL="0" indent="0">
              <a:buNone/>
            </a:pPr>
            <a:r>
              <a:rPr lang="en-CA" sz="1400" b="1" dirty="0"/>
              <a:t>  }</a:t>
            </a:r>
          </a:p>
          <a:p>
            <a:pPr marL="0" indent="0">
              <a:buNone/>
            </a:pPr>
            <a:r>
              <a:rPr lang="en-GB" sz="1400" b="1" dirty="0"/>
              <a:t>  case class Computer(model: String) extends Device {</a:t>
            </a:r>
          </a:p>
          <a:p>
            <a:pPr marL="0" indent="0">
              <a:buNone/>
            </a:pPr>
            <a:r>
              <a:rPr lang="en-GB" sz="1400" b="1" dirty="0"/>
              <a:t>    </a:t>
            </a:r>
            <a:r>
              <a:rPr lang="en-GB" sz="1400" b="1" dirty="0" err="1"/>
              <a:t>def</a:t>
            </a:r>
            <a:r>
              <a:rPr lang="en-GB" sz="1400" b="1" dirty="0"/>
              <a:t> </a:t>
            </a:r>
            <a:r>
              <a:rPr lang="en-GB" sz="1400" b="1" dirty="0" err="1"/>
              <a:t>screenSaverOn</a:t>
            </a:r>
            <a:r>
              <a:rPr lang="en-GB" sz="1400" b="1" dirty="0"/>
              <a:t> = "Turning screen saver on..."</a:t>
            </a:r>
          </a:p>
          <a:p>
            <a:pPr marL="0" indent="0">
              <a:buNone/>
            </a:pPr>
            <a:r>
              <a:rPr lang="en-CA" sz="1400" b="1" dirty="0"/>
              <a:t>  }</a:t>
            </a:r>
          </a:p>
          <a:p>
            <a:pPr marL="0" indent="0">
              <a:buNone/>
            </a:pPr>
            <a:endParaRPr lang="en-CA" sz="1400" b="1" dirty="0"/>
          </a:p>
          <a:p>
            <a:pPr marL="0" indent="0">
              <a:buNone/>
            </a:pPr>
            <a:r>
              <a:rPr lang="en-CA" sz="1400" b="1" dirty="0"/>
              <a:t>  </a:t>
            </a:r>
            <a:r>
              <a:rPr lang="en-CA" sz="1400" b="1" dirty="0" err="1"/>
              <a:t>def</a:t>
            </a:r>
            <a:r>
              <a:rPr lang="en-CA" sz="1400" b="1" dirty="0"/>
              <a:t> </a:t>
            </a:r>
            <a:r>
              <a:rPr lang="en-CA" sz="1400" b="1" dirty="0" err="1"/>
              <a:t>goIdle</a:t>
            </a:r>
            <a:r>
              <a:rPr lang="en-CA" sz="1400" b="1" dirty="0"/>
              <a:t>(device: Device) = device match {</a:t>
            </a:r>
          </a:p>
          <a:p>
            <a:pPr marL="0" indent="0">
              <a:buNone/>
            </a:pPr>
            <a:r>
              <a:rPr lang="en-CA" sz="1400" b="1" dirty="0"/>
              <a:t>    case p: Phone =&gt; </a:t>
            </a:r>
            <a:r>
              <a:rPr lang="en-CA" sz="1400" b="1" dirty="0" err="1"/>
              <a:t>p.screenOff</a:t>
            </a:r>
            <a:endParaRPr lang="en-CA" sz="1400" b="1" dirty="0"/>
          </a:p>
          <a:p>
            <a:pPr marL="0" indent="0">
              <a:buNone/>
            </a:pPr>
            <a:r>
              <a:rPr lang="en-CA" sz="1400" b="1" dirty="0"/>
              <a:t>    case c: Computer =&gt; </a:t>
            </a:r>
            <a:r>
              <a:rPr lang="en-CA" sz="1400" b="1" dirty="0" err="1"/>
              <a:t>c.screenSaverOn</a:t>
            </a:r>
            <a:endParaRPr lang="en-CA" sz="1400" b="1" dirty="0"/>
          </a:p>
          <a:p>
            <a:pPr marL="0" indent="0">
              <a:buNone/>
            </a:pPr>
            <a:r>
              <a:rPr lang="en-CA" sz="1400" b="1" dirty="0"/>
              <a:t>    case _ =&gt; "Unknown Device"</a:t>
            </a:r>
          </a:p>
          <a:p>
            <a:pPr marL="0" indent="0">
              <a:buNone/>
            </a:pPr>
            <a:r>
              <a:rPr lang="en-CA" sz="1400" b="1" dirty="0"/>
              <a:t>  }</a:t>
            </a:r>
          </a:p>
          <a:p>
            <a:pPr marL="0" indent="0">
              <a:buNone/>
            </a:pPr>
            <a:endParaRPr lang="en-CA" sz="1400" b="1" dirty="0"/>
          </a:p>
          <a:p>
            <a:pPr marL="0" indent="0">
              <a:buNone/>
            </a:pPr>
            <a:r>
              <a:rPr lang="en-CA" sz="1400" b="1" dirty="0"/>
              <a:t>  </a:t>
            </a:r>
            <a:r>
              <a:rPr lang="en-CA" sz="1400" b="1" dirty="0" err="1"/>
              <a:t>println</a:t>
            </a:r>
            <a:r>
              <a:rPr lang="en-CA" sz="1400" b="1" dirty="0"/>
              <a:t>(</a:t>
            </a:r>
            <a:r>
              <a:rPr lang="en-CA" sz="1400" b="1" dirty="0" err="1"/>
              <a:t>goIdle</a:t>
            </a:r>
            <a:r>
              <a:rPr lang="en-CA" sz="1400" b="1" dirty="0"/>
              <a:t>(new Phone("Avaya")))</a:t>
            </a:r>
          </a:p>
          <a:p>
            <a:pPr marL="0" indent="0">
              <a:buNone/>
            </a:pPr>
            <a:r>
              <a:rPr lang="en-CA" sz="1400" b="1" dirty="0"/>
              <a:t>  </a:t>
            </a:r>
            <a:r>
              <a:rPr lang="en-CA" sz="1400" b="1" dirty="0" err="1"/>
              <a:t>println</a:t>
            </a:r>
            <a:r>
              <a:rPr lang="en-CA" sz="1400" b="1" dirty="0"/>
              <a:t>(</a:t>
            </a:r>
            <a:r>
              <a:rPr lang="en-CA" sz="1400" b="1" dirty="0" err="1"/>
              <a:t>goIdle</a:t>
            </a:r>
            <a:r>
              <a:rPr lang="en-CA" sz="1400" b="1" dirty="0"/>
              <a:t>(new Computer("HP")))</a:t>
            </a:r>
          </a:p>
          <a:p>
            <a:pPr marL="0" indent="0">
              <a:buNone/>
            </a:pPr>
            <a:r>
              <a:rPr lang="en-CA" sz="1400" b="1" dirty="0"/>
              <a:t>  </a:t>
            </a:r>
            <a:r>
              <a:rPr lang="en-CA" sz="1400" b="1" dirty="0" err="1"/>
              <a:t>println</a:t>
            </a:r>
            <a:r>
              <a:rPr lang="en-CA" sz="1400" b="1" dirty="0"/>
              <a:t>(</a:t>
            </a:r>
            <a:r>
              <a:rPr lang="en-CA" sz="1400" b="1" dirty="0" err="1"/>
              <a:t>goIdle</a:t>
            </a:r>
            <a:r>
              <a:rPr lang="en-CA" sz="1400" b="1" dirty="0"/>
              <a:t>(new Device(){}))</a:t>
            </a:r>
          </a:p>
          <a:p>
            <a:pPr marL="0" indent="0">
              <a:buNone/>
            </a:pPr>
            <a:endParaRPr lang="en-CA" sz="1400" b="1" dirty="0"/>
          </a:p>
          <a:p>
            <a:pPr marL="0" indent="0">
              <a:buNone/>
            </a:pPr>
            <a:endParaRPr lang="en-CA" sz="1300" b="1" dirty="0" smtClean="0"/>
          </a:p>
        </p:txBody>
      </p:sp>
    </p:spTree>
    <p:extLst>
      <p:ext uri="{BB962C8B-B14F-4D97-AF65-F5344CB8AC3E}">
        <p14:creationId xmlns:p14="http://schemas.microsoft.com/office/powerpoint/2010/main" val="1560503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Case Objects</a:t>
            </a:r>
            <a:endParaRPr lang="en-CA" dirty="0"/>
          </a:p>
        </p:txBody>
      </p:sp>
      <p:sp>
        <p:nvSpPr>
          <p:cNvPr id="30" name="Content Placeholder 2"/>
          <p:cNvSpPr>
            <a:spLocks noGrp="1"/>
          </p:cNvSpPr>
          <p:nvPr>
            <p:ph idx="1"/>
          </p:nvPr>
        </p:nvSpPr>
        <p:spPr>
          <a:xfrm>
            <a:off x="251520" y="1484784"/>
            <a:ext cx="8229600" cy="45259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CA" sz="1800" dirty="0" smtClean="0"/>
              <a:t>A Packed Object with </a:t>
            </a:r>
          </a:p>
          <a:p>
            <a:r>
              <a:rPr lang="en-CA" sz="1800" dirty="0" smtClean="0"/>
              <a:t>Equality</a:t>
            </a:r>
            <a:endParaRPr lang="en-CA" sz="1800" dirty="0"/>
          </a:p>
          <a:p>
            <a:r>
              <a:rPr lang="en-CA" sz="1800" dirty="0" smtClean="0"/>
              <a:t>Nice </a:t>
            </a:r>
            <a:r>
              <a:rPr lang="en-CA" sz="1800" dirty="0" err="1" smtClean="0"/>
              <a:t>toString</a:t>
            </a:r>
            <a:endParaRPr lang="en-CA" sz="1800" dirty="0" smtClean="0"/>
          </a:p>
          <a:p>
            <a:r>
              <a:rPr lang="en-CA" sz="1800" dirty="0" smtClean="0"/>
              <a:t>Getters and Setters</a:t>
            </a:r>
            <a:endParaRPr lang="en-CA" sz="1800" dirty="0"/>
          </a:p>
          <a:p>
            <a:r>
              <a:rPr lang="en-CA" sz="1800" dirty="0" smtClean="0"/>
              <a:t>Mostly used in Pattern matching</a:t>
            </a:r>
          </a:p>
          <a:p>
            <a:endParaRPr lang="en-CA" sz="1800" dirty="0"/>
          </a:p>
          <a:p>
            <a:pPr marL="0" indent="0">
              <a:buNone/>
            </a:pPr>
            <a:endParaRPr lang="en-CA" sz="1800" dirty="0"/>
          </a:p>
          <a:p>
            <a:pPr marL="0" indent="0">
              <a:buNone/>
            </a:pPr>
            <a:r>
              <a:rPr lang="en-CA" sz="1800" dirty="0"/>
              <a:t>  </a:t>
            </a:r>
            <a:r>
              <a:rPr lang="en-CA" sz="2000" dirty="0"/>
              <a:t>trait Dimension</a:t>
            </a:r>
          </a:p>
          <a:p>
            <a:pPr marL="0" indent="0">
              <a:buNone/>
            </a:pPr>
            <a:r>
              <a:rPr lang="fr-FR" sz="2000" dirty="0"/>
              <a:t>  case class Dimension_2(x: Int, y: Int) </a:t>
            </a:r>
            <a:r>
              <a:rPr lang="fr-FR" sz="2000" dirty="0" err="1"/>
              <a:t>extends</a:t>
            </a:r>
            <a:r>
              <a:rPr lang="fr-FR" sz="2000" dirty="0"/>
              <a:t> Dimension</a:t>
            </a:r>
          </a:p>
          <a:p>
            <a:pPr marL="0" indent="0">
              <a:buNone/>
            </a:pPr>
            <a:r>
              <a:rPr lang="en-GB" sz="2000" dirty="0"/>
              <a:t>  case class Dimension_1(x: </a:t>
            </a:r>
            <a:r>
              <a:rPr lang="en-GB" sz="2000" dirty="0" err="1"/>
              <a:t>Int</a:t>
            </a:r>
            <a:r>
              <a:rPr lang="en-GB" sz="2000" dirty="0"/>
              <a:t>) extends Dimension // Case class</a:t>
            </a:r>
          </a:p>
          <a:p>
            <a:pPr marL="0" indent="0">
              <a:buNone/>
            </a:pPr>
            <a:r>
              <a:rPr lang="en-CA" sz="2000" dirty="0"/>
              <a:t>  case object Dimension_0 extends Dimension // Case object</a:t>
            </a:r>
          </a:p>
          <a:p>
            <a:pPr marL="0" indent="0">
              <a:buNone/>
            </a:pPr>
            <a:endParaRPr lang="en-CA" sz="2000" dirty="0"/>
          </a:p>
          <a:p>
            <a:pPr marL="0" indent="0">
              <a:buNone/>
            </a:pPr>
            <a:r>
              <a:rPr lang="en-GB" sz="2000" dirty="0"/>
              <a:t>  </a:t>
            </a:r>
            <a:r>
              <a:rPr lang="en-GB" sz="2000" dirty="0" err="1"/>
              <a:t>def</a:t>
            </a:r>
            <a:r>
              <a:rPr lang="en-GB" sz="2000" dirty="0"/>
              <a:t> </a:t>
            </a:r>
            <a:r>
              <a:rPr lang="en-GB" sz="2000" dirty="0" err="1"/>
              <a:t>callCase</a:t>
            </a:r>
            <a:r>
              <a:rPr lang="en-GB" sz="2000" dirty="0"/>
              <a:t>(f: Dimension) = f match {</a:t>
            </a:r>
          </a:p>
          <a:p>
            <a:pPr marL="0" indent="0">
              <a:buNone/>
            </a:pPr>
            <a:r>
              <a:rPr lang="en-CA" sz="2000" dirty="0"/>
              <a:t>    case Dimension_2(f, g) =&gt; </a:t>
            </a:r>
            <a:r>
              <a:rPr lang="en-CA" sz="2000" dirty="0" err="1"/>
              <a:t>println</a:t>
            </a:r>
            <a:r>
              <a:rPr lang="en-CA" sz="2000" dirty="0"/>
              <a:t>("2 D </a:t>
            </a:r>
            <a:r>
              <a:rPr lang="en-CA" sz="2000" dirty="0" err="1"/>
              <a:t>CoOrdinates</a:t>
            </a:r>
            <a:r>
              <a:rPr lang="en-CA" sz="2000" dirty="0"/>
              <a:t> - x = " + f + " y =" + g)</a:t>
            </a:r>
          </a:p>
          <a:p>
            <a:pPr marL="0" indent="0">
              <a:buNone/>
            </a:pPr>
            <a:r>
              <a:rPr lang="en-CA" sz="2000" dirty="0"/>
              <a:t>    case Dimension_1(f) =&gt; </a:t>
            </a:r>
            <a:r>
              <a:rPr lang="en-CA" sz="2000" dirty="0" err="1"/>
              <a:t>println</a:t>
            </a:r>
            <a:r>
              <a:rPr lang="en-CA" sz="2000" dirty="0"/>
              <a:t>("1 D </a:t>
            </a:r>
            <a:r>
              <a:rPr lang="en-CA" sz="2000" dirty="0" err="1"/>
              <a:t>CoOrdinates</a:t>
            </a:r>
            <a:r>
              <a:rPr lang="en-CA" sz="2000" dirty="0"/>
              <a:t> = " + f)</a:t>
            </a:r>
          </a:p>
          <a:p>
            <a:pPr marL="0" indent="0">
              <a:buNone/>
            </a:pPr>
            <a:r>
              <a:rPr lang="en-CA" sz="2000" dirty="0"/>
              <a:t>    case Dimension_0 =&gt; </a:t>
            </a:r>
            <a:r>
              <a:rPr lang="en-CA" sz="2000" dirty="0" err="1"/>
              <a:t>println</a:t>
            </a:r>
            <a:r>
              <a:rPr lang="en-CA" sz="2000" dirty="0"/>
              <a:t>("Dimension 0")</a:t>
            </a:r>
          </a:p>
          <a:p>
            <a:pPr marL="0" indent="0">
              <a:buNone/>
            </a:pPr>
            <a:r>
              <a:rPr lang="en-CA" sz="2000" dirty="0"/>
              <a:t>  }</a:t>
            </a:r>
          </a:p>
          <a:p>
            <a:pPr marL="0" indent="0">
              <a:buNone/>
            </a:pPr>
            <a:endParaRPr lang="en-CA" sz="2000" dirty="0"/>
          </a:p>
          <a:p>
            <a:pPr marL="0" indent="0">
              <a:buNone/>
            </a:pPr>
            <a:r>
              <a:rPr lang="en-CA" sz="2000" dirty="0"/>
              <a:t>  </a:t>
            </a:r>
            <a:r>
              <a:rPr lang="en-CA" sz="2000" dirty="0" err="1"/>
              <a:t>callCase</a:t>
            </a:r>
            <a:r>
              <a:rPr lang="en-CA" sz="2000" dirty="0"/>
              <a:t>(Dimension_2(10, 10))</a:t>
            </a:r>
          </a:p>
          <a:p>
            <a:pPr marL="0" indent="0">
              <a:buNone/>
            </a:pPr>
            <a:r>
              <a:rPr lang="en-CA" sz="2000" dirty="0"/>
              <a:t>  </a:t>
            </a:r>
            <a:r>
              <a:rPr lang="en-CA" sz="2000" dirty="0" err="1"/>
              <a:t>callCase</a:t>
            </a:r>
            <a:r>
              <a:rPr lang="en-CA" sz="2000" dirty="0"/>
              <a:t>(Dimension_1(10))</a:t>
            </a:r>
          </a:p>
          <a:p>
            <a:pPr marL="0" indent="0">
              <a:buNone/>
            </a:pPr>
            <a:r>
              <a:rPr lang="en-CA" sz="2000" dirty="0"/>
              <a:t>  </a:t>
            </a:r>
            <a:r>
              <a:rPr lang="en-CA" sz="2000" dirty="0" err="1"/>
              <a:t>callCase</a:t>
            </a:r>
            <a:r>
              <a:rPr lang="en-CA" sz="2000" dirty="0"/>
              <a:t>(Dimension_0)</a:t>
            </a:r>
          </a:p>
          <a:p>
            <a:endParaRPr lang="en-CA" sz="1800" dirty="0"/>
          </a:p>
        </p:txBody>
      </p:sp>
    </p:spTree>
    <p:extLst>
      <p:ext uri="{BB962C8B-B14F-4D97-AF65-F5344CB8AC3E}">
        <p14:creationId xmlns:p14="http://schemas.microsoft.com/office/powerpoint/2010/main" val="2387631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Implicit Parameters and </a:t>
            </a:r>
            <a:r>
              <a:rPr lang="en-CA" dirty="0" smtClean="0"/>
              <a:t>Conversions</a:t>
            </a:r>
            <a:br>
              <a:rPr lang="en-CA" dirty="0" smtClean="0"/>
            </a:br>
            <a:r>
              <a:rPr lang="en-CA" sz="1800" dirty="0" smtClean="0"/>
              <a:t>A way to pass parameters </a:t>
            </a:r>
            <a:r>
              <a:rPr lang="en-CA" sz="1800" dirty="0" smtClean="0"/>
              <a:t>without specifying </a:t>
            </a:r>
            <a:r>
              <a:rPr lang="en-CA" sz="1800" dirty="0" smtClean="0"/>
              <a:t>explicitly</a:t>
            </a:r>
            <a:endParaRPr lang="en-CA" dirty="0"/>
          </a:p>
        </p:txBody>
      </p:sp>
      <p:sp>
        <p:nvSpPr>
          <p:cNvPr id="30" name="Content Placeholder 2"/>
          <p:cNvSpPr>
            <a:spLocks noGrp="1"/>
          </p:cNvSpPr>
          <p:nvPr>
            <p:ph idx="1"/>
          </p:nvPr>
        </p:nvSpPr>
        <p:spPr>
          <a:xfrm>
            <a:off x="251520" y="1484784"/>
            <a:ext cx="8229600" cy="4525963"/>
          </a:xfrm>
        </p:spPr>
        <p:txBody>
          <a:bodyPr numCol="2" spcCol="72000">
            <a:noAutofit/>
          </a:bodyPr>
          <a:lstStyle/>
          <a:p>
            <a:pPr marL="0" indent="0">
              <a:buNone/>
            </a:pPr>
            <a:endParaRPr lang="en-CA" sz="1200" b="1" dirty="0"/>
          </a:p>
          <a:p>
            <a:pPr marL="0" indent="0">
              <a:buNone/>
            </a:pPr>
            <a:r>
              <a:rPr lang="en-CA" sz="1200" b="1" dirty="0"/>
              <a:t>  implicit </a:t>
            </a:r>
            <a:r>
              <a:rPr lang="en-CA" sz="1200" b="1" dirty="0" err="1"/>
              <a:t>val</a:t>
            </a:r>
            <a:r>
              <a:rPr lang="en-CA" sz="1200" b="1" dirty="0"/>
              <a:t> pi = 3.14</a:t>
            </a:r>
          </a:p>
          <a:p>
            <a:pPr marL="0" indent="0">
              <a:buNone/>
            </a:pPr>
            <a:endParaRPr lang="en-CA" sz="1200" b="1" dirty="0"/>
          </a:p>
          <a:p>
            <a:pPr marL="0" indent="0">
              <a:buNone/>
            </a:pPr>
            <a:r>
              <a:rPr lang="en-GB" sz="1200" b="1" dirty="0"/>
              <a:t>  </a:t>
            </a:r>
            <a:r>
              <a:rPr lang="en-GB" sz="1200" b="1" dirty="0" err="1"/>
              <a:t>def</a:t>
            </a:r>
            <a:r>
              <a:rPr lang="en-GB" sz="1200" b="1" dirty="0"/>
              <a:t> </a:t>
            </a:r>
            <a:r>
              <a:rPr lang="en-GB" sz="1200" b="1" dirty="0" err="1"/>
              <a:t>area_of_circle</a:t>
            </a:r>
            <a:r>
              <a:rPr lang="en-GB" sz="1200" b="1" dirty="0"/>
              <a:t>(radius: </a:t>
            </a:r>
            <a:r>
              <a:rPr lang="en-GB" sz="1200" b="1" dirty="0" err="1"/>
              <a:t>Int</a:t>
            </a:r>
            <a:r>
              <a:rPr lang="en-GB" sz="1200" b="1" dirty="0"/>
              <a:t>)(implicit </a:t>
            </a:r>
            <a:r>
              <a:rPr lang="en-GB" sz="1200" b="1" dirty="0" err="1"/>
              <a:t>value_of_pi</a:t>
            </a:r>
            <a:r>
              <a:rPr lang="en-GB" sz="1200" b="1" dirty="0"/>
              <a:t>: Double) = </a:t>
            </a:r>
            <a:r>
              <a:rPr lang="en-GB" sz="1200" b="1" dirty="0" err="1"/>
              <a:t>value_of_pi</a:t>
            </a:r>
            <a:r>
              <a:rPr lang="en-GB" sz="1200" b="1" dirty="0"/>
              <a:t> * radius * radius</a:t>
            </a:r>
          </a:p>
          <a:p>
            <a:pPr marL="0" indent="0">
              <a:buNone/>
            </a:pPr>
            <a:endParaRPr lang="en-CA" sz="1200" b="1" dirty="0"/>
          </a:p>
          <a:p>
            <a:pPr marL="0" indent="0">
              <a:buNone/>
            </a:pPr>
            <a:r>
              <a:rPr lang="en-CA" sz="1200" b="1" dirty="0"/>
              <a:t>  </a:t>
            </a:r>
            <a:r>
              <a:rPr lang="en-CA" sz="1200" b="1" dirty="0" err="1"/>
              <a:t>println</a:t>
            </a:r>
            <a:r>
              <a:rPr lang="en-CA" sz="1200" b="1" dirty="0"/>
              <a:t>(</a:t>
            </a:r>
            <a:r>
              <a:rPr lang="en-CA" sz="1200" b="1" dirty="0" err="1"/>
              <a:t>s"Area</a:t>
            </a:r>
            <a:r>
              <a:rPr lang="en-CA" sz="1200" b="1" dirty="0"/>
              <a:t> of Circle = ${</a:t>
            </a:r>
            <a:r>
              <a:rPr lang="en-CA" sz="1200" b="1" dirty="0" err="1"/>
              <a:t>area_of_circle</a:t>
            </a:r>
            <a:r>
              <a:rPr lang="en-CA" sz="1200" b="1" dirty="0"/>
              <a:t>(5)}")</a:t>
            </a:r>
          </a:p>
          <a:p>
            <a:pPr marL="0" indent="0">
              <a:buNone/>
            </a:pPr>
            <a:endParaRPr lang="en-CA" sz="1200" b="1" dirty="0" smtClean="0"/>
          </a:p>
          <a:p>
            <a:pPr marL="0" indent="0">
              <a:buNone/>
            </a:pPr>
            <a:endParaRPr lang="en-CA" sz="1200" b="1" dirty="0"/>
          </a:p>
          <a:p>
            <a:pPr marL="0" indent="0">
              <a:buNone/>
            </a:pPr>
            <a:endParaRPr lang="en-CA" sz="1200" b="1" dirty="0" smtClean="0"/>
          </a:p>
          <a:p>
            <a:pPr marL="0" indent="0">
              <a:buNone/>
            </a:pPr>
            <a:endParaRPr lang="en-CA" sz="1200" b="1" dirty="0"/>
          </a:p>
          <a:p>
            <a:pPr marL="0" indent="0">
              <a:buNone/>
            </a:pPr>
            <a:endParaRPr lang="en-CA" sz="1200" b="1" dirty="0" smtClean="0"/>
          </a:p>
          <a:p>
            <a:pPr marL="0" indent="0">
              <a:buNone/>
            </a:pPr>
            <a:endParaRPr lang="en-CA" sz="1200" b="1" dirty="0"/>
          </a:p>
          <a:p>
            <a:pPr marL="0" indent="0">
              <a:buNone/>
            </a:pPr>
            <a:endParaRPr lang="en-CA" sz="1200" b="1" dirty="0" smtClean="0"/>
          </a:p>
          <a:p>
            <a:pPr marL="0" indent="0">
              <a:buNone/>
            </a:pPr>
            <a:endParaRPr lang="en-CA" sz="1200" b="1" dirty="0" smtClean="0"/>
          </a:p>
          <a:p>
            <a:pPr marL="0" indent="0">
              <a:buNone/>
            </a:pPr>
            <a:endParaRPr lang="en-CA" sz="1200" b="1" dirty="0"/>
          </a:p>
          <a:p>
            <a:pPr marL="0" indent="0">
              <a:buNone/>
            </a:pPr>
            <a:endParaRPr lang="en-CA" sz="1200" b="1" dirty="0" smtClean="0"/>
          </a:p>
          <a:p>
            <a:pPr marL="0" indent="0">
              <a:buNone/>
            </a:pPr>
            <a:endParaRPr lang="en-CA" sz="1200" b="1" dirty="0"/>
          </a:p>
          <a:p>
            <a:pPr marL="0" indent="0">
              <a:buNone/>
            </a:pPr>
            <a:endParaRPr lang="en-CA" sz="1200" b="1" dirty="0" smtClean="0"/>
          </a:p>
          <a:p>
            <a:pPr marL="0" indent="0">
              <a:buNone/>
            </a:pPr>
            <a:endParaRPr lang="en-CA" sz="1200" b="1" dirty="0"/>
          </a:p>
          <a:p>
            <a:pPr marL="0" indent="0">
              <a:buNone/>
            </a:pPr>
            <a:r>
              <a:rPr lang="en-CA" sz="1200" b="1" dirty="0"/>
              <a:t>  </a:t>
            </a:r>
            <a:r>
              <a:rPr lang="en-GB" sz="1200" b="1" dirty="0"/>
              <a:t> case class </a:t>
            </a:r>
            <a:r>
              <a:rPr lang="en-GB" sz="1200" b="1" dirty="0" err="1"/>
              <a:t>CoOrdinates</a:t>
            </a:r>
            <a:r>
              <a:rPr lang="en-GB" sz="1200" b="1" dirty="0"/>
              <a:t>(x: </a:t>
            </a:r>
            <a:r>
              <a:rPr lang="en-GB" sz="1200" b="1" dirty="0" err="1"/>
              <a:t>Int</a:t>
            </a:r>
            <a:r>
              <a:rPr lang="en-GB" sz="1200" b="1" dirty="0"/>
              <a:t>, y: </a:t>
            </a:r>
            <a:r>
              <a:rPr lang="en-GB" sz="1200" b="1" dirty="0" err="1"/>
              <a:t>Int</a:t>
            </a:r>
            <a:r>
              <a:rPr lang="en-GB" sz="1200" b="1" dirty="0"/>
              <a:t>) {</a:t>
            </a:r>
          </a:p>
          <a:p>
            <a:pPr marL="0" indent="0">
              <a:buNone/>
            </a:pPr>
            <a:r>
              <a:rPr lang="en-GB" sz="1200" b="1" dirty="0"/>
              <a:t>    </a:t>
            </a:r>
            <a:r>
              <a:rPr lang="en-GB" sz="1200" b="1" dirty="0" err="1"/>
              <a:t>def</a:t>
            </a:r>
            <a:r>
              <a:rPr lang="en-GB" sz="1200" b="1" dirty="0"/>
              <a:t> +(that: </a:t>
            </a:r>
            <a:r>
              <a:rPr lang="en-GB" sz="1200" b="1" dirty="0" err="1"/>
              <a:t>CoOrdinates</a:t>
            </a:r>
            <a:r>
              <a:rPr lang="en-GB" sz="1200" b="1" dirty="0"/>
              <a:t>): </a:t>
            </a:r>
            <a:r>
              <a:rPr lang="en-GB" sz="1200" b="1" dirty="0" err="1"/>
              <a:t>CoOrdinates</a:t>
            </a:r>
            <a:r>
              <a:rPr lang="en-GB" sz="1200" b="1" dirty="0"/>
              <a:t> = </a:t>
            </a:r>
            <a:r>
              <a:rPr lang="en-GB" sz="1200" b="1" dirty="0" err="1"/>
              <a:t>CoOrdinates</a:t>
            </a:r>
            <a:r>
              <a:rPr lang="en-GB" sz="1200" b="1" dirty="0"/>
              <a:t>(</a:t>
            </a:r>
            <a:r>
              <a:rPr lang="en-GB" sz="1200" b="1" dirty="0" err="1"/>
              <a:t>this.x</a:t>
            </a:r>
            <a:r>
              <a:rPr lang="en-GB" sz="1200" b="1" dirty="0"/>
              <a:t> + </a:t>
            </a:r>
            <a:r>
              <a:rPr lang="en-GB" sz="1200" b="1" dirty="0" err="1"/>
              <a:t>that.x</a:t>
            </a:r>
            <a:r>
              <a:rPr lang="en-GB" sz="1200" b="1" dirty="0"/>
              <a:t>, </a:t>
            </a:r>
            <a:r>
              <a:rPr lang="en-GB" sz="1200" b="1" dirty="0" err="1"/>
              <a:t>this.y</a:t>
            </a:r>
            <a:r>
              <a:rPr lang="en-GB" sz="1200" b="1" dirty="0"/>
              <a:t> + </a:t>
            </a:r>
            <a:r>
              <a:rPr lang="en-GB" sz="1200" b="1" dirty="0" err="1"/>
              <a:t>that.y</a:t>
            </a:r>
            <a:r>
              <a:rPr lang="en-GB" sz="1200" b="1" dirty="0"/>
              <a:t>)</a:t>
            </a:r>
          </a:p>
          <a:p>
            <a:pPr marL="0" indent="0">
              <a:buNone/>
            </a:pPr>
            <a:r>
              <a:rPr lang="en-CA" sz="1200" b="1" dirty="0"/>
              <a:t>  }</a:t>
            </a:r>
          </a:p>
          <a:p>
            <a:pPr marL="0" indent="0">
              <a:buNone/>
            </a:pPr>
            <a:endParaRPr lang="en-CA" sz="1200" b="1" dirty="0"/>
          </a:p>
          <a:p>
            <a:pPr marL="0" indent="0">
              <a:buNone/>
            </a:pPr>
            <a:r>
              <a:rPr lang="en-CA" sz="1200" b="1" dirty="0"/>
              <a:t>  implicit </a:t>
            </a:r>
            <a:r>
              <a:rPr lang="en-CA" sz="1200" b="1" dirty="0" err="1"/>
              <a:t>def</a:t>
            </a:r>
            <a:r>
              <a:rPr lang="en-CA" sz="1200" b="1" dirty="0"/>
              <a:t> </a:t>
            </a:r>
            <a:r>
              <a:rPr lang="en-CA" sz="1200" b="1" dirty="0" err="1"/>
              <a:t>stringToCoOrdinates</a:t>
            </a:r>
            <a:r>
              <a:rPr lang="en-CA" sz="1200" b="1" dirty="0"/>
              <a:t>(s: String) = {</a:t>
            </a:r>
          </a:p>
          <a:p>
            <a:pPr marL="0" indent="0">
              <a:buNone/>
            </a:pPr>
            <a:r>
              <a:rPr lang="en-CA" sz="1200" b="1" dirty="0"/>
              <a:t>    </a:t>
            </a:r>
            <a:r>
              <a:rPr lang="en-CA" sz="1200" b="1" dirty="0" err="1"/>
              <a:t>val</a:t>
            </a:r>
            <a:r>
              <a:rPr lang="en-CA" sz="1200" b="1" dirty="0"/>
              <a:t> </a:t>
            </a:r>
            <a:r>
              <a:rPr lang="en-CA" sz="1200" b="1" dirty="0" err="1"/>
              <a:t>splitted_vals</a:t>
            </a:r>
            <a:r>
              <a:rPr lang="en-CA" sz="1200" b="1" dirty="0"/>
              <a:t> = </a:t>
            </a:r>
            <a:r>
              <a:rPr lang="en-CA" sz="1200" b="1" dirty="0" err="1"/>
              <a:t>s.split</a:t>
            </a:r>
            <a:r>
              <a:rPr lang="en-CA" sz="1200" b="1" dirty="0"/>
              <a:t>(",")</a:t>
            </a:r>
          </a:p>
          <a:p>
            <a:pPr marL="0" indent="0">
              <a:buNone/>
            </a:pPr>
            <a:r>
              <a:rPr lang="en-CA" sz="1200" b="1" dirty="0"/>
              <a:t>    if (</a:t>
            </a:r>
            <a:r>
              <a:rPr lang="en-CA" sz="1200" b="1" dirty="0" err="1"/>
              <a:t>splitted_vals.length</a:t>
            </a:r>
            <a:r>
              <a:rPr lang="en-CA" sz="1200" b="1" dirty="0"/>
              <a:t> &gt; 1) {</a:t>
            </a:r>
          </a:p>
          <a:p>
            <a:pPr marL="0" indent="0">
              <a:buNone/>
            </a:pPr>
            <a:r>
              <a:rPr lang="en-CA" sz="1200" b="1" dirty="0"/>
              <a:t>      </a:t>
            </a:r>
            <a:r>
              <a:rPr lang="en-CA" sz="1200" b="1" dirty="0" err="1"/>
              <a:t>CoOrdinates</a:t>
            </a:r>
            <a:r>
              <a:rPr lang="en-CA" sz="1200" b="1" dirty="0"/>
              <a:t>(</a:t>
            </a:r>
          </a:p>
          <a:p>
            <a:pPr marL="0" indent="0">
              <a:buNone/>
            </a:pPr>
            <a:r>
              <a:rPr lang="en-CA" sz="1200" b="1" dirty="0"/>
              <a:t>        </a:t>
            </a:r>
            <a:r>
              <a:rPr lang="en-CA" sz="1200" b="1" dirty="0" err="1"/>
              <a:t>Integer.parseInt</a:t>
            </a:r>
            <a:r>
              <a:rPr lang="en-CA" sz="1200" b="1" dirty="0"/>
              <a:t>(</a:t>
            </a:r>
            <a:r>
              <a:rPr lang="en-CA" sz="1200" b="1" dirty="0" err="1"/>
              <a:t>splitted_vals</a:t>
            </a:r>
            <a:r>
              <a:rPr lang="en-CA" sz="1200" b="1" dirty="0"/>
              <a:t>(0)),</a:t>
            </a:r>
          </a:p>
          <a:p>
            <a:pPr marL="0" indent="0">
              <a:buNone/>
            </a:pPr>
            <a:r>
              <a:rPr lang="en-CA" sz="1200" b="1" dirty="0"/>
              <a:t>        </a:t>
            </a:r>
            <a:r>
              <a:rPr lang="en-CA" sz="1200" b="1" dirty="0" err="1"/>
              <a:t>Integer.parseInt</a:t>
            </a:r>
            <a:r>
              <a:rPr lang="en-CA" sz="1200" b="1" dirty="0"/>
              <a:t>(</a:t>
            </a:r>
            <a:r>
              <a:rPr lang="en-CA" sz="1200" b="1" dirty="0" err="1"/>
              <a:t>splitted_vals</a:t>
            </a:r>
            <a:r>
              <a:rPr lang="en-CA" sz="1200" b="1" dirty="0"/>
              <a:t>(1)))</a:t>
            </a:r>
          </a:p>
          <a:p>
            <a:pPr marL="0" indent="0">
              <a:buNone/>
            </a:pPr>
            <a:r>
              <a:rPr lang="en-CA" sz="1200" b="1" dirty="0"/>
              <a:t>    } else {</a:t>
            </a:r>
          </a:p>
          <a:p>
            <a:pPr marL="0" indent="0">
              <a:buNone/>
            </a:pPr>
            <a:r>
              <a:rPr lang="en-CA" sz="1200" b="1" dirty="0"/>
              <a:t>      </a:t>
            </a:r>
            <a:r>
              <a:rPr lang="en-CA" sz="1200" b="1" dirty="0" err="1"/>
              <a:t>CoOrdinates</a:t>
            </a:r>
            <a:r>
              <a:rPr lang="en-CA" sz="1200" b="1" dirty="0"/>
              <a:t>(0, 0)</a:t>
            </a:r>
          </a:p>
          <a:p>
            <a:pPr marL="0" indent="0">
              <a:buNone/>
            </a:pPr>
            <a:r>
              <a:rPr lang="en-CA" sz="1200" b="1" dirty="0"/>
              <a:t>    }</a:t>
            </a:r>
          </a:p>
          <a:p>
            <a:pPr marL="0" indent="0">
              <a:buNone/>
            </a:pPr>
            <a:r>
              <a:rPr lang="en-CA" sz="1200" b="1" dirty="0"/>
              <a:t>  }</a:t>
            </a:r>
          </a:p>
          <a:p>
            <a:pPr marL="0" indent="0">
              <a:buNone/>
            </a:pPr>
            <a:endParaRPr lang="en-CA" sz="1200" b="1" dirty="0"/>
          </a:p>
          <a:p>
            <a:pPr marL="0" indent="0">
              <a:buNone/>
            </a:pPr>
            <a:r>
              <a:rPr lang="en-GB" sz="1200" b="1" dirty="0"/>
              <a:t>  </a:t>
            </a:r>
            <a:r>
              <a:rPr lang="en-GB" sz="1200" b="1" dirty="0" err="1"/>
              <a:t>val</a:t>
            </a:r>
            <a:r>
              <a:rPr lang="en-GB" sz="1200" b="1" dirty="0"/>
              <a:t> </a:t>
            </a:r>
            <a:r>
              <a:rPr lang="en-GB" sz="1200" b="1" dirty="0" err="1"/>
              <a:t>nextCoOrdinate</a:t>
            </a:r>
            <a:r>
              <a:rPr lang="en-GB" sz="1200" b="1" dirty="0"/>
              <a:t> = </a:t>
            </a:r>
            <a:r>
              <a:rPr lang="en-GB" sz="1200" b="1" dirty="0" err="1"/>
              <a:t>CoOrdinates</a:t>
            </a:r>
            <a:r>
              <a:rPr lang="en-GB" sz="1200" b="1" dirty="0"/>
              <a:t>(55, 2) + </a:t>
            </a:r>
            <a:r>
              <a:rPr lang="en-GB" sz="1200" b="1" u="sng" dirty="0"/>
              <a:t>"2,2"</a:t>
            </a:r>
          </a:p>
          <a:p>
            <a:pPr marL="0" indent="0">
              <a:buNone/>
            </a:pPr>
            <a:endParaRPr lang="en-CA" sz="1200" b="1" dirty="0"/>
          </a:p>
          <a:p>
            <a:pPr marL="0" indent="0">
              <a:buNone/>
            </a:pPr>
            <a:r>
              <a:rPr lang="en-CA" sz="1200" b="1" dirty="0"/>
              <a:t>  </a:t>
            </a:r>
            <a:r>
              <a:rPr lang="en-CA" sz="1200" b="1" dirty="0" err="1"/>
              <a:t>println</a:t>
            </a:r>
            <a:r>
              <a:rPr lang="en-CA" sz="1200" b="1" dirty="0"/>
              <a:t>(s"${</a:t>
            </a:r>
            <a:r>
              <a:rPr lang="en-CA" sz="1200" b="1" dirty="0" err="1"/>
              <a:t>nextCoOrdinate.x</a:t>
            </a:r>
            <a:r>
              <a:rPr lang="en-CA" sz="1200" b="1" dirty="0"/>
              <a:t>}, ${</a:t>
            </a:r>
            <a:r>
              <a:rPr lang="en-CA" sz="1200" b="1" dirty="0" err="1"/>
              <a:t>nextCoOrdinate.y</a:t>
            </a:r>
            <a:r>
              <a:rPr lang="en-CA" sz="1200" b="1" dirty="0"/>
              <a:t>}")</a:t>
            </a:r>
          </a:p>
        </p:txBody>
      </p:sp>
    </p:spTree>
    <p:extLst>
      <p:ext uri="{BB962C8B-B14F-4D97-AF65-F5344CB8AC3E}">
        <p14:creationId xmlns:p14="http://schemas.microsoft.com/office/powerpoint/2010/main" val="4083520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600" dirty="0" smtClean="0"/>
              <a:t>Exception Handling</a:t>
            </a:r>
            <a:endParaRPr lang="en-CA" dirty="0"/>
          </a:p>
        </p:txBody>
      </p:sp>
      <p:sp>
        <p:nvSpPr>
          <p:cNvPr id="30" name="Content Placeholder 2"/>
          <p:cNvSpPr>
            <a:spLocks noGrp="1"/>
          </p:cNvSpPr>
          <p:nvPr>
            <p:ph idx="1"/>
          </p:nvPr>
        </p:nvSpPr>
        <p:spPr>
          <a:xfrm>
            <a:off x="251520" y="1484784"/>
            <a:ext cx="8229600" cy="4525963"/>
          </a:xfrm>
        </p:spPr>
        <p:txBody>
          <a:bodyPr numCol="2" spcCol="72000">
            <a:noAutofit/>
          </a:bodyPr>
          <a:lstStyle/>
          <a:p>
            <a:pPr marL="0" indent="0">
              <a:buNone/>
            </a:pPr>
            <a:r>
              <a:rPr lang="en-CA" sz="1200" b="1" dirty="0" err="1"/>
              <a:t>scala</a:t>
            </a:r>
            <a:r>
              <a:rPr lang="en-CA" sz="1200" b="1" dirty="0"/>
              <a:t>&gt; </a:t>
            </a:r>
            <a:r>
              <a:rPr lang="en-CA" sz="1200" b="1" dirty="0" err="1"/>
              <a:t>def</a:t>
            </a:r>
            <a:r>
              <a:rPr lang="en-CA" sz="1200" b="1" dirty="0"/>
              <a:t> half (n : </a:t>
            </a:r>
            <a:r>
              <a:rPr lang="en-CA" sz="1200" b="1" dirty="0" err="1"/>
              <a:t>Int</a:t>
            </a:r>
            <a:r>
              <a:rPr lang="en-CA" sz="1200" b="1" dirty="0"/>
              <a:t>) =                               </a:t>
            </a:r>
          </a:p>
          <a:p>
            <a:pPr marL="0" indent="0">
              <a:buNone/>
            </a:pPr>
            <a:r>
              <a:rPr lang="en-CA" sz="1200" b="1" dirty="0"/>
              <a:t>     | {                                                  </a:t>
            </a:r>
          </a:p>
          <a:p>
            <a:pPr marL="0" indent="0">
              <a:buNone/>
            </a:pPr>
            <a:r>
              <a:rPr lang="en-CA" sz="1200" b="1" dirty="0"/>
              <a:t>     | if (n % 2 == 0)                                    </a:t>
            </a:r>
          </a:p>
          <a:p>
            <a:pPr marL="0" indent="0">
              <a:buNone/>
            </a:pPr>
            <a:r>
              <a:rPr lang="en-CA" sz="1200" b="1" dirty="0"/>
              <a:t>     |   n / 2                                            </a:t>
            </a:r>
          </a:p>
          <a:p>
            <a:pPr marL="0" indent="0">
              <a:buNone/>
            </a:pPr>
            <a:r>
              <a:rPr lang="en-CA" sz="1200" b="1" dirty="0"/>
              <a:t>     | else                                               </a:t>
            </a:r>
          </a:p>
          <a:p>
            <a:pPr marL="0" indent="0">
              <a:buNone/>
            </a:pPr>
            <a:r>
              <a:rPr lang="en-CA" sz="1200" b="1" dirty="0"/>
              <a:t>     |   throw new </a:t>
            </a:r>
            <a:r>
              <a:rPr lang="en-CA" sz="1200" b="1" dirty="0" err="1"/>
              <a:t>RuntimeException</a:t>
            </a:r>
            <a:r>
              <a:rPr lang="en-CA" sz="1200" b="1" dirty="0"/>
              <a:t>("n must be even")     </a:t>
            </a:r>
          </a:p>
          <a:p>
            <a:pPr marL="0" indent="0">
              <a:buNone/>
            </a:pPr>
            <a:r>
              <a:rPr lang="en-CA" sz="1200" b="1" dirty="0"/>
              <a:t>     | }                                                  </a:t>
            </a:r>
          </a:p>
          <a:p>
            <a:pPr marL="0" indent="0">
              <a:buNone/>
            </a:pPr>
            <a:r>
              <a:rPr lang="en-CA" sz="1200" b="1" dirty="0"/>
              <a:t>half: (n: </a:t>
            </a:r>
            <a:r>
              <a:rPr lang="en-CA" sz="1200" b="1" dirty="0" err="1"/>
              <a:t>Int</a:t>
            </a:r>
            <a:r>
              <a:rPr lang="en-CA" sz="1200" b="1" dirty="0"/>
              <a:t>)</a:t>
            </a:r>
            <a:r>
              <a:rPr lang="en-CA" sz="1200" b="1" dirty="0" err="1"/>
              <a:t>Int</a:t>
            </a:r>
            <a:r>
              <a:rPr lang="en-CA" sz="1200" b="1" dirty="0"/>
              <a:t>                                         </a:t>
            </a:r>
          </a:p>
          <a:p>
            <a:pPr marL="0" indent="0">
              <a:buNone/>
            </a:pPr>
            <a:r>
              <a:rPr lang="en-CA" sz="1200" b="1" dirty="0"/>
              <a:t>                                                          </a:t>
            </a:r>
          </a:p>
          <a:p>
            <a:pPr marL="0" indent="0">
              <a:buNone/>
            </a:pPr>
            <a:r>
              <a:rPr lang="en-CA" sz="1200" b="1" dirty="0" err="1"/>
              <a:t>scala</a:t>
            </a:r>
            <a:r>
              <a:rPr lang="en-CA" sz="1200" b="1" dirty="0"/>
              <a:t>&gt; half(6)                                            </a:t>
            </a:r>
          </a:p>
          <a:p>
            <a:pPr marL="0" indent="0">
              <a:buNone/>
            </a:pPr>
            <a:r>
              <a:rPr lang="en-CA" sz="1200" b="1" dirty="0"/>
              <a:t>res1: </a:t>
            </a:r>
            <a:r>
              <a:rPr lang="en-CA" sz="1200" b="1" dirty="0" err="1"/>
              <a:t>Int</a:t>
            </a:r>
            <a:r>
              <a:rPr lang="en-CA" sz="1200" b="1" dirty="0"/>
              <a:t> = 3                                             </a:t>
            </a:r>
          </a:p>
          <a:p>
            <a:pPr marL="0" indent="0">
              <a:buNone/>
            </a:pPr>
            <a:r>
              <a:rPr lang="en-CA" sz="1200" b="1" dirty="0"/>
              <a:t>                                                          </a:t>
            </a:r>
          </a:p>
          <a:p>
            <a:pPr marL="0" indent="0">
              <a:buNone/>
            </a:pPr>
            <a:r>
              <a:rPr lang="en-CA" sz="1200" b="1" dirty="0" err="1"/>
              <a:t>scala</a:t>
            </a:r>
            <a:r>
              <a:rPr lang="en-CA" sz="1200" b="1" dirty="0"/>
              <a:t>&gt; half(5)                                            </a:t>
            </a:r>
          </a:p>
          <a:p>
            <a:pPr marL="0" indent="0">
              <a:buNone/>
            </a:pPr>
            <a:r>
              <a:rPr lang="en-CA" sz="1200" b="1" dirty="0" err="1"/>
              <a:t>java.lang.RuntimeException</a:t>
            </a:r>
            <a:r>
              <a:rPr lang="en-CA" sz="1200" b="1" dirty="0"/>
              <a:t>: n must be even                </a:t>
            </a:r>
          </a:p>
          <a:p>
            <a:pPr marL="0" indent="0">
              <a:buNone/>
            </a:pPr>
            <a:r>
              <a:rPr lang="en-CA" sz="1200" b="1" dirty="0"/>
              <a:t>  at .half(&lt;console&gt;:16)                                  </a:t>
            </a:r>
          </a:p>
          <a:p>
            <a:pPr marL="0" indent="0">
              <a:buNone/>
            </a:pPr>
            <a:r>
              <a:rPr lang="en-CA" sz="1200" b="1" dirty="0"/>
              <a:t>  ... 28 elided </a:t>
            </a:r>
            <a:endParaRPr lang="en-CA" sz="1200" b="1" dirty="0" smtClean="0"/>
          </a:p>
          <a:p>
            <a:pPr marL="0" indent="0">
              <a:buNone/>
            </a:pPr>
            <a:endParaRPr lang="en-CA" sz="1200" b="1" dirty="0"/>
          </a:p>
          <a:p>
            <a:pPr marL="0" indent="0">
              <a:buNone/>
            </a:pPr>
            <a:endParaRPr lang="en-CA" sz="1200" b="1" dirty="0" smtClean="0"/>
          </a:p>
          <a:p>
            <a:pPr marL="0" indent="0">
              <a:buNone/>
            </a:pPr>
            <a:endParaRPr lang="en-CA" sz="1200" b="1" dirty="0"/>
          </a:p>
          <a:p>
            <a:pPr marL="0" indent="0">
              <a:buNone/>
            </a:pPr>
            <a:endParaRPr lang="en-CA" sz="1200" b="1" dirty="0" smtClean="0"/>
          </a:p>
          <a:p>
            <a:pPr marL="0" indent="0">
              <a:buNone/>
            </a:pPr>
            <a:r>
              <a:rPr lang="en-CA" sz="1200" b="1" dirty="0" err="1"/>
              <a:t>scala</a:t>
            </a:r>
            <a:r>
              <a:rPr lang="en-CA" sz="1200" b="1" dirty="0"/>
              <a:t>&gt; </a:t>
            </a:r>
            <a:r>
              <a:rPr lang="en-CA" sz="1200" b="1" dirty="0" err="1"/>
              <a:t>def</a:t>
            </a:r>
            <a:r>
              <a:rPr lang="en-CA" sz="1200" b="1" dirty="0"/>
              <a:t> half (n : </a:t>
            </a:r>
            <a:r>
              <a:rPr lang="en-CA" sz="1200" b="1" dirty="0" err="1"/>
              <a:t>Int</a:t>
            </a:r>
            <a:r>
              <a:rPr lang="en-CA" sz="1200" b="1" dirty="0"/>
              <a:t>) = {                                       </a:t>
            </a:r>
          </a:p>
          <a:p>
            <a:pPr marL="0" indent="0">
              <a:buNone/>
            </a:pPr>
            <a:r>
              <a:rPr lang="en-CA" sz="1200" b="1" dirty="0"/>
              <a:t>     |  if (n % 2 == 0)      n / 2                                  </a:t>
            </a:r>
          </a:p>
          <a:p>
            <a:pPr marL="0" indent="0">
              <a:buNone/>
            </a:pPr>
            <a:r>
              <a:rPr lang="en-CA" sz="1200" b="1" dirty="0"/>
              <a:t>     |  else        throw new </a:t>
            </a:r>
            <a:r>
              <a:rPr lang="en-CA" sz="1200" b="1" dirty="0" err="1"/>
              <a:t>RuntimeException</a:t>
            </a:r>
            <a:r>
              <a:rPr lang="en-CA" sz="1200" b="1" dirty="0"/>
              <a:t>("n must be even")    </a:t>
            </a:r>
          </a:p>
          <a:p>
            <a:pPr marL="0" indent="0">
              <a:buNone/>
            </a:pPr>
            <a:r>
              <a:rPr lang="en-CA" sz="1200" b="1" dirty="0"/>
              <a:t>     |  }                                                           </a:t>
            </a:r>
          </a:p>
          <a:p>
            <a:pPr marL="0" indent="0">
              <a:buNone/>
            </a:pPr>
            <a:r>
              <a:rPr lang="en-CA" sz="1200" b="1" dirty="0"/>
              <a:t>half: (n: </a:t>
            </a:r>
            <a:r>
              <a:rPr lang="en-CA" sz="1200" b="1" dirty="0" err="1"/>
              <a:t>Int</a:t>
            </a:r>
            <a:r>
              <a:rPr lang="en-CA" sz="1200" b="1" dirty="0"/>
              <a:t>)</a:t>
            </a:r>
            <a:r>
              <a:rPr lang="en-CA" sz="1200" b="1" dirty="0" err="1"/>
              <a:t>Int</a:t>
            </a:r>
            <a:r>
              <a:rPr lang="en-CA" sz="1200" b="1" dirty="0"/>
              <a:t>                                                   </a:t>
            </a:r>
          </a:p>
          <a:p>
            <a:pPr marL="0" indent="0">
              <a:buNone/>
            </a:pPr>
            <a:r>
              <a:rPr lang="en-CA" sz="1200" b="1" dirty="0"/>
              <a:t>                                                                    </a:t>
            </a:r>
          </a:p>
          <a:p>
            <a:pPr marL="0" indent="0">
              <a:buNone/>
            </a:pPr>
            <a:r>
              <a:rPr lang="en-CA" sz="1200" b="1" dirty="0" err="1"/>
              <a:t>scala</a:t>
            </a:r>
            <a:r>
              <a:rPr lang="en-CA" sz="1200" b="1" dirty="0"/>
              <a:t>&gt;                                                              </a:t>
            </a:r>
          </a:p>
          <a:p>
            <a:pPr marL="0" indent="0">
              <a:buNone/>
            </a:pPr>
            <a:r>
              <a:rPr lang="en-CA" sz="1200" b="1" dirty="0"/>
              <a:t>                                                                    </a:t>
            </a:r>
          </a:p>
          <a:p>
            <a:pPr marL="0" indent="0">
              <a:buNone/>
            </a:pPr>
            <a:r>
              <a:rPr lang="en-CA" sz="1200" b="1" dirty="0" err="1"/>
              <a:t>scala</a:t>
            </a:r>
            <a:r>
              <a:rPr lang="en-CA" sz="1200" b="1" dirty="0"/>
              <a:t>&gt; </a:t>
            </a:r>
            <a:r>
              <a:rPr lang="en-CA" sz="1200" b="1" dirty="0" err="1"/>
              <a:t>def</a:t>
            </a:r>
            <a:r>
              <a:rPr lang="en-CA" sz="1200" b="1" dirty="0"/>
              <a:t> </a:t>
            </a:r>
            <a:r>
              <a:rPr lang="en-CA" sz="1200" b="1" dirty="0" err="1"/>
              <a:t>get_half_or_default_val</a:t>
            </a:r>
            <a:r>
              <a:rPr lang="en-CA" sz="1200" b="1" dirty="0"/>
              <a:t>(m : </a:t>
            </a:r>
            <a:r>
              <a:rPr lang="en-CA" sz="1200" b="1" dirty="0" err="1"/>
              <a:t>Int</a:t>
            </a:r>
            <a:r>
              <a:rPr lang="en-CA" sz="1200" b="1" dirty="0"/>
              <a:t>) = {                     </a:t>
            </a:r>
          </a:p>
          <a:p>
            <a:pPr marL="0" indent="0">
              <a:buNone/>
            </a:pPr>
            <a:r>
              <a:rPr lang="en-CA" sz="1200" b="1" dirty="0"/>
              <a:t>     |   </a:t>
            </a:r>
            <a:r>
              <a:rPr lang="en-CA" sz="1200" b="1" dirty="0" err="1"/>
              <a:t>val</a:t>
            </a:r>
            <a:r>
              <a:rPr lang="en-CA" sz="1200" b="1" dirty="0"/>
              <a:t> h = try { half(m)  }                                   </a:t>
            </a:r>
          </a:p>
          <a:p>
            <a:pPr marL="0" indent="0">
              <a:buNone/>
            </a:pPr>
            <a:r>
              <a:rPr lang="en-CA" sz="1200" b="1" dirty="0"/>
              <a:t>     |   catch { case x : Exception =&gt; 1  }                         </a:t>
            </a:r>
          </a:p>
          <a:p>
            <a:pPr marL="0" indent="0">
              <a:buNone/>
            </a:pPr>
            <a:r>
              <a:rPr lang="en-CA" sz="1200" b="1" dirty="0"/>
              <a:t>     |   </a:t>
            </a:r>
            <a:r>
              <a:rPr lang="en-CA" sz="1200" b="1" dirty="0" err="1"/>
              <a:t>println</a:t>
            </a:r>
            <a:r>
              <a:rPr lang="en-CA" sz="1200" b="1" dirty="0"/>
              <a:t>(</a:t>
            </a:r>
            <a:r>
              <a:rPr lang="en-CA" sz="1200" b="1" dirty="0" err="1"/>
              <a:t>s"Value</a:t>
            </a:r>
            <a:r>
              <a:rPr lang="en-CA" sz="1200" b="1" dirty="0"/>
              <a:t> of half = $h")                             </a:t>
            </a:r>
          </a:p>
          <a:p>
            <a:pPr marL="0" indent="0">
              <a:buNone/>
            </a:pPr>
            <a:r>
              <a:rPr lang="en-CA" sz="1200" b="1" dirty="0"/>
              <a:t>     |   }                                                          </a:t>
            </a:r>
          </a:p>
          <a:p>
            <a:pPr marL="0" indent="0">
              <a:buNone/>
            </a:pPr>
            <a:r>
              <a:rPr lang="en-CA" sz="1200" b="1" dirty="0" err="1"/>
              <a:t>get_half_or_default_val</a:t>
            </a:r>
            <a:r>
              <a:rPr lang="en-CA" sz="1200" b="1" dirty="0"/>
              <a:t>: (m: </a:t>
            </a:r>
            <a:r>
              <a:rPr lang="en-CA" sz="1200" b="1" dirty="0" err="1"/>
              <a:t>Int</a:t>
            </a:r>
            <a:r>
              <a:rPr lang="en-CA" sz="1200" b="1" dirty="0"/>
              <a:t>)Unit                               </a:t>
            </a:r>
          </a:p>
          <a:p>
            <a:pPr marL="0" indent="0">
              <a:buNone/>
            </a:pPr>
            <a:r>
              <a:rPr lang="en-CA" sz="1200" b="1" dirty="0"/>
              <a:t>                                                                    </a:t>
            </a:r>
          </a:p>
          <a:p>
            <a:pPr marL="0" indent="0">
              <a:buNone/>
            </a:pPr>
            <a:r>
              <a:rPr lang="en-CA" sz="1200" b="1" dirty="0" err="1"/>
              <a:t>scala</a:t>
            </a:r>
            <a:r>
              <a:rPr lang="en-CA" sz="1200" b="1" dirty="0"/>
              <a:t>&gt; </a:t>
            </a:r>
            <a:r>
              <a:rPr lang="en-CA" sz="1200" b="1" dirty="0" err="1"/>
              <a:t>get_half_or_default_val</a:t>
            </a:r>
            <a:r>
              <a:rPr lang="en-CA" sz="1200" b="1" dirty="0"/>
              <a:t>(6)                                   </a:t>
            </a:r>
          </a:p>
          <a:p>
            <a:pPr marL="0" indent="0">
              <a:buNone/>
            </a:pPr>
            <a:r>
              <a:rPr lang="en-CA" sz="1200" b="1" dirty="0"/>
              <a:t>Value of half = 3                                                   </a:t>
            </a:r>
          </a:p>
          <a:p>
            <a:pPr marL="0" indent="0">
              <a:buNone/>
            </a:pPr>
            <a:r>
              <a:rPr lang="en-CA" sz="1200" b="1" dirty="0"/>
              <a:t>                                                                    </a:t>
            </a:r>
          </a:p>
          <a:p>
            <a:pPr marL="0" indent="0">
              <a:buNone/>
            </a:pPr>
            <a:r>
              <a:rPr lang="en-CA" sz="1200" b="1" dirty="0" err="1"/>
              <a:t>scala</a:t>
            </a:r>
            <a:r>
              <a:rPr lang="en-CA" sz="1200" b="1" dirty="0"/>
              <a:t>&gt; </a:t>
            </a:r>
            <a:r>
              <a:rPr lang="en-CA" sz="1200" b="1" dirty="0" err="1"/>
              <a:t>get_half_or_default_val</a:t>
            </a:r>
            <a:r>
              <a:rPr lang="en-CA" sz="1200" b="1" dirty="0"/>
              <a:t>(5)                                   </a:t>
            </a:r>
          </a:p>
          <a:p>
            <a:pPr marL="0" indent="0">
              <a:buNone/>
            </a:pPr>
            <a:r>
              <a:rPr lang="en-CA" sz="1200" b="1" dirty="0"/>
              <a:t>Value of half = 1           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222045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sz="3600" dirty="0" smtClean="0"/>
              <a:t>Closure</a:t>
            </a:r>
            <a:br>
              <a:rPr lang="en-CA" sz="3600" dirty="0" smtClean="0"/>
            </a:br>
            <a:r>
              <a:rPr lang="en-GB" sz="2200" dirty="0"/>
              <a:t>The function value (the object) that's created at runtime from this function literal</a:t>
            </a:r>
            <a:endParaRPr lang="en-CA" dirty="0"/>
          </a:p>
        </p:txBody>
      </p:sp>
      <p:sp>
        <p:nvSpPr>
          <p:cNvPr id="30" name="Content Placeholder 2"/>
          <p:cNvSpPr>
            <a:spLocks noGrp="1"/>
          </p:cNvSpPr>
          <p:nvPr>
            <p:ph idx="1"/>
          </p:nvPr>
        </p:nvSpPr>
        <p:spPr>
          <a:xfrm>
            <a:off x="251520" y="1484784"/>
            <a:ext cx="8229600" cy="4525963"/>
          </a:xfrm>
        </p:spPr>
        <p:txBody>
          <a:bodyPr numCol="2" spcCol="72000">
            <a:noAutofit/>
          </a:bodyPr>
          <a:lstStyle/>
          <a:p>
            <a:pPr marL="0" indent="0">
              <a:buNone/>
            </a:pPr>
            <a:r>
              <a:rPr lang="en-CA" sz="1200" dirty="0" err="1"/>
              <a:t>scala</a:t>
            </a:r>
            <a:r>
              <a:rPr lang="en-CA" sz="1200" dirty="0"/>
              <a:t>&gt;   </a:t>
            </a:r>
            <a:r>
              <a:rPr lang="en-CA" sz="1200" dirty="0" err="1"/>
              <a:t>def</a:t>
            </a:r>
            <a:r>
              <a:rPr lang="en-CA" sz="1200" dirty="0"/>
              <a:t> </a:t>
            </a:r>
            <a:r>
              <a:rPr lang="en-CA" sz="1200" dirty="0" err="1"/>
              <a:t>makeIncreaser</a:t>
            </a:r>
            <a:r>
              <a:rPr lang="en-CA" sz="1200" dirty="0"/>
              <a:t>(more: </a:t>
            </a:r>
            <a:r>
              <a:rPr lang="en-CA" sz="1200" dirty="0" err="1"/>
              <a:t>Int</a:t>
            </a:r>
            <a:r>
              <a:rPr lang="en-CA" sz="1200" dirty="0"/>
              <a:t>) = (x: </a:t>
            </a:r>
            <a:r>
              <a:rPr lang="en-CA" sz="1200" dirty="0" err="1"/>
              <a:t>Int</a:t>
            </a:r>
            <a:r>
              <a:rPr lang="en-CA" sz="1200" dirty="0"/>
              <a:t>) =&gt; x + more</a:t>
            </a:r>
          </a:p>
          <a:p>
            <a:pPr marL="0" indent="0">
              <a:buNone/>
            </a:pPr>
            <a:r>
              <a:rPr lang="en-CA" sz="1200" dirty="0" err="1"/>
              <a:t>makeIncreaser</a:t>
            </a:r>
            <a:r>
              <a:rPr lang="en-CA" sz="1200" dirty="0"/>
              <a:t>: (more: </a:t>
            </a:r>
            <a:r>
              <a:rPr lang="en-CA" sz="1200" dirty="0" err="1"/>
              <a:t>Int</a:t>
            </a:r>
            <a:r>
              <a:rPr lang="en-CA" sz="1200" dirty="0"/>
              <a:t>)</a:t>
            </a:r>
            <a:r>
              <a:rPr lang="en-CA" sz="1200" dirty="0" err="1"/>
              <a:t>Int</a:t>
            </a:r>
            <a:r>
              <a:rPr lang="en-CA" sz="1200" dirty="0"/>
              <a:t> =&gt; </a:t>
            </a:r>
            <a:r>
              <a:rPr lang="en-CA" sz="1200" dirty="0" err="1"/>
              <a:t>Int</a:t>
            </a:r>
            <a:endParaRPr lang="en-CA" sz="1200" dirty="0"/>
          </a:p>
          <a:p>
            <a:pPr marL="0" indent="0">
              <a:buNone/>
            </a:pPr>
            <a:endParaRPr lang="en-CA" sz="1200" dirty="0"/>
          </a:p>
          <a:p>
            <a:pPr marL="0" indent="0">
              <a:buNone/>
            </a:pPr>
            <a:r>
              <a:rPr lang="en-CA" sz="1200" dirty="0" err="1"/>
              <a:t>scala</a:t>
            </a:r>
            <a:r>
              <a:rPr lang="en-CA" sz="1200" dirty="0"/>
              <a:t>&gt; </a:t>
            </a:r>
            <a:r>
              <a:rPr lang="en-CA" sz="1200" dirty="0" err="1"/>
              <a:t>def</a:t>
            </a:r>
            <a:r>
              <a:rPr lang="en-CA" sz="1200" dirty="0"/>
              <a:t> inc1=</a:t>
            </a:r>
            <a:r>
              <a:rPr lang="en-CA" sz="1200" dirty="0" err="1"/>
              <a:t>makeIncreaser</a:t>
            </a:r>
            <a:r>
              <a:rPr lang="en-CA" sz="1200" dirty="0"/>
              <a:t>(1</a:t>
            </a:r>
            <a:r>
              <a:rPr lang="en-CA" sz="1200" dirty="0" smtClean="0"/>
              <a:t>)               //This is a closure</a:t>
            </a:r>
            <a:endParaRPr lang="en-CA" sz="1200" dirty="0"/>
          </a:p>
          <a:p>
            <a:pPr marL="0" indent="0">
              <a:buNone/>
            </a:pPr>
            <a:r>
              <a:rPr lang="en-CA" sz="1200" dirty="0"/>
              <a:t>inc1: </a:t>
            </a:r>
            <a:r>
              <a:rPr lang="en-CA" sz="1200" dirty="0" err="1"/>
              <a:t>Int</a:t>
            </a:r>
            <a:r>
              <a:rPr lang="en-CA" sz="1200" dirty="0"/>
              <a:t> =&gt; </a:t>
            </a:r>
            <a:r>
              <a:rPr lang="en-CA" sz="1200" dirty="0" err="1"/>
              <a:t>Int</a:t>
            </a:r>
            <a:endParaRPr lang="en-CA" sz="1200" dirty="0"/>
          </a:p>
          <a:p>
            <a:pPr marL="0" indent="0">
              <a:buNone/>
            </a:pPr>
            <a:endParaRPr lang="en-CA" sz="1200" dirty="0"/>
          </a:p>
          <a:p>
            <a:pPr marL="0" indent="0">
              <a:buNone/>
            </a:pPr>
            <a:r>
              <a:rPr lang="en-CA" sz="1200" dirty="0" err="1"/>
              <a:t>scala</a:t>
            </a:r>
            <a:r>
              <a:rPr lang="en-CA" sz="1200" dirty="0"/>
              <a:t>&gt; inc1(20)</a:t>
            </a:r>
          </a:p>
          <a:p>
            <a:pPr marL="0" indent="0">
              <a:buNone/>
            </a:pPr>
            <a:r>
              <a:rPr lang="en-CA" sz="1200" dirty="0"/>
              <a:t>res21: </a:t>
            </a:r>
            <a:r>
              <a:rPr lang="en-CA" sz="1200" dirty="0" err="1"/>
              <a:t>Int</a:t>
            </a:r>
            <a:r>
              <a:rPr lang="en-CA" sz="1200" dirty="0"/>
              <a:t> = 21</a:t>
            </a:r>
          </a:p>
          <a:p>
            <a:pPr marL="0" indent="0">
              <a:buNone/>
            </a:pPr>
            <a:endParaRPr lang="en-CA" sz="1200" dirty="0"/>
          </a:p>
          <a:p>
            <a:pPr marL="0" indent="0">
              <a:buNone/>
            </a:pPr>
            <a:r>
              <a:rPr lang="en-CA" sz="1200" dirty="0" err="1"/>
              <a:t>scala</a:t>
            </a:r>
            <a:r>
              <a:rPr lang="en-CA" sz="1200" dirty="0"/>
              <a:t>&gt; </a:t>
            </a:r>
            <a:r>
              <a:rPr lang="en-CA" sz="1200" dirty="0" err="1"/>
              <a:t>def</a:t>
            </a:r>
            <a:r>
              <a:rPr lang="en-CA" sz="1200" dirty="0"/>
              <a:t> inc7=</a:t>
            </a:r>
            <a:r>
              <a:rPr lang="en-CA" sz="1200" dirty="0" err="1"/>
              <a:t>makeIncreaser</a:t>
            </a:r>
            <a:r>
              <a:rPr lang="en-CA" sz="1200" dirty="0"/>
              <a:t>(7</a:t>
            </a:r>
            <a:r>
              <a:rPr lang="en-CA" sz="1200" dirty="0" smtClean="0"/>
              <a:t>)</a:t>
            </a:r>
            <a:r>
              <a:rPr lang="en-CA" sz="1200" dirty="0"/>
              <a:t> </a:t>
            </a:r>
            <a:r>
              <a:rPr lang="en-CA" sz="1200" dirty="0" smtClean="0"/>
              <a:t>	//</a:t>
            </a:r>
            <a:r>
              <a:rPr lang="en-CA" sz="1200" dirty="0"/>
              <a:t>This is a closure</a:t>
            </a:r>
          </a:p>
          <a:p>
            <a:pPr marL="0" indent="0">
              <a:buNone/>
            </a:pPr>
            <a:r>
              <a:rPr lang="en-CA" sz="1200" dirty="0"/>
              <a:t>inc7: </a:t>
            </a:r>
            <a:r>
              <a:rPr lang="en-CA" sz="1200" dirty="0" err="1"/>
              <a:t>Int</a:t>
            </a:r>
            <a:r>
              <a:rPr lang="en-CA" sz="1200" dirty="0"/>
              <a:t> =&gt; </a:t>
            </a:r>
            <a:r>
              <a:rPr lang="en-CA" sz="1200" dirty="0" err="1"/>
              <a:t>Int</a:t>
            </a:r>
            <a:endParaRPr lang="en-CA" sz="1200" dirty="0"/>
          </a:p>
          <a:p>
            <a:pPr marL="0" indent="0">
              <a:buNone/>
            </a:pPr>
            <a:endParaRPr lang="en-CA" sz="1200" dirty="0"/>
          </a:p>
          <a:p>
            <a:pPr marL="0" indent="0">
              <a:buNone/>
            </a:pPr>
            <a:r>
              <a:rPr lang="en-CA" sz="1200" dirty="0" err="1"/>
              <a:t>scala</a:t>
            </a:r>
            <a:r>
              <a:rPr lang="en-CA" sz="1200" dirty="0"/>
              <a:t>&gt; inc7(20)</a:t>
            </a:r>
          </a:p>
          <a:p>
            <a:pPr marL="0" indent="0">
              <a:buNone/>
            </a:pPr>
            <a:r>
              <a:rPr lang="en-CA" sz="1200" dirty="0"/>
              <a:t>res22: </a:t>
            </a:r>
            <a:r>
              <a:rPr lang="en-CA" sz="1200" dirty="0" err="1"/>
              <a:t>Int</a:t>
            </a:r>
            <a:r>
              <a:rPr lang="en-CA" sz="1200" dirty="0"/>
              <a:t> = 27</a:t>
            </a:r>
          </a:p>
          <a:p>
            <a:pPr marL="0" indent="0">
              <a:buNone/>
            </a:pPr>
            <a:endParaRPr lang="en-CA" sz="1200" dirty="0"/>
          </a:p>
          <a:p>
            <a:pPr marL="0" indent="0">
              <a:buNone/>
            </a:pPr>
            <a:r>
              <a:rPr lang="en-CA" sz="1200" dirty="0" err="1"/>
              <a:t>scala</a:t>
            </a:r>
            <a:r>
              <a:rPr lang="en-CA" sz="1200" dirty="0" smtClean="0"/>
              <a:t>&gt;</a:t>
            </a:r>
          </a:p>
          <a:p>
            <a:pPr marL="0" indent="0">
              <a:buNone/>
            </a:pPr>
            <a:endParaRPr lang="en-CA" sz="1200" dirty="0"/>
          </a:p>
          <a:p>
            <a:pPr marL="0" indent="0">
              <a:buNone/>
            </a:pPr>
            <a:endParaRPr lang="en-CA" sz="1200" dirty="0" smtClean="0"/>
          </a:p>
          <a:p>
            <a:pPr marL="0" indent="0">
              <a:buNone/>
            </a:pPr>
            <a:endParaRPr lang="en-CA" sz="1200" dirty="0"/>
          </a:p>
          <a:p>
            <a:pPr marL="0" indent="0">
              <a:buNone/>
            </a:pPr>
            <a:endParaRPr lang="en-CA" sz="1200" dirty="0" smtClean="0"/>
          </a:p>
          <a:p>
            <a:pPr marL="0" indent="0">
              <a:buNone/>
            </a:pPr>
            <a:endParaRPr lang="en-CA" sz="1200" dirty="0"/>
          </a:p>
        </p:txBody>
      </p:sp>
    </p:spTree>
    <p:extLst>
      <p:ext uri="{BB962C8B-B14F-4D97-AF65-F5344CB8AC3E}">
        <p14:creationId xmlns:p14="http://schemas.microsoft.com/office/powerpoint/2010/main" val="2241434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600" dirty="0" smtClean="0"/>
              <a:t>Default function arguments</a:t>
            </a:r>
            <a:endParaRPr lang="en-CA" dirty="0"/>
          </a:p>
        </p:txBody>
      </p:sp>
      <p:sp>
        <p:nvSpPr>
          <p:cNvPr id="30" name="Content Placeholder 2"/>
          <p:cNvSpPr>
            <a:spLocks noGrp="1"/>
          </p:cNvSpPr>
          <p:nvPr>
            <p:ph idx="1"/>
          </p:nvPr>
        </p:nvSpPr>
        <p:spPr>
          <a:xfrm>
            <a:off x="251520" y="1484784"/>
            <a:ext cx="8229600" cy="4525963"/>
          </a:xfrm>
        </p:spPr>
        <p:txBody>
          <a:bodyPr numCol="2" spcCol="72000">
            <a:noAutofit/>
          </a:bodyPr>
          <a:lstStyle/>
          <a:p>
            <a:pPr marL="0" indent="0">
              <a:buNone/>
            </a:pPr>
            <a:endParaRPr lang="en-CA" sz="1200" dirty="0" smtClean="0"/>
          </a:p>
          <a:p>
            <a:pPr marL="0" indent="0">
              <a:buNone/>
            </a:pPr>
            <a:r>
              <a:rPr lang="en-CA" sz="1200" dirty="0" smtClean="0"/>
              <a:t> </a:t>
            </a:r>
            <a:r>
              <a:rPr lang="en-CA" sz="1200" dirty="0" err="1"/>
              <a:t>def</a:t>
            </a:r>
            <a:r>
              <a:rPr lang="en-CA" sz="1200" dirty="0"/>
              <a:t> </a:t>
            </a:r>
            <a:r>
              <a:rPr lang="en-CA" sz="1200" dirty="0" err="1"/>
              <a:t>printSomething</a:t>
            </a:r>
            <a:r>
              <a:rPr lang="en-CA" sz="1200" dirty="0"/>
              <a:t>(</a:t>
            </a:r>
            <a:r>
              <a:rPr lang="en-CA" sz="1200" dirty="0" err="1"/>
              <a:t>msg</a:t>
            </a:r>
            <a:r>
              <a:rPr lang="en-CA" sz="1200" dirty="0"/>
              <a:t>: String = "Something"): Unit =</a:t>
            </a:r>
          </a:p>
          <a:p>
            <a:pPr marL="0" indent="0">
              <a:buNone/>
            </a:pPr>
            <a:r>
              <a:rPr lang="en-CA" sz="1200" dirty="0"/>
              <a:t>    </a:t>
            </a:r>
            <a:r>
              <a:rPr lang="en-CA" sz="1200" dirty="0" err="1"/>
              <a:t>println</a:t>
            </a:r>
            <a:r>
              <a:rPr lang="en-CA" sz="1200" dirty="0"/>
              <a:t>(</a:t>
            </a:r>
            <a:r>
              <a:rPr lang="en-CA" sz="1200" dirty="0" err="1"/>
              <a:t>msg</a:t>
            </a:r>
            <a:r>
              <a:rPr lang="en-CA" sz="1200" dirty="0"/>
              <a:t>)                                  //&gt; </a:t>
            </a:r>
            <a:r>
              <a:rPr lang="en-CA" sz="1200" dirty="0" err="1"/>
              <a:t>printSomething</a:t>
            </a:r>
            <a:r>
              <a:rPr lang="en-CA" sz="1200" dirty="0"/>
              <a:t>: (</a:t>
            </a:r>
            <a:r>
              <a:rPr lang="en-CA" sz="1200" dirty="0" err="1"/>
              <a:t>msg</a:t>
            </a:r>
            <a:r>
              <a:rPr lang="en-CA" sz="1200" dirty="0"/>
              <a:t>: String)Unit</a:t>
            </a:r>
          </a:p>
          <a:p>
            <a:pPr marL="0" indent="0">
              <a:buNone/>
            </a:pPr>
            <a:endParaRPr lang="en-CA" sz="1200" dirty="0"/>
          </a:p>
          <a:p>
            <a:pPr marL="0" indent="0">
              <a:buNone/>
            </a:pPr>
            <a:r>
              <a:rPr lang="en-CA" sz="1200" dirty="0"/>
              <a:t>  </a:t>
            </a:r>
            <a:r>
              <a:rPr lang="en-CA" sz="1200" dirty="0" err="1"/>
              <a:t>printSomething</a:t>
            </a:r>
            <a:r>
              <a:rPr lang="en-CA" sz="1200" dirty="0"/>
              <a:t>()                                //&gt; Something</a:t>
            </a:r>
          </a:p>
          <a:p>
            <a:pPr marL="0" indent="0">
              <a:buNone/>
            </a:pPr>
            <a:endParaRPr lang="en-CA" sz="1200" dirty="0" smtClean="0"/>
          </a:p>
          <a:p>
            <a:pPr marL="0" indent="0">
              <a:buNone/>
            </a:pPr>
            <a:r>
              <a:rPr lang="en-CA" sz="1200" dirty="0" smtClean="0"/>
              <a:t>  </a:t>
            </a:r>
            <a:r>
              <a:rPr lang="en-CA" sz="1200" dirty="0" err="1"/>
              <a:t>printSomething</a:t>
            </a:r>
            <a:r>
              <a:rPr lang="en-CA" sz="1200" dirty="0"/>
              <a:t>("ABCD")                          //&gt; ABCD</a:t>
            </a:r>
          </a:p>
          <a:p>
            <a:pPr marL="0" indent="0">
              <a:buNone/>
            </a:pPr>
            <a:endParaRPr lang="en-CA" sz="1200" dirty="0" smtClean="0"/>
          </a:p>
          <a:p>
            <a:pPr marL="0" indent="0">
              <a:buNone/>
            </a:pPr>
            <a:r>
              <a:rPr lang="en-CA" sz="1200" dirty="0" smtClean="0"/>
              <a:t>  </a:t>
            </a:r>
            <a:r>
              <a:rPr lang="en-CA" sz="1200" dirty="0" err="1"/>
              <a:t>printSomething</a:t>
            </a:r>
            <a:r>
              <a:rPr lang="en-CA" sz="1200" dirty="0"/>
              <a:t>(</a:t>
            </a:r>
            <a:r>
              <a:rPr lang="en-CA" sz="1200" dirty="0" err="1"/>
              <a:t>msg</a:t>
            </a:r>
            <a:r>
              <a:rPr lang="en-CA" sz="1200" dirty="0"/>
              <a:t> = "ABCD")                    //&gt; </a:t>
            </a:r>
            <a:r>
              <a:rPr lang="en-CA" sz="1200" dirty="0" smtClean="0"/>
              <a:t>ABCD</a:t>
            </a:r>
          </a:p>
          <a:p>
            <a:pPr marL="0" indent="0">
              <a:buNone/>
            </a:pPr>
            <a:endParaRPr lang="en-CA" sz="1200" dirty="0"/>
          </a:p>
        </p:txBody>
      </p:sp>
    </p:spTree>
    <p:extLst>
      <p:ext uri="{BB962C8B-B14F-4D97-AF65-F5344CB8AC3E}">
        <p14:creationId xmlns:p14="http://schemas.microsoft.com/office/powerpoint/2010/main" val="585444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Agenda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String </a:t>
            </a:r>
            <a:r>
              <a:rPr lang="en-GB" dirty="0" smtClean="0"/>
              <a:t>interpolation</a:t>
            </a:r>
            <a:endParaRPr lang="en-CA" dirty="0" smtClean="0"/>
          </a:p>
          <a:p>
            <a:r>
              <a:rPr lang="en-CA" dirty="0" smtClean="0"/>
              <a:t>Classes</a:t>
            </a:r>
          </a:p>
          <a:p>
            <a:r>
              <a:rPr lang="en-GB" dirty="0" smtClean="0"/>
              <a:t>Objects</a:t>
            </a:r>
          </a:p>
          <a:p>
            <a:r>
              <a:rPr lang="en-CA" dirty="0"/>
              <a:t>Companion </a:t>
            </a:r>
            <a:r>
              <a:rPr lang="en-CA" dirty="0" smtClean="0"/>
              <a:t>object</a:t>
            </a:r>
            <a:endParaRPr lang="en-GB" dirty="0" smtClean="0"/>
          </a:p>
          <a:p>
            <a:r>
              <a:rPr lang="en-GB" dirty="0" smtClean="0"/>
              <a:t>Case Classes</a:t>
            </a:r>
          </a:p>
          <a:p>
            <a:r>
              <a:rPr lang="en-CA" dirty="0"/>
              <a:t>Traits</a:t>
            </a:r>
          </a:p>
          <a:p>
            <a:r>
              <a:rPr lang="en-CA" dirty="0" smtClean="0"/>
              <a:t>Pattern Matching</a:t>
            </a:r>
          </a:p>
          <a:p>
            <a:r>
              <a:rPr lang="en-GB" dirty="0"/>
              <a:t>Case Objects</a:t>
            </a:r>
            <a:endParaRPr lang="en-CA" dirty="0" smtClean="0"/>
          </a:p>
          <a:p>
            <a:r>
              <a:rPr lang="en-GB" dirty="0" smtClean="0"/>
              <a:t>Implicit </a:t>
            </a:r>
            <a:r>
              <a:rPr lang="en-GB" dirty="0"/>
              <a:t>Parameters and </a:t>
            </a:r>
            <a:r>
              <a:rPr lang="en-GB" dirty="0" smtClean="0"/>
              <a:t>Conversions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3821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String interpolation</a:t>
            </a:r>
            <a:endParaRPr lang="en-CA" dirty="0"/>
          </a:p>
        </p:txBody>
      </p:sp>
      <p:sp>
        <p:nvSpPr>
          <p:cNvPr id="30" name="Content Placeholder 2"/>
          <p:cNvSpPr>
            <a:spLocks noGrp="1"/>
          </p:cNvSpPr>
          <p:nvPr>
            <p:ph idx="1"/>
          </p:nvPr>
        </p:nvSpPr>
        <p:spPr>
          <a:xfrm>
            <a:off x="590872" y="1268760"/>
            <a:ext cx="8229600" cy="4525963"/>
          </a:xfrm>
          <a:ln w="0">
            <a:noFill/>
          </a:ln>
          <a:effectLst>
            <a:softEdge rad="0"/>
          </a:effectLst>
        </p:spPr>
        <p:txBody>
          <a:bodyPr numCol="2" spcCol="72000">
            <a:noAutofit/>
          </a:bodyPr>
          <a:lstStyle/>
          <a:p>
            <a:pPr marL="0" indent="0">
              <a:buNone/>
            </a:pPr>
            <a:endParaRPr lang="en-CA" sz="1600" b="1" dirty="0"/>
          </a:p>
          <a:p>
            <a:pPr marL="0" indent="0">
              <a:buNone/>
            </a:pPr>
            <a:r>
              <a:rPr lang="en-CA" sz="1600" b="1" dirty="0"/>
              <a:t>  </a:t>
            </a:r>
            <a:r>
              <a:rPr lang="en-CA" sz="1600" b="1" dirty="0" err="1"/>
              <a:t>val</a:t>
            </a:r>
            <a:r>
              <a:rPr lang="en-CA" sz="1600" b="1" dirty="0"/>
              <a:t> i = 100.545866705</a:t>
            </a:r>
          </a:p>
          <a:p>
            <a:pPr marL="0" indent="0">
              <a:buNone/>
            </a:pPr>
            <a:endParaRPr lang="en-CA" sz="1600" b="1" dirty="0"/>
          </a:p>
          <a:p>
            <a:pPr marL="0" indent="0">
              <a:buNone/>
            </a:pPr>
            <a:r>
              <a:rPr lang="en-CA" sz="1600" b="1" dirty="0"/>
              <a:t>  //Substitute Variable values</a:t>
            </a:r>
          </a:p>
          <a:p>
            <a:pPr marL="0" indent="0">
              <a:buNone/>
            </a:pPr>
            <a:r>
              <a:rPr lang="en-GB" sz="1600" b="1" dirty="0"/>
              <a:t>  </a:t>
            </a:r>
            <a:r>
              <a:rPr lang="en-GB" sz="1600" b="1" dirty="0" err="1"/>
              <a:t>val</a:t>
            </a:r>
            <a:r>
              <a:rPr lang="en-GB" sz="1600" b="1" dirty="0"/>
              <a:t> </a:t>
            </a:r>
            <a:r>
              <a:rPr lang="en-GB" sz="1600" b="1" dirty="0" err="1"/>
              <a:t>str</a:t>
            </a:r>
            <a:r>
              <a:rPr lang="en-GB" sz="1600" b="1" dirty="0"/>
              <a:t> = </a:t>
            </a:r>
            <a:r>
              <a:rPr lang="en-GB" sz="1600" b="1" dirty="0" err="1"/>
              <a:t>s"Value</a:t>
            </a:r>
            <a:r>
              <a:rPr lang="en-GB" sz="1600" b="1" dirty="0"/>
              <a:t> Of i = $i"</a:t>
            </a:r>
          </a:p>
          <a:p>
            <a:pPr marL="0" indent="0">
              <a:buNone/>
            </a:pPr>
            <a:endParaRPr lang="en-CA" sz="1600" b="1" dirty="0"/>
          </a:p>
          <a:p>
            <a:pPr marL="0" indent="0">
              <a:buNone/>
            </a:pPr>
            <a:r>
              <a:rPr lang="en-CA" sz="1600" b="1" dirty="0"/>
              <a:t>  </a:t>
            </a:r>
            <a:r>
              <a:rPr lang="en-CA" sz="1600" b="1" dirty="0" err="1"/>
              <a:t>println</a:t>
            </a:r>
            <a:r>
              <a:rPr lang="en-CA" sz="1600" b="1" dirty="0"/>
              <a:t>(</a:t>
            </a:r>
            <a:r>
              <a:rPr lang="en-CA" sz="1600" b="1" dirty="0" err="1"/>
              <a:t>str</a:t>
            </a:r>
            <a:r>
              <a:rPr lang="en-CA" sz="1600" b="1" dirty="0"/>
              <a:t>)</a:t>
            </a:r>
          </a:p>
          <a:p>
            <a:pPr marL="0" indent="0">
              <a:buNone/>
            </a:pPr>
            <a:endParaRPr lang="en-CA" sz="1600" b="1" dirty="0"/>
          </a:p>
          <a:p>
            <a:pPr marL="0" indent="0">
              <a:buNone/>
            </a:pPr>
            <a:r>
              <a:rPr lang="en-CA" sz="1600" b="1" dirty="0"/>
              <a:t>  //Formatted Printing</a:t>
            </a:r>
          </a:p>
          <a:p>
            <a:pPr marL="0" indent="0">
              <a:buNone/>
            </a:pPr>
            <a:r>
              <a:rPr lang="en-GB" sz="1600" b="1" dirty="0"/>
              <a:t>  </a:t>
            </a:r>
            <a:r>
              <a:rPr lang="en-GB" sz="1600" b="1" dirty="0" err="1"/>
              <a:t>println</a:t>
            </a:r>
            <a:r>
              <a:rPr lang="en-GB" sz="1600" b="1" dirty="0"/>
              <a:t>(</a:t>
            </a:r>
            <a:r>
              <a:rPr lang="en-GB" sz="1600" b="1" dirty="0" err="1"/>
              <a:t>f"Value</a:t>
            </a:r>
            <a:r>
              <a:rPr lang="en-GB" sz="1600" b="1" dirty="0"/>
              <a:t> Of i = $i%.4f")</a:t>
            </a:r>
          </a:p>
          <a:p>
            <a:pPr marL="0" indent="0">
              <a:buNone/>
            </a:pPr>
            <a:endParaRPr lang="en-CA" sz="1600" b="1" dirty="0"/>
          </a:p>
          <a:p>
            <a:pPr marL="0" indent="0">
              <a:buNone/>
            </a:pPr>
            <a:r>
              <a:rPr lang="en-GB" sz="1600" b="1" dirty="0"/>
              <a:t>  //Prints An symbol within the String.</a:t>
            </a:r>
          </a:p>
          <a:p>
            <a:pPr marL="0" indent="0">
              <a:buNone/>
            </a:pPr>
            <a:r>
              <a:rPr lang="en-GB" sz="1600" b="1" dirty="0"/>
              <a:t>  </a:t>
            </a:r>
            <a:r>
              <a:rPr lang="en-GB" sz="1600" b="1" dirty="0" err="1"/>
              <a:t>println</a:t>
            </a:r>
            <a:r>
              <a:rPr lang="en-GB" sz="1600" b="1" dirty="0"/>
              <a:t>(</a:t>
            </a:r>
            <a:r>
              <a:rPr lang="en-GB" sz="1600" b="1" dirty="0" err="1"/>
              <a:t>raw"Value</a:t>
            </a:r>
            <a:r>
              <a:rPr lang="en-GB" sz="1600" b="1" dirty="0"/>
              <a:t> Of i = $i%.4f")</a:t>
            </a:r>
          </a:p>
          <a:p>
            <a:pPr marL="0" indent="0">
              <a:buNone/>
            </a:pPr>
            <a:endParaRPr lang="en-CA" sz="1600" b="1" dirty="0"/>
          </a:p>
        </p:txBody>
      </p:sp>
    </p:spTree>
    <p:extLst>
      <p:ext uri="{BB962C8B-B14F-4D97-AF65-F5344CB8AC3E}">
        <p14:creationId xmlns:p14="http://schemas.microsoft.com/office/powerpoint/2010/main" val="2440852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Classes</a:t>
            </a:r>
            <a:endParaRPr lang="en-CA" dirty="0"/>
          </a:p>
        </p:txBody>
      </p:sp>
      <p:sp>
        <p:nvSpPr>
          <p:cNvPr id="5" name="Rectangle 4"/>
          <p:cNvSpPr/>
          <p:nvPr/>
        </p:nvSpPr>
        <p:spPr>
          <a:xfrm>
            <a:off x="4499992" y="1700808"/>
            <a:ext cx="129614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a1</a:t>
            </a:r>
            <a:endParaRPr lang="en-CA" dirty="0"/>
          </a:p>
        </p:txBody>
      </p:sp>
      <p:sp>
        <p:nvSpPr>
          <p:cNvPr id="6" name="Rectangle 5"/>
          <p:cNvSpPr/>
          <p:nvPr/>
        </p:nvSpPr>
        <p:spPr>
          <a:xfrm>
            <a:off x="4499992" y="2276872"/>
            <a:ext cx="129614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a2</a:t>
            </a:r>
            <a:endParaRPr lang="en-CA" dirty="0"/>
          </a:p>
        </p:txBody>
      </p:sp>
      <p:sp>
        <p:nvSpPr>
          <p:cNvPr id="7" name="Rectangle 6"/>
          <p:cNvSpPr/>
          <p:nvPr/>
        </p:nvSpPr>
        <p:spPr>
          <a:xfrm>
            <a:off x="4499992" y="2852936"/>
            <a:ext cx="129614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a3</a:t>
            </a:r>
            <a:endParaRPr lang="en-CA" dirty="0"/>
          </a:p>
        </p:txBody>
      </p:sp>
      <p:sp>
        <p:nvSpPr>
          <p:cNvPr id="8" name="Rectangle 7"/>
          <p:cNvSpPr/>
          <p:nvPr/>
        </p:nvSpPr>
        <p:spPr>
          <a:xfrm>
            <a:off x="6300192" y="1700808"/>
            <a:ext cx="129614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err="1" smtClean="0"/>
              <a:t>num_legs</a:t>
            </a:r>
            <a:endParaRPr lang="en-CA" dirty="0"/>
          </a:p>
        </p:txBody>
      </p:sp>
      <p:sp>
        <p:nvSpPr>
          <p:cNvPr id="9" name="Rectangle 8"/>
          <p:cNvSpPr/>
          <p:nvPr/>
        </p:nvSpPr>
        <p:spPr>
          <a:xfrm>
            <a:off x="6300192" y="2276872"/>
            <a:ext cx="129614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err="1" smtClean="0"/>
              <a:t>num_legs</a:t>
            </a:r>
            <a:endParaRPr lang="en-CA" dirty="0"/>
          </a:p>
        </p:txBody>
      </p:sp>
      <p:sp>
        <p:nvSpPr>
          <p:cNvPr id="10" name="Rectangle 9"/>
          <p:cNvSpPr/>
          <p:nvPr/>
        </p:nvSpPr>
        <p:spPr>
          <a:xfrm>
            <a:off x="6300192" y="2852936"/>
            <a:ext cx="129614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err="1"/>
              <a:t>num_legs</a:t>
            </a:r>
            <a:endParaRPr lang="en-CA" dirty="0"/>
          </a:p>
        </p:txBody>
      </p:sp>
      <p:sp>
        <p:nvSpPr>
          <p:cNvPr id="11" name="Oval 10"/>
          <p:cNvSpPr/>
          <p:nvPr/>
        </p:nvSpPr>
        <p:spPr>
          <a:xfrm>
            <a:off x="8172400" y="2348880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4</a:t>
            </a:r>
            <a:endParaRPr lang="en-CA" dirty="0"/>
          </a:p>
        </p:txBody>
      </p:sp>
      <p:cxnSp>
        <p:nvCxnSpPr>
          <p:cNvPr id="13" name="Curved Connector 12"/>
          <p:cNvCxnSpPr>
            <a:stCxn id="5" idx="3"/>
            <a:endCxn id="8" idx="1"/>
          </p:cNvCxnSpPr>
          <p:nvPr/>
        </p:nvCxnSpPr>
        <p:spPr>
          <a:xfrm>
            <a:off x="5796136" y="1916832"/>
            <a:ext cx="504056" cy="12700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/>
          <p:cNvCxnSpPr>
            <a:stCxn id="6" idx="3"/>
            <a:endCxn id="9" idx="1"/>
          </p:cNvCxnSpPr>
          <p:nvPr/>
        </p:nvCxnSpPr>
        <p:spPr>
          <a:xfrm>
            <a:off x="5796136" y="2492896"/>
            <a:ext cx="504056" cy="12700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/>
          <p:cNvCxnSpPr>
            <a:stCxn id="7" idx="3"/>
            <a:endCxn id="10" idx="1"/>
          </p:cNvCxnSpPr>
          <p:nvPr/>
        </p:nvCxnSpPr>
        <p:spPr>
          <a:xfrm>
            <a:off x="5796136" y="3068960"/>
            <a:ext cx="504056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/>
          <p:cNvCxnSpPr>
            <a:stCxn id="8" idx="3"/>
            <a:endCxn id="11" idx="1"/>
          </p:cNvCxnSpPr>
          <p:nvPr/>
        </p:nvCxnSpPr>
        <p:spPr>
          <a:xfrm>
            <a:off x="7596336" y="1916832"/>
            <a:ext cx="639336" cy="495320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/>
          <p:cNvCxnSpPr>
            <a:stCxn id="9" idx="3"/>
            <a:endCxn id="11" idx="2"/>
          </p:cNvCxnSpPr>
          <p:nvPr/>
        </p:nvCxnSpPr>
        <p:spPr>
          <a:xfrm>
            <a:off x="7596336" y="2492896"/>
            <a:ext cx="576064" cy="72008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/>
          <p:cNvCxnSpPr>
            <a:stCxn id="10" idx="3"/>
            <a:endCxn id="11" idx="3"/>
          </p:cNvCxnSpPr>
          <p:nvPr/>
        </p:nvCxnSpPr>
        <p:spPr>
          <a:xfrm flipV="1">
            <a:off x="7596336" y="2717656"/>
            <a:ext cx="639336" cy="351304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ontent Placeholder 2"/>
          <p:cNvSpPr>
            <a:spLocks noGrp="1"/>
          </p:cNvSpPr>
          <p:nvPr>
            <p:ph idx="1"/>
          </p:nvPr>
        </p:nvSpPr>
        <p:spPr>
          <a:xfrm>
            <a:off x="251520" y="1124744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1800" dirty="0" smtClean="0"/>
              <a:t>class Animal{</a:t>
            </a:r>
          </a:p>
          <a:p>
            <a:pPr marL="0" indent="0">
              <a:buNone/>
            </a:pPr>
            <a:r>
              <a:rPr lang="en-CA" sz="1800" dirty="0"/>
              <a:t> </a:t>
            </a:r>
            <a:r>
              <a:rPr lang="en-CA" sz="1800" dirty="0" smtClean="0"/>
              <a:t> </a:t>
            </a:r>
            <a:r>
              <a:rPr lang="en-CA" sz="1800" dirty="0" err="1" smtClean="0"/>
              <a:t>var</a:t>
            </a:r>
            <a:r>
              <a:rPr lang="en-CA" sz="1800" dirty="0" smtClean="0"/>
              <a:t> </a:t>
            </a:r>
            <a:r>
              <a:rPr lang="en-CA" sz="1800" dirty="0" err="1" smtClean="0"/>
              <a:t>num_legs</a:t>
            </a:r>
            <a:r>
              <a:rPr lang="en-CA" sz="1800" dirty="0" smtClean="0"/>
              <a:t> = 4</a:t>
            </a:r>
          </a:p>
          <a:p>
            <a:pPr marL="0" indent="0">
              <a:buNone/>
            </a:pPr>
            <a:r>
              <a:rPr lang="en-CA" sz="1800" dirty="0"/>
              <a:t> </a:t>
            </a:r>
            <a:r>
              <a:rPr lang="en-CA" sz="1800" dirty="0" smtClean="0"/>
              <a:t> private </a:t>
            </a:r>
            <a:r>
              <a:rPr lang="en-CA" sz="1800" dirty="0" err="1" smtClean="0"/>
              <a:t>val</a:t>
            </a:r>
            <a:r>
              <a:rPr lang="en-CA" sz="1800" dirty="0" smtClean="0"/>
              <a:t> </a:t>
            </a:r>
            <a:r>
              <a:rPr lang="en-CA" sz="1800" dirty="0" err="1" smtClean="0"/>
              <a:t>num_eyes</a:t>
            </a:r>
            <a:r>
              <a:rPr lang="en-CA" sz="1800" dirty="0" smtClean="0"/>
              <a:t> = 2</a:t>
            </a:r>
          </a:p>
          <a:p>
            <a:pPr marL="0" indent="0">
              <a:buNone/>
            </a:pPr>
            <a:r>
              <a:rPr lang="en-CA" sz="1800" dirty="0" smtClean="0"/>
              <a:t>}</a:t>
            </a:r>
          </a:p>
          <a:p>
            <a:pPr marL="0" indent="0">
              <a:buNone/>
            </a:pPr>
            <a:r>
              <a:rPr lang="en-CA" sz="1800" dirty="0" err="1"/>
              <a:t>val</a:t>
            </a:r>
            <a:r>
              <a:rPr lang="en-CA" sz="1800" dirty="0"/>
              <a:t> a1 = new Animal()</a:t>
            </a:r>
            <a:endParaRPr lang="en-GB" sz="1800" dirty="0"/>
          </a:p>
          <a:p>
            <a:pPr marL="0" indent="0">
              <a:buNone/>
            </a:pPr>
            <a:r>
              <a:rPr lang="en-CA" sz="1800" dirty="0" err="1"/>
              <a:t>val</a:t>
            </a:r>
            <a:r>
              <a:rPr lang="en-CA" sz="1800" dirty="0"/>
              <a:t> </a:t>
            </a:r>
            <a:r>
              <a:rPr lang="en-CA" sz="1800" dirty="0" smtClean="0"/>
              <a:t>a2 </a:t>
            </a:r>
            <a:r>
              <a:rPr lang="en-CA" sz="1800" dirty="0"/>
              <a:t>= new Animal</a:t>
            </a:r>
            <a:r>
              <a:rPr lang="en-CA" sz="1800" dirty="0" smtClean="0"/>
              <a:t>()</a:t>
            </a:r>
            <a:endParaRPr lang="en-CA" sz="1800" dirty="0"/>
          </a:p>
          <a:p>
            <a:pPr marL="0" indent="0">
              <a:buNone/>
            </a:pPr>
            <a:r>
              <a:rPr lang="en-CA" sz="1800" dirty="0" err="1" smtClean="0"/>
              <a:t>val</a:t>
            </a:r>
            <a:r>
              <a:rPr lang="en-CA" sz="1800" dirty="0" smtClean="0"/>
              <a:t> a3 = new Animal()</a:t>
            </a:r>
          </a:p>
          <a:p>
            <a:pPr marL="0" indent="0">
              <a:buNone/>
            </a:pPr>
            <a:r>
              <a:rPr lang="en-CA" sz="1800" dirty="0" smtClean="0"/>
              <a:t>__________________________________________________________________</a:t>
            </a:r>
          </a:p>
          <a:p>
            <a:pPr marL="0" indent="0">
              <a:buNone/>
            </a:pPr>
            <a:endParaRPr lang="en-GB" sz="1800" dirty="0" smtClean="0"/>
          </a:p>
          <a:p>
            <a:pPr marL="0" indent="0">
              <a:buNone/>
            </a:pPr>
            <a:r>
              <a:rPr lang="en-GB" sz="1800" dirty="0" smtClean="0"/>
              <a:t>a1.num_legs = 2</a:t>
            </a:r>
          </a:p>
          <a:p>
            <a:pPr marL="0" indent="0">
              <a:buNone/>
            </a:pPr>
            <a:r>
              <a:rPr lang="en-GB" sz="1800" dirty="0" smtClean="0"/>
              <a:t>a2.num_legs </a:t>
            </a:r>
            <a:r>
              <a:rPr lang="en-GB" sz="1800" dirty="0"/>
              <a:t>= </a:t>
            </a:r>
            <a:r>
              <a:rPr lang="en-GB" sz="1800" dirty="0" smtClean="0"/>
              <a:t>6</a:t>
            </a:r>
          </a:p>
          <a:p>
            <a:pPr marL="0" indent="0">
              <a:buNone/>
            </a:pPr>
            <a:r>
              <a:rPr lang="en-GB" sz="1800" dirty="0" smtClean="0"/>
              <a:t>a2.num_legs </a:t>
            </a:r>
            <a:r>
              <a:rPr lang="en-GB" sz="1800" dirty="0"/>
              <a:t>= 8</a:t>
            </a:r>
          </a:p>
        </p:txBody>
      </p:sp>
      <p:sp>
        <p:nvSpPr>
          <p:cNvPr id="31" name="Rectangle 30"/>
          <p:cNvSpPr/>
          <p:nvPr/>
        </p:nvSpPr>
        <p:spPr>
          <a:xfrm>
            <a:off x="4499992" y="4005064"/>
            <a:ext cx="129614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a1</a:t>
            </a:r>
            <a:endParaRPr lang="en-CA" dirty="0"/>
          </a:p>
        </p:txBody>
      </p:sp>
      <p:sp>
        <p:nvSpPr>
          <p:cNvPr id="32" name="Rectangle 31"/>
          <p:cNvSpPr/>
          <p:nvPr/>
        </p:nvSpPr>
        <p:spPr>
          <a:xfrm>
            <a:off x="4499992" y="4581128"/>
            <a:ext cx="129614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a2</a:t>
            </a:r>
            <a:endParaRPr lang="en-CA" dirty="0"/>
          </a:p>
        </p:txBody>
      </p:sp>
      <p:sp>
        <p:nvSpPr>
          <p:cNvPr id="33" name="Rectangle 32"/>
          <p:cNvSpPr/>
          <p:nvPr/>
        </p:nvSpPr>
        <p:spPr>
          <a:xfrm>
            <a:off x="4499992" y="5157192"/>
            <a:ext cx="129614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a3</a:t>
            </a:r>
            <a:endParaRPr lang="en-CA" dirty="0"/>
          </a:p>
        </p:txBody>
      </p:sp>
      <p:sp>
        <p:nvSpPr>
          <p:cNvPr id="34" name="Rectangle 33"/>
          <p:cNvSpPr/>
          <p:nvPr/>
        </p:nvSpPr>
        <p:spPr>
          <a:xfrm>
            <a:off x="6300192" y="4005064"/>
            <a:ext cx="129614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err="1" smtClean="0"/>
              <a:t>num_legs</a:t>
            </a:r>
            <a:endParaRPr lang="en-CA" dirty="0"/>
          </a:p>
        </p:txBody>
      </p:sp>
      <p:sp>
        <p:nvSpPr>
          <p:cNvPr id="35" name="Rectangle 34"/>
          <p:cNvSpPr/>
          <p:nvPr/>
        </p:nvSpPr>
        <p:spPr>
          <a:xfrm>
            <a:off x="6300192" y="4581128"/>
            <a:ext cx="129614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err="1" smtClean="0"/>
              <a:t>num_legs</a:t>
            </a:r>
            <a:endParaRPr lang="en-CA" dirty="0"/>
          </a:p>
        </p:txBody>
      </p:sp>
      <p:sp>
        <p:nvSpPr>
          <p:cNvPr id="36" name="Rectangle 35"/>
          <p:cNvSpPr/>
          <p:nvPr/>
        </p:nvSpPr>
        <p:spPr>
          <a:xfrm>
            <a:off x="6300192" y="5157192"/>
            <a:ext cx="129614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err="1"/>
              <a:t>num_legs</a:t>
            </a:r>
            <a:endParaRPr lang="en-CA" dirty="0"/>
          </a:p>
        </p:txBody>
      </p:sp>
      <p:sp>
        <p:nvSpPr>
          <p:cNvPr id="37" name="Oval 36"/>
          <p:cNvSpPr/>
          <p:nvPr/>
        </p:nvSpPr>
        <p:spPr>
          <a:xfrm>
            <a:off x="8172400" y="4005064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2</a:t>
            </a:r>
            <a:endParaRPr lang="en-CA" dirty="0"/>
          </a:p>
        </p:txBody>
      </p:sp>
      <p:cxnSp>
        <p:nvCxnSpPr>
          <p:cNvPr id="38" name="Curved Connector 37"/>
          <p:cNvCxnSpPr>
            <a:stCxn id="31" idx="3"/>
            <a:endCxn id="34" idx="1"/>
          </p:cNvCxnSpPr>
          <p:nvPr/>
        </p:nvCxnSpPr>
        <p:spPr>
          <a:xfrm>
            <a:off x="5796136" y="4221088"/>
            <a:ext cx="504056" cy="12700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urved Connector 38"/>
          <p:cNvCxnSpPr>
            <a:stCxn id="32" idx="3"/>
            <a:endCxn id="35" idx="1"/>
          </p:cNvCxnSpPr>
          <p:nvPr/>
        </p:nvCxnSpPr>
        <p:spPr>
          <a:xfrm>
            <a:off x="5796136" y="4797152"/>
            <a:ext cx="504056" cy="12700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urved Connector 39"/>
          <p:cNvCxnSpPr>
            <a:stCxn id="33" idx="3"/>
            <a:endCxn id="36" idx="1"/>
          </p:cNvCxnSpPr>
          <p:nvPr/>
        </p:nvCxnSpPr>
        <p:spPr>
          <a:xfrm>
            <a:off x="5796136" y="5373216"/>
            <a:ext cx="504056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urved Connector 40"/>
          <p:cNvCxnSpPr>
            <a:stCxn id="34" idx="3"/>
            <a:endCxn id="37" idx="2"/>
          </p:cNvCxnSpPr>
          <p:nvPr/>
        </p:nvCxnSpPr>
        <p:spPr>
          <a:xfrm>
            <a:off x="7596336" y="4221088"/>
            <a:ext cx="576064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urved Connector 41"/>
          <p:cNvCxnSpPr>
            <a:stCxn id="35" idx="3"/>
            <a:endCxn id="44" idx="2"/>
          </p:cNvCxnSpPr>
          <p:nvPr/>
        </p:nvCxnSpPr>
        <p:spPr>
          <a:xfrm flipV="1">
            <a:off x="7596336" y="4725144"/>
            <a:ext cx="576064" cy="72008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urved Connector 42"/>
          <p:cNvCxnSpPr>
            <a:stCxn id="36" idx="3"/>
            <a:endCxn id="45" idx="2"/>
          </p:cNvCxnSpPr>
          <p:nvPr/>
        </p:nvCxnSpPr>
        <p:spPr>
          <a:xfrm flipV="1">
            <a:off x="7596336" y="5301208"/>
            <a:ext cx="576064" cy="72008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8172400" y="4509120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6</a:t>
            </a:r>
            <a:endParaRPr lang="en-CA" dirty="0"/>
          </a:p>
        </p:txBody>
      </p:sp>
      <p:sp>
        <p:nvSpPr>
          <p:cNvPr id="45" name="Oval 44"/>
          <p:cNvSpPr/>
          <p:nvPr/>
        </p:nvSpPr>
        <p:spPr>
          <a:xfrm>
            <a:off x="8172400" y="5085184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8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46482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Classes     </a:t>
            </a:r>
            <a:r>
              <a:rPr lang="en-CA" sz="3200" dirty="0" smtClean="0"/>
              <a:t>…</a:t>
            </a:r>
            <a:r>
              <a:rPr lang="en-CA" sz="3200" dirty="0" err="1" smtClean="0"/>
              <a:t>Contd</a:t>
            </a:r>
            <a:endParaRPr lang="en-CA" dirty="0"/>
          </a:p>
        </p:txBody>
      </p:sp>
      <p:sp>
        <p:nvSpPr>
          <p:cNvPr id="30" name="Content Placeholder 2"/>
          <p:cNvSpPr>
            <a:spLocks noGrp="1"/>
          </p:cNvSpPr>
          <p:nvPr>
            <p:ph idx="1"/>
          </p:nvPr>
        </p:nvSpPr>
        <p:spPr>
          <a:xfrm>
            <a:off x="590872" y="1268760"/>
            <a:ext cx="8229600" cy="4525963"/>
          </a:xfrm>
          <a:ln w="0">
            <a:noFill/>
          </a:ln>
          <a:effectLst>
            <a:softEdge rad="0"/>
          </a:effectLst>
        </p:spPr>
        <p:txBody>
          <a:bodyPr numCol="2" spcCol="72000">
            <a:noAutofit/>
          </a:bodyPr>
          <a:lstStyle/>
          <a:p>
            <a:pPr marL="0" indent="0">
              <a:buNone/>
            </a:pPr>
            <a:r>
              <a:rPr lang="en-CA" sz="1200" dirty="0" smtClean="0"/>
              <a:t>  </a:t>
            </a:r>
            <a:r>
              <a:rPr lang="en-CA" sz="1200" dirty="0"/>
              <a:t>class Animal(</a:t>
            </a:r>
            <a:r>
              <a:rPr lang="en-CA" sz="1200" dirty="0" err="1"/>
              <a:t>var</a:t>
            </a:r>
            <a:r>
              <a:rPr lang="en-CA" sz="1200" dirty="0"/>
              <a:t> name: String) {</a:t>
            </a:r>
          </a:p>
          <a:p>
            <a:pPr marL="0" indent="0">
              <a:buNone/>
            </a:pPr>
            <a:r>
              <a:rPr lang="en-CA" sz="1200" dirty="0"/>
              <a:t>    </a:t>
            </a:r>
            <a:r>
              <a:rPr lang="en-CA" sz="1200" dirty="0" err="1"/>
              <a:t>val</a:t>
            </a:r>
            <a:r>
              <a:rPr lang="en-CA" sz="1200" dirty="0"/>
              <a:t> a = 100;</a:t>
            </a:r>
          </a:p>
          <a:p>
            <a:pPr marL="0" indent="0">
              <a:buNone/>
            </a:pPr>
            <a:endParaRPr lang="en-CA" sz="1200" dirty="0"/>
          </a:p>
          <a:p>
            <a:pPr marL="0" indent="0">
              <a:buNone/>
            </a:pPr>
            <a:r>
              <a:rPr lang="en-CA" sz="1200" dirty="0"/>
              <a:t>    </a:t>
            </a:r>
            <a:r>
              <a:rPr lang="en-CA" sz="1200" dirty="0" err="1"/>
              <a:t>def</a:t>
            </a:r>
            <a:r>
              <a:rPr lang="en-CA" sz="1200" dirty="0"/>
              <a:t> </a:t>
            </a:r>
            <a:r>
              <a:rPr lang="en-CA" sz="1200" dirty="0" err="1"/>
              <a:t>getA</a:t>
            </a:r>
            <a:r>
              <a:rPr lang="en-CA" sz="1200" dirty="0"/>
              <a:t> = a;</a:t>
            </a:r>
          </a:p>
          <a:p>
            <a:pPr marL="0" indent="0">
              <a:buNone/>
            </a:pPr>
            <a:endParaRPr lang="en-CA" sz="1200" dirty="0"/>
          </a:p>
          <a:p>
            <a:pPr marL="0" indent="0">
              <a:buNone/>
            </a:pPr>
            <a:r>
              <a:rPr lang="en-CA" sz="1200" dirty="0"/>
              <a:t>    //Validation</a:t>
            </a:r>
          </a:p>
          <a:p>
            <a:pPr marL="0" indent="0">
              <a:buNone/>
            </a:pPr>
            <a:r>
              <a:rPr lang="en-CA" sz="1200" dirty="0"/>
              <a:t>    require(</a:t>
            </a:r>
            <a:r>
              <a:rPr lang="en-CA" sz="1200" dirty="0" err="1"/>
              <a:t>name.startsWith</a:t>
            </a:r>
            <a:r>
              <a:rPr lang="en-CA" sz="1200" dirty="0"/>
              <a:t>("A"))</a:t>
            </a:r>
          </a:p>
          <a:p>
            <a:pPr marL="0" indent="0">
              <a:buNone/>
            </a:pPr>
            <a:endParaRPr lang="en-CA" sz="1200" dirty="0"/>
          </a:p>
          <a:p>
            <a:pPr marL="0" indent="0">
              <a:buNone/>
            </a:pPr>
            <a:r>
              <a:rPr lang="en-CA" sz="1200" dirty="0"/>
              <a:t>    //Constructor</a:t>
            </a:r>
          </a:p>
          <a:p>
            <a:pPr marL="0" indent="0">
              <a:buNone/>
            </a:pPr>
            <a:r>
              <a:rPr lang="en-GB" sz="1200" dirty="0"/>
              <a:t>    /*private*/ </a:t>
            </a:r>
            <a:r>
              <a:rPr lang="en-GB" sz="1200" dirty="0" err="1"/>
              <a:t>def</a:t>
            </a:r>
            <a:r>
              <a:rPr lang="en-GB" sz="1200" dirty="0"/>
              <a:t> this() = this("As")</a:t>
            </a:r>
          </a:p>
          <a:p>
            <a:pPr marL="0" indent="0">
              <a:buNone/>
            </a:pPr>
            <a:r>
              <a:rPr lang="en-GB" sz="1200" dirty="0"/>
              <a:t>    </a:t>
            </a:r>
            <a:r>
              <a:rPr lang="en-GB" sz="1200" dirty="0" err="1"/>
              <a:t>def</a:t>
            </a:r>
            <a:r>
              <a:rPr lang="en-GB" sz="1200" dirty="0"/>
              <a:t> this(a: String, b: String) = this(a)</a:t>
            </a:r>
          </a:p>
          <a:p>
            <a:pPr marL="0" indent="0">
              <a:buNone/>
            </a:pPr>
            <a:r>
              <a:rPr lang="en-CA" sz="1200" dirty="0"/>
              <a:t>    </a:t>
            </a:r>
            <a:r>
              <a:rPr lang="en-CA" sz="1200" dirty="0" err="1"/>
              <a:t>var</a:t>
            </a:r>
            <a:r>
              <a:rPr lang="en-CA" sz="1200" dirty="0"/>
              <a:t> </a:t>
            </a:r>
            <a:r>
              <a:rPr lang="en-CA" sz="1200" dirty="0" err="1"/>
              <a:t>num_legs</a:t>
            </a:r>
            <a:r>
              <a:rPr lang="en-CA" sz="1200" dirty="0"/>
              <a:t> = 4</a:t>
            </a:r>
          </a:p>
          <a:p>
            <a:pPr marL="0" indent="0">
              <a:buNone/>
            </a:pPr>
            <a:endParaRPr lang="en-CA" sz="1200" dirty="0"/>
          </a:p>
          <a:p>
            <a:pPr marL="0" indent="0">
              <a:buNone/>
            </a:pPr>
            <a:r>
              <a:rPr lang="en-GB" sz="1200" dirty="0"/>
              <a:t>    </a:t>
            </a:r>
            <a:r>
              <a:rPr lang="en-GB" sz="1200" dirty="0" err="1"/>
              <a:t>def</a:t>
            </a:r>
            <a:r>
              <a:rPr lang="en-GB" sz="1200" dirty="0"/>
              <a:t> </a:t>
            </a:r>
            <a:r>
              <a:rPr lang="en-GB" sz="1200" dirty="0" err="1"/>
              <a:t>make_noise</a:t>
            </a:r>
            <a:r>
              <a:rPr lang="en-GB" sz="1200" dirty="0"/>
              <a:t>: Unit = </a:t>
            </a:r>
            <a:r>
              <a:rPr lang="en-GB" sz="1200" dirty="0" err="1"/>
              <a:t>println</a:t>
            </a:r>
            <a:r>
              <a:rPr lang="en-GB" sz="1200" dirty="0"/>
              <a:t>("I don't know what does that mean.")</a:t>
            </a:r>
          </a:p>
          <a:p>
            <a:pPr marL="0" indent="0">
              <a:buNone/>
            </a:pPr>
            <a:endParaRPr lang="en-CA" sz="1200" dirty="0"/>
          </a:p>
          <a:p>
            <a:pPr marL="0" indent="0">
              <a:buNone/>
            </a:pPr>
            <a:r>
              <a:rPr lang="pt-BR" sz="1200" dirty="0"/>
              <a:t>    override def toString = s"a : $a getA : $getA num_legs : $num_legs make_noise : $make_noise"</a:t>
            </a:r>
          </a:p>
          <a:p>
            <a:pPr marL="0" indent="0">
              <a:buNone/>
            </a:pPr>
            <a:r>
              <a:rPr lang="en-CA" sz="1200" dirty="0"/>
              <a:t>  }</a:t>
            </a:r>
          </a:p>
          <a:p>
            <a:pPr marL="0" indent="0">
              <a:buNone/>
            </a:pPr>
            <a:endParaRPr lang="en-CA" sz="1200" dirty="0"/>
          </a:p>
          <a:p>
            <a:pPr marL="0" indent="0">
              <a:buNone/>
            </a:pPr>
            <a:r>
              <a:rPr lang="en-GB" sz="1200" dirty="0"/>
              <a:t>  class Dog(name: String) extends Animal(name) {</a:t>
            </a:r>
          </a:p>
          <a:p>
            <a:pPr marL="0" indent="0">
              <a:buNone/>
            </a:pPr>
            <a:r>
              <a:rPr lang="en-CA" sz="1200" dirty="0"/>
              <a:t>    override </a:t>
            </a:r>
            <a:r>
              <a:rPr lang="en-CA" sz="1200" dirty="0" err="1"/>
              <a:t>def</a:t>
            </a:r>
            <a:r>
              <a:rPr lang="en-CA" sz="1200" dirty="0"/>
              <a:t> </a:t>
            </a:r>
            <a:r>
              <a:rPr lang="en-CA" sz="1200" dirty="0" err="1"/>
              <a:t>make_noise</a:t>
            </a:r>
            <a:r>
              <a:rPr lang="en-CA" sz="1200" dirty="0"/>
              <a:t>: Unit = { </a:t>
            </a:r>
            <a:r>
              <a:rPr lang="en-CA" sz="1200" dirty="0" err="1"/>
              <a:t>println</a:t>
            </a:r>
            <a:r>
              <a:rPr lang="en-CA" sz="1200" dirty="0"/>
              <a:t>("Dog : </a:t>
            </a:r>
            <a:r>
              <a:rPr lang="en-CA" sz="1200" dirty="0" err="1"/>
              <a:t>Bho</a:t>
            </a:r>
            <a:r>
              <a:rPr lang="en-CA" sz="1200" dirty="0"/>
              <a:t> </a:t>
            </a:r>
            <a:r>
              <a:rPr lang="en-CA" sz="1200" dirty="0" err="1"/>
              <a:t>bho</a:t>
            </a:r>
            <a:r>
              <a:rPr lang="en-CA" sz="1200" dirty="0"/>
              <a:t>") }</a:t>
            </a:r>
          </a:p>
          <a:p>
            <a:pPr marL="0" indent="0">
              <a:buNone/>
            </a:pPr>
            <a:r>
              <a:rPr lang="en-CA" sz="1200" dirty="0"/>
              <a:t>  }</a:t>
            </a:r>
          </a:p>
          <a:p>
            <a:pPr marL="0" indent="0">
              <a:buNone/>
            </a:pPr>
            <a:endParaRPr lang="en-CA" sz="1200" dirty="0"/>
          </a:p>
          <a:p>
            <a:pPr marL="0" indent="0">
              <a:buNone/>
            </a:pPr>
            <a:r>
              <a:rPr lang="en-GB" sz="1200" dirty="0"/>
              <a:t>  class Cat(name: String) extends Animal(name) {</a:t>
            </a:r>
          </a:p>
          <a:p>
            <a:pPr marL="0" indent="0">
              <a:buNone/>
            </a:pPr>
            <a:r>
              <a:rPr lang="en-CA" sz="1200" dirty="0"/>
              <a:t>    override </a:t>
            </a:r>
            <a:r>
              <a:rPr lang="en-CA" sz="1200" dirty="0" err="1"/>
              <a:t>def</a:t>
            </a:r>
            <a:r>
              <a:rPr lang="en-CA" sz="1200" dirty="0"/>
              <a:t> </a:t>
            </a:r>
            <a:r>
              <a:rPr lang="en-CA" sz="1200" dirty="0" err="1"/>
              <a:t>make_noise</a:t>
            </a:r>
            <a:r>
              <a:rPr lang="en-CA" sz="1200" dirty="0"/>
              <a:t>: Unit = { </a:t>
            </a:r>
            <a:r>
              <a:rPr lang="en-CA" sz="1200" dirty="0" err="1"/>
              <a:t>println</a:t>
            </a:r>
            <a:r>
              <a:rPr lang="en-CA" sz="1200" dirty="0"/>
              <a:t>("Cat : </a:t>
            </a:r>
            <a:r>
              <a:rPr lang="en-CA" sz="1200" dirty="0" err="1"/>
              <a:t>Meau</a:t>
            </a:r>
            <a:r>
              <a:rPr lang="en-CA" sz="1200" dirty="0"/>
              <a:t>") }</a:t>
            </a:r>
          </a:p>
          <a:p>
            <a:pPr marL="0" indent="0">
              <a:buNone/>
            </a:pPr>
            <a:r>
              <a:rPr lang="en-CA" sz="1200" dirty="0"/>
              <a:t>  }</a:t>
            </a:r>
          </a:p>
          <a:p>
            <a:pPr marL="0" indent="0">
              <a:buNone/>
            </a:pPr>
            <a:endParaRPr lang="en-CA" sz="1200" dirty="0"/>
          </a:p>
          <a:p>
            <a:pPr marL="0" indent="0">
              <a:buNone/>
            </a:pPr>
            <a:r>
              <a:rPr lang="en-GB" sz="1200" dirty="0"/>
              <a:t>  </a:t>
            </a:r>
            <a:r>
              <a:rPr lang="en-GB" sz="1200" dirty="0" err="1"/>
              <a:t>val</a:t>
            </a:r>
            <a:r>
              <a:rPr lang="en-GB" sz="1200" dirty="0"/>
              <a:t> a1: Animal = new Dog("AA")</a:t>
            </a:r>
          </a:p>
          <a:p>
            <a:pPr marL="0" indent="0">
              <a:buNone/>
            </a:pPr>
            <a:r>
              <a:rPr lang="en-GB" sz="1200" dirty="0"/>
              <a:t>  </a:t>
            </a:r>
            <a:r>
              <a:rPr lang="en-GB" sz="1200" dirty="0" err="1"/>
              <a:t>val</a:t>
            </a:r>
            <a:r>
              <a:rPr lang="en-GB" sz="1200" dirty="0"/>
              <a:t> a2: Cat = new Cat("AB")</a:t>
            </a:r>
          </a:p>
          <a:p>
            <a:pPr marL="0" indent="0">
              <a:buNone/>
            </a:pPr>
            <a:r>
              <a:rPr lang="en-GB" sz="1200" dirty="0"/>
              <a:t>  </a:t>
            </a:r>
            <a:r>
              <a:rPr lang="en-GB" sz="1200" dirty="0" err="1"/>
              <a:t>val</a:t>
            </a:r>
            <a:r>
              <a:rPr lang="en-GB" sz="1200" dirty="0"/>
              <a:t> a3 = new Animal("AC")</a:t>
            </a:r>
          </a:p>
          <a:p>
            <a:pPr marL="0" indent="0">
              <a:buNone/>
            </a:pPr>
            <a:r>
              <a:rPr lang="en-CA" sz="1200" dirty="0"/>
              <a:t>  </a:t>
            </a:r>
            <a:r>
              <a:rPr lang="en-CA" sz="1200" dirty="0" err="1"/>
              <a:t>val</a:t>
            </a:r>
            <a:r>
              <a:rPr lang="en-CA" sz="1200" dirty="0"/>
              <a:t> a4 = new Animal()</a:t>
            </a:r>
          </a:p>
          <a:p>
            <a:pPr marL="0" indent="0">
              <a:buNone/>
            </a:pPr>
            <a:endParaRPr lang="en-CA" sz="1200" dirty="0"/>
          </a:p>
          <a:p>
            <a:pPr marL="0" indent="0">
              <a:buNone/>
            </a:pPr>
            <a:r>
              <a:rPr lang="en-CA" sz="1200" dirty="0"/>
              <a:t>  a1.make_noise</a:t>
            </a:r>
          </a:p>
          <a:p>
            <a:pPr marL="0" indent="0">
              <a:buNone/>
            </a:pPr>
            <a:r>
              <a:rPr lang="en-CA" sz="1200" dirty="0"/>
              <a:t>  a2.make_noise</a:t>
            </a:r>
          </a:p>
          <a:p>
            <a:pPr marL="0" indent="0">
              <a:buNone/>
            </a:pPr>
            <a:r>
              <a:rPr lang="en-CA" sz="1200" dirty="0"/>
              <a:t>  a3.make_noise</a:t>
            </a:r>
          </a:p>
          <a:p>
            <a:pPr marL="0" indent="0">
              <a:buNone/>
            </a:pPr>
            <a:r>
              <a:rPr lang="en-CA" sz="1200" dirty="0"/>
              <a:t>  a4.make_noise</a:t>
            </a:r>
          </a:p>
          <a:p>
            <a:pPr marL="0" indent="0">
              <a:buNone/>
            </a:pPr>
            <a:endParaRPr lang="en-CA" sz="1200" dirty="0"/>
          </a:p>
          <a:p>
            <a:pPr marL="0" indent="0">
              <a:buNone/>
            </a:pPr>
            <a:r>
              <a:rPr lang="en-CA" sz="1200" dirty="0"/>
              <a:t>  </a:t>
            </a:r>
            <a:r>
              <a:rPr lang="en-CA" sz="1200" dirty="0" err="1"/>
              <a:t>println</a:t>
            </a:r>
            <a:r>
              <a:rPr lang="en-CA" sz="1200" dirty="0"/>
              <a:t>(a1.a)</a:t>
            </a:r>
          </a:p>
          <a:p>
            <a:pPr marL="0" indent="0">
              <a:buNone/>
            </a:pPr>
            <a:r>
              <a:rPr lang="en-CA" sz="1200" dirty="0"/>
              <a:t>  </a:t>
            </a:r>
            <a:r>
              <a:rPr lang="en-CA" sz="1200" dirty="0" err="1"/>
              <a:t>println</a:t>
            </a:r>
            <a:r>
              <a:rPr lang="en-CA" sz="1200" dirty="0"/>
              <a:t>(a4.a)</a:t>
            </a:r>
          </a:p>
          <a:p>
            <a:pPr marL="0" indent="0">
              <a:buNone/>
            </a:pPr>
            <a:endParaRPr lang="en-CA" sz="1200" dirty="0"/>
          </a:p>
          <a:p>
            <a:pPr marL="0" indent="0">
              <a:buNone/>
            </a:pPr>
            <a:r>
              <a:rPr lang="en-CA" sz="1200" dirty="0"/>
              <a:t>  a1.name = "2"</a:t>
            </a:r>
          </a:p>
          <a:p>
            <a:pPr marL="0" indent="0">
              <a:buNone/>
            </a:pPr>
            <a:r>
              <a:rPr lang="en-CA" sz="1200" dirty="0"/>
              <a:t>  </a:t>
            </a:r>
            <a:r>
              <a:rPr lang="en-CA" sz="1200" dirty="0" err="1"/>
              <a:t>println</a:t>
            </a:r>
            <a:r>
              <a:rPr lang="en-CA" sz="1200" dirty="0"/>
              <a:t>(a1)</a:t>
            </a:r>
          </a:p>
          <a:p>
            <a:pPr marL="0" indent="0">
              <a:buNone/>
            </a:pPr>
            <a:r>
              <a:rPr lang="en-CA" sz="1200" dirty="0"/>
              <a:t>  </a:t>
            </a:r>
            <a:r>
              <a:rPr lang="en-CA" sz="1200" dirty="0" err="1"/>
              <a:t>println</a:t>
            </a:r>
            <a:r>
              <a:rPr lang="en-CA" sz="1200" dirty="0"/>
              <a:t>(a2)</a:t>
            </a:r>
          </a:p>
          <a:p>
            <a:pPr marL="0" indent="0">
              <a:buNone/>
            </a:pPr>
            <a:r>
              <a:rPr lang="en-CA" sz="1200" dirty="0"/>
              <a:t>  </a:t>
            </a:r>
            <a:r>
              <a:rPr lang="en-CA" sz="1200" dirty="0" err="1"/>
              <a:t>println</a:t>
            </a:r>
            <a:r>
              <a:rPr lang="en-CA" sz="1200" dirty="0"/>
              <a:t>(a3)</a:t>
            </a:r>
          </a:p>
          <a:p>
            <a:pPr marL="0" indent="0">
              <a:buNone/>
            </a:pPr>
            <a:r>
              <a:rPr lang="en-CA" sz="1200" dirty="0"/>
              <a:t>  </a:t>
            </a:r>
            <a:r>
              <a:rPr lang="en-CA" sz="1200" dirty="0" err="1"/>
              <a:t>println</a:t>
            </a:r>
            <a:r>
              <a:rPr lang="en-CA" sz="1200" dirty="0"/>
              <a:t>(a4)</a:t>
            </a:r>
          </a:p>
          <a:p>
            <a:pPr marL="0" indent="0">
              <a:buNone/>
            </a:pPr>
            <a:endParaRPr lang="en-CA" sz="1200" dirty="0"/>
          </a:p>
        </p:txBody>
      </p:sp>
    </p:spTree>
    <p:extLst>
      <p:ext uri="{BB962C8B-B14F-4D97-AF65-F5344CB8AC3E}">
        <p14:creationId xmlns:p14="http://schemas.microsoft.com/office/powerpoint/2010/main" val="2276099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Classes     </a:t>
            </a:r>
            <a:r>
              <a:rPr lang="en-CA" sz="3200" dirty="0" smtClean="0"/>
              <a:t>…</a:t>
            </a:r>
            <a:r>
              <a:rPr lang="en-CA" sz="3200" dirty="0" err="1" smtClean="0"/>
              <a:t>Contd</a:t>
            </a:r>
            <a:endParaRPr lang="en-CA" dirty="0"/>
          </a:p>
        </p:txBody>
      </p:sp>
      <p:sp>
        <p:nvSpPr>
          <p:cNvPr id="30" name="Content Placeholder 2"/>
          <p:cNvSpPr>
            <a:spLocks noGrp="1"/>
          </p:cNvSpPr>
          <p:nvPr>
            <p:ph idx="1"/>
          </p:nvPr>
        </p:nvSpPr>
        <p:spPr>
          <a:xfrm>
            <a:off x="590872" y="1268760"/>
            <a:ext cx="8229600" cy="4525963"/>
          </a:xfrm>
          <a:ln w="0">
            <a:noFill/>
          </a:ln>
          <a:effectLst>
            <a:softEdge rad="0"/>
          </a:effectLst>
        </p:spPr>
        <p:txBody>
          <a:bodyPr numCol="2" spcCol="72000">
            <a:noAutofit/>
          </a:bodyPr>
          <a:lstStyle/>
          <a:p>
            <a:pPr marL="0" indent="0">
              <a:buNone/>
            </a:pPr>
            <a:endParaRPr lang="en-CA" sz="1200" dirty="0"/>
          </a:p>
          <a:p>
            <a:pPr marL="0" indent="0">
              <a:buNone/>
            </a:pPr>
            <a:r>
              <a:rPr lang="en-GB" sz="1200" dirty="0"/>
              <a:t>  </a:t>
            </a:r>
            <a:r>
              <a:rPr lang="en-GB" sz="1200" b="1" dirty="0"/>
              <a:t>class Rational(n: </a:t>
            </a:r>
            <a:r>
              <a:rPr lang="en-GB" sz="1200" b="1" dirty="0" err="1"/>
              <a:t>Int</a:t>
            </a:r>
            <a:r>
              <a:rPr lang="en-GB" sz="1200" b="1" dirty="0"/>
              <a:t>, d: </a:t>
            </a:r>
            <a:r>
              <a:rPr lang="en-GB" sz="1200" b="1" dirty="0" err="1"/>
              <a:t>Int</a:t>
            </a:r>
            <a:r>
              <a:rPr lang="en-GB" sz="1200" b="1" dirty="0"/>
              <a:t>) {</a:t>
            </a:r>
          </a:p>
          <a:p>
            <a:pPr marL="0" indent="0">
              <a:buNone/>
            </a:pPr>
            <a:endParaRPr lang="en-CA" sz="1200" dirty="0"/>
          </a:p>
          <a:p>
            <a:pPr marL="0" indent="0">
              <a:buNone/>
            </a:pPr>
            <a:r>
              <a:rPr lang="en-CA" sz="1200" dirty="0"/>
              <a:t>    //Won't work</a:t>
            </a:r>
          </a:p>
          <a:p>
            <a:pPr marL="0" indent="0">
              <a:buNone/>
            </a:pPr>
            <a:r>
              <a:rPr lang="en-GB" sz="1200" dirty="0"/>
              <a:t>    //</a:t>
            </a:r>
            <a:r>
              <a:rPr lang="en-GB" sz="1200" dirty="0" err="1"/>
              <a:t>def</a:t>
            </a:r>
            <a:r>
              <a:rPr lang="en-GB" sz="1200" dirty="0"/>
              <a:t> add(that: Rational) = new Rational(n * </a:t>
            </a:r>
            <a:r>
              <a:rPr lang="en-GB" sz="1200" dirty="0" err="1"/>
              <a:t>that.d</a:t>
            </a:r>
            <a:r>
              <a:rPr lang="en-GB" sz="1200" dirty="0"/>
              <a:t> + </a:t>
            </a:r>
            <a:r>
              <a:rPr lang="en-GB" sz="1200" dirty="0" err="1"/>
              <a:t>that.n</a:t>
            </a:r>
            <a:r>
              <a:rPr lang="en-GB" sz="1200" dirty="0"/>
              <a:t> * d, d * </a:t>
            </a:r>
            <a:r>
              <a:rPr lang="en-GB" sz="1200" dirty="0" err="1"/>
              <a:t>that.d</a:t>
            </a:r>
            <a:r>
              <a:rPr lang="en-GB" sz="1200" dirty="0"/>
              <a:t>)</a:t>
            </a:r>
          </a:p>
          <a:p>
            <a:pPr marL="0" indent="0">
              <a:buNone/>
            </a:pPr>
            <a:endParaRPr lang="en-CA" sz="1200" dirty="0"/>
          </a:p>
          <a:p>
            <a:pPr marL="0" indent="0">
              <a:buNone/>
            </a:pPr>
            <a:r>
              <a:rPr lang="en-CA" sz="1200" dirty="0"/>
              <a:t>    require(d != 0)</a:t>
            </a:r>
          </a:p>
          <a:p>
            <a:pPr marL="0" indent="0">
              <a:buNone/>
            </a:pPr>
            <a:endParaRPr lang="en-CA" sz="1200" dirty="0"/>
          </a:p>
          <a:p>
            <a:pPr marL="0" indent="0">
              <a:buNone/>
            </a:pPr>
            <a:r>
              <a:rPr lang="en-CA" sz="1200" dirty="0"/>
              <a:t>    </a:t>
            </a:r>
            <a:r>
              <a:rPr lang="en-CA" sz="1200" b="1" dirty="0" err="1"/>
              <a:t>val</a:t>
            </a:r>
            <a:r>
              <a:rPr lang="en-CA" sz="1200" b="1" dirty="0"/>
              <a:t> </a:t>
            </a:r>
            <a:r>
              <a:rPr lang="en-CA" sz="1200" b="1" dirty="0" err="1"/>
              <a:t>numer</a:t>
            </a:r>
            <a:r>
              <a:rPr lang="en-CA" sz="1200" b="1" dirty="0"/>
              <a:t> = n</a:t>
            </a:r>
          </a:p>
          <a:p>
            <a:pPr marL="0" indent="0">
              <a:buNone/>
            </a:pPr>
            <a:r>
              <a:rPr lang="en-CA" sz="1200" dirty="0"/>
              <a:t>    </a:t>
            </a:r>
            <a:r>
              <a:rPr lang="en-CA" sz="1200" b="1" dirty="0" err="1"/>
              <a:t>val</a:t>
            </a:r>
            <a:r>
              <a:rPr lang="en-CA" sz="1200" b="1" dirty="0"/>
              <a:t> </a:t>
            </a:r>
            <a:r>
              <a:rPr lang="en-CA" sz="1200" b="1" dirty="0" err="1"/>
              <a:t>denom</a:t>
            </a:r>
            <a:r>
              <a:rPr lang="en-CA" sz="1200" b="1" dirty="0"/>
              <a:t> = d</a:t>
            </a:r>
          </a:p>
          <a:p>
            <a:pPr marL="0" indent="0">
              <a:buNone/>
            </a:pPr>
            <a:endParaRPr lang="en-CA" sz="1200" dirty="0"/>
          </a:p>
          <a:p>
            <a:pPr marL="0" indent="0">
              <a:buNone/>
            </a:pPr>
            <a:r>
              <a:rPr lang="en-GB" sz="1200" dirty="0"/>
              <a:t>    </a:t>
            </a:r>
            <a:r>
              <a:rPr lang="en-GB" sz="1200" b="1" dirty="0" err="1"/>
              <a:t>def</a:t>
            </a:r>
            <a:r>
              <a:rPr lang="en-GB" sz="1200" b="1" dirty="0"/>
              <a:t> +(that: Rational) = new Rational(</a:t>
            </a:r>
            <a:r>
              <a:rPr lang="en-GB" sz="1200" b="1" dirty="0" err="1"/>
              <a:t>numer</a:t>
            </a:r>
            <a:r>
              <a:rPr lang="en-GB" sz="1200" b="1" dirty="0"/>
              <a:t> * </a:t>
            </a:r>
            <a:r>
              <a:rPr lang="en-GB" sz="1200" b="1" dirty="0" err="1"/>
              <a:t>that.denom</a:t>
            </a:r>
            <a:r>
              <a:rPr lang="en-GB" sz="1200" b="1" dirty="0"/>
              <a:t> + </a:t>
            </a:r>
            <a:r>
              <a:rPr lang="en-GB" sz="1200" b="1" dirty="0" err="1"/>
              <a:t>that.numer</a:t>
            </a:r>
            <a:r>
              <a:rPr lang="en-GB" sz="1200" b="1" dirty="0"/>
              <a:t> * </a:t>
            </a:r>
            <a:r>
              <a:rPr lang="en-GB" sz="1200" b="1" dirty="0" err="1"/>
              <a:t>denom</a:t>
            </a:r>
            <a:r>
              <a:rPr lang="en-GB" sz="1200" b="1" dirty="0"/>
              <a:t>, </a:t>
            </a:r>
            <a:r>
              <a:rPr lang="en-GB" sz="1200" b="1" dirty="0" err="1"/>
              <a:t>denom</a:t>
            </a:r>
            <a:r>
              <a:rPr lang="en-GB" sz="1200" b="1" dirty="0"/>
              <a:t> * </a:t>
            </a:r>
            <a:r>
              <a:rPr lang="en-GB" sz="1200" b="1" dirty="0" err="1"/>
              <a:t>that.denom</a:t>
            </a:r>
            <a:r>
              <a:rPr lang="en-GB" sz="1200" b="1" dirty="0"/>
              <a:t>)</a:t>
            </a:r>
          </a:p>
          <a:p>
            <a:pPr marL="0" indent="0">
              <a:buNone/>
            </a:pPr>
            <a:endParaRPr lang="en-CA" sz="1200" dirty="0"/>
          </a:p>
          <a:p>
            <a:pPr marL="0" indent="0">
              <a:buNone/>
            </a:pPr>
            <a:r>
              <a:rPr lang="en-CA" sz="1200" dirty="0"/>
              <a:t>    </a:t>
            </a:r>
            <a:r>
              <a:rPr lang="en-CA" sz="1200" b="1" dirty="0"/>
              <a:t>override </a:t>
            </a:r>
            <a:r>
              <a:rPr lang="en-CA" sz="1200" b="1" dirty="0" err="1"/>
              <a:t>def</a:t>
            </a:r>
            <a:r>
              <a:rPr lang="en-CA" sz="1200" b="1" dirty="0"/>
              <a:t> </a:t>
            </a:r>
            <a:r>
              <a:rPr lang="en-CA" sz="1200" b="1" dirty="0" err="1"/>
              <a:t>toString</a:t>
            </a:r>
            <a:r>
              <a:rPr lang="en-CA" sz="1200" b="1" dirty="0"/>
              <a:t> : String = </a:t>
            </a:r>
            <a:r>
              <a:rPr lang="en-CA" sz="1200" b="1" dirty="0" err="1"/>
              <a:t>s"$n</a:t>
            </a:r>
            <a:r>
              <a:rPr lang="en-CA" sz="1200" b="1" dirty="0"/>
              <a:t> / $d"</a:t>
            </a:r>
          </a:p>
          <a:p>
            <a:pPr marL="0" indent="0">
              <a:buNone/>
            </a:pPr>
            <a:r>
              <a:rPr lang="en-CA" sz="1200" dirty="0"/>
              <a:t>  }</a:t>
            </a:r>
          </a:p>
          <a:p>
            <a:pPr marL="0" indent="0">
              <a:buNone/>
            </a:pPr>
            <a:r>
              <a:rPr lang="en-CA" sz="1200" dirty="0"/>
              <a:t>  </a:t>
            </a:r>
          </a:p>
          <a:p>
            <a:pPr marL="0" indent="0">
              <a:buNone/>
            </a:pPr>
            <a:r>
              <a:rPr lang="en-CA" sz="1200" dirty="0"/>
              <a:t>  </a:t>
            </a:r>
            <a:r>
              <a:rPr lang="en-CA" sz="1200" b="1" dirty="0" err="1"/>
              <a:t>val</a:t>
            </a:r>
            <a:r>
              <a:rPr lang="en-CA" sz="1200" b="1" dirty="0"/>
              <a:t> r1 = new Rational(10,3)</a:t>
            </a:r>
          </a:p>
          <a:p>
            <a:pPr marL="0" indent="0">
              <a:buNone/>
            </a:pPr>
            <a:r>
              <a:rPr lang="en-CA" sz="1200" dirty="0"/>
              <a:t>  </a:t>
            </a:r>
            <a:r>
              <a:rPr lang="en-CA" sz="1200" b="1" dirty="0" err="1"/>
              <a:t>val</a:t>
            </a:r>
            <a:r>
              <a:rPr lang="en-CA" sz="1200" b="1" dirty="0"/>
              <a:t> r2 = new Rational(10,3)</a:t>
            </a:r>
          </a:p>
          <a:p>
            <a:pPr marL="0" indent="0">
              <a:buNone/>
            </a:pPr>
            <a:r>
              <a:rPr lang="en-CA" sz="1200" dirty="0"/>
              <a:t>  </a:t>
            </a:r>
          </a:p>
          <a:p>
            <a:pPr marL="0" indent="0">
              <a:buNone/>
            </a:pPr>
            <a:r>
              <a:rPr lang="pt-BR" sz="1200" dirty="0"/>
              <a:t>  println (s"$r1 + $r2 = ${r1 + r2}")</a:t>
            </a:r>
          </a:p>
        </p:txBody>
      </p:sp>
    </p:spTree>
    <p:extLst>
      <p:ext uri="{BB962C8B-B14F-4D97-AF65-F5344CB8AC3E}">
        <p14:creationId xmlns:p14="http://schemas.microsoft.com/office/powerpoint/2010/main" val="294871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Objects</a:t>
            </a:r>
            <a:endParaRPr lang="en-CA" dirty="0"/>
          </a:p>
        </p:txBody>
      </p:sp>
      <p:sp>
        <p:nvSpPr>
          <p:cNvPr id="30" name="Content Placeholder 2"/>
          <p:cNvSpPr>
            <a:spLocks noGrp="1"/>
          </p:cNvSpPr>
          <p:nvPr>
            <p:ph idx="1"/>
          </p:nvPr>
        </p:nvSpPr>
        <p:spPr>
          <a:xfrm>
            <a:off x="251520" y="1484784"/>
            <a:ext cx="822960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CA" sz="1800" dirty="0"/>
              <a:t> object Logger {</a:t>
            </a:r>
          </a:p>
          <a:p>
            <a:pPr marL="0" indent="0">
              <a:buNone/>
            </a:pPr>
            <a:r>
              <a:rPr lang="en-CA" sz="1800" dirty="0"/>
              <a:t>    </a:t>
            </a:r>
            <a:r>
              <a:rPr lang="en-CA" sz="1800" dirty="0" err="1"/>
              <a:t>var</a:t>
            </a:r>
            <a:r>
              <a:rPr lang="en-CA" sz="1800" dirty="0"/>
              <a:t> </a:t>
            </a:r>
            <a:r>
              <a:rPr lang="en-CA" sz="1800" dirty="0" err="1"/>
              <a:t>line_num</a:t>
            </a:r>
            <a:r>
              <a:rPr lang="en-CA" sz="1800" dirty="0"/>
              <a:t> = 0</a:t>
            </a:r>
          </a:p>
          <a:p>
            <a:pPr marL="0" indent="0">
              <a:buNone/>
            </a:pPr>
            <a:r>
              <a:rPr lang="en-CA" sz="1800" dirty="0"/>
              <a:t>    </a:t>
            </a:r>
            <a:r>
              <a:rPr lang="en-CA" sz="1800" dirty="0" err="1"/>
              <a:t>def</a:t>
            </a:r>
            <a:r>
              <a:rPr lang="en-CA" sz="1800" dirty="0"/>
              <a:t> log(s: String) = { </a:t>
            </a:r>
            <a:r>
              <a:rPr lang="en-CA" sz="1800" dirty="0" err="1"/>
              <a:t>println</a:t>
            </a:r>
            <a:r>
              <a:rPr lang="en-CA" sz="1800" dirty="0"/>
              <a:t>(s"$</a:t>
            </a:r>
            <a:r>
              <a:rPr lang="en-CA" sz="1800" dirty="0" err="1"/>
              <a:t>line_num</a:t>
            </a:r>
            <a:r>
              <a:rPr lang="en-CA" sz="1800" dirty="0"/>
              <a:t> : $s"); </a:t>
            </a:r>
            <a:r>
              <a:rPr lang="en-CA" sz="1800" dirty="0" err="1"/>
              <a:t>line_num</a:t>
            </a:r>
            <a:r>
              <a:rPr lang="en-CA" sz="1800" dirty="0"/>
              <a:t> += 1 }</a:t>
            </a:r>
          </a:p>
          <a:p>
            <a:pPr marL="0" indent="0">
              <a:buNone/>
            </a:pPr>
            <a:r>
              <a:rPr lang="en-CA" sz="1800" dirty="0"/>
              <a:t>  }</a:t>
            </a:r>
          </a:p>
          <a:p>
            <a:pPr marL="0" indent="0">
              <a:buNone/>
            </a:pPr>
            <a:endParaRPr lang="en-CA" sz="1800" dirty="0"/>
          </a:p>
          <a:p>
            <a:pPr marL="0" indent="0">
              <a:buNone/>
            </a:pPr>
            <a:r>
              <a:rPr lang="en-CA" sz="1800" dirty="0"/>
              <a:t>  Logger.log("This is a start of program")</a:t>
            </a:r>
          </a:p>
          <a:p>
            <a:pPr marL="0" indent="0">
              <a:buNone/>
            </a:pPr>
            <a:endParaRPr lang="en-CA" sz="1800" dirty="0"/>
          </a:p>
          <a:p>
            <a:pPr marL="0" indent="0">
              <a:buNone/>
            </a:pPr>
            <a:r>
              <a:rPr lang="en-CA" sz="1800" dirty="0"/>
              <a:t>  Logger.log("Arguments are : a, b, c")</a:t>
            </a:r>
          </a:p>
          <a:p>
            <a:pPr marL="0" indent="0">
              <a:buNone/>
            </a:pPr>
            <a:endParaRPr lang="en-CA" sz="1800" dirty="0"/>
          </a:p>
          <a:p>
            <a:pPr marL="0" indent="0">
              <a:buNone/>
            </a:pPr>
            <a:r>
              <a:rPr lang="en-CA" sz="1800" dirty="0"/>
              <a:t>  Logger.log("Calculating a")</a:t>
            </a:r>
          </a:p>
          <a:p>
            <a:pPr marL="0" indent="0">
              <a:buNone/>
            </a:pPr>
            <a:endParaRPr lang="en-CA" sz="1800" dirty="0"/>
          </a:p>
          <a:p>
            <a:pPr marL="0" indent="0">
              <a:buNone/>
            </a:pPr>
            <a:r>
              <a:rPr lang="en-CA" sz="1800" dirty="0"/>
              <a:t>  Logger.log("Performing EOD procedures")</a:t>
            </a:r>
          </a:p>
          <a:p>
            <a:pPr marL="0" indent="0">
              <a:buNone/>
            </a:pPr>
            <a:endParaRPr lang="en-CA" sz="1800" dirty="0"/>
          </a:p>
          <a:p>
            <a:pPr marL="0" indent="0">
              <a:buNone/>
            </a:pPr>
            <a:r>
              <a:rPr lang="en-CA" sz="1800" dirty="0"/>
              <a:t>  Logger.log("This is a end of program")</a:t>
            </a:r>
            <a:endParaRPr lang="en-CA" sz="1800" dirty="0" smtClean="0"/>
          </a:p>
        </p:txBody>
      </p:sp>
    </p:spTree>
    <p:extLst>
      <p:ext uri="{BB962C8B-B14F-4D97-AF65-F5344CB8AC3E}">
        <p14:creationId xmlns:p14="http://schemas.microsoft.com/office/powerpoint/2010/main" val="319179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Data Types</a:t>
            </a:r>
            <a:endParaRPr lang="en-CA" dirty="0"/>
          </a:p>
        </p:txBody>
      </p:sp>
      <p:pic>
        <p:nvPicPr>
          <p:cNvPr id="5122" name="Picture 2" descr="https://cdn.intellipaat.com/wp-content/uploads/2015/11/class-hierarchy-of-scal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312568"/>
            <a:ext cx="7364363" cy="5068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4152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/>
          <a:lstStyle/>
          <a:p>
            <a:r>
              <a:rPr lang="en-CA" dirty="0" smtClean="0"/>
              <a:t>Data Types       </a:t>
            </a:r>
            <a:r>
              <a:rPr lang="en-CA" sz="2400" dirty="0" smtClean="0"/>
              <a:t>…</a:t>
            </a:r>
            <a:r>
              <a:rPr lang="en-CA" sz="2400" dirty="0" err="1" smtClean="0"/>
              <a:t>contd</a:t>
            </a:r>
            <a:endParaRPr lang="en-CA" dirty="0"/>
          </a:p>
        </p:txBody>
      </p:sp>
      <p:sp>
        <p:nvSpPr>
          <p:cNvPr id="3" name="Rectangle 2"/>
          <p:cNvSpPr/>
          <p:nvPr/>
        </p:nvSpPr>
        <p:spPr>
          <a:xfrm>
            <a:off x="395536" y="1297498"/>
            <a:ext cx="8280920" cy="4939814"/>
          </a:xfrm>
          <a:prstGeom prst="rect">
            <a:avLst/>
          </a:prstGeom>
        </p:spPr>
        <p:txBody>
          <a:bodyPr wrap="square" numCol="2" spcCol="72000">
            <a:spAutoFit/>
          </a:bodyPr>
          <a:lstStyle/>
          <a:p>
            <a:r>
              <a:rPr lang="en-GB" sz="2100" dirty="0" smtClean="0"/>
              <a:t>  </a:t>
            </a:r>
            <a:r>
              <a:rPr lang="en-GB" sz="2100" b="1" dirty="0"/>
              <a:t>class A1(</a:t>
            </a:r>
            <a:r>
              <a:rPr lang="en-GB" sz="2100" b="1" dirty="0" err="1"/>
              <a:t>val</a:t>
            </a:r>
            <a:r>
              <a:rPr lang="en-GB" sz="2100" b="1" dirty="0"/>
              <a:t> a: </a:t>
            </a:r>
            <a:r>
              <a:rPr lang="en-GB" sz="2100" b="1" dirty="0" err="1"/>
              <a:t>Int</a:t>
            </a:r>
            <a:r>
              <a:rPr lang="en-GB" sz="2100" b="1" dirty="0"/>
              <a:t>) extends </a:t>
            </a:r>
            <a:r>
              <a:rPr lang="en-GB" sz="2100" b="1" dirty="0" err="1"/>
              <a:t>AnyRef</a:t>
            </a:r>
            <a:r>
              <a:rPr lang="en-GB" sz="2100" b="1" dirty="0"/>
              <a:t> {</a:t>
            </a:r>
          </a:p>
          <a:p>
            <a:r>
              <a:rPr lang="en-CA" sz="2100" dirty="0"/>
              <a:t>  }</a:t>
            </a:r>
          </a:p>
          <a:p>
            <a:endParaRPr lang="en-CA" sz="2100" dirty="0"/>
          </a:p>
          <a:p>
            <a:r>
              <a:rPr lang="en-GB" sz="2100" dirty="0"/>
              <a:t>  </a:t>
            </a:r>
            <a:r>
              <a:rPr lang="en-GB" sz="2100" b="1" dirty="0"/>
              <a:t>class A2(</a:t>
            </a:r>
            <a:r>
              <a:rPr lang="en-GB" sz="2100" b="1" dirty="0" err="1"/>
              <a:t>val</a:t>
            </a:r>
            <a:r>
              <a:rPr lang="en-GB" sz="2100" b="1" dirty="0"/>
              <a:t> a: </a:t>
            </a:r>
            <a:r>
              <a:rPr lang="en-GB" sz="2100" b="1" dirty="0" err="1"/>
              <a:t>Int</a:t>
            </a:r>
            <a:r>
              <a:rPr lang="en-GB" sz="2100" b="1" dirty="0"/>
              <a:t>) extends </a:t>
            </a:r>
            <a:r>
              <a:rPr lang="en-GB" sz="2100" b="1" dirty="0" err="1"/>
              <a:t>AnyVal</a:t>
            </a:r>
            <a:r>
              <a:rPr lang="en-GB" sz="2100" b="1" dirty="0"/>
              <a:t> {</a:t>
            </a:r>
          </a:p>
          <a:p>
            <a:r>
              <a:rPr lang="en-CA" sz="2100" dirty="0"/>
              <a:t>  }</a:t>
            </a:r>
          </a:p>
          <a:p>
            <a:endParaRPr lang="en-CA" sz="2100" dirty="0"/>
          </a:p>
          <a:p>
            <a:r>
              <a:rPr lang="en-CA" sz="2100" dirty="0"/>
              <a:t>  </a:t>
            </a:r>
            <a:r>
              <a:rPr lang="en-CA" sz="2100" b="1" dirty="0" err="1"/>
              <a:t>val</a:t>
            </a:r>
            <a:r>
              <a:rPr lang="en-CA" sz="2100" b="1" dirty="0"/>
              <a:t> a1_1 = new A1(1)</a:t>
            </a:r>
          </a:p>
          <a:p>
            <a:r>
              <a:rPr lang="en-CA" sz="2100" dirty="0"/>
              <a:t>  </a:t>
            </a:r>
            <a:r>
              <a:rPr lang="en-CA" sz="2100" b="1" dirty="0" err="1"/>
              <a:t>val</a:t>
            </a:r>
            <a:r>
              <a:rPr lang="en-CA" sz="2100" b="1" dirty="0"/>
              <a:t> a1_2 = new A1(1)</a:t>
            </a:r>
          </a:p>
          <a:p>
            <a:endParaRPr lang="en-CA" sz="2100" dirty="0"/>
          </a:p>
          <a:p>
            <a:r>
              <a:rPr lang="en-CA" sz="2100" dirty="0"/>
              <a:t>  </a:t>
            </a:r>
            <a:r>
              <a:rPr lang="en-CA" sz="2100" b="1" dirty="0" err="1"/>
              <a:t>val</a:t>
            </a:r>
            <a:r>
              <a:rPr lang="en-CA" sz="2100" b="1" dirty="0"/>
              <a:t> a2_1 = new A2(1)</a:t>
            </a:r>
          </a:p>
          <a:p>
            <a:r>
              <a:rPr lang="en-CA" sz="2100" dirty="0"/>
              <a:t>  </a:t>
            </a:r>
            <a:r>
              <a:rPr lang="en-CA" sz="2100" b="1" dirty="0" err="1"/>
              <a:t>val</a:t>
            </a:r>
            <a:r>
              <a:rPr lang="en-CA" sz="2100" b="1" dirty="0"/>
              <a:t> a2_2 = new A2(1)</a:t>
            </a:r>
          </a:p>
          <a:p>
            <a:endParaRPr lang="en-CA" sz="2100" dirty="0"/>
          </a:p>
          <a:p>
            <a:r>
              <a:rPr lang="en-GB" sz="2100" dirty="0"/>
              <a:t>  </a:t>
            </a:r>
            <a:r>
              <a:rPr lang="en-GB" sz="2100" b="1" dirty="0"/>
              <a:t>if (a1_1 == a1_2) </a:t>
            </a:r>
            <a:r>
              <a:rPr lang="en-GB" sz="2100" b="1" dirty="0" err="1"/>
              <a:t>println</a:t>
            </a:r>
            <a:r>
              <a:rPr lang="en-GB" sz="2100" b="1" dirty="0"/>
              <a:t>("Equal") else </a:t>
            </a:r>
            <a:r>
              <a:rPr lang="en-GB" sz="2100" b="1" dirty="0" err="1"/>
              <a:t>println</a:t>
            </a:r>
            <a:r>
              <a:rPr lang="en-GB" sz="2100" b="1" dirty="0"/>
              <a:t>("Not Equal")</a:t>
            </a:r>
          </a:p>
          <a:p>
            <a:r>
              <a:rPr lang="en-GB" sz="2100" dirty="0"/>
              <a:t>  </a:t>
            </a:r>
            <a:r>
              <a:rPr lang="en-GB" sz="2100" b="1" dirty="0"/>
              <a:t>if (a2_1 == a2_2) </a:t>
            </a:r>
            <a:r>
              <a:rPr lang="en-GB" sz="2100" b="1" dirty="0" err="1"/>
              <a:t>println</a:t>
            </a:r>
            <a:r>
              <a:rPr lang="en-GB" sz="2100" b="1" dirty="0"/>
              <a:t>("Equal") else </a:t>
            </a:r>
            <a:r>
              <a:rPr lang="en-GB" sz="2100" b="1" dirty="0" err="1"/>
              <a:t>println</a:t>
            </a:r>
            <a:r>
              <a:rPr lang="en-GB" sz="2100" b="1" dirty="0"/>
              <a:t>("Not Equal")</a:t>
            </a:r>
          </a:p>
          <a:p>
            <a:endParaRPr lang="en-CA" sz="2100" dirty="0"/>
          </a:p>
          <a:p>
            <a:r>
              <a:rPr lang="en-GB" sz="2100" dirty="0"/>
              <a:t>  //Reference comparison only for </a:t>
            </a:r>
            <a:r>
              <a:rPr lang="en-GB" sz="2100" dirty="0" err="1"/>
              <a:t>AnyRef</a:t>
            </a:r>
            <a:r>
              <a:rPr lang="en-GB" sz="2100" dirty="0"/>
              <a:t> tree</a:t>
            </a:r>
          </a:p>
          <a:p>
            <a:r>
              <a:rPr lang="en-GB" sz="2100" dirty="0"/>
              <a:t>  </a:t>
            </a:r>
            <a:r>
              <a:rPr lang="en-GB" sz="2100" b="1" dirty="0"/>
              <a:t>if (a1_1 </a:t>
            </a:r>
            <a:r>
              <a:rPr lang="en-GB" sz="2100" b="1" dirty="0" err="1"/>
              <a:t>eq</a:t>
            </a:r>
            <a:r>
              <a:rPr lang="en-GB" sz="2100" b="1" dirty="0"/>
              <a:t> a1_2) </a:t>
            </a:r>
            <a:r>
              <a:rPr lang="en-GB" sz="2100" b="1" dirty="0" err="1"/>
              <a:t>println</a:t>
            </a:r>
            <a:r>
              <a:rPr lang="en-GB" sz="2100" b="1" dirty="0"/>
              <a:t>("Equal") else </a:t>
            </a:r>
            <a:r>
              <a:rPr lang="en-GB" sz="2100" b="1" dirty="0" err="1"/>
              <a:t>println</a:t>
            </a:r>
            <a:r>
              <a:rPr lang="en-GB" sz="2100" b="1" dirty="0"/>
              <a:t>("Not Equal")</a:t>
            </a:r>
          </a:p>
          <a:p>
            <a:endParaRPr lang="en-CA" sz="2100" dirty="0"/>
          </a:p>
          <a:p>
            <a:r>
              <a:rPr lang="en-GB" sz="2100" dirty="0"/>
              <a:t>  //object value comparison only for </a:t>
            </a:r>
            <a:r>
              <a:rPr lang="en-GB" sz="2100" dirty="0" err="1"/>
              <a:t>AnyVal</a:t>
            </a:r>
            <a:r>
              <a:rPr lang="en-GB" sz="2100" dirty="0"/>
              <a:t> tree. Below won't compile</a:t>
            </a:r>
          </a:p>
          <a:p>
            <a:r>
              <a:rPr lang="en-GB" sz="2100" dirty="0"/>
              <a:t>  //if (a2_1 </a:t>
            </a:r>
            <a:r>
              <a:rPr lang="en-GB" sz="2100" dirty="0" err="1"/>
              <a:t>eq</a:t>
            </a:r>
            <a:r>
              <a:rPr lang="en-GB" sz="2100" dirty="0"/>
              <a:t> a2_2) </a:t>
            </a:r>
            <a:r>
              <a:rPr lang="en-GB" sz="2100" dirty="0" err="1"/>
              <a:t>println</a:t>
            </a:r>
            <a:r>
              <a:rPr lang="en-GB" sz="2100" dirty="0"/>
              <a:t>("Equal") else </a:t>
            </a:r>
            <a:r>
              <a:rPr lang="en-GB" sz="2100" dirty="0" err="1"/>
              <a:t>println</a:t>
            </a:r>
            <a:r>
              <a:rPr lang="en-GB" sz="2100" dirty="0"/>
              <a:t>("Not Equal")</a:t>
            </a:r>
          </a:p>
          <a:p>
            <a:endParaRPr lang="en-CA" sz="2100" dirty="0"/>
          </a:p>
        </p:txBody>
      </p:sp>
    </p:spTree>
    <p:extLst>
      <p:ext uri="{BB962C8B-B14F-4D97-AF65-F5344CB8AC3E}">
        <p14:creationId xmlns:p14="http://schemas.microsoft.com/office/powerpoint/2010/main" val="875838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924</TotalTime>
  <Words>1935</Words>
  <Application>Microsoft Office PowerPoint</Application>
  <PresentationFormat>On-screen Show (4:3)</PresentationFormat>
  <Paragraphs>401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PowerPoint Presentation</vt:lpstr>
      <vt:lpstr>Agenda</vt:lpstr>
      <vt:lpstr>String interpolation</vt:lpstr>
      <vt:lpstr>Classes</vt:lpstr>
      <vt:lpstr>Classes     …Contd</vt:lpstr>
      <vt:lpstr>Classes     …Contd</vt:lpstr>
      <vt:lpstr>Objects</vt:lpstr>
      <vt:lpstr>Data Types</vt:lpstr>
      <vt:lpstr>Data Types       …contd</vt:lpstr>
      <vt:lpstr>Companion objects</vt:lpstr>
      <vt:lpstr>Case Classes</vt:lpstr>
      <vt:lpstr>Traits   Used to share interfaces and attributes between classes.</vt:lpstr>
      <vt:lpstr>Pattern Matching A mechanism for checking a value against a pattern</vt:lpstr>
      <vt:lpstr>Case Objects</vt:lpstr>
      <vt:lpstr>Implicit Parameters and Conversions A way to pass parameters without specifying explicitly</vt:lpstr>
      <vt:lpstr>Exception Handling</vt:lpstr>
      <vt:lpstr>Closure The function value (the object) that's created at runtime from this function literal</vt:lpstr>
      <vt:lpstr>Default function arguments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Abhaykumar Lodha</dc:creator>
  <cp:lastModifiedBy>Abhaykumar Lodha</cp:lastModifiedBy>
  <cp:revision>118</cp:revision>
  <dcterms:created xsi:type="dcterms:W3CDTF">2019-03-06T15:45:58Z</dcterms:created>
  <dcterms:modified xsi:type="dcterms:W3CDTF">2019-07-30T05:39:12Z</dcterms:modified>
</cp:coreProperties>
</file>