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59" r:id="rId5"/>
    <p:sldId id="261" r:id="rId6"/>
    <p:sldId id="265" r:id="rId7"/>
    <p:sldId id="258" r:id="rId8"/>
    <p:sldId id="260" r:id="rId9"/>
    <p:sldId id="264" r:id="rId10"/>
    <p:sldId id="263" r:id="rId11"/>
    <p:sldId id="262" r:id="rId12"/>
    <p:sldId id="267" r:id="rId13"/>
    <p:sldId id="268" r:id="rId14"/>
    <p:sldId id="266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4A84-11D2-427C-8B42-0778540BB9FD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63F3-74C4-45EE-9A1C-6C7A26AFF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9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7ED1-49FC-4D0C-8A29-C4BC0F90BDEF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6CDB-67A3-444F-8C00-287C5F445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CA" dirty="0" smtClean="0"/>
              <a:t>The </a:t>
            </a:r>
            <a:r>
              <a:rPr lang="en-CA" dirty="0" err="1" smtClean="0"/>
              <a:t>Scala</a:t>
            </a:r>
            <a:r>
              <a:rPr lang="en-CA" dirty="0" smtClean="0"/>
              <a:t> Programming. By - Abhaykumar S. Lodha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9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9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9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28B6-50B9-4458-B5E4-F759158C08B7}" type="datetimeFigureOut">
              <a:rPr lang="en-CA" smtClean="0"/>
              <a:t>2020-08-11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760" y="6356350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b="1" dirty="0" smtClean="0"/>
              <a:t>The </a:t>
            </a:r>
            <a:r>
              <a:rPr lang="en-CA" b="1" dirty="0" err="1" smtClean="0"/>
              <a:t>Scala</a:t>
            </a:r>
            <a:r>
              <a:rPr lang="en-CA" b="1" dirty="0" smtClean="0"/>
              <a:t> Programming. By - Abhaykumar S. Lodha</a:t>
            </a:r>
            <a:endParaRPr lang="en-CA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499992" y="6453336"/>
            <a:ext cx="4572000" cy="3385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pPr algn="r"/>
            <a:r>
              <a:rPr lang="en-CA" sz="1600" dirty="0" smtClean="0"/>
              <a:t>The </a:t>
            </a:r>
            <a:r>
              <a:rPr lang="en-CA" sz="1600" dirty="0" err="1" smtClean="0"/>
              <a:t>Scala</a:t>
            </a:r>
            <a:r>
              <a:rPr lang="en-CA" sz="1600" dirty="0" smtClean="0"/>
              <a:t> Programming.    By - Abhaykumar S. Lodha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5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aylodha/scala_basi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cala-lang.org/resources/img/frontpage/scala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142376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5776" y="2600325"/>
            <a:ext cx="598554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/>
              <a:t>The </a:t>
            </a:r>
            <a:r>
              <a:rPr lang="en-CA" sz="4400" b="1" dirty="0" err="1" smtClean="0"/>
              <a:t>Scala</a:t>
            </a:r>
            <a:r>
              <a:rPr lang="en-CA" sz="4400" b="1" dirty="0"/>
              <a:t> </a:t>
            </a:r>
            <a:r>
              <a:rPr lang="en-CA" sz="4400" b="1" dirty="0" smtClean="0"/>
              <a:t>Programming</a:t>
            </a:r>
          </a:p>
          <a:p>
            <a:r>
              <a:rPr lang="en-CA" sz="3200" b="1" dirty="0"/>
              <a:t> </a:t>
            </a:r>
            <a:r>
              <a:rPr lang="en-CA" sz="3200" b="1" dirty="0" smtClean="0"/>
              <a:t> </a:t>
            </a:r>
            <a:r>
              <a:rPr lang="en-CA" sz="3200" b="1" dirty="0" err="1" smtClean="0"/>
              <a:t>Vol</a:t>
            </a:r>
            <a:r>
              <a:rPr lang="en-CA" sz="3200" b="1" dirty="0" smtClean="0"/>
              <a:t> - 2</a:t>
            </a:r>
            <a:endParaRPr lang="en-CA" sz="4400" b="1" dirty="0"/>
          </a:p>
          <a:p>
            <a:r>
              <a:rPr lang="en-GB" sz="1600" dirty="0" smtClean="0"/>
              <a:t>Bite-sized introductions </a:t>
            </a:r>
            <a:r>
              <a:rPr lang="en-GB" sz="1600" dirty="0"/>
              <a:t>to the most </a:t>
            </a:r>
            <a:r>
              <a:rPr lang="en-GB" sz="1600" dirty="0" smtClean="0"/>
              <a:t>frequently used </a:t>
            </a:r>
            <a:r>
              <a:rPr lang="en-GB" sz="1600" dirty="0"/>
              <a:t>features of </a:t>
            </a:r>
            <a:r>
              <a:rPr lang="en-GB" sz="1600" dirty="0" err="1" smtClean="0"/>
              <a:t>Scala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CA" sz="1600" dirty="0">
                <a:hlinkClick r:id="rId3"/>
              </a:rPr>
              <a:t>https://</a:t>
            </a:r>
            <a:r>
              <a:rPr lang="en-CA" sz="1600" dirty="0" smtClean="0">
                <a:hlinkClick r:id="rId3"/>
              </a:rPr>
              <a:t>github.com/abhaylodha/scala_basics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729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Companion </a:t>
            </a:r>
            <a:r>
              <a:rPr lang="en-CA" dirty="0" smtClean="0"/>
              <a:t>objects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GB" sz="1800" dirty="0"/>
              <a:t>  </a:t>
            </a:r>
            <a:r>
              <a:rPr lang="en-GB" sz="1800" b="1" dirty="0"/>
              <a:t>class C1(a: String, b: </a:t>
            </a:r>
            <a:r>
              <a:rPr lang="en-GB" sz="1800" b="1" dirty="0" err="1"/>
              <a:t>Int</a:t>
            </a:r>
            <a:r>
              <a:rPr lang="en-GB" sz="1800" b="1" dirty="0"/>
              <a:t>) {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b="1" dirty="0" err="1"/>
              <a:t>def</a:t>
            </a:r>
            <a:r>
              <a:rPr lang="en-CA" sz="1800" b="1" dirty="0"/>
              <a:t> </a:t>
            </a:r>
            <a:r>
              <a:rPr lang="en-CA" sz="1800" b="1" dirty="0" err="1"/>
              <a:t>getA</a:t>
            </a:r>
            <a:r>
              <a:rPr lang="en-CA" sz="1800" b="1" dirty="0"/>
              <a:t> = </a:t>
            </a:r>
            <a:r>
              <a:rPr lang="en-CA" sz="1800" b="1" dirty="0" err="1"/>
              <a:t>this.a</a:t>
            </a:r>
            <a:endParaRPr lang="en-CA" sz="1800" b="1" dirty="0"/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b="1" dirty="0" err="1"/>
              <a:t>def</a:t>
            </a:r>
            <a:r>
              <a:rPr lang="en-CA" sz="1800" b="1" dirty="0"/>
              <a:t> </a:t>
            </a:r>
            <a:r>
              <a:rPr lang="en-CA" sz="1800" b="1" dirty="0" err="1"/>
              <a:t>getB</a:t>
            </a:r>
            <a:r>
              <a:rPr lang="en-CA" sz="1800" b="1" dirty="0"/>
              <a:t> = b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/>
              <a:t>override </a:t>
            </a:r>
            <a:r>
              <a:rPr lang="en-GB" sz="1800" b="1" dirty="0" err="1"/>
              <a:t>def</a:t>
            </a:r>
            <a:r>
              <a:rPr lang="en-GB" sz="1800" b="1" dirty="0"/>
              <a:t> </a:t>
            </a:r>
            <a:r>
              <a:rPr lang="en-GB" sz="1800" b="1" dirty="0" err="1"/>
              <a:t>toString</a:t>
            </a:r>
            <a:r>
              <a:rPr lang="en-GB" sz="1800" b="1" dirty="0"/>
              <a:t> : String = </a:t>
            </a:r>
            <a:r>
              <a:rPr lang="en-GB" sz="1800" b="1" dirty="0" err="1"/>
              <a:t>s"a</a:t>
            </a:r>
            <a:r>
              <a:rPr lang="en-GB" sz="1800" b="1" dirty="0"/>
              <a:t> : $a, b : $b"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smtClean="0"/>
              <a:t>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b="1" dirty="0"/>
              <a:t>object C1 {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/>
              <a:t>def</a:t>
            </a:r>
            <a:r>
              <a:rPr lang="en-GB" sz="1800" b="1" dirty="0"/>
              <a:t> apply(): C1 = new C1("Str1", 5)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/>
              <a:t>def</a:t>
            </a:r>
            <a:r>
              <a:rPr lang="en-GB" sz="1800" b="1" dirty="0"/>
              <a:t> apply(</a:t>
            </a:r>
            <a:r>
              <a:rPr lang="en-GB" sz="1800" b="1" dirty="0" err="1"/>
              <a:t>str</a:t>
            </a:r>
            <a:r>
              <a:rPr lang="en-GB" sz="1800" b="1" dirty="0"/>
              <a:t>: String): C1 = new C1(</a:t>
            </a:r>
            <a:r>
              <a:rPr lang="en-GB" sz="1800" b="1" dirty="0" err="1"/>
              <a:t>str</a:t>
            </a:r>
            <a:r>
              <a:rPr lang="en-GB" sz="1800" b="1" dirty="0"/>
              <a:t>, 5)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/>
              <a:t>def</a:t>
            </a:r>
            <a:r>
              <a:rPr lang="en-GB" sz="1800" b="1" dirty="0"/>
              <a:t> apply(</a:t>
            </a:r>
            <a:r>
              <a:rPr lang="en-GB" sz="1800" b="1" dirty="0" err="1"/>
              <a:t>intVal</a:t>
            </a:r>
            <a:r>
              <a:rPr lang="en-GB" sz="1800" b="1" dirty="0"/>
              <a:t>: </a:t>
            </a:r>
            <a:r>
              <a:rPr lang="en-GB" sz="1800" b="1" dirty="0" err="1"/>
              <a:t>Int</a:t>
            </a:r>
            <a:r>
              <a:rPr lang="en-GB" sz="1800" b="1" dirty="0"/>
              <a:t>): C1 = new C1("Str1", </a:t>
            </a:r>
            <a:r>
              <a:rPr lang="en-GB" sz="1800" b="1" dirty="0" err="1"/>
              <a:t>intVal</a:t>
            </a:r>
            <a:r>
              <a:rPr lang="en-GB" sz="1800" b="1" dirty="0"/>
              <a:t>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b="1" dirty="0" err="1"/>
              <a:t>val</a:t>
            </a:r>
            <a:r>
              <a:rPr lang="en-CA" sz="1800" b="1" dirty="0"/>
              <a:t> a: C1 = C1()</a:t>
            </a:r>
          </a:p>
          <a:p>
            <a:pPr marL="0" indent="0">
              <a:buNone/>
            </a:pPr>
            <a:r>
              <a:rPr lang="nn-NO" sz="1800" dirty="0"/>
              <a:t>  </a:t>
            </a:r>
            <a:r>
              <a:rPr lang="nn-NO" sz="1800" b="1" dirty="0"/>
              <a:t>val b: C1 = C1("XYZ")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b="1" dirty="0" err="1"/>
              <a:t>val</a:t>
            </a:r>
            <a:r>
              <a:rPr lang="en-CA" sz="1800" b="1" dirty="0"/>
              <a:t> c: C1 = C1(100)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err="1"/>
              <a:t>println</a:t>
            </a:r>
            <a:r>
              <a:rPr lang="en-CA" sz="1800" dirty="0"/>
              <a:t>(a)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err="1"/>
              <a:t>println</a:t>
            </a:r>
            <a:r>
              <a:rPr lang="en-CA" sz="1800" dirty="0"/>
              <a:t>(b)</a:t>
            </a:r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1800" dirty="0" err="1"/>
              <a:t>println</a:t>
            </a:r>
            <a:r>
              <a:rPr lang="en-CA" sz="1800" dirty="0"/>
              <a:t>(c)</a:t>
            </a:r>
          </a:p>
          <a:p>
            <a:pPr marL="0" indent="0">
              <a:buNone/>
            </a:pPr>
            <a:r>
              <a:rPr lang="en-CA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8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Classes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1800" dirty="0" smtClean="0"/>
              <a:t>A Packed Class with </a:t>
            </a:r>
          </a:p>
          <a:p>
            <a:r>
              <a:rPr lang="en-CA" sz="1800" dirty="0" smtClean="0"/>
              <a:t>Equality</a:t>
            </a:r>
            <a:endParaRPr lang="en-CA" sz="1800" dirty="0"/>
          </a:p>
          <a:p>
            <a:r>
              <a:rPr lang="en-CA" sz="1800" dirty="0" smtClean="0"/>
              <a:t>Nice </a:t>
            </a:r>
            <a:r>
              <a:rPr lang="en-CA" sz="1800" dirty="0" err="1" smtClean="0"/>
              <a:t>toString</a:t>
            </a:r>
            <a:endParaRPr lang="en-CA" sz="1800" dirty="0" smtClean="0"/>
          </a:p>
          <a:p>
            <a:r>
              <a:rPr lang="en-CA" sz="1800" dirty="0" smtClean="0"/>
              <a:t>Getters and Setters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GB" sz="2200" dirty="0"/>
              <a:t>  case class </a:t>
            </a:r>
            <a:r>
              <a:rPr lang="en-GB" sz="2200" dirty="0" err="1"/>
              <a:t>CoOrdinates</a:t>
            </a:r>
            <a:r>
              <a:rPr lang="en-GB" sz="2200" dirty="0"/>
              <a:t>(</a:t>
            </a:r>
            <a:r>
              <a:rPr lang="en-GB" sz="2200" dirty="0" err="1"/>
              <a:t>val</a:t>
            </a:r>
            <a:r>
              <a:rPr lang="en-GB" sz="2200" dirty="0"/>
              <a:t> x: </a:t>
            </a:r>
            <a:r>
              <a:rPr lang="en-GB" sz="2200" dirty="0" err="1"/>
              <a:t>Int</a:t>
            </a:r>
            <a:r>
              <a:rPr lang="en-GB" sz="2200" dirty="0"/>
              <a:t>, </a:t>
            </a:r>
            <a:r>
              <a:rPr lang="en-GB" sz="2200" dirty="0" err="1"/>
              <a:t>val</a:t>
            </a:r>
            <a:r>
              <a:rPr lang="en-GB" sz="2200" dirty="0"/>
              <a:t> y: </a:t>
            </a:r>
            <a:r>
              <a:rPr lang="en-GB" sz="2200" dirty="0" err="1"/>
              <a:t>Int</a:t>
            </a:r>
            <a:r>
              <a:rPr lang="en-GB" sz="2200" dirty="0"/>
              <a:t>, </a:t>
            </a:r>
            <a:r>
              <a:rPr lang="en-GB" sz="2200" dirty="0" err="1"/>
              <a:t>var</a:t>
            </a:r>
            <a:r>
              <a:rPr lang="en-GB" sz="2200" dirty="0"/>
              <a:t> z: </a:t>
            </a:r>
            <a:r>
              <a:rPr lang="en-GB" sz="2200" dirty="0" err="1"/>
              <a:t>Int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GB" sz="2200" dirty="0"/>
              <a:t>  </a:t>
            </a:r>
            <a:r>
              <a:rPr lang="en-GB" sz="2200" dirty="0" err="1"/>
              <a:t>val</a:t>
            </a:r>
            <a:r>
              <a:rPr lang="en-GB" sz="2200" dirty="0"/>
              <a:t> p1 = </a:t>
            </a:r>
            <a:r>
              <a:rPr lang="en-GB" sz="2200" dirty="0" err="1"/>
              <a:t>CoOrdinates</a:t>
            </a:r>
            <a:r>
              <a:rPr lang="en-GB" sz="2200" dirty="0"/>
              <a:t>(10, 20, 30)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GB" sz="2200" dirty="0"/>
              <a:t>  </a:t>
            </a:r>
            <a:r>
              <a:rPr lang="en-GB" sz="2200" dirty="0" err="1"/>
              <a:t>val</a:t>
            </a:r>
            <a:r>
              <a:rPr lang="en-GB" sz="2200" dirty="0"/>
              <a:t> neighbour_of_p1 = p1.copy(y = p1.y + 1)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(p1)</a:t>
            </a:r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(neighbour_of_p1)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p1.z = 31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(p1)</a:t>
            </a:r>
          </a:p>
          <a:p>
            <a:pPr marL="0" indent="0">
              <a:buNone/>
            </a:pPr>
            <a:r>
              <a:rPr lang="en-CA" sz="2200" dirty="0"/>
              <a:t>  </a:t>
            </a:r>
            <a:r>
              <a:rPr lang="en-CA" sz="2200" dirty="0" err="1"/>
              <a:t>println</a:t>
            </a:r>
            <a:r>
              <a:rPr lang="en-CA" sz="2200" dirty="0"/>
              <a:t>(neighbour_of_p1)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4118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Traits  </a:t>
            </a:r>
            <a:br>
              <a:rPr lang="en-CA" dirty="0" smtClean="0"/>
            </a:br>
            <a:r>
              <a:rPr lang="en-GB" sz="1800" dirty="0"/>
              <a:t>Used to share interfaces and attributes between classes</a:t>
            </a:r>
            <a:r>
              <a:rPr lang="en-GB" sz="1800" dirty="0" smtClean="0"/>
              <a:t>.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300" dirty="0" smtClean="0"/>
              <a:t>  </a:t>
            </a:r>
            <a:r>
              <a:rPr lang="en-CA" sz="1300" dirty="0"/>
              <a:t>trait Color {</a:t>
            </a:r>
          </a:p>
          <a:p>
            <a:pPr marL="0" indent="0">
              <a:buNone/>
            </a:pPr>
            <a:r>
              <a:rPr lang="en-CA" sz="1300" dirty="0"/>
              <a:t>    </a:t>
            </a:r>
            <a:r>
              <a:rPr lang="en-CA" sz="1300" dirty="0" err="1"/>
              <a:t>val</a:t>
            </a:r>
            <a:r>
              <a:rPr lang="en-CA" sz="1300" dirty="0"/>
              <a:t> r: </a:t>
            </a:r>
            <a:r>
              <a:rPr lang="en-CA" sz="1300" dirty="0" err="1"/>
              <a:t>Int</a:t>
            </a:r>
            <a:r>
              <a:rPr lang="en-CA" sz="1300" dirty="0"/>
              <a:t>; </a:t>
            </a:r>
            <a:r>
              <a:rPr lang="en-CA" sz="1300" dirty="0" err="1"/>
              <a:t>val</a:t>
            </a:r>
            <a:r>
              <a:rPr lang="en-CA" sz="1300" dirty="0"/>
              <a:t> g: </a:t>
            </a:r>
            <a:r>
              <a:rPr lang="en-CA" sz="1300" dirty="0" err="1"/>
              <a:t>Int</a:t>
            </a:r>
            <a:r>
              <a:rPr lang="en-CA" sz="1300" dirty="0"/>
              <a:t>; </a:t>
            </a:r>
            <a:r>
              <a:rPr lang="en-CA" sz="1300" dirty="0" err="1"/>
              <a:t>val</a:t>
            </a:r>
            <a:r>
              <a:rPr lang="en-CA" sz="1300" dirty="0"/>
              <a:t> b: </a:t>
            </a:r>
            <a:r>
              <a:rPr lang="en-CA" sz="1300" dirty="0" err="1"/>
              <a:t>Int</a:t>
            </a:r>
            <a:endParaRPr lang="en-CA" sz="1300" dirty="0"/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def</a:t>
            </a:r>
            <a:r>
              <a:rPr lang="en-GB" sz="1300" dirty="0"/>
              <a:t> paint = </a:t>
            </a:r>
            <a:r>
              <a:rPr lang="en-GB" sz="1300" dirty="0" err="1"/>
              <a:t>println</a:t>
            </a:r>
            <a:r>
              <a:rPr lang="en-GB" sz="1300" dirty="0"/>
              <a:t>(</a:t>
            </a:r>
            <a:r>
              <a:rPr lang="en-GB" sz="1300" dirty="0" err="1"/>
              <a:t>s"Painting</a:t>
            </a:r>
            <a:r>
              <a:rPr lang="en-GB" sz="1300" dirty="0"/>
              <a:t> with </a:t>
            </a:r>
            <a:r>
              <a:rPr lang="en-GB" sz="1300" dirty="0" err="1"/>
              <a:t>Color</a:t>
            </a:r>
            <a:r>
              <a:rPr lang="en-GB" sz="1300" dirty="0"/>
              <a:t> : RGB($</a:t>
            </a:r>
            <a:r>
              <a:rPr lang="en-GB" sz="1300" dirty="0" err="1"/>
              <a:t>r,$g,$b</a:t>
            </a:r>
            <a:r>
              <a:rPr lang="en-GB" sz="1300" dirty="0"/>
              <a:t>)")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300" dirty="0"/>
              <a:t>  trait Style {</a:t>
            </a:r>
          </a:p>
          <a:p>
            <a:pPr marL="0" indent="0">
              <a:buNone/>
            </a:pPr>
            <a:r>
              <a:rPr lang="en-CA" sz="1300" dirty="0"/>
              <a:t>    </a:t>
            </a:r>
            <a:r>
              <a:rPr lang="en-CA" sz="1300" dirty="0" err="1"/>
              <a:t>val</a:t>
            </a:r>
            <a:r>
              <a:rPr lang="en-CA" sz="1300" dirty="0"/>
              <a:t> size: </a:t>
            </a:r>
            <a:r>
              <a:rPr lang="en-CA" sz="1300" dirty="0" err="1"/>
              <a:t>Int</a:t>
            </a:r>
            <a:r>
              <a:rPr lang="en-CA" sz="1300" dirty="0"/>
              <a:t>; </a:t>
            </a:r>
            <a:r>
              <a:rPr lang="en-CA" sz="1300" dirty="0" err="1"/>
              <a:t>val</a:t>
            </a:r>
            <a:r>
              <a:rPr lang="en-CA" sz="1300" dirty="0"/>
              <a:t> bold: Boolean; </a:t>
            </a:r>
            <a:r>
              <a:rPr lang="en-CA" sz="1300" dirty="0" err="1"/>
              <a:t>val</a:t>
            </a:r>
            <a:r>
              <a:rPr lang="en-CA" sz="1300" dirty="0"/>
              <a:t> italic: Boolean = false</a:t>
            </a:r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def</a:t>
            </a:r>
            <a:r>
              <a:rPr lang="en-GB" sz="1300" dirty="0"/>
              <a:t> </a:t>
            </a:r>
            <a:r>
              <a:rPr lang="en-GB" sz="1300" dirty="0" err="1"/>
              <a:t>applyStyle</a:t>
            </a:r>
            <a:r>
              <a:rPr lang="en-GB" sz="1300" dirty="0"/>
              <a:t> = </a:t>
            </a:r>
            <a:r>
              <a:rPr lang="en-GB" sz="1300" dirty="0" err="1"/>
              <a:t>println</a:t>
            </a:r>
            <a:r>
              <a:rPr lang="en-GB" sz="1300" dirty="0"/>
              <a:t>(</a:t>
            </a:r>
            <a:r>
              <a:rPr lang="en-GB" sz="1300" dirty="0" err="1"/>
              <a:t>s"Setting</a:t>
            </a:r>
            <a:r>
              <a:rPr lang="en-GB" sz="1300" dirty="0"/>
              <a:t> Style =&gt; (Size : $size, Bold : $bold, Italic : $italic)")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class </a:t>
            </a:r>
            <a:r>
              <a:rPr lang="en-GB" sz="1300" dirty="0" err="1"/>
              <a:t>FontColor</a:t>
            </a:r>
            <a:r>
              <a:rPr lang="en-GB" sz="1300" dirty="0"/>
              <a:t>(r_ : </a:t>
            </a:r>
            <a:r>
              <a:rPr lang="en-GB" sz="1300" dirty="0" err="1"/>
              <a:t>Int</a:t>
            </a:r>
            <a:r>
              <a:rPr lang="en-GB" sz="1300" dirty="0"/>
              <a:t>, g_ : </a:t>
            </a:r>
            <a:r>
              <a:rPr lang="en-GB" sz="1300" dirty="0" err="1"/>
              <a:t>Int</a:t>
            </a:r>
            <a:r>
              <a:rPr lang="en-GB" sz="1300" dirty="0"/>
              <a:t>, b_ : </a:t>
            </a:r>
            <a:r>
              <a:rPr lang="en-GB" sz="1300" dirty="0" err="1"/>
              <a:t>Int</a:t>
            </a:r>
            <a:r>
              <a:rPr lang="en-GB" sz="1300" dirty="0"/>
              <a:t>) extends </a:t>
            </a:r>
            <a:r>
              <a:rPr lang="en-GB" sz="1300" dirty="0" err="1"/>
              <a:t>Color</a:t>
            </a:r>
            <a:r>
              <a:rPr lang="en-GB" sz="1300" dirty="0"/>
              <a:t> {</a:t>
            </a:r>
          </a:p>
          <a:p>
            <a:pPr marL="0" indent="0">
              <a:buNone/>
            </a:pPr>
            <a:r>
              <a:rPr lang="nn-NO" sz="1300" dirty="0"/>
              <a:t>    val r = r_; val g = g_; val b = b_</a:t>
            </a:r>
          </a:p>
          <a:p>
            <a:pPr marL="0" indent="0">
              <a:buNone/>
            </a:pPr>
            <a:r>
              <a:rPr lang="en-GB" sz="1300" dirty="0"/>
              <a:t>    override </a:t>
            </a:r>
            <a:r>
              <a:rPr lang="en-GB" sz="1300" dirty="0" err="1"/>
              <a:t>def</a:t>
            </a:r>
            <a:r>
              <a:rPr lang="en-GB" sz="1300" dirty="0"/>
              <a:t> paint = </a:t>
            </a:r>
            <a:r>
              <a:rPr lang="en-GB" sz="1300" dirty="0" err="1"/>
              <a:t>println</a:t>
            </a:r>
            <a:r>
              <a:rPr lang="en-GB" sz="1300" dirty="0"/>
              <a:t>(</a:t>
            </a:r>
            <a:r>
              <a:rPr lang="en-GB" sz="1300" dirty="0" err="1"/>
              <a:t>s"Setting</a:t>
            </a:r>
            <a:r>
              <a:rPr lang="en-GB" sz="1300" dirty="0"/>
              <a:t> Pen </a:t>
            </a:r>
            <a:r>
              <a:rPr lang="en-GB" sz="1300" dirty="0" err="1"/>
              <a:t>Color</a:t>
            </a:r>
            <a:r>
              <a:rPr lang="en-GB" sz="1300" dirty="0"/>
              <a:t> to : RGB($</a:t>
            </a:r>
            <a:r>
              <a:rPr lang="en-GB" sz="1300" dirty="0" err="1"/>
              <a:t>r,$g,$b</a:t>
            </a:r>
            <a:r>
              <a:rPr lang="en-GB" sz="1300" dirty="0"/>
              <a:t>)")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class </a:t>
            </a:r>
            <a:r>
              <a:rPr lang="en-GB" sz="1300" dirty="0" err="1"/>
              <a:t>BgColor</a:t>
            </a:r>
            <a:r>
              <a:rPr lang="en-GB" sz="1300" dirty="0"/>
              <a:t>(r_ : </a:t>
            </a:r>
            <a:r>
              <a:rPr lang="en-GB" sz="1300" dirty="0" err="1"/>
              <a:t>Int</a:t>
            </a:r>
            <a:r>
              <a:rPr lang="en-GB" sz="1300" dirty="0"/>
              <a:t>, g_ : </a:t>
            </a:r>
            <a:r>
              <a:rPr lang="en-GB" sz="1300" dirty="0" err="1"/>
              <a:t>Int</a:t>
            </a:r>
            <a:r>
              <a:rPr lang="en-GB" sz="1300" dirty="0"/>
              <a:t>, b_ : </a:t>
            </a:r>
            <a:r>
              <a:rPr lang="en-GB" sz="1300" dirty="0" err="1"/>
              <a:t>Int</a:t>
            </a:r>
            <a:r>
              <a:rPr lang="en-GB" sz="1300" dirty="0"/>
              <a:t>) extends </a:t>
            </a:r>
            <a:r>
              <a:rPr lang="en-GB" sz="1300" dirty="0" err="1"/>
              <a:t>Color</a:t>
            </a:r>
            <a:r>
              <a:rPr lang="en-GB" sz="1300" dirty="0"/>
              <a:t> {</a:t>
            </a:r>
          </a:p>
          <a:p>
            <a:pPr marL="0" indent="0">
              <a:buNone/>
            </a:pPr>
            <a:r>
              <a:rPr lang="nn-NO" sz="1300" dirty="0"/>
              <a:t>    val r = r_; val g = g_; val b = b_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class </a:t>
            </a:r>
            <a:r>
              <a:rPr lang="en-GB" sz="1300" dirty="0" err="1"/>
              <a:t>ColorAndStyle</a:t>
            </a:r>
            <a:r>
              <a:rPr lang="en-GB" sz="1300" dirty="0"/>
              <a:t>(r_ : </a:t>
            </a:r>
            <a:r>
              <a:rPr lang="en-GB" sz="1300" dirty="0" err="1"/>
              <a:t>Int</a:t>
            </a:r>
            <a:r>
              <a:rPr lang="en-GB" sz="1300" dirty="0"/>
              <a:t>, g_ : </a:t>
            </a:r>
            <a:r>
              <a:rPr lang="en-GB" sz="1300" dirty="0" err="1"/>
              <a:t>Int</a:t>
            </a:r>
            <a:r>
              <a:rPr lang="en-GB" sz="1300" dirty="0"/>
              <a:t>, b_ : </a:t>
            </a:r>
            <a:r>
              <a:rPr lang="en-GB" sz="1300" dirty="0" err="1"/>
              <a:t>Int</a:t>
            </a:r>
            <a:r>
              <a:rPr lang="en-GB" sz="1300" dirty="0"/>
              <a:t>, bold_ : Boolean, size_ : </a:t>
            </a:r>
            <a:r>
              <a:rPr lang="en-GB" sz="1300" dirty="0" err="1"/>
              <a:t>Int</a:t>
            </a:r>
            <a:r>
              <a:rPr lang="en-GB" sz="1300" dirty="0"/>
              <a:t>, italic_ : Boolean) extends </a:t>
            </a:r>
            <a:r>
              <a:rPr lang="en-GB" sz="1300" dirty="0" err="1"/>
              <a:t>Color</a:t>
            </a:r>
            <a:r>
              <a:rPr lang="en-GB" sz="1300" dirty="0"/>
              <a:t> with Style {</a:t>
            </a:r>
          </a:p>
          <a:p>
            <a:pPr marL="0" indent="0">
              <a:buNone/>
            </a:pPr>
            <a:r>
              <a:rPr lang="nn-NO" sz="1300" dirty="0"/>
              <a:t>    val r = r_; val g = g_; val b = b_; val bold = bold_; val size = size_; override val italic = italic_;</a:t>
            </a:r>
          </a:p>
          <a:p>
            <a:pPr marL="0" indent="0">
              <a:buNone/>
            </a:pPr>
            <a:r>
              <a:rPr lang="en-CA" sz="1300" dirty="0"/>
              <a:t>  }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</a:t>
            </a:r>
            <a:r>
              <a:rPr lang="en-GB" sz="1300" dirty="0" err="1"/>
              <a:t>val</a:t>
            </a:r>
            <a:r>
              <a:rPr lang="en-GB" sz="1300" dirty="0"/>
              <a:t> </a:t>
            </a:r>
            <a:r>
              <a:rPr lang="en-GB" sz="1300" dirty="0" err="1"/>
              <a:t>backGround</a:t>
            </a:r>
            <a:r>
              <a:rPr lang="en-GB" sz="1300" dirty="0"/>
              <a:t> = new </a:t>
            </a:r>
            <a:r>
              <a:rPr lang="en-GB" sz="1300" dirty="0" err="1"/>
              <a:t>BgColor</a:t>
            </a:r>
            <a:r>
              <a:rPr lang="en-GB" sz="1300" dirty="0"/>
              <a:t>(10, 20, 30); </a:t>
            </a:r>
            <a:r>
              <a:rPr lang="en-GB" sz="1300" dirty="0" err="1"/>
              <a:t>backGround.paint</a:t>
            </a:r>
            <a:endParaRPr lang="en-GB" sz="1300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GB" sz="1300" dirty="0"/>
              <a:t>  </a:t>
            </a:r>
            <a:r>
              <a:rPr lang="en-GB" sz="1300" dirty="0" err="1"/>
              <a:t>val</a:t>
            </a:r>
            <a:r>
              <a:rPr lang="en-GB" sz="1300" dirty="0"/>
              <a:t> </a:t>
            </a:r>
            <a:r>
              <a:rPr lang="en-GB" sz="1300" dirty="0" err="1"/>
              <a:t>cursorStyle</a:t>
            </a:r>
            <a:r>
              <a:rPr lang="en-GB" sz="1300" dirty="0"/>
              <a:t> = new </a:t>
            </a:r>
            <a:r>
              <a:rPr lang="en-GB" sz="1300" dirty="0" err="1"/>
              <a:t>FontColor</a:t>
            </a:r>
            <a:r>
              <a:rPr lang="en-GB" sz="1300" dirty="0"/>
              <a:t>(10, 20, 30) with Style() { </a:t>
            </a:r>
            <a:r>
              <a:rPr lang="en-GB" sz="1300" dirty="0" err="1"/>
              <a:t>val</a:t>
            </a:r>
            <a:r>
              <a:rPr lang="en-GB" sz="1300" dirty="0"/>
              <a:t> bold: Boolean = true; </a:t>
            </a:r>
            <a:r>
              <a:rPr lang="en-GB" sz="1300" dirty="0" err="1"/>
              <a:t>val</a:t>
            </a:r>
            <a:r>
              <a:rPr lang="en-GB" sz="1300" dirty="0"/>
              <a:t> size: </a:t>
            </a:r>
            <a:r>
              <a:rPr lang="en-GB" sz="1300" dirty="0" err="1"/>
              <a:t>Int</a:t>
            </a:r>
            <a:r>
              <a:rPr lang="en-GB" sz="1300" dirty="0"/>
              <a:t> = 20 }</a:t>
            </a:r>
          </a:p>
          <a:p>
            <a:pPr marL="0" indent="0">
              <a:buNone/>
            </a:pPr>
            <a:r>
              <a:rPr lang="en-CA" sz="1300" dirty="0"/>
              <a:t>  </a:t>
            </a:r>
            <a:r>
              <a:rPr lang="en-CA" sz="1300" dirty="0" err="1"/>
              <a:t>cursorStyle.paint</a:t>
            </a:r>
            <a:r>
              <a:rPr lang="en-CA" sz="1300" dirty="0"/>
              <a:t>; </a:t>
            </a:r>
            <a:r>
              <a:rPr lang="en-CA" sz="1300" dirty="0" err="1"/>
              <a:t>cursorStyle.applyStyle</a:t>
            </a:r>
            <a:endParaRPr lang="en-CA" sz="1300" dirty="0"/>
          </a:p>
          <a:p>
            <a:pPr marL="0" indent="0">
              <a:buNone/>
            </a:pPr>
            <a:r>
              <a:rPr lang="en-GB" sz="1300" dirty="0"/>
              <a:t>  new </a:t>
            </a:r>
            <a:r>
              <a:rPr lang="en-GB" sz="1300" dirty="0" err="1"/>
              <a:t>ColorAndStyle</a:t>
            </a:r>
            <a:r>
              <a:rPr lang="en-GB" sz="1300" dirty="0"/>
              <a:t>(10, 20, 30, bold_ = true, 20, italic_ = true)</a:t>
            </a:r>
          </a:p>
          <a:p>
            <a:pPr marL="0" indent="0">
              <a:buNone/>
            </a:pPr>
            <a:r>
              <a:rPr lang="en-CA" sz="1300" dirty="0"/>
              <a:t/>
            </a:r>
            <a:br>
              <a:rPr lang="en-CA" sz="1300" dirty="0"/>
            </a:br>
            <a:endParaRPr lang="en-CA" sz="1300" dirty="0" smtClean="0"/>
          </a:p>
        </p:txBody>
      </p:sp>
    </p:spTree>
    <p:extLst>
      <p:ext uri="{BB962C8B-B14F-4D97-AF65-F5344CB8AC3E}">
        <p14:creationId xmlns:p14="http://schemas.microsoft.com/office/powerpoint/2010/main" val="20657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Pattern Matching</a:t>
            </a:r>
            <a:br>
              <a:rPr lang="en-CA" dirty="0" smtClean="0"/>
            </a:br>
            <a:r>
              <a:rPr lang="en-GB" sz="1800" dirty="0" smtClean="0"/>
              <a:t>A mechanism </a:t>
            </a:r>
            <a:r>
              <a:rPr lang="en-GB" sz="1800" dirty="0"/>
              <a:t>for checking a value against a pattern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GB" sz="1300" b="1" dirty="0"/>
              <a:t>import </a:t>
            </a:r>
            <a:r>
              <a:rPr lang="en-GB" sz="1300" b="1" dirty="0" err="1"/>
              <a:t>scala.util.Random</a:t>
            </a:r>
            <a:endParaRPr lang="en-GB" sz="1300" b="1" dirty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r>
              <a:rPr lang="en-GB" sz="1300" b="1" dirty="0" err="1"/>
              <a:t>val</a:t>
            </a:r>
            <a:r>
              <a:rPr lang="en-GB" sz="1300" b="1" dirty="0"/>
              <a:t> x: </a:t>
            </a:r>
            <a:r>
              <a:rPr lang="en-GB" sz="1300" b="1" dirty="0" err="1"/>
              <a:t>Int</a:t>
            </a:r>
            <a:r>
              <a:rPr lang="en-GB" sz="1300" b="1" dirty="0"/>
              <a:t> = </a:t>
            </a:r>
            <a:r>
              <a:rPr lang="en-GB" sz="1300" b="1" dirty="0" err="1"/>
              <a:t>Random.nextInt</a:t>
            </a:r>
            <a:r>
              <a:rPr lang="en-GB" sz="1300" b="1" dirty="0"/>
              <a:t>(10)</a:t>
            </a:r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r>
              <a:rPr lang="en-GB" sz="1300" b="1" dirty="0"/>
              <a:t>x match {</a:t>
            </a:r>
          </a:p>
          <a:p>
            <a:pPr marL="0" indent="0">
              <a:buNone/>
            </a:pPr>
            <a:r>
              <a:rPr lang="en-GB" sz="1300" b="1" dirty="0"/>
              <a:t>  case 0 =&gt; "zero"</a:t>
            </a:r>
          </a:p>
          <a:p>
            <a:pPr marL="0" indent="0">
              <a:buNone/>
            </a:pPr>
            <a:r>
              <a:rPr lang="en-GB" sz="1300" b="1" dirty="0"/>
              <a:t>  case 1 =&gt; "one"</a:t>
            </a:r>
          </a:p>
          <a:p>
            <a:pPr marL="0" indent="0">
              <a:buNone/>
            </a:pPr>
            <a:r>
              <a:rPr lang="en-GB" sz="1300" b="1" dirty="0"/>
              <a:t>  case 2 =&gt; "two"</a:t>
            </a:r>
          </a:p>
          <a:p>
            <a:pPr marL="0" indent="0">
              <a:buNone/>
            </a:pPr>
            <a:r>
              <a:rPr lang="en-GB" sz="1300" b="1" dirty="0"/>
              <a:t>  case _ =&gt; "many"</a:t>
            </a:r>
          </a:p>
          <a:p>
            <a:pPr marL="0" indent="0">
              <a:buNone/>
            </a:pPr>
            <a:r>
              <a:rPr lang="en-GB" sz="1300" b="1" dirty="0" smtClean="0"/>
              <a:t>}</a:t>
            </a:r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GB" sz="1300" b="1" dirty="0" smtClean="0"/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abstract class Device</a:t>
            </a:r>
          </a:p>
          <a:p>
            <a:pPr marL="0" indent="0">
              <a:buNone/>
            </a:pPr>
            <a:r>
              <a:rPr lang="en-GB" sz="1400" b="1" dirty="0"/>
              <a:t>  case class Phone(model: String) extends Device {</a:t>
            </a:r>
          </a:p>
          <a:p>
            <a:pPr marL="0" indent="0">
              <a:buNone/>
            </a:pPr>
            <a:r>
              <a:rPr lang="en-GB" sz="1400" b="1" dirty="0"/>
              <a:t>    </a:t>
            </a:r>
            <a:r>
              <a:rPr lang="en-GB" sz="1400" b="1" dirty="0" err="1"/>
              <a:t>def</a:t>
            </a:r>
            <a:r>
              <a:rPr lang="en-GB" sz="1400" b="1" dirty="0"/>
              <a:t> </a:t>
            </a:r>
            <a:r>
              <a:rPr lang="en-GB" sz="1400" b="1" dirty="0" err="1"/>
              <a:t>screenOff</a:t>
            </a:r>
            <a:r>
              <a:rPr lang="en-GB" sz="1400" b="1" dirty="0"/>
              <a:t> = "Turning screen off"</a:t>
            </a:r>
          </a:p>
          <a:p>
            <a:pPr marL="0" indent="0">
              <a:buNone/>
            </a:pPr>
            <a:r>
              <a:rPr lang="en-CA" sz="1400" b="1" dirty="0"/>
              <a:t>  }</a:t>
            </a:r>
          </a:p>
          <a:p>
            <a:pPr marL="0" indent="0">
              <a:buNone/>
            </a:pPr>
            <a:r>
              <a:rPr lang="en-GB" sz="1400" b="1" dirty="0"/>
              <a:t>  case class Computer(model: String) extends Device {</a:t>
            </a:r>
          </a:p>
          <a:p>
            <a:pPr marL="0" indent="0">
              <a:buNone/>
            </a:pPr>
            <a:r>
              <a:rPr lang="en-GB" sz="1400" b="1" dirty="0"/>
              <a:t>    </a:t>
            </a:r>
            <a:r>
              <a:rPr lang="en-GB" sz="1400" b="1" dirty="0" err="1"/>
              <a:t>def</a:t>
            </a:r>
            <a:r>
              <a:rPr lang="en-GB" sz="1400" b="1" dirty="0"/>
              <a:t> </a:t>
            </a:r>
            <a:r>
              <a:rPr lang="en-GB" sz="1400" b="1" dirty="0" err="1"/>
              <a:t>screenSaverOn</a:t>
            </a:r>
            <a:r>
              <a:rPr lang="en-GB" sz="1400" b="1" dirty="0"/>
              <a:t> = "Turning screen saver on..."</a:t>
            </a:r>
          </a:p>
          <a:p>
            <a:pPr marL="0" indent="0">
              <a:buNone/>
            </a:pPr>
            <a:r>
              <a:rPr lang="en-CA" sz="1400" b="1" dirty="0"/>
              <a:t>  }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def</a:t>
            </a:r>
            <a:r>
              <a:rPr lang="en-CA" sz="1400" b="1" dirty="0"/>
              <a:t> </a:t>
            </a:r>
            <a:r>
              <a:rPr lang="en-CA" sz="1400" b="1" dirty="0" err="1"/>
              <a:t>goIdle</a:t>
            </a:r>
            <a:r>
              <a:rPr lang="en-CA" sz="1400" b="1" dirty="0"/>
              <a:t>(device: Device) = device match {</a:t>
            </a:r>
          </a:p>
          <a:p>
            <a:pPr marL="0" indent="0">
              <a:buNone/>
            </a:pPr>
            <a:r>
              <a:rPr lang="en-CA" sz="1400" b="1" dirty="0"/>
              <a:t>    case p: Phone =&gt; </a:t>
            </a:r>
            <a:r>
              <a:rPr lang="en-CA" sz="1400" b="1" dirty="0" err="1"/>
              <a:t>p.screenOff</a:t>
            </a: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  case c: Computer =&gt; </a:t>
            </a:r>
            <a:r>
              <a:rPr lang="en-CA" sz="1400" b="1" dirty="0" err="1"/>
              <a:t>c.screenSaverOn</a:t>
            </a: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  case _ =&gt; "Unknown Device"</a:t>
            </a:r>
          </a:p>
          <a:p>
            <a:pPr marL="0" indent="0">
              <a:buNone/>
            </a:pPr>
            <a:r>
              <a:rPr lang="en-CA" sz="1400" b="1" dirty="0"/>
              <a:t>  }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println</a:t>
            </a:r>
            <a:r>
              <a:rPr lang="en-CA" sz="1400" b="1" dirty="0"/>
              <a:t>(</a:t>
            </a:r>
            <a:r>
              <a:rPr lang="en-CA" sz="1400" b="1" dirty="0" err="1"/>
              <a:t>goIdle</a:t>
            </a:r>
            <a:r>
              <a:rPr lang="en-CA" sz="1400" b="1" dirty="0"/>
              <a:t>(new Phone("Avaya")))</a:t>
            </a:r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println</a:t>
            </a:r>
            <a:r>
              <a:rPr lang="en-CA" sz="1400" b="1" dirty="0"/>
              <a:t>(</a:t>
            </a:r>
            <a:r>
              <a:rPr lang="en-CA" sz="1400" b="1" dirty="0" err="1"/>
              <a:t>goIdle</a:t>
            </a:r>
            <a:r>
              <a:rPr lang="en-CA" sz="1400" b="1" dirty="0"/>
              <a:t>(new Computer("HP")))</a:t>
            </a:r>
          </a:p>
          <a:p>
            <a:pPr marL="0" indent="0">
              <a:buNone/>
            </a:pPr>
            <a:r>
              <a:rPr lang="en-CA" sz="1400" b="1" dirty="0"/>
              <a:t>  </a:t>
            </a:r>
            <a:r>
              <a:rPr lang="en-CA" sz="1400" b="1" dirty="0" err="1"/>
              <a:t>println</a:t>
            </a:r>
            <a:r>
              <a:rPr lang="en-CA" sz="1400" b="1" dirty="0"/>
              <a:t>(</a:t>
            </a:r>
            <a:r>
              <a:rPr lang="en-CA" sz="1400" b="1" dirty="0" err="1"/>
              <a:t>goIdle</a:t>
            </a:r>
            <a:r>
              <a:rPr lang="en-CA" sz="1400" b="1" dirty="0"/>
              <a:t>(new Device(){}))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endParaRPr lang="en-CA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15605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Objects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1800" dirty="0" smtClean="0"/>
              <a:t>A Packed Object with </a:t>
            </a:r>
          </a:p>
          <a:p>
            <a:r>
              <a:rPr lang="en-CA" sz="1800" dirty="0" smtClean="0"/>
              <a:t>Equality</a:t>
            </a:r>
            <a:endParaRPr lang="en-CA" sz="1800" dirty="0"/>
          </a:p>
          <a:p>
            <a:r>
              <a:rPr lang="en-CA" sz="1800" dirty="0" smtClean="0"/>
              <a:t>Nice </a:t>
            </a:r>
            <a:r>
              <a:rPr lang="en-CA" sz="1800" dirty="0" err="1" smtClean="0"/>
              <a:t>toString</a:t>
            </a:r>
            <a:endParaRPr lang="en-CA" sz="1800" dirty="0" smtClean="0"/>
          </a:p>
          <a:p>
            <a:r>
              <a:rPr lang="en-CA" sz="1800" dirty="0" smtClean="0"/>
              <a:t>Getters and Setters</a:t>
            </a:r>
            <a:endParaRPr lang="en-CA" sz="1800" dirty="0"/>
          </a:p>
          <a:p>
            <a:r>
              <a:rPr lang="en-CA" sz="1800" dirty="0" smtClean="0"/>
              <a:t>Mostly used in Pattern matching</a:t>
            </a:r>
          </a:p>
          <a:p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</a:t>
            </a:r>
            <a:r>
              <a:rPr lang="en-CA" sz="2000" dirty="0"/>
              <a:t>trait Dimension</a:t>
            </a:r>
          </a:p>
          <a:p>
            <a:pPr marL="0" indent="0">
              <a:buNone/>
            </a:pPr>
            <a:r>
              <a:rPr lang="fr-FR" sz="2000" dirty="0"/>
              <a:t>  case class Dimension_2(x: Int, y: Int) </a:t>
            </a:r>
            <a:r>
              <a:rPr lang="fr-FR" sz="2000" dirty="0" err="1"/>
              <a:t>extends</a:t>
            </a:r>
            <a:r>
              <a:rPr lang="fr-FR" sz="2000" dirty="0"/>
              <a:t> Dimension</a:t>
            </a:r>
          </a:p>
          <a:p>
            <a:pPr marL="0" indent="0">
              <a:buNone/>
            </a:pPr>
            <a:r>
              <a:rPr lang="en-GB" sz="2000" dirty="0"/>
              <a:t>  case class Dimension_1(x: </a:t>
            </a:r>
            <a:r>
              <a:rPr lang="en-GB" sz="2000" dirty="0" err="1"/>
              <a:t>Int</a:t>
            </a:r>
            <a:r>
              <a:rPr lang="en-GB" sz="2000" dirty="0"/>
              <a:t>) extends Dimension // Case class</a:t>
            </a:r>
          </a:p>
          <a:p>
            <a:pPr marL="0" indent="0">
              <a:buNone/>
            </a:pPr>
            <a:r>
              <a:rPr lang="en-CA" sz="2000" dirty="0"/>
              <a:t>  case object Dimension_0 extends Dimension // Case object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def</a:t>
            </a:r>
            <a:r>
              <a:rPr lang="en-GB" sz="2000" dirty="0"/>
              <a:t> </a:t>
            </a:r>
            <a:r>
              <a:rPr lang="en-GB" sz="2000" dirty="0" err="1"/>
              <a:t>callCase</a:t>
            </a:r>
            <a:r>
              <a:rPr lang="en-GB" sz="2000" dirty="0"/>
              <a:t>(f: Dimension) = f match {</a:t>
            </a:r>
          </a:p>
          <a:p>
            <a:pPr marL="0" indent="0">
              <a:buNone/>
            </a:pPr>
            <a:r>
              <a:rPr lang="en-CA" sz="2000" dirty="0"/>
              <a:t>    case Dimension_2(f, g) =&gt; </a:t>
            </a:r>
            <a:r>
              <a:rPr lang="en-CA" sz="2000" dirty="0" err="1"/>
              <a:t>println</a:t>
            </a:r>
            <a:r>
              <a:rPr lang="en-CA" sz="2000" dirty="0"/>
              <a:t>("2 D </a:t>
            </a:r>
            <a:r>
              <a:rPr lang="en-CA" sz="2000" dirty="0" err="1"/>
              <a:t>CoOrdinates</a:t>
            </a:r>
            <a:r>
              <a:rPr lang="en-CA" sz="2000" dirty="0"/>
              <a:t> - x = " + f + " y =" + g)</a:t>
            </a:r>
          </a:p>
          <a:p>
            <a:pPr marL="0" indent="0">
              <a:buNone/>
            </a:pPr>
            <a:r>
              <a:rPr lang="en-CA" sz="2000" dirty="0"/>
              <a:t>    case Dimension_1(f) =&gt; </a:t>
            </a:r>
            <a:r>
              <a:rPr lang="en-CA" sz="2000" dirty="0" err="1"/>
              <a:t>println</a:t>
            </a:r>
            <a:r>
              <a:rPr lang="en-CA" sz="2000" dirty="0"/>
              <a:t>("1 D </a:t>
            </a:r>
            <a:r>
              <a:rPr lang="en-CA" sz="2000" dirty="0" err="1"/>
              <a:t>CoOrdinates</a:t>
            </a:r>
            <a:r>
              <a:rPr lang="en-CA" sz="2000" dirty="0"/>
              <a:t> = " + f)</a:t>
            </a:r>
          </a:p>
          <a:p>
            <a:pPr marL="0" indent="0">
              <a:buNone/>
            </a:pPr>
            <a:r>
              <a:rPr lang="en-CA" sz="2000" dirty="0"/>
              <a:t>    case Dimension_0 =&gt; </a:t>
            </a:r>
            <a:r>
              <a:rPr lang="en-CA" sz="2000" dirty="0" err="1"/>
              <a:t>println</a:t>
            </a:r>
            <a:r>
              <a:rPr lang="en-CA" sz="2000" dirty="0"/>
              <a:t>("Dimension 0")</a:t>
            </a:r>
          </a:p>
          <a:p>
            <a:pPr marL="0" indent="0">
              <a:buNone/>
            </a:pPr>
            <a:r>
              <a:rPr lang="en-CA" sz="2000" dirty="0"/>
              <a:t>  }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callCase</a:t>
            </a:r>
            <a:r>
              <a:rPr lang="en-CA" sz="2000" dirty="0"/>
              <a:t>(Dimension_2(10, 10))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callCase</a:t>
            </a:r>
            <a:r>
              <a:rPr lang="en-CA" sz="2000" dirty="0"/>
              <a:t>(Dimension_1(10))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callCase</a:t>
            </a:r>
            <a:r>
              <a:rPr lang="en-CA" sz="2000" dirty="0"/>
              <a:t>(Dimension_0)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876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Implicit Parameters and </a:t>
            </a:r>
            <a:r>
              <a:rPr lang="en-CA" dirty="0" smtClean="0"/>
              <a:t>Conversions</a:t>
            </a:r>
            <a:br>
              <a:rPr lang="en-CA" dirty="0" smtClean="0"/>
            </a:br>
            <a:r>
              <a:rPr lang="en-CA" sz="1800" dirty="0" smtClean="0"/>
              <a:t>A way to pass parameters without specifying explicitly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implicit </a:t>
            </a:r>
            <a:r>
              <a:rPr lang="en-CA" sz="1200" b="1" dirty="0" err="1"/>
              <a:t>val</a:t>
            </a:r>
            <a:r>
              <a:rPr lang="en-CA" sz="1200" b="1" dirty="0"/>
              <a:t> pi = 3.14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GB" sz="1200" b="1" dirty="0"/>
              <a:t>  </a:t>
            </a:r>
            <a:r>
              <a:rPr lang="en-GB" sz="1200" b="1" dirty="0" err="1"/>
              <a:t>def</a:t>
            </a:r>
            <a:r>
              <a:rPr lang="en-GB" sz="1200" b="1" dirty="0"/>
              <a:t> </a:t>
            </a:r>
            <a:r>
              <a:rPr lang="en-GB" sz="1200" b="1" dirty="0" err="1"/>
              <a:t>area_of_circle</a:t>
            </a:r>
            <a:r>
              <a:rPr lang="en-GB" sz="1200" b="1" dirty="0"/>
              <a:t>(radius: </a:t>
            </a:r>
            <a:r>
              <a:rPr lang="en-GB" sz="1200" b="1" dirty="0" err="1"/>
              <a:t>Int</a:t>
            </a:r>
            <a:r>
              <a:rPr lang="en-GB" sz="1200" b="1" dirty="0"/>
              <a:t>)(implicit </a:t>
            </a:r>
            <a:r>
              <a:rPr lang="en-GB" sz="1200" b="1" dirty="0" err="1"/>
              <a:t>value_of_pi</a:t>
            </a:r>
            <a:r>
              <a:rPr lang="en-GB" sz="1200" b="1" dirty="0"/>
              <a:t>: Double) = </a:t>
            </a:r>
            <a:r>
              <a:rPr lang="en-GB" sz="1200" b="1" dirty="0" err="1"/>
              <a:t>value_of_pi</a:t>
            </a:r>
            <a:r>
              <a:rPr lang="en-GB" sz="1200" b="1" dirty="0"/>
              <a:t> * radius * radius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</a:t>
            </a:r>
            <a:r>
              <a:rPr lang="en-CA" sz="1200" b="1" dirty="0" err="1"/>
              <a:t>println</a:t>
            </a:r>
            <a:r>
              <a:rPr lang="en-CA" sz="1200" b="1" dirty="0"/>
              <a:t>(</a:t>
            </a:r>
            <a:r>
              <a:rPr lang="en-CA" sz="1200" b="1" dirty="0" err="1"/>
              <a:t>s"Area</a:t>
            </a:r>
            <a:r>
              <a:rPr lang="en-CA" sz="1200" b="1" dirty="0"/>
              <a:t> of Circle = ${</a:t>
            </a:r>
            <a:r>
              <a:rPr lang="en-CA" sz="1200" b="1" dirty="0" err="1"/>
              <a:t>area_of_circle</a:t>
            </a:r>
            <a:r>
              <a:rPr lang="en-CA" sz="1200" b="1" dirty="0"/>
              <a:t>(5)}")</a:t>
            </a:r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</a:t>
            </a:r>
            <a:r>
              <a:rPr lang="en-GB" sz="1200" b="1" dirty="0"/>
              <a:t> case class </a:t>
            </a:r>
            <a:r>
              <a:rPr lang="en-GB" sz="1200" b="1" dirty="0" err="1"/>
              <a:t>CoOrdinates</a:t>
            </a:r>
            <a:r>
              <a:rPr lang="en-GB" sz="1200" b="1" dirty="0"/>
              <a:t>(x: </a:t>
            </a:r>
            <a:r>
              <a:rPr lang="en-GB" sz="1200" b="1" dirty="0" err="1"/>
              <a:t>Int</a:t>
            </a:r>
            <a:r>
              <a:rPr lang="en-GB" sz="1200" b="1" dirty="0"/>
              <a:t>, y: </a:t>
            </a:r>
            <a:r>
              <a:rPr lang="en-GB" sz="1200" b="1" dirty="0" err="1"/>
              <a:t>Int</a:t>
            </a:r>
            <a:r>
              <a:rPr lang="en-GB" sz="1200" b="1" dirty="0"/>
              <a:t>) {</a:t>
            </a:r>
          </a:p>
          <a:p>
            <a:pPr marL="0" indent="0">
              <a:buNone/>
            </a:pPr>
            <a:r>
              <a:rPr lang="en-GB" sz="1200" b="1" dirty="0"/>
              <a:t>    </a:t>
            </a:r>
            <a:r>
              <a:rPr lang="en-GB" sz="1200" b="1" dirty="0" err="1"/>
              <a:t>def</a:t>
            </a:r>
            <a:r>
              <a:rPr lang="en-GB" sz="1200" b="1" dirty="0"/>
              <a:t> +(that: </a:t>
            </a:r>
            <a:r>
              <a:rPr lang="en-GB" sz="1200" b="1" dirty="0" err="1"/>
              <a:t>CoOrdinates</a:t>
            </a:r>
            <a:r>
              <a:rPr lang="en-GB" sz="1200" b="1" dirty="0"/>
              <a:t>): </a:t>
            </a:r>
            <a:r>
              <a:rPr lang="en-GB" sz="1200" b="1" dirty="0" err="1"/>
              <a:t>CoOrdinates</a:t>
            </a:r>
            <a:r>
              <a:rPr lang="en-GB" sz="1200" b="1" dirty="0"/>
              <a:t> = </a:t>
            </a:r>
            <a:r>
              <a:rPr lang="en-GB" sz="1200" b="1" dirty="0" err="1"/>
              <a:t>CoOrdinates</a:t>
            </a:r>
            <a:r>
              <a:rPr lang="en-GB" sz="1200" b="1" dirty="0"/>
              <a:t>(</a:t>
            </a:r>
            <a:r>
              <a:rPr lang="en-GB" sz="1200" b="1" dirty="0" err="1"/>
              <a:t>this.x</a:t>
            </a:r>
            <a:r>
              <a:rPr lang="en-GB" sz="1200" b="1" dirty="0"/>
              <a:t> + </a:t>
            </a:r>
            <a:r>
              <a:rPr lang="en-GB" sz="1200" b="1" dirty="0" err="1"/>
              <a:t>that.x</a:t>
            </a:r>
            <a:r>
              <a:rPr lang="en-GB" sz="1200" b="1" dirty="0"/>
              <a:t>, </a:t>
            </a:r>
            <a:r>
              <a:rPr lang="en-GB" sz="1200" b="1" dirty="0" err="1"/>
              <a:t>this.y</a:t>
            </a:r>
            <a:r>
              <a:rPr lang="en-GB" sz="1200" b="1" dirty="0"/>
              <a:t> + </a:t>
            </a:r>
            <a:r>
              <a:rPr lang="en-GB" sz="1200" b="1" dirty="0" err="1"/>
              <a:t>that.y</a:t>
            </a:r>
            <a:r>
              <a:rPr lang="en-GB" sz="1200" b="1" dirty="0"/>
              <a:t>)</a:t>
            </a:r>
          </a:p>
          <a:p>
            <a:pPr marL="0" indent="0">
              <a:buNone/>
            </a:pPr>
            <a:r>
              <a:rPr lang="en-CA" sz="1200" b="1" dirty="0"/>
              <a:t>  }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implicit </a:t>
            </a:r>
            <a:r>
              <a:rPr lang="en-CA" sz="1200" b="1" dirty="0" err="1"/>
              <a:t>def</a:t>
            </a:r>
            <a:r>
              <a:rPr lang="en-CA" sz="1200" b="1" dirty="0"/>
              <a:t> </a:t>
            </a:r>
            <a:r>
              <a:rPr lang="en-CA" sz="1200" b="1" dirty="0" err="1"/>
              <a:t>stringToCoOrdinates</a:t>
            </a:r>
            <a:r>
              <a:rPr lang="en-CA" sz="1200" b="1" dirty="0"/>
              <a:t>(s: String) = {</a:t>
            </a:r>
          </a:p>
          <a:p>
            <a:pPr marL="0" indent="0">
              <a:buNone/>
            </a:pPr>
            <a:r>
              <a:rPr lang="en-CA" sz="1200" b="1" dirty="0"/>
              <a:t>    </a:t>
            </a:r>
            <a:r>
              <a:rPr lang="en-CA" sz="1200" b="1" dirty="0" err="1"/>
              <a:t>val</a:t>
            </a:r>
            <a:r>
              <a:rPr lang="en-CA" sz="1200" b="1" dirty="0"/>
              <a:t> </a:t>
            </a:r>
            <a:r>
              <a:rPr lang="en-CA" sz="1200" b="1" dirty="0" err="1"/>
              <a:t>splitted_vals</a:t>
            </a:r>
            <a:r>
              <a:rPr lang="en-CA" sz="1200" b="1" dirty="0"/>
              <a:t> = </a:t>
            </a:r>
            <a:r>
              <a:rPr lang="en-CA" sz="1200" b="1" dirty="0" err="1"/>
              <a:t>s.split</a:t>
            </a:r>
            <a:r>
              <a:rPr lang="en-CA" sz="1200" b="1" dirty="0"/>
              <a:t>(",")</a:t>
            </a:r>
          </a:p>
          <a:p>
            <a:pPr marL="0" indent="0">
              <a:buNone/>
            </a:pPr>
            <a:r>
              <a:rPr lang="en-CA" sz="1200" b="1" dirty="0"/>
              <a:t>    if (</a:t>
            </a:r>
            <a:r>
              <a:rPr lang="en-CA" sz="1200" b="1" dirty="0" err="1"/>
              <a:t>splitted_vals.length</a:t>
            </a:r>
            <a:r>
              <a:rPr lang="en-CA" sz="1200" b="1" dirty="0"/>
              <a:t> &gt; 1) {</a:t>
            </a:r>
          </a:p>
          <a:p>
            <a:pPr marL="0" indent="0">
              <a:buNone/>
            </a:pPr>
            <a:r>
              <a:rPr lang="en-CA" sz="1200" b="1" dirty="0"/>
              <a:t>      </a:t>
            </a:r>
            <a:r>
              <a:rPr lang="en-CA" sz="1200" b="1" dirty="0" err="1"/>
              <a:t>CoOrdinates</a:t>
            </a:r>
            <a:r>
              <a:rPr lang="en-CA" sz="1200" b="1" dirty="0"/>
              <a:t>(</a:t>
            </a:r>
          </a:p>
          <a:p>
            <a:pPr marL="0" indent="0">
              <a:buNone/>
            </a:pPr>
            <a:r>
              <a:rPr lang="en-CA" sz="1200" b="1" dirty="0"/>
              <a:t>        </a:t>
            </a:r>
            <a:r>
              <a:rPr lang="en-CA" sz="1200" b="1" dirty="0" err="1"/>
              <a:t>Integer.parseInt</a:t>
            </a:r>
            <a:r>
              <a:rPr lang="en-CA" sz="1200" b="1" dirty="0"/>
              <a:t>(</a:t>
            </a:r>
            <a:r>
              <a:rPr lang="en-CA" sz="1200" b="1" dirty="0" err="1"/>
              <a:t>splitted_vals</a:t>
            </a:r>
            <a:r>
              <a:rPr lang="en-CA" sz="1200" b="1" dirty="0"/>
              <a:t>(0)),</a:t>
            </a:r>
          </a:p>
          <a:p>
            <a:pPr marL="0" indent="0">
              <a:buNone/>
            </a:pPr>
            <a:r>
              <a:rPr lang="en-CA" sz="1200" b="1" dirty="0"/>
              <a:t>        </a:t>
            </a:r>
            <a:r>
              <a:rPr lang="en-CA" sz="1200" b="1" dirty="0" err="1"/>
              <a:t>Integer.parseInt</a:t>
            </a:r>
            <a:r>
              <a:rPr lang="en-CA" sz="1200" b="1" dirty="0"/>
              <a:t>(</a:t>
            </a:r>
            <a:r>
              <a:rPr lang="en-CA" sz="1200" b="1" dirty="0" err="1"/>
              <a:t>splitted_vals</a:t>
            </a:r>
            <a:r>
              <a:rPr lang="en-CA" sz="1200" b="1" dirty="0"/>
              <a:t>(1)))</a:t>
            </a:r>
          </a:p>
          <a:p>
            <a:pPr marL="0" indent="0">
              <a:buNone/>
            </a:pPr>
            <a:r>
              <a:rPr lang="en-CA" sz="1200" b="1" dirty="0"/>
              <a:t>    } else {</a:t>
            </a:r>
          </a:p>
          <a:p>
            <a:pPr marL="0" indent="0">
              <a:buNone/>
            </a:pPr>
            <a:r>
              <a:rPr lang="en-CA" sz="1200" b="1" dirty="0"/>
              <a:t>      </a:t>
            </a:r>
            <a:r>
              <a:rPr lang="en-CA" sz="1200" b="1" dirty="0" err="1"/>
              <a:t>CoOrdinates</a:t>
            </a:r>
            <a:r>
              <a:rPr lang="en-CA" sz="1200" b="1" dirty="0"/>
              <a:t>(0, 0)</a:t>
            </a:r>
          </a:p>
          <a:p>
            <a:pPr marL="0" indent="0">
              <a:buNone/>
            </a:pPr>
            <a:r>
              <a:rPr lang="en-CA" sz="1200" b="1" dirty="0"/>
              <a:t>    }</a:t>
            </a:r>
          </a:p>
          <a:p>
            <a:pPr marL="0" indent="0">
              <a:buNone/>
            </a:pPr>
            <a:r>
              <a:rPr lang="en-CA" sz="1200" b="1" dirty="0"/>
              <a:t>  }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GB" sz="1200" b="1" dirty="0"/>
              <a:t>  </a:t>
            </a:r>
            <a:r>
              <a:rPr lang="en-GB" sz="1200" b="1" dirty="0" err="1"/>
              <a:t>val</a:t>
            </a:r>
            <a:r>
              <a:rPr lang="en-GB" sz="1200" b="1" dirty="0"/>
              <a:t> </a:t>
            </a:r>
            <a:r>
              <a:rPr lang="en-GB" sz="1200" b="1" dirty="0" err="1"/>
              <a:t>nextCoOrdinate</a:t>
            </a:r>
            <a:r>
              <a:rPr lang="en-GB" sz="1200" b="1" dirty="0"/>
              <a:t> = </a:t>
            </a:r>
            <a:r>
              <a:rPr lang="en-GB" sz="1200" b="1" dirty="0" err="1"/>
              <a:t>CoOrdinates</a:t>
            </a:r>
            <a:r>
              <a:rPr lang="en-GB" sz="1200" b="1" dirty="0"/>
              <a:t>(55, 2) + </a:t>
            </a:r>
            <a:r>
              <a:rPr lang="en-GB" sz="1200" b="1" u="sng" dirty="0"/>
              <a:t>"2,2"</a:t>
            </a:r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r>
              <a:rPr lang="en-CA" sz="1200" b="1" dirty="0"/>
              <a:t>  </a:t>
            </a:r>
            <a:r>
              <a:rPr lang="en-CA" sz="1200" b="1" dirty="0" err="1"/>
              <a:t>println</a:t>
            </a:r>
            <a:r>
              <a:rPr lang="en-CA" sz="1200" b="1" dirty="0"/>
              <a:t>(s"${</a:t>
            </a:r>
            <a:r>
              <a:rPr lang="en-CA" sz="1200" b="1" dirty="0" err="1"/>
              <a:t>nextCoOrdinate.x</a:t>
            </a:r>
            <a:r>
              <a:rPr lang="en-CA" sz="1200" b="1" dirty="0"/>
              <a:t>}, ${</a:t>
            </a:r>
            <a:r>
              <a:rPr lang="en-CA" sz="1200" b="1" dirty="0" err="1"/>
              <a:t>nextCoOrdinate.y</a:t>
            </a:r>
            <a:r>
              <a:rPr lang="en-CA" sz="1200" b="1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40835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Exception Handling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def</a:t>
            </a:r>
            <a:r>
              <a:rPr lang="en-CA" sz="1200" b="1" dirty="0"/>
              <a:t> half (n : </a:t>
            </a:r>
            <a:r>
              <a:rPr lang="en-CA" sz="1200" b="1" dirty="0" err="1"/>
              <a:t>Int</a:t>
            </a:r>
            <a:r>
              <a:rPr lang="en-CA" sz="1200" b="1" dirty="0"/>
              <a:t>) =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{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if (n % 2 == 0)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n / 2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else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throw new </a:t>
            </a:r>
            <a:r>
              <a:rPr lang="en-CA" sz="1200" b="1" dirty="0" err="1"/>
              <a:t>RuntimeException</a:t>
            </a:r>
            <a:r>
              <a:rPr lang="en-CA" sz="1200" b="1" dirty="0"/>
              <a:t>("n must be even")     </a:t>
            </a:r>
          </a:p>
          <a:p>
            <a:pPr marL="0" indent="0">
              <a:buNone/>
            </a:pPr>
            <a:r>
              <a:rPr lang="en-CA" sz="1200" b="1" dirty="0"/>
              <a:t>     | }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half: (n: </a:t>
            </a:r>
            <a:r>
              <a:rPr lang="en-CA" sz="1200" b="1" dirty="0" err="1"/>
              <a:t>Int</a:t>
            </a:r>
            <a:r>
              <a:rPr lang="en-CA" sz="1200" b="1" dirty="0"/>
              <a:t>)</a:t>
            </a:r>
            <a:r>
              <a:rPr lang="en-CA" sz="1200" b="1" dirty="0" err="1"/>
              <a:t>Int</a:t>
            </a:r>
            <a:r>
              <a:rPr lang="en-CA" sz="1200" b="1" dirty="0"/>
              <a:t>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half(6)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res1: </a:t>
            </a:r>
            <a:r>
              <a:rPr lang="en-CA" sz="1200" b="1" dirty="0" err="1"/>
              <a:t>Int</a:t>
            </a:r>
            <a:r>
              <a:rPr lang="en-CA" sz="1200" b="1" dirty="0"/>
              <a:t> = 3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half(5)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java.lang.RuntimeException</a:t>
            </a:r>
            <a:r>
              <a:rPr lang="en-CA" sz="1200" b="1" dirty="0"/>
              <a:t>: n must be even                </a:t>
            </a:r>
          </a:p>
          <a:p>
            <a:pPr marL="0" indent="0">
              <a:buNone/>
            </a:pPr>
            <a:r>
              <a:rPr lang="en-CA" sz="1200" b="1" dirty="0"/>
              <a:t>  at .half(&lt;console&gt;:16)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... 28 elided </a:t>
            </a: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endParaRPr lang="en-CA" sz="1200" b="1" dirty="0"/>
          </a:p>
          <a:p>
            <a:pPr marL="0" indent="0">
              <a:buNone/>
            </a:pPr>
            <a:endParaRPr lang="en-CA" sz="1200" b="1" dirty="0" smtClean="0"/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def</a:t>
            </a:r>
            <a:r>
              <a:rPr lang="en-CA" sz="1200" b="1" dirty="0"/>
              <a:t> half (n : </a:t>
            </a:r>
            <a:r>
              <a:rPr lang="en-CA" sz="1200" b="1" dirty="0" err="1"/>
              <a:t>Int</a:t>
            </a:r>
            <a:r>
              <a:rPr lang="en-CA" sz="1200" b="1" dirty="0"/>
              <a:t>) = {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if (n % 2 == 0)      n / 2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else        throw new </a:t>
            </a:r>
            <a:r>
              <a:rPr lang="en-CA" sz="1200" b="1" dirty="0" err="1"/>
              <a:t>RuntimeException</a:t>
            </a:r>
            <a:r>
              <a:rPr lang="en-CA" sz="1200" b="1" dirty="0"/>
              <a:t>("n must be even")    </a:t>
            </a:r>
          </a:p>
          <a:p>
            <a:pPr marL="0" indent="0">
              <a:buNone/>
            </a:pPr>
            <a:r>
              <a:rPr lang="en-CA" sz="1200" b="1" dirty="0"/>
              <a:t>     |  }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half: (n: </a:t>
            </a:r>
            <a:r>
              <a:rPr lang="en-CA" sz="1200" b="1" dirty="0" err="1"/>
              <a:t>Int</a:t>
            </a:r>
            <a:r>
              <a:rPr lang="en-CA" sz="1200" b="1" dirty="0"/>
              <a:t>)</a:t>
            </a:r>
            <a:r>
              <a:rPr lang="en-CA" sz="1200" b="1" dirty="0" err="1"/>
              <a:t>Int</a:t>
            </a:r>
            <a:r>
              <a:rPr lang="en-CA" sz="1200" b="1" dirty="0"/>
              <a:t>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def</a:t>
            </a:r>
            <a:r>
              <a:rPr lang="en-CA" sz="1200" b="1" dirty="0"/>
              <a:t> </a:t>
            </a:r>
            <a:r>
              <a:rPr lang="en-CA" sz="1200" b="1" dirty="0" err="1"/>
              <a:t>get_half_or_default_val</a:t>
            </a:r>
            <a:r>
              <a:rPr lang="en-CA" sz="1200" b="1" dirty="0"/>
              <a:t>(m : </a:t>
            </a:r>
            <a:r>
              <a:rPr lang="en-CA" sz="1200" b="1" dirty="0" err="1"/>
              <a:t>Int</a:t>
            </a:r>
            <a:r>
              <a:rPr lang="en-CA" sz="1200" b="1" dirty="0"/>
              <a:t>) = {                     </a:t>
            </a:r>
          </a:p>
          <a:p>
            <a:pPr marL="0" indent="0">
              <a:buNone/>
            </a:pPr>
            <a:r>
              <a:rPr lang="en-CA" sz="1200" b="1" dirty="0"/>
              <a:t>     |   </a:t>
            </a:r>
            <a:r>
              <a:rPr lang="en-CA" sz="1200" b="1" dirty="0" err="1"/>
              <a:t>val</a:t>
            </a:r>
            <a:r>
              <a:rPr lang="en-CA" sz="1200" b="1" dirty="0"/>
              <a:t> h = try { half(m)  }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catch { case x : Exception =&gt; 1  }                         </a:t>
            </a:r>
          </a:p>
          <a:p>
            <a:pPr marL="0" indent="0">
              <a:buNone/>
            </a:pPr>
            <a:r>
              <a:rPr lang="en-CA" sz="1200" b="1" dirty="0"/>
              <a:t>     |   </a:t>
            </a:r>
            <a:r>
              <a:rPr lang="en-CA" sz="1200" b="1" dirty="0" err="1"/>
              <a:t>println</a:t>
            </a:r>
            <a:r>
              <a:rPr lang="en-CA" sz="1200" b="1" dirty="0"/>
              <a:t>(</a:t>
            </a:r>
            <a:r>
              <a:rPr lang="en-CA" sz="1200" b="1" dirty="0" err="1"/>
              <a:t>s"Value</a:t>
            </a:r>
            <a:r>
              <a:rPr lang="en-CA" sz="1200" b="1" dirty="0"/>
              <a:t> of half = $h")                             </a:t>
            </a:r>
          </a:p>
          <a:p>
            <a:pPr marL="0" indent="0">
              <a:buNone/>
            </a:pPr>
            <a:r>
              <a:rPr lang="en-CA" sz="1200" b="1" dirty="0"/>
              <a:t>     |   }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get_half_or_default_val</a:t>
            </a:r>
            <a:r>
              <a:rPr lang="en-CA" sz="1200" b="1" dirty="0"/>
              <a:t>: (m: </a:t>
            </a:r>
            <a:r>
              <a:rPr lang="en-CA" sz="1200" b="1" dirty="0" err="1"/>
              <a:t>Int</a:t>
            </a:r>
            <a:r>
              <a:rPr lang="en-CA" sz="1200" b="1" dirty="0"/>
              <a:t>)Unit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get_half_or_default_val</a:t>
            </a:r>
            <a:r>
              <a:rPr lang="en-CA" sz="1200" b="1" dirty="0"/>
              <a:t>(6)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Value of half = 3                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CA" sz="1200" b="1" dirty="0" err="1"/>
              <a:t>scala</a:t>
            </a:r>
            <a:r>
              <a:rPr lang="en-CA" sz="1200" b="1" dirty="0"/>
              <a:t>&gt; </a:t>
            </a:r>
            <a:r>
              <a:rPr lang="en-CA" sz="1200" b="1" dirty="0" err="1"/>
              <a:t>get_half_or_default_val</a:t>
            </a:r>
            <a:r>
              <a:rPr lang="en-CA" sz="1200" b="1" dirty="0"/>
              <a:t>(5)                                   </a:t>
            </a:r>
          </a:p>
          <a:p>
            <a:pPr marL="0" indent="0">
              <a:buNone/>
            </a:pPr>
            <a:r>
              <a:rPr lang="en-CA" sz="1200" b="1" dirty="0"/>
              <a:t>Value of half = 1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22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Closure</a:t>
            </a:r>
            <a:br>
              <a:rPr lang="en-CA" sz="3600" dirty="0" smtClean="0"/>
            </a:br>
            <a:r>
              <a:rPr lang="en-GB" sz="2200" dirty="0"/>
              <a:t>The function value (the object) that's created at runtime from this function literal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 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makeIncreaser</a:t>
            </a:r>
            <a:r>
              <a:rPr lang="en-CA" sz="1200" dirty="0"/>
              <a:t>(more: </a:t>
            </a:r>
            <a:r>
              <a:rPr lang="en-CA" sz="1200" dirty="0" err="1"/>
              <a:t>Int</a:t>
            </a:r>
            <a:r>
              <a:rPr lang="en-CA" sz="1200" dirty="0"/>
              <a:t>) = (x: </a:t>
            </a:r>
            <a:r>
              <a:rPr lang="en-CA" sz="1200" dirty="0" err="1"/>
              <a:t>Int</a:t>
            </a:r>
            <a:r>
              <a:rPr lang="en-CA" sz="1200" dirty="0"/>
              <a:t>) =&gt; x + more</a:t>
            </a:r>
          </a:p>
          <a:p>
            <a:pPr marL="0" indent="0">
              <a:buNone/>
            </a:pPr>
            <a:r>
              <a:rPr lang="en-CA" sz="1200" dirty="0" err="1"/>
              <a:t>makeIncreaser</a:t>
            </a:r>
            <a:r>
              <a:rPr lang="en-CA" sz="1200" dirty="0"/>
              <a:t>: (more: </a:t>
            </a:r>
            <a:r>
              <a:rPr lang="en-CA" sz="1200" dirty="0" err="1"/>
              <a:t>Int</a:t>
            </a:r>
            <a:r>
              <a:rPr lang="en-CA" sz="1200" dirty="0"/>
              <a:t>)</a:t>
            </a:r>
            <a:r>
              <a:rPr lang="en-CA" sz="1200" dirty="0" err="1"/>
              <a:t>Int</a:t>
            </a:r>
            <a:r>
              <a:rPr lang="en-CA" sz="1200" dirty="0"/>
              <a:t> =&gt; </a:t>
            </a:r>
            <a:r>
              <a:rPr lang="en-CA" sz="1200" dirty="0" err="1"/>
              <a:t>Int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</a:t>
            </a:r>
            <a:r>
              <a:rPr lang="en-CA" sz="1200" dirty="0" err="1"/>
              <a:t>def</a:t>
            </a:r>
            <a:r>
              <a:rPr lang="en-CA" sz="1200" dirty="0"/>
              <a:t> inc1=</a:t>
            </a:r>
            <a:r>
              <a:rPr lang="en-CA" sz="1200" dirty="0" err="1"/>
              <a:t>makeIncreaser</a:t>
            </a:r>
            <a:r>
              <a:rPr lang="en-CA" sz="1200" dirty="0"/>
              <a:t>(1</a:t>
            </a:r>
            <a:r>
              <a:rPr lang="en-CA" sz="1200" dirty="0" smtClean="0"/>
              <a:t>)               //This is a closure</a:t>
            </a:r>
            <a:endParaRPr lang="en-CA" sz="1200" dirty="0"/>
          </a:p>
          <a:p>
            <a:pPr marL="0" indent="0">
              <a:buNone/>
            </a:pPr>
            <a:r>
              <a:rPr lang="en-CA" sz="1200" dirty="0"/>
              <a:t>inc1: </a:t>
            </a:r>
            <a:r>
              <a:rPr lang="en-CA" sz="1200" dirty="0" err="1"/>
              <a:t>Int</a:t>
            </a:r>
            <a:r>
              <a:rPr lang="en-CA" sz="1200" dirty="0"/>
              <a:t> =&gt; </a:t>
            </a:r>
            <a:r>
              <a:rPr lang="en-CA" sz="1200" dirty="0" err="1"/>
              <a:t>Int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inc1(20)</a:t>
            </a:r>
          </a:p>
          <a:p>
            <a:pPr marL="0" indent="0">
              <a:buNone/>
            </a:pPr>
            <a:r>
              <a:rPr lang="en-CA" sz="1200" dirty="0"/>
              <a:t>res21: </a:t>
            </a:r>
            <a:r>
              <a:rPr lang="en-CA" sz="1200" dirty="0" err="1"/>
              <a:t>Int</a:t>
            </a:r>
            <a:r>
              <a:rPr lang="en-CA" sz="1200" dirty="0"/>
              <a:t> = 21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</a:t>
            </a:r>
            <a:r>
              <a:rPr lang="en-CA" sz="1200" dirty="0" err="1"/>
              <a:t>def</a:t>
            </a:r>
            <a:r>
              <a:rPr lang="en-CA" sz="1200" dirty="0"/>
              <a:t> inc7=</a:t>
            </a:r>
            <a:r>
              <a:rPr lang="en-CA" sz="1200" dirty="0" err="1"/>
              <a:t>makeIncreaser</a:t>
            </a:r>
            <a:r>
              <a:rPr lang="en-CA" sz="1200" dirty="0"/>
              <a:t>(7</a:t>
            </a:r>
            <a:r>
              <a:rPr lang="en-CA" sz="1200" dirty="0" smtClean="0"/>
              <a:t>)</a:t>
            </a:r>
            <a:r>
              <a:rPr lang="en-CA" sz="1200" dirty="0"/>
              <a:t> </a:t>
            </a:r>
            <a:r>
              <a:rPr lang="en-CA" sz="1200" dirty="0" smtClean="0"/>
              <a:t>	//</a:t>
            </a:r>
            <a:r>
              <a:rPr lang="en-CA" sz="1200" dirty="0"/>
              <a:t>This is a closure</a:t>
            </a:r>
          </a:p>
          <a:p>
            <a:pPr marL="0" indent="0">
              <a:buNone/>
            </a:pPr>
            <a:r>
              <a:rPr lang="en-CA" sz="1200" dirty="0"/>
              <a:t>inc7: </a:t>
            </a:r>
            <a:r>
              <a:rPr lang="en-CA" sz="1200" dirty="0" err="1"/>
              <a:t>Int</a:t>
            </a:r>
            <a:r>
              <a:rPr lang="en-CA" sz="1200" dirty="0"/>
              <a:t> =&gt; </a:t>
            </a:r>
            <a:r>
              <a:rPr lang="en-CA" sz="1200" dirty="0" err="1"/>
              <a:t>Int</a:t>
            </a:r>
            <a:endParaRPr lang="en-CA" sz="1200" dirty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/>
              <a:t>&gt; inc7(20)</a:t>
            </a:r>
          </a:p>
          <a:p>
            <a:pPr marL="0" indent="0">
              <a:buNone/>
            </a:pPr>
            <a:r>
              <a:rPr lang="en-CA" sz="1200" dirty="0"/>
              <a:t>res22: </a:t>
            </a:r>
            <a:r>
              <a:rPr lang="en-CA" sz="1200" dirty="0" err="1"/>
              <a:t>Int</a:t>
            </a:r>
            <a:r>
              <a:rPr lang="en-CA" sz="1200" dirty="0"/>
              <a:t> = 27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 err="1"/>
              <a:t>scala</a:t>
            </a:r>
            <a:r>
              <a:rPr lang="en-CA" sz="1200" dirty="0" smtClean="0"/>
              <a:t>&gt;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414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Default function arguments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printSomething</a:t>
            </a:r>
            <a:r>
              <a:rPr lang="en-CA" sz="1200" dirty="0"/>
              <a:t>(</a:t>
            </a:r>
            <a:r>
              <a:rPr lang="en-CA" sz="1200" dirty="0" err="1"/>
              <a:t>msg</a:t>
            </a:r>
            <a:r>
              <a:rPr lang="en-CA" sz="1200" dirty="0"/>
              <a:t>: String = "Something"): Unit =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println</a:t>
            </a:r>
            <a:r>
              <a:rPr lang="en-CA" sz="1200" dirty="0"/>
              <a:t>(</a:t>
            </a:r>
            <a:r>
              <a:rPr lang="en-CA" sz="1200" dirty="0" err="1"/>
              <a:t>msg</a:t>
            </a:r>
            <a:r>
              <a:rPr lang="en-CA" sz="1200" dirty="0"/>
              <a:t>)                                  //&gt; </a:t>
            </a:r>
            <a:r>
              <a:rPr lang="en-CA" sz="1200" dirty="0" err="1"/>
              <a:t>printSomething</a:t>
            </a:r>
            <a:r>
              <a:rPr lang="en-CA" sz="1200" dirty="0"/>
              <a:t>: (</a:t>
            </a:r>
            <a:r>
              <a:rPr lang="en-CA" sz="1200" dirty="0" err="1"/>
              <a:t>msg</a:t>
            </a:r>
            <a:r>
              <a:rPr lang="en-CA" sz="1200" dirty="0"/>
              <a:t>: String)Unit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printSomething</a:t>
            </a:r>
            <a:r>
              <a:rPr lang="en-CA" sz="1200" dirty="0"/>
              <a:t>()                                //&gt; Something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  </a:t>
            </a:r>
            <a:r>
              <a:rPr lang="en-CA" sz="1200" dirty="0" err="1"/>
              <a:t>printSomething</a:t>
            </a:r>
            <a:r>
              <a:rPr lang="en-CA" sz="1200" dirty="0"/>
              <a:t>("ABCD")                          //&gt; ABCD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  </a:t>
            </a:r>
            <a:r>
              <a:rPr lang="en-CA" sz="1200" dirty="0" err="1"/>
              <a:t>printSomething</a:t>
            </a:r>
            <a:r>
              <a:rPr lang="en-CA" sz="1200" dirty="0"/>
              <a:t>(</a:t>
            </a:r>
            <a:r>
              <a:rPr lang="en-CA" sz="1200" dirty="0" err="1"/>
              <a:t>msg</a:t>
            </a:r>
            <a:r>
              <a:rPr lang="en-CA" sz="1200" dirty="0"/>
              <a:t> = "ABCD")                    //&gt; </a:t>
            </a:r>
            <a:r>
              <a:rPr lang="en-CA" sz="1200" dirty="0" smtClean="0"/>
              <a:t>ABCD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854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String </a:t>
            </a:r>
            <a:r>
              <a:rPr lang="en-GB" dirty="0" smtClean="0"/>
              <a:t>interpolation</a:t>
            </a:r>
            <a:endParaRPr lang="en-CA" dirty="0" smtClean="0"/>
          </a:p>
          <a:p>
            <a:r>
              <a:rPr lang="en-CA" dirty="0" smtClean="0"/>
              <a:t>Classes</a:t>
            </a:r>
          </a:p>
          <a:p>
            <a:r>
              <a:rPr lang="en-GB" dirty="0" smtClean="0"/>
              <a:t>Objects</a:t>
            </a:r>
          </a:p>
          <a:p>
            <a:r>
              <a:rPr lang="en-CA" dirty="0"/>
              <a:t>Companion </a:t>
            </a:r>
            <a:r>
              <a:rPr lang="en-CA" dirty="0" smtClean="0"/>
              <a:t>object</a:t>
            </a:r>
            <a:endParaRPr lang="en-GB" dirty="0" smtClean="0"/>
          </a:p>
          <a:p>
            <a:r>
              <a:rPr lang="en-GB" dirty="0" smtClean="0"/>
              <a:t>Case Classes</a:t>
            </a:r>
          </a:p>
          <a:p>
            <a:r>
              <a:rPr lang="en-CA" dirty="0"/>
              <a:t>Traits</a:t>
            </a:r>
          </a:p>
          <a:p>
            <a:r>
              <a:rPr lang="en-CA" dirty="0" smtClean="0"/>
              <a:t>Pattern Matching</a:t>
            </a:r>
          </a:p>
          <a:p>
            <a:r>
              <a:rPr lang="en-GB" dirty="0"/>
              <a:t>Case Objects</a:t>
            </a:r>
            <a:endParaRPr lang="en-CA" dirty="0" smtClean="0"/>
          </a:p>
          <a:p>
            <a:r>
              <a:rPr lang="en-GB" dirty="0" smtClean="0"/>
              <a:t>Implicit </a:t>
            </a:r>
            <a:r>
              <a:rPr lang="en-GB" dirty="0"/>
              <a:t>Parameters and </a:t>
            </a:r>
            <a:r>
              <a:rPr lang="en-GB" dirty="0" smtClean="0"/>
              <a:t>Conversions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interpolation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4525963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</a:t>
            </a:r>
            <a:r>
              <a:rPr lang="en-CA" sz="1600" b="1" dirty="0" err="1"/>
              <a:t>val</a:t>
            </a:r>
            <a:r>
              <a:rPr lang="en-CA" sz="1600" b="1" dirty="0"/>
              <a:t> i = 100.545866705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//Substitute Variable values</a:t>
            </a:r>
          </a:p>
          <a:p>
            <a:pPr marL="0" indent="0">
              <a:buNone/>
            </a:pPr>
            <a:r>
              <a:rPr lang="en-GB" sz="1600" b="1" dirty="0"/>
              <a:t>  </a:t>
            </a:r>
            <a:r>
              <a:rPr lang="en-GB" sz="1600" b="1" dirty="0" err="1"/>
              <a:t>val</a:t>
            </a:r>
            <a:r>
              <a:rPr lang="en-GB" sz="1600" b="1" dirty="0"/>
              <a:t> </a:t>
            </a:r>
            <a:r>
              <a:rPr lang="en-GB" sz="1600" b="1" dirty="0" err="1"/>
              <a:t>str</a:t>
            </a:r>
            <a:r>
              <a:rPr lang="en-GB" sz="1600" b="1" dirty="0"/>
              <a:t> = </a:t>
            </a:r>
            <a:r>
              <a:rPr lang="en-GB" sz="1600" b="1" dirty="0" err="1"/>
              <a:t>s"Value</a:t>
            </a:r>
            <a:r>
              <a:rPr lang="en-GB" sz="1600" b="1" dirty="0"/>
              <a:t> Of i = $i"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</a:t>
            </a:r>
            <a:r>
              <a:rPr lang="en-CA" sz="1600" b="1" dirty="0" err="1"/>
              <a:t>println</a:t>
            </a:r>
            <a:r>
              <a:rPr lang="en-CA" sz="1600" b="1" dirty="0"/>
              <a:t>(</a:t>
            </a:r>
            <a:r>
              <a:rPr lang="en-CA" sz="1600" b="1" dirty="0" err="1"/>
              <a:t>str</a:t>
            </a:r>
            <a:r>
              <a:rPr lang="en-CA" sz="1600" b="1" dirty="0"/>
              <a:t>)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sz="1600" b="1" dirty="0"/>
              <a:t>  //Formatted Printing</a:t>
            </a:r>
          </a:p>
          <a:p>
            <a:pPr marL="0" indent="0">
              <a:buNone/>
            </a:pPr>
            <a:r>
              <a:rPr lang="en-GB" sz="1600" b="1" dirty="0"/>
              <a:t>  </a:t>
            </a:r>
            <a:r>
              <a:rPr lang="en-GB" sz="1600" b="1" dirty="0" err="1"/>
              <a:t>println</a:t>
            </a:r>
            <a:r>
              <a:rPr lang="en-GB" sz="1600" b="1" dirty="0"/>
              <a:t>(</a:t>
            </a:r>
            <a:r>
              <a:rPr lang="en-GB" sz="1600" b="1" dirty="0" err="1"/>
              <a:t>f"Value</a:t>
            </a:r>
            <a:r>
              <a:rPr lang="en-GB" sz="1600" b="1" dirty="0"/>
              <a:t> Of i = $i%.4f")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GB" sz="1600" b="1" dirty="0"/>
              <a:t>  //Prints An symbol within the String.</a:t>
            </a:r>
          </a:p>
          <a:p>
            <a:pPr marL="0" indent="0">
              <a:buNone/>
            </a:pPr>
            <a:r>
              <a:rPr lang="en-GB" sz="1600" b="1" dirty="0"/>
              <a:t>  </a:t>
            </a:r>
            <a:r>
              <a:rPr lang="en-GB" sz="1600" b="1" dirty="0" err="1"/>
              <a:t>println</a:t>
            </a:r>
            <a:r>
              <a:rPr lang="en-GB" sz="1600" b="1" dirty="0"/>
              <a:t>(</a:t>
            </a:r>
            <a:r>
              <a:rPr lang="en-GB" sz="1600" b="1" dirty="0" err="1"/>
              <a:t>raw"Value</a:t>
            </a:r>
            <a:r>
              <a:rPr lang="en-GB" sz="1600" b="1" dirty="0"/>
              <a:t> Of i = $i%.4f")</a:t>
            </a:r>
          </a:p>
          <a:p>
            <a:pPr marL="0" indent="0">
              <a:buNone/>
            </a:pP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4408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499992" y="170080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a1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499992" y="227687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99992" y="285293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a3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300192" y="170080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300192" y="227687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300192" y="285293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num_legs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8172400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3" name="Curved Connector 12"/>
          <p:cNvCxnSpPr>
            <a:stCxn id="5" idx="3"/>
            <a:endCxn id="8" idx="1"/>
          </p:cNvCxnSpPr>
          <p:nvPr/>
        </p:nvCxnSpPr>
        <p:spPr>
          <a:xfrm>
            <a:off x="5796136" y="1916832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9" idx="1"/>
          </p:cNvCxnSpPr>
          <p:nvPr/>
        </p:nvCxnSpPr>
        <p:spPr>
          <a:xfrm>
            <a:off x="5796136" y="2492896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10" idx="1"/>
          </p:cNvCxnSpPr>
          <p:nvPr/>
        </p:nvCxnSpPr>
        <p:spPr>
          <a:xfrm>
            <a:off x="5796136" y="3068960"/>
            <a:ext cx="5040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3"/>
            <a:endCxn id="11" idx="1"/>
          </p:cNvCxnSpPr>
          <p:nvPr/>
        </p:nvCxnSpPr>
        <p:spPr>
          <a:xfrm>
            <a:off x="7596336" y="1916832"/>
            <a:ext cx="639336" cy="4953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11" idx="2"/>
          </p:cNvCxnSpPr>
          <p:nvPr/>
        </p:nvCxnSpPr>
        <p:spPr>
          <a:xfrm>
            <a:off x="7596336" y="2492896"/>
            <a:ext cx="57606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3"/>
            <a:endCxn id="11" idx="3"/>
          </p:cNvCxnSpPr>
          <p:nvPr/>
        </p:nvCxnSpPr>
        <p:spPr>
          <a:xfrm flipV="1">
            <a:off x="7596336" y="2717656"/>
            <a:ext cx="639336" cy="3513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class Animal{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</a:t>
            </a:r>
            <a:r>
              <a:rPr lang="en-CA" sz="1800" dirty="0" err="1" smtClean="0"/>
              <a:t>var</a:t>
            </a:r>
            <a:r>
              <a:rPr lang="en-CA" sz="1800" dirty="0" smtClean="0"/>
              <a:t> </a:t>
            </a:r>
            <a:r>
              <a:rPr lang="en-CA" sz="1800" dirty="0" err="1" smtClean="0"/>
              <a:t>num_legs</a:t>
            </a:r>
            <a:r>
              <a:rPr lang="en-CA" sz="1800" dirty="0" smtClean="0"/>
              <a:t> = 4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private </a:t>
            </a:r>
            <a:r>
              <a:rPr lang="en-CA" sz="1800" dirty="0" err="1" smtClean="0"/>
              <a:t>val</a:t>
            </a:r>
            <a:r>
              <a:rPr lang="en-CA" sz="1800" dirty="0" smtClean="0"/>
              <a:t> </a:t>
            </a:r>
            <a:r>
              <a:rPr lang="en-CA" sz="1800" dirty="0" err="1" smtClean="0"/>
              <a:t>num_eyes</a:t>
            </a:r>
            <a:r>
              <a:rPr lang="en-CA" sz="1800" dirty="0" smtClean="0"/>
              <a:t> = 2</a:t>
            </a:r>
          </a:p>
          <a:p>
            <a:pPr marL="0" indent="0">
              <a:buNone/>
            </a:pPr>
            <a:r>
              <a:rPr lang="en-CA" sz="1800" dirty="0" smtClean="0"/>
              <a:t>}</a:t>
            </a:r>
          </a:p>
          <a:p>
            <a:pPr marL="0" indent="0">
              <a:buNone/>
            </a:pPr>
            <a:r>
              <a:rPr lang="en-CA" sz="1800" dirty="0" err="1"/>
              <a:t>val</a:t>
            </a:r>
            <a:r>
              <a:rPr lang="en-CA" sz="1800" dirty="0"/>
              <a:t> a1 = new Animal()</a:t>
            </a:r>
            <a:endParaRPr lang="en-GB" sz="1800" dirty="0"/>
          </a:p>
          <a:p>
            <a:pPr marL="0" indent="0">
              <a:buNone/>
            </a:pPr>
            <a:r>
              <a:rPr lang="en-CA" sz="1800" dirty="0" err="1"/>
              <a:t>val</a:t>
            </a:r>
            <a:r>
              <a:rPr lang="en-CA" sz="1800" dirty="0"/>
              <a:t> </a:t>
            </a:r>
            <a:r>
              <a:rPr lang="en-CA" sz="1800" dirty="0" smtClean="0"/>
              <a:t>a2 </a:t>
            </a:r>
            <a:r>
              <a:rPr lang="en-CA" sz="1800" dirty="0"/>
              <a:t>= new Animal</a:t>
            </a:r>
            <a:r>
              <a:rPr lang="en-CA" sz="1800" dirty="0" smtClean="0"/>
              <a:t>()</a:t>
            </a:r>
            <a:endParaRPr lang="en-CA" sz="1800" dirty="0"/>
          </a:p>
          <a:p>
            <a:pPr marL="0" indent="0">
              <a:buNone/>
            </a:pPr>
            <a:r>
              <a:rPr lang="en-CA" sz="1800" dirty="0" err="1" smtClean="0"/>
              <a:t>val</a:t>
            </a:r>
            <a:r>
              <a:rPr lang="en-CA" sz="1800" dirty="0" smtClean="0"/>
              <a:t> a3 = new Animal()</a:t>
            </a:r>
          </a:p>
          <a:p>
            <a:pPr marL="0" indent="0">
              <a:buNone/>
            </a:pPr>
            <a:r>
              <a:rPr lang="en-CA" sz="1800" dirty="0" smtClean="0"/>
              <a:t>__________________________________________________________________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a1.num_legs = 2</a:t>
            </a:r>
          </a:p>
          <a:p>
            <a:pPr marL="0" indent="0">
              <a:buNone/>
            </a:pPr>
            <a:r>
              <a:rPr lang="en-GB" sz="1800" dirty="0" smtClean="0"/>
              <a:t>a2.num_legs </a:t>
            </a:r>
            <a:r>
              <a:rPr lang="en-GB" sz="1800" dirty="0"/>
              <a:t>= </a:t>
            </a:r>
            <a:r>
              <a:rPr lang="en-GB" sz="1800" dirty="0" smtClean="0"/>
              <a:t>6</a:t>
            </a:r>
          </a:p>
          <a:p>
            <a:pPr marL="0" indent="0">
              <a:buNone/>
            </a:pPr>
            <a:r>
              <a:rPr lang="en-GB" sz="1800" dirty="0" smtClean="0"/>
              <a:t>a2.num_legs </a:t>
            </a:r>
            <a:r>
              <a:rPr lang="en-GB" sz="1800" dirty="0"/>
              <a:t>=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9992" y="400506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a1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499992" y="458112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a2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4499992" y="515719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a3</a:t>
            </a:r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6300192" y="400506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6300192" y="458112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num_legs</a:t>
            </a:r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6300192" y="515719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num_legs</a:t>
            </a:r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8172400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cxnSp>
        <p:nvCxnSpPr>
          <p:cNvPr id="38" name="Curved Connector 37"/>
          <p:cNvCxnSpPr>
            <a:stCxn id="31" idx="3"/>
            <a:endCxn id="34" idx="1"/>
          </p:cNvCxnSpPr>
          <p:nvPr/>
        </p:nvCxnSpPr>
        <p:spPr>
          <a:xfrm>
            <a:off x="5796136" y="4221088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2" idx="3"/>
            <a:endCxn id="35" idx="1"/>
          </p:cNvCxnSpPr>
          <p:nvPr/>
        </p:nvCxnSpPr>
        <p:spPr>
          <a:xfrm>
            <a:off x="5796136" y="4797152"/>
            <a:ext cx="5040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3" idx="3"/>
            <a:endCxn id="36" idx="1"/>
          </p:cNvCxnSpPr>
          <p:nvPr/>
        </p:nvCxnSpPr>
        <p:spPr>
          <a:xfrm>
            <a:off x="5796136" y="5373216"/>
            <a:ext cx="5040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4" idx="3"/>
            <a:endCxn id="37" idx="2"/>
          </p:cNvCxnSpPr>
          <p:nvPr/>
        </p:nvCxnSpPr>
        <p:spPr>
          <a:xfrm>
            <a:off x="7596336" y="4221088"/>
            <a:ext cx="57606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3"/>
            <a:endCxn id="44" idx="2"/>
          </p:cNvCxnSpPr>
          <p:nvPr/>
        </p:nvCxnSpPr>
        <p:spPr>
          <a:xfrm flipV="1">
            <a:off x="7596336" y="4725144"/>
            <a:ext cx="57606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6" idx="3"/>
            <a:endCxn id="45" idx="2"/>
          </p:cNvCxnSpPr>
          <p:nvPr/>
        </p:nvCxnSpPr>
        <p:spPr>
          <a:xfrm flipV="1">
            <a:off x="7596336" y="5301208"/>
            <a:ext cx="576064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172400" y="45091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8172400" y="50851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4525963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r>
              <a:rPr lang="en-CA" sz="1200" dirty="0" smtClean="0"/>
              <a:t>  </a:t>
            </a:r>
            <a:r>
              <a:rPr lang="en-CA" sz="1200" dirty="0"/>
              <a:t>class Animal(</a:t>
            </a:r>
            <a:r>
              <a:rPr lang="en-CA" sz="1200" dirty="0" err="1"/>
              <a:t>var</a:t>
            </a:r>
            <a:r>
              <a:rPr lang="en-CA" sz="1200" dirty="0"/>
              <a:t> name: String) {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val</a:t>
            </a:r>
            <a:r>
              <a:rPr lang="en-CA" sz="1200" dirty="0"/>
              <a:t> a = 100;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getA</a:t>
            </a:r>
            <a:r>
              <a:rPr lang="en-CA" sz="1200" dirty="0"/>
              <a:t> = a;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//Validation</a:t>
            </a:r>
          </a:p>
          <a:p>
            <a:pPr marL="0" indent="0">
              <a:buNone/>
            </a:pPr>
            <a:r>
              <a:rPr lang="en-CA" sz="1200" dirty="0"/>
              <a:t>    require(</a:t>
            </a:r>
            <a:r>
              <a:rPr lang="en-CA" sz="1200" dirty="0" err="1"/>
              <a:t>name.startsWith</a:t>
            </a:r>
            <a:r>
              <a:rPr lang="en-CA" sz="1200" dirty="0"/>
              <a:t>("A"))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//Constructor</a:t>
            </a:r>
          </a:p>
          <a:p>
            <a:pPr marL="0" indent="0">
              <a:buNone/>
            </a:pPr>
            <a:r>
              <a:rPr lang="en-GB" sz="1200" dirty="0"/>
              <a:t>    /*private*/ </a:t>
            </a:r>
            <a:r>
              <a:rPr lang="en-GB" sz="1200" dirty="0" err="1"/>
              <a:t>def</a:t>
            </a:r>
            <a:r>
              <a:rPr lang="en-GB" sz="1200" dirty="0"/>
              <a:t> this() = this("As")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this(a: String, b: String) = this(a)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num_legs</a:t>
            </a:r>
            <a:r>
              <a:rPr lang="en-CA" sz="1200" dirty="0"/>
              <a:t> = 4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make_noise</a:t>
            </a:r>
            <a:r>
              <a:rPr lang="en-GB" sz="1200" dirty="0"/>
              <a:t>: Unit = </a:t>
            </a:r>
            <a:r>
              <a:rPr lang="en-GB" sz="1200" dirty="0" err="1"/>
              <a:t>println</a:t>
            </a:r>
            <a:r>
              <a:rPr lang="en-GB" sz="1200" dirty="0"/>
              <a:t>("I don't know what does that mean.")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pt-BR" sz="1200" dirty="0"/>
              <a:t>    override def toString = s"a : $a getA : $getA num_legs : $num_legs make_noise : $make_noise"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class Dog(name: String) extends Animal(name) {</a:t>
            </a:r>
          </a:p>
          <a:p>
            <a:pPr marL="0" indent="0">
              <a:buNone/>
            </a:pPr>
            <a:r>
              <a:rPr lang="en-CA" sz="1200" dirty="0"/>
              <a:t>    override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make_noise</a:t>
            </a:r>
            <a:r>
              <a:rPr lang="en-CA" sz="1200" dirty="0"/>
              <a:t>: Unit = { </a:t>
            </a:r>
            <a:r>
              <a:rPr lang="en-CA" sz="1200" dirty="0" err="1"/>
              <a:t>println</a:t>
            </a:r>
            <a:r>
              <a:rPr lang="en-CA" sz="1200" dirty="0"/>
              <a:t>("Dog : </a:t>
            </a:r>
            <a:r>
              <a:rPr lang="en-CA" sz="1200" dirty="0" err="1"/>
              <a:t>Bho</a:t>
            </a:r>
            <a:r>
              <a:rPr lang="en-CA" sz="1200" dirty="0"/>
              <a:t> </a:t>
            </a:r>
            <a:r>
              <a:rPr lang="en-CA" sz="1200" dirty="0" err="1"/>
              <a:t>bho</a:t>
            </a:r>
            <a:r>
              <a:rPr lang="en-CA" sz="1200" dirty="0"/>
              <a:t>") }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class Cat(name: String) extends Animal(name) {</a:t>
            </a:r>
          </a:p>
          <a:p>
            <a:pPr marL="0" indent="0">
              <a:buNone/>
            </a:pPr>
            <a:r>
              <a:rPr lang="en-CA" sz="1200" dirty="0"/>
              <a:t>    override </a:t>
            </a:r>
            <a:r>
              <a:rPr lang="en-CA" sz="1200" dirty="0" err="1"/>
              <a:t>def</a:t>
            </a:r>
            <a:r>
              <a:rPr lang="en-CA" sz="1200" dirty="0"/>
              <a:t> </a:t>
            </a:r>
            <a:r>
              <a:rPr lang="en-CA" sz="1200" dirty="0" err="1"/>
              <a:t>make_noise</a:t>
            </a:r>
            <a:r>
              <a:rPr lang="en-CA" sz="1200" dirty="0"/>
              <a:t>: Unit = { </a:t>
            </a:r>
            <a:r>
              <a:rPr lang="en-CA" sz="1200" dirty="0" err="1"/>
              <a:t>println</a:t>
            </a:r>
            <a:r>
              <a:rPr lang="en-CA" sz="1200" dirty="0"/>
              <a:t>("Cat : </a:t>
            </a:r>
            <a:r>
              <a:rPr lang="en-CA" sz="1200" dirty="0" err="1"/>
              <a:t>Meau</a:t>
            </a:r>
            <a:r>
              <a:rPr lang="en-CA" sz="1200" dirty="0"/>
              <a:t>") }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val</a:t>
            </a:r>
            <a:r>
              <a:rPr lang="en-GB" sz="1200" dirty="0"/>
              <a:t> a1: Animal = new Dog("AA")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val</a:t>
            </a:r>
            <a:r>
              <a:rPr lang="en-GB" sz="1200" dirty="0"/>
              <a:t> a2: Cat = new Cat("AB")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val</a:t>
            </a:r>
            <a:r>
              <a:rPr lang="en-GB" sz="1200" dirty="0"/>
              <a:t> a3 = new Animal("AC")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val</a:t>
            </a:r>
            <a:r>
              <a:rPr lang="en-CA" sz="1200" dirty="0"/>
              <a:t> a4 = new Animal()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a1.make_noise</a:t>
            </a:r>
          </a:p>
          <a:p>
            <a:pPr marL="0" indent="0">
              <a:buNone/>
            </a:pPr>
            <a:r>
              <a:rPr lang="en-CA" sz="1200" dirty="0"/>
              <a:t>  a2.make_noise</a:t>
            </a:r>
          </a:p>
          <a:p>
            <a:pPr marL="0" indent="0">
              <a:buNone/>
            </a:pPr>
            <a:r>
              <a:rPr lang="en-CA" sz="1200" dirty="0"/>
              <a:t>  a3.make_noise</a:t>
            </a:r>
          </a:p>
          <a:p>
            <a:pPr marL="0" indent="0">
              <a:buNone/>
            </a:pPr>
            <a:r>
              <a:rPr lang="en-CA" sz="1200" dirty="0"/>
              <a:t>  a4.make_noise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(a1.a)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(a4.a)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a1.name = "2"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(a1)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(a2)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(a3)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println</a:t>
            </a:r>
            <a:r>
              <a:rPr lang="en-CA" sz="1200" dirty="0"/>
              <a:t>(a4)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2760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4525963"/>
          </a:xfrm>
          <a:ln w="0">
            <a:noFill/>
          </a:ln>
          <a:effectLst>
            <a:softEdge rad="0"/>
          </a:effectLst>
        </p:spPr>
        <p:txBody>
          <a:bodyPr numCol="2" spcCol="72000">
            <a:noAutofit/>
          </a:bodyPr>
          <a:lstStyle/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b="1" dirty="0"/>
              <a:t>class Rational(n: </a:t>
            </a:r>
            <a:r>
              <a:rPr lang="en-GB" sz="1200" b="1" dirty="0" err="1"/>
              <a:t>Int</a:t>
            </a:r>
            <a:r>
              <a:rPr lang="en-GB" sz="1200" b="1" dirty="0"/>
              <a:t>, d: </a:t>
            </a:r>
            <a:r>
              <a:rPr lang="en-GB" sz="1200" b="1" dirty="0" err="1"/>
              <a:t>Int</a:t>
            </a:r>
            <a:r>
              <a:rPr lang="en-GB" sz="1200" b="1" dirty="0"/>
              <a:t>) {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//Won't work</a:t>
            </a:r>
          </a:p>
          <a:p>
            <a:pPr marL="0" indent="0">
              <a:buNone/>
            </a:pPr>
            <a:r>
              <a:rPr lang="en-GB" sz="1200" dirty="0"/>
              <a:t>    //</a:t>
            </a:r>
            <a:r>
              <a:rPr lang="en-GB" sz="1200" dirty="0" err="1"/>
              <a:t>def</a:t>
            </a:r>
            <a:r>
              <a:rPr lang="en-GB" sz="1200" dirty="0"/>
              <a:t> add(that: Rational) = new Rational(n * </a:t>
            </a:r>
            <a:r>
              <a:rPr lang="en-GB" sz="1200" dirty="0" err="1"/>
              <a:t>that.d</a:t>
            </a:r>
            <a:r>
              <a:rPr lang="en-GB" sz="1200" dirty="0"/>
              <a:t> + </a:t>
            </a:r>
            <a:r>
              <a:rPr lang="en-GB" sz="1200" dirty="0" err="1"/>
              <a:t>that.n</a:t>
            </a:r>
            <a:r>
              <a:rPr lang="en-GB" sz="1200" dirty="0"/>
              <a:t> * d, d * </a:t>
            </a:r>
            <a:r>
              <a:rPr lang="en-GB" sz="1200" dirty="0" err="1"/>
              <a:t>that.d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require(d != 0)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b="1" dirty="0" err="1"/>
              <a:t>val</a:t>
            </a:r>
            <a:r>
              <a:rPr lang="en-CA" sz="1200" b="1" dirty="0"/>
              <a:t> </a:t>
            </a:r>
            <a:r>
              <a:rPr lang="en-CA" sz="1200" b="1" dirty="0" err="1"/>
              <a:t>numer</a:t>
            </a:r>
            <a:r>
              <a:rPr lang="en-CA" sz="1200" b="1" dirty="0"/>
              <a:t> = n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b="1" dirty="0" err="1"/>
              <a:t>val</a:t>
            </a:r>
            <a:r>
              <a:rPr lang="en-CA" sz="1200" b="1" dirty="0"/>
              <a:t> </a:t>
            </a:r>
            <a:r>
              <a:rPr lang="en-CA" sz="1200" b="1" dirty="0" err="1"/>
              <a:t>denom</a:t>
            </a:r>
            <a:r>
              <a:rPr lang="en-CA" sz="1200" b="1" dirty="0"/>
              <a:t> = d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b="1" dirty="0" err="1"/>
              <a:t>def</a:t>
            </a:r>
            <a:r>
              <a:rPr lang="en-GB" sz="1200" b="1" dirty="0"/>
              <a:t> +(that: Rational) = new Rational(</a:t>
            </a:r>
            <a:r>
              <a:rPr lang="en-GB" sz="1200" b="1" dirty="0" err="1"/>
              <a:t>numer</a:t>
            </a:r>
            <a:r>
              <a:rPr lang="en-GB" sz="1200" b="1" dirty="0"/>
              <a:t> * </a:t>
            </a:r>
            <a:r>
              <a:rPr lang="en-GB" sz="1200" b="1" dirty="0" err="1"/>
              <a:t>that.denom</a:t>
            </a:r>
            <a:r>
              <a:rPr lang="en-GB" sz="1200" b="1" dirty="0"/>
              <a:t> + </a:t>
            </a:r>
            <a:r>
              <a:rPr lang="en-GB" sz="1200" b="1" dirty="0" err="1"/>
              <a:t>that.numer</a:t>
            </a:r>
            <a:r>
              <a:rPr lang="en-GB" sz="1200" b="1" dirty="0"/>
              <a:t> * </a:t>
            </a:r>
            <a:r>
              <a:rPr lang="en-GB" sz="1200" b="1" dirty="0" err="1"/>
              <a:t>denom</a:t>
            </a:r>
            <a:r>
              <a:rPr lang="en-GB" sz="1200" b="1" dirty="0"/>
              <a:t>, </a:t>
            </a:r>
            <a:r>
              <a:rPr lang="en-GB" sz="1200" b="1" dirty="0" err="1"/>
              <a:t>denom</a:t>
            </a:r>
            <a:r>
              <a:rPr lang="en-GB" sz="1200" b="1" dirty="0"/>
              <a:t> * </a:t>
            </a:r>
            <a:r>
              <a:rPr lang="en-GB" sz="1200" b="1" dirty="0" err="1"/>
              <a:t>that.denom</a:t>
            </a:r>
            <a:r>
              <a:rPr lang="en-GB" sz="1200" b="1" dirty="0"/>
              <a:t>)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b="1" dirty="0"/>
              <a:t>override </a:t>
            </a:r>
            <a:r>
              <a:rPr lang="en-CA" sz="1200" b="1" dirty="0" err="1"/>
              <a:t>def</a:t>
            </a:r>
            <a:r>
              <a:rPr lang="en-CA" sz="1200" b="1" dirty="0"/>
              <a:t> </a:t>
            </a:r>
            <a:r>
              <a:rPr lang="en-CA" sz="1200" b="1" dirty="0" err="1"/>
              <a:t>toString</a:t>
            </a:r>
            <a:r>
              <a:rPr lang="en-CA" sz="1200" b="1" dirty="0"/>
              <a:t> : String = </a:t>
            </a:r>
            <a:r>
              <a:rPr lang="en-CA" sz="1200" b="1" dirty="0" err="1"/>
              <a:t>s"$n</a:t>
            </a:r>
            <a:r>
              <a:rPr lang="en-CA" sz="1200" b="1" dirty="0"/>
              <a:t> / $d"</a:t>
            </a:r>
          </a:p>
          <a:p>
            <a:pPr marL="0" indent="0">
              <a:buNone/>
            </a:pPr>
            <a:r>
              <a:rPr lang="en-CA" sz="1200" dirty="0"/>
              <a:t>  }</a:t>
            </a:r>
          </a:p>
          <a:p>
            <a:pPr marL="0" indent="0">
              <a:buNone/>
            </a:pPr>
            <a:r>
              <a:rPr lang="en-CA" sz="1200" dirty="0"/>
              <a:t>  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b="1" dirty="0" err="1"/>
              <a:t>val</a:t>
            </a:r>
            <a:r>
              <a:rPr lang="en-CA" sz="1200" b="1" dirty="0"/>
              <a:t> r1 = new Rational(10,3)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b="1" dirty="0" err="1"/>
              <a:t>val</a:t>
            </a:r>
            <a:r>
              <a:rPr lang="en-CA" sz="1200" b="1" dirty="0"/>
              <a:t> r2 = new Rational(10,3)</a:t>
            </a:r>
          </a:p>
          <a:p>
            <a:pPr marL="0" indent="0">
              <a:buNone/>
            </a:pPr>
            <a:r>
              <a:rPr lang="en-CA" sz="1200" dirty="0"/>
              <a:t>  </a:t>
            </a:r>
          </a:p>
          <a:p>
            <a:pPr marL="0" indent="0">
              <a:buNone/>
            </a:pPr>
            <a:r>
              <a:rPr lang="pt-BR" sz="1200" dirty="0"/>
              <a:t>  println (s"$r1 + $r2 = ${r1 + r2}")</a:t>
            </a:r>
          </a:p>
        </p:txBody>
      </p:sp>
    </p:spTree>
    <p:extLst>
      <p:ext uri="{BB962C8B-B14F-4D97-AF65-F5344CB8AC3E}">
        <p14:creationId xmlns:p14="http://schemas.microsoft.com/office/powerpoint/2010/main" val="2948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Objects</a:t>
            </a:r>
            <a:endParaRPr lang="en-CA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/>
              <a:t> object Logger {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var</a:t>
            </a:r>
            <a:r>
              <a:rPr lang="en-CA" sz="1800" dirty="0"/>
              <a:t> </a:t>
            </a:r>
            <a:r>
              <a:rPr lang="en-CA" sz="1800" dirty="0" err="1"/>
              <a:t>line_num</a:t>
            </a:r>
            <a:r>
              <a:rPr lang="en-CA" sz="1800" dirty="0"/>
              <a:t> = 0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def</a:t>
            </a:r>
            <a:r>
              <a:rPr lang="en-CA" sz="1800" dirty="0"/>
              <a:t> log(s: String) = { </a:t>
            </a:r>
            <a:r>
              <a:rPr lang="en-CA" sz="1800" dirty="0" err="1"/>
              <a:t>println</a:t>
            </a:r>
            <a:r>
              <a:rPr lang="en-CA" sz="1800" dirty="0"/>
              <a:t>(s"$</a:t>
            </a:r>
            <a:r>
              <a:rPr lang="en-CA" sz="1800" dirty="0" err="1"/>
              <a:t>line_num</a:t>
            </a:r>
            <a:r>
              <a:rPr lang="en-CA" sz="1800" dirty="0"/>
              <a:t> : $s"); </a:t>
            </a:r>
            <a:r>
              <a:rPr lang="en-CA" sz="1800" dirty="0" err="1"/>
              <a:t>line_num</a:t>
            </a:r>
            <a:r>
              <a:rPr lang="en-CA" sz="1800" dirty="0"/>
              <a:t> += 1 }</a:t>
            </a:r>
          </a:p>
          <a:p>
            <a:pPr marL="0" indent="0">
              <a:buNone/>
            </a:pPr>
            <a:r>
              <a:rPr lang="en-CA" sz="1800" dirty="0"/>
              <a:t>  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Logger.log("This is a start of program")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Logger.log("Arguments are : a, b, c")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Logger.log("Calculating a")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Logger.log("Performing EOD procedures")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Logger.log("This is a end of program")</a:t>
            </a:r>
            <a:endParaRPr lang="en-CA" sz="1800" dirty="0" smtClean="0"/>
          </a:p>
        </p:txBody>
      </p:sp>
    </p:spTree>
    <p:extLst>
      <p:ext uri="{BB962C8B-B14F-4D97-AF65-F5344CB8AC3E}">
        <p14:creationId xmlns:p14="http://schemas.microsoft.com/office/powerpoint/2010/main" val="3191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</a:t>
            </a:r>
            <a:endParaRPr lang="en-CA" dirty="0"/>
          </a:p>
        </p:txBody>
      </p:sp>
      <p:pic>
        <p:nvPicPr>
          <p:cNvPr id="5122" name="Picture 2" descr="https://cdn.intellipaat.com/wp-content/uploads/2015/11/class-hierarchy-of-s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12568"/>
            <a:ext cx="7364363" cy="50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CA" dirty="0" smtClean="0"/>
              <a:t>Data Types       </a:t>
            </a:r>
            <a:r>
              <a:rPr lang="en-CA" sz="2400" dirty="0" smtClean="0"/>
              <a:t>…</a:t>
            </a:r>
            <a:r>
              <a:rPr lang="en-CA" sz="2400" dirty="0" err="1" smtClean="0"/>
              <a:t>contd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395536" y="1297498"/>
            <a:ext cx="8280920" cy="4939814"/>
          </a:xfrm>
          <a:prstGeom prst="rect">
            <a:avLst/>
          </a:prstGeom>
        </p:spPr>
        <p:txBody>
          <a:bodyPr wrap="square" numCol="2" spcCol="72000">
            <a:spAutoFit/>
          </a:bodyPr>
          <a:lstStyle/>
          <a:p>
            <a:r>
              <a:rPr lang="en-GB" sz="2100" dirty="0" smtClean="0"/>
              <a:t>  </a:t>
            </a:r>
            <a:r>
              <a:rPr lang="en-GB" sz="2100" b="1" dirty="0"/>
              <a:t>class A1(</a:t>
            </a:r>
            <a:r>
              <a:rPr lang="en-GB" sz="2100" b="1" dirty="0" err="1"/>
              <a:t>val</a:t>
            </a:r>
            <a:r>
              <a:rPr lang="en-GB" sz="2100" b="1" dirty="0"/>
              <a:t> a: </a:t>
            </a:r>
            <a:r>
              <a:rPr lang="en-GB" sz="2100" b="1" dirty="0" err="1"/>
              <a:t>Int</a:t>
            </a:r>
            <a:r>
              <a:rPr lang="en-GB" sz="2100" b="1" dirty="0"/>
              <a:t>) extends </a:t>
            </a:r>
            <a:r>
              <a:rPr lang="en-GB" sz="2100" b="1" dirty="0" err="1"/>
              <a:t>AnyRef</a:t>
            </a:r>
            <a:r>
              <a:rPr lang="en-GB" sz="2100" b="1" dirty="0"/>
              <a:t> {</a:t>
            </a:r>
          </a:p>
          <a:p>
            <a:r>
              <a:rPr lang="en-CA" sz="2100" dirty="0"/>
              <a:t>  }</a:t>
            </a:r>
          </a:p>
          <a:p>
            <a:endParaRPr lang="en-CA" sz="2100" dirty="0"/>
          </a:p>
          <a:p>
            <a:r>
              <a:rPr lang="en-GB" sz="2100" dirty="0"/>
              <a:t>  </a:t>
            </a:r>
            <a:r>
              <a:rPr lang="en-GB" sz="2100" b="1" dirty="0"/>
              <a:t>class A2(</a:t>
            </a:r>
            <a:r>
              <a:rPr lang="en-GB" sz="2100" b="1" dirty="0" err="1"/>
              <a:t>val</a:t>
            </a:r>
            <a:r>
              <a:rPr lang="en-GB" sz="2100" b="1" dirty="0"/>
              <a:t> a: </a:t>
            </a:r>
            <a:r>
              <a:rPr lang="en-GB" sz="2100" b="1" dirty="0" err="1"/>
              <a:t>Int</a:t>
            </a:r>
            <a:r>
              <a:rPr lang="en-GB" sz="2100" b="1" dirty="0"/>
              <a:t>) extends </a:t>
            </a:r>
            <a:r>
              <a:rPr lang="en-GB" sz="2100" b="1" dirty="0" err="1"/>
              <a:t>AnyVal</a:t>
            </a:r>
            <a:r>
              <a:rPr lang="en-GB" sz="2100" b="1" dirty="0"/>
              <a:t> {</a:t>
            </a:r>
          </a:p>
          <a:p>
            <a:r>
              <a:rPr lang="en-CA" sz="2100" dirty="0"/>
              <a:t>  }</a:t>
            </a:r>
          </a:p>
          <a:p>
            <a:endParaRPr lang="en-CA" sz="2100" dirty="0"/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a1_1 = new A1(1)</a:t>
            </a:r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a1_2 = new A1(1)</a:t>
            </a:r>
          </a:p>
          <a:p>
            <a:endParaRPr lang="en-CA" sz="2100" dirty="0"/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a2_1 = new A2(1)</a:t>
            </a:r>
          </a:p>
          <a:p>
            <a:r>
              <a:rPr lang="en-CA" sz="2100" dirty="0"/>
              <a:t>  </a:t>
            </a:r>
            <a:r>
              <a:rPr lang="en-CA" sz="2100" b="1" dirty="0" err="1"/>
              <a:t>val</a:t>
            </a:r>
            <a:r>
              <a:rPr lang="en-CA" sz="2100" b="1" dirty="0"/>
              <a:t> a2_2 = new A2(1)</a:t>
            </a:r>
          </a:p>
          <a:p>
            <a:endParaRPr lang="en-CA" sz="2100" dirty="0"/>
          </a:p>
          <a:p>
            <a:r>
              <a:rPr lang="en-GB" sz="2100" dirty="0"/>
              <a:t>  </a:t>
            </a:r>
            <a:r>
              <a:rPr lang="en-GB" sz="2100" b="1" dirty="0"/>
              <a:t>if (a1_1 == a1_2) </a:t>
            </a:r>
            <a:r>
              <a:rPr lang="en-GB" sz="2100" b="1" dirty="0" err="1"/>
              <a:t>println</a:t>
            </a:r>
            <a:r>
              <a:rPr lang="en-GB" sz="2100" b="1" dirty="0"/>
              <a:t>("Equal") else </a:t>
            </a:r>
            <a:r>
              <a:rPr lang="en-GB" sz="2100" b="1" dirty="0" err="1"/>
              <a:t>println</a:t>
            </a:r>
            <a:r>
              <a:rPr lang="en-GB" sz="2100" b="1" dirty="0"/>
              <a:t>("Not Equal")</a:t>
            </a:r>
          </a:p>
          <a:p>
            <a:r>
              <a:rPr lang="en-GB" sz="2100" dirty="0"/>
              <a:t>  </a:t>
            </a:r>
            <a:r>
              <a:rPr lang="en-GB" sz="2100" b="1" dirty="0"/>
              <a:t>if (a2_1 == a2_2) </a:t>
            </a:r>
            <a:r>
              <a:rPr lang="en-GB" sz="2100" b="1" dirty="0" err="1"/>
              <a:t>println</a:t>
            </a:r>
            <a:r>
              <a:rPr lang="en-GB" sz="2100" b="1" dirty="0"/>
              <a:t>("Equal") else </a:t>
            </a:r>
            <a:r>
              <a:rPr lang="en-GB" sz="2100" b="1" dirty="0" err="1"/>
              <a:t>println</a:t>
            </a:r>
            <a:r>
              <a:rPr lang="en-GB" sz="2100" b="1" dirty="0"/>
              <a:t>("Not Equal")</a:t>
            </a:r>
          </a:p>
          <a:p>
            <a:endParaRPr lang="en-CA" sz="2100" dirty="0"/>
          </a:p>
          <a:p>
            <a:r>
              <a:rPr lang="en-GB" sz="2100" dirty="0"/>
              <a:t>  //Reference comparison only for </a:t>
            </a:r>
            <a:r>
              <a:rPr lang="en-GB" sz="2100" dirty="0" err="1"/>
              <a:t>AnyRef</a:t>
            </a:r>
            <a:r>
              <a:rPr lang="en-GB" sz="2100" dirty="0"/>
              <a:t> tree</a:t>
            </a:r>
          </a:p>
          <a:p>
            <a:r>
              <a:rPr lang="en-GB" sz="2100" dirty="0"/>
              <a:t>  </a:t>
            </a:r>
            <a:r>
              <a:rPr lang="en-GB" sz="2100" b="1" dirty="0"/>
              <a:t>if (a1_1 </a:t>
            </a:r>
            <a:r>
              <a:rPr lang="en-GB" sz="2100" b="1" dirty="0" err="1"/>
              <a:t>eq</a:t>
            </a:r>
            <a:r>
              <a:rPr lang="en-GB" sz="2100" b="1" dirty="0"/>
              <a:t> a1_2) </a:t>
            </a:r>
            <a:r>
              <a:rPr lang="en-GB" sz="2100" b="1" dirty="0" err="1"/>
              <a:t>println</a:t>
            </a:r>
            <a:r>
              <a:rPr lang="en-GB" sz="2100" b="1" dirty="0"/>
              <a:t>("Equal") else </a:t>
            </a:r>
            <a:r>
              <a:rPr lang="en-GB" sz="2100" b="1" dirty="0" err="1"/>
              <a:t>println</a:t>
            </a:r>
            <a:r>
              <a:rPr lang="en-GB" sz="2100" b="1" dirty="0"/>
              <a:t>("Not Equal")</a:t>
            </a:r>
          </a:p>
          <a:p>
            <a:endParaRPr lang="en-CA" sz="2100" dirty="0"/>
          </a:p>
          <a:p>
            <a:r>
              <a:rPr lang="en-GB" sz="2100" dirty="0"/>
              <a:t>  //object value comparison only for </a:t>
            </a:r>
            <a:r>
              <a:rPr lang="en-GB" sz="2100" dirty="0" err="1"/>
              <a:t>AnyVal</a:t>
            </a:r>
            <a:r>
              <a:rPr lang="en-GB" sz="2100" dirty="0"/>
              <a:t> tree. Below won't compile</a:t>
            </a:r>
          </a:p>
          <a:p>
            <a:r>
              <a:rPr lang="en-GB" sz="2100" dirty="0"/>
              <a:t>  //if (a2_1 </a:t>
            </a:r>
            <a:r>
              <a:rPr lang="en-GB" sz="2100" dirty="0" err="1"/>
              <a:t>eq</a:t>
            </a:r>
            <a:r>
              <a:rPr lang="en-GB" sz="2100" dirty="0"/>
              <a:t> a2_2) </a:t>
            </a:r>
            <a:r>
              <a:rPr lang="en-GB" sz="2100" dirty="0" err="1"/>
              <a:t>println</a:t>
            </a:r>
            <a:r>
              <a:rPr lang="en-GB" sz="2100" dirty="0"/>
              <a:t>("Equal") else </a:t>
            </a:r>
            <a:r>
              <a:rPr lang="en-GB" sz="2100" dirty="0" err="1"/>
              <a:t>println</a:t>
            </a:r>
            <a:r>
              <a:rPr lang="en-GB" sz="2100" dirty="0"/>
              <a:t>("Not Equal")</a:t>
            </a:r>
          </a:p>
          <a:p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8758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1938</Words>
  <Application>Microsoft Office PowerPoint</Application>
  <PresentationFormat>On-screen Show (4:3)</PresentationFormat>
  <Paragraphs>404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Agenda</vt:lpstr>
      <vt:lpstr>String interpolation</vt:lpstr>
      <vt:lpstr>Classes</vt:lpstr>
      <vt:lpstr>Classes     …Contd</vt:lpstr>
      <vt:lpstr>Classes     …Contd</vt:lpstr>
      <vt:lpstr>Objects</vt:lpstr>
      <vt:lpstr>Data Types</vt:lpstr>
      <vt:lpstr>Data Types       …contd</vt:lpstr>
      <vt:lpstr>Companion objects</vt:lpstr>
      <vt:lpstr>Case Classes</vt:lpstr>
      <vt:lpstr>Traits   Used to share interfaces and attributes between classes.</vt:lpstr>
      <vt:lpstr>Pattern Matching A mechanism for checking a value against a pattern</vt:lpstr>
      <vt:lpstr>Case Objects</vt:lpstr>
      <vt:lpstr>Implicit Parameters and Conversions A way to pass parameters without specifying explicitly</vt:lpstr>
      <vt:lpstr>Exception Handling</vt:lpstr>
      <vt:lpstr>Closure The function value (the object) that's created at runtime from this function literal</vt:lpstr>
      <vt:lpstr>Default function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Abhaykumar Lodha</dc:creator>
  <cp:lastModifiedBy>Abhaykumar Lodha</cp:lastModifiedBy>
  <cp:revision>119</cp:revision>
  <dcterms:created xsi:type="dcterms:W3CDTF">2019-03-06T15:45:58Z</dcterms:created>
  <dcterms:modified xsi:type="dcterms:W3CDTF">2020-08-11T04:42:06Z</dcterms:modified>
</cp:coreProperties>
</file>