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4A84-11D2-427C-8B42-0778540BB9FD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63F3-74C4-45EE-9A1C-6C7A26AFF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9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7ED1-49FC-4D0C-8A29-C4BC0F90BDEF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6CDB-67A3-444F-8C00-287C5F445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CA" dirty="0" smtClean="0"/>
              <a:t>The </a:t>
            </a:r>
            <a:r>
              <a:rPr lang="en-CA" dirty="0" err="1" smtClean="0"/>
              <a:t>Scala</a:t>
            </a:r>
            <a:r>
              <a:rPr lang="en-CA" dirty="0" smtClean="0"/>
              <a:t> Programming. By - Abhaykumar S. Lodha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9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9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9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760" y="6356350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b="1" dirty="0" smtClean="0"/>
              <a:t>The </a:t>
            </a:r>
            <a:r>
              <a:rPr lang="en-CA" b="1" dirty="0" err="1" smtClean="0"/>
              <a:t>Scala</a:t>
            </a:r>
            <a:r>
              <a:rPr lang="en-CA" b="1" dirty="0" smtClean="0"/>
              <a:t> Programming. By - Abhaykumar S. Lodha</a:t>
            </a:r>
            <a:endParaRPr lang="en-CA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499992" y="6453336"/>
            <a:ext cx="4572000" cy="3385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pPr algn="r"/>
            <a:r>
              <a:rPr lang="en-CA" sz="1600" dirty="0" smtClean="0"/>
              <a:t>The </a:t>
            </a:r>
            <a:r>
              <a:rPr lang="en-CA" sz="1600" dirty="0" err="1" smtClean="0"/>
              <a:t>Scala</a:t>
            </a:r>
            <a:r>
              <a:rPr lang="en-CA" sz="1600" dirty="0" smtClean="0"/>
              <a:t> Programming.    By - Abhaykumar S. Lodha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5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aylodha/scala_bas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cala-lang.org/resources/img/frontpage/scala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142376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5776" y="2600325"/>
            <a:ext cx="598554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/>
              <a:t>The </a:t>
            </a:r>
            <a:r>
              <a:rPr lang="en-CA" sz="4400" b="1" dirty="0" err="1" smtClean="0"/>
              <a:t>Scala</a:t>
            </a:r>
            <a:r>
              <a:rPr lang="en-CA" sz="4400" b="1" dirty="0"/>
              <a:t> </a:t>
            </a:r>
            <a:r>
              <a:rPr lang="en-CA" sz="4400" b="1" dirty="0" smtClean="0"/>
              <a:t>Programming</a:t>
            </a:r>
          </a:p>
          <a:p>
            <a:r>
              <a:rPr lang="en-CA" sz="3200" b="1" dirty="0"/>
              <a:t> </a:t>
            </a:r>
            <a:r>
              <a:rPr lang="en-CA" sz="3200" b="1" dirty="0" smtClean="0"/>
              <a:t> </a:t>
            </a:r>
            <a:r>
              <a:rPr lang="en-CA" sz="3200" b="1" dirty="0" err="1" smtClean="0"/>
              <a:t>Vol</a:t>
            </a:r>
            <a:r>
              <a:rPr lang="en-CA" sz="3200" b="1" dirty="0" smtClean="0"/>
              <a:t> - 3</a:t>
            </a:r>
            <a:endParaRPr lang="en-CA" sz="4400" b="1" dirty="0"/>
          </a:p>
          <a:p>
            <a:r>
              <a:rPr lang="en-GB" sz="1600" dirty="0" smtClean="0"/>
              <a:t>Bite-sized introductions </a:t>
            </a:r>
            <a:r>
              <a:rPr lang="en-GB" sz="1600" dirty="0"/>
              <a:t>to the most </a:t>
            </a:r>
            <a:r>
              <a:rPr lang="en-GB" sz="1600" dirty="0" smtClean="0"/>
              <a:t>frequently used </a:t>
            </a:r>
            <a:r>
              <a:rPr lang="en-GB" sz="1600" dirty="0"/>
              <a:t>features of </a:t>
            </a:r>
            <a:r>
              <a:rPr lang="en-GB" sz="1600" dirty="0" err="1" smtClean="0"/>
              <a:t>Scala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CA" sz="1600" dirty="0">
                <a:hlinkClick r:id="rId3"/>
              </a:rPr>
              <a:t>https://</a:t>
            </a:r>
            <a:r>
              <a:rPr lang="en-CA" sz="1600" dirty="0" smtClean="0">
                <a:hlinkClick r:id="rId3"/>
              </a:rPr>
              <a:t>github.com/abhaylodha/scala_basics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729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Extending a Class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4032448" cy="3600400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class </a:t>
            </a:r>
            <a:r>
              <a:rPr lang="en-GB" sz="1600" dirty="0" err="1" smtClean="0"/>
              <a:t>ArrayElement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(</a:t>
            </a:r>
            <a:r>
              <a:rPr lang="en-GB" sz="1600" dirty="0" err="1"/>
              <a:t>conts</a:t>
            </a:r>
            <a:r>
              <a:rPr lang="en-GB" sz="1600" dirty="0"/>
              <a:t>: Array[String</a:t>
            </a:r>
            <a:r>
              <a:rPr lang="en-GB" sz="1600" dirty="0" smtClean="0"/>
              <a:t>])</a:t>
            </a:r>
          </a:p>
          <a:p>
            <a:pPr marL="0" indent="0">
              <a:buNone/>
            </a:pPr>
            <a:r>
              <a:rPr lang="en-GB" sz="1600" dirty="0" smtClean="0"/>
              <a:t>   extends </a:t>
            </a:r>
            <a:r>
              <a:rPr lang="en-GB" sz="1600" dirty="0"/>
              <a:t>Element </a:t>
            </a:r>
            <a:r>
              <a:rPr lang="en-GB" sz="1600" dirty="0" smtClean="0"/>
              <a:t>{</a:t>
            </a:r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 smtClean="0"/>
              <a:t>def</a:t>
            </a:r>
            <a:r>
              <a:rPr lang="en-GB" sz="1600" dirty="0" smtClean="0"/>
              <a:t> </a:t>
            </a:r>
            <a:r>
              <a:rPr lang="en-GB" sz="1600" dirty="0"/>
              <a:t>contents: Array[String] = </a:t>
            </a:r>
            <a:r>
              <a:rPr lang="en-GB" sz="1600" dirty="0" err="1"/>
              <a:t>conts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}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GB" sz="1600" dirty="0" smtClean="0"/>
              <a:t>class </a:t>
            </a:r>
            <a:r>
              <a:rPr lang="en-GB" sz="1600" dirty="0"/>
              <a:t>ArrayElement_v2(</a:t>
            </a:r>
            <a:r>
              <a:rPr lang="en-GB" sz="1600" dirty="0" err="1"/>
              <a:t>conts</a:t>
            </a:r>
            <a:r>
              <a:rPr lang="en-GB" sz="1600" dirty="0"/>
              <a:t>: Array[String]) extends Element {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smtClean="0"/>
              <a:t>//</a:t>
            </a:r>
            <a:r>
              <a:rPr lang="en-GB" sz="1600" dirty="0"/>
              <a:t>Uniform access principle makes it </a:t>
            </a:r>
            <a:r>
              <a:rPr lang="en-GB" sz="1600" dirty="0" smtClean="0"/>
              <a:t>possible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//to </a:t>
            </a:r>
            <a:r>
              <a:rPr lang="en-GB" sz="1600" dirty="0"/>
              <a:t>convert </a:t>
            </a:r>
            <a:r>
              <a:rPr lang="en-GB" sz="1600" dirty="0" err="1"/>
              <a:t>def</a:t>
            </a:r>
            <a:r>
              <a:rPr lang="en-GB" sz="1600" dirty="0"/>
              <a:t> to </a:t>
            </a:r>
            <a:r>
              <a:rPr lang="en-GB" sz="1600" dirty="0" err="1"/>
              <a:t>val</a:t>
            </a:r>
            <a:r>
              <a:rPr lang="en-GB" sz="1600" dirty="0"/>
              <a:t> or vice versa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err="1"/>
              <a:t>val</a:t>
            </a:r>
            <a:r>
              <a:rPr lang="en-GB" sz="1600" dirty="0"/>
              <a:t> contents: Array[String] = </a:t>
            </a:r>
            <a:r>
              <a:rPr lang="en-GB" sz="1600" dirty="0" err="1"/>
              <a:t>conts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smtClean="0"/>
              <a:t>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7225" y="1700808"/>
            <a:ext cx="3600400" cy="2106234"/>
            <a:chOff x="5508104" y="1628800"/>
            <a:chExt cx="3600400" cy="2106234"/>
          </a:xfrm>
        </p:grpSpPr>
        <p:sp>
          <p:nvSpPr>
            <p:cNvPr id="3" name="Rectangle 2"/>
            <p:cNvSpPr/>
            <p:nvPr/>
          </p:nvSpPr>
          <p:spPr>
            <a:xfrm>
              <a:off x="5508104" y="1628800"/>
              <a:ext cx="1656184" cy="68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 smtClean="0">
                  <a:solidFill>
                    <a:srgbClr val="002060"/>
                  </a:solidFill>
                </a:rPr>
                <a:t>scala</a:t>
              </a:r>
              <a:endParaRPr lang="en-CA" sz="14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CA" sz="1400" dirty="0" err="1" smtClean="0">
                  <a:solidFill>
                    <a:srgbClr val="002060"/>
                  </a:solidFill>
                </a:rPr>
                <a:t>AnyRef</a:t>
              </a:r>
              <a:endParaRPr lang="en-CA" sz="14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CA" sz="1400" dirty="0" smtClean="0">
                  <a:solidFill>
                    <a:srgbClr val="002060"/>
                  </a:solidFill>
                </a:rPr>
                <a:t>&lt;</a:t>
              </a:r>
              <a:r>
                <a:rPr lang="en-CA" sz="1400" dirty="0" err="1" smtClean="0">
                  <a:solidFill>
                    <a:srgbClr val="002060"/>
                  </a:solidFill>
                </a:rPr>
                <a:t>java.lang.Object</a:t>
              </a:r>
              <a:r>
                <a:rPr lang="en-CA" sz="1400" dirty="0" smtClean="0">
                  <a:solidFill>
                    <a:srgbClr val="002060"/>
                  </a:solidFill>
                </a:rPr>
                <a:t>&gt;</a:t>
              </a:r>
              <a:endParaRPr lang="en-CA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8104" y="2672916"/>
              <a:ext cx="1656184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solidFill>
                    <a:srgbClr val="002060"/>
                  </a:solidFill>
                </a:rPr>
                <a:t>Element</a:t>
              </a:r>
            </a:p>
            <a:p>
              <a:pPr algn="ctr"/>
              <a:r>
                <a:rPr lang="en-CA" sz="1400" dirty="0" smtClean="0">
                  <a:solidFill>
                    <a:srgbClr val="002060"/>
                  </a:solidFill>
                </a:rPr>
                <a:t>&lt;&lt;abstract&gt;&gt;</a:t>
              </a:r>
              <a:endParaRPr lang="en-CA" sz="1400" dirty="0">
                <a:solidFill>
                  <a:srgbClr val="00206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8104" y="3392996"/>
              <a:ext cx="1656184" cy="3420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 smtClean="0">
                  <a:solidFill>
                    <a:srgbClr val="002060"/>
                  </a:solidFill>
                </a:rPr>
                <a:t>ArrayElement</a:t>
              </a:r>
              <a:endParaRPr lang="en-CA" sz="1400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52320" y="3392996"/>
              <a:ext cx="1656184" cy="3420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>
                  <a:solidFill>
                    <a:srgbClr val="002060"/>
                  </a:solidFill>
                </a:rPr>
                <a:t>Array[String]</a:t>
              </a:r>
              <a:endParaRPr lang="en-CA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V="1">
              <a:off x="6336196" y="2312876"/>
              <a:ext cx="0" cy="36004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2"/>
            </p:cNvCxnSpPr>
            <p:nvPr/>
          </p:nvCxnSpPr>
          <p:spPr>
            <a:xfrm flipV="1">
              <a:off x="6336196" y="3068960"/>
              <a:ext cx="0" cy="324036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1"/>
            </p:cNvCxnSpPr>
            <p:nvPr/>
          </p:nvCxnSpPr>
          <p:spPr>
            <a:xfrm flipH="1">
              <a:off x="7236296" y="3564015"/>
              <a:ext cx="216024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round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4797152"/>
            <a:ext cx="8200528" cy="1431776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600" b="1" dirty="0" smtClean="0"/>
              <a:t>Uniform access principle is made possible by having only two name spaces in </a:t>
            </a:r>
            <a:r>
              <a:rPr lang="en-GB" sz="1600" b="1" dirty="0" err="1" smtClean="0"/>
              <a:t>Scala</a:t>
            </a:r>
            <a:r>
              <a:rPr lang="en-GB" sz="1600" b="1" dirty="0" smtClean="0"/>
              <a:t> viz.  Values (fields, methods, ) and types</a:t>
            </a:r>
          </a:p>
          <a:p>
            <a:pPr marL="0" indent="0">
              <a:buFont typeface="Arial" pitchFamily="34" charset="0"/>
              <a:buNone/>
            </a:pPr>
            <a:endParaRPr lang="en-GB" sz="1600" b="1" dirty="0"/>
          </a:p>
          <a:p>
            <a:pPr marL="0" indent="0">
              <a:buFont typeface="Arial" pitchFamily="34" charset="0"/>
              <a:buNone/>
            </a:pPr>
            <a:r>
              <a:rPr lang="en-GB" sz="1600" b="1" dirty="0" smtClean="0"/>
              <a:t>Java has four name spaces viz. fields, methods, types, packages.</a:t>
            </a:r>
          </a:p>
        </p:txBody>
      </p:sp>
    </p:spTree>
    <p:extLst>
      <p:ext uri="{BB962C8B-B14F-4D97-AF65-F5344CB8AC3E}">
        <p14:creationId xmlns:p14="http://schemas.microsoft.com/office/powerpoint/2010/main" val="7303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Extending a Class      </a:t>
            </a:r>
            <a:r>
              <a:rPr lang="en-CA" sz="2000" dirty="0" smtClean="0"/>
              <a:t>…</a:t>
            </a:r>
            <a:r>
              <a:rPr lang="en-CA" sz="2000" dirty="0" err="1" smtClean="0"/>
              <a:t>contd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30323" y="1124744"/>
            <a:ext cx="7858101" cy="5181085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In previous example, Class had a parameter - </a:t>
            </a:r>
            <a:r>
              <a:rPr lang="en-GB" sz="1600" dirty="0" err="1" smtClean="0"/>
              <a:t>conts</a:t>
            </a:r>
            <a:r>
              <a:rPr lang="en-GB" sz="1600" dirty="0" smtClean="0"/>
              <a:t>, used to initialize field. This </a:t>
            </a:r>
            <a:r>
              <a:rPr lang="en-GB" sz="1600" dirty="0"/>
              <a:t>is a "code </a:t>
            </a:r>
            <a:r>
              <a:rPr lang="en-GB" sz="1600" dirty="0" smtClean="0"/>
              <a:t>smell“ which means unnecessary variable. This can be avoided as below.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class ArrayElement_v3(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b="1" dirty="0" err="1">
                <a:solidFill>
                  <a:srgbClr val="FF0000"/>
                </a:solidFill>
              </a:rPr>
              <a:t>val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contents: Array[String]</a:t>
            </a:r>
          </a:p>
          <a:p>
            <a:pPr marL="0" indent="0">
              <a:buNone/>
            </a:pPr>
            <a:r>
              <a:rPr lang="en-GB" sz="1600" dirty="0"/>
              <a:t>    ) extends Element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Note the </a:t>
            </a:r>
            <a:r>
              <a:rPr lang="en-GB" sz="1600" dirty="0" err="1" smtClean="0"/>
              <a:t>val</a:t>
            </a:r>
            <a:r>
              <a:rPr lang="en-GB" sz="1600" dirty="0" smtClean="0"/>
              <a:t> in beginning of contents variable. </a:t>
            </a:r>
            <a:r>
              <a:rPr lang="en-GB" sz="1600" dirty="0" err="1" smtClean="0"/>
              <a:t>var</a:t>
            </a:r>
            <a:r>
              <a:rPr lang="en-GB" sz="1600" dirty="0" smtClean="0"/>
              <a:t> also can be used in place of val.</a:t>
            </a:r>
          </a:p>
          <a:p>
            <a:pPr marL="0" indent="0">
              <a:buNone/>
            </a:pPr>
            <a:r>
              <a:rPr lang="en-GB" sz="1600" dirty="0" smtClean="0"/>
              <a:t>We cannot define methods this way.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Superclass constructor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</a:t>
            </a:r>
            <a:r>
              <a:rPr lang="en-GB" sz="1600" dirty="0"/>
              <a:t>class </a:t>
            </a:r>
            <a:r>
              <a:rPr lang="en-GB" sz="1600" dirty="0" err="1"/>
              <a:t>LineElement</a:t>
            </a:r>
            <a:r>
              <a:rPr lang="en-GB" sz="1600" dirty="0"/>
              <a:t>(s: String) extends </a:t>
            </a:r>
            <a:r>
              <a:rPr lang="en-GB" sz="1600" b="1" dirty="0" err="1">
                <a:solidFill>
                  <a:srgbClr val="FF0000"/>
                </a:solidFill>
              </a:rPr>
              <a:t>ArrayElement</a:t>
            </a:r>
            <a:r>
              <a:rPr lang="en-GB" sz="1600" b="1" dirty="0">
                <a:solidFill>
                  <a:srgbClr val="FF0000"/>
                </a:solidFill>
              </a:rPr>
              <a:t>(Array(s))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GB" sz="1600" dirty="0"/>
              <a:t>    override </a:t>
            </a:r>
            <a:r>
              <a:rPr lang="en-GB" sz="1600" dirty="0" err="1"/>
              <a:t>val</a:t>
            </a:r>
            <a:r>
              <a:rPr lang="en-GB" sz="1600" dirty="0"/>
              <a:t> height = 1</a:t>
            </a:r>
          </a:p>
          <a:p>
            <a:pPr marL="0" indent="0">
              <a:buNone/>
            </a:pPr>
            <a:r>
              <a:rPr lang="en-GB" sz="1600" dirty="0"/>
              <a:t>    override </a:t>
            </a:r>
            <a:r>
              <a:rPr lang="en-GB" sz="1600" dirty="0" err="1"/>
              <a:t>val</a:t>
            </a:r>
            <a:r>
              <a:rPr lang="en-GB" sz="1600" dirty="0"/>
              <a:t> width = </a:t>
            </a:r>
            <a:r>
              <a:rPr lang="en-GB" sz="1600" dirty="0" err="1"/>
              <a:t>s.length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}</a:t>
            </a:r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1306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Extending a Class      </a:t>
            </a:r>
            <a:r>
              <a:rPr lang="en-CA" sz="2000" dirty="0" smtClean="0"/>
              <a:t>…</a:t>
            </a:r>
            <a:r>
              <a:rPr lang="en-CA" sz="2000" dirty="0" err="1" smtClean="0"/>
              <a:t>contd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30323" y="1124744"/>
            <a:ext cx="7858101" cy="5181085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GB" sz="1600" b="1" dirty="0" smtClean="0"/>
              <a:t>override</a:t>
            </a:r>
            <a:r>
              <a:rPr lang="en-GB" sz="1600" dirty="0" smtClean="0"/>
              <a:t> clause is</a:t>
            </a:r>
          </a:p>
          <a:p>
            <a:pPr marL="0" indent="0">
              <a:buNone/>
            </a:pPr>
            <a:endParaRPr lang="en-GB" sz="160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- Optional when overriding abstract methods and fields. (i.e. Uninitialized 		   members)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- Compulsory when overriding concrete methods </a:t>
            </a:r>
            <a:r>
              <a:rPr lang="en-GB" sz="1600" dirty="0"/>
              <a:t>and fields</a:t>
            </a:r>
            <a:r>
              <a:rPr lang="en-GB" sz="1600" dirty="0" smtClean="0"/>
              <a:t>. </a:t>
            </a:r>
            <a:r>
              <a:rPr lang="en-GB" sz="1600" dirty="0"/>
              <a:t>(i.e. </a:t>
            </a:r>
            <a:r>
              <a:rPr lang="en-GB" sz="1600" dirty="0" smtClean="0"/>
              <a:t>Initialized </a:t>
            </a:r>
            <a:r>
              <a:rPr lang="en-GB" sz="1600" dirty="0"/>
              <a:t>		   members</a:t>
            </a:r>
            <a:r>
              <a:rPr lang="en-GB" sz="1600" dirty="0" smtClean="0"/>
              <a:t>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- Forbidden </a:t>
            </a:r>
            <a:r>
              <a:rPr lang="en-GB" sz="1600" dirty="0"/>
              <a:t>when </a:t>
            </a:r>
            <a:r>
              <a:rPr lang="en-GB" sz="1600" dirty="0" smtClean="0"/>
              <a:t>no method/field names conflicts in inheritance hierarchy.</a:t>
            </a: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8096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Extending a Class      </a:t>
            </a:r>
            <a:r>
              <a:rPr lang="en-CA" sz="2000" dirty="0" smtClean="0"/>
              <a:t>…</a:t>
            </a:r>
            <a:r>
              <a:rPr lang="en-CA" sz="2000" dirty="0" err="1" smtClean="0"/>
              <a:t>contd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30323" y="1124744"/>
            <a:ext cx="7858101" cy="5181085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GB" sz="1600" b="1" dirty="0" smtClean="0"/>
              <a:t>final </a:t>
            </a:r>
            <a:r>
              <a:rPr lang="en-GB" sz="1600" dirty="0" smtClean="0"/>
              <a:t>keyword is</a:t>
            </a:r>
          </a:p>
          <a:p>
            <a:pPr marL="0" indent="0">
              <a:buNone/>
            </a:pPr>
            <a:r>
              <a:rPr lang="en-GB" sz="1600" dirty="0" smtClean="0"/>
              <a:t>           - Used to restrict the sub-classing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b="1" dirty="0" smtClean="0"/>
              <a:t>PROGRAM 1 : </a:t>
            </a:r>
          </a:p>
          <a:p>
            <a:pPr marL="0" indent="0">
              <a:buNone/>
            </a:pPr>
            <a:r>
              <a:rPr lang="en-GB" sz="1600" dirty="0" smtClean="0"/>
              <a:t>abstract </a:t>
            </a:r>
            <a:r>
              <a:rPr lang="en-GB" sz="1600" dirty="0"/>
              <a:t>class Element {</a:t>
            </a:r>
          </a:p>
          <a:p>
            <a:pPr marL="0" indent="0">
              <a:buNone/>
            </a:pPr>
            <a:r>
              <a:rPr lang="en-GB" sz="1600" dirty="0" smtClean="0"/>
              <a:t>    final </a:t>
            </a:r>
            <a:r>
              <a:rPr lang="en-GB" sz="1600" dirty="0" err="1"/>
              <a:t>def</a:t>
            </a:r>
            <a:r>
              <a:rPr lang="en-GB" sz="1600" dirty="0"/>
              <a:t> demo1 = </a:t>
            </a:r>
            <a:r>
              <a:rPr lang="en-GB" sz="1600" dirty="0" err="1"/>
              <a:t>println</a:t>
            </a:r>
            <a:r>
              <a:rPr lang="en-GB" sz="1600" dirty="0"/>
              <a:t>("Final method")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 class </a:t>
            </a:r>
            <a:r>
              <a:rPr lang="en-GB" sz="1600" dirty="0" err="1"/>
              <a:t>ArrayElement</a:t>
            </a:r>
            <a:r>
              <a:rPr lang="en-GB" sz="1600" dirty="0"/>
              <a:t>(</a:t>
            </a:r>
            <a:r>
              <a:rPr lang="en-GB" sz="1600" dirty="0" err="1"/>
              <a:t>conts</a:t>
            </a:r>
            <a:r>
              <a:rPr lang="en-GB" sz="1600" dirty="0"/>
              <a:t>: Array[String]) extends Element {</a:t>
            </a:r>
          </a:p>
          <a:p>
            <a:pPr marL="0" indent="0">
              <a:buNone/>
            </a:pPr>
            <a:r>
              <a:rPr lang="en-GB" sz="1600" dirty="0" smtClean="0"/>
              <a:t>    //</a:t>
            </a:r>
            <a:r>
              <a:rPr lang="en-GB" sz="1600" dirty="0"/>
              <a:t>Below will not compile as method in super class is final.</a:t>
            </a:r>
          </a:p>
          <a:p>
            <a:pPr marL="0" indent="0">
              <a:buNone/>
            </a:pPr>
            <a:r>
              <a:rPr lang="en-GB" sz="1600" dirty="0"/>
              <a:t>    //override </a:t>
            </a:r>
            <a:r>
              <a:rPr lang="en-GB" sz="1600" dirty="0" err="1"/>
              <a:t>def</a:t>
            </a:r>
            <a:r>
              <a:rPr lang="en-GB" sz="1600" dirty="0"/>
              <a:t> demo1 = </a:t>
            </a:r>
            <a:r>
              <a:rPr lang="en-GB" sz="1600" dirty="0" err="1"/>
              <a:t>println</a:t>
            </a:r>
            <a:r>
              <a:rPr lang="en-GB" sz="1600" dirty="0"/>
              <a:t>("Final method")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b="1" dirty="0"/>
              <a:t>PROGRAM </a:t>
            </a:r>
            <a:r>
              <a:rPr lang="en-GB" sz="1600" b="1" dirty="0" smtClean="0"/>
              <a:t>2 </a:t>
            </a:r>
            <a:r>
              <a:rPr lang="en-GB" sz="1600" b="1" dirty="0"/>
              <a:t>: </a:t>
            </a:r>
          </a:p>
          <a:p>
            <a:pPr marL="0" indent="0">
              <a:buNone/>
            </a:pPr>
            <a:r>
              <a:rPr lang="en-GB" sz="1600" dirty="0" smtClean="0"/>
              <a:t>final class </a:t>
            </a:r>
            <a:r>
              <a:rPr lang="en-GB" sz="1600" dirty="0"/>
              <a:t>Element {</a:t>
            </a:r>
          </a:p>
          <a:p>
            <a:pPr marL="0" indent="0">
              <a:buNone/>
            </a:pPr>
            <a:r>
              <a:rPr lang="en-GB" sz="1600" dirty="0"/>
              <a:t>    final </a:t>
            </a:r>
            <a:r>
              <a:rPr lang="en-GB" sz="1600" dirty="0" err="1"/>
              <a:t>def</a:t>
            </a:r>
            <a:r>
              <a:rPr lang="en-GB" sz="1600" dirty="0"/>
              <a:t> demo1 = </a:t>
            </a:r>
            <a:r>
              <a:rPr lang="en-GB" sz="1600" dirty="0" err="1"/>
              <a:t>println</a:t>
            </a:r>
            <a:r>
              <a:rPr lang="en-GB" sz="1600" dirty="0"/>
              <a:t>("Final method")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//Below will not compile as superclass is final.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// </a:t>
            </a:r>
            <a:r>
              <a:rPr lang="en-GB" sz="1600" dirty="0"/>
              <a:t>class </a:t>
            </a:r>
            <a:r>
              <a:rPr lang="en-GB" sz="1600" dirty="0" err="1"/>
              <a:t>ArrayElement</a:t>
            </a:r>
            <a:r>
              <a:rPr lang="en-GB" sz="1600" dirty="0"/>
              <a:t>(</a:t>
            </a:r>
            <a:r>
              <a:rPr lang="en-GB" sz="1600" dirty="0" err="1"/>
              <a:t>conts</a:t>
            </a:r>
            <a:r>
              <a:rPr lang="en-GB" sz="1600" dirty="0"/>
              <a:t>: Array[String]) </a:t>
            </a:r>
            <a:r>
              <a:rPr lang="en-GB" sz="1600" dirty="0" smtClean="0"/>
              <a:t>//extends </a:t>
            </a:r>
            <a:r>
              <a:rPr lang="en-GB" sz="1600" dirty="0"/>
              <a:t>Element {</a:t>
            </a:r>
          </a:p>
          <a:p>
            <a:pPr marL="0" indent="0">
              <a:buNone/>
            </a:pPr>
            <a:r>
              <a:rPr lang="en-GB" sz="1600" dirty="0" smtClean="0"/>
              <a:t>//}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28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Class Hierarchy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055981" y="1052736"/>
            <a:ext cx="2908507" cy="5328592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GB" sz="1600" b="1" dirty="0" smtClean="0"/>
              <a:t>Methods in Any Class :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final</a:t>
            </a:r>
            <a:r>
              <a:rPr lang="en-GB" sz="1600" dirty="0"/>
              <a:t> </a:t>
            </a:r>
            <a:r>
              <a:rPr lang="en-GB" sz="1600" dirty="0" err="1"/>
              <a:t>def</a:t>
            </a:r>
            <a:r>
              <a:rPr lang="en-GB" sz="1600" dirty="0"/>
              <a:t> ==(that: Any): Boolean  final </a:t>
            </a:r>
            <a:r>
              <a:rPr lang="en-GB" sz="1600" dirty="0" err="1"/>
              <a:t>def</a:t>
            </a:r>
            <a:r>
              <a:rPr lang="en-GB" sz="1600" dirty="0"/>
              <a:t> !=(that: Any): Boolean  </a:t>
            </a:r>
            <a:r>
              <a:rPr lang="en-GB" sz="1600" dirty="0" err="1"/>
              <a:t>def</a:t>
            </a:r>
            <a:r>
              <a:rPr lang="en-GB" sz="1600" dirty="0"/>
              <a:t> equals(that: Any): Boolean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err="1" smtClean="0"/>
              <a:t>def</a:t>
            </a:r>
            <a:r>
              <a:rPr lang="en-GB" sz="1600" dirty="0"/>
              <a:t> ##: </a:t>
            </a:r>
            <a:r>
              <a:rPr lang="en-GB" sz="1600" dirty="0" err="1"/>
              <a:t>Int</a:t>
            </a:r>
            <a:r>
              <a:rPr lang="en-GB" sz="1600" dirty="0"/>
              <a:t>  </a:t>
            </a:r>
            <a:r>
              <a:rPr lang="en-GB" sz="1600" dirty="0" err="1"/>
              <a:t>def</a:t>
            </a:r>
            <a:r>
              <a:rPr lang="en-GB" sz="1600" dirty="0"/>
              <a:t> </a:t>
            </a:r>
            <a:r>
              <a:rPr lang="en-GB" sz="1600" dirty="0" err="1"/>
              <a:t>hashCode</a:t>
            </a:r>
            <a:r>
              <a:rPr lang="en-GB" sz="1600" dirty="0"/>
              <a:t>: </a:t>
            </a:r>
            <a:r>
              <a:rPr lang="en-GB" sz="1600" dirty="0" err="1"/>
              <a:t>Int</a:t>
            </a:r>
            <a:r>
              <a:rPr lang="en-GB" sz="1600" dirty="0"/>
              <a:t>  </a:t>
            </a:r>
            <a:r>
              <a:rPr lang="en-GB" sz="1600" dirty="0" err="1"/>
              <a:t>def</a:t>
            </a:r>
            <a:r>
              <a:rPr lang="en-GB" sz="1600" dirty="0"/>
              <a:t> </a:t>
            </a:r>
            <a:r>
              <a:rPr lang="en-GB" sz="1600" dirty="0" err="1"/>
              <a:t>toString</a:t>
            </a:r>
            <a:r>
              <a:rPr lang="en-GB" sz="1600" dirty="0"/>
              <a:t>: String</a:t>
            </a:r>
          </a:p>
        </p:txBody>
      </p:sp>
      <p:pic>
        <p:nvPicPr>
          <p:cNvPr id="1026" name="Picture 2" descr="image images/scalaHierarchy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976664" cy="38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7505" y="5116749"/>
            <a:ext cx="8856983" cy="1192572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600" dirty="0" smtClean="0"/>
              <a:t>8 first subclasses of </a:t>
            </a:r>
            <a:r>
              <a:rPr lang="en-GB" sz="1600" dirty="0" err="1" smtClean="0"/>
              <a:t>AnyVal</a:t>
            </a:r>
            <a:r>
              <a:rPr lang="en-GB" sz="1600" dirty="0" smtClean="0"/>
              <a:t> corresponds to Basic Java Primitive Types and Unit is roughly similar to void.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/>
              <a:t>All subclasses of </a:t>
            </a:r>
            <a:r>
              <a:rPr lang="en-GB" sz="1600" dirty="0" err="1" smtClean="0"/>
              <a:t>AnyVal</a:t>
            </a:r>
            <a:r>
              <a:rPr lang="en-GB" sz="1600" dirty="0" smtClean="0"/>
              <a:t> are abstract and final. So “new </a:t>
            </a:r>
            <a:r>
              <a:rPr lang="en-GB" sz="1600" dirty="0" err="1" smtClean="0"/>
              <a:t>Int</a:t>
            </a:r>
            <a:r>
              <a:rPr lang="en-GB" sz="1600" dirty="0" smtClean="0"/>
              <a:t>(5)” or “</a:t>
            </a:r>
            <a:r>
              <a:rPr lang="en-GB" sz="1600" dirty="0" err="1" smtClean="0"/>
              <a:t>Int</a:t>
            </a:r>
            <a:r>
              <a:rPr lang="en-GB" sz="1600" dirty="0" smtClean="0"/>
              <a:t>(5)” is not valid.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err="1" smtClean="0"/>
              <a:t>AnyRef</a:t>
            </a:r>
            <a:r>
              <a:rPr lang="en-GB" sz="1600" dirty="0" smtClean="0"/>
              <a:t> is an alias to </a:t>
            </a:r>
            <a:r>
              <a:rPr lang="en-GB" sz="1600" dirty="0" err="1" smtClean="0"/>
              <a:t>java.lang.object</a:t>
            </a:r>
            <a:r>
              <a:rPr lang="en-GB" sz="1600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41744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Class Hierarchy          </a:t>
            </a:r>
            <a:r>
              <a:rPr lang="en-CA" sz="1800" dirty="0" smtClean="0"/>
              <a:t>….</a:t>
            </a:r>
            <a:r>
              <a:rPr lang="en-CA" sz="1800" dirty="0" err="1" smtClean="0"/>
              <a:t>contd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600" dirty="0" err="1" smtClean="0"/>
              <a:t>val</a:t>
            </a:r>
            <a:r>
              <a:rPr lang="en-GB" sz="1600" dirty="0" smtClean="0"/>
              <a:t> t = 5 until 14</a:t>
            </a:r>
          </a:p>
          <a:p>
            <a:pPr marL="0" indent="0">
              <a:buFont typeface="Arial" pitchFamily="34" charset="0"/>
              <a:buNone/>
            </a:pPr>
            <a:endParaRPr lang="en-GB" sz="1600" dirty="0" smtClean="0"/>
          </a:p>
          <a:p>
            <a:pPr marL="0" indent="0">
              <a:buFont typeface="Arial" pitchFamily="34" charset="0"/>
              <a:buNone/>
            </a:pPr>
            <a:r>
              <a:rPr lang="en-GB" sz="1600" b="1" dirty="0" smtClean="0"/>
              <a:t>5 is an instance of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class. What happens when we call until on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class ?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b="1" dirty="0" smtClean="0"/>
              <a:t>Where is the until method defined ?</a:t>
            </a:r>
          </a:p>
          <a:p>
            <a:pPr marL="0" indent="0">
              <a:buFont typeface="Arial" pitchFamily="34" charset="0"/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until is the method defined in a Booster class </a:t>
            </a:r>
            <a:r>
              <a:rPr lang="en-GB" sz="1600" dirty="0"/>
              <a:t>: </a:t>
            </a:r>
            <a:r>
              <a:rPr lang="en-GB" sz="1600" dirty="0" err="1"/>
              <a:t>scala.runtime.RichInt</a:t>
            </a:r>
            <a:r>
              <a:rPr lang="en-GB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/>
              <a:t>implicit conversion happens from class </a:t>
            </a:r>
            <a:r>
              <a:rPr lang="en-GB" sz="1600" dirty="0" err="1" smtClean="0"/>
              <a:t>Int</a:t>
            </a:r>
            <a:r>
              <a:rPr lang="en-GB" sz="1600" dirty="0" smtClean="0"/>
              <a:t> to </a:t>
            </a:r>
            <a:r>
              <a:rPr lang="en-GB" sz="1600" dirty="0" err="1" smtClean="0"/>
              <a:t>RichInt</a:t>
            </a:r>
            <a:r>
              <a:rPr lang="en-GB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GB" sz="1600" dirty="0" smtClean="0"/>
              <a:t>until method will be invoked.</a:t>
            </a:r>
          </a:p>
          <a:p>
            <a:pPr marL="0" indent="0">
              <a:buFont typeface="Arial" pitchFamily="34" charset="0"/>
              <a:buNone/>
            </a:pPr>
            <a:endParaRPr lang="en-GB" sz="1600" dirty="0" smtClean="0"/>
          </a:p>
          <a:p>
            <a:pPr marL="0" indent="0">
              <a:buFont typeface="Arial" pitchFamily="34" charset="0"/>
              <a:buNone/>
            </a:pPr>
            <a:endParaRPr lang="en-GB" sz="1600" dirty="0" smtClean="0"/>
          </a:p>
          <a:p>
            <a:pPr marL="0" indent="0">
              <a:buFont typeface="Arial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15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Object Comparison in </a:t>
            </a:r>
            <a:r>
              <a:rPr lang="en-CA" sz="3600" dirty="0" err="1" smtClean="0"/>
              <a:t>Scala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/>
              <a:t>Scala</a:t>
            </a:r>
            <a:r>
              <a:rPr lang="en-GB" sz="1600" dirty="0" smtClean="0"/>
              <a:t> transparently converts </a:t>
            </a:r>
            <a:r>
              <a:rPr lang="en-GB" sz="1600" dirty="0" err="1" smtClean="0"/>
              <a:t>AnyVal</a:t>
            </a:r>
            <a:r>
              <a:rPr lang="en-GB" sz="1600" dirty="0" smtClean="0"/>
              <a:t> to respective primitives seamlessly giving always uniform result.</a:t>
            </a:r>
          </a:p>
          <a:p>
            <a:pPr marL="0" indent="0">
              <a:buNone/>
            </a:pPr>
            <a:r>
              <a:rPr lang="en-GB" sz="1600" dirty="0" smtClean="0"/>
              <a:t> </a:t>
            </a:r>
          </a:p>
          <a:p>
            <a:pPr marL="0" indent="0">
              <a:buNone/>
            </a:pPr>
            <a:r>
              <a:rPr lang="en-GB" sz="1600" b="1" dirty="0" smtClean="0"/>
              <a:t>Below Java Code will give different results :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err="1" smtClean="0"/>
              <a:t>System.out.println</a:t>
            </a:r>
            <a:r>
              <a:rPr lang="en-GB" sz="1600" dirty="0"/>
              <a:t>((5 == 5));</a:t>
            </a:r>
          </a:p>
          <a:p>
            <a:pPr marL="0" indent="0">
              <a:buNone/>
            </a:pPr>
            <a:r>
              <a:rPr lang="en-GB" sz="1600" dirty="0" err="1" smtClean="0"/>
              <a:t>System.out.println</a:t>
            </a:r>
            <a:r>
              <a:rPr lang="en-GB" sz="1600" dirty="0"/>
              <a:t>((new Integer(5) == new Integer(5)));</a:t>
            </a:r>
          </a:p>
          <a:p>
            <a:pPr marL="0" indent="0">
              <a:buFont typeface="Arial" pitchFamily="34" charset="0"/>
              <a:buNone/>
            </a:pPr>
            <a:endParaRPr lang="en-GB" sz="1600" dirty="0" smtClean="0"/>
          </a:p>
          <a:p>
            <a:pPr marL="0" indent="0">
              <a:buFont typeface="Arial" pitchFamily="34" charset="0"/>
              <a:buNone/>
            </a:pPr>
            <a:r>
              <a:rPr lang="en-GB" sz="1600" b="1" dirty="0" smtClean="0"/>
              <a:t>Below </a:t>
            </a:r>
            <a:r>
              <a:rPr lang="en-GB" sz="1600" b="1" dirty="0" err="1" smtClean="0"/>
              <a:t>scala</a:t>
            </a:r>
            <a:r>
              <a:rPr lang="en-GB" sz="1600" b="1" dirty="0" smtClean="0"/>
              <a:t> code gives same results.</a:t>
            </a:r>
          </a:p>
          <a:p>
            <a:pPr marL="0" indent="0">
              <a:buNone/>
            </a:pPr>
            <a:r>
              <a:rPr lang="nn-NO" sz="1600" dirty="0" smtClean="0"/>
              <a:t>val </a:t>
            </a:r>
            <a:r>
              <a:rPr lang="nn-NO" sz="1600" dirty="0"/>
              <a:t>i1 : Any = 5                          //&gt; i1  : Any = 5</a:t>
            </a:r>
          </a:p>
          <a:p>
            <a:pPr marL="0" indent="0">
              <a:buNone/>
            </a:pPr>
            <a:r>
              <a:rPr lang="nn-NO" sz="1600" dirty="0" smtClean="0"/>
              <a:t>val </a:t>
            </a:r>
            <a:r>
              <a:rPr lang="nn-NO" sz="1600" dirty="0"/>
              <a:t>i2 : Any = 5                          //&gt; i2  : Any = 5</a:t>
            </a:r>
          </a:p>
          <a:p>
            <a:pPr marL="0" indent="0">
              <a:buNone/>
            </a:pPr>
            <a:r>
              <a:rPr lang="nn-NO" sz="1600" dirty="0" smtClean="0"/>
              <a:t>i1 </a:t>
            </a:r>
            <a:r>
              <a:rPr lang="nn-NO" sz="1600" dirty="0"/>
              <a:t>== i2                                  //&gt; res1: Boolean = true</a:t>
            </a:r>
          </a:p>
          <a:p>
            <a:pPr marL="0" indent="0">
              <a:buNone/>
            </a:pPr>
            <a:r>
              <a:rPr lang="nn-NO" sz="1600" dirty="0"/>
              <a:t>	</a:t>
            </a:r>
          </a:p>
          <a:p>
            <a:pPr marL="0" indent="0">
              <a:buNone/>
            </a:pPr>
            <a:r>
              <a:rPr lang="nn-NO" sz="1600" dirty="0" smtClean="0"/>
              <a:t>val </a:t>
            </a:r>
            <a:r>
              <a:rPr lang="nn-NO" sz="1600" dirty="0"/>
              <a:t>i3 : Int = 5                          //&gt; i3  : Int = 5</a:t>
            </a:r>
          </a:p>
          <a:p>
            <a:pPr marL="0" indent="0">
              <a:buNone/>
            </a:pPr>
            <a:r>
              <a:rPr lang="nn-NO" sz="1600" dirty="0" smtClean="0"/>
              <a:t>val </a:t>
            </a:r>
            <a:r>
              <a:rPr lang="nn-NO" sz="1600" dirty="0"/>
              <a:t>i4 : Int = 5                          //&gt; i4  : Int = 5</a:t>
            </a:r>
          </a:p>
          <a:p>
            <a:pPr marL="0" indent="0">
              <a:buNone/>
            </a:pPr>
            <a:r>
              <a:rPr lang="nn-NO" sz="1600" dirty="0" smtClean="0"/>
              <a:t>i3 </a:t>
            </a:r>
            <a:r>
              <a:rPr lang="nn-NO" sz="1600" dirty="0"/>
              <a:t>== i4                                  //&gt; res2: Boolean = true</a:t>
            </a:r>
          </a:p>
          <a:p>
            <a:pPr marL="0" indent="0">
              <a:buFont typeface="Arial" pitchFamily="34" charset="0"/>
              <a:buNone/>
            </a:pPr>
            <a:endParaRPr lang="en-GB" sz="1600" dirty="0" smtClean="0"/>
          </a:p>
          <a:p>
            <a:pPr marL="0" indent="0">
              <a:buFont typeface="Arial" pitchFamily="34" charset="0"/>
              <a:buNone/>
            </a:pPr>
            <a:r>
              <a:rPr lang="en-GB" sz="1600" dirty="0" smtClean="0"/>
              <a:t>For </a:t>
            </a:r>
            <a:r>
              <a:rPr lang="en-GB" sz="1600" dirty="0" err="1" smtClean="0"/>
              <a:t>AnyVal’s</a:t>
            </a:r>
            <a:r>
              <a:rPr lang="en-GB" sz="1600" dirty="0" smtClean="0"/>
              <a:t>, == calls from primitives and for </a:t>
            </a:r>
            <a:r>
              <a:rPr lang="en-GB" sz="1600" dirty="0" err="1" smtClean="0"/>
              <a:t>AnyRef’s</a:t>
            </a:r>
            <a:r>
              <a:rPr lang="en-GB" sz="1600" dirty="0" smtClean="0"/>
              <a:t>, it calls equals transparently.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52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 Comparison in </a:t>
            </a:r>
            <a:r>
              <a:rPr lang="en-CA" sz="3600" dirty="0" err="1"/>
              <a:t>Scala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1" dirty="0" smtClean="0"/>
              <a:t>Then How do we compare references in </a:t>
            </a:r>
            <a:r>
              <a:rPr lang="en-CA" sz="1600" b="1" dirty="0" err="1" smtClean="0"/>
              <a:t>Scala</a:t>
            </a:r>
            <a:r>
              <a:rPr lang="en-CA" sz="1600" b="1" dirty="0" smtClean="0"/>
              <a:t> ?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err="1" smtClean="0"/>
              <a:t>AnyRef</a:t>
            </a:r>
            <a:r>
              <a:rPr lang="en-GB" sz="1600" dirty="0" smtClean="0"/>
              <a:t> defines two special methods called - </a:t>
            </a:r>
            <a:r>
              <a:rPr lang="en-GB" sz="1600" dirty="0" err="1" smtClean="0"/>
              <a:t>eq</a:t>
            </a:r>
            <a:r>
              <a:rPr lang="en-GB" sz="1600" dirty="0" smtClean="0"/>
              <a:t> and ne.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</a:t>
            </a:r>
            <a:r>
              <a:rPr lang="en-GB" sz="1600" dirty="0" err="1" smtClean="0"/>
              <a:t>val</a:t>
            </a:r>
            <a:r>
              <a:rPr lang="en-GB" sz="1600" dirty="0" smtClean="0"/>
              <a:t> </a:t>
            </a:r>
            <a:r>
              <a:rPr lang="en-GB" sz="1600" dirty="0"/>
              <a:t>x = new String("</a:t>
            </a:r>
            <a:r>
              <a:rPr lang="en-GB" sz="1600" dirty="0" err="1"/>
              <a:t>abc</a:t>
            </a:r>
            <a:r>
              <a:rPr lang="en-GB" sz="1600" dirty="0"/>
              <a:t>")                 //&gt; x  : String = </a:t>
            </a:r>
            <a:r>
              <a:rPr lang="en-GB" sz="1600" dirty="0" err="1"/>
              <a:t>abc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</a:t>
            </a:r>
            <a:r>
              <a:rPr lang="en-GB" sz="1600" dirty="0" err="1" smtClean="0"/>
              <a:t>val</a:t>
            </a:r>
            <a:r>
              <a:rPr lang="en-GB" sz="1600" dirty="0" smtClean="0"/>
              <a:t> </a:t>
            </a:r>
            <a:r>
              <a:rPr lang="en-GB" sz="1600" dirty="0"/>
              <a:t>y = new String("</a:t>
            </a:r>
            <a:r>
              <a:rPr lang="en-GB" sz="1600" dirty="0" err="1"/>
              <a:t>abc</a:t>
            </a:r>
            <a:r>
              <a:rPr lang="en-GB" sz="1600" dirty="0"/>
              <a:t>")                 //&gt; y  : String = </a:t>
            </a:r>
            <a:r>
              <a:rPr lang="en-GB" sz="1600" dirty="0" err="1"/>
              <a:t>abc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	</a:t>
            </a:r>
          </a:p>
          <a:p>
            <a:pPr marL="0" indent="0">
              <a:buNone/>
            </a:pPr>
            <a:r>
              <a:rPr lang="en-GB" sz="1600" dirty="0" smtClean="0"/>
              <a:t>   x </a:t>
            </a:r>
            <a:r>
              <a:rPr lang="en-GB" sz="1600" dirty="0"/>
              <a:t>== y                                    //&gt; res3: Boolean = true</a:t>
            </a:r>
          </a:p>
          <a:p>
            <a:pPr marL="0" indent="0">
              <a:buNone/>
            </a:pPr>
            <a:r>
              <a:rPr lang="en-GB" sz="1600" dirty="0"/>
              <a:t>	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x </a:t>
            </a:r>
            <a:r>
              <a:rPr lang="en-GB" sz="1600" dirty="0" err="1"/>
              <a:t>eq</a:t>
            </a:r>
            <a:r>
              <a:rPr lang="en-GB" sz="1600" dirty="0"/>
              <a:t> y                                    //&gt; res4: Boolean = false</a:t>
            </a:r>
          </a:p>
          <a:p>
            <a:pPr marL="0" indent="0">
              <a:buNone/>
            </a:pPr>
            <a:r>
              <a:rPr lang="en-GB" sz="1600" dirty="0" smtClean="0"/>
              <a:t>   x </a:t>
            </a:r>
            <a:r>
              <a:rPr lang="en-GB" sz="1600" dirty="0"/>
              <a:t>ne y                                    //&gt; res5: Boolean = true</a:t>
            </a:r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2110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Bottom Classes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1" dirty="0"/>
              <a:t>Null is sub-class of all sub-classes of </a:t>
            </a:r>
            <a:r>
              <a:rPr lang="en-CA" sz="1600" b="1" dirty="0" err="1"/>
              <a:t>AnyRef</a:t>
            </a:r>
            <a:r>
              <a:rPr lang="en-CA" sz="1600" b="1" dirty="0"/>
              <a:t>.</a:t>
            </a:r>
          </a:p>
          <a:p>
            <a:pPr marL="0" indent="0">
              <a:buNone/>
            </a:pPr>
            <a:r>
              <a:rPr lang="en-CA" sz="1600" b="1" dirty="0" smtClean="0"/>
              <a:t>Nothing is sub-class of every class (i.e. All </a:t>
            </a:r>
            <a:r>
              <a:rPr lang="en-CA" sz="1600" b="1" dirty="0"/>
              <a:t>sub-classes of </a:t>
            </a:r>
            <a:r>
              <a:rPr lang="en-CA" sz="1600" b="1" dirty="0" err="1" smtClean="0"/>
              <a:t>AnyVal</a:t>
            </a:r>
            <a:r>
              <a:rPr lang="en-CA" sz="1600" b="1" dirty="0" smtClean="0"/>
              <a:t> and </a:t>
            </a:r>
            <a:r>
              <a:rPr lang="en-CA" sz="1600" b="1" dirty="0" err="1" smtClean="0"/>
              <a:t>AnyRef</a:t>
            </a:r>
            <a:r>
              <a:rPr lang="en-CA" sz="1600" b="1" dirty="0" smtClean="0"/>
              <a:t>).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 smtClean="0"/>
              <a:t>Nothing is useful to handle cases of abnormal behaviours like -</a:t>
            </a:r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r>
              <a:rPr lang="en-GB" sz="1600" dirty="0" smtClean="0"/>
              <a:t> </a:t>
            </a:r>
            <a:r>
              <a:rPr lang="en-GB" sz="1600" dirty="0" err="1"/>
              <a:t>def</a:t>
            </a:r>
            <a:r>
              <a:rPr lang="en-GB" sz="1600" dirty="0"/>
              <a:t> error(</a:t>
            </a:r>
            <a:r>
              <a:rPr lang="en-GB" sz="1600" dirty="0" err="1"/>
              <a:t>msg</a:t>
            </a:r>
            <a:r>
              <a:rPr lang="en-GB" sz="1600" dirty="0"/>
              <a:t>: String): Nothing = throw new </a:t>
            </a:r>
            <a:r>
              <a:rPr lang="en-GB" sz="1600" dirty="0" err="1"/>
              <a:t>RuntimeException</a:t>
            </a:r>
            <a:r>
              <a:rPr lang="en-GB" sz="1600" dirty="0"/>
              <a:t>(</a:t>
            </a:r>
            <a:r>
              <a:rPr lang="en-GB" sz="1600" dirty="0" err="1"/>
              <a:t>msg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</a:t>
            </a:r>
            <a:r>
              <a:rPr lang="en-GB" sz="1600" dirty="0" err="1"/>
              <a:t>def</a:t>
            </a:r>
            <a:r>
              <a:rPr lang="en-GB" sz="1600" dirty="0"/>
              <a:t> divide(x: </a:t>
            </a:r>
            <a:r>
              <a:rPr lang="en-GB" sz="1600" dirty="0" err="1"/>
              <a:t>Int</a:t>
            </a:r>
            <a:r>
              <a:rPr lang="en-GB" sz="1600" dirty="0"/>
              <a:t>, y: </a:t>
            </a:r>
            <a:r>
              <a:rPr lang="en-GB" sz="1600" dirty="0" err="1"/>
              <a:t>Int</a:t>
            </a:r>
            <a:r>
              <a:rPr lang="en-GB" sz="1600" dirty="0"/>
              <a:t>): </a:t>
            </a:r>
            <a:r>
              <a:rPr lang="en-GB" sz="1600" dirty="0" err="1"/>
              <a:t>Int</a:t>
            </a:r>
            <a:r>
              <a:rPr lang="en-GB" sz="1600" dirty="0"/>
              <a:t> = if (y != 0) x / y else error("Can't divide by 0")</a:t>
            </a:r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r>
              <a:rPr lang="en-GB" sz="1600" b="1" dirty="0" smtClean="0"/>
              <a:t>Even </a:t>
            </a:r>
            <a:r>
              <a:rPr lang="en-GB" sz="1600" b="1" dirty="0"/>
              <a:t>if return </a:t>
            </a:r>
            <a:r>
              <a:rPr lang="en-GB" sz="1600" b="1" dirty="0">
                <a:latin typeface="Segoe UI" pitchFamily="34" charset="0"/>
                <a:cs typeface="Segoe UI" pitchFamily="34" charset="0"/>
              </a:rPr>
              <a:t>type</a:t>
            </a:r>
            <a:r>
              <a:rPr lang="en-GB" sz="1600" b="1" dirty="0"/>
              <a:t> in else is Nothing, we can retain the return type of divide to Int</a:t>
            </a:r>
            <a:r>
              <a:rPr lang="en-GB" sz="1600" b="1" dirty="0" smtClean="0"/>
              <a:t>.</a:t>
            </a:r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r>
              <a:rPr lang="en-GB" sz="1600" b="1" dirty="0" smtClean="0">
                <a:latin typeface="Segoe UI" pitchFamily="34" charset="0"/>
                <a:cs typeface="Segoe UI" pitchFamily="34" charset="0"/>
              </a:rPr>
              <a:t>₹</a:t>
            </a:r>
            <a:endParaRPr lang="en-GB" sz="1600" b="1" dirty="0">
              <a:latin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CA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101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Defining own value classes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 dirty="0">
              <a:latin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class Rupee(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val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 r: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Int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) extends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AnyVal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  override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def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toString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 =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s"Rs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.${r}"</a:t>
            </a: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}</a:t>
            </a:r>
          </a:p>
          <a:p>
            <a:pPr marL="0" indent="0">
              <a:buNone/>
            </a:pPr>
            <a:endParaRPr lang="en-GB" sz="1600" dirty="0">
              <a:latin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object Rupee {</a:t>
            </a: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 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def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 apply(r: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Int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) = new Rupee(r)</a:t>
            </a: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}</a:t>
            </a:r>
          </a:p>
          <a:p>
            <a:pPr marL="0" indent="0">
              <a:buNone/>
            </a:pPr>
            <a:endParaRPr lang="en-GB" sz="1600" dirty="0">
              <a:latin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val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 r = Rupee(50)</a:t>
            </a:r>
          </a:p>
          <a:p>
            <a:pPr marL="0" indent="0">
              <a:buNone/>
            </a:pPr>
            <a:endParaRPr lang="en-GB" sz="1600" dirty="0">
              <a:latin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Segoe UI" pitchFamily="34" charset="0"/>
                <a:cs typeface="Segoe UI" pitchFamily="34" charset="0"/>
              </a:rPr>
              <a:t>  </a:t>
            </a:r>
            <a:r>
              <a:rPr lang="en-GB" sz="1600" dirty="0" err="1">
                <a:latin typeface="Segoe UI" pitchFamily="34" charset="0"/>
                <a:cs typeface="Segoe UI" pitchFamily="34" charset="0"/>
              </a:rPr>
              <a:t>println</a:t>
            </a:r>
            <a:r>
              <a:rPr lang="en-GB" sz="1600" dirty="0">
                <a:latin typeface="Segoe UI" pitchFamily="34" charset="0"/>
                <a:cs typeface="Segoe UI" pitchFamily="34" charset="0"/>
              </a:rPr>
              <a:t>(r</a:t>
            </a:r>
            <a:r>
              <a:rPr lang="en-GB" sz="1600" dirty="0" smtClean="0">
                <a:latin typeface="Segoe UI" pitchFamily="34" charset="0"/>
                <a:cs typeface="Segoe UI" pitchFamily="34" charset="0"/>
              </a:rPr>
              <a:t>)</a:t>
            </a:r>
          </a:p>
          <a:p>
            <a:pPr marL="0" indent="0">
              <a:buNone/>
            </a:pP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42697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Control Abstraction</a:t>
            </a:r>
          </a:p>
          <a:p>
            <a:r>
              <a:rPr lang="en-CA" dirty="0"/>
              <a:t>Composition and Inheritance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Benefit of own value classes</a:t>
            </a:r>
            <a:br>
              <a:rPr lang="en-CA" sz="3600" dirty="0" smtClean="0"/>
            </a:br>
            <a:r>
              <a:rPr lang="en-CA" sz="2000" dirty="0" smtClean="0"/>
              <a:t>Same type argument order issues can be sorted out easily.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2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1600" dirty="0" err="1" smtClean="0"/>
              <a:t>def</a:t>
            </a:r>
            <a:r>
              <a:rPr lang="en-CA" sz="1600" dirty="0" smtClean="0"/>
              <a:t> </a:t>
            </a:r>
            <a:r>
              <a:rPr lang="en-CA" sz="1600" dirty="0"/>
              <a:t>calculateSimpleInterest1(p: </a:t>
            </a:r>
            <a:r>
              <a:rPr lang="en-CA" sz="1600" dirty="0" err="1"/>
              <a:t>Int</a:t>
            </a:r>
            <a:r>
              <a:rPr lang="en-CA" sz="1600" dirty="0"/>
              <a:t>, n: </a:t>
            </a:r>
            <a:r>
              <a:rPr lang="en-CA" sz="1600" dirty="0" err="1"/>
              <a:t>Int</a:t>
            </a:r>
            <a:r>
              <a:rPr lang="en-CA" sz="1600" dirty="0"/>
              <a:t>, r: Double): Double = {</a:t>
            </a:r>
          </a:p>
          <a:p>
            <a:pPr marL="0" indent="0">
              <a:buNone/>
            </a:pPr>
            <a:r>
              <a:rPr lang="en-CA" sz="1600" dirty="0"/>
              <a:t>    p + ((p * n * r) / 100)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smtClean="0"/>
              <a:t>}</a:t>
            </a:r>
            <a:endParaRPr lang="en-CA" sz="1600" dirty="0"/>
          </a:p>
          <a:p>
            <a:pPr marL="0" indent="0">
              <a:buNone/>
            </a:pPr>
            <a:r>
              <a:rPr lang="en-CA" sz="1600" dirty="0" err="1" smtClean="0"/>
              <a:t>println</a:t>
            </a:r>
            <a:r>
              <a:rPr lang="en-CA" sz="1600" dirty="0" smtClean="0"/>
              <a:t>(“</a:t>
            </a:r>
            <a:r>
              <a:rPr lang="en-CA" sz="1600" dirty="0" err="1" smtClean="0"/>
              <a:t>Amt</a:t>
            </a:r>
            <a:r>
              <a:rPr lang="en-CA" sz="1600" dirty="0" smtClean="0"/>
              <a:t> </a:t>
            </a:r>
            <a:r>
              <a:rPr lang="en-CA" sz="1600" dirty="0"/>
              <a:t>= " + calculateSimpleInterest1(</a:t>
            </a:r>
            <a:r>
              <a:rPr lang="en-CA" sz="1600" b="1" dirty="0">
                <a:solidFill>
                  <a:srgbClr val="FF0000"/>
                </a:solidFill>
              </a:rPr>
              <a:t>10000, 5, 5.5</a:t>
            </a:r>
            <a:r>
              <a:rPr lang="en-CA" sz="1600" dirty="0" smtClean="0"/>
              <a:t>))</a:t>
            </a:r>
          </a:p>
          <a:p>
            <a:pPr marL="0" indent="0">
              <a:buNone/>
            </a:pPr>
            <a:r>
              <a:rPr lang="en-CA" sz="1600" dirty="0" err="1" smtClean="0"/>
              <a:t>println</a:t>
            </a:r>
            <a:r>
              <a:rPr lang="en-CA" sz="1600" dirty="0" smtClean="0"/>
              <a:t>(“</a:t>
            </a:r>
            <a:r>
              <a:rPr lang="en-CA" sz="1600" dirty="0" err="1" smtClean="0"/>
              <a:t>Amt</a:t>
            </a:r>
            <a:r>
              <a:rPr lang="en-CA" sz="1600" dirty="0" smtClean="0"/>
              <a:t> </a:t>
            </a:r>
            <a:r>
              <a:rPr lang="en-CA" sz="1600" dirty="0"/>
              <a:t>= " + calculateSimpleInterest1(</a:t>
            </a:r>
            <a:r>
              <a:rPr lang="en-CA" sz="1600" b="1" dirty="0">
                <a:solidFill>
                  <a:srgbClr val="FF0000"/>
                </a:solidFill>
              </a:rPr>
              <a:t>5, 10000, 5.5</a:t>
            </a:r>
            <a:r>
              <a:rPr lang="en-CA" sz="1600" dirty="0" smtClean="0"/>
              <a:t>))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class </a:t>
            </a:r>
            <a:r>
              <a:rPr lang="en-CA" sz="1600" dirty="0"/>
              <a:t>Principle(</a:t>
            </a:r>
            <a:r>
              <a:rPr lang="en-CA" sz="1600" dirty="0" err="1"/>
              <a:t>val</a:t>
            </a:r>
            <a:r>
              <a:rPr lang="en-CA" sz="1600" dirty="0"/>
              <a:t> value: </a:t>
            </a:r>
            <a:r>
              <a:rPr lang="en-CA" sz="1600" dirty="0" err="1"/>
              <a:t>Int</a:t>
            </a:r>
            <a:r>
              <a:rPr lang="en-CA" sz="1600" dirty="0"/>
              <a:t>) extends </a:t>
            </a:r>
            <a:r>
              <a:rPr lang="en-CA" sz="1600" dirty="0" err="1"/>
              <a:t>AnyVal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class </a:t>
            </a:r>
            <a:r>
              <a:rPr lang="en-CA" sz="1600" dirty="0" err="1"/>
              <a:t>NoOfYears</a:t>
            </a:r>
            <a:r>
              <a:rPr lang="en-CA" sz="1600" dirty="0"/>
              <a:t>(</a:t>
            </a:r>
            <a:r>
              <a:rPr lang="en-CA" sz="1600" dirty="0" err="1"/>
              <a:t>val</a:t>
            </a:r>
            <a:r>
              <a:rPr lang="en-CA" sz="1600" dirty="0"/>
              <a:t> value: </a:t>
            </a:r>
            <a:r>
              <a:rPr lang="en-CA" sz="1600" dirty="0" err="1"/>
              <a:t>Int</a:t>
            </a:r>
            <a:r>
              <a:rPr lang="en-CA" sz="1600" dirty="0"/>
              <a:t>) extends </a:t>
            </a:r>
            <a:r>
              <a:rPr lang="en-CA" sz="1600" dirty="0" err="1"/>
              <a:t>AnyVal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class </a:t>
            </a:r>
            <a:r>
              <a:rPr lang="en-CA" sz="1600" dirty="0" err="1"/>
              <a:t>RateOfInterest</a:t>
            </a:r>
            <a:r>
              <a:rPr lang="en-CA" sz="1600" dirty="0"/>
              <a:t>(</a:t>
            </a:r>
            <a:r>
              <a:rPr lang="en-CA" sz="1600" dirty="0" err="1"/>
              <a:t>val</a:t>
            </a:r>
            <a:r>
              <a:rPr lang="en-CA" sz="1600" dirty="0"/>
              <a:t> value: Double) extends </a:t>
            </a:r>
            <a:r>
              <a:rPr lang="en-CA" sz="1600" dirty="0" err="1"/>
              <a:t>AnyVal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err="1" smtClean="0"/>
              <a:t>def</a:t>
            </a:r>
            <a:r>
              <a:rPr lang="en-CA" sz="1600" dirty="0" smtClean="0"/>
              <a:t> </a:t>
            </a:r>
            <a:r>
              <a:rPr lang="en-CA" sz="1600" dirty="0" err="1" smtClean="0"/>
              <a:t>calculateSimpleInterest</a:t>
            </a:r>
            <a:r>
              <a:rPr lang="en-CA" sz="1600" dirty="0" smtClean="0"/>
              <a:t>(p</a:t>
            </a:r>
            <a:r>
              <a:rPr lang="en-CA" sz="1600" dirty="0"/>
              <a:t>: Principle, n: </a:t>
            </a:r>
            <a:r>
              <a:rPr lang="en-CA" sz="1600" dirty="0" err="1"/>
              <a:t>NoOfYears</a:t>
            </a:r>
            <a:r>
              <a:rPr lang="en-CA" sz="1600" dirty="0"/>
              <a:t>, r: </a:t>
            </a:r>
            <a:r>
              <a:rPr lang="en-CA" sz="1600" dirty="0" err="1"/>
              <a:t>RateOfInterest</a:t>
            </a:r>
            <a:r>
              <a:rPr lang="en-CA" sz="1600" dirty="0"/>
              <a:t>): Double = {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err="1"/>
              <a:t>p.value</a:t>
            </a:r>
            <a:r>
              <a:rPr lang="en-CA" sz="1600" dirty="0"/>
              <a:t> + ((</a:t>
            </a:r>
            <a:r>
              <a:rPr lang="en-CA" sz="1600" dirty="0" err="1"/>
              <a:t>p.value</a:t>
            </a:r>
            <a:r>
              <a:rPr lang="en-CA" sz="1600" dirty="0"/>
              <a:t> * </a:t>
            </a:r>
            <a:r>
              <a:rPr lang="en-CA" sz="1600" dirty="0" err="1"/>
              <a:t>n.value</a:t>
            </a:r>
            <a:r>
              <a:rPr lang="en-CA" sz="1600" dirty="0"/>
              <a:t> * </a:t>
            </a:r>
            <a:r>
              <a:rPr lang="en-CA" sz="1600" dirty="0" err="1"/>
              <a:t>r.value</a:t>
            </a:r>
            <a:r>
              <a:rPr lang="en-CA" sz="1600" dirty="0"/>
              <a:t>) / 100)</a:t>
            </a:r>
          </a:p>
          <a:p>
            <a:pPr marL="0" indent="0">
              <a:buNone/>
            </a:pPr>
            <a:r>
              <a:rPr lang="en-CA" sz="1600" dirty="0"/>
              <a:t>  }</a:t>
            </a:r>
          </a:p>
          <a:p>
            <a:pPr marL="0" indent="0">
              <a:buNone/>
            </a:pPr>
            <a:r>
              <a:rPr lang="en-CA" sz="1600" dirty="0"/>
              <a:t>  </a:t>
            </a:r>
          </a:p>
          <a:p>
            <a:pPr marL="0" indent="0">
              <a:buNone/>
            </a:pPr>
            <a:r>
              <a:rPr lang="en-CA" sz="1600" dirty="0" err="1" smtClean="0"/>
              <a:t>println</a:t>
            </a:r>
            <a:r>
              <a:rPr lang="en-CA" sz="1600" dirty="0"/>
              <a:t>("</a:t>
            </a:r>
            <a:r>
              <a:rPr lang="en-CA" sz="1600" dirty="0" err="1"/>
              <a:t>Amt</a:t>
            </a:r>
            <a:r>
              <a:rPr lang="en-CA" sz="1600" dirty="0"/>
              <a:t> = " + </a:t>
            </a:r>
            <a:r>
              <a:rPr lang="en-CA" sz="1600" dirty="0" err="1" smtClean="0"/>
              <a:t>calculateSimpleInterest</a:t>
            </a:r>
            <a:r>
              <a:rPr lang="en-CA" sz="1600" dirty="0" smtClean="0"/>
              <a:t>(</a:t>
            </a:r>
            <a:r>
              <a:rPr lang="en-CA" sz="1600" b="1" dirty="0" smtClean="0">
                <a:solidFill>
                  <a:srgbClr val="FF0000"/>
                </a:solidFill>
              </a:rPr>
              <a:t>new </a:t>
            </a:r>
            <a:r>
              <a:rPr lang="en-CA" sz="1600" b="1" dirty="0">
                <a:solidFill>
                  <a:srgbClr val="FF0000"/>
                </a:solidFill>
              </a:rPr>
              <a:t>Principle(10000), new </a:t>
            </a:r>
            <a:r>
              <a:rPr lang="en-CA" sz="1600" b="1" dirty="0" err="1">
                <a:solidFill>
                  <a:srgbClr val="FF0000"/>
                </a:solidFill>
              </a:rPr>
              <a:t>NoOfYears</a:t>
            </a:r>
            <a:r>
              <a:rPr lang="en-CA" sz="1600" b="1" dirty="0">
                <a:solidFill>
                  <a:srgbClr val="FF0000"/>
                </a:solidFill>
              </a:rPr>
              <a:t>(5), new </a:t>
            </a:r>
            <a:r>
              <a:rPr lang="en-CA" sz="1600" b="1" dirty="0" err="1">
                <a:solidFill>
                  <a:srgbClr val="FF0000"/>
                </a:solidFill>
              </a:rPr>
              <a:t>RateOfInterest</a:t>
            </a:r>
            <a:r>
              <a:rPr lang="en-CA" sz="1600" b="1" dirty="0">
                <a:solidFill>
                  <a:srgbClr val="FF0000"/>
                </a:solidFill>
              </a:rPr>
              <a:t>(5.5))</a:t>
            </a:r>
            <a:r>
              <a:rPr lang="en-CA" sz="1600" dirty="0"/>
              <a:t>)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13759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 feature-rich example</a:t>
            </a:r>
            <a:endParaRPr lang="en-CA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9" y="1268760"/>
            <a:ext cx="8640960" cy="5112568"/>
          </a:xfrm>
          <a:prstGeom prst="rect">
            <a:avLst/>
          </a:prstGeom>
          <a:ln w="0">
            <a:noFill/>
          </a:ln>
          <a:effectLst>
            <a:softEdge rad="0"/>
          </a:effectLst>
        </p:spPr>
        <p:txBody>
          <a:bodyPr vert="horz" lIns="91440" tIns="45720" rIns="91440" bIns="45720" numCol="2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 smtClean="0"/>
              <a:t>class </a:t>
            </a:r>
            <a:r>
              <a:rPr lang="en-CA" sz="1600" dirty="0"/>
              <a:t>Principle(</a:t>
            </a:r>
            <a:r>
              <a:rPr lang="en-CA" sz="1600" dirty="0" err="1"/>
              <a:t>val</a:t>
            </a:r>
            <a:r>
              <a:rPr lang="en-CA" sz="1600" dirty="0"/>
              <a:t> value: </a:t>
            </a:r>
            <a:r>
              <a:rPr lang="en-CA" sz="1600" dirty="0" err="1"/>
              <a:t>Int</a:t>
            </a:r>
            <a:r>
              <a:rPr lang="en-CA" sz="1600" dirty="0"/>
              <a:t>) extends </a:t>
            </a:r>
            <a:r>
              <a:rPr lang="en-CA" sz="1600" dirty="0" err="1"/>
              <a:t>AnyVal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class </a:t>
            </a:r>
            <a:r>
              <a:rPr lang="en-CA" sz="1600" dirty="0" err="1"/>
              <a:t>NoOfYears</a:t>
            </a:r>
            <a:r>
              <a:rPr lang="en-CA" sz="1600" dirty="0"/>
              <a:t>(</a:t>
            </a:r>
            <a:r>
              <a:rPr lang="en-CA" sz="1600" dirty="0" err="1"/>
              <a:t>val</a:t>
            </a:r>
            <a:r>
              <a:rPr lang="en-CA" sz="1600" dirty="0"/>
              <a:t> value: </a:t>
            </a:r>
            <a:r>
              <a:rPr lang="en-CA" sz="1600" dirty="0" err="1"/>
              <a:t>Int</a:t>
            </a:r>
            <a:r>
              <a:rPr lang="en-CA" sz="1600" dirty="0"/>
              <a:t>) extends </a:t>
            </a:r>
            <a:r>
              <a:rPr lang="en-CA" sz="1600" dirty="0" err="1"/>
              <a:t>AnyVal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class </a:t>
            </a:r>
            <a:r>
              <a:rPr lang="en-CA" sz="1600" dirty="0" err="1"/>
              <a:t>RateOfInterest</a:t>
            </a:r>
            <a:r>
              <a:rPr lang="en-CA" sz="1600" dirty="0"/>
              <a:t>(</a:t>
            </a:r>
            <a:r>
              <a:rPr lang="en-CA" sz="1600" dirty="0" err="1"/>
              <a:t>val</a:t>
            </a:r>
            <a:r>
              <a:rPr lang="en-CA" sz="1600" dirty="0"/>
              <a:t> value: Double) extends </a:t>
            </a:r>
            <a:r>
              <a:rPr lang="en-CA" sz="1600" dirty="0" err="1"/>
              <a:t>AnyVal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object </a:t>
            </a:r>
            <a:r>
              <a:rPr lang="en-CA" sz="1600" dirty="0"/>
              <a:t>Principle {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err="1"/>
              <a:t>def</a:t>
            </a:r>
            <a:r>
              <a:rPr lang="en-CA" sz="1600" dirty="0"/>
              <a:t> apply(value: </a:t>
            </a:r>
            <a:r>
              <a:rPr lang="en-CA" sz="1600" dirty="0" err="1"/>
              <a:t>Int</a:t>
            </a:r>
            <a:r>
              <a:rPr lang="en-CA" sz="1600" dirty="0"/>
              <a:t>) = new Principle(value)</a:t>
            </a:r>
          </a:p>
          <a:p>
            <a:pPr marL="0" indent="0">
              <a:buNone/>
            </a:pPr>
            <a:r>
              <a:rPr lang="en-CA" sz="1600" dirty="0"/>
              <a:t>  }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object </a:t>
            </a:r>
            <a:r>
              <a:rPr lang="en-CA" sz="1600" dirty="0" err="1"/>
              <a:t>NoOfYears</a:t>
            </a:r>
            <a:r>
              <a:rPr lang="en-CA" sz="1600" dirty="0"/>
              <a:t> {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err="1"/>
              <a:t>def</a:t>
            </a:r>
            <a:r>
              <a:rPr lang="en-CA" sz="1600" dirty="0"/>
              <a:t> apply(value: </a:t>
            </a:r>
            <a:r>
              <a:rPr lang="en-CA" sz="1600" dirty="0" err="1"/>
              <a:t>Int</a:t>
            </a:r>
            <a:r>
              <a:rPr lang="en-CA" sz="1600" dirty="0"/>
              <a:t>) = new </a:t>
            </a:r>
            <a:r>
              <a:rPr lang="en-CA" sz="1600" dirty="0" err="1"/>
              <a:t>NoOfYears</a:t>
            </a:r>
            <a:r>
              <a:rPr lang="en-CA" sz="1600" dirty="0"/>
              <a:t>(value)</a:t>
            </a:r>
          </a:p>
          <a:p>
            <a:pPr marL="0" indent="0">
              <a:buNone/>
            </a:pPr>
            <a:r>
              <a:rPr lang="en-CA" sz="1600" dirty="0"/>
              <a:t>  }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object </a:t>
            </a:r>
            <a:r>
              <a:rPr lang="en-CA" sz="1600" dirty="0" err="1"/>
              <a:t>RateOfInterest</a:t>
            </a:r>
            <a:r>
              <a:rPr lang="en-CA" sz="1600" dirty="0"/>
              <a:t> {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err="1"/>
              <a:t>def</a:t>
            </a:r>
            <a:r>
              <a:rPr lang="en-CA" sz="1600" dirty="0"/>
              <a:t> apply(value: Double) = new </a:t>
            </a:r>
            <a:r>
              <a:rPr lang="en-CA" sz="1600" dirty="0" err="1"/>
              <a:t>RateOfInterest</a:t>
            </a:r>
            <a:r>
              <a:rPr lang="en-CA" sz="1600" dirty="0"/>
              <a:t>(value)</a:t>
            </a:r>
          </a:p>
          <a:p>
            <a:pPr marL="0" indent="0">
              <a:buNone/>
            </a:pPr>
            <a:r>
              <a:rPr lang="en-CA" sz="1600" dirty="0"/>
              <a:t>  }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implicit </a:t>
            </a:r>
            <a:r>
              <a:rPr lang="en-CA" sz="1600" dirty="0" err="1"/>
              <a:t>def</a:t>
            </a:r>
            <a:r>
              <a:rPr lang="en-CA" sz="1600" dirty="0"/>
              <a:t> </a:t>
            </a:r>
            <a:r>
              <a:rPr lang="en-CA" sz="1600" dirty="0" err="1"/>
              <a:t>PrincipleToInt</a:t>
            </a:r>
            <a:r>
              <a:rPr lang="en-CA" sz="1600" dirty="0"/>
              <a:t>(p: Principle): </a:t>
            </a:r>
            <a:r>
              <a:rPr lang="en-CA" sz="1600" dirty="0" err="1"/>
              <a:t>Int</a:t>
            </a:r>
            <a:r>
              <a:rPr lang="en-CA" sz="1600" dirty="0"/>
              <a:t> = </a:t>
            </a:r>
            <a:r>
              <a:rPr lang="en-CA" sz="1600" dirty="0" err="1"/>
              <a:t>p.value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implicit </a:t>
            </a:r>
            <a:r>
              <a:rPr lang="en-CA" sz="1600" dirty="0" err="1"/>
              <a:t>def</a:t>
            </a:r>
            <a:r>
              <a:rPr lang="en-CA" sz="1600" dirty="0"/>
              <a:t> </a:t>
            </a:r>
            <a:r>
              <a:rPr lang="en-CA" sz="1600" dirty="0" err="1"/>
              <a:t>NoOfYearsToInt</a:t>
            </a:r>
            <a:r>
              <a:rPr lang="en-CA" sz="1600" dirty="0"/>
              <a:t>(n: </a:t>
            </a:r>
            <a:r>
              <a:rPr lang="en-CA" sz="1600" dirty="0" err="1"/>
              <a:t>NoOfYears</a:t>
            </a:r>
            <a:r>
              <a:rPr lang="en-CA" sz="1600" dirty="0"/>
              <a:t>): </a:t>
            </a:r>
            <a:r>
              <a:rPr lang="en-CA" sz="1600" dirty="0" err="1"/>
              <a:t>Int</a:t>
            </a:r>
            <a:r>
              <a:rPr lang="en-CA" sz="1600" dirty="0"/>
              <a:t> = </a:t>
            </a:r>
            <a:r>
              <a:rPr lang="en-CA" sz="1600" dirty="0" err="1"/>
              <a:t>n.value</a:t>
            </a: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implicit </a:t>
            </a:r>
            <a:r>
              <a:rPr lang="en-CA" sz="1600" dirty="0" err="1"/>
              <a:t>def</a:t>
            </a:r>
            <a:r>
              <a:rPr lang="en-CA" sz="1600" dirty="0"/>
              <a:t> </a:t>
            </a:r>
            <a:r>
              <a:rPr lang="en-CA" sz="1600" dirty="0" err="1"/>
              <a:t>RateOfInterestToDouble</a:t>
            </a:r>
            <a:r>
              <a:rPr lang="en-CA" sz="1600" dirty="0"/>
              <a:t>(r: </a:t>
            </a:r>
            <a:r>
              <a:rPr lang="en-CA" sz="1600" dirty="0" err="1"/>
              <a:t>RateOfInterest</a:t>
            </a:r>
            <a:r>
              <a:rPr lang="en-CA" sz="1600" dirty="0"/>
              <a:t>): Double = </a:t>
            </a:r>
            <a:r>
              <a:rPr lang="en-CA" sz="1600" dirty="0" err="1"/>
              <a:t>r.value</a:t>
            </a:r>
            <a:endParaRPr lang="en-CA" sz="1600" dirty="0"/>
          </a:p>
          <a:p>
            <a:pPr marL="0" indent="0">
              <a:buNone/>
            </a:pPr>
            <a:r>
              <a:rPr lang="en-CA" sz="1600" dirty="0"/>
              <a:t>   </a:t>
            </a:r>
          </a:p>
          <a:p>
            <a:pPr marL="0" indent="0">
              <a:buNone/>
            </a:pPr>
            <a:r>
              <a:rPr lang="en-CA" sz="1600" dirty="0" err="1" smtClean="0"/>
              <a:t>def</a:t>
            </a:r>
            <a:r>
              <a:rPr lang="en-CA" sz="1600" dirty="0" smtClean="0"/>
              <a:t> </a:t>
            </a:r>
            <a:r>
              <a:rPr lang="en-CA" sz="1600" dirty="0" err="1"/>
              <a:t>calculateSimpleInterest</a:t>
            </a:r>
            <a:r>
              <a:rPr lang="en-CA" sz="1600" dirty="0"/>
              <a:t>(p: Principle, n: </a:t>
            </a:r>
            <a:r>
              <a:rPr lang="en-CA" sz="1600" dirty="0" err="1"/>
              <a:t>NoOfYears</a:t>
            </a:r>
            <a:r>
              <a:rPr lang="en-CA" sz="1600" dirty="0"/>
              <a:t>, r: </a:t>
            </a:r>
            <a:r>
              <a:rPr lang="en-CA" sz="1600" dirty="0" err="1"/>
              <a:t>RateOfInterest</a:t>
            </a:r>
            <a:r>
              <a:rPr lang="en-CA" sz="1600" dirty="0"/>
              <a:t>): Double = {</a:t>
            </a:r>
          </a:p>
          <a:p>
            <a:pPr marL="0" indent="0">
              <a:buNone/>
            </a:pPr>
            <a:r>
              <a:rPr lang="en-CA" sz="1600" dirty="0"/>
              <a:t>    p + ((p * n * r) / 100)</a:t>
            </a:r>
          </a:p>
          <a:p>
            <a:pPr marL="0" indent="0">
              <a:buNone/>
            </a:pPr>
            <a:r>
              <a:rPr lang="en-CA" sz="1600" dirty="0"/>
              <a:t>  }</a:t>
            </a:r>
          </a:p>
          <a:p>
            <a:pPr marL="0" indent="0">
              <a:buNone/>
            </a:pPr>
            <a:r>
              <a:rPr lang="en-CA" sz="1600" dirty="0" err="1" smtClean="0"/>
              <a:t>println</a:t>
            </a:r>
            <a:r>
              <a:rPr lang="en-CA" sz="1600" dirty="0"/>
              <a:t>("</a:t>
            </a:r>
            <a:r>
              <a:rPr lang="en-CA" sz="1600" dirty="0" err="1"/>
              <a:t>Amt</a:t>
            </a:r>
            <a:r>
              <a:rPr lang="en-CA" sz="1600" dirty="0"/>
              <a:t> = " + </a:t>
            </a:r>
            <a:r>
              <a:rPr lang="en-CA" sz="1600" dirty="0" err="1"/>
              <a:t>calculateSimpleInterest</a:t>
            </a:r>
            <a:r>
              <a:rPr lang="en-CA" sz="1600" dirty="0"/>
              <a:t>(Principle(10000), </a:t>
            </a:r>
            <a:r>
              <a:rPr lang="en-CA" sz="1600" dirty="0" err="1"/>
              <a:t>NoOfYears</a:t>
            </a:r>
            <a:r>
              <a:rPr lang="en-CA" sz="1600" dirty="0"/>
              <a:t>(5), </a:t>
            </a:r>
            <a:r>
              <a:rPr lang="en-CA" sz="1600" dirty="0" err="1"/>
              <a:t>RateOfInterest</a:t>
            </a:r>
            <a:r>
              <a:rPr lang="en-CA" sz="1600" dirty="0"/>
              <a:t>(5.5</a:t>
            </a:r>
            <a:r>
              <a:rPr lang="en-CA" sz="1600" dirty="0" smtClean="0"/>
              <a:t>)))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1743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Removing Code duplication using closure</a:t>
            </a:r>
            <a:endParaRPr lang="en-CA" sz="36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608512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400" dirty="0"/>
              <a:t> </a:t>
            </a:r>
            <a:r>
              <a:rPr lang="en-CA" sz="1400" dirty="0" err="1"/>
              <a:t>def</a:t>
            </a:r>
            <a:r>
              <a:rPr lang="en-CA" sz="1400" dirty="0"/>
              <a:t> </a:t>
            </a:r>
            <a:r>
              <a:rPr lang="en-CA" sz="1400" dirty="0" err="1"/>
              <a:t>filesMatching</a:t>
            </a:r>
            <a:r>
              <a:rPr lang="en-CA" sz="1400" dirty="0"/>
              <a:t>(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fNames</a:t>
            </a:r>
            <a:r>
              <a:rPr lang="en-CA" sz="1400" dirty="0"/>
              <a:t>: List[String],</a:t>
            </a:r>
          </a:p>
          <a:p>
            <a:pPr marL="0" indent="0">
              <a:buNone/>
            </a:pPr>
            <a:r>
              <a:rPr lang="en-CA" sz="1400" dirty="0"/>
              <a:t>    query: String,</a:t>
            </a:r>
          </a:p>
          <a:p>
            <a:pPr marL="0" indent="0">
              <a:buNone/>
            </a:pPr>
            <a:r>
              <a:rPr lang="en-CA" sz="1400" dirty="0"/>
              <a:t>    matcher: (String, String) =&gt; Boolean) = {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  for (file &lt;- </a:t>
            </a:r>
            <a:r>
              <a:rPr lang="en-CA" sz="1400" dirty="0" err="1"/>
              <a:t>fNames</a:t>
            </a:r>
            <a:r>
              <a:rPr lang="en-CA" sz="1400" dirty="0"/>
              <a:t>; if matcher(file, query))</a:t>
            </a:r>
          </a:p>
          <a:p>
            <a:pPr marL="0" indent="0">
              <a:buNone/>
            </a:pPr>
            <a:r>
              <a:rPr lang="en-CA" sz="1400" dirty="0"/>
              <a:t>      yield file</a:t>
            </a:r>
          </a:p>
          <a:p>
            <a:pPr marL="0" indent="0">
              <a:buNone/>
            </a:pPr>
            <a:r>
              <a:rPr lang="en-CA" sz="1400" dirty="0"/>
              <a:t>  }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def</a:t>
            </a:r>
            <a:r>
              <a:rPr lang="en-CA" sz="1400" dirty="0"/>
              <a:t> </a:t>
            </a:r>
            <a:r>
              <a:rPr lang="en-CA" sz="1400" dirty="0" err="1"/>
              <a:t>filesEnding</a:t>
            </a:r>
            <a:r>
              <a:rPr lang="en-CA" sz="1400" dirty="0"/>
              <a:t>(</a:t>
            </a:r>
            <a:r>
              <a:rPr lang="en-CA" sz="1400" dirty="0" err="1"/>
              <a:t>fNames</a:t>
            </a:r>
            <a:r>
              <a:rPr lang="en-CA" sz="1400" dirty="0"/>
              <a:t>: List[String], query: String) =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filesMatching</a:t>
            </a:r>
            <a:r>
              <a:rPr lang="en-CA" sz="1400" dirty="0"/>
              <a:t>(</a:t>
            </a:r>
            <a:r>
              <a:rPr lang="en-CA" sz="1400" dirty="0" err="1"/>
              <a:t>fNames</a:t>
            </a:r>
            <a:r>
              <a:rPr lang="en-CA" sz="1400" dirty="0"/>
              <a:t>, query, _.</a:t>
            </a:r>
            <a:r>
              <a:rPr lang="en-CA" sz="1400" dirty="0" err="1"/>
              <a:t>endsWith</a:t>
            </a:r>
            <a:r>
              <a:rPr lang="en-CA" sz="1400" dirty="0"/>
              <a:t>(_))</a:t>
            </a:r>
          </a:p>
          <a:p>
            <a:pPr marL="0" indent="0">
              <a:buNone/>
            </a:pPr>
            <a:r>
              <a:rPr lang="en-CA" sz="1400" dirty="0"/>
              <a:t>    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def</a:t>
            </a:r>
            <a:r>
              <a:rPr lang="en-CA" sz="1400" dirty="0"/>
              <a:t> </a:t>
            </a:r>
            <a:r>
              <a:rPr lang="en-CA" sz="1400" dirty="0" err="1"/>
              <a:t>filesContaining</a:t>
            </a:r>
            <a:r>
              <a:rPr lang="en-CA" sz="1400" dirty="0"/>
              <a:t>(</a:t>
            </a:r>
            <a:r>
              <a:rPr lang="en-CA" sz="1400" dirty="0" err="1"/>
              <a:t>fNames</a:t>
            </a:r>
            <a:r>
              <a:rPr lang="en-CA" sz="1400" dirty="0"/>
              <a:t>: List[String], query: String) =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filesMatching</a:t>
            </a:r>
            <a:r>
              <a:rPr lang="en-CA" sz="1400" dirty="0"/>
              <a:t>(</a:t>
            </a:r>
            <a:r>
              <a:rPr lang="en-CA" sz="1400" dirty="0" err="1"/>
              <a:t>fNames</a:t>
            </a:r>
            <a:r>
              <a:rPr lang="en-CA" sz="1400" dirty="0"/>
              <a:t>, query, _.contains(_))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def</a:t>
            </a:r>
            <a:r>
              <a:rPr lang="en-CA" sz="1400" dirty="0"/>
              <a:t> </a:t>
            </a:r>
            <a:r>
              <a:rPr lang="en-CA" sz="1400" dirty="0" err="1"/>
              <a:t>filesRegex</a:t>
            </a:r>
            <a:r>
              <a:rPr lang="en-CA" sz="1400" dirty="0"/>
              <a:t>(</a:t>
            </a:r>
            <a:r>
              <a:rPr lang="en-CA" sz="1400" dirty="0" err="1"/>
              <a:t>fNames</a:t>
            </a:r>
            <a:r>
              <a:rPr lang="en-CA" sz="1400" dirty="0"/>
              <a:t>: List[String], query: String) =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filesMatching</a:t>
            </a:r>
            <a:r>
              <a:rPr lang="en-CA" sz="1400" dirty="0"/>
              <a:t>(</a:t>
            </a:r>
            <a:r>
              <a:rPr lang="en-CA" sz="1400" dirty="0" err="1"/>
              <a:t>fNames</a:t>
            </a:r>
            <a:r>
              <a:rPr lang="en-CA" sz="1400" dirty="0"/>
              <a:t>, query, _.matches(_))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val</a:t>
            </a:r>
            <a:r>
              <a:rPr lang="en-CA" sz="1400" dirty="0"/>
              <a:t> </a:t>
            </a:r>
            <a:r>
              <a:rPr lang="en-CA" sz="1400" dirty="0" err="1"/>
              <a:t>fileNames</a:t>
            </a:r>
            <a:r>
              <a:rPr lang="en-CA" sz="1400" dirty="0"/>
              <a:t> = List("ABCD", "AEFGH", "LMN", "OPQ", "RST", "UVW")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filesEnding</a:t>
            </a:r>
            <a:r>
              <a:rPr lang="en-CA" sz="1400" dirty="0"/>
              <a:t>(</a:t>
            </a:r>
            <a:r>
              <a:rPr lang="en-CA" sz="1400" dirty="0" err="1"/>
              <a:t>fileNames</a:t>
            </a:r>
            <a:r>
              <a:rPr lang="en-CA" sz="1400" dirty="0"/>
              <a:t>, "H")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filesContaining</a:t>
            </a:r>
            <a:r>
              <a:rPr lang="en-CA" sz="1400" dirty="0"/>
              <a:t>(</a:t>
            </a:r>
            <a:r>
              <a:rPr lang="en-CA" sz="1400" dirty="0" err="1"/>
              <a:t>fileNames</a:t>
            </a:r>
            <a:r>
              <a:rPr lang="en-CA" sz="1400" dirty="0"/>
              <a:t>, "B")</a:t>
            </a:r>
          </a:p>
        </p:txBody>
      </p:sp>
    </p:spTree>
    <p:extLst>
      <p:ext uri="{BB962C8B-B14F-4D97-AF65-F5344CB8AC3E}">
        <p14:creationId xmlns:p14="http://schemas.microsoft.com/office/powerpoint/2010/main" val="24408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New Control Structures</a:t>
            </a:r>
            <a:endParaRPr lang="en-CA" sz="36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608512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err="1"/>
              <a:t>def</a:t>
            </a:r>
            <a:r>
              <a:rPr lang="en-GB" sz="1400" dirty="0"/>
              <a:t> twice(op: Double =&gt; Double, x: Double) = op(op(x))</a:t>
            </a:r>
          </a:p>
          <a:p>
            <a:pPr marL="0" indent="0">
              <a:buNone/>
            </a:pPr>
            <a:r>
              <a:rPr lang="en-GB" sz="1400" dirty="0"/>
              <a:t>                                                  //&gt; twice: (op: Double =&gt; Double, x: Double)Double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twice(_ + 1, 5)                                 //&gt; res0: Double = 7.0</a:t>
            </a:r>
          </a:p>
          <a:p>
            <a:pPr marL="0" indent="0">
              <a:buNone/>
            </a:pPr>
            <a:r>
              <a:rPr lang="en-GB" sz="1400" dirty="0"/>
              <a:t>  //Is same as</a:t>
            </a:r>
          </a:p>
          <a:p>
            <a:pPr marL="0" indent="0">
              <a:buNone/>
            </a:pPr>
            <a:r>
              <a:rPr lang="en-GB" sz="1400" dirty="0"/>
              <a:t>  twice(a =&gt; a + 1, 5)                            //&gt; res1: Double = 7.0</a:t>
            </a:r>
          </a:p>
          <a:p>
            <a:pPr marL="0" indent="0">
              <a:buNone/>
            </a:pPr>
            <a:r>
              <a:rPr lang="en-GB" sz="1400" dirty="0"/>
              <a:t>  //Resolves to</a:t>
            </a:r>
          </a:p>
          <a:p>
            <a:pPr marL="0" indent="0">
              <a:buNone/>
            </a:pPr>
            <a:r>
              <a:rPr lang="en-GB" sz="1400" dirty="0"/>
              <a:t>  ((5: Double).+(1)).+(1)                         //&gt; res2: Double = 7.0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343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Substitute () with {} for one argument functions</a:t>
            </a:r>
            <a:endParaRPr lang="en-CA" sz="36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608512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 </a:t>
            </a:r>
            <a:r>
              <a:rPr lang="en-GB" sz="1400" dirty="0" err="1"/>
              <a:t>println</a:t>
            </a:r>
            <a:r>
              <a:rPr lang="en-GB" sz="1400" dirty="0"/>
              <a:t>("Hello World")                          //&gt; Hello </a:t>
            </a:r>
            <a:r>
              <a:rPr lang="en-GB" sz="1400" dirty="0" smtClean="0"/>
              <a:t>World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//Can also be written as below. This makes code look like Control abstraction.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</a:t>
            </a:r>
            <a:r>
              <a:rPr lang="en-GB" sz="1400" dirty="0" err="1"/>
              <a:t>println</a:t>
            </a:r>
            <a:r>
              <a:rPr lang="en-GB" sz="1400" dirty="0"/>
              <a:t> { "Hello World" }                       //&gt; Hello </a:t>
            </a:r>
            <a:r>
              <a:rPr lang="en-GB" sz="1400" dirty="0" smtClean="0"/>
              <a:t>World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CA" sz="2000" dirty="0" smtClean="0"/>
              <a:t>Can only be done for functions with one parameter. Below will not work.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1400" dirty="0" err="1"/>
              <a:t>def</a:t>
            </a:r>
            <a:r>
              <a:rPr lang="en-CA" sz="1400" dirty="0"/>
              <a:t> </a:t>
            </a:r>
            <a:r>
              <a:rPr lang="en-CA" sz="1400" dirty="0" err="1"/>
              <a:t>addTwoNumbers</a:t>
            </a:r>
            <a:r>
              <a:rPr lang="en-CA" sz="1400" dirty="0"/>
              <a:t>(a: </a:t>
            </a:r>
            <a:r>
              <a:rPr lang="en-CA" sz="1400" dirty="0" err="1"/>
              <a:t>Int</a:t>
            </a:r>
            <a:r>
              <a:rPr lang="en-CA" sz="1400" dirty="0"/>
              <a:t>, b: </a:t>
            </a:r>
            <a:r>
              <a:rPr lang="en-CA" sz="1400" dirty="0" err="1"/>
              <a:t>Int</a:t>
            </a:r>
            <a:r>
              <a:rPr lang="en-CA" sz="1400" dirty="0"/>
              <a:t>) = a + b</a:t>
            </a:r>
          </a:p>
          <a:p>
            <a:pPr marL="0" indent="0">
              <a:buNone/>
            </a:pPr>
            <a:r>
              <a:rPr lang="en-CA" sz="1400" dirty="0"/>
              <a:t>//</a:t>
            </a:r>
            <a:r>
              <a:rPr lang="en-CA" sz="1400" dirty="0" err="1"/>
              <a:t>addTwoNumbers</a:t>
            </a:r>
            <a:r>
              <a:rPr lang="en-CA" sz="1400" dirty="0"/>
              <a:t>{5,6}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// Work Around for this as below :</a:t>
            </a:r>
          </a:p>
          <a:p>
            <a:pPr marL="0" indent="0">
              <a:buNone/>
            </a:pPr>
            <a:r>
              <a:rPr lang="en-CA" sz="1400" dirty="0" err="1"/>
              <a:t>def</a:t>
            </a:r>
            <a:r>
              <a:rPr lang="en-CA" sz="1400" dirty="0"/>
              <a:t> </a:t>
            </a:r>
            <a:r>
              <a:rPr lang="en-CA" sz="1400" dirty="0" smtClean="0"/>
              <a:t>addTwoNumbers_v2(a</a:t>
            </a:r>
            <a:r>
              <a:rPr lang="en-CA" sz="1400" dirty="0"/>
              <a:t>: </a:t>
            </a:r>
            <a:r>
              <a:rPr lang="en-CA" sz="1400" dirty="0" err="1"/>
              <a:t>Int</a:t>
            </a:r>
            <a:r>
              <a:rPr lang="en-CA" sz="1400" dirty="0"/>
              <a:t>)(b: </a:t>
            </a:r>
            <a:r>
              <a:rPr lang="en-CA" sz="1400" dirty="0" err="1"/>
              <a:t>Int</a:t>
            </a:r>
            <a:r>
              <a:rPr lang="en-CA" sz="1400" dirty="0"/>
              <a:t>) = a + b</a:t>
            </a:r>
          </a:p>
          <a:p>
            <a:pPr marL="0" indent="0">
              <a:buNone/>
            </a:pPr>
            <a:r>
              <a:rPr lang="en-CA" sz="1400" dirty="0" smtClean="0"/>
              <a:t>addTwoNumbers_v2(5</a:t>
            </a:r>
            <a:r>
              <a:rPr lang="en-CA" sz="1400" dirty="0"/>
              <a:t>) { 6 }</a:t>
            </a:r>
          </a:p>
          <a:p>
            <a:pPr marL="0" indent="0">
              <a:buNone/>
            </a:pPr>
            <a:r>
              <a:rPr lang="en-CA" sz="1400" dirty="0" err="1"/>
              <a:t>addTwoNumbers</a:t>
            </a:r>
            <a:r>
              <a:rPr lang="en-CA" sz="1400" dirty="0"/>
              <a:t> </a:t>
            </a:r>
            <a:r>
              <a:rPr lang="en-CA" sz="1400" dirty="0" smtClean="0"/>
              <a:t>_v2{ </a:t>
            </a:r>
            <a:r>
              <a:rPr lang="en-CA" sz="1400" dirty="0"/>
              <a:t>5 } { 6 </a:t>
            </a:r>
            <a:r>
              <a:rPr lang="en-CA" sz="1400" dirty="0" smtClean="0"/>
              <a:t>}</a:t>
            </a:r>
          </a:p>
          <a:p>
            <a:pPr marL="0" indent="0">
              <a:buNone/>
            </a:pPr>
            <a:r>
              <a:rPr lang="en-CA" sz="1400" dirty="0" err="1"/>
              <a:t>addTwoNumbers</a:t>
            </a:r>
            <a:r>
              <a:rPr lang="en-CA" sz="1400" dirty="0"/>
              <a:t> _v2{ 5 } </a:t>
            </a:r>
            <a:r>
              <a:rPr lang="en-CA" sz="1400" dirty="0" smtClean="0"/>
              <a:t>( </a:t>
            </a:r>
            <a:r>
              <a:rPr lang="en-CA" sz="1400" dirty="0"/>
              <a:t>6 )</a:t>
            </a:r>
          </a:p>
        </p:txBody>
      </p:sp>
    </p:spTree>
    <p:extLst>
      <p:ext uri="{BB962C8B-B14F-4D97-AF65-F5344CB8AC3E}">
        <p14:creationId xmlns:p14="http://schemas.microsoft.com/office/powerpoint/2010/main" val="42383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By-name parameters</a:t>
            </a:r>
            <a:br>
              <a:rPr lang="en-GB" sz="3600" dirty="0" smtClean="0"/>
            </a:br>
            <a:r>
              <a:rPr lang="en-GB" sz="1800" dirty="0" smtClean="0"/>
              <a:t>Allows us to replace ()=&gt; with =&gt;, when no parameters are passed.</a:t>
            </a:r>
            <a:endParaRPr lang="en-CA" sz="36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104456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err="1"/>
              <a:t>val</a:t>
            </a:r>
            <a:r>
              <a:rPr lang="en-GB" sz="1400" dirty="0"/>
              <a:t> </a:t>
            </a:r>
            <a:r>
              <a:rPr lang="en-GB" sz="1400" dirty="0" err="1"/>
              <a:t>checkCondition</a:t>
            </a:r>
            <a:r>
              <a:rPr lang="en-GB" sz="1400" dirty="0"/>
              <a:t> = true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</a:t>
            </a:r>
            <a:r>
              <a:rPr lang="en-GB" sz="1400" dirty="0" err="1"/>
              <a:t>def</a:t>
            </a:r>
            <a:r>
              <a:rPr lang="en-GB" sz="1400" dirty="0"/>
              <a:t> </a:t>
            </a:r>
            <a:r>
              <a:rPr lang="en-GB" sz="1400" dirty="0" err="1"/>
              <a:t>testCondition</a:t>
            </a:r>
            <a:r>
              <a:rPr lang="en-GB" sz="1400" dirty="0"/>
              <a:t>(</a:t>
            </a:r>
            <a:r>
              <a:rPr lang="en-GB" sz="1400" b="1" dirty="0">
                <a:solidFill>
                  <a:srgbClr val="C00000"/>
                </a:solidFill>
              </a:rPr>
              <a:t>predicate: () =&gt; Boolean</a:t>
            </a:r>
            <a:r>
              <a:rPr lang="en-GB" sz="1400" dirty="0"/>
              <a:t>) = if (</a:t>
            </a:r>
            <a:r>
              <a:rPr lang="en-GB" sz="1400" dirty="0" err="1"/>
              <a:t>checkCondition</a:t>
            </a:r>
            <a:r>
              <a:rPr lang="en-GB" sz="1400" dirty="0"/>
              <a:t> &amp;&amp; !predicate()) print("Assertion Error.")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</a:t>
            </a:r>
            <a:r>
              <a:rPr lang="en-GB" sz="1400" dirty="0" err="1"/>
              <a:t>testCondition</a:t>
            </a:r>
            <a:r>
              <a:rPr lang="en-GB" sz="1400" dirty="0"/>
              <a:t>(() =&gt; 5 &gt; 6)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</a:t>
            </a:r>
            <a:r>
              <a:rPr lang="en-GB" sz="1400" dirty="0" err="1"/>
              <a:t>def</a:t>
            </a:r>
            <a:r>
              <a:rPr lang="en-GB" sz="1400" dirty="0"/>
              <a:t> testCondition_v2(</a:t>
            </a:r>
            <a:r>
              <a:rPr lang="en-GB" sz="1400" b="1" dirty="0">
                <a:solidFill>
                  <a:srgbClr val="C00000"/>
                </a:solidFill>
              </a:rPr>
              <a:t>predicate: =&gt; Boolean</a:t>
            </a:r>
            <a:r>
              <a:rPr lang="en-GB" sz="1400" dirty="0"/>
              <a:t>) = if (</a:t>
            </a:r>
            <a:r>
              <a:rPr lang="en-GB" sz="1400" dirty="0" err="1"/>
              <a:t>checkCondition</a:t>
            </a:r>
            <a:r>
              <a:rPr lang="en-GB" sz="1400" dirty="0"/>
              <a:t> &amp;&amp; !predicate) print("Assertion Error.")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testCondition_v2(5 &gt; 6</a:t>
            </a:r>
            <a:r>
              <a:rPr lang="en-GB" sz="1400" dirty="0" smtClean="0"/>
              <a:t>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778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By-name parameters      </a:t>
            </a:r>
            <a:r>
              <a:rPr lang="en-GB" sz="2400" dirty="0" smtClean="0"/>
              <a:t>…</a:t>
            </a:r>
            <a:r>
              <a:rPr lang="en-GB" sz="2400" dirty="0" err="1" smtClean="0"/>
              <a:t>Contd</a:t>
            </a:r>
            <a:endParaRPr lang="en-CA" sz="36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104456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Then why not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err="1"/>
              <a:t>def</a:t>
            </a:r>
            <a:r>
              <a:rPr lang="en-GB" sz="1400" dirty="0"/>
              <a:t> testCondition_v3(</a:t>
            </a:r>
            <a:r>
              <a:rPr lang="en-GB" sz="1400" b="1" dirty="0">
                <a:solidFill>
                  <a:srgbClr val="C00000"/>
                </a:solidFill>
              </a:rPr>
              <a:t>predicate: Boolean</a:t>
            </a:r>
            <a:r>
              <a:rPr lang="en-GB" sz="1400" dirty="0"/>
              <a:t>) = if (</a:t>
            </a:r>
            <a:r>
              <a:rPr lang="en-GB" sz="1400" dirty="0" err="1"/>
              <a:t>checkCondition</a:t>
            </a:r>
            <a:r>
              <a:rPr lang="en-GB" sz="1400" dirty="0"/>
              <a:t> &amp;&amp; !predicate) print("Assertion Error.")</a:t>
            </a:r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That is to avoid early evaluations. Check below code.</a:t>
            </a:r>
            <a:endParaRPr lang="en-CA" sz="1400" dirty="0"/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err="1"/>
              <a:t>val</a:t>
            </a:r>
            <a:r>
              <a:rPr lang="en-GB" sz="1400" dirty="0"/>
              <a:t> </a:t>
            </a:r>
            <a:r>
              <a:rPr lang="en-GB" sz="1400" dirty="0" err="1"/>
              <a:t>checkCondition</a:t>
            </a:r>
            <a:r>
              <a:rPr lang="en-GB" sz="1400" dirty="0"/>
              <a:t> = </a:t>
            </a:r>
            <a:r>
              <a:rPr lang="en-GB" sz="1400" dirty="0" smtClean="0"/>
              <a:t>false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/>
              <a:t>testCondition_v2(predicate: =&gt; Boolean) = if (</a:t>
            </a:r>
            <a:r>
              <a:rPr lang="en-GB" sz="1400" dirty="0" err="1"/>
              <a:t>checkCondition</a:t>
            </a:r>
            <a:r>
              <a:rPr lang="en-GB" sz="1400" dirty="0"/>
              <a:t> &amp;&amp; !predicate) print("Assertion Error.")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err="1"/>
              <a:t>def</a:t>
            </a:r>
            <a:r>
              <a:rPr lang="en-GB" sz="1400" dirty="0"/>
              <a:t> </a:t>
            </a:r>
            <a:r>
              <a:rPr lang="en-GB" sz="1400" dirty="0" smtClean="0"/>
              <a:t>testCondition_v3(predicate</a:t>
            </a:r>
            <a:r>
              <a:rPr lang="en-GB" sz="1400" dirty="0"/>
              <a:t>: </a:t>
            </a:r>
            <a:r>
              <a:rPr lang="en-GB" sz="1400" dirty="0" smtClean="0"/>
              <a:t>Boolean</a:t>
            </a:r>
            <a:r>
              <a:rPr lang="en-GB" sz="1400" dirty="0"/>
              <a:t>) = if (</a:t>
            </a:r>
            <a:r>
              <a:rPr lang="en-GB" sz="1400" dirty="0" err="1"/>
              <a:t>checkCondition</a:t>
            </a:r>
            <a:r>
              <a:rPr lang="en-GB" sz="1400" dirty="0"/>
              <a:t> &amp;&amp; !predicate) print("Assertion Error</a:t>
            </a:r>
            <a:r>
              <a:rPr lang="en-GB" sz="1400" dirty="0" smtClean="0"/>
              <a:t>.")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testCondition_v2(5/0 == 0)</a:t>
            </a:r>
            <a:endParaRPr lang="en-CA" sz="1400" dirty="0"/>
          </a:p>
          <a:p>
            <a:pPr marL="0" indent="0">
              <a:buNone/>
            </a:pPr>
            <a:r>
              <a:rPr lang="en-GB" sz="1400" dirty="0" smtClean="0"/>
              <a:t>  testCondition_v3(5/0 == 0)</a:t>
            </a:r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GB" sz="1400" b="1" dirty="0" smtClean="0"/>
              <a:t>testCondition_v2 will not fail</a:t>
            </a:r>
            <a:r>
              <a:rPr lang="en-GB" sz="1400" dirty="0" smtClean="0"/>
              <a:t> as expression is not evaluated, whereas </a:t>
            </a:r>
            <a:r>
              <a:rPr lang="en-GB" sz="1400" b="1" dirty="0" smtClean="0"/>
              <a:t>testCondition_v3 will fail</a:t>
            </a:r>
            <a:r>
              <a:rPr lang="en-GB" sz="1400" dirty="0" smtClean="0"/>
              <a:t> as it is evaluated earlier.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852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Composition</a:t>
            </a:r>
            <a:br>
              <a:rPr lang="en-GB" sz="3600" dirty="0" smtClean="0"/>
            </a:br>
            <a:r>
              <a:rPr lang="en-GB" sz="2000" dirty="0" smtClean="0"/>
              <a:t>A</a:t>
            </a:r>
            <a:r>
              <a:rPr lang="en-CA" sz="2000" dirty="0" smtClean="0"/>
              <a:t> </a:t>
            </a:r>
            <a:r>
              <a:rPr lang="en-CA" sz="2000" dirty="0"/>
              <a:t>restricted </a:t>
            </a:r>
            <a:r>
              <a:rPr lang="en-CA" sz="2000" dirty="0" smtClean="0"/>
              <a:t>aggregation. i.e. T</a:t>
            </a:r>
            <a:r>
              <a:rPr lang="en-GB" sz="2000" dirty="0" smtClean="0"/>
              <a:t>he </a:t>
            </a:r>
            <a:r>
              <a:rPr lang="en-GB" sz="2000" dirty="0"/>
              <a:t>contained object cannot exist without the other </a:t>
            </a:r>
            <a:r>
              <a:rPr lang="en-GB" sz="2000" dirty="0" smtClean="0"/>
              <a:t>object.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104456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CA" sz="2000" dirty="0" smtClean="0"/>
              <a:t>Aggregation -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smtClean="0"/>
              <a:t>Parent class contains Child class.	And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smtClean="0"/>
              <a:t>C</a:t>
            </a:r>
            <a:r>
              <a:rPr lang="en-GB" sz="1400" dirty="0" err="1" smtClean="0"/>
              <a:t>hild</a:t>
            </a:r>
            <a:r>
              <a:rPr lang="en-GB" sz="1400" dirty="0" smtClean="0"/>
              <a:t> class can </a:t>
            </a:r>
            <a:r>
              <a:rPr lang="en-GB" sz="1400" dirty="0"/>
              <a:t>exist independently of the </a:t>
            </a:r>
            <a:r>
              <a:rPr lang="en-GB" sz="1400" dirty="0" smtClean="0"/>
              <a:t>Parent class.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E.g. A Class contains Student. Student class can exist independent of Class. (A case where Student is 	studying, but not admitted to any Class.)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000" dirty="0"/>
              <a:t>Composition </a:t>
            </a:r>
            <a:r>
              <a:rPr lang="en-GB" sz="2000" dirty="0" smtClean="0"/>
              <a:t>-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1400" dirty="0"/>
              <a:t>Parent class contains Child class</a:t>
            </a:r>
            <a:r>
              <a:rPr lang="en-GB" sz="1400" dirty="0" smtClean="0"/>
              <a:t>.	And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	C</a:t>
            </a:r>
            <a:r>
              <a:rPr lang="en-GB" sz="1400" dirty="0"/>
              <a:t>hild </a:t>
            </a:r>
            <a:r>
              <a:rPr lang="en-GB" sz="1400" dirty="0" smtClean="0"/>
              <a:t>class cannot </a:t>
            </a:r>
            <a:r>
              <a:rPr lang="en-GB" sz="1400" dirty="0"/>
              <a:t>exist independent of the </a:t>
            </a:r>
            <a:r>
              <a:rPr lang="en-GB" sz="1400" dirty="0" smtClean="0"/>
              <a:t>Parent class.</a:t>
            </a:r>
            <a:endParaRPr lang="en-GB" sz="1400" dirty="0"/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smtClean="0"/>
              <a:t>E.g. A House contains Room. Room class cannot exist independent of House.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79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Abstract Class</a:t>
            </a:r>
            <a:endParaRPr lang="en-CA" sz="20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4824536"/>
          </a:xfrm>
          <a:ln w="0">
            <a:noFill/>
          </a:ln>
          <a:effectLst>
            <a:softEdge rad="0"/>
          </a:effectLst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n-GB" sz="1400" dirty="0"/>
              <a:t> abstract class Element {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//Will not compile. abstract cannot be used for members.</a:t>
            </a:r>
          </a:p>
          <a:p>
            <a:pPr marL="0" indent="0">
              <a:buNone/>
            </a:pPr>
            <a:r>
              <a:rPr lang="en-GB" sz="1400" dirty="0"/>
              <a:t>    //abstract </a:t>
            </a:r>
            <a:r>
              <a:rPr lang="en-GB" sz="1400" dirty="0" err="1"/>
              <a:t>def</a:t>
            </a:r>
            <a:r>
              <a:rPr lang="en-GB" sz="1400" dirty="0"/>
              <a:t> contents: Array[String]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</a:t>
            </a:r>
            <a:r>
              <a:rPr lang="en-GB" sz="1400" dirty="0" err="1"/>
              <a:t>def</a:t>
            </a:r>
            <a:r>
              <a:rPr lang="en-GB" sz="1400" dirty="0"/>
              <a:t> contents: Array[String]</a:t>
            </a:r>
          </a:p>
          <a:p>
            <a:pPr marL="0" indent="0">
              <a:buNone/>
            </a:pPr>
            <a:r>
              <a:rPr lang="en-GB" sz="1400" dirty="0"/>
              <a:t>    </a:t>
            </a:r>
          </a:p>
          <a:p>
            <a:pPr marL="0" indent="0">
              <a:buNone/>
            </a:pPr>
            <a:r>
              <a:rPr lang="en-GB" sz="1400" dirty="0"/>
              <a:t>    //Concrete Methods</a:t>
            </a:r>
          </a:p>
          <a:p>
            <a:pPr marL="0" indent="0">
              <a:buNone/>
            </a:pPr>
            <a:r>
              <a:rPr lang="en-GB" sz="1400" dirty="0"/>
              <a:t>    </a:t>
            </a:r>
            <a:r>
              <a:rPr lang="en-GB" sz="1400" dirty="0" err="1"/>
              <a:t>def</a:t>
            </a:r>
            <a:r>
              <a:rPr lang="en-GB" sz="1400" dirty="0"/>
              <a:t> height: </a:t>
            </a:r>
            <a:r>
              <a:rPr lang="en-GB" sz="1400" dirty="0" err="1"/>
              <a:t>Int</a:t>
            </a:r>
            <a:r>
              <a:rPr lang="en-GB" sz="1400" dirty="0"/>
              <a:t> = </a:t>
            </a:r>
            <a:r>
              <a:rPr lang="en-GB" sz="1400" dirty="0" err="1"/>
              <a:t>contents.length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//empty-</a:t>
            </a:r>
            <a:r>
              <a:rPr lang="en-GB" sz="1400" dirty="0" err="1"/>
              <a:t>paren</a:t>
            </a:r>
            <a:r>
              <a:rPr lang="en-GB" sz="1400" dirty="0"/>
              <a:t> Method</a:t>
            </a:r>
          </a:p>
          <a:p>
            <a:pPr marL="0" indent="0">
              <a:buNone/>
            </a:pPr>
            <a:r>
              <a:rPr lang="en-GB" sz="1400" dirty="0"/>
              <a:t>    //</a:t>
            </a:r>
            <a:r>
              <a:rPr lang="en-GB" sz="1400" dirty="0" err="1"/>
              <a:t>def</a:t>
            </a:r>
            <a:r>
              <a:rPr lang="en-GB" sz="1400" dirty="0"/>
              <a:t> height(): </a:t>
            </a:r>
            <a:r>
              <a:rPr lang="en-GB" sz="1400" dirty="0" err="1"/>
              <a:t>Int</a:t>
            </a:r>
            <a:r>
              <a:rPr lang="en-GB" sz="1400" dirty="0"/>
              <a:t> = </a:t>
            </a:r>
            <a:r>
              <a:rPr lang="en-GB" sz="1400" dirty="0" err="1"/>
              <a:t>contents.length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</a:t>
            </a:r>
          </a:p>
          <a:p>
            <a:pPr marL="0" indent="0">
              <a:buNone/>
            </a:pPr>
            <a:r>
              <a:rPr lang="en-GB" sz="1400" dirty="0"/>
              <a:t>    </a:t>
            </a:r>
            <a:r>
              <a:rPr lang="en-GB" sz="1400" b="1" dirty="0" err="1">
                <a:solidFill>
                  <a:srgbClr val="FF0000"/>
                </a:solidFill>
              </a:rPr>
              <a:t>def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/>
              <a:t>width: </a:t>
            </a:r>
            <a:r>
              <a:rPr lang="en-GB" sz="1400" dirty="0" err="1"/>
              <a:t>Int</a:t>
            </a:r>
            <a:r>
              <a:rPr lang="en-GB" sz="1400" dirty="0"/>
              <a:t> = if (height == 0) 0 else contents(0).length</a:t>
            </a:r>
          </a:p>
          <a:p>
            <a:pPr marL="0" indent="0">
              <a:buNone/>
            </a:pPr>
            <a:r>
              <a:rPr lang="en-GB" sz="1400" dirty="0"/>
              <a:t>    //Can also be </a:t>
            </a:r>
            <a:r>
              <a:rPr lang="en-GB" sz="1400" dirty="0" err="1"/>
              <a:t>defiend</a:t>
            </a:r>
            <a:r>
              <a:rPr lang="en-GB" sz="1400" dirty="0"/>
              <a:t> as below.</a:t>
            </a:r>
          </a:p>
          <a:p>
            <a:pPr marL="0" indent="0">
              <a:buNone/>
            </a:pPr>
            <a:r>
              <a:rPr lang="en-GB" sz="1400" dirty="0"/>
              <a:t>    //It changes the time when it is evaluated. </a:t>
            </a:r>
            <a:r>
              <a:rPr lang="en-GB" sz="1400" dirty="0" err="1"/>
              <a:t>def</a:t>
            </a:r>
            <a:r>
              <a:rPr lang="en-GB" sz="1400" dirty="0"/>
              <a:t> will cause lazy evaluation and at each method call.</a:t>
            </a:r>
          </a:p>
          <a:p>
            <a:pPr marL="0" indent="0">
              <a:buNone/>
            </a:pPr>
            <a:r>
              <a:rPr lang="en-GB" sz="1400" dirty="0"/>
              <a:t>    //</a:t>
            </a:r>
            <a:r>
              <a:rPr lang="en-GB" sz="1400" dirty="0" err="1"/>
              <a:t>val</a:t>
            </a:r>
            <a:r>
              <a:rPr lang="en-GB" sz="1400" dirty="0"/>
              <a:t> will be evaluated immediately on class initialization.</a:t>
            </a:r>
          </a:p>
          <a:p>
            <a:pPr marL="0" indent="0">
              <a:buNone/>
            </a:pPr>
            <a:r>
              <a:rPr lang="en-GB" sz="1400" dirty="0"/>
              <a:t>    </a:t>
            </a:r>
            <a:r>
              <a:rPr lang="en-GB" sz="1400" b="1" dirty="0" err="1">
                <a:solidFill>
                  <a:srgbClr val="FF0000"/>
                </a:solidFill>
              </a:rPr>
              <a:t>val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/>
              <a:t>width_v2: </a:t>
            </a:r>
            <a:r>
              <a:rPr lang="en-GB" sz="1400" dirty="0" err="1"/>
              <a:t>Int</a:t>
            </a:r>
            <a:r>
              <a:rPr lang="en-GB" sz="1400" dirty="0"/>
              <a:t> = if (height == 0) 0 else contents(0).length</a:t>
            </a:r>
          </a:p>
          <a:p>
            <a:pPr marL="0" indent="0">
              <a:buNone/>
            </a:pPr>
            <a:r>
              <a:rPr lang="en-GB" sz="1400" dirty="0"/>
              <a:t>  }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83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1699</Words>
  <Application>Microsoft Office PowerPoint</Application>
  <PresentationFormat>On-screen Show (4:3)</PresentationFormat>
  <Paragraphs>313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Agenda</vt:lpstr>
      <vt:lpstr>Removing Code duplication using closure</vt:lpstr>
      <vt:lpstr>New Control Structures</vt:lpstr>
      <vt:lpstr>Substitute () with {} for one argument functions</vt:lpstr>
      <vt:lpstr>By-name parameters Allows us to replace ()=&gt; with =&gt;, when no parameters are passed.</vt:lpstr>
      <vt:lpstr>By-name parameters      …Contd</vt:lpstr>
      <vt:lpstr>Composition A restricted aggregation. i.e. The contained object cannot exist without the other object.</vt:lpstr>
      <vt:lpstr>Abstract Class</vt:lpstr>
      <vt:lpstr>Extending a Class</vt:lpstr>
      <vt:lpstr>Extending a Class      …contd</vt:lpstr>
      <vt:lpstr>Extending a Class      …contd</vt:lpstr>
      <vt:lpstr>Extending a Class      …contd</vt:lpstr>
      <vt:lpstr>Class Hierarchy</vt:lpstr>
      <vt:lpstr>Class Hierarchy          ….contd</vt:lpstr>
      <vt:lpstr>Object Comparison in Scala</vt:lpstr>
      <vt:lpstr>Object Comparison in Scala</vt:lpstr>
      <vt:lpstr>Bottom Classes</vt:lpstr>
      <vt:lpstr>Defining own value classes</vt:lpstr>
      <vt:lpstr>Benefit of own value classes Same type argument order issues can be sorted out easily.</vt:lpstr>
      <vt:lpstr>A feature-rich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Abhaykumar Lodha</dc:creator>
  <cp:lastModifiedBy>Abhaykumar Lodha</cp:lastModifiedBy>
  <cp:revision>179</cp:revision>
  <dcterms:created xsi:type="dcterms:W3CDTF">2019-03-06T15:45:58Z</dcterms:created>
  <dcterms:modified xsi:type="dcterms:W3CDTF">2020-08-11T04:42:17Z</dcterms:modified>
</cp:coreProperties>
</file>