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57" r:id="rId4"/>
    <p:sldId id="258" r:id="rId5"/>
    <p:sldId id="259"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85BEAEBF-3116-4CFB-8022-2C6C9017630B}" type="datetimeFigureOut">
              <a:rPr lang="en-IN" smtClean="0"/>
              <a:t>10-02-2023</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6DE3A438-94F2-4AF3-9C25-E4697C4C5652}"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0547498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BEAEBF-3116-4CFB-8022-2C6C9017630B}" type="datetimeFigureOut">
              <a:rPr lang="en-IN" smtClean="0"/>
              <a:t>10-02-2023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E3A438-94F2-4AF3-9C25-E4697C4C5652}" type="slidenum">
              <a:rPr lang="en-IN" smtClean="0"/>
              <a:t>‹#›</a:t>
            </a:fld>
            <a:endParaRPr lang="en-IN"/>
          </a:p>
        </p:txBody>
      </p:sp>
    </p:spTree>
    <p:extLst>
      <p:ext uri="{BB962C8B-B14F-4D97-AF65-F5344CB8AC3E}">
        <p14:creationId xmlns:p14="http://schemas.microsoft.com/office/powerpoint/2010/main" val="1946606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BEAEBF-3116-4CFB-8022-2C6C9017630B}" type="datetimeFigureOut">
              <a:rPr lang="en-IN" smtClean="0"/>
              <a:t>10-02-2023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E3A438-94F2-4AF3-9C25-E4697C4C5652}" type="slidenum">
              <a:rPr lang="en-IN" smtClean="0"/>
              <a:t>‹#›</a:t>
            </a:fld>
            <a:endParaRPr lang="en-IN"/>
          </a:p>
        </p:txBody>
      </p:sp>
    </p:spTree>
    <p:extLst>
      <p:ext uri="{BB962C8B-B14F-4D97-AF65-F5344CB8AC3E}">
        <p14:creationId xmlns:p14="http://schemas.microsoft.com/office/powerpoint/2010/main" val="3395723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BEAEBF-3116-4CFB-8022-2C6C9017630B}" type="datetimeFigureOut">
              <a:rPr lang="en-IN" smtClean="0"/>
              <a:t>10-02-2023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E3A438-94F2-4AF3-9C25-E4697C4C5652}" type="slidenum">
              <a:rPr lang="en-IN" smtClean="0"/>
              <a:t>‹#›</a:t>
            </a:fld>
            <a:endParaRPr lang="en-IN"/>
          </a:p>
        </p:txBody>
      </p:sp>
    </p:spTree>
    <p:extLst>
      <p:ext uri="{BB962C8B-B14F-4D97-AF65-F5344CB8AC3E}">
        <p14:creationId xmlns:p14="http://schemas.microsoft.com/office/powerpoint/2010/main" val="1209808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BEAEBF-3116-4CFB-8022-2C6C9017630B}" type="datetimeFigureOut">
              <a:rPr lang="en-IN" smtClean="0"/>
              <a:t>10-02-2023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E3A438-94F2-4AF3-9C25-E4697C4C5652}"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99889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BEAEBF-3116-4CFB-8022-2C6C9017630B}" type="datetimeFigureOut">
              <a:rPr lang="en-IN" smtClean="0"/>
              <a:t>10-02-2023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E3A438-94F2-4AF3-9C25-E4697C4C5652}" type="slidenum">
              <a:rPr lang="en-IN" smtClean="0"/>
              <a:t>‹#›</a:t>
            </a:fld>
            <a:endParaRPr lang="en-IN"/>
          </a:p>
        </p:txBody>
      </p:sp>
    </p:spTree>
    <p:extLst>
      <p:ext uri="{BB962C8B-B14F-4D97-AF65-F5344CB8AC3E}">
        <p14:creationId xmlns:p14="http://schemas.microsoft.com/office/powerpoint/2010/main" val="3093303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BEAEBF-3116-4CFB-8022-2C6C9017630B}" type="datetimeFigureOut">
              <a:rPr lang="en-IN" smtClean="0"/>
              <a:t>10-02-2023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DE3A438-94F2-4AF3-9C25-E4697C4C5652}" type="slidenum">
              <a:rPr lang="en-IN" smtClean="0"/>
              <a:t>‹#›</a:t>
            </a:fld>
            <a:endParaRPr lang="en-IN"/>
          </a:p>
        </p:txBody>
      </p:sp>
    </p:spTree>
    <p:extLst>
      <p:ext uri="{BB962C8B-B14F-4D97-AF65-F5344CB8AC3E}">
        <p14:creationId xmlns:p14="http://schemas.microsoft.com/office/powerpoint/2010/main" val="3941024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BEAEBF-3116-4CFB-8022-2C6C9017630B}" type="datetimeFigureOut">
              <a:rPr lang="en-IN" smtClean="0"/>
              <a:t>10-02-2023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DE3A438-94F2-4AF3-9C25-E4697C4C5652}" type="slidenum">
              <a:rPr lang="en-IN" smtClean="0"/>
              <a:t>‹#›</a:t>
            </a:fld>
            <a:endParaRPr lang="en-IN"/>
          </a:p>
        </p:txBody>
      </p:sp>
    </p:spTree>
    <p:extLst>
      <p:ext uri="{BB962C8B-B14F-4D97-AF65-F5344CB8AC3E}">
        <p14:creationId xmlns:p14="http://schemas.microsoft.com/office/powerpoint/2010/main" val="86667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BEAEBF-3116-4CFB-8022-2C6C9017630B}" type="datetimeFigureOut">
              <a:rPr lang="en-IN" smtClean="0"/>
              <a:t>10-02-2023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DE3A438-94F2-4AF3-9C25-E4697C4C5652}" type="slidenum">
              <a:rPr lang="en-IN" smtClean="0"/>
              <a:t>‹#›</a:t>
            </a:fld>
            <a:endParaRPr lang="en-IN"/>
          </a:p>
        </p:txBody>
      </p:sp>
    </p:spTree>
    <p:extLst>
      <p:ext uri="{BB962C8B-B14F-4D97-AF65-F5344CB8AC3E}">
        <p14:creationId xmlns:p14="http://schemas.microsoft.com/office/powerpoint/2010/main" val="2677427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BEAEBF-3116-4CFB-8022-2C6C9017630B}" type="datetimeFigureOut">
              <a:rPr lang="en-IN" smtClean="0"/>
              <a:t>10-02-2023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E3A438-94F2-4AF3-9C25-E4697C4C5652}" type="slidenum">
              <a:rPr lang="en-IN" smtClean="0"/>
              <a:t>‹#›</a:t>
            </a:fld>
            <a:endParaRPr lang="en-IN"/>
          </a:p>
        </p:txBody>
      </p:sp>
    </p:spTree>
    <p:extLst>
      <p:ext uri="{BB962C8B-B14F-4D97-AF65-F5344CB8AC3E}">
        <p14:creationId xmlns:p14="http://schemas.microsoft.com/office/powerpoint/2010/main" val="3061571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BEAEBF-3116-4CFB-8022-2C6C9017630B}" type="datetimeFigureOut">
              <a:rPr lang="en-IN" smtClean="0"/>
              <a:t>10-02-2023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E3A438-94F2-4AF3-9C25-E4697C4C5652}" type="slidenum">
              <a:rPr lang="en-IN" smtClean="0"/>
              <a:t>‹#›</a:t>
            </a:fld>
            <a:endParaRPr lang="en-IN"/>
          </a:p>
        </p:txBody>
      </p:sp>
    </p:spTree>
    <p:extLst>
      <p:ext uri="{BB962C8B-B14F-4D97-AF65-F5344CB8AC3E}">
        <p14:creationId xmlns:p14="http://schemas.microsoft.com/office/powerpoint/2010/main" val="1105091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85BEAEBF-3116-4CFB-8022-2C6C9017630B}" type="datetimeFigureOut">
              <a:rPr lang="en-IN" smtClean="0"/>
              <a:t>10-02-2023</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6DE3A438-94F2-4AF3-9C25-E4697C4C5652}" type="slidenum">
              <a:rPr lang="en-IN" smtClean="0"/>
              <a:t>‹#›</a:t>
            </a:fld>
            <a:endParaRPr lang="en-IN"/>
          </a:p>
        </p:txBody>
      </p:sp>
    </p:spTree>
    <p:extLst>
      <p:ext uri="{BB962C8B-B14F-4D97-AF65-F5344CB8AC3E}">
        <p14:creationId xmlns:p14="http://schemas.microsoft.com/office/powerpoint/2010/main" val="29801310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5D2FA-EA0A-E8B9-5887-14057D8C43D6}"/>
              </a:ext>
            </a:extLst>
          </p:cNvPr>
          <p:cNvSpPr>
            <a:spLocks noGrp="1"/>
          </p:cNvSpPr>
          <p:nvPr>
            <p:ph type="ctrTitle"/>
          </p:nvPr>
        </p:nvSpPr>
        <p:spPr/>
        <p:txBody>
          <a:bodyPr/>
          <a:lstStyle/>
          <a:p>
            <a:r>
              <a:rPr lang="en-IN" b="0" i="0">
                <a:solidFill>
                  <a:srgbClr val="000000"/>
                </a:solidFill>
                <a:effectLst/>
                <a:latin typeface="Helvetica Neue"/>
              </a:rPr>
              <a:t>Potato Disease Classification</a:t>
            </a:r>
            <a:endParaRPr lang="en-IN"/>
          </a:p>
        </p:txBody>
      </p:sp>
      <p:sp>
        <p:nvSpPr>
          <p:cNvPr id="3" name="Subtitle 2">
            <a:extLst>
              <a:ext uri="{FF2B5EF4-FFF2-40B4-BE49-F238E27FC236}">
                <a16:creationId xmlns:a16="http://schemas.microsoft.com/office/drawing/2014/main" id="{11D2711E-1C88-AEC6-8B50-4FB4EBEE6F3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814480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A627B-F608-B482-8CBD-825AAC58252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3262FCE-4B44-7CE1-6C28-7A730AA3A00C}"/>
              </a:ext>
            </a:extLst>
          </p:cNvPr>
          <p:cNvSpPr>
            <a:spLocks noGrp="1"/>
          </p:cNvSpPr>
          <p:nvPr>
            <p:ph idx="1"/>
          </p:nvPr>
        </p:nvSpPr>
        <p:spPr/>
        <p:txBody>
          <a:bodyPr>
            <a:normAutofit fontScale="85000" lnSpcReduction="20000"/>
          </a:bodyPr>
          <a:lstStyle/>
          <a:p>
            <a:r>
              <a:rPr lang="en-US" dirty="0"/>
              <a:t>Problem Statement</a:t>
            </a:r>
          </a:p>
          <a:p>
            <a:r>
              <a:rPr lang="en-US" dirty="0"/>
              <a:t>Farmers who grow potatoes suffer from serious financial standpoint losses each year which cause several diseases that affect potato plants. The diseases Early Blight and Late Blight are the most </a:t>
            </a:r>
            <a:r>
              <a:rPr lang="en-US" dirty="0" err="1"/>
              <a:t>frequent.Early</a:t>
            </a:r>
            <a:r>
              <a:rPr lang="en-US" dirty="0"/>
              <a:t> blight is a disease of potato caused by the fungus Alternaria </a:t>
            </a:r>
            <a:r>
              <a:rPr lang="en-US" dirty="0" err="1"/>
              <a:t>solani</a:t>
            </a:r>
            <a:r>
              <a:rPr lang="en-US" dirty="0"/>
              <a:t>. It is found wherever potatoes are grown. The disease primarily affects leaves and stems, but under favorable weather conditions, and if left uncontrolled, can result in considerable defoliation and enhance the chance for tuber </a:t>
            </a:r>
            <a:r>
              <a:rPr lang="en-US" dirty="0" err="1"/>
              <a:t>infection.Late</a:t>
            </a:r>
            <a:r>
              <a:rPr lang="en-US" dirty="0"/>
              <a:t> blight caused by the Phytophthora </a:t>
            </a:r>
            <a:r>
              <a:rPr lang="en-US" dirty="0" err="1"/>
              <a:t>infestans</a:t>
            </a:r>
            <a:r>
              <a:rPr lang="en-US" dirty="0"/>
              <a:t> is the most important disease of potato that can result into crop failures in a short period if appropriate control measures are not </a:t>
            </a:r>
            <a:r>
              <a:rPr lang="en-US" dirty="0" err="1"/>
              <a:t>adopted.Early</a:t>
            </a:r>
            <a:r>
              <a:rPr lang="en-US" dirty="0"/>
              <a:t> blight is caused by fungus and late blight is caused by specific micro-organisms and if farmers detect </a:t>
            </a:r>
            <a:r>
              <a:rPr lang="en-US" dirty="0" err="1"/>
              <a:t>thisdisease</a:t>
            </a:r>
            <a:r>
              <a:rPr lang="en-US" dirty="0"/>
              <a:t> early and apply appropriate treatment then it can save a lot of waste and prevent economical loss. The </a:t>
            </a:r>
            <a:r>
              <a:rPr lang="en-US" dirty="0" err="1"/>
              <a:t>treatmentsfor</a:t>
            </a:r>
            <a:r>
              <a:rPr lang="en-US" dirty="0"/>
              <a:t> early blight and late blight are a little different so it’s important that you accurately identify what kind </a:t>
            </a:r>
            <a:r>
              <a:rPr lang="en-US" dirty="0" err="1"/>
              <a:t>ofdisease</a:t>
            </a:r>
            <a:r>
              <a:rPr lang="en-US" dirty="0"/>
              <a:t> is there in that potato </a:t>
            </a:r>
            <a:r>
              <a:rPr lang="en-US" dirty="0" err="1"/>
              <a:t>plant.Our</a:t>
            </a:r>
            <a:r>
              <a:rPr lang="en-US" dirty="0"/>
              <a:t> Goal is to classify the </a:t>
            </a:r>
            <a:r>
              <a:rPr lang="en-US" dirty="0" err="1"/>
              <a:t>the</a:t>
            </a:r>
            <a:r>
              <a:rPr lang="en-US" dirty="0"/>
              <a:t> type of disease in the potato plant Thus, we have three classes</a:t>
            </a:r>
          </a:p>
          <a:p>
            <a:r>
              <a:rPr lang="en-US" dirty="0"/>
              <a:t>Healthy</a:t>
            </a:r>
          </a:p>
          <a:p>
            <a:r>
              <a:rPr lang="en-US" dirty="0"/>
              <a:t>Early Blight</a:t>
            </a:r>
          </a:p>
          <a:p>
            <a:r>
              <a:rPr lang="en-US" dirty="0"/>
              <a:t>Late Blight</a:t>
            </a:r>
            <a:endParaRPr lang="en-IN" dirty="0"/>
          </a:p>
        </p:txBody>
      </p:sp>
    </p:spTree>
    <p:extLst>
      <p:ext uri="{BB962C8B-B14F-4D97-AF65-F5344CB8AC3E}">
        <p14:creationId xmlns:p14="http://schemas.microsoft.com/office/powerpoint/2010/main" val="4201968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0123B-71C5-AD9E-F2E7-BA5A4D564928}"/>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0EB327CE-2E6D-CE66-FEA3-20D79C30D0AA}"/>
              </a:ext>
            </a:extLst>
          </p:cNvPr>
          <p:cNvPicPr>
            <a:picLocks noGrp="1" noChangeAspect="1"/>
          </p:cNvPicPr>
          <p:nvPr>
            <p:ph idx="1"/>
          </p:nvPr>
        </p:nvPicPr>
        <p:blipFill>
          <a:blip r:embed="rId2"/>
          <a:stretch>
            <a:fillRect/>
          </a:stretch>
        </p:blipFill>
        <p:spPr>
          <a:xfrm>
            <a:off x="2617955" y="2073401"/>
            <a:ext cx="4695825" cy="1333500"/>
          </a:xfrm>
        </p:spPr>
      </p:pic>
      <p:pic>
        <p:nvPicPr>
          <p:cNvPr id="7" name="Picture 6">
            <a:extLst>
              <a:ext uri="{FF2B5EF4-FFF2-40B4-BE49-F238E27FC236}">
                <a16:creationId xmlns:a16="http://schemas.microsoft.com/office/drawing/2014/main" id="{223E8C73-0E6D-0A7E-53A2-10275BFA6B62}"/>
              </a:ext>
            </a:extLst>
          </p:cNvPr>
          <p:cNvPicPr>
            <a:picLocks noChangeAspect="1"/>
          </p:cNvPicPr>
          <p:nvPr/>
        </p:nvPicPr>
        <p:blipFill>
          <a:blip r:embed="rId3"/>
          <a:stretch>
            <a:fillRect/>
          </a:stretch>
        </p:blipFill>
        <p:spPr>
          <a:xfrm>
            <a:off x="2372637" y="3948398"/>
            <a:ext cx="6219825" cy="2000250"/>
          </a:xfrm>
          <a:prstGeom prst="rect">
            <a:avLst/>
          </a:prstGeom>
        </p:spPr>
      </p:pic>
    </p:spTree>
    <p:extLst>
      <p:ext uri="{BB962C8B-B14F-4D97-AF65-F5344CB8AC3E}">
        <p14:creationId xmlns:p14="http://schemas.microsoft.com/office/powerpoint/2010/main" val="1115844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6815A-8D61-644F-6400-8024644DA3C1}"/>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986143F4-A3D4-2B33-3762-6359952165A3}"/>
              </a:ext>
            </a:extLst>
          </p:cNvPr>
          <p:cNvPicPr>
            <a:picLocks noGrp="1" noChangeAspect="1"/>
          </p:cNvPicPr>
          <p:nvPr>
            <p:ph idx="1"/>
          </p:nvPr>
        </p:nvPicPr>
        <p:blipFill>
          <a:blip r:embed="rId2"/>
          <a:stretch>
            <a:fillRect/>
          </a:stretch>
        </p:blipFill>
        <p:spPr>
          <a:xfrm>
            <a:off x="1261872" y="2219156"/>
            <a:ext cx="6630325" cy="1209844"/>
          </a:xfrm>
        </p:spPr>
      </p:pic>
      <p:pic>
        <p:nvPicPr>
          <p:cNvPr id="7" name="Picture 6">
            <a:extLst>
              <a:ext uri="{FF2B5EF4-FFF2-40B4-BE49-F238E27FC236}">
                <a16:creationId xmlns:a16="http://schemas.microsoft.com/office/drawing/2014/main" id="{0BA468BD-B47F-FB61-4C53-ADE944675E66}"/>
              </a:ext>
            </a:extLst>
          </p:cNvPr>
          <p:cNvPicPr>
            <a:picLocks noChangeAspect="1"/>
          </p:cNvPicPr>
          <p:nvPr/>
        </p:nvPicPr>
        <p:blipFill>
          <a:blip r:embed="rId3"/>
          <a:stretch>
            <a:fillRect/>
          </a:stretch>
        </p:blipFill>
        <p:spPr>
          <a:xfrm>
            <a:off x="1406700" y="3956834"/>
            <a:ext cx="7068536" cy="2181529"/>
          </a:xfrm>
          <a:prstGeom prst="rect">
            <a:avLst/>
          </a:prstGeom>
        </p:spPr>
      </p:pic>
    </p:spTree>
    <p:extLst>
      <p:ext uri="{BB962C8B-B14F-4D97-AF65-F5344CB8AC3E}">
        <p14:creationId xmlns:p14="http://schemas.microsoft.com/office/powerpoint/2010/main" val="2197873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FE687-C71C-460E-5964-041A1925E9D4}"/>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8DC495D9-7540-9C63-E3A5-848643F917C8}"/>
              </a:ext>
            </a:extLst>
          </p:cNvPr>
          <p:cNvPicPr>
            <a:picLocks noGrp="1" noChangeAspect="1"/>
          </p:cNvPicPr>
          <p:nvPr>
            <p:ph idx="1"/>
          </p:nvPr>
        </p:nvPicPr>
        <p:blipFill>
          <a:blip r:embed="rId2"/>
          <a:stretch>
            <a:fillRect/>
          </a:stretch>
        </p:blipFill>
        <p:spPr>
          <a:xfrm>
            <a:off x="1261872" y="5747571"/>
            <a:ext cx="7497221" cy="1009791"/>
          </a:xfrm>
        </p:spPr>
      </p:pic>
      <p:pic>
        <p:nvPicPr>
          <p:cNvPr id="7" name="Picture 6">
            <a:extLst>
              <a:ext uri="{FF2B5EF4-FFF2-40B4-BE49-F238E27FC236}">
                <a16:creationId xmlns:a16="http://schemas.microsoft.com/office/drawing/2014/main" id="{B1C91038-7A16-1FA4-2720-C207930B8DE9}"/>
              </a:ext>
            </a:extLst>
          </p:cNvPr>
          <p:cNvPicPr>
            <a:picLocks noChangeAspect="1"/>
          </p:cNvPicPr>
          <p:nvPr/>
        </p:nvPicPr>
        <p:blipFill>
          <a:blip r:embed="rId3"/>
          <a:stretch>
            <a:fillRect/>
          </a:stretch>
        </p:blipFill>
        <p:spPr>
          <a:xfrm>
            <a:off x="880561" y="0"/>
            <a:ext cx="8505825" cy="5419725"/>
          </a:xfrm>
          <a:prstGeom prst="rect">
            <a:avLst/>
          </a:prstGeom>
        </p:spPr>
      </p:pic>
    </p:spTree>
    <p:extLst>
      <p:ext uri="{BB962C8B-B14F-4D97-AF65-F5344CB8AC3E}">
        <p14:creationId xmlns:p14="http://schemas.microsoft.com/office/powerpoint/2010/main" val="2990266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D21C4-B079-88BC-98D5-45CDA27E7913}"/>
              </a:ext>
            </a:extLst>
          </p:cNvPr>
          <p:cNvSpPr>
            <a:spLocks noGrp="1"/>
          </p:cNvSpPr>
          <p:nvPr>
            <p:ph type="title"/>
          </p:nvPr>
        </p:nvSpPr>
        <p:spPr/>
        <p:txBody>
          <a:bodyPr/>
          <a:lstStyle/>
          <a:p>
            <a:r>
              <a:rPr lang="en-IN" dirty="0"/>
              <a:t>Model building</a:t>
            </a:r>
          </a:p>
        </p:txBody>
      </p:sp>
      <p:pic>
        <p:nvPicPr>
          <p:cNvPr id="7" name="Picture 6">
            <a:extLst>
              <a:ext uri="{FF2B5EF4-FFF2-40B4-BE49-F238E27FC236}">
                <a16:creationId xmlns:a16="http://schemas.microsoft.com/office/drawing/2014/main" id="{5409395D-7FB8-5812-5C23-4CD29E8F015B}"/>
              </a:ext>
            </a:extLst>
          </p:cNvPr>
          <p:cNvPicPr>
            <a:picLocks noChangeAspect="1"/>
          </p:cNvPicPr>
          <p:nvPr/>
        </p:nvPicPr>
        <p:blipFill>
          <a:blip r:embed="rId2"/>
          <a:stretch>
            <a:fillRect/>
          </a:stretch>
        </p:blipFill>
        <p:spPr>
          <a:xfrm>
            <a:off x="1261872" y="2151146"/>
            <a:ext cx="8029575" cy="3676650"/>
          </a:xfrm>
          <a:prstGeom prst="rect">
            <a:avLst/>
          </a:prstGeom>
        </p:spPr>
      </p:pic>
      <p:sp>
        <p:nvSpPr>
          <p:cNvPr id="11" name="Content Placeholder 10">
            <a:extLst>
              <a:ext uri="{FF2B5EF4-FFF2-40B4-BE49-F238E27FC236}">
                <a16:creationId xmlns:a16="http://schemas.microsoft.com/office/drawing/2014/main" id="{82B19744-EF37-64F6-AABC-FA139615A37E}"/>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686503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18806-7DDD-7885-08A7-3316F185BF7D}"/>
              </a:ext>
            </a:extLst>
          </p:cNvPr>
          <p:cNvSpPr>
            <a:spLocks noGrp="1"/>
          </p:cNvSpPr>
          <p:nvPr>
            <p:ph type="title"/>
          </p:nvPr>
        </p:nvSpPr>
        <p:spPr/>
        <p:txBody>
          <a:bodyPr/>
          <a:lstStyle/>
          <a:p>
            <a:r>
              <a:rPr lang="en-IN" dirty="0"/>
              <a:t>Evaluation</a:t>
            </a:r>
          </a:p>
        </p:txBody>
      </p:sp>
      <p:pic>
        <p:nvPicPr>
          <p:cNvPr id="9" name="Content Placeholder 8">
            <a:extLst>
              <a:ext uri="{FF2B5EF4-FFF2-40B4-BE49-F238E27FC236}">
                <a16:creationId xmlns:a16="http://schemas.microsoft.com/office/drawing/2014/main" id="{B00D817B-AA58-C02E-9FEA-D0431595A66B}"/>
              </a:ext>
            </a:extLst>
          </p:cNvPr>
          <p:cNvPicPr>
            <a:picLocks noGrp="1" noChangeAspect="1"/>
          </p:cNvPicPr>
          <p:nvPr>
            <p:ph idx="1"/>
          </p:nvPr>
        </p:nvPicPr>
        <p:blipFill>
          <a:blip r:embed="rId2"/>
          <a:stretch>
            <a:fillRect/>
          </a:stretch>
        </p:blipFill>
        <p:spPr>
          <a:xfrm>
            <a:off x="1558925" y="2204244"/>
            <a:ext cx="4312486" cy="1731269"/>
          </a:xfrm>
        </p:spPr>
      </p:pic>
      <p:pic>
        <p:nvPicPr>
          <p:cNvPr id="11" name="Picture 10">
            <a:extLst>
              <a:ext uri="{FF2B5EF4-FFF2-40B4-BE49-F238E27FC236}">
                <a16:creationId xmlns:a16="http://schemas.microsoft.com/office/drawing/2014/main" id="{FD5076B3-536D-BAB8-74B5-32FFBF641191}"/>
              </a:ext>
            </a:extLst>
          </p:cNvPr>
          <p:cNvPicPr>
            <a:picLocks noChangeAspect="1"/>
          </p:cNvPicPr>
          <p:nvPr/>
        </p:nvPicPr>
        <p:blipFill>
          <a:blip r:embed="rId3"/>
          <a:stretch>
            <a:fillRect/>
          </a:stretch>
        </p:blipFill>
        <p:spPr>
          <a:xfrm>
            <a:off x="1261872" y="4317746"/>
            <a:ext cx="8688012" cy="1238423"/>
          </a:xfrm>
          <a:prstGeom prst="rect">
            <a:avLst/>
          </a:prstGeom>
        </p:spPr>
      </p:pic>
    </p:spTree>
    <p:extLst>
      <p:ext uri="{BB962C8B-B14F-4D97-AF65-F5344CB8AC3E}">
        <p14:creationId xmlns:p14="http://schemas.microsoft.com/office/powerpoint/2010/main" val="208128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B33FF-A69B-F561-5A4C-A40EF695386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4FF4F68-441E-7C53-1C2D-AD146C6D0CCC}"/>
              </a:ext>
            </a:extLst>
          </p:cNvPr>
          <p:cNvSpPr>
            <a:spLocks noGrp="1"/>
          </p:cNvSpPr>
          <p:nvPr>
            <p:ph idx="1"/>
          </p:nvPr>
        </p:nvSpPr>
        <p:spPr/>
        <p:txBody>
          <a:bodyPr/>
          <a:lstStyle/>
          <a:p>
            <a:r>
              <a:rPr lang="en-US" b="1" i="0" dirty="0">
                <a:solidFill>
                  <a:srgbClr val="000000"/>
                </a:solidFill>
                <a:effectLst/>
                <a:latin typeface="Helvetica Neue"/>
              </a:rPr>
              <a:t>You can see above that we get 97% accuracy for our test dataset. This is considered to be a pretty good accuracy</a:t>
            </a:r>
          </a:p>
          <a:p>
            <a:endParaRPr lang="en-IN" dirty="0"/>
          </a:p>
        </p:txBody>
      </p:sp>
    </p:spTree>
    <p:extLst>
      <p:ext uri="{BB962C8B-B14F-4D97-AF65-F5344CB8AC3E}">
        <p14:creationId xmlns:p14="http://schemas.microsoft.com/office/powerpoint/2010/main" val="1618189429"/>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7</TotalTime>
  <Words>241</Words>
  <Application>Microsoft Office PowerPoint</Application>
  <PresentationFormat>Widescreen</PresentationFormat>
  <Paragraphs>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Century Schoolbook</vt:lpstr>
      <vt:lpstr>Helvetica Neue</vt:lpstr>
      <vt:lpstr>Wingdings 2</vt:lpstr>
      <vt:lpstr>View</vt:lpstr>
      <vt:lpstr>Potato Disease Classification</vt:lpstr>
      <vt:lpstr>PowerPoint Presentation</vt:lpstr>
      <vt:lpstr>PowerPoint Presentation</vt:lpstr>
      <vt:lpstr>PowerPoint Presentation</vt:lpstr>
      <vt:lpstr>PowerPoint Presentation</vt:lpstr>
      <vt:lpstr>Model building</vt:lpstr>
      <vt:lpstr>Evaluation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Potato Disease Classification</dc:title>
  <dc:creator>Abhay A</dc:creator>
  <cp:lastModifiedBy>Abhay A</cp:lastModifiedBy>
  <cp:revision>1</cp:revision>
  <dcterms:created xsi:type="dcterms:W3CDTF">2023-02-10T17:20:53Z</dcterms:created>
  <dcterms:modified xsi:type="dcterms:W3CDTF">2023-02-10T17:28:09Z</dcterms:modified>
</cp:coreProperties>
</file>