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0" r:id="rId3"/>
    <p:sldId id="271" r:id="rId4"/>
    <p:sldId id="272" r:id="rId5"/>
    <p:sldId id="258" r:id="rId6"/>
    <p:sldId id="259" r:id="rId7"/>
    <p:sldId id="260" r:id="rId8"/>
    <p:sldId id="277" r:id="rId9"/>
    <p:sldId id="278" r:id="rId10"/>
    <p:sldId id="269" r:id="rId11"/>
    <p:sldId id="262" r:id="rId12"/>
    <p:sldId id="279" r:id="rId13"/>
    <p:sldId id="263" r:id="rId14"/>
    <p:sldId id="264" r:id="rId15"/>
    <p:sldId id="265" r:id="rId16"/>
    <p:sldId id="266" r:id="rId17"/>
    <p:sldId id="276" r:id="rId18"/>
    <p:sldId id="267" r:id="rId19"/>
    <p:sldId id="268" r:id="rId20"/>
    <p:sldId id="273" r:id="rId21"/>
    <p:sldId id="274" r:id="rId22"/>
    <p:sldId id="275"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1" d="100"/>
          <a:sy n="101" d="100"/>
        </p:scale>
        <p:origin x="95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E0B23CAC-6125-409F-B2B0-EA29D5686F1B}" type="datetimeFigureOut">
              <a:rPr lang="en-IN" smtClean="0"/>
              <a:t>06-05-2023</a:t>
            </a:fld>
            <a:endParaRPr lang="en-IN"/>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IN"/>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D0E9EC3E-EE0D-45A6-852B-37D2AD17B71C}" type="slidenum">
              <a:rPr lang="en-IN" smtClean="0"/>
              <a:t>‹#›</a:t>
            </a:fld>
            <a:endParaRPr lang="en-IN"/>
          </a:p>
        </p:txBody>
      </p:sp>
    </p:spTree>
    <p:extLst>
      <p:ext uri="{BB962C8B-B14F-4D97-AF65-F5344CB8AC3E}">
        <p14:creationId xmlns:p14="http://schemas.microsoft.com/office/powerpoint/2010/main" val="1668094386"/>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B23CAC-6125-409F-B2B0-EA29D5686F1B}" type="datetimeFigureOut">
              <a:rPr lang="en-IN" smtClean="0"/>
              <a:t>06-05-2023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E9EC3E-EE0D-45A6-852B-37D2AD17B71C}" type="slidenum">
              <a:rPr lang="en-IN" smtClean="0"/>
              <a:t>‹#›</a:t>
            </a:fld>
            <a:endParaRPr lang="en-IN"/>
          </a:p>
        </p:txBody>
      </p:sp>
    </p:spTree>
    <p:extLst>
      <p:ext uri="{BB962C8B-B14F-4D97-AF65-F5344CB8AC3E}">
        <p14:creationId xmlns:p14="http://schemas.microsoft.com/office/powerpoint/2010/main" val="31606298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B23CAC-6125-409F-B2B0-EA29D5686F1B}" type="datetimeFigureOut">
              <a:rPr lang="en-IN" smtClean="0"/>
              <a:t>06-05-2023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E9EC3E-EE0D-45A6-852B-37D2AD17B71C}" type="slidenum">
              <a:rPr lang="en-IN" smtClean="0"/>
              <a:t>‹#›</a:t>
            </a:fld>
            <a:endParaRPr lang="en-IN"/>
          </a:p>
        </p:txBody>
      </p:sp>
    </p:spTree>
    <p:extLst>
      <p:ext uri="{BB962C8B-B14F-4D97-AF65-F5344CB8AC3E}">
        <p14:creationId xmlns:p14="http://schemas.microsoft.com/office/powerpoint/2010/main" val="19210976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0B23CAC-6125-409F-B2B0-EA29D5686F1B}" type="datetimeFigureOut">
              <a:rPr lang="en-IN" smtClean="0"/>
              <a:t>06-05-2023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0E9EC3E-EE0D-45A6-852B-37D2AD17B71C}" type="slidenum">
              <a:rPr lang="en-IN" smtClean="0"/>
              <a:t>‹#›</a:t>
            </a:fld>
            <a:endParaRPr lang="en-IN"/>
          </a:p>
        </p:txBody>
      </p:sp>
    </p:spTree>
    <p:extLst>
      <p:ext uri="{BB962C8B-B14F-4D97-AF65-F5344CB8AC3E}">
        <p14:creationId xmlns:p14="http://schemas.microsoft.com/office/powerpoint/2010/main" val="921533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E0B23CAC-6125-409F-B2B0-EA29D5686F1B}" type="datetimeFigureOut">
              <a:rPr lang="en-IN" smtClean="0"/>
              <a:t>06-05-2023</a:t>
            </a:fld>
            <a:endParaRPr lang="en-IN"/>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IN"/>
          </a:p>
        </p:txBody>
      </p:sp>
      <p:sp>
        <p:nvSpPr>
          <p:cNvPr id="6" name="Slide Number Placeholder 5"/>
          <p:cNvSpPr>
            <a:spLocks noGrp="1"/>
          </p:cNvSpPr>
          <p:nvPr>
            <p:ph type="sldNum" sz="quarter" idx="12"/>
          </p:nvPr>
        </p:nvSpPr>
        <p:spPr>
          <a:xfrm>
            <a:off x="8604504" y="5211060"/>
            <a:ext cx="2112264" cy="228600"/>
          </a:xfrm>
        </p:spPr>
        <p:txBody>
          <a:bodyPr/>
          <a:lstStyle/>
          <a:p>
            <a:fld id="{D0E9EC3E-EE0D-45A6-852B-37D2AD17B71C}" type="slidenum">
              <a:rPr lang="en-IN" smtClean="0"/>
              <a:t>‹#›</a:t>
            </a:fld>
            <a:endParaRPr lang="en-IN"/>
          </a:p>
        </p:txBody>
      </p:sp>
    </p:spTree>
    <p:extLst>
      <p:ext uri="{BB962C8B-B14F-4D97-AF65-F5344CB8AC3E}">
        <p14:creationId xmlns:p14="http://schemas.microsoft.com/office/powerpoint/2010/main" val="1086322778"/>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0B23CAC-6125-409F-B2B0-EA29D5686F1B}" type="datetimeFigureOut">
              <a:rPr lang="en-IN" smtClean="0"/>
              <a:t>06-05-2023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0E9EC3E-EE0D-45A6-852B-37D2AD17B71C}" type="slidenum">
              <a:rPr lang="en-IN" smtClean="0"/>
              <a:t>‹#›</a:t>
            </a:fld>
            <a:endParaRPr lang="en-IN"/>
          </a:p>
        </p:txBody>
      </p:sp>
    </p:spTree>
    <p:extLst>
      <p:ext uri="{BB962C8B-B14F-4D97-AF65-F5344CB8AC3E}">
        <p14:creationId xmlns:p14="http://schemas.microsoft.com/office/powerpoint/2010/main" val="31510703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0B23CAC-6125-409F-B2B0-EA29D5686F1B}" type="datetimeFigureOut">
              <a:rPr lang="en-IN" smtClean="0"/>
              <a:t>06-05-2023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0E9EC3E-EE0D-45A6-852B-37D2AD17B71C}" type="slidenum">
              <a:rPr lang="en-IN" smtClean="0"/>
              <a:t>‹#›</a:t>
            </a:fld>
            <a:endParaRPr lang="en-IN"/>
          </a:p>
        </p:txBody>
      </p:sp>
    </p:spTree>
    <p:extLst>
      <p:ext uri="{BB962C8B-B14F-4D97-AF65-F5344CB8AC3E}">
        <p14:creationId xmlns:p14="http://schemas.microsoft.com/office/powerpoint/2010/main" val="1709968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0B23CAC-6125-409F-B2B0-EA29D5686F1B}" type="datetimeFigureOut">
              <a:rPr lang="en-IN" smtClean="0"/>
              <a:t>06-05-2023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0E9EC3E-EE0D-45A6-852B-37D2AD17B71C}" type="slidenum">
              <a:rPr lang="en-IN" smtClean="0"/>
              <a:t>‹#›</a:t>
            </a:fld>
            <a:endParaRPr lang="en-IN"/>
          </a:p>
        </p:txBody>
      </p:sp>
    </p:spTree>
    <p:extLst>
      <p:ext uri="{BB962C8B-B14F-4D97-AF65-F5344CB8AC3E}">
        <p14:creationId xmlns:p14="http://schemas.microsoft.com/office/powerpoint/2010/main" val="20495250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B23CAC-6125-409F-B2B0-EA29D5686F1B}" type="datetimeFigureOut">
              <a:rPr lang="en-IN" smtClean="0"/>
              <a:t>06-05-2023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0E9EC3E-EE0D-45A6-852B-37D2AD17B71C}" type="slidenum">
              <a:rPr lang="en-IN" smtClean="0"/>
              <a:t>‹#›</a:t>
            </a:fld>
            <a:endParaRPr lang="en-IN"/>
          </a:p>
        </p:txBody>
      </p:sp>
    </p:spTree>
    <p:extLst>
      <p:ext uri="{BB962C8B-B14F-4D97-AF65-F5344CB8AC3E}">
        <p14:creationId xmlns:p14="http://schemas.microsoft.com/office/powerpoint/2010/main" val="18141190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E0B23CAC-6125-409F-B2B0-EA29D5686F1B}" type="datetimeFigureOut">
              <a:rPr lang="en-IN" smtClean="0"/>
              <a:t>06-05-2023</a:t>
            </a:fld>
            <a:endParaRPr lang="en-IN"/>
          </a:p>
        </p:txBody>
      </p:sp>
      <p:sp>
        <p:nvSpPr>
          <p:cNvPr id="9" name="Footer Placeholder 8"/>
          <p:cNvSpPr>
            <a:spLocks noGrp="1"/>
          </p:cNvSpPr>
          <p:nvPr>
            <p:ph type="ftr" sz="quarter" idx="11"/>
          </p:nvPr>
        </p:nvSpPr>
        <p:spPr/>
        <p:txBody>
          <a:bodyPr/>
          <a:lstStyle>
            <a:lvl1pPr algn="r">
              <a:defRPr/>
            </a:lvl1pPr>
          </a:lstStyle>
          <a:p>
            <a:endParaRPr lang="en-IN"/>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D0E9EC3E-EE0D-45A6-852B-37D2AD17B71C}" type="slidenum">
              <a:rPr lang="en-IN" smtClean="0"/>
              <a:t>‹#›</a:t>
            </a:fld>
            <a:endParaRPr lang="en-IN"/>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67461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E0B23CAC-6125-409F-B2B0-EA29D5686F1B}" type="datetimeFigureOut">
              <a:rPr lang="en-IN" smtClean="0"/>
              <a:t>06-05-2023</a:t>
            </a:fld>
            <a:endParaRPr lang="en-IN"/>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IN"/>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D0E9EC3E-EE0D-45A6-852B-37D2AD17B71C}" type="slidenum">
              <a:rPr lang="en-IN" smtClean="0"/>
              <a:t>‹#›</a:t>
            </a:fld>
            <a:endParaRPr lang="en-IN"/>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126389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E0B23CAC-6125-409F-B2B0-EA29D5686F1B}" type="datetimeFigureOut">
              <a:rPr lang="en-IN" smtClean="0"/>
              <a:t>06-05-2023</a:t>
            </a:fld>
            <a:endParaRPr lang="en-IN"/>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IN"/>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D0E9EC3E-EE0D-45A6-852B-37D2AD17B71C}" type="slidenum">
              <a:rPr lang="en-IN" smtClean="0"/>
              <a:t>‹#›</a:t>
            </a:fld>
            <a:endParaRPr lang="en-IN"/>
          </a:p>
        </p:txBody>
      </p:sp>
    </p:spTree>
    <p:extLst>
      <p:ext uri="{BB962C8B-B14F-4D97-AF65-F5344CB8AC3E}">
        <p14:creationId xmlns:p14="http://schemas.microsoft.com/office/powerpoint/2010/main" val="23350043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1B655-49A5-9BB3-7D2A-0A25A056F10C}"/>
              </a:ext>
            </a:extLst>
          </p:cNvPr>
          <p:cNvSpPr>
            <a:spLocks noGrp="1"/>
          </p:cNvSpPr>
          <p:nvPr>
            <p:ph type="ctrTitle"/>
          </p:nvPr>
        </p:nvSpPr>
        <p:spPr/>
        <p:txBody>
          <a:bodyPr/>
          <a:lstStyle/>
          <a:p>
            <a:r>
              <a:rPr lang="en-IN" dirty="0"/>
              <a:t>Attrition</a:t>
            </a:r>
          </a:p>
        </p:txBody>
      </p:sp>
      <p:sp>
        <p:nvSpPr>
          <p:cNvPr id="3" name="Subtitle 2">
            <a:extLst>
              <a:ext uri="{FF2B5EF4-FFF2-40B4-BE49-F238E27FC236}">
                <a16:creationId xmlns:a16="http://schemas.microsoft.com/office/drawing/2014/main" id="{4F0697FC-C6DC-5F5A-9B7B-B877DFDE5611}"/>
              </a:ext>
            </a:extLst>
          </p:cNvPr>
          <p:cNvSpPr>
            <a:spLocks noGrp="1"/>
          </p:cNvSpPr>
          <p:nvPr>
            <p:ph type="subTitle" idx="1"/>
          </p:nvPr>
        </p:nvSpPr>
        <p:spPr/>
        <p:txBody>
          <a:bodyPr/>
          <a:lstStyle/>
          <a:p>
            <a:r>
              <a:rPr lang="en-US" dirty="0"/>
              <a:t>By </a:t>
            </a:r>
            <a:r>
              <a:rPr lang="en-US" dirty="0" err="1"/>
              <a:t>Abhhay</a:t>
            </a:r>
            <a:r>
              <a:rPr lang="en-US" dirty="0"/>
              <a:t> A</a:t>
            </a:r>
            <a:endParaRPr lang="en-IN" dirty="0"/>
          </a:p>
        </p:txBody>
      </p:sp>
    </p:spTree>
    <p:extLst>
      <p:ext uri="{BB962C8B-B14F-4D97-AF65-F5344CB8AC3E}">
        <p14:creationId xmlns:p14="http://schemas.microsoft.com/office/powerpoint/2010/main" val="40781075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76A96-265D-DD05-1A61-CAEA42AB7FCF}"/>
              </a:ext>
            </a:extLst>
          </p:cNvPr>
          <p:cNvSpPr>
            <a:spLocks noGrp="1"/>
          </p:cNvSpPr>
          <p:nvPr>
            <p:ph type="title"/>
          </p:nvPr>
        </p:nvSpPr>
        <p:spPr/>
        <p:txBody>
          <a:bodyPr>
            <a:normAutofit fontScale="90000"/>
          </a:bodyPr>
          <a:lstStyle/>
          <a:p>
            <a:r>
              <a:rPr lang="en-US" dirty="0"/>
              <a:t>Employees who left in different </a:t>
            </a:r>
            <a:r>
              <a:rPr lang="en-US" dirty="0" err="1"/>
              <a:t>depatments</a:t>
            </a:r>
            <a:endParaRPr lang="en-IN" dirty="0"/>
          </a:p>
        </p:txBody>
      </p:sp>
      <p:pic>
        <p:nvPicPr>
          <p:cNvPr id="5" name="Content Placeholder 4">
            <a:extLst>
              <a:ext uri="{FF2B5EF4-FFF2-40B4-BE49-F238E27FC236}">
                <a16:creationId xmlns:a16="http://schemas.microsoft.com/office/drawing/2014/main" id="{15BFA437-7ABD-6013-4F6D-392403C30028}"/>
              </a:ext>
            </a:extLst>
          </p:cNvPr>
          <p:cNvPicPr>
            <a:picLocks noGrp="1" noChangeAspect="1"/>
          </p:cNvPicPr>
          <p:nvPr>
            <p:ph idx="1"/>
          </p:nvPr>
        </p:nvPicPr>
        <p:blipFill>
          <a:blip r:embed="rId2"/>
          <a:stretch>
            <a:fillRect/>
          </a:stretch>
        </p:blipFill>
        <p:spPr>
          <a:xfrm>
            <a:off x="4804610" y="1462881"/>
            <a:ext cx="5237144" cy="3932237"/>
          </a:xfrm>
        </p:spPr>
      </p:pic>
      <p:sp>
        <p:nvSpPr>
          <p:cNvPr id="7" name="TextBox 6">
            <a:extLst>
              <a:ext uri="{FF2B5EF4-FFF2-40B4-BE49-F238E27FC236}">
                <a16:creationId xmlns:a16="http://schemas.microsoft.com/office/drawing/2014/main" id="{47082F59-96E3-04F7-F303-F4CB8760E8C0}"/>
              </a:ext>
            </a:extLst>
          </p:cNvPr>
          <p:cNvSpPr txBox="1"/>
          <p:nvPr/>
        </p:nvSpPr>
        <p:spPr>
          <a:xfrm>
            <a:off x="2294021" y="5892240"/>
            <a:ext cx="6096000" cy="646331"/>
          </a:xfrm>
          <a:prstGeom prst="rect">
            <a:avLst/>
          </a:prstGeom>
          <a:noFill/>
        </p:spPr>
        <p:txBody>
          <a:bodyPr wrap="square">
            <a:spAutoFit/>
          </a:bodyPr>
          <a:lstStyle/>
          <a:p>
            <a:r>
              <a:rPr lang="en-US" dirty="0"/>
              <a:t>'Maternity </a:t>
            </a:r>
            <a:r>
              <a:rPr lang="en-US" dirty="0" err="1"/>
              <a:t>Deparment</a:t>
            </a:r>
            <a:r>
              <a:rPr lang="en-US" dirty="0"/>
              <a:t>' is the department that most of the employees left</a:t>
            </a:r>
            <a:endParaRPr lang="en-IN" dirty="0"/>
          </a:p>
        </p:txBody>
      </p:sp>
    </p:spTree>
    <p:extLst>
      <p:ext uri="{BB962C8B-B14F-4D97-AF65-F5344CB8AC3E}">
        <p14:creationId xmlns:p14="http://schemas.microsoft.com/office/powerpoint/2010/main" val="11852400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9BF40-C919-6854-156B-EEEE24953AA0}"/>
              </a:ext>
            </a:extLst>
          </p:cNvPr>
          <p:cNvSpPr>
            <a:spLocks noGrp="1"/>
          </p:cNvSpPr>
          <p:nvPr>
            <p:ph type="title"/>
          </p:nvPr>
        </p:nvSpPr>
        <p:spPr/>
        <p:txBody>
          <a:bodyPr>
            <a:normAutofit fontScale="90000"/>
          </a:bodyPr>
          <a:lstStyle/>
          <a:p>
            <a:r>
              <a:rPr lang="en-US" dirty="0"/>
              <a:t>Most of the employee from 'Life </a:t>
            </a:r>
            <a:r>
              <a:rPr lang="en-US" dirty="0" err="1"/>
              <a:t>Science'EducationField</a:t>
            </a:r>
            <a:r>
              <a:rPr lang="en-US" dirty="0"/>
              <a:t> left the company</a:t>
            </a:r>
            <a:endParaRPr lang="en-IN" dirty="0"/>
          </a:p>
        </p:txBody>
      </p:sp>
      <p:pic>
        <p:nvPicPr>
          <p:cNvPr id="5" name="Content Placeholder 4">
            <a:extLst>
              <a:ext uri="{FF2B5EF4-FFF2-40B4-BE49-F238E27FC236}">
                <a16:creationId xmlns:a16="http://schemas.microsoft.com/office/drawing/2014/main" id="{4E1F7A47-6677-8329-4F22-A3A6CB000D89}"/>
              </a:ext>
            </a:extLst>
          </p:cNvPr>
          <p:cNvPicPr>
            <a:picLocks noGrp="1" noChangeAspect="1"/>
          </p:cNvPicPr>
          <p:nvPr>
            <p:ph idx="1"/>
          </p:nvPr>
        </p:nvPicPr>
        <p:blipFill>
          <a:blip r:embed="rId2"/>
          <a:stretch>
            <a:fillRect/>
          </a:stretch>
        </p:blipFill>
        <p:spPr>
          <a:xfrm>
            <a:off x="3042811" y="2469133"/>
            <a:ext cx="6106377" cy="3200847"/>
          </a:xfrm>
        </p:spPr>
      </p:pic>
    </p:spTree>
    <p:extLst>
      <p:ext uri="{BB962C8B-B14F-4D97-AF65-F5344CB8AC3E}">
        <p14:creationId xmlns:p14="http://schemas.microsoft.com/office/powerpoint/2010/main" val="6414251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B5C4E-15E6-9F88-52C4-F109DB2D94A4}"/>
              </a:ext>
            </a:extLst>
          </p:cNvPr>
          <p:cNvSpPr>
            <a:spLocks noGrp="1"/>
          </p:cNvSpPr>
          <p:nvPr>
            <p:ph type="title"/>
          </p:nvPr>
        </p:nvSpPr>
        <p:spPr/>
        <p:txBody>
          <a:bodyPr>
            <a:normAutofit fontScale="90000"/>
          </a:bodyPr>
          <a:lstStyle/>
          <a:p>
            <a:r>
              <a:rPr lang="en-IN" dirty="0"/>
              <a:t>Most of the male left the company</a:t>
            </a:r>
          </a:p>
        </p:txBody>
      </p:sp>
      <p:pic>
        <p:nvPicPr>
          <p:cNvPr id="5" name="Content Placeholder 4">
            <a:extLst>
              <a:ext uri="{FF2B5EF4-FFF2-40B4-BE49-F238E27FC236}">
                <a16:creationId xmlns:a16="http://schemas.microsoft.com/office/drawing/2014/main" id="{CF52DB4E-64C5-8D3D-4F2B-B7C7D2807211}"/>
              </a:ext>
            </a:extLst>
          </p:cNvPr>
          <p:cNvPicPr>
            <a:picLocks noGrp="1" noChangeAspect="1"/>
          </p:cNvPicPr>
          <p:nvPr>
            <p:ph idx="1"/>
          </p:nvPr>
        </p:nvPicPr>
        <p:blipFill>
          <a:blip r:embed="rId2"/>
          <a:stretch>
            <a:fillRect/>
          </a:stretch>
        </p:blipFill>
        <p:spPr>
          <a:xfrm>
            <a:off x="3357733" y="2103438"/>
            <a:ext cx="5476533" cy="3932237"/>
          </a:xfrm>
        </p:spPr>
      </p:pic>
    </p:spTree>
    <p:extLst>
      <p:ext uri="{BB962C8B-B14F-4D97-AF65-F5344CB8AC3E}">
        <p14:creationId xmlns:p14="http://schemas.microsoft.com/office/powerpoint/2010/main" val="9251097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6C6A0-77C3-0078-13CF-20FA4E9E2419}"/>
              </a:ext>
            </a:extLst>
          </p:cNvPr>
          <p:cNvSpPr>
            <a:spLocks noGrp="1"/>
          </p:cNvSpPr>
          <p:nvPr>
            <p:ph type="title"/>
          </p:nvPr>
        </p:nvSpPr>
        <p:spPr/>
        <p:txBody>
          <a:bodyPr>
            <a:normAutofit/>
          </a:bodyPr>
          <a:lstStyle/>
          <a:p>
            <a:r>
              <a:rPr lang="en-IN" dirty="0"/>
              <a:t>Job Role</a:t>
            </a:r>
          </a:p>
        </p:txBody>
      </p:sp>
      <p:pic>
        <p:nvPicPr>
          <p:cNvPr id="5" name="Content Placeholder 4">
            <a:extLst>
              <a:ext uri="{FF2B5EF4-FFF2-40B4-BE49-F238E27FC236}">
                <a16:creationId xmlns:a16="http://schemas.microsoft.com/office/drawing/2014/main" id="{5EF3D8B0-703A-32E5-82E1-32D1DF71A949}"/>
              </a:ext>
            </a:extLst>
          </p:cNvPr>
          <p:cNvPicPr>
            <a:picLocks noGrp="1" noChangeAspect="1"/>
          </p:cNvPicPr>
          <p:nvPr>
            <p:ph idx="1"/>
          </p:nvPr>
        </p:nvPicPr>
        <p:blipFill>
          <a:blip r:embed="rId2"/>
          <a:stretch>
            <a:fillRect/>
          </a:stretch>
        </p:blipFill>
        <p:spPr>
          <a:xfrm>
            <a:off x="4549711" y="2014194"/>
            <a:ext cx="4997578" cy="3932237"/>
          </a:xfrm>
        </p:spPr>
      </p:pic>
      <p:sp>
        <p:nvSpPr>
          <p:cNvPr id="3" name="Rectangle: Single Corner Snipped 2">
            <a:extLst>
              <a:ext uri="{FF2B5EF4-FFF2-40B4-BE49-F238E27FC236}">
                <a16:creationId xmlns:a16="http://schemas.microsoft.com/office/drawing/2014/main" id="{620CF761-82CE-45BF-171D-9329616D044F}"/>
              </a:ext>
            </a:extLst>
          </p:cNvPr>
          <p:cNvSpPr/>
          <p:nvPr/>
        </p:nvSpPr>
        <p:spPr>
          <a:xfrm>
            <a:off x="1368489" y="3129756"/>
            <a:ext cx="2222500" cy="1981200"/>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Most of the ‘Nurse’ left the company</a:t>
            </a:r>
          </a:p>
        </p:txBody>
      </p:sp>
    </p:spTree>
    <p:extLst>
      <p:ext uri="{BB962C8B-B14F-4D97-AF65-F5344CB8AC3E}">
        <p14:creationId xmlns:p14="http://schemas.microsoft.com/office/powerpoint/2010/main" val="1341583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04204-0C25-1797-4A0E-DC8A512408FD}"/>
              </a:ext>
            </a:extLst>
          </p:cNvPr>
          <p:cNvSpPr>
            <a:spLocks noGrp="1"/>
          </p:cNvSpPr>
          <p:nvPr>
            <p:ph type="title"/>
          </p:nvPr>
        </p:nvSpPr>
        <p:spPr/>
        <p:txBody>
          <a:bodyPr>
            <a:normAutofit/>
          </a:bodyPr>
          <a:lstStyle/>
          <a:p>
            <a:r>
              <a:rPr lang="en-IN" dirty="0"/>
              <a:t>Marital Status</a:t>
            </a:r>
          </a:p>
        </p:txBody>
      </p:sp>
      <p:pic>
        <p:nvPicPr>
          <p:cNvPr id="5" name="Content Placeholder 4">
            <a:extLst>
              <a:ext uri="{FF2B5EF4-FFF2-40B4-BE49-F238E27FC236}">
                <a16:creationId xmlns:a16="http://schemas.microsoft.com/office/drawing/2014/main" id="{0E037867-8581-AD86-C759-85A7FB51DA47}"/>
              </a:ext>
            </a:extLst>
          </p:cNvPr>
          <p:cNvPicPr>
            <a:picLocks noGrp="1" noChangeAspect="1"/>
          </p:cNvPicPr>
          <p:nvPr>
            <p:ph idx="1"/>
          </p:nvPr>
        </p:nvPicPr>
        <p:blipFill>
          <a:blip r:embed="rId2"/>
          <a:stretch>
            <a:fillRect/>
          </a:stretch>
        </p:blipFill>
        <p:spPr>
          <a:xfrm>
            <a:off x="4617395" y="1798638"/>
            <a:ext cx="5370210" cy="3932237"/>
          </a:xfrm>
        </p:spPr>
      </p:pic>
      <p:sp>
        <p:nvSpPr>
          <p:cNvPr id="3" name="Rectangle: Single Corner Snipped 2">
            <a:extLst>
              <a:ext uri="{FF2B5EF4-FFF2-40B4-BE49-F238E27FC236}">
                <a16:creationId xmlns:a16="http://schemas.microsoft.com/office/drawing/2014/main" id="{10A14404-195D-3F15-BE3E-ABD62789992B}"/>
              </a:ext>
            </a:extLst>
          </p:cNvPr>
          <p:cNvSpPr/>
          <p:nvPr/>
        </p:nvSpPr>
        <p:spPr>
          <a:xfrm>
            <a:off x="1422400" y="2362200"/>
            <a:ext cx="2336800" cy="1943100"/>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‘Singles’ left the company</a:t>
            </a:r>
          </a:p>
          <a:p>
            <a:pPr algn="ctr"/>
            <a:endParaRPr lang="en-IN" dirty="0"/>
          </a:p>
        </p:txBody>
      </p:sp>
    </p:spTree>
    <p:extLst>
      <p:ext uri="{BB962C8B-B14F-4D97-AF65-F5344CB8AC3E}">
        <p14:creationId xmlns:p14="http://schemas.microsoft.com/office/powerpoint/2010/main" val="14632542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5F1B1-9FF7-64DA-86E4-97CF9D1FD952}"/>
              </a:ext>
            </a:extLst>
          </p:cNvPr>
          <p:cNvSpPr>
            <a:spLocks noGrp="1"/>
          </p:cNvSpPr>
          <p:nvPr>
            <p:ph type="title"/>
          </p:nvPr>
        </p:nvSpPr>
        <p:spPr/>
        <p:txBody>
          <a:bodyPr>
            <a:normAutofit fontScale="90000"/>
          </a:bodyPr>
          <a:lstStyle/>
          <a:p>
            <a:r>
              <a:rPr lang="en-US" dirty="0"/>
              <a:t>Most of the employees worked over time left the company</a:t>
            </a:r>
            <a:endParaRPr lang="en-IN" dirty="0"/>
          </a:p>
        </p:txBody>
      </p:sp>
      <p:pic>
        <p:nvPicPr>
          <p:cNvPr id="9" name="Content Placeholder 8">
            <a:extLst>
              <a:ext uri="{FF2B5EF4-FFF2-40B4-BE49-F238E27FC236}">
                <a16:creationId xmlns:a16="http://schemas.microsoft.com/office/drawing/2014/main" id="{BC1C9D90-3904-556C-2CFA-C495F50A63B9}"/>
              </a:ext>
            </a:extLst>
          </p:cNvPr>
          <p:cNvPicPr>
            <a:picLocks noGrp="1" noChangeAspect="1"/>
          </p:cNvPicPr>
          <p:nvPr>
            <p:ph idx="1"/>
          </p:nvPr>
        </p:nvPicPr>
        <p:blipFill>
          <a:blip r:embed="rId2"/>
          <a:stretch>
            <a:fillRect/>
          </a:stretch>
        </p:blipFill>
        <p:spPr>
          <a:xfrm>
            <a:off x="3408296" y="2103438"/>
            <a:ext cx="5375407" cy="3932237"/>
          </a:xfrm>
        </p:spPr>
      </p:pic>
    </p:spTree>
    <p:extLst>
      <p:ext uri="{BB962C8B-B14F-4D97-AF65-F5344CB8AC3E}">
        <p14:creationId xmlns:p14="http://schemas.microsoft.com/office/powerpoint/2010/main" val="7693024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3E28871-F736-3429-3EA8-82B4FBF85BB4}"/>
              </a:ext>
            </a:extLst>
          </p:cNvPr>
          <p:cNvSpPr>
            <a:spLocks noGrp="1"/>
          </p:cNvSpPr>
          <p:nvPr>
            <p:ph idx="1"/>
          </p:nvPr>
        </p:nvSpPr>
        <p:spPr/>
        <p:txBody>
          <a:bodyPr/>
          <a:lstStyle/>
          <a:p>
            <a:endParaRPr lang="en-IN" dirty="0"/>
          </a:p>
        </p:txBody>
      </p:sp>
      <p:pic>
        <p:nvPicPr>
          <p:cNvPr id="5" name="Picture 4">
            <a:extLst>
              <a:ext uri="{FF2B5EF4-FFF2-40B4-BE49-F238E27FC236}">
                <a16:creationId xmlns:a16="http://schemas.microsoft.com/office/drawing/2014/main" id="{3CFA0084-DB19-47B4-8F30-9BDE0D50F0BC}"/>
              </a:ext>
            </a:extLst>
          </p:cNvPr>
          <p:cNvPicPr>
            <a:picLocks noChangeAspect="1"/>
          </p:cNvPicPr>
          <p:nvPr/>
        </p:nvPicPr>
        <p:blipFill>
          <a:blip r:embed="rId2"/>
          <a:stretch>
            <a:fillRect/>
          </a:stretch>
        </p:blipFill>
        <p:spPr>
          <a:xfrm>
            <a:off x="4185665" y="508427"/>
            <a:ext cx="6939535" cy="5783179"/>
          </a:xfrm>
          <a:prstGeom prst="rect">
            <a:avLst/>
          </a:prstGeom>
        </p:spPr>
      </p:pic>
      <p:sp>
        <p:nvSpPr>
          <p:cNvPr id="4" name="Rectangle: Single Corner Snipped 3">
            <a:extLst>
              <a:ext uri="{FF2B5EF4-FFF2-40B4-BE49-F238E27FC236}">
                <a16:creationId xmlns:a16="http://schemas.microsoft.com/office/drawing/2014/main" id="{375BEA57-64D2-79A1-0106-E33A7A469ABC}"/>
              </a:ext>
            </a:extLst>
          </p:cNvPr>
          <p:cNvSpPr/>
          <p:nvPr/>
        </p:nvSpPr>
        <p:spPr>
          <a:xfrm>
            <a:off x="1364343" y="2525486"/>
            <a:ext cx="2336800" cy="1741714"/>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‘Year at company’ and ‘years in current role’ is correlated</a:t>
            </a:r>
          </a:p>
        </p:txBody>
      </p:sp>
    </p:spTree>
    <p:extLst>
      <p:ext uri="{BB962C8B-B14F-4D97-AF65-F5344CB8AC3E}">
        <p14:creationId xmlns:p14="http://schemas.microsoft.com/office/powerpoint/2010/main" val="37125916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8D585-18FF-E86D-FFEC-6FC7DDED4C5D}"/>
              </a:ext>
            </a:extLst>
          </p:cNvPr>
          <p:cNvSpPr>
            <a:spLocks noGrp="1"/>
          </p:cNvSpPr>
          <p:nvPr>
            <p:ph type="title"/>
          </p:nvPr>
        </p:nvSpPr>
        <p:spPr/>
        <p:txBody>
          <a:bodyPr/>
          <a:lstStyle/>
          <a:p>
            <a:r>
              <a:rPr lang="en-IN" dirty="0"/>
              <a:t>VIF</a:t>
            </a:r>
          </a:p>
        </p:txBody>
      </p:sp>
      <p:pic>
        <p:nvPicPr>
          <p:cNvPr id="5" name="Content Placeholder 4">
            <a:extLst>
              <a:ext uri="{FF2B5EF4-FFF2-40B4-BE49-F238E27FC236}">
                <a16:creationId xmlns:a16="http://schemas.microsoft.com/office/drawing/2014/main" id="{177D06CC-55D3-787B-634F-4DE6770A3ACD}"/>
              </a:ext>
            </a:extLst>
          </p:cNvPr>
          <p:cNvPicPr>
            <a:picLocks noGrp="1" noChangeAspect="1"/>
          </p:cNvPicPr>
          <p:nvPr>
            <p:ph idx="1"/>
          </p:nvPr>
        </p:nvPicPr>
        <p:blipFill>
          <a:blip r:embed="rId2"/>
          <a:stretch>
            <a:fillRect/>
          </a:stretch>
        </p:blipFill>
        <p:spPr>
          <a:xfrm>
            <a:off x="2647950" y="1387171"/>
            <a:ext cx="3572453" cy="4467530"/>
          </a:xfrm>
        </p:spPr>
      </p:pic>
    </p:spTree>
    <p:extLst>
      <p:ext uri="{BB962C8B-B14F-4D97-AF65-F5344CB8AC3E}">
        <p14:creationId xmlns:p14="http://schemas.microsoft.com/office/powerpoint/2010/main" val="29316976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EA603B7-100F-0785-C534-997409C6D516}"/>
              </a:ext>
            </a:extLst>
          </p:cNvPr>
          <p:cNvPicPr>
            <a:picLocks noChangeAspect="1"/>
          </p:cNvPicPr>
          <p:nvPr/>
        </p:nvPicPr>
        <p:blipFill>
          <a:blip r:embed="rId2"/>
          <a:stretch>
            <a:fillRect/>
          </a:stretch>
        </p:blipFill>
        <p:spPr>
          <a:xfrm>
            <a:off x="1042235" y="398912"/>
            <a:ext cx="5173579" cy="6267450"/>
          </a:xfrm>
          <a:prstGeom prst="rect">
            <a:avLst/>
          </a:prstGeom>
        </p:spPr>
      </p:pic>
      <p:sp>
        <p:nvSpPr>
          <p:cNvPr id="9" name="Content Placeholder 8">
            <a:extLst>
              <a:ext uri="{FF2B5EF4-FFF2-40B4-BE49-F238E27FC236}">
                <a16:creationId xmlns:a16="http://schemas.microsoft.com/office/drawing/2014/main" id="{8D6F84C8-677D-412A-399E-61DAB131109D}"/>
              </a:ext>
            </a:extLst>
          </p:cNvPr>
          <p:cNvSpPr>
            <a:spLocks noGrp="1"/>
          </p:cNvSpPr>
          <p:nvPr>
            <p:ph idx="1"/>
          </p:nvPr>
        </p:nvSpPr>
        <p:spPr/>
        <p:txBody>
          <a:bodyPr/>
          <a:lstStyle/>
          <a:p>
            <a:endParaRPr lang="en-IN"/>
          </a:p>
        </p:txBody>
      </p:sp>
      <p:pic>
        <p:nvPicPr>
          <p:cNvPr id="11" name="Picture 10">
            <a:extLst>
              <a:ext uri="{FF2B5EF4-FFF2-40B4-BE49-F238E27FC236}">
                <a16:creationId xmlns:a16="http://schemas.microsoft.com/office/drawing/2014/main" id="{988DC3DC-A3D3-E5BC-FA03-BB04020CE388}"/>
              </a:ext>
            </a:extLst>
          </p:cNvPr>
          <p:cNvPicPr>
            <a:picLocks noChangeAspect="1"/>
          </p:cNvPicPr>
          <p:nvPr/>
        </p:nvPicPr>
        <p:blipFill>
          <a:blip r:embed="rId3"/>
          <a:stretch>
            <a:fillRect/>
          </a:stretch>
        </p:blipFill>
        <p:spPr>
          <a:xfrm>
            <a:off x="6376613" y="880707"/>
            <a:ext cx="5363323" cy="5096586"/>
          </a:xfrm>
          <a:prstGeom prst="rect">
            <a:avLst/>
          </a:prstGeom>
        </p:spPr>
      </p:pic>
    </p:spTree>
    <p:extLst>
      <p:ext uri="{BB962C8B-B14F-4D97-AF65-F5344CB8AC3E}">
        <p14:creationId xmlns:p14="http://schemas.microsoft.com/office/powerpoint/2010/main" val="14338503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46FEB-3592-27D3-5FE0-4416DFCD61CC}"/>
              </a:ext>
            </a:extLst>
          </p:cNvPr>
          <p:cNvSpPr>
            <a:spLocks noGrp="1"/>
          </p:cNvSpPr>
          <p:nvPr>
            <p:ph type="title"/>
          </p:nvPr>
        </p:nvSpPr>
        <p:spPr/>
        <p:txBody>
          <a:bodyPr/>
          <a:lstStyle/>
          <a:p>
            <a:r>
              <a:rPr lang="en-IN" dirty="0"/>
              <a:t>Roc curve</a:t>
            </a:r>
          </a:p>
        </p:txBody>
      </p:sp>
      <p:pic>
        <p:nvPicPr>
          <p:cNvPr id="5" name="Content Placeholder 4">
            <a:extLst>
              <a:ext uri="{FF2B5EF4-FFF2-40B4-BE49-F238E27FC236}">
                <a16:creationId xmlns:a16="http://schemas.microsoft.com/office/drawing/2014/main" id="{BD7D6DAC-E5E8-32A7-3239-B3D94172E2C6}"/>
              </a:ext>
            </a:extLst>
          </p:cNvPr>
          <p:cNvPicPr>
            <a:picLocks noGrp="1" noChangeAspect="1"/>
          </p:cNvPicPr>
          <p:nvPr>
            <p:ph idx="1"/>
          </p:nvPr>
        </p:nvPicPr>
        <p:blipFill>
          <a:blip r:embed="rId2"/>
          <a:stretch>
            <a:fillRect/>
          </a:stretch>
        </p:blipFill>
        <p:spPr>
          <a:xfrm>
            <a:off x="5171867" y="2014194"/>
            <a:ext cx="5302666" cy="3932237"/>
          </a:xfrm>
        </p:spPr>
      </p:pic>
      <p:pic>
        <p:nvPicPr>
          <p:cNvPr id="7" name="Picture 6">
            <a:extLst>
              <a:ext uri="{FF2B5EF4-FFF2-40B4-BE49-F238E27FC236}">
                <a16:creationId xmlns:a16="http://schemas.microsoft.com/office/drawing/2014/main" id="{76F9843A-4E70-94B9-F930-333270BABE51}"/>
              </a:ext>
            </a:extLst>
          </p:cNvPr>
          <p:cNvPicPr>
            <a:picLocks noChangeAspect="1"/>
          </p:cNvPicPr>
          <p:nvPr/>
        </p:nvPicPr>
        <p:blipFill>
          <a:blip r:embed="rId3"/>
          <a:stretch>
            <a:fillRect/>
          </a:stretch>
        </p:blipFill>
        <p:spPr>
          <a:xfrm>
            <a:off x="913203" y="3342048"/>
            <a:ext cx="4153480" cy="1276528"/>
          </a:xfrm>
          <a:prstGeom prst="rect">
            <a:avLst/>
          </a:prstGeom>
        </p:spPr>
      </p:pic>
    </p:spTree>
    <p:extLst>
      <p:ext uri="{BB962C8B-B14F-4D97-AF65-F5344CB8AC3E}">
        <p14:creationId xmlns:p14="http://schemas.microsoft.com/office/powerpoint/2010/main" val="25580605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F0BF6-615C-89AD-29A8-07EDBE2AAD17}"/>
              </a:ext>
            </a:extLst>
          </p:cNvPr>
          <p:cNvSpPr>
            <a:spLocks noGrp="1"/>
          </p:cNvSpPr>
          <p:nvPr>
            <p:ph type="title"/>
          </p:nvPr>
        </p:nvSpPr>
        <p:spPr/>
        <p:txBody>
          <a:bodyPr>
            <a:normAutofit fontScale="90000"/>
          </a:bodyPr>
          <a:lstStyle/>
          <a:p>
            <a:r>
              <a:rPr lang="en-US" dirty="0"/>
              <a:t>OBJECTIVE</a:t>
            </a:r>
            <a:br>
              <a:rPr lang="en-US" dirty="0"/>
            </a:br>
            <a:endParaRPr lang="en-IN" dirty="0"/>
          </a:p>
        </p:txBody>
      </p:sp>
      <p:sp>
        <p:nvSpPr>
          <p:cNvPr id="3" name="Content Placeholder 2">
            <a:extLst>
              <a:ext uri="{FF2B5EF4-FFF2-40B4-BE49-F238E27FC236}">
                <a16:creationId xmlns:a16="http://schemas.microsoft.com/office/drawing/2014/main" id="{96516C90-4B3D-816A-4CD2-2B42CFF3DF87}"/>
              </a:ext>
            </a:extLst>
          </p:cNvPr>
          <p:cNvSpPr>
            <a:spLocks noGrp="1"/>
          </p:cNvSpPr>
          <p:nvPr>
            <p:ph idx="1"/>
          </p:nvPr>
        </p:nvSpPr>
        <p:spPr/>
        <p:txBody>
          <a:bodyPr/>
          <a:lstStyle/>
          <a:p>
            <a:r>
              <a:rPr lang="en-US" b="1" i="0" dirty="0">
                <a:effectLst/>
                <a:latin typeface="Söhne"/>
              </a:rPr>
              <a:t>The objective of this project is to develop a predictive model that can help identify the factors that contribute to employee attrition and help organizations retain their valuable talent. By analyzing employee data, including demographic information, job characteristics, and job satisfaction, the model aims to identify the most important factors that lead to attrition. The model will use the given data to predict the likelihood of an employee leaving the organization, and recommend actionable strategies to reduce employee turnover.</a:t>
            </a:r>
            <a:endParaRPr lang="en-IN" b="1" dirty="0"/>
          </a:p>
          <a:p>
            <a:endParaRPr lang="en-IN" dirty="0"/>
          </a:p>
        </p:txBody>
      </p:sp>
    </p:spTree>
    <p:extLst>
      <p:ext uri="{BB962C8B-B14F-4D97-AF65-F5344CB8AC3E}">
        <p14:creationId xmlns:p14="http://schemas.microsoft.com/office/powerpoint/2010/main" val="20134398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8309A-05EC-D4BC-9E55-34B44654ADCC}"/>
              </a:ext>
            </a:extLst>
          </p:cNvPr>
          <p:cNvSpPr>
            <a:spLocks noGrp="1"/>
          </p:cNvSpPr>
          <p:nvPr>
            <p:ph type="title"/>
          </p:nvPr>
        </p:nvSpPr>
        <p:spPr/>
        <p:txBody>
          <a:bodyPr/>
          <a:lstStyle/>
          <a:p>
            <a:r>
              <a:rPr lang="en-IN" dirty="0"/>
              <a:t>Accuracy Score</a:t>
            </a:r>
          </a:p>
        </p:txBody>
      </p:sp>
      <p:sp>
        <p:nvSpPr>
          <p:cNvPr id="3" name="Content Placeholder 2">
            <a:extLst>
              <a:ext uri="{FF2B5EF4-FFF2-40B4-BE49-F238E27FC236}">
                <a16:creationId xmlns:a16="http://schemas.microsoft.com/office/drawing/2014/main" id="{80CE736A-A04F-BEEA-2F42-6B235EF55B19}"/>
              </a:ext>
            </a:extLst>
          </p:cNvPr>
          <p:cNvSpPr>
            <a:spLocks noGrp="1"/>
          </p:cNvSpPr>
          <p:nvPr>
            <p:ph idx="1"/>
          </p:nvPr>
        </p:nvSpPr>
        <p:spPr/>
        <p:txBody>
          <a:bodyPr/>
          <a:lstStyle/>
          <a:p>
            <a:pPr marL="0" indent="0">
              <a:buNone/>
            </a:pPr>
            <a:r>
              <a:rPr lang="en-IN" dirty="0"/>
              <a:t>Logistic ::87</a:t>
            </a:r>
          </a:p>
          <a:p>
            <a:pPr marL="0" indent="0">
              <a:buNone/>
            </a:pPr>
            <a:r>
              <a:rPr lang="en-IN" dirty="0"/>
              <a:t>Random Forest::0.974</a:t>
            </a:r>
          </a:p>
          <a:p>
            <a:pPr marL="0" indent="0">
              <a:buNone/>
            </a:pPr>
            <a:r>
              <a:rPr lang="en-IN" dirty="0"/>
              <a:t>Decision Tree::0.940</a:t>
            </a:r>
          </a:p>
          <a:p>
            <a:pPr marL="0" indent="0">
              <a:buNone/>
            </a:pPr>
            <a:r>
              <a:rPr lang="en-IN" dirty="0"/>
              <a:t>SVM::0.651</a:t>
            </a:r>
          </a:p>
          <a:p>
            <a:pPr marL="0" indent="0">
              <a:buNone/>
            </a:pPr>
            <a:r>
              <a:rPr lang="en-IN" dirty="0"/>
              <a:t>Naive bayes::0.762</a:t>
            </a:r>
          </a:p>
          <a:p>
            <a:pPr marL="0" indent="0">
              <a:buNone/>
            </a:pPr>
            <a:r>
              <a:rPr lang="en-IN" dirty="0"/>
              <a:t>KNN  </a:t>
            </a:r>
            <a:r>
              <a:rPr lang="en-IN" dirty="0" err="1"/>
              <a:t>ball_tree</a:t>
            </a:r>
            <a:r>
              <a:rPr lang="en-IN" dirty="0"/>
              <a:t>::0.917</a:t>
            </a:r>
          </a:p>
          <a:p>
            <a:pPr marL="0" indent="0">
              <a:buNone/>
            </a:pPr>
            <a:r>
              <a:rPr lang="en-IN" dirty="0" err="1"/>
              <a:t>GradientBoostingClassifier</a:t>
            </a:r>
            <a:r>
              <a:rPr lang="en-IN" dirty="0"/>
              <a:t>::0.974</a:t>
            </a:r>
          </a:p>
          <a:p>
            <a:pPr marL="0" indent="0">
              <a:buNone/>
            </a:pPr>
            <a:r>
              <a:rPr lang="en-IN" dirty="0" err="1"/>
              <a:t>AdaBoostClassifier</a:t>
            </a:r>
            <a:r>
              <a:rPr lang="en-IN" dirty="0"/>
              <a:t>::0.974</a:t>
            </a:r>
          </a:p>
        </p:txBody>
      </p:sp>
    </p:spTree>
    <p:extLst>
      <p:ext uri="{BB962C8B-B14F-4D97-AF65-F5344CB8AC3E}">
        <p14:creationId xmlns:p14="http://schemas.microsoft.com/office/powerpoint/2010/main" val="33899566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614E2-CDC9-EC02-AE58-61446F693753}"/>
              </a:ext>
            </a:extLst>
          </p:cNvPr>
          <p:cNvSpPr>
            <a:spLocks noGrp="1"/>
          </p:cNvSpPr>
          <p:nvPr>
            <p:ph type="title"/>
          </p:nvPr>
        </p:nvSpPr>
        <p:spPr/>
        <p:txBody>
          <a:bodyPr>
            <a:normAutofit fontScale="90000"/>
          </a:bodyPr>
          <a:lstStyle/>
          <a:p>
            <a:r>
              <a:rPr lang="en-IN" dirty="0"/>
              <a:t>Conclusion</a:t>
            </a:r>
            <a:br>
              <a:rPr lang="en-IN" dirty="0"/>
            </a:br>
            <a:endParaRPr lang="en-IN" dirty="0"/>
          </a:p>
        </p:txBody>
      </p:sp>
      <p:sp>
        <p:nvSpPr>
          <p:cNvPr id="3" name="Content Placeholder 2">
            <a:extLst>
              <a:ext uri="{FF2B5EF4-FFF2-40B4-BE49-F238E27FC236}">
                <a16:creationId xmlns:a16="http://schemas.microsoft.com/office/drawing/2014/main" id="{E4E76690-9FA1-881E-0033-44CBBF576C84}"/>
              </a:ext>
            </a:extLst>
          </p:cNvPr>
          <p:cNvSpPr>
            <a:spLocks noGrp="1"/>
          </p:cNvSpPr>
          <p:nvPr>
            <p:ph idx="1"/>
          </p:nvPr>
        </p:nvSpPr>
        <p:spPr>
          <a:xfrm>
            <a:off x="1066800" y="2014194"/>
            <a:ext cx="10058400" cy="3931920"/>
          </a:xfrm>
        </p:spPr>
        <p:txBody>
          <a:bodyPr/>
          <a:lstStyle/>
          <a:p>
            <a:r>
              <a:rPr lang="en-GB" sz="2000" dirty="0">
                <a:latin typeface="STSong" panose="02010600040101010101" pitchFamily="2" charset="-122"/>
                <a:ea typeface="STSong" panose="02010600040101010101" pitchFamily="2" charset="-122"/>
                <a:cs typeface="Times New Roman" pitchFamily="18" charset="0"/>
              </a:rPr>
              <a:t>We build multiple model to evaluate and to find the best suited model to get good accuracy score and predict the target</a:t>
            </a:r>
          </a:p>
          <a:p>
            <a:r>
              <a:rPr lang="en-US" sz="2000" dirty="0">
                <a:latin typeface="STSong" panose="02010600040101010101" pitchFamily="2" charset="-122"/>
                <a:ea typeface="STSong" panose="02010600040101010101" pitchFamily="2" charset="-122"/>
                <a:cs typeface="Times New Roman" pitchFamily="18" charset="0"/>
              </a:rPr>
              <a:t>The Random </a:t>
            </a:r>
            <a:r>
              <a:rPr lang="en-US" sz="2000" dirty="0" err="1">
                <a:latin typeface="STSong" panose="02010600040101010101" pitchFamily="2" charset="-122"/>
                <a:ea typeface="STSong" panose="02010600040101010101" pitchFamily="2" charset="-122"/>
                <a:cs typeface="Times New Roman" pitchFamily="18" charset="0"/>
              </a:rPr>
              <a:t>Forest,AdaBoostClassifier</a:t>
            </a:r>
            <a:r>
              <a:rPr lang="en-US" sz="2000" dirty="0">
                <a:latin typeface="STSong" panose="02010600040101010101" pitchFamily="2" charset="-122"/>
                <a:ea typeface="STSong" panose="02010600040101010101" pitchFamily="2" charset="-122"/>
                <a:cs typeface="Times New Roman" pitchFamily="18" charset="0"/>
              </a:rPr>
              <a:t> and </a:t>
            </a:r>
            <a:r>
              <a:rPr lang="en-US" sz="2000" dirty="0" err="1">
                <a:latin typeface="STSong" panose="02010600040101010101" pitchFamily="2" charset="-122"/>
                <a:ea typeface="STSong" panose="02010600040101010101" pitchFamily="2" charset="-122"/>
                <a:cs typeface="Times New Roman" pitchFamily="18" charset="0"/>
              </a:rPr>
              <a:t>GradientBoostingClassifier</a:t>
            </a:r>
            <a:r>
              <a:rPr lang="en-US" sz="2000" dirty="0">
                <a:latin typeface="STSong" panose="02010600040101010101" pitchFamily="2" charset="-122"/>
                <a:ea typeface="STSong" panose="02010600040101010101" pitchFamily="2" charset="-122"/>
                <a:cs typeface="Times New Roman" pitchFamily="18" charset="0"/>
              </a:rPr>
              <a:t> has the highest  </a:t>
            </a:r>
            <a:r>
              <a:rPr lang="en-US" sz="2000" dirty="0" err="1">
                <a:latin typeface="STSong" panose="02010600040101010101" pitchFamily="2" charset="-122"/>
                <a:ea typeface="STSong" panose="02010600040101010101" pitchFamily="2" charset="-122"/>
                <a:cs typeface="Times New Roman" pitchFamily="18" charset="0"/>
              </a:rPr>
              <a:t>accuracy_score</a:t>
            </a:r>
            <a:r>
              <a:rPr lang="en-US" sz="2000" dirty="0">
                <a:latin typeface="STSong" panose="02010600040101010101" pitchFamily="2" charset="-122"/>
                <a:ea typeface="STSong" panose="02010600040101010101" pitchFamily="2" charset="-122"/>
                <a:cs typeface="Times New Roman" pitchFamily="18" charset="0"/>
              </a:rPr>
              <a:t> among all models. </a:t>
            </a:r>
            <a:r>
              <a:rPr lang="en-US" sz="2000">
                <a:latin typeface="STSong" panose="02010600040101010101" pitchFamily="2" charset="-122"/>
                <a:ea typeface="STSong" panose="02010600040101010101" pitchFamily="2" charset="-122"/>
                <a:cs typeface="Times New Roman" pitchFamily="18" charset="0"/>
              </a:rPr>
              <a:t>scoring 97%.</a:t>
            </a:r>
            <a:endParaRPr lang="en-IN" sz="2000" dirty="0">
              <a:latin typeface="STSong" panose="02010600040101010101" pitchFamily="2" charset="-122"/>
              <a:ea typeface="STSong" panose="02010600040101010101" pitchFamily="2" charset="-122"/>
            </a:endParaRPr>
          </a:p>
        </p:txBody>
      </p:sp>
    </p:spTree>
    <p:extLst>
      <p:ext uri="{BB962C8B-B14F-4D97-AF65-F5344CB8AC3E}">
        <p14:creationId xmlns:p14="http://schemas.microsoft.com/office/powerpoint/2010/main" val="41795020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B0AB4E-D7E7-00E3-B471-0A570A6B023B}"/>
              </a:ext>
            </a:extLst>
          </p:cNvPr>
          <p:cNvSpPr>
            <a:spLocks noGrp="1"/>
          </p:cNvSpPr>
          <p:nvPr>
            <p:ph idx="1"/>
          </p:nvPr>
        </p:nvSpPr>
        <p:spPr/>
        <p:txBody>
          <a:bodyPr/>
          <a:lstStyle/>
          <a:p>
            <a:pPr marL="0" indent="0" algn="ctr">
              <a:buNone/>
            </a:pPr>
            <a:r>
              <a:rPr lang="en-IN" dirty="0"/>
              <a:t>THE </a:t>
            </a:r>
            <a:r>
              <a:rPr lang="en-IN" sz="3200" dirty="0"/>
              <a:t>END</a:t>
            </a:r>
          </a:p>
        </p:txBody>
      </p:sp>
    </p:spTree>
    <p:extLst>
      <p:ext uri="{BB962C8B-B14F-4D97-AF65-F5344CB8AC3E}">
        <p14:creationId xmlns:p14="http://schemas.microsoft.com/office/powerpoint/2010/main" val="33897691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21D34-9C81-0781-A3A8-0AA8387D7853}"/>
              </a:ext>
            </a:extLst>
          </p:cNvPr>
          <p:cNvSpPr>
            <a:spLocks noGrp="1"/>
          </p:cNvSpPr>
          <p:nvPr>
            <p:ph type="title"/>
          </p:nvPr>
        </p:nvSpPr>
        <p:spPr/>
        <p:txBody>
          <a:bodyPr/>
          <a:lstStyle/>
          <a:p>
            <a:r>
              <a:rPr lang="en-US" dirty="0">
                <a:latin typeface="Söhne"/>
              </a:rPr>
              <a:t>B</a:t>
            </a:r>
            <a:r>
              <a:rPr lang="en-US" b="0" i="0" dirty="0">
                <a:effectLst/>
                <a:latin typeface="Söhne"/>
              </a:rPr>
              <a:t>usiness problems</a:t>
            </a:r>
            <a:endParaRPr lang="en-IN" dirty="0"/>
          </a:p>
        </p:txBody>
      </p:sp>
      <p:sp>
        <p:nvSpPr>
          <p:cNvPr id="3" name="Content Placeholder 2">
            <a:extLst>
              <a:ext uri="{FF2B5EF4-FFF2-40B4-BE49-F238E27FC236}">
                <a16:creationId xmlns:a16="http://schemas.microsoft.com/office/drawing/2014/main" id="{20995400-A102-A972-E479-B1B2FA23F061}"/>
              </a:ext>
            </a:extLst>
          </p:cNvPr>
          <p:cNvSpPr>
            <a:spLocks noGrp="1"/>
          </p:cNvSpPr>
          <p:nvPr>
            <p:ph idx="1"/>
          </p:nvPr>
        </p:nvSpPr>
        <p:spPr/>
        <p:txBody>
          <a:bodyPr>
            <a:normAutofit/>
          </a:bodyPr>
          <a:lstStyle/>
          <a:p>
            <a:pPr algn="l"/>
            <a:r>
              <a:rPr lang="en-US" dirty="0">
                <a:latin typeface="Söhne"/>
              </a:rPr>
              <a:t>T</a:t>
            </a:r>
            <a:r>
              <a:rPr lang="en-US" b="0" i="0" dirty="0">
                <a:effectLst/>
                <a:latin typeface="Söhne"/>
              </a:rPr>
              <a:t>his machine learning project can be helpful in solving business problems related to employee </a:t>
            </a:r>
            <a:r>
              <a:rPr lang="en-US" dirty="0">
                <a:latin typeface="Söhne"/>
              </a:rPr>
              <a:t>attri</a:t>
            </a:r>
            <a:r>
              <a:rPr lang="en-US" b="0" i="0" dirty="0">
                <a:effectLst/>
                <a:latin typeface="Söhne"/>
              </a:rPr>
              <a:t>tion. By developing a predictive model that can identify the most significant factors that lead to employee attrition, organizations can take proactive steps to retain their valuable employees, reduce turnover costs, and improve productivity.</a:t>
            </a:r>
          </a:p>
          <a:p>
            <a:pPr algn="l"/>
            <a:r>
              <a:rPr lang="en-US" b="0" i="0" dirty="0">
                <a:effectLst/>
                <a:latin typeface="Söhne"/>
              </a:rPr>
              <a:t>For example, if the model finds that employees with a certain job role or level have a higher likelihood of attrition, the organization can take steps to address their concerns by offering training opportunities, mentorship, or career advancement. Similarly, if the model identifies that certain work-life balance factors, such as the number of working hours, are associated with high attrition rates, the organization can take steps to improve their employees' well-being by implementing flexible working hours, remote work policies, or wellness programs.</a:t>
            </a:r>
          </a:p>
          <a:p>
            <a:pPr marL="0" indent="0">
              <a:buNone/>
            </a:pPr>
            <a:endParaRPr lang="en-IN" dirty="0">
              <a:solidFill>
                <a:srgbClr val="FF0000"/>
              </a:solidFill>
            </a:endParaRPr>
          </a:p>
        </p:txBody>
      </p:sp>
    </p:spTree>
    <p:extLst>
      <p:ext uri="{BB962C8B-B14F-4D97-AF65-F5344CB8AC3E}">
        <p14:creationId xmlns:p14="http://schemas.microsoft.com/office/powerpoint/2010/main" val="4688173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A7A9B-F01D-DC28-F2B1-8D74E6599BB1}"/>
              </a:ext>
            </a:extLst>
          </p:cNvPr>
          <p:cNvSpPr>
            <a:spLocks noGrp="1"/>
          </p:cNvSpPr>
          <p:nvPr>
            <p:ph type="title"/>
          </p:nvPr>
        </p:nvSpPr>
        <p:spPr/>
        <p:txBody>
          <a:bodyPr/>
          <a:lstStyle/>
          <a:p>
            <a:r>
              <a:rPr lang="en-US" dirty="0">
                <a:solidFill>
                  <a:srgbClr val="FF0000"/>
                </a:solidFill>
                <a:latin typeface="Söhne"/>
              </a:rPr>
              <a:t>M</a:t>
            </a:r>
            <a:r>
              <a:rPr lang="en-US" b="0" i="0" dirty="0">
                <a:solidFill>
                  <a:srgbClr val="FF0000"/>
                </a:solidFill>
                <a:effectLst/>
                <a:latin typeface="Söhne"/>
              </a:rPr>
              <a:t>ethodology</a:t>
            </a:r>
            <a:endParaRPr lang="en-IN" dirty="0"/>
          </a:p>
        </p:txBody>
      </p:sp>
      <p:sp>
        <p:nvSpPr>
          <p:cNvPr id="4" name="Rectangle 1">
            <a:extLst>
              <a:ext uri="{FF2B5EF4-FFF2-40B4-BE49-F238E27FC236}">
                <a16:creationId xmlns:a16="http://schemas.microsoft.com/office/drawing/2014/main" id="{4194BC5D-C074-77B3-13FD-4ED3A9EEB6A9}"/>
              </a:ext>
            </a:extLst>
          </p:cNvPr>
          <p:cNvSpPr>
            <a:spLocks noGrp="1" noChangeArrowheads="1"/>
          </p:cNvSpPr>
          <p:nvPr>
            <p:ph idx="1"/>
          </p:nvPr>
        </p:nvSpPr>
        <p:spPr bwMode="auto">
          <a:xfrm>
            <a:off x="1066800" y="2245375"/>
            <a:ext cx="10942163" cy="36474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400" b="0" i="0" u="none" strike="noStrike" cap="none" normalizeH="0" baseline="0" dirty="0">
                <a:ln>
                  <a:noFill/>
                </a:ln>
                <a:solidFill>
                  <a:schemeClr val="tx1"/>
                </a:solidFill>
                <a:effectLst/>
                <a:latin typeface="Söhne"/>
              </a:rPr>
              <a:t>Data Preparation: Collect and preprocess the dataset to prepare it for machine learning. This will involve removing irrelevant or redundant columns,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400" b="0" i="0" u="none" strike="noStrike" cap="none" normalizeH="0" baseline="0" dirty="0">
                <a:ln>
                  <a:noFill/>
                </a:ln>
                <a:solidFill>
                  <a:schemeClr val="tx1"/>
                </a:solidFill>
                <a:effectLst/>
                <a:latin typeface="Söhne"/>
              </a:rPr>
              <a:t>	handling missing values, and converting categorical variables into numerical representations.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400" b="0" i="0" u="none" strike="noStrike" cap="none" normalizeH="0" baseline="0" dirty="0">
                <a:ln>
                  <a:noFill/>
                </a:ln>
                <a:solidFill>
                  <a:schemeClr val="tx1"/>
                </a:solidFill>
                <a:effectLst/>
                <a:latin typeface="Söhne"/>
              </a:rPr>
              <a:t>Exploratory Data Analysis: Conduct a comprehensive data exploration to gain insights into the dataset's distribution and relationships between </a:t>
            </a:r>
          </a:p>
          <a:p>
            <a:pPr marL="0" marR="0" lvl="0" indent="0" algn="l" defTabSz="914400" rtl="0" eaLnBrk="0" fontAlgn="base" latinLnBrk="0" hangingPunct="0">
              <a:lnSpc>
                <a:spcPct val="100000"/>
              </a:lnSpc>
              <a:spcBef>
                <a:spcPct val="0"/>
              </a:spcBef>
              <a:spcAft>
                <a:spcPct val="0"/>
              </a:spcAft>
              <a:buClrTx/>
              <a:buSzTx/>
              <a:buNone/>
              <a:tabLst/>
            </a:pPr>
            <a:r>
              <a:rPr lang="en-US" altLang="en-US" sz="1400" dirty="0">
                <a:latin typeface="Söhne"/>
              </a:rPr>
              <a:t>	</a:t>
            </a:r>
            <a:r>
              <a:rPr kumimoji="0" lang="en-US" altLang="en-US" sz="1400" b="0" i="0" u="none" strike="noStrike" cap="none" normalizeH="0" baseline="0" dirty="0">
                <a:ln>
                  <a:noFill/>
                </a:ln>
                <a:solidFill>
                  <a:schemeClr val="tx1"/>
                </a:solidFill>
                <a:effectLst/>
                <a:latin typeface="Söhne"/>
              </a:rPr>
              <a:t>variables. This can involve generating  visualizations and descriptive statistics to understand the data's characteristics.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400" b="0" i="0" u="none" strike="noStrike" cap="none" normalizeH="0" baseline="0" dirty="0">
                <a:ln>
                  <a:noFill/>
                </a:ln>
                <a:solidFill>
                  <a:schemeClr val="tx1"/>
                </a:solidFill>
                <a:effectLst/>
                <a:latin typeface="Söhne"/>
              </a:rPr>
              <a:t>Feature Selection: Identify the most critical features in the dataset that have the highest predictive power for employee attrition. </a:t>
            </a:r>
          </a:p>
          <a:p>
            <a:pPr marL="0" marR="0" lvl="0" indent="0" algn="l" defTabSz="914400" rtl="0" eaLnBrk="0" fontAlgn="base" latinLnBrk="0" hangingPunct="0">
              <a:lnSpc>
                <a:spcPct val="100000"/>
              </a:lnSpc>
              <a:spcBef>
                <a:spcPct val="0"/>
              </a:spcBef>
              <a:spcAft>
                <a:spcPct val="0"/>
              </a:spcAft>
              <a:buClrTx/>
              <a:buSzTx/>
              <a:buNone/>
              <a:tabLst/>
            </a:pPr>
            <a:r>
              <a:rPr lang="en-US" altLang="en-US" sz="1400" dirty="0">
                <a:latin typeface="Söhne"/>
              </a:rPr>
              <a:t>	</a:t>
            </a:r>
            <a:r>
              <a:rPr kumimoji="0" lang="en-US" altLang="en-US" sz="1400" b="0" i="0" u="none" strike="noStrike" cap="none" normalizeH="0" baseline="0" dirty="0">
                <a:ln>
                  <a:noFill/>
                </a:ln>
                <a:solidFill>
                  <a:schemeClr val="tx1"/>
                </a:solidFill>
                <a:effectLst/>
                <a:latin typeface="Söhne"/>
              </a:rPr>
              <a:t>This can involve using techniques such as correlation analysis, feature importance, or recursive feature elimination.</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400" b="0" i="0" u="none" strike="noStrike" cap="none" normalizeH="0" baseline="0" dirty="0">
                <a:ln>
                  <a:noFill/>
                </a:ln>
                <a:solidFill>
                  <a:schemeClr val="tx1"/>
                </a:solidFill>
                <a:effectLst/>
                <a:latin typeface="Söhne"/>
              </a:rPr>
              <a:t>Model Selection: Choose a set of candidate models to predict employee attrition and evaluate their performance using appropriate metrics such </a:t>
            </a:r>
          </a:p>
          <a:p>
            <a:pPr marL="0" marR="0" lvl="0" indent="0" algn="l" defTabSz="914400" rtl="0" eaLnBrk="0" fontAlgn="base" latinLnBrk="0" hangingPunct="0">
              <a:lnSpc>
                <a:spcPct val="100000"/>
              </a:lnSpc>
              <a:spcBef>
                <a:spcPct val="0"/>
              </a:spcBef>
              <a:spcAft>
                <a:spcPct val="0"/>
              </a:spcAft>
              <a:buClrTx/>
              <a:buSzTx/>
              <a:buNone/>
              <a:tabLst/>
            </a:pPr>
            <a:r>
              <a:rPr lang="en-US" altLang="en-US" sz="1400" dirty="0">
                <a:latin typeface="Söhne"/>
              </a:rPr>
              <a:t>	</a:t>
            </a:r>
            <a:r>
              <a:rPr kumimoji="0" lang="en-US" altLang="en-US" sz="1400" b="0" i="0" u="none" strike="noStrike" cap="none" normalizeH="0" baseline="0" dirty="0">
                <a:ln>
                  <a:noFill/>
                </a:ln>
                <a:solidFill>
                  <a:schemeClr val="tx1"/>
                </a:solidFill>
                <a:effectLst/>
                <a:latin typeface="Söhne"/>
              </a:rPr>
              <a:t>as accuracy, precision, recall, and F1-score. The models can include logistic regression, decision trees, random forests, or </a:t>
            </a:r>
          </a:p>
          <a:p>
            <a:pPr marL="0" marR="0" lvl="0" indent="0" algn="l" defTabSz="914400" rtl="0" eaLnBrk="0" fontAlgn="base" latinLnBrk="0" hangingPunct="0">
              <a:lnSpc>
                <a:spcPct val="100000"/>
              </a:lnSpc>
              <a:spcBef>
                <a:spcPct val="0"/>
              </a:spcBef>
              <a:spcAft>
                <a:spcPct val="0"/>
              </a:spcAft>
              <a:buClrTx/>
              <a:buSzTx/>
              <a:buNone/>
              <a:tabLst/>
            </a:pPr>
            <a:r>
              <a:rPr lang="en-US" altLang="en-US" sz="1400" dirty="0">
                <a:latin typeface="Söhne"/>
              </a:rPr>
              <a:t>	</a:t>
            </a:r>
            <a:r>
              <a:rPr kumimoji="0" lang="en-US" altLang="en-US" sz="1400" b="0" i="0" u="none" strike="noStrike" cap="none" normalizeH="0" baseline="0" dirty="0">
                <a:ln>
                  <a:noFill/>
                </a:ln>
                <a:solidFill>
                  <a:schemeClr val="tx1"/>
                </a:solidFill>
                <a:effectLst/>
                <a:latin typeface="Söhne"/>
              </a:rPr>
              <a:t>support vector machines.</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400" b="0" i="0" u="none" strike="noStrike" cap="none" normalizeH="0" baseline="0" dirty="0">
                <a:ln>
                  <a:noFill/>
                </a:ln>
                <a:solidFill>
                  <a:schemeClr val="tx1"/>
                </a:solidFill>
                <a:effectLst/>
                <a:latin typeface="Söhne"/>
              </a:rPr>
              <a:t>Model Tuning: Optimize the selected models to improve their performance by fine-tuning their hyperparameters using techniques such </a:t>
            </a:r>
          </a:p>
          <a:p>
            <a:pPr marL="0" marR="0" lvl="0" indent="0" algn="l" defTabSz="914400" rtl="0" eaLnBrk="0" fontAlgn="base" latinLnBrk="0" hangingPunct="0">
              <a:lnSpc>
                <a:spcPct val="100000"/>
              </a:lnSpc>
              <a:spcBef>
                <a:spcPct val="0"/>
              </a:spcBef>
              <a:spcAft>
                <a:spcPct val="0"/>
              </a:spcAft>
              <a:buClrTx/>
              <a:buSzTx/>
              <a:buNone/>
              <a:tabLst/>
            </a:pPr>
            <a:r>
              <a:rPr lang="en-US" altLang="en-US" sz="1400" dirty="0">
                <a:latin typeface="Söhne"/>
              </a:rPr>
              <a:t>	</a:t>
            </a:r>
            <a:r>
              <a:rPr kumimoji="0" lang="en-US" altLang="en-US" sz="1400" b="0" i="0" u="none" strike="noStrike" cap="none" normalizeH="0" baseline="0" dirty="0">
                <a:ln>
                  <a:noFill/>
                </a:ln>
                <a:solidFill>
                  <a:schemeClr val="tx1"/>
                </a:solidFill>
                <a:effectLst/>
                <a:latin typeface="Söhne"/>
              </a:rPr>
              <a:t>as grid search or randomized search.</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1400" b="0" i="0" u="none" strike="noStrike" cap="none" normalizeH="0" baseline="0" dirty="0">
                <a:ln>
                  <a:noFill/>
                </a:ln>
                <a:solidFill>
                  <a:schemeClr val="tx1"/>
                </a:solidFill>
                <a:effectLst/>
                <a:latin typeface="Söhne"/>
              </a:rPr>
              <a:t>Model Evaluation: Evaluate the final model's performance on an independent test set to assess its generalization capabilities.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400" b="0" i="0" u="none" strike="noStrike" cap="none" normalizeH="0" baseline="0" dirty="0">
                <a:ln>
                  <a:noFill/>
                </a:ln>
                <a:solidFill>
                  <a:schemeClr val="tx1"/>
                </a:solidFill>
                <a:effectLst/>
                <a:latin typeface="Söhne"/>
              </a:rPr>
              <a:t>	This can involve comparing its performance with other </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dirty="0">
                <a:ln>
                  <a:noFill/>
                </a:ln>
                <a:solidFill>
                  <a:schemeClr val="tx1"/>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190461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114DB-8EBA-CD16-3653-1A7922B87A26}"/>
              </a:ext>
            </a:extLst>
          </p:cNvPr>
          <p:cNvSpPr>
            <a:spLocks noGrp="1"/>
          </p:cNvSpPr>
          <p:nvPr>
            <p:ph type="title"/>
          </p:nvPr>
        </p:nvSpPr>
        <p:spPr/>
        <p:txBody>
          <a:bodyPr/>
          <a:lstStyle/>
          <a:p>
            <a:r>
              <a:rPr lang="en-US" dirty="0"/>
              <a:t>info</a:t>
            </a:r>
            <a:endParaRPr lang="en-IN" dirty="0"/>
          </a:p>
        </p:txBody>
      </p:sp>
      <p:pic>
        <p:nvPicPr>
          <p:cNvPr id="5" name="Content Placeholder 4">
            <a:extLst>
              <a:ext uri="{FF2B5EF4-FFF2-40B4-BE49-F238E27FC236}">
                <a16:creationId xmlns:a16="http://schemas.microsoft.com/office/drawing/2014/main" id="{87631A85-6F8B-7959-D943-04DFC7CCE16D}"/>
              </a:ext>
            </a:extLst>
          </p:cNvPr>
          <p:cNvPicPr>
            <a:picLocks noGrp="1" noChangeAspect="1"/>
          </p:cNvPicPr>
          <p:nvPr>
            <p:ph idx="1"/>
          </p:nvPr>
        </p:nvPicPr>
        <p:blipFill>
          <a:blip r:embed="rId2"/>
          <a:stretch>
            <a:fillRect/>
          </a:stretch>
        </p:blipFill>
        <p:spPr>
          <a:xfrm>
            <a:off x="1963574" y="3573695"/>
            <a:ext cx="1590897" cy="762106"/>
          </a:xfrm>
        </p:spPr>
      </p:pic>
      <p:pic>
        <p:nvPicPr>
          <p:cNvPr id="7" name="Picture 6">
            <a:extLst>
              <a:ext uri="{FF2B5EF4-FFF2-40B4-BE49-F238E27FC236}">
                <a16:creationId xmlns:a16="http://schemas.microsoft.com/office/drawing/2014/main" id="{AF7418DF-33AD-902A-3698-5DF20199582F}"/>
              </a:ext>
            </a:extLst>
          </p:cNvPr>
          <p:cNvPicPr>
            <a:picLocks noChangeAspect="1"/>
          </p:cNvPicPr>
          <p:nvPr/>
        </p:nvPicPr>
        <p:blipFill>
          <a:blip r:embed="rId3"/>
          <a:stretch>
            <a:fillRect/>
          </a:stretch>
        </p:blipFill>
        <p:spPr>
          <a:xfrm>
            <a:off x="4952078" y="200591"/>
            <a:ext cx="5389705" cy="6456818"/>
          </a:xfrm>
          <a:prstGeom prst="rect">
            <a:avLst/>
          </a:prstGeom>
        </p:spPr>
      </p:pic>
    </p:spTree>
    <p:extLst>
      <p:ext uri="{BB962C8B-B14F-4D97-AF65-F5344CB8AC3E}">
        <p14:creationId xmlns:p14="http://schemas.microsoft.com/office/powerpoint/2010/main" val="1654866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926522D-0739-ED5E-A8BF-F2C6931EADD1}"/>
              </a:ext>
            </a:extLst>
          </p:cNvPr>
          <p:cNvPicPr>
            <a:picLocks noGrp="1" noChangeAspect="1"/>
          </p:cNvPicPr>
          <p:nvPr>
            <p:ph idx="1"/>
          </p:nvPr>
        </p:nvPicPr>
        <p:blipFill>
          <a:blip r:embed="rId2"/>
          <a:stretch>
            <a:fillRect/>
          </a:stretch>
        </p:blipFill>
        <p:spPr>
          <a:xfrm>
            <a:off x="1609807" y="2244049"/>
            <a:ext cx="6020640" cy="3105583"/>
          </a:xfrm>
        </p:spPr>
      </p:pic>
      <p:pic>
        <p:nvPicPr>
          <p:cNvPr id="7" name="Picture 6">
            <a:extLst>
              <a:ext uri="{FF2B5EF4-FFF2-40B4-BE49-F238E27FC236}">
                <a16:creationId xmlns:a16="http://schemas.microsoft.com/office/drawing/2014/main" id="{B6EE382A-FBA4-1509-7330-78EFDB03309B}"/>
              </a:ext>
            </a:extLst>
          </p:cNvPr>
          <p:cNvPicPr>
            <a:picLocks noChangeAspect="1"/>
          </p:cNvPicPr>
          <p:nvPr/>
        </p:nvPicPr>
        <p:blipFill>
          <a:blip r:embed="rId3"/>
          <a:stretch>
            <a:fillRect/>
          </a:stretch>
        </p:blipFill>
        <p:spPr>
          <a:xfrm>
            <a:off x="8400692" y="304364"/>
            <a:ext cx="2562583" cy="6249272"/>
          </a:xfrm>
          <a:prstGeom prst="rect">
            <a:avLst/>
          </a:prstGeom>
        </p:spPr>
      </p:pic>
    </p:spTree>
    <p:extLst>
      <p:ext uri="{BB962C8B-B14F-4D97-AF65-F5344CB8AC3E}">
        <p14:creationId xmlns:p14="http://schemas.microsoft.com/office/powerpoint/2010/main" val="15455094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0655B-4FC7-39D7-B9FB-127B848F3261}"/>
              </a:ext>
            </a:extLst>
          </p:cNvPr>
          <p:cNvSpPr>
            <a:spLocks noGrp="1"/>
          </p:cNvSpPr>
          <p:nvPr>
            <p:ph type="title"/>
          </p:nvPr>
        </p:nvSpPr>
        <p:spPr/>
        <p:txBody>
          <a:bodyPr/>
          <a:lstStyle/>
          <a:p>
            <a:r>
              <a:rPr lang="en-US" dirty="0"/>
              <a:t>ATTRITION</a:t>
            </a:r>
            <a:endParaRPr lang="en-IN" dirty="0"/>
          </a:p>
        </p:txBody>
      </p:sp>
      <p:pic>
        <p:nvPicPr>
          <p:cNvPr id="5" name="Content Placeholder 4">
            <a:extLst>
              <a:ext uri="{FF2B5EF4-FFF2-40B4-BE49-F238E27FC236}">
                <a16:creationId xmlns:a16="http://schemas.microsoft.com/office/drawing/2014/main" id="{92553371-26CE-35A3-65BB-F138964D3C25}"/>
              </a:ext>
            </a:extLst>
          </p:cNvPr>
          <p:cNvPicPr>
            <a:picLocks noGrp="1" noChangeAspect="1"/>
          </p:cNvPicPr>
          <p:nvPr>
            <p:ph idx="1"/>
          </p:nvPr>
        </p:nvPicPr>
        <p:blipFill>
          <a:blip r:embed="rId2"/>
          <a:stretch>
            <a:fillRect/>
          </a:stretch>
        </p:blipFill>
        <p:spPr>
          <a:xfrm>
            <a:off x="4097860" y="2103438"/>
            <a:ext cx="3996280" cy="3932237"/>
          </a:xfrm>
        </p:spPr>
      </p:pic>
    </p:spTree>
    <p:extLst>
      <p:ext uri="{BB962C8B-B14F-4D97-AF65-F5344CB8AC3E}">
        <p14:creationId xmlns:p14="http://schemas.microsoft.com/office/powerpoint/2010/main" val="18097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F37DB-16A4-976E-DF1E-92D3A55A2F21}"/>
              </a:ext>
            </a:extLst>
          </p:cNvPr>
          <p:cNvSpPr>
            <a:spLocks noGrp="1"/>
          </p:cNvSpPr>
          <p:nvPr>
            <p:ph type="title"/>
          </p:nvPr>
        </p:nvSpPr>
        <p:spPr/>
        <p:txBody>
          <a:bodyPr/>
          <a:lstStyle/>
          <a:p>
            <a:r>
              <a:rPr lang="en-IN" dirty="0"/>
              <a:t>Findings From EDA</a:t>
            </a:r>
          </a:p>
        </p:txBody>
      </p:sp>
      <p:pic>
        <p:nvPicPr>
          <p:cNvPr id="5" name="Content Placeholder 4">
            <a:extLst>
              <a:ext uri="{FF2B5EF4-FFF2-40B4-BE49-F238E27FC236}">
                <a16:creationId xmlns:a16="http://schemas.microsoft.com/office/drawing/2014/main" id="{BC603745-EEAA-C1DF-3417-23CAB0A85BB2}"/>
              </a:ext>
            </a:extLst>
          </p:cNvPr>
          <p:cNvPicPr>
            <a:picLocks noGrp="1" noChangeAspect="1"/>
          </p:cNvPicPr>
          <p:nvPr>
            <p:ph idx="1"/>
          </p:nvPr>
        </p:nvPicPr>
        <p:blipFill>
          <a:blip r:embed="rId2"/>
          <a:stretch>
            <a:fillRect/>
          </a:stretch>
        </p:blipFill>
        <p:spPr>
          <a:xfrm>
            <a:off x="3492221" y="2103438"/>
            <a:ext cx="5523441" cy="3932237"/>
          </a:xfrm>
        </p:spPr>
      </p:pic>
      <p:sp>
        <p:nvSpPr>
          <p:cNvPr id="7" name="TextBox 6">
            <a:extLst>
              <a:ext uri="{FF2B5EF4-FFF2-40B4-BE49-F238E27FC236}">
                <a16:creationId xmlns:a16="http://schemas.microsoft.com/office/drawing/2014/main" id="{4C9DB3D7-0C28-3292-0B2D-8B1563B16AB9}"/>
              </a:ext>
            </a:extLst>
          </p:cNvPr>
          <p:cNvSpPr txBox="1"/>
          <p:nvPr/>
        </p:nvSpPr>
        <p:spPr>
          <a:xfrm>
            <a:off x="758952" y="6035675"/>
            <a:ext cx="5080237" cy="646331"/>
          </a:xfrm>
          <a:prstGeom prst="rect">
            <a:avLst/>
          </a:prstGeom>
          <a:noFill/>
        </p:spPr>
        <p:txBody>
          <a:bodyPr wrap="none" rtlCol="0">
            <a:spAutoFit/>
          </a:bodyPr>
          <a:lstStyle/>
          <a:p>
            <a:r>
              <a:rPr lang="en-IN" dirty="0"/>
              <a:t>Most of the employee </a:t>
            </a:r>
          </a:p>
          <a:p>
            <a:r>
              <a:rPr lang="en-IN" dirty="0"/>
              <a:t>has bachelors education left the company</a:t>
            </a:r>
          </a:p>
        </p:txBody>
      </p:sp>
    </p:spTree>
    <p:extLst>
      <p:ext uri="{BB962C8B-B14F-4D97-AF65-F5344CB8AC3E}">
        <p14:creationId xmlns:p14="http://schemas.microsoft.com/office/powerpoint/2010/main" val="25416898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BD9B8-C421-D4C8-6B89-46B1DFC6A7ED}"/>
              </a:ext>
            </a:extLst>
          </p:cNvPr>
          <p:cNvSpPr>
            <a:spLocks noGrp="1"/>
          </p:cNvSpPr>
          <p:nvPr>
            <p:ph type="title"/>
          </p:nvPr>
        </p:nvSpPr>
        <p:spPr/>
        <p:txBody>
          <a:bodyPr>
            <a:normAutofit fontScale="90000"/>
          </a:bodyPr>
          <a:lstStyle/>
          <a:p>
            <a:r>
              <a:rPr lang="en-IN" dirty="0"/>
              <a:t>Employee </a:t>
            </a:r>
            <a:r>
              <a:rPr lang="en-IN" dirty="0" err="1"/>
              <a:t>travel_rarely</a:t>
            </a:r>
            <a:r>
              <a:rPr lang="en-IN" dirty="0"/>
              <a:t> travel left the company the most</a:t>
            </a:r>
          </a:p>
        </p:txBody>
      </p:sp>
      <p:pic>
        <p:nvPicPr>
          <p:cNvPr id="5" name="Content Placeholder 4">
            <a:extLst>
              <a:ext uri="{FF2B5EF4-FFF2-40B4-BE49-F238E27FC236}">
                <a16:creationId xmlns:a16="http://schemas.microsoft.com/office/drawing/2014/main" id="{EADC1FF3-5063-0321-6D1A-B4730BD7AB48}"/>
              </a:ext>
            </a:extLst>
          </p:cNvPr>
          <p:cNvPicPr>
            <a:picLocks noGrp="1" noChangeAspect="1"/>
          </p:cNvPicPr>
          <p:nvPr>
            <p:ph idx="1"/>
          </p:nvPr>
        </p:nvPicPr>
        <p:blipFill>
          <a:blip r:embed="rId2"/>
          <a:stretch>
            <a:fillRect/>
          </a:stretch>
        </p:blipFill>
        <p:spPr>
          <a:xfrm>
            <a:off x="4089838" y="2283169"/>
            <a:ext cx="5383923" cy="3932237"/>
          </a:xfrm>
        </p:spPr>
      </p:pic>
    </p:spTree>
    <p:extLst>
      <p:ext uri="{BB962C8B-B14F-4D97-AF65-F5344CB8AC3E}">
        <p14:creationId xmlns:p14="http://schemas.microsoft.com/office/powerpoint/2010/main" val="133809473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TM03457510[[fn=Savon]]</Template>
  <TotalTime>596</TotalTime>
  <Words>647</Words>
  <Application>Microsoft Office PowerPoint</Application>
  <PresentationFormat>Widescreen</PresentationFormat>
  <Paragraphs>54</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STSong</vt:lpstr>
      <vt:lpstr>Arial</vt:lpstr>
      <vt:lpstr>Century Gothic</vt:lpstr>
      <vt:lpstr>Garamond</vt:lpstr>
      <vt:lpstr>Söhne</vt:lpstr>
      <vt:lpstr>Savon</vt:lpstr>
      <vt:lpstr>Attrition</vt:lpstr>
      <vt:lpstr>OBJECTIVE </vt:lpstr>
      <vt:lpstr>Business problems</vt:lpstr>
      <vt:lpstr>Methodology</vt:lpstr>
      <vt:lpstr>info</vt:lpstr>
      <vt:lpstr>PowerPoint Presentation</vt:lpstr>
      <vt:lpstr>ATTRITION</vt:lpstr>
      <vt:lpstr>Findings From EDA</vt:lpstr>
      <vt:lpstr>Employee travel_rarely travel left the company the most</vt:lpstr>
      <vt:lpstr>Employees who left in different depatments</vt:lpstr>
      <vt:lpstr>Most of the employee from 'Life Science'EducationField left the company</vt:lpstr>
      <vt:lpstr>Most of the male left the company</vt:lpstr>
      <vt:lpstr>Job Role</vt:lpstr>
      <vt:lpstr>Marital Status</vt:lpstr>
      <vt:lpstr>Most of the employees worked over time left the company</vt:lpstr>
      <vt:lpstr>PowerPoint Presentation</vt:lpstr>
      <vt:lpstr>VIF</vt:lpstr>
      <vt:lpstr>PowerPoint Presentation</vt:lpstr>
      <vt:lpstr>Roc curve</vt:lpstr>
      <vt:lpstr>Accuracy Score</vt:lpstr>
      <vt:lpstr>Conclusion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Abhay A</dc:creator>
  <cp:lastModifiedBy>Abhay A</cp:lastModifiedBy>
  <cp:revision>14</cp:revision>
  <dcterms:created xsi:type="dcterms:W3CDTF">2023-02-20T14:55:24Z</dcterms:created>
  <dcterms:modified xsi:type="dcterms:W3CDTF">2023-05-06T10:45:02Z</dcterms:modified>
</cp:coreProperties>
</file>