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03" r:id="rId3"/>
    <p:sldId id="304" r:id="rId4"/>
    <p:sldId id="298" r:id="rId5"/>
    <p:sldId id="256" r:id="rId6"/>
    <p:sldId id="258" r:id="rId7"/>
    <p:sldId id="260" r:id="rId8"/>
    <p:sldId id="261" r:id="rId9"/>
    <p:sldId id="259" r:id="rId10"/>
    <p:sldId id="299" r:id="rId11"/>
    <p:sldId id="305" r:id="rId12"/>
    <p:sldId id="300" r:id="rId13"/>
    <p:sldId id="306" r:id="rId14"/>
    <p:sldId id="302" r:id="rId15"/>
    <p:sldId id="307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D3CC5-F493-4B32-AA8D-595ADAE4FE3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E0D42-8C07-48FB-BFD2-6BA4B9731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62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1E17-679B-4734-8493-C61F241CB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A6891-89BB-4104-A0A8-11B7B639F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F0E70-2F9B-43D9-927F-DF3BBB46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A900-5BED-41B8-AF39-FE4BA74955F6}" type="datetime1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5CC3-6126-45B7-910D-15859B10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BBBE-55A6-4714-BD7A-942A883C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4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3406-F68A-4C33-AF95-D10712E5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73C5B-D669-4CDA-BB1D-EE9CDF9F0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34F6-7BA8-4022-95C2-72046E41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9104-7D71-47DD-A109-A6C76CC9EC97}" type="datetime1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0F1F-08A6-4B03-AAFB-10116CB6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FDF48-8DC5-4678-BF7D-00BDB042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61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3A070-1380-4DB4-847D-553465FD7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21975-DF05-4ED7-8A72-4AE407A25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7BD58-A65C-4C0C-9B5E-71B109E6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C45D-B99F-45C2-911A-CBF29333C48F}" type="datetime1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04F8A-23BF-49E6-95B3-A380C708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DA84F-ABFF-47A7-A8B9-C76C2BA2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85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AC77-AF4E-4AED-A91F-0047F4D7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A4751-89B9-4A04-AE91-50FC3374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1F119-0BF0-4D6B-B1F6-915610EA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26DD-292E-4909-BAF9-6A9942BEF1E5}" type="datetime1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4E645-7457-48A9-A5A4-FDFC2DF0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63F5-640B-4D49-9E5D-C6EE371D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1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AECB-330E-4E3F-80DF-E6086444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1B9B5-DD2E-46C4-9F9D-FE2BE6E5B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F1B16-051A-435E-BEC7-DA7066D3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76AB-3AC0-4E20-8848-78DD2255A1C7}" type="datetime1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A361F-7987-43F8-AB29-DE262EEB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3A9C4-CA78-42DB-9D6C-4EF87319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D190-C210-4493-84E0-50115D82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DCAF-A64A-4D0F-8A9D-0226F0912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EF31F-B366-4D71-A42E-B5656927B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810D6-59F0-4181-849A-98300E71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DE68-08B6-4D11-BF3A-B7B846C55B74}" type="datetime1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77071-810D-437A-86AD-19E0DE7F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80700-129F-4D62-B64D-B0ABF08A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2ECC-7539-4C90-836F-C62BFDE8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8D909-9F73-4503-951A-9290EC1E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BCBA-6CC2-44DA-82A2-0FFD545F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7B0DC-E7F3-4A5A-93C9-BA1A0F8AB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06002-02DF-4217-A613-8758D090F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004AC-94DC-44E0-9413-A1899C2C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2A54-0EE4-4970-86BE-E07507CAA922}" type="datetime1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B145E-64A2-43DC-B06B-E7BA4805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83095-39B6-46E9-8C9C-4BBFD0A2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2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60C3-C3E3-4BF7-BF66-D3F324A7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8A6C3-2E26-43A1-8A7F-B521D1B0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7988-40BB-4A5C-9D5B-F702B10E0401}" type="datetime1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C93F1-AE9C-4930-8D78-9AB3ACF6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48AB-CC8A-4D07-9902-E2DB1348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27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C5424-27A1-4690-A098-AE8CAB5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A17F-F51A-4AC5-8168-7F117C793B88}" type="datetime1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BFA4B-842B-4F00-958A-9888297E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858F9-5BAC-4CED-A517-7D370DBD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16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807E-D4CA-47E7-8A1C-6AED6699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6631-793E-4C2C-A4F6-949BC1DE6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B3E97-532E-41F5-A9DD-38BF9F4C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281E9-EE10-4091-BC37-D9723BC5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61B6-FC35-455A-80FC-C1E04E99AC8D}" type="datetime1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D3E45-7662-4A5F-AF77-39DE3D5A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2198-08BE-4DE5-9065-57C6A8F2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677C-EDD8-4C77-BF32-C8D25A7F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F9699-14EC-415D-8CA9-4307F2781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C4B5F-58E1-4EC9-80A8-38CBD856C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3789B-445B-4685-8ED3-3E3B29F9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0226-3CEC-47F5-8F7D-F5E8B49D9A96}" type="datetime1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5E672-3184-4C17-ACAF-2FDB59C9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CFC72-259A-4F03-9545-065434A0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3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2CD13-EA16-49AE-A8D9-9BB84BDA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C9428-98BC-41C9-89C4-9EB5139D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CD611-B000-4ED0-9683-F5886B9BE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AD1C-85D6-4F08-B924-005FD5E11700}" type="datetime1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8D417-5C89-474E-950D-609468CE8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73B02-2509-40FD-8CEF-8FC5762C5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62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1164"/>
            <a:ext cx="9144000" cy="2383401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PREDICTION USING MACHINE LEARNING TECHNIQUES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Review-2</a:t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– (2019-2023)</a:t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: Abhay Kumar, Sungjemkaba</a:t>
            </a:r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Reg_no : 2019105194, 2019105219</a:t>
            </a:r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Nov-2022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87042"/>
            <a:ext cx="9144000" cy="700215"/>
          </a:xfrm>
        </p:spPr>
        <p:txBody>
          <a:bodyPr>
            <a:normAutofit fontScale="92500" lnSpcReduction="10000"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Technology Nagaland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09" y="3179806"/>
            <a:ext cx="1902940" cy="15899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37F24-099E-4779-AE91-2DFABB9C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363731"/>
            <a:ext cx="12192000" cy="357744"/>
          </a:xfrm>
        </p:spPr>
        <p:txBody>
          <a:bodyPr/>
          <a:lstStyle/>
          <a:p>
            <a:pPr algn="ctr"/>
            <a:fld id="{771956DE-C91E-4158-B063-F78EECAD942E}" type="slidenum">
              <a:rPr lang="en-IN" smtClean="0"/>
              <a:pPr algn="ctr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59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8DE3-D61F-4068-99BE-2246C6A2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F1C2C-67ED-431F-9FEE-AAC04888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will be balanced using oversampling, under sampling.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oversampling we have only 268 samples of 1 class level value , so the dataset have been randomly selected and made it to 500. Now the dataset is balanced.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under sampling we have only 268 samples of 1 class level value so only 268 samples have been selected of class level 0 value in order to balance the dataset.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E6550-91D9-48F3-B93D-2C1F5608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310312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7EEA-58E4-4004-A61A-BF4E979B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9B10-3AE3-4B42-BB9C-3CB030B679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 is a relatively simple Supervised Machine Learning Algorithm used for classification / regression.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 finds a hyper-plane that creates a boundary between the types of data. In 2-dimensional space, this hyper-plane is nothing but a line.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in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N-dimensional space, where N is the number of features/attributes in the data.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55847-C0CE-4F03-B8C6-3A3A062C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70412" y="6453957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11</a:t>
            </a:fld>
            <a:endParaRPr lang="en-IN" dirty="0"/>
          </a:p>
        </p:txBody>
      </p:sp>
      <p:pic>
        <p:nvPicPr>
          <p:cNvPr id="2050" name="Picture 2" descr="Data with an improved model">
            <a:extLst>
              <a:ext uri="{FF2B5EF4-FFF2-40B4-BE49-F238E27FC236}">
                <a16:creationId xmlns:a16="http://schemas.microsoft.com/office/drawing/2014/main" id="{A457DE8D-8A6A-42F2-AD5F-EB8C4297DB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190" y="1813299"/>
            <a:ext cx="4617104" cy="378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F933E-BFBB-4884-AAE0-DE57ABBF1D7B}"/>
              </a:ext>
            </a:extLst>
          </p:cNvPr>
          <p:cNvSpPr txBox="1"/>
          <p:nvPr/>
        </p:nvSpPr>
        <p:spPr>
          <a:xfrm>
            <a:off x="6889376" y="5719482"/>
            <a:ext cx="446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https://www.ibm.com/docs/en/SS3RA7_sub/modeler_mainhelp_client_ddita/clementine/images/svm_improved.jpg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64759-6DD7-455E-82E2-B69A505B7B71}"/>
              </a:ext>
            </a:extLst>
          </p:cNvPr>
          <p:cNvSpPr txBox="1"/>
          <p:nvPr/>
        </p:nvSpPr>
        <p:spPr>
          <a:xfrm>
            <a:off x="6889376" y="6275294"/>
            <a:ext cx="421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Diagram representing SVM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197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E2E4E9-D519-481E-A3EB-FAC3505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analysis on under sampled data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FD8A8E3-9D43-4C3F-B07F-9DD36CEAE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Normal data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9B874D5-9B52-4101-9827-E17C60A3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Under sampled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F417-4751-4387-BF6E-9C31DEA4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33164" y="6392209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12</a:t>
            </a:fld>
            <a:endParaRPr lang="en-IN" dirty="0"/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FAFF7150-25F2-4BFF-9158-ED343D4ED7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9323" y="2984876"/>
            <a:ext cx="4932158" cy="2393948"/>
          </a:xfrm>
        </p:spPr>
      </p:pic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2CA08ADA-5168-4A70-9D63-F3B01FFCB3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48967" y="2891686"/>
            <a:ext cx="3880397" cy="2650277"/>
          </a:xfrm>
        </p:spPr>
      </p:pic>
    </p:spTree>
    <p:extLst>
      <p:ext uri="{BB962C8B-B14F-4D97-AF65-F5344CB8AC3E}">
        <p14:creationId xmlns:p14="http://schemas.microsoft.com/office/powerpoint/2010/main" val="126612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E2E4E9-D519-481E-A3EB-FAC3505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analysis on oversampled data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FD8A8E3-9D43-4C3F-B07F-9DD36CEAE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Normal data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9B874D5-9B52-4101-9827-E17C60A3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Oversampled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F417-4751-4387-BF6E-9C31DEA4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54375" y="6310312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13</a:t>
            </a:fld>
            <a:endParaRPr lang="en-IN" dirty="0"/>
          </a:p>
        </p:txBody>
      </p:sp>
      <p:pic>
        <p:nvPicPr>
          <p:cNvPr id="14" name="Content Placeholder 29">
            <a:extLst>
              <a:ext uri="{FF2B5EF4-FFF2-40B4-BE49-F238E27FC236}">
                <a16:creationId xmlns:a16="http://schemas.microsoft.com/office/drawing/2014/main" id="{42D47F47-0872-4B1A-AB8E-38A8452C30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1441" y="3101787"/>
            <a:ext cx="4579121" cy="242047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4EFD15F-98C5-43C7-BEF0-823202FA70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80550" y="3068544"/>
            <a:ext cx="4070223" cy="2417010"/>
          </a:xfrm>
        </p:spPr>
      </p:pic>
    </p:spTree>
    <p:extLst>
      <p:ext uri="{BB962C8B-B14F-4D97-AF65-F5344CB8AC3E}">
        <p14:creationId xmlns:p14="http://schemas.microsoft.com/office/powerpoint/2010/main" val="158986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ADCC01-7EBD-4D26-B832-254C8399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5959B-7383-4C22-B11B-F3841671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799" y="6429656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14</a:t>
            </a:fld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E9FF6D-92C8-49D8-8602-14ED4CB11C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74" y="1404284"/>
            <a:ext cx="57130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81391A-ED29-40D8-A559-831EE46B35D9}"/>
              </a:ext>
            </a:extLst>
          </p:cNvPr>
          <p:cNvSpPr txBox="1"/>
          <p:nvPr/>
        </p:nvSpPr>
        <p:spPr>
          <a:xfrm>
            <a:off x="3074894" y="5934635"/>
            <a:ext cx="639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Matrix representing the predicted outcome</a:t>
            </a:r>
          </a:p>
        </p:txBody>
      </p:sp>
    </p:spTree>
    <p:extLst>
      <p:ext uri="{BB962C8B-B14F-4D97-AF65-F5344CB8AC3E}">
        <p14:creationId xmlns:p14="http://schemas.microsoft.com/office/powerpoint/2010/main" val="121571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2138-0403-4A45-B46B-B30A9BCF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167C-E267-45E7-A35D-AA522A6EE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concluded that f1 score plays a very crucial role in the prediction if the dataset is imbalance.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SVM model as well as pre-processing the data, we get an accuracy of 79% with having higher value of f1 score for both the classes 0(not having diabetic) and 1(having diabetic).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9FF18-DFA6-461D-A2E1-27372E92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06" y="6310312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53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914"/>
            <a:ext cx="10515600" cy="455625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Shubham Joshi, Ali Rizwan , Basant Tiwari; </a:t>
            </a:r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Diabetes Healthcare Disease Prediction Framework Using </a:t>
            </a:r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Techniques; Journal of Healthcare engineering; vol. 2022, page (1-10)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2022.</a:t>
            </a:r>
            <a:endParaRPr lang="en-IN" sz="24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Neha prerna tigga , shruti garg; </a:t>
            </a:r>
            <a:r>
              <a:rPr lang="en-US" sz="2400" b="0" i="0" dirty="0">
                <a:solidFill>
                  <a:srgbClr val="505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Type 2 Diabetes using Machine Learning Classification Methods; Jounal of procedia computer science; vol. 167 ,page (706-716),2020.</a:t>
            </a:r>
          </a:p>
          <a:p>
            <a:pPr marL="0" indent="0" algn="just">
              <a:buNone/>
            </a:pPr>
            <a:r>
              <a:rPr lang="en-US" sz="2400" u="none" strike="noStrike" baseline="0" dirty="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V.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Jackins, S. Vimal, M. Kaliappan ,M.Y. Lee ;AI-based smart prediction of clinical disease using random forest classifier and Naive Bayes; Journal of Supercomputing;  vol. 77,page (5198–5219), 2021.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Ionnis kavakiotis, Olga Tsave,Athanasios Salifoglou; Machine Learning and Data Mining Methods in Diabetes Research; computational and structural biotechnology journal;vol. 15 , page (104-116),2020.</a:t>
            </a:r>
            <a:endParaRPr lang="en-IN" sz="24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 Aishwarya Majumdar,Dr. V.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vaidehi; Diabetes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using machine learning algorithm; </a:t>
            </a:r>
            <a:r>
              <a:rPr lang="en-IN" sz="24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+mn-cs"/>
              </a:rPr>
              <a:t>International conference on recent trends in advanced computing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vol.165,page (192-199),2019.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BE7E5-A85F-454A-8EA6-1E8C9AFC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fld id="{771956DE-C91E-4158-B063-F78EECAD942E}" type="slidenum">
              <a:rPr lang="en-IN" smtClean="0"/>
              <a:pPr algn="ctr"/>
              <a:t>16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24506-32A1-418C-8502-928065E23BA5}"/>
              </a:ext>
            </a:extLst>
          </p:cNvPr>
          <p:cNvSpPr txBox="1"/>
          <p:nvPr/>
        </p:nvSpPr>
        <p:spPr>
          <a:xfrm>
            <a:off x="4329953" y="5800165"/>
            <a:ext cx="336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540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5674"/>
            <a:ext cx="10681447" cy="863879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228151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previous review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dataset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 processing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the dataset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analysis on under sampled data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analysis on oversampled data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74468-B9D0-4783-8264-052557AB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71956DE-C91E-4158-B063-F78EECAD942E}" type="slidenum">
              <a:rPr lang="en-IN" smtClean="0"/>
              <a:pPr algn="ctr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01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EDE6-D0A1-4B52-834F-13FAFC26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previous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C435-9064-44A9-A2AB-35057FCF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is the fastest growing chronic disease in the world , according to world health organization data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537 million people suffering from diabetes and this data is increasing day by 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prediction model may be used in the medical field.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</a:rPr>
              <a:t>Going through the literature review on diabetes prediction using machine learning techniques , it has been found that using data pre-processing and  balancing the accuracy may be increased.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</a:rPr>
              <a:t>Our objective is to develop a machine learning model for diabetes prediction.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340C6-DF4F-4FFE-A57C-4D6E9D9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1776" y="6311900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45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1E78-8008-42E0-8EB4-F826B629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</a:rPr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4F2C-B41F-4057-8C83-E25E96D1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</a:rPr>
              <a:t>Developing our own machine learning model with lesser running time.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</a:rPr>
              <a:t>Increasing the efficiency of the model.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3600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CCED-7595-4C21-8C37-FBE93DE3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311900"/>
            <a:ext cx="2743200" cy="365125"/>
          </a:xfrm>
        </p:spPr>
        <p:txBody>
          <a:bodyPr/>
          <a:lstStyle/>
          <a:p>
            <a:fld id="{771956DE-C91E-4158-B063-F78EECAD942E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76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D338F-851C-4CF4-AB4E-481383D3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2372" y="6447112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5</a:t>
            </a:fld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3BAE8C-39A4-4AF8-877A-B96F76C865F3}"/>
              </a:ext>
            </a:extLst>
          </p:cNvPr>
          <p:cNvGrpSpPr/>
          <p:nvPr/>
        </p:nvGrpSpPr>
        <p:grpSpPr>
          <a:xfrm>
            <a:off x="76754" y="866374"/>
            <a:ext cx="12279425" cy="5394655"/>
            <a:chOff x="217004" y="1463345"/>
            <a:chExt cx="12279425" cy="53946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8577FAE-58AD-4F6C-B707-B6036F614DDE}"/>
                </a:ext>
              </a:extLst>
            </p:cNvPr>
            <p:cNvSpPr/>
            <p:nvPr/>
          </p:nvSpPr>
          <p:spPr>
            <a:xfrm>
              <a:off x="3371063" y="4436670"/>
              <a:ext cx="1949820" cy="7637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1A44518-C2B6-4DE2-A139-41C9A7CF0131}"/>
                </a:ext>
              </a:extLst>
            </p:cNvPr>
            <p:cNvGrpSpPr/>
            <p:nvPr/>
          </p:nvGrpSpPr>
          <p:grpSpPr>
            <a:xfrm>
              <a:off x="217004" y="1463345"/>
              <a:ext cx="12279425" cy="5394655"/>
              <a:chOff x="136321" y="1400673"/>
              <a:chExt cx="12279425" cy="5394655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C5F7B69-0BF4-4B8F-ACC9-3DCE56665988}"/>
                  </a:ext>
                </a:extLst>
              </p:cNvPr>
              <p:cNvCxnSpPr>
                <a:cxnSpLocks/>
                <a:stCxn id="51" idx="0"/>
                <a:endCxn id="13" idx="2"/>
              </p:cNvCxnSpPr>
              <p:nvPr/>
            </p:nvCxnSpPr>
            <p:spPr>
              <a:xfrm flipV="1">
                <a:off x="1277664" y="3339302"/>
                <a:ext cx="1461788" cy="9644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4967743-9748-403B-B9B2-FAC90D58CDCF}"/>
                  </a:ext>
                </a:extLst>
              </p:cNvPr>
              <p:cNvGrpSpPr/>
              <p:nvPr/>
            </p:nvGrpSpPr>
            <p:grpSpPr>
              <a:xfrm>
                <a:off x="136321" y="1400673"/>
                <a:ext cx="12279425" cy="5394655"/>
                <a:chOff x="138957" y="1463345"/>
                <a:chExt cx="12279425" cy="539465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F9A540D-D30B-4BC4-9852-8399A693B810}"/>
                    </a:ext>
                  </a:extLst>
                </p:cNvPr>
                <p:cNvSpPr/>
                <p:nvPr/>
              </p:nvSpPr>
              <p:spPr>
                <a:xfrm>
                  <a:off x="305390" y="4366464"/>
                  <a:ext cx="1949820" cy="8695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41FAA8A-12C1-4FDE-AE13-15CBE42D726C}"/>
                    </a:ext>
                  </a:extLst>
                </p:cNvPr>
                <p:cNvSpPr txBox="1"/>
                <p:nvPr/>
              </p:nvSpPr>
              <p:spPr>
                <a:xfrm>
                  <a:off x="518841" y="4610954"/>
                  <a:ext cx="2223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Min-max scaler</a:t>
                  </a: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D25C6A6D-6337-40E2-A5D4-CB24A0FBB543}"/>
                    </a:ext>
                  </a:extLst>
                </p:cNvPr>
                <p:cNvGrpSpPr/>
                <p:nvPr/>
              </p:nvGrpSpPr>
              <p:grpSpPr>
                <a:xfrm>
                  <a:off x="138957" y="2141683"/>
                  <a:ext cx="8164600" cy="2294987"/>
                  <a:chOff x="138957" y="2141683"/>
                  <a:chExt cx="8164600" cy="2294987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7DA7ADDB-1A15-4ED6-BB4C-858A9967A91C}"/>
                      </a:ext>
                    </a:extLst>
                  </p:cNvPr>
                  <p:cNvGrpSpPr/>
                  <p:nvPr/>
                </p:nvGrpSpPr>
                <p:grpSpPr>
                  <a:xfrm>
                    <a:off x="138957" y="2241158"/>
                    <a:ext cx="3589248" cy="1364895"/>
                    <a:chOff x="138957" y="2241158"/>
                    <a:chExt cx="3589248" cy="1364895"/>
                  </a:xfrm>
                </p:grpSpPr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FDEB3531-66AC-4837-BEAD-B2E5E59FD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436" y="2241158"/>
                      <a:ext cx="1183341" cy="48409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58DE5BC2-D58D-4E8C-A400-078559817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957" y="3251947"/>
                      <a:ext cx="1183341" cy="35410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8" name="Straight Connector 7">
                      <a:extLst>
                        <a:ext uri="{FF2B5EF4-FFF2-40B4-BE49-F238E27FC236}">
                          <a16:creationId xmlns:a16="http://schemas.microsoft.com/office/drawing/2014/main" id="{3E0D2D20-CC75-4E67-B894-E6D17D35A0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43435" y="2480867"/>
                      <a:ext cx="1" cy="90543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Connector 9">
                      <a:extLst>
                        <a:ext uri="{FF2B5EF4-FFF2-40B4-BE49-F238E27FC236}">
                          <a16:creationId xmlns:a16="http://schemas.microsoft.com/office/drawing/2014/main" id="{DA849651-1E43-4562-9136-ED67444DA6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322298" y="2554808"/>
                      <a:ext cx="4479" cy="94579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864963E4-D490-480D-9783-917C2BC89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62161" y="2613078"/>
                      <a:ext cx="1559854" cy="78889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24" name="Straight Arrow Connector 23">
                      <a:extLst>
                        <a:ext uri="{FF2B5EF4-FFF2-40B4-BE49-F238E27FC236}">
                          <a16:creationId xmlns:a16="http://schemas.microsoft.com/office/drawing/2014/main" id="{40E9919B-BC9B-4585-8833-F5276813EE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26776" y="3007526"/>
                      <a:ext cx="65442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052E797E-7F0C-4241-83BF-9A4F7C5E70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153" y="2868688"/>
                      <a:ext cx="11654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/>
                        <a:t>DATASET</a:t>
                      </a:r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2D29B48A-5CD3-4DA4-A554-961DBB4B24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8370" y="2698262"/>
                      <a:ext cx="181983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dirty="0"/>
                        <a:t>PRE PROCESS DATA</a:t>
                      </a:r>
                    </a:p>
                  </p:txBody>
                </p:sp>
              </p:grp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068002C9-271D-4DCF-9391-CB884F2020D4}"/>
                      </a:ext>
                    </a:extLst>
                  </p:cNvPr>
                  <p:cNvGrpSpPr/>
                  <p:nvPr/>
                </p:nvGrpSpPr>
                <p:grpSpPr>
                  <a:xfrm>
                    <a:off x="2742088" y="2141683"/>
                    <a:ext cx="5561469" cy="2294987"/>
                    <a:chOff x="2742088" y="2141683"/>
                    <a:chExt cx="5561469" cy="2294987"/>
                  </a:xfrm>
                </p:grpSpPr>
                <p:sp>
                  <p:nvSpPr>
                    <p:cNvPr id="26" name="Flowchart: Alternate Process 25">
                      <a:extLst>
                        <a:ext uri="{FF2B5EF4-FFF2-40B4-BE49-F238E27FC236}">
                          <a16:creationId xmlns:a16="http://schemas.microsoft.com/office/drawing/2014/main" id="{CB75A900-4BE8-4EBE-987D-DAA25F7684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5844" y="2141683"/>
                      <a:ext cx="2354358" cy="2111172"/>
                    </a:xfrm>
                    <a:prstGeom prst="flowChartAlternateProcess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28" name="Straight Arrow Connector 27">
                      <a:extLst>
                        <a:ext uri="{FF2B5EF4-FFF2-40B4-BE49-F238E27FC236}">
                          <a16:creationId xmlns:a16="http://schemas.microsoft.com/office/drawing/2014/main" id="{9E522E82-BFD2-422D-A28D-872E34E72D39}"/>
                        </a:ext>
                      </a:extLst>
                    </p:cNvPr>
                    <p:cNvCxnSpPr>
                      <a:cxnSpLocks/>
                      <a:stCxn id="13" idx="3"/>
                      <a:endCxn id="35" idx="2"/>
                    </p:cNvCxnSpPr>
                    <p:nvPr/>
                  </p:nvCxnSpPr>
                  <p:spPr>
                    <a:xfrm>
                      <a:off x="3522015" y="3007526"/>
                      <a:ext cx="480718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484F11A5-A06C-4837-9B63-8EED64073C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42493" y="2663292"/>
                      <a:ext cx="2361064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dirty="0"/>
                        <a:t>Classification algorithm such as SVM (support vector machine)</a:t>
                      </a:r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ECC97478-695E-4AC3-B68A-0E4FB1DC7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2733" y="2583943"/>
                      <a:ext cx="1379459" cy="847166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17A5F96A-DBEF-4494-9795-65AD392FE3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7906" y="2796855"/>
                      <a:ext cx="129428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dirty="0"/>
                        <a:t>PROCESSED</a:t>
                      </a:r>
                    </a:p>
                    <a:p>
                      <a:pPr algn="ctr"/>
                      <a:r>
                        <a:rPr lang="en-IN" dirty="0"/>
                        <a:t>DATA</a:t>
                      </a: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FE860AEE-1A09-49A6-849F-2D2908D104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88898" y="2983734"/>
                      <a:ext cx="560301" cy="493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035D4F9F-2539-4E9C-A136-5A7006AA5423}"/>
                        </a:ext>
                      </a:extLst>
                    </p:cNvPr>
                    <p:cNvCxnSpPr>
                      <a:cxnSpLocks/>
                      <a:stCxn id="63" idx="0"/>
                      <a:endCxn id="13" idx="2"/>
                    </p:cNvCxnSpPr>
                    <p:nvPr/>
                  </p:nvCxnSpPr>
                  <p:spPr>
                    <a:xfrm flipH="1" flipV="1">
                      <a:off x="2742088" y="3401974"/>
                      <a:ext cx="1603885" cy="103469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C7D1D58-E214-4485-82E9-CA04447AC418}"/>
                    </a:ext>
                  </a:extLst>
                </p:cNvPr>
                <p:cNvSpPr txBox="1"/>
                <p:nvPr/>
              </p:nvSpPr>
              <p:spPr>
                <a:xfrm>
                  <a:off x="3423693" y="4472454"/>
                  <a:ext cx="222324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Replacing missing values with mean</a:t>
                  </a:r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70274414-DD2B-46DC-8417-B26C8029B07D}"/>
                    </a:ext>
                  </a:extLst>
                </p:cNvPr>
                <p:cNvGrpSpPr/>
                <p:nvPr/>
              </p:nvGrpSpPr>
              <p:grpSpPr>
                <a:xfrm>
                  <a:off x="6815422" y="1463345"/>
                  <a:ext cx="5602960" cy="5394655"/>
                  <a:chOff x="6815422" y="1463345"/>
                  <a:chExt cx="5602960" cy="5394655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F956DF17-EF5C-433B-8749-EC856791BDF7}"/>
                      </a:ext>
                    </a:extLst>
                  </p:cNvPr>
                  <p:cNvSpPr/>
                  <p:nvPr/>
                </p:nvSpPr>
                <p:spPr>
                  <a:xfrm>
                    <a:off x="9314329" y="2480867"/>
                    <a:ext cx="2039471" cy="97937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32" name="Connector: Elbow 31">
                    <a:extLst>
                      <a:ext uri="{FF2B5EF4-FFF2-40B4-BE49-F238E27FC236}">
                        <a16:creationId xmlns:a16="http://schemas.microsoft.com/office/drawing/2014/main" id="{06524F33-368F-4269-A22F-CBB80414496F}"/>
                      </a:ext>
                    </a:extLst>
                  </p:cNvPr>
                  <p:cNvCxnSpPr>
                    <a:cxnSpLocks/>
                    <a:stCxn id="26" idx="3"/>
                    <a:endCxn id="30" idx="1"/>
                  </p:cNvCxnSpPr>
                  <p:nvPr/>
                </p:nvCxnSpPr>
                <p:spPr>
                  <a:xfrm flipV="1">
                    <a:off x="8300202" y="2970556"/>
                    <a:ext cx="1014127" cy="226713"/>
                  </a:xfrm>
                  <a:prstGeom prst="bentConnector3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45D8FD17-190B-4538-A057-ECC454A08865}"/>
                      </a:ext>
                    </a:extLst>
                  </p:cNvPr>
                  <p:cNvSpPr/>
                  <p:nvPr/>
                </p:nvSpPr>
                <p:spPr>
                  <a:xfrm>
                    <a:off x="9395013" y="4948403"/>
                    <a:ext cx="2187388" cy="88787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693AB1FE-331B-4970-80FF-1C31B1D942C5}"/>
                      </a:ext>
                    </a:extLst>
                  </p:cNvPr>
                  <p:cNvSpPr/>
                  <p:nvPr/>
                </p:nvSpPr>
                <p:spPr>
                  <a:xfrm>
                    <a:off x="6815422" y="4957117"/>
                    <a:ext cx="1680881" cy="870449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B5E87BB-6431-4F70-A2C2-8955BF53C7B8}"/>
                      </a:ext>
                    </a:extLst>
                  </p:cNvPr>
                  <p:cNvSpPr txBox="1"/>
                  <p:nvPr/>
                </p:nvSpPr>
                <p:spPr>
                  <a:xfrm>
                    <a:off x="9155205" y="2696981"/>
                    <a:ext cx="235771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/>
                      <a:t>Performance evaluation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B59DCE1-82BA-44AD-A914-CA76393542BA}"/>
                      </a:ext>
                    </a:extLst>
                  </p:cNvPr>
                  <p:cNvSpPr txBox="1"/>
                  <p:nvPr/>
                </p:nvSpPr>
                <p:spPr>
                  <a:xfrm>
                    <a:off x="9256060" y="5172745"/>
                    <a:ext cx="24652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/>
                      <a:t>Comparative analysis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085E8F8-6726-49A6-8CDD-BD737FCA66A3}"/>
                      </a:ext>
                    </a:extLst>
                  </p:cNvPr>
                  <p:cNvSpPr txBox="1"/>
                  <p:nvPr/>
                </p:nvSpPr>
                <p:spPr>
                  <a:xfrm>
                    <a:off x="7346577" y="5162398"/>
                    <a:ext cx="21067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Result </a:t>
                    </a:r>
                  </a:p>
                </p:txBody>
              </p: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46F982BF-8643-430B-A626-E95040B8DA02}"/>
                      </a:ext>
                    </a:extLst>
                  </p:cNvPr>
                  <p:cNvCxnSpPr>
                    <a:cxnSpLocks/>
                    <a:stCxn id="30" idx="2"/>
                  </p:cNvCxnSpPr>
                  <p:nvPr/>
                </p:nvCxnSpPr>
                <p:spPr>
                  <a:xfrm>
                    <a:off x="10334065" y="3460244"/>
                    <a:ext cx="0" cy="148815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D33A2AC8-B0AD-4170-BE0D-D3D923C3E2C3}"/>
                      </a:ext>
                    </a:extLst>
                  </p:cNvPr>
                  <p:cNvCxnSpPr>
                    <a:cxnSpLocks/>
                    <a:stCxn id="2" idx="1"/>
                    <a:endCxn id="3" idx="3"/>
                  </p:cNvCxnSpPr>
                  <p:nvPr/>
                </p:nvCxnSpPr>
                <p:spPr>
                  <a:xfrm flipH="1" flipV="1">
                    <a:off x="8496303" y="5392342"/>
                    <a:ext cx="898710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CADA8076-5717-4A57-AD26-AB6541722BAF}"/>
                      </a:ext>
                    </a:extLst>
                  </p:cNvPr>
                  <p:cNvSpPr/>
                  <p:nvPr/>
                </p:nvSpPr>
                <p:spPr>
                  <a:xfrm>
                    <a:off x="8345020" y="3972876"/>
                    <a:ext cx="1856809" cy="64633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02FAC4D1-F8A0-4852-ABAB-62789956F3C2}"/>
                      </a:ext>
                    </a:extLst>
                  </p:cNvPr>
                  <p:cNvSpPr/>
                  <p:nvPr/>
                </p:nvSpPr>
                <p:spPr>
                  <a:xfrm>
                    <a:off x="10403534" y="3962102"/>
                    <a:ext cx="1788466" cy="68895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F77649ED-6A6D-4AA3-97D1-406E1379A005}"/>
                      </a:ext>
                    </a:extLst>
                  </p:cNvPr>
                  <p:cNvSpPr/>
                  <p:nvPr/>
                </p:nvSpPr>
                <p:spPr>
                  <a:xfrm>
                    <a:off x="9395013" y="1463345"/>
                    <a:ext cx="1856809" cy="64633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AA20B8C8-5A57-461C-9C25-78E18B665C2C}"/>
                      </a:ext>
                    </a:extLst>
                  </p:cNvPr>
                  <p:cNvCxnSpPr>
                    <a:cxnSpLocks/>
                    <a:stCxn id="58" idx="4"/>
                    <a:endCxn id="30" idx="0"/>
                  </p:cNvCxnSpPr>
                  <p:nvPr/>
                </p:nvCxnSpPr>
                <p:spPr>
                  <a:xfrm>
                    <a:off x="10323418" y="2109676"/>
                    <a:ext cx="10647" cy="37119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9F70EB88-BADA-4471-A75F-294AF988CC75}"/>
                      </a:ext>
                    </a:extLst>
                  </p:cNvPr>
                  <p:cNvCxnSpPr>
                    <a:cxnSpLocks/>
                    <a:stCxn id="56" idx="0"/>
                  </p:cNvCxnSpPr>
                  <p:nvPr/>
                </p:nvCxnSpPr>
                <p:spPr>
                  <a:xfrm flipV="1">
                    <a:off x="9273425" y="3438770"/>
                    <a:ext cx="1079109" cy="53410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212EE9A5-C1EA-41B5-A57E-550D64DCAD86}"/>
                      </a:ext>
                    </a:extLst>
                  </p:cNvPr>
                  <p:cNvCxnSpPr>
                    <a:cxnSpLocks/>
                    <a:stCxn id="57" idx="0"/>
                    <a:endCxn id="30" idx="2"/>
                  </p:cNvCxnSpPr>
                  <p:nvPr/>
                </p:nvCxnSpPr>
                <p:spPr>
                  <a:xfrm flipH="1" flipV="1">
                    <a:off x="10334065" y="3460244"/>
                    <a:ext cx="963702" cy="50185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8872DDF3-9D87-4A0B-B7B8-41EAFE453676}"/>
                      </a:ext>
                    </a:extLst>
                  </p:cNvPr>
                  <p:cNvSpPr txBox="1"/>
                  <p:nvPr/>
                </p:nvSpPr>
                <p:spPr>
                  <a:xfrm>
                    <a:off x="9559732" y="1626044"/>
                    <a:ext cx="20394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 Normal data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A0246493-56BB-4FD9-A4BB-751EE0BD73AA}"/>
                      </a:ext>
                    </a:extLst>
                  </p:cNvPr>
                  <p:cNvSpPr txBox="1"/>
                  <p:nvPr/>
                </p:nvSpPr>
                <p:spPr>
                  <a:xfrm>
                    <a:off x="8480619" y="4004724"/>
                    <a:ext cx="15251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/>
                      <a:t>Oversampled data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83634601-A7C2-402F-92A3-E2E617CF990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9217" y="4041975"/>
                    <a:ext cx="212916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under</a:t>
                    </a:r>
                    <a:r>
                      <a:rPr lang="en-IN" dirty="0"/>
                      <a:t>sampled</a:t>
                    </a:r>
                  </a:p>
                  <a:p>
                    <a:pPr algn="ctr"/>
                    <a:r>
                      <a:rPr lang="en-IN" dirty="0"/>
                      <a:t>data</a:t>
                    </a:r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537E3CFC-D14B-44DA-8DD4-D5F6BFDDB99E}"/>
                      </a:ext>
                    </a:extLst>
                  </p:cNvPr>
                  <p:cNvSpPr/>
                  <p:nvPr/>
                </p:nvSpPr>
                <p:spPr>
                  <a:xfrm>
                    <a:off x="8040777" y="6211669"/>
                    <a:ext cx="2465294" cy="60972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383D9ED-40DB-40E1-A6A1-F377E2D6E29E}"/>
                      </a:ext>
                    </a:extLst>
                  </p:cNvPr>
                  <p:cNvSpPr txBox="1"/>
                  <p:nvPr/>
                </p:nvSpPr>
                <p:spPr>
                  <a:xfrm>
                    <a:off x="8248105" y="6211669"/>
                    <a:ext cx="199016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/>
                      <a:t>Accuracy and f1 score</a:t>
                    </a:r>
                  </a:p>
                </p:txBody>
              </p:sp>
              <p:cxnSp>
                <p:nvCxnSpPr>
                  <p:cNvPr id="81" name="Connector: Elbow 80">
                    <a:extLst>
                      <a:ext uri="{FF2B5EF4-FFF2-40B4-BE49-F238E27FC236}">
                        <a16:creationId xmlns:a16="http://schemas.microsoft.com/office/drawing/2014/main" id="{5BC5D09C-8AC1-435A-9887-21EB41A877A1}"/>
                      </a:ext>
                    </a:extLst>
                  </p:cNvPr>
                  <p:cNvCxnSpPr>
                    <a:stCxn id="78" idx="6"/>
                    <a:endCxn id="2" idx="2"/>
                  </p:cNvCxnSpPr>
                  <p:nvPr/>
                </p:nvCxnSpPr>
                <p:spPr>
                  <a:xfrm flipH="1" flipV="1">
                    <a:off x="10488707" y="5836282"/>
                    <a:ext cx="17364" cy="680250"/>
                  </a:xfrm>
                  <a:prstGeom prst="bentConnector4">
                    <a:avLst>
                      <a:gd name="adj1" fmla="val -1316517"/>
                      <a:gd name="adj2" fmla="val 72408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30AB482-393A-46E2-80BF-05F412EE633E}"/>
              </a:ext>
            </a:extLst>
          </p:cNvPr>
          <p:cNvSpPr txBox="1"/>
          <p:nvPr/>
        </p:nvSpPr>
        <p:spPr>
          <a:xfrm>
            <a:off x="2742088" y="332596"/>
            <a:ext cx="6948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8E8006-3DB4-4CAC-ACA8-4054AE0B9A29}"/>
              </a:ext>
            </a:extLst>
          </p:cNvPr>
          <p:cNvSpPr txBox="1"/>
          <p:nvPr/>
        </p:nvSpPr>
        <p:spPr>
          <a:xfrm>
            <a:off x="618565" y="6086921"/>
            <a:ext cx="676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Diagram representing the flow of the model.</a:t>
            </a:r>
          </a:p>
        </p:txBody>
      </p:sp>
    </p:spTree>
    <p:extLst>
      <p:ext uri="{BB962C8B-B14F-4D97-AF65-F5344CB8AC3E}">
        <p14:creationId xmlns:p14="http://schemas.microsoft.com/office/powerpoint/2010/main" val="427118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AB669A-30A1-4190-8218-CA8696DB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3811" y="6506971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6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9A4166-395A-4043-8306-83552A26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93" y="2181225"/>
            <a:ext cx="5945001" cy="400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9FCF5-6A58-4581-8874-E98C1F64B338}"/>
              </a:ext>
            </a:extLst>
          </p:cNvPr>
          <p:cNvSpPr txBox="1"/>
          <p:nvPr/>
        </p:nvSpPr>
        <p:spPr>
          <a:xfrm>
            <a:off x="3397624" y="430306"/>
            <a:ext cx="6221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8D4C5-4FBA-42E3-BACB-1666307B699E}"/>
              </a:ext>
            </a:extLst>
          </p:cNvPr>
          <p:cNvSpPr txBox="1"/>
          <p:nvPr/>
        </p:nvSpPr>
        <p:spPr>
          <a:xfrm>
            <a:off x="546847" y="1199747"/>
            <a:ext cx="11178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/>
              <a:t>Total no of hypothesis in PIMA diabetes dataset is 768 , out of which 268 is predicting it to be 1(yes) rest 0(no), so the dataset is imbalance.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F1905-5A4D-48D6-A240-286BC9507E19}"/>
              </a:ext>
            </a:extLst>
          </p:cNvPr>
          <p:cNvSpPr txBox="1"/>
          <p:nvPr/>
        </p:nvSpPr>
        <p:spPr>
          <a:xfrm>
            <a:off x="7771839" y="4286250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Diabetic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ED8D1-AA59-41DB-8C79-0214EEFFD5FA}"/>
              </a:ext>
            </a:extLst>
          </p:cNvPr>
          <p:cNvSpPr txBox="1"/>
          <p:nvPr/>
        </p:nvSpPr>
        <p:spPr>
          <a:xfrm>
            <a:off x="5089010" y="2715907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Not diabetic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338B7-8F5F-4DA1-B413-B36B138EEEEF}"/>
              </a:ext>
            </a:extLst>
          </p:cNvPr>
          <p:cNvSpPr txBox="1"/>
          <p:nvPr/>
        </p:nvSpPr>
        <p:spPr>
          <a:xfrm>
            <a:off x="5089010" y="6233155"/>
            <a:ext cx="431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Graph representing the diabetes dataset.</a:t>
            </a:r>
          </a:p>
        </p:txBody>
      </p:sp>
    </p:spTree>
    <p:extLst>
      <p:ext uri="{BB962C8B-B14F-4D97-AF65-F5344CB8AC3E}">
        <p14:creationId xmlns:p14="http://schemas.microsoft.com/office/powerpoint/2010/main" val="206752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0C6C-9602-4AC9-AA6B-1ABCCFB2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700079-FFF5-4599-8925-DC45043833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768 hypothesis column of some attribute contain 0 value.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replaced that 0 value with mean of particular column.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F1A825-B53A-4198-A2F0-850E19E037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1624" y="1825625"/>
            <a:ext cx="4788512" cy="31975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7109B-83A4-46D4-AC14-DA2435E4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18647" y="6401173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8CF70-7265-44B0-B0BE-3293752A1989}"/>
              </a:ext>
            </a:extLst>
          </p:cNvPr>
          <p:cNvSpPr txBox="1"/>
          <p:nvPr/>
        </p:nvSpPr>
        <p:spPr>
          <a:xfrm>
            <a:off x="7145246" y="5602941"/>
            <a:ext cx="449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No of attribute having value as 0.</a:t>
            </a:r>
          </a:p>
        </p:txBody>
      </p:sp>
    </p:spTree>
    <p:extLst>
      <p:ext uri="{BB962C8B-B14F-4D97-AF65-F5344CB8AC3E}">
        <p14:creationId xmlns:p14="http://schemas.microsoft.com/office/powerpoint/2010/main" val="354632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9D0A-086D-44CA-981C-5926C985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29" y="191154"/>
            <a:ext cx="10269071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D42A-24F4-44A9-8CD9-4B89BB1D5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389" y="84095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below fig shows the corelation between the different attribute present in the dataset.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basis of that we will decide which attribute has the higher effect on the output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find out that Glucose concentration has the highest effect on the output where as blood pressure has the lowest effect.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A21E5-1316-4B84-9003-50066A6E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392208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8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A0BA6-5BD5-4207-A7E3-FA331D78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" y="3528616"/>
            <a:ext cx="11546809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8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223B12-7BA8-44F6-B53C-A4E07D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06906" y="6546711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53E75-055F-4D46-B861-41CDA4AB3A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-252413"/>
            <a:ext cx="10515600" cy="1325563"/>
          </a:xfrm>
        </p:spPr>
        <p:txBody>
          <a:bodyPr/>
          <a:lstStyle/>
          <a:p>
            <a:pPr algn="ctr"/>
            <a:r>
              <a:rPr lang="en-IN" b="1"/>
              <a:t>Correlation 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D33C8-849B-4831-8215-2E5AEDCE2CCD}"/>
              </a:ext>
            </a:extLst>
          </p:cNvPr>
          <p:cNvSpPr txBox="1"/>
          <p:nvPr/>
        </p:nvSpPr>
        <p:spPr>
          <a:xfrm>
            <a:off x="3630706" y="6359942"/>
            <a:ext cx="639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different attribute and class level value.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F08468E-B216-4852-94A4-398073015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58" y="732681"/>
            <a:ext cx="11582947" cy="562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91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881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DIABETES PREDICTION USING MACHINE LEARNING TECHNIQUES  Final year project Review-2 Batch – (2019-2023) Group Members : Abhay Kumar, Sungjemkaba Reg_no : 2019105194, 2019105219 07 Nov-2022</vt:lpstr>
      <vt:lpstr>Contents  </vt:lpstr>
      <vt:lpstr>Glimpse of previous review</vt:lpstr>
      <vt:lpstr>Proposed model</vt:lpstr>
      <vt:lpstr>PowerPoint Presentation</vt:lpstr>
      <vt:lpstr>PowerPoint Presentation</vt:lpstr>
      <vt:lpstr>Data pre-processing</vt:lpstr>
      <vt:lpstr>Correlation </vt:lpstr>
      <vt:lpstr>Correlation </vt:lpstr>
      <vt:lpstr>Balancing the dataset</vt:lpstr>
      <vt:lpstr>Feature extraction</vt:lpstr>
      <vt:lpstr>Accuracy analysis on under sampled data</vt:lpstr>
      <vt:lpstr>Accuracy analysis on oversampled data</vt:lpstr>
      <vt:lpstr>Confusion matrix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USING MACHINE LEARNING TECHNIQUES  Final year project Review-2 Batch – (2019-2023) Group Members : Abhay Kumar, Sungjemkaba Reg_no : 2019105194, 2019105219 28-sep-2022</dc:title>
  <dc:creator>ABHAY KUMAR</dc:creator>
  <cp:lastModifiedBy>ABHAY KUMAR</cp:lastModifiedBy>
  <cp:revision>18</cp:revision>
  <dcterms:created xsi:type="dcterms:W3CDTF">2022-11-01T18:46:52Z</dcterms:created>
  <dcterms:modified xsi:type="dcterms:W3CDTF">2022-12-08T11:39:02Z</dcterms:modified>
</cp:coreProperties>
</file>