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300" r:id="rId4"/>
    <p:sldId id="260" r:id="rId5"/>
    <p:sldId id="258" r:id="rId6"/>
    <p:sldId id="265" r:id="rId7"/>
    <p:sldId id="301" r:id="rId8"/>
    <p:sldId id="302" r:id="rId9"/>
    <p:sldId id="257" r:id="rId10"/>
    <p:sldId id="296" r:id="rId11"/>
    <p:sldId id="297" r:id="rId12"/>
    <p:sldId id="266" r:id="rId13"/>
    <p:sldId id="298" r:id="rId14"/>
    <p:sldId id="262" r:id="rId15"/>
    <p:sldId id="299"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D81BD-9CF9-4792-AF9F-C55F90424C8A}" type="datetimeFigureOut">
              <a:rPr lang="en-IN" smtClean="0"/>
              <a:t>08-12-2022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BBC4-8E72-46A6-98ED-A02D8113ECD2}" type="slidenum">
              <a:rPr lang="en-IN" smtClean="0"/>
              <a:t>‹#›</a:t>
            </a:fld>
            <a:endParaRPr lang="en-IN" dirty="0"/>
          </a:p>
        </p:txBody>
      </p:sp>
    </p:spTree>
    <p:extLst>
      <p:ext uri="{BB962C8B-B14F-4D97-AF65-F5344CB8AC3E}">
        <p14:creationId xmlns:p14="http://schemas.microsoft.com/office/powerpoint/2010/main" val="46907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E64B-7387-4218-80A7-3675D99B82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AF2AA0-838D-41F0-BEC3-F1D278C1E3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B3DE51-4AF1-43E2-8BDA-D2AD30649BE5}"/>
              </a:ext>
            </a:extLst>
          </p:cNvPr>
          <p:cNvSpPr>
            <a:spLocks noGrp="1"/>
          </p:cNvSpPr>
          <p:nvPr>
            <p:ph type="dt" sz="half" idx="10"/>
          </p:nvPr>
        </p:nvSpPr>
        <p:spPr/>
        <p:txBody>
          <a:bodyPr/>
          <a:lstStyle/>
          <a:p>
            <a:fld id="{C072A701-3519-42E6-BDB9-004E8508DD53}" type="datetime1">
              <a:rPr lang="en-IN" smtClean="0"/>
              <a:t>08-12-2022</a:t>
            </a:fld>
            <a:endParaRPr lang="en-IN" dirty="0"/>
          </a:p>
        </p:txBody>
      </p:sp>
      <p:sp>
        <p:nvSpPr>
          <p:cNvPr id="5" name="Footer Placeholder 4">
            <a:extLst>
              <a:ext uri="{FF2B5EF4-FFF2-40B4-BE49-F238E27FC236}">
                <a16:creationId xmlns:a16="http://schemas.microsoft.com/office/drawing/2014/main" id="{A14B1DCE-B3C4-433A-8D7B-9FAD724FC43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7D859CC-0049-4F88-AFA4-FD8BAA8F2D22}"/>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89911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C1BF-9E6B-4CE2-8B8D-A167DB49F4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73286-6F2A-461A-B492-000386BC0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C8E26-EC4C-446A-A8A2-D7AFFB7B82E4}"/>
              </a:ext>
            </a:extLst>
          </p:cNvPr>
          <p:cNvSpPr>
            <a:spLocks noGrp="1"/>
          </p:cNvSpPr>
          <p:nvPr>
            <p:ph type="dt" sz="half" idx="10"/>
          </p:nvPr>
        </p:nvSpPr>
        <p:spPr/>
        <p:txBody>
          <a:bodyPr/>
          <a:lstStyle/>
          <a:p>
            <a:fld id="{0B04B4FF-17B1-4AA0-9E32-401673445CCE}" type="datetime1">
              <a:rPr lang="en-IN" smtClean="0"/>
              <a:t>08-12-2022</a:t>
            </a:fld>
            <a:endParaRPr lang="en-IN" dirty="0"/>
          </a:p>
        </p:txBody>
      </p:sp>
      <p:sp>
        <p:nvSpPr>
          <p:cNvPr id="5" name="Footer Placeholder 4">
            <a:extLst>
              <a:ext uri="{FF2B5EF4-FFF2-40B4-BE49-F238E27FC236}">
                <a16:creationId xmlns:a16="http://schemas.microsoft.com/office/drawing/2014/main" id="{E6C9E1C8-E728-456D-A0F7-E1E2DDD509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38DA62A-7951-47C6-9F8D-8BDEB6F57CCF}"/>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135694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62458-7F6F-46A8-A1F4-59AA1EF7C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A2840D-43B3-4E3F-91BB-D4EBB9BD2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90A51-D443-4E44-8D6F-6BB1E885C541}"/>
              </a:ext>
            </a:extLst>
          </p:cNvPr>
          <p:cNvSpPr>
            <a:spLocks noGrp="1"/>
          </p:cNvSpPr>
          <p:nvPr>
            <p:ph type="dt" sz="half" idx="10"/>
          </p:nvPr>
        </p:nvSpPr>
        <p:spPr/>
        <p:txBody>
          <a:bodyPr/>
          <a:lstStyle/>
          <a:p>
            <a:fld id="{7D0A2F35-789A-4ECC-AE08-78B61C2D6C9B}" type="datetime1">
              <a:rPr lang="en-IN" smtClean="0"/>
              <a:t>08-12-2022</a:t>
            </a:fld>
            <a:endParaRPr lang="en-IN" dirty="0"/>
          </a:p>
        </p:txBody>
      </p:sp>
      <p:sp>
        <p:nvSpPr>
          <p:cNvPr id="5" name="Footer Placeholder 4">
            <a:extLst>
              <a:ext uri="{FF2B5EF4-FFF2-40B4-BE49-F238E27FC236}">
                <a16:creationId xmlns:a16="http://schemas.microsoft.com/office/drawing/2014/main" id="{B874A5B2-0CD1-4FF4-A3F7-A5667593D43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B625EF4-E65A-48C5-9142-11CF7123B752}"/>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76115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374E-9D21-492E-9E9F-4B1E175594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D42D4-15D3-4511-8030-BAC2CED460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7098B-0CB4-4C6B-9670-B0B3C66BB109}"/>
              </a:ext>
            </a:extLst>
          </p:cNvPr>
          <p:cNvSpPr>
            <a:spLocks noGrp="1"/>
          </p:cNvSpPr>
          <p:nvPr>
            <p:ph type="dt" sz="half" idx="10"/>
          </p:nvPr>
        </p:nvSpPr>
        <p:spPr/>
        <p:txBody>
          <a:bodyPr/>
          <a:lstStyle/>
          <a:p>
            <a:fld id="{E2E5ABB3-ECD1-474D-8E5E-1A688B100E1C}" type="datetime1">
              <a:rPr lang="en-IN" smtClean="0"/>
              <a:t>08-12-2022</a:t>
            </a:fld>
            <a:endParaRPr lang="en-IN" dirty="0"/>
          </a:p>
        </p:txBody>
      </p:sp>
      <p:sp>
        <p:nvSpPr>
          <p:cNvPr id="5" name="Footer Placeholder 4">
            <a:extLst>
              <a:ext uri="{FF2B5EF4-FFF2-40B4-BE49-F238E27FC236}">
                <a16:creationId xmlns:a16="http://schemas.microsoft.com/office/drawing/2014/main" id="{47D370E1-6011-4844-9EBC-2841BA498B9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976E139-EE03-41EB-8455-34068EB0CB34}"/>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67233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E29-232A-4DC5-94B8-C16BF46394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90FDC3-307A-4551-97B6-52701ADF3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50D39-BC8F-46DF-AA9E-CD05FDD905CE}"/>
              </a:ext>
            </a:extLst>
          </p:cNvPr>
          <p:cNvSpPr>
            <a:spLocks noGrp="1"/>
          </p:cNvSpPr>
          <p:nvPr>
            <p:ph type="dt" sz="half" idx="10"/>
          </p:nvPr>
        </p:nvSpPr>
        <p:spPr/>
        <p:txBody>
          <a:bodyPr/>
          <a:lstStyle/>
          <a:p>
            <a:fld id="{36D1EBE5-929E-495A-B755-2D0506131EB8}" type="datetime1">
              <a:rPr lang="en-IN" smtClean="0"/>
              <a:t>08-12-2022</a:t>
            </a:fld>
            <a:endParaRPr lang="en-IN" dirty="0"/>
          </a:p>
        </p:txBody>
      </p:sp>
      <p:sp>
        <p:nvSpPr>
          <p:cNvPr id="5" name="Footer Placeholder 4">
            <a:extLst>
              <a:ext uri="{FF2B5EF4-FFF2-40B4-BE49-F238E27FC236}">
                <a16:creationId xmlns:a16="http://schemas.microsoft.com/office/drawing/2014/main" id="{BC16F44E-031B-4AE4-A0C6-3CC190209CD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3169901-504F-4F7D-8AF6-18A23559C50F}"/>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67962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73BA-3C24-46C5-B42A-46BC524C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848442-CA72-4658-8156-76FF0D293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25A68F-7064-4507-9039-490A6CA45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E1E9F1-EFC7-49E7-A99C-18EA6D447730}"/>
              </a:ext>
            </a:extLst>
          </p:cNvPr>
          <p:cNvSpPr>
            <a:spLocks noGrp="1"/>
          </p:cNvSpPr>
          <p:nvPr>
            <p:ph type="dt" sz="half" idx="10"/>
          </p:nvPr>
        </p:nvSpPr>
        <p:spPr/>
        <p:txBody>
          <a:bodyPr/>
          <a:lstStyle/>
          <a:p>
            <a:fld id="{7E06CF63-0AED-4F3E-A091-451BE5EDAA91}" type="datetime1">
              <a:rPr lang="en-IN" smtClean="0"/>
              <a:t>08-12-2022</a:t>
            </a:fld>
            <a:endParaRPr lang="en-IN" dirty="0"/>
          </a:p>
        </p:txBody>
      </p:sp>
      <p:sp>
        <p:nvSpPr>
          <p:cNvPr id="6" name="Footer Placeholder 5">
            <a:extLst>
              <a:ext uri="{FF2B5EF4-FFF2-40B4-BE49-F238E27FC236}">
                <a16:creationId xmlns:a16="http://schemas.microsoft.com/office/drawing/2014/main" id="{B6377EDC-3739-4F26-A3F8-B1D3BC6A18C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6723B5C-B09B-4D13-B5E4-1A9629FFE23E}"/>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00237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01D6-F680-4F4B-9822-2EE60A66EA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44B69-77C1-4FCF-B4C0-AC54BCB25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2802D8-A0D1-4F97-95BD-553B6CBFE1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1C989E-F151-40AE-A30F-08D4B1631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44CC7-BF47-4F88-B77F-68C793DA5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C2690A-26A7-45C3-8398-726A4ABADEA2}"/>
              </a:ext>
            </a:extLst>
          </p:cNvPr>
          <p:cNvSpPr>
            <a:spLocks noGrp="1"/>
          </p:cNvSpPr>
          <p:nvPr>
            <p:ph type="dt" sz="half" idx="10"/>
          </p:nvPr>
        </p:nvSpPr>
        <p:spPr/>
        <p:txBody>
          <a:bodyPr/>
          <a:lstStyle/>
          <a:p>
            <a:fld id="{A57288E5-B511-4115-90DD-738BF1105529}" type="datetime1">
              <a:rPr lang="en-IN" smtClean="0"/>
              <a:t>08-12-2022</a:t>
            </a:fld>
            <a:endParaRPr lang="en-IN" dirty="0"/>
          </a:p>
        </p:txBody>
      </p:sp>
      <p:sp>
        <p:nvSpPr>
          <p:cNvPr id="8" name="Footer Placeholder 7">
            <a:extLst>
              <a:ext uri="{FF2B5EF4-FFF2-40B4-BE49-F238E27FC236}">
                <a16:creationId xmlns:a16="http://schemas.microsoft.com/office/drawing/2014/main" id="{92DF01A0-6F23-42DD-9CF8-51D5D46CC9A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C88EEA5-64A3-49F5-B0EE-BC913A479603}"/>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24120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84F9-30DF-4FDF-AE73-55F5BCC681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8464E8-15BE-44D9-9402-1E63668603C5}"/>
              </a:ext>
            </a:extLst>
          </p:cNvPr>
          <p:cNvSpPr>
            <a:spLocks noGrp="1"/>
          </p:cNvSpPr>
          <p:nvPr>
            <p:ph type="dt" sz="half" idx="10"/>
          </p:nvPr>
        </p:nvSpPr>
        <p:spPr/>
        <p:txBody>
          <a:bodyPr/>
          <a:lstStyle/>
          <a:p>
            <a:fld id="{C09C168D-2A25-49A1-A0A0-C2F5CDE16A20}" type="datetime1">
              <a:rPr lang="en-IN" smtClean="0"/>
              <a:t>08-12-2022</a:t>
            </a:fld>
            <a:endParaRPr lang="en-IN" dirty="0"/>
          </a:p>
        </p:txBody>
      </p:sp>
      <p:sp>
        <p:nvSpPr>
          <p:cNvPr id="4" name="Footer Placeholder 3">
            <a:extLst>
              <a:ext uri="{FF2B5EF4-FFF2-40B4-BE49-F238E27FC236}">
                <a16:creationId xmlns:a16="http://schemas.microsoft.com/office/drawing/2014/main" id="{642624B5-8377-4340-BCB6-DA0BAE7BF18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46ADC1A-6CC4-4DFA-8037-0C890579C507}"/>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40632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CB794-339B-4E4E-95FB-CE6B23050291}"/>
              </a:ext>
            </a:extLst>
          </p:cNvPr>
          <p:cNvSpPr>
            <a:spLocks noGrp="1"/>
          </p:cNvSpPr>
          <p:nvPr>
            <p:ph type="dt" sz="half" idx="10"/>
          </p:nvPr>
        </p:nvSpPr>
        <p:spPr/>
        <p:txBody>
          <a:bodyPr/>
          <a:lstStyle/>
          <a:p>
            <a:fld id="{99ABF5FF-28D4-42A0-B962-A5DDDB50E6F0}" type="datetime1">
              <a:rPr lang="en-IN" smtClean="0"/>
              <a:t>08-12-2022</a:t>
            </a:fld>
            <a:endParaRPr lang="en-IN" dirty="0"/>
          </a:p>
        </p:txBody>
      </p:sp>
      <p:sp>
        <p:nvSpPr>
          <p:cNvPr id="3" name="Footer Placeholder 2">
            <a:extLst>
              <a:ext uri="{FF2B5EF4-FFF2-40B4-BE49-F238E27FC236}">
                <a16:creationId xmlns:a16="http://schemas.microsoft.com/office/drawing/2014/main" id="{92EF8D70-F160-48E5-8118-E4980B40A92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49C519B-544A-43AD-9FA0-035A1DD0F7ED}"/>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61824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F6D-916D-4147-A09C-8320A8BC5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D4570C-232A-4732-8A54-34A548F928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A0E828-54D9-42B0-B3FB-3AD0F11AC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09F0F-0EEB-4119-8CBB-50CDB4581FEA}"/>
              </a:ext>
            </a:extLst>
          </p:cNvPr>
          <p:cNvSpPr>
            <a:spLocks noGrp="1"/>
          </p:cNvSpPr>
          <p:nvPr>
            <p:ph type="dt" sz="half" idx="10"/>
          </p:nvPr>
        </p:nvSpPr>
        <p:spPr/>
        <p:txBody>
          <a:bodyPr/>
          <a:lstStyle/>
          <a:p>
            <a:fld id="{3A7B9923-2A67-4E4B-B84B-F87EA1DE5356}" type="datetime1">
              <a:rPr lang="en-IN" smtClean="0"/>
              <a:t>08-12-2022</a:t>
            </a:fld>
            <a:endParaRPr lang="en-IN" dirty="0"/>
          </a:p>
        </p:txBody>
      </p:sp>
      <p:sp>
        <p:nvSpPr>
          <p:cNvPr id="6" name="Footer Placeholder 5">
            <a:extLst>
              <a:ext uri="{FF2B5EF4-FFF2-40B4-BE49-F238E27FC236}">
                <a16:creationId xmlns:a16="http://schemas.microsoft.com/office/drawing/2014/main" id="{5DC31F5A-3FD8-422C-B48D-4A5BE578306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37FCA87-FD82-421B-A6A6-3F6779614D3C}"/>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26361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80A-70FE-406B-98CF-41FB6C9CA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D46C92-D601-452D-9A53-E142720C5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605A0DE-5F86-4EE6-9997-A91B3ABBC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B54E0-608A-4BD3-BE6C-26B7FA742C94}"/>
              </a:ext>
            </a:extLst>
          </p:cNvPr>
          <p:cNvSpPr>
            <a:spLocks noGrp="1"/>
          </p:cNvSpPr>
          <p:nvPr>
            <p:ph type="dt" sz="half" idx="10"/>
          </p:nvPr>
        </p:nvSpPr>
        <p:spPr/>
        <p:txBody>
          <a:bodyPr/>
          <a:lstStyle/>
          <a:p>
            <a:fld id="{BB199C11-A77C-4BDE-B2DF-2C9947E8DB50}" type="datetime1">
              <a:rPr lang="en-IN" smtClean="0"/>
              <a:t>08-12-2022</a:t>
            </a:fld>
            <a:endParaRPr lang="en-IN" dirty="0"/>
          </a:p>
        </p:txBody>
      </p:sp>
      <p:sp>
        <p:nvSpPr>
          <p:cNvPr id="6" name="Footer Placeholder 5">
            <a:extLst>
              <a:ext uri="{FF2B5EF4-FFF2-40B4-BE49-F238E27FC236}">
                <a16:creationId xmlns:a16="http://schemas.microsoft.com/office/drawing/2014/main" id="{0E03F535-C604-4B3A-92A1-CAADA1AD640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BCD7689-C1FE-48DC-B979-911F381513C6}"/>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72957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CB815-B141-48F5-8295-5232858EC4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34C55-31DE-4FAE-AA6C-5C1AB620A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750EE-268E-407F-9C2A-6AB030A03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75325-DE76-4B24-A905-EFCFFBFD5E62}" type="datetime1">
              <a:rPr lang="en-IN" smtClean="0"/>
              <a:t>08-12-2022</a:t>
            </a:fld>
            <a:endParaRPr lang="en-IN" dirty="0"/>
          </a:p>
        </p:txBody>
      </p:sp>
      <p:sp>
        <p:nvSpPr>
          <p:cNvPr id="5" name="Footer Placeholder 4">
            <a:extLst>
              <a:ext uri="{FF2B5EF4-FFF2-40B4-BE49-F238E27FC236}">
                <a16:creationId xmlns:a16="http://schemas.microsoft.com/office/drawing/2014/main" id="{1EB1937D-A8D9-47F5-8308-C1C7CE610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ADA68C0-7DAB-40AD-9036-5081F1FAC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56DE-C91E-4158-B063-F78EECAD942E}" type="slidenum">
              <a:rPr lang="en-IN" smtClean="0"/>
              <a:t>‹#›</a:t>
            </a:fld>
            <a:endParaRPr lang="en-IN" dirty="0"/>
          </a:p>
        </p:txBody>
      </p:sp>
    </p:spTree>
    <p:extLst>
      <p:ext uri="{BB962C8B-B14F-4D97-AF65-F5344CB8AC3E}">
        <p14:creationId xmlns:p14="http://schemas.microsoft.com/office/powerpoint/2010/main" val="4247084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4269"/>
            <a:ext cx="9144000" cy="2383401"/>
          </a:xfrm>
        </p:spPr>
        <p:txBody>
          <a:bodyPr>
            <a:normAutofit/>
          </a:bodyPr>
          <a:lstStyle/>
          <a:p>
            <a:r>
              <a:rPr lang="en-IN" sz="2500" b="1" dirty="0">
                <a:latin typeface="Times New Roman" panose="02020603050405020304" pitchFamily="18" charset="0"/>
                <a:cs typeface="Times New Roman" panose="02020603050405020304" pitchFamily="18" charset="0"/>
              </a:rPr>
              <a:t>DIABETES PREDICTION USING MACHINE LEARNING TECHNIQUES</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Final year project Review phase - 1</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Batch – (2019-2023)</a:t>
            </a:r>
            <a:br>
              <a:rPr lang="en-IN" sz="18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Group Members : Abhay Kumar, Sungjemkaba</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Reg_no : 2019105194, 2019105219</a:t>
            </a:r>
            <a:br>
              <a:rPr lang="en-IN" sz="16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12-Dec-2022</a:t>
            </a:r>
            <a:endParaRPr lang="en-IN" sz="2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987042"/>
            <a:ext cx="9144000" cy="700215"/>
          </a:xfrm>
        </p:spPr>
        <p:txBody>
          <a:bodyPr>
            <a:normAutofit fontScale="92500" lnSpcReduction="10000"/>
          </a:bodyPr>
          <a:lstStyle/>
          <a:p>
            <a:r>
              <a:rPr lang="en-IN" sz="2000" b="1" dirty="0">
                <a:latin typeface="Times New Roman" panose="02020603050405020304" pitchFamily="18" charset="0"/>
                <a:cs typeface="Times New Roman" panose="02020603050405020304" pitchFamily="18" charset="0"/>
              </a:rPr>
              <a:t>Department of Computer Science and Engineering</a:t>
            </a:r>
          </a:p>
          <a:p>
            <a:r>
              <a:rPr lang="en-IN" sz="2000" b="1" dirty="0">
                <a:latin typeface="Times New Roman" panose="02020603050405020304" pitchFamily="18" charset="0"/>
                <a:cs typeface="Times New Roman" panose="02020603050405020304" pitchFamily="18" charset="0"/>
              </a:rPr>
              <a:t>National Institute of Technology Nagaland</a:t>
            </a:r>
            <a:endParaRPr lang="en-IN" sz="28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509" y="3179806"/>
            <a:ext cx="1902940" cy="1589902"/>
          </a:xfrm>
          <a:prstGeom prst="rect">
            <a:avLst/>
          </a:prstGeom>
        </p:spPr>
      </p:pic>
      <p:sp>
        <p:nvSpPr>
          <p:cNvPr id="4" name="Slide Number Placeholder 3">
            <a:extLst>
              <a:ext uri="{FF2B5EF4-FFF2-40B4-BE49-F238E27FC236}">
                <a16:creationId xmlns:a16="http://schemas.microsoft.com/office/drawing/2014/main" id="{2AA37F24-099E-4779-AE91-2DFABB9C5D8E}"/>
              </a:ext>
            </a:extLst>
          </p:cNvPr>
          <p:cNvSpPr>
            <a:spLocks noGrp="1"/>
          </p:cNvSpPr>
          <p:nvPr>
            <p:ph type="sldNum" sz="quarter" idx="12"/>
          </p:nvPr>
        </p:nvSpPr>
        <p:spPr>
          <a:xfrm>
            <a:off x="1" y="6363731"/>
            <a:ext cx="12192000" cy="357744"/>
          </a:xfrm>
        </p:spPr>
        <p:txBody>
          <a:bodyPr/>
          <a:lstStyle/>
          <a:p>
            <a:pPr algn="ctr"/>
            <a:fld id="{771956DE-C91E-4158-B063-F78EECAD942E}" type="slidenum">
              <a:rPr lang="en-IN" smtClean="0"/>
              <a:pPr algn="ctr"/>
              <a:t>1</a:t>
            </a:fld>
            <a:endParaRPr lang="en-IN" dirty="0"/>
          </a:p>
        </p:txBody>
      </p:sp>
    </p:spTree>
    <p:extLst>
      <p:ext uri="{BB962C8B-B14F-4D97-AF65-F5344CB8AC3E}">
        <p14:creationId xmlns:p14="http://schemas.microsoft.com/office/powerpoint/2010/main" val="217659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64" y="-249806"/>
            <a:ext cx="10726271" cy="1071686"/>
          </a:xfrm>
        </p:spPr>
        <p:txBody>
          <a:bodyPr>
            <a:norm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0414079"/>
              </p:ext>
            </p:extLst>
          </p:nvPr>
        </p:nvGraphicFramePr>
        <p:xfrm>
          <a:off x="448235" y="671321"/>
          <a:ext cx="11080376" cy="5867591"/>
        </p:xfrm>
        <a:graphic>
          <a:graphicData uri="http://schemas.openxmlformats.org/drawingml/2006/table">
            <a:tbl>
              <a:tblPr firstRow="1" bandRow="1">
                <a:tableStyleId>{5C22544A-7EE6-4342-B048-85BDC9FD1C3A}</a:tableStyleId>
              </a:tblPr>
              <a:tblGrid>
                <a:gridCol w="366787">
                  <a:extLst>
                    <a:ext uri="{9D8B030D-6E8A-4147-A177-3AD203B41FA5}">
                      <a16:colId xmlns:a16="http://schemas.microsoft.com/office/drawing/2014/main" val="4085889334"/>
                    </a:ext>
                  </a:extLst>
                </a:gridCol>
                <a:gridCol w="1780260">
                  <a:extLst>
                    <a:ext uri="{9D8B030D-6E8A-4147-A177-3AD203B41FA5}">
                      <a16:colId xmlns:a16="http://schemas.microsoft.com/office/drawing/2014/main" val="64427494"/>
                    </a:ext>
                  </a:extLst>
                </a:gridCol>
                <a:gridCol w="1628177">
                  <a:extLst>
                    <a:ext uri="{9D8B030D-6E8A-4147-A177-3AD203B41FA5}">
                      <a16:colId xmlns:a16="http://schemas.microsoft.com/office/drawing/2014/main" val="20002"/>
                    </a:ext>
                  </a:extLst>
                </a:gridCol>
                <a:gridCol w="1064577">
                  <a:extLst>
                    <a:ext uri="{9D8B030D-6E8A-4147-A177-3AD203B41FA5}">
                      <a16:colId xmlns:a16="http://schemas.microsoft.com/office/drawing/2014/main" val="20003"/>
                    </a:ext>
                  </a:extLst>
                </a:gridCol>
                <a:gridCol w="1690800">
                  <a:extLst>
                    <a:ext uri="{9D8B030D-6E8A-4147-A177-3AD203B41FA5}">
                      <a16:colId xmlns:a16="http://schemas.microsoft.com/office/drawing/2014/main" val="20004"/>
                    </a:ext>
                  </a:extLst>
                </a:gridCol>
                <a:gridCol w="2674862">
                  <a:extLst>
                    <a:ext uri="{9D8B030D-6E8A-4147-A177-3AD203B41FA5}">
                      <a16:colId xmlns:a16="http://schemas.microsoft.com/office/drawing/2014/main" val="2192146413"/>
                    </a:ext>
                  </a:extLst>
                </a:gridCol>
                <a:gridCol w="1874913">
                  <a:extLst>
                    <a:ext uri="{9D8B030D-6E8A-4147-A177-3AD203B41FA5}">
                      <a16:colId xmlns:a16="http://schemas.microsoft.com/office/drawing/2014/main" val="2390615937"/>
                    </a:ext>
                  </a:extLst>
                </a:gridCol>
              </a:tblGrid>
              <a:tr h="655573">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Sl. No.</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Title of the paper</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Name of the Authors</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Year of Publication</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Name of the Journal</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Purpose</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Model used</a:t>
                      </a:r>
                    </a:p>
                  </a:txBody>
                  <a:tcPr marL="68580" marR="68580" marT="0" marB="0"/>
                </a:tc>
                <a:extLst>
                  <a:ext uri="{0D108BD9-81ED-4DB2-BD59-A6C34878D82A}">
                    <a16:rowId xmlns:a16="http://schemas.microsoft.com/office/drawing/2014/main" val="2808203646"/>
                  </a:ext>
                </a:extLst>
              </a:tr>
              <a:tr h="1422354">
                <a:tc>
                  <a:txBody>
                    <a:bodyPr/>
                    <a:lstStyle/>
                    <a:p>
                      <a:pPr algn="ctr"/>
                      <a:r>
                        <a:rPr lang="en-IN" sz="1800" b="0" kern="1200" dirty="0">
                          <a:solidFill>
                            <a:schemeClr val="dk1"/>
                          </a:solidFill>
                          <a:latin typeface="Times New Roman" pitchFamily="18" charset="0"/>
                          <a:ea typeface="+mn-ea"/>
                          <a:cs typeface="Times New Roman" pitchFamily="18" charset="0"/>
                        </a:rPr>
                        <a:t>1.</a:t>
                      </a:r>
                    </a:p>
                  </a:txBody>
                  <a:tcPr/>
                </a:tc>
                <a:tc>
                  <a:txBody>
                    <a:bodyPr/>
                    <a:lstStyle/>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Novel Diabetes Healthcare Disease Prediction Framework Using</a:t>
                      </a:r>
                    </a:p>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Machine Learning Techniques</a:t>
                      </a:r>
                      <a:endParaRPr lang="en-IN" sz="18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algn="just"/>
                      <a:r>
                        <a:rPr lang="en-IN" sz="1600" b="0" i="0" u="none" strike="noStrike" kern="1200" baseline="0" dirty="0">
                          <a:solidFill>
                            <a:schemeClr val="dk1"/>
                          </a:solidFill>
                          <a:latin typeface="Times New Roman" panose="02020603050405020304" pitchFamily="18" charset="0"/>
                          <a:ea typeface="+mn-ea"/>
                          <a:cs typeface="+mn-cs"/>
                        </a:rPr>
                        <a:t>Shubham joshi, Ali Rizwan, Bas-ant Tiwari</a:t>
                      </a:r>
                      <a:endPar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600" b="0" i="0" u="none" strike="noStrike" kern="1200" baseline="0" dirty="0">
                          <a:solidFill>
                            <a:schemeClr val="dk1"/>
                          </a:solidFill>
                          <a:latin typeface="Times New Roman" panose="02020603050405020304" pitchFamily="18" charset="0"/>
                          <a:ea typeface="+mn-ea"/>
                          <a:cs typeface="+mn-cs"/>
                        </a:rPr>
                        <a:t>2022</a:t>
                      </a:r>
                      <a:endParaRPr lang="en-IN"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Journal of Healthcare Engineering. (</a:t>
                      </a:r>
                      <a:r>
                        <a:rPr lang="en-IN" sz="1600" b="0" kern="1200" baseline="0" dirty="0">
                          <a:solidFill>
                            <a:schemeClr val="dk1"/>
                          </a:solidFill>
                          <a:latin typeface="Times New Roman" panose="02020603050405020304" pitchFamily="18" charset="0"/>
                          <a:ea typeface="+mn-ea"/>
                          <a:cs typeface="Times New Roman" pitchFamily="18" charset="0"/>
                        </a:rPr>
                        <a:t>Hindawi</a:t>
                      </a:r>
                      <a:r>
                        <a:rPr lang="en-IN" sz="1600" b="0" i="0" u="none" strike="noStrike" kern="1200" baseline="0" dirty="0">
                          <a:solidFill>
                            <a:schemeClr val="dk1"/>
                          </a:solidFill>
                          <a:latin typeface="Times New Roman" panose="02020603050405020304" pitchFamily="18" charset="0"/>
                          <a:ea typeface="+mn-ea"/>
                          <a:cs typeface="+mn-cs"/>
                        </a:rPr>
                        <a:t>)</a:t>
                      </a: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They performed the review of the literature on machine learning and suggested an intelligent system for finding the diabetes.</a:t>
                      </a: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Decision tree, Random Forest, SVM, with having 83% accuracy.</a:t>
                      </a:r>
                    </a:p>
                  </a:txBody>
                  <a:tcPr/>
                </a:tc>
                <a:extLst>
                  <a:ext uri="{0D108BD9-81ED-4DB2-BD59-A6C34878D82A}">
                    <a16:rowId xmlns:a16="http://schemas.microsoft.com/office/drawing/2014/main" val="10001"/>
                  </a:ext>
                </a:extLst>
              </a:tr>
              <a:tr h="1422354">
                <a:tc>
                  <a:txBody>
                    <a:bodyPr/>
                    <a:lstStyle/>
                    <a:p>
                      <a:pPr algn="ctr"/>
                      <a:r>
                        <a:rPr lang="en-IN" sz="1800" b="0" kern="1200" dirty="0">
                          <a:solidFill>
                            <a:schemeClr val="dk1"/>
                          </a:solidFill>
                          <a:latin typeface="Times New Roman" pitchFamily="18" charset="0"/>
                          <a:ea typeface="+mn-ea"/>
                          <a:cs typeface="Times New Roman" pitchFamily="18" charset="0"/>
                        </a:rPr>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Prediction of Type 2 Diabetes using Machine Learning Classification Methods</a:t>
                      </a:r>
                    </a:p>
                    <a:p>
                      <a:pPr algn="ctr"/>
                      <a:endParaRPr lang="en-US" sz="1600" b="0" baseline="0" dirty="0">
                        <a:latin typeface="Times New Roman" panose="02020603050405020304" pitchFamily="18" charset="0"/>
                        <a:cs typeface="Times New Roman" pitchFamily="18" charset="0"/>
                      </a:endParaRPr>
                    </a:p>
                  </a:txBody>
                  <a:tcPr/>
                </a:tc>
                <a:tc>
                  <a:txBody>
                    <a:bodyPr/>
                    <a:lstStyle/>
                    <a:p>
                      <a:pPr algn="l"/>
                      <a:r>
                        <a:rPr lang="en-IN" sz="1600" b="0" i="0" u="none" strike="noStrike" kern="1200" baseline="0" dirty="0">
                          <a:solidFill>
                            <a:schemeClr val="dk1"/>
                          </a:solidFill>
                          <a:effectLst/>
                          <a:latin typeface="Times New Roman" panose="02020603050405020304" pitchFamily="18" charset="0"/>
                          <a:ea typeface="+mn-ea"/>
                          <a:cs typeface="+mn-cs"/>
                        </a:rPr>
                        <a:t>Neha prema tigga, shruti garg.</a:t>
                      </a:r>
                      <a:endParaRPr lang="sv-SE" sz="1600" b="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600" b="0" kern="1200" baseline="0" dirty="0">
                          <a:solidFill>
                            <a:schemeClr val="dk1"/>
                          </a:solidFill>
                          <a:latin typeface="Times New Roman" panose="02020603050405020304" pitchFamily="18" charset="0"/>
                          <a:ea typeface="+mn-ea"/>
                          <a:cs typeface="Times New Roman"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Journal of Procedia  computer science.  (</a:t>
                      </a:r>
                      <a:r>
                        <a:rPr lang="en-US" sz="1600" b="0" baseline="0" dirty="0">
                          <a:latin typeface="Times New Roman" panose="02020603050405020304" pitchFamily="18" charset="0"/>
                          <a:cs typeface="Times New Roman" pitchFamily="18" charset="0"/>
                        </a:rPr>
                        <a:t>Elsevier</a:t>
                      </a:r>
                      <a:r>
                        <a:rPr lang="en-IN" sz="1600" b="0" i="0" u="none" strike="noStrike" kern="1200" baseline="0" dirty="0">
                          <a:solidFill>
                            <a:schemeClr val="dk1"/>
                          </a:solidFill>
                          <a:latin typeface="Times New Roman" panose="02020603050405020304" pitchFamily="18" charset="0"/>
                          <a:ea typeface="+mn-ea"/>
                          <a:cs typeface="+mn-cs"/>
                        </a:rPr>
                        <a:t>)</a:t>
                      </a: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effectLst/>
                          <a:latin typeface="Times New Roman" panose="02020603050405020304" pitchFamily="18" charset="0"/>
                          <a:ea typeface="+mn-ea"/>
                          <a:cs typeface="+mn-cs"/>
                        </a:rPr>
                        <a:t>Type 2 diabetes prediction using random forest as well as KNN algorithm.</a:t>
                      </a:r>
                    </a:p>
                  </a:txBody>
                  <a:tcPr/>
                </a:tc>
                <a:tc>
                  <a:txBody>
                    <a:bodyPr/>
                    <a:lstStyle/>
                    <a:p>
                      <a:r>
                        <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rPr>
                        <a:t>Random forest , KNN.</a:t>
                      </a:r>
                    </a:p>
                  </a:txBody>
                  <a:tcPr/>
                </a:tc>
                <a:extLst>
                  <a:ext uri="{0D108BD9-81ED-4DB2-BD59-A6C34878D82A}">
                    <a16:rowId xmlns:a16="http://schemas.microsoft.com/office/drawing/2014/main" val="4154246141"/>
                  </a:ext>
                </a:extLst>
              </a:tr>
              <a:tr h="1868583">
                <a:tc>
                  <a:txBody>
                    <a:bodyPr/>
                    <a:lstStyle/>
                    <a:p>
                      <a:pPr algn="ctr"/>
                      <a:r>
                        <a:rPr lang="en-IN" sz="1800" b="0" kern="1200" dirty="0">
                          <a:solidFill>
                            <a:schemeClr val="dk1"/>
                          </a:solidFill>
                          <a:latin typeface="Times New Roman" pitchFamily="18" charset="0"/>
                          <a:ea typeface="+mn-ea"/>
                          <a:cs typeface="Times New Roman" pitchFamily="18" charset="0"/>
                        </a:rPr>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AI-based smart prediction of clinical disease using random forest classifier and Naive Bayes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kern="1200" baseline="0" dirty="0">
                        <a:solidFill>
                          <a:schemeClr val="dk1"/>
                        </a:solidFill>
                        <a:latin typeface="Times New Roman" panose="02020603050405020304" pitchFamily="18" charset="0"/>
                        <a:ea typeface="+mn-ea"/>
                        <a:cs typeface="Times New Roman" pitchFamily="18" charset="0"/>
                      </a:endParaRPr>
                    </a:p>
                    <a:p>
                      <a:pPr algn="ctr"/>
                      <a:endParaRPr lang="en-US" sz="1600" b="0" baseline="0" dirty="0">
                        <a:latin typeface="Times New Roman" panose="02020603050405020304"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V.Jackins , Svindal , M.kalliappan , Mi young lee.</a:t>
                      </a:r>
                      <a:endParaRPr lang="en-IN" sz="1600" b="0" kern="1200" baseline="0" dirty="0">
                        <a:solidFill>
                          <a:schemeClr val="dk1"/>
                        </a:solidFill>
                        <a:latin typeface="Times New Roman" panose="02020603050405020304" pitchFamily="18" charset="0"/>
                        <a:ea typeface="+mn-ea"/>
                        <a:cs typeface="Times New Roman" pitchFamily="18" charset="0"/>
                      </a:endParaRPr>
                    </a:p>
                    <a:p>
                      <a:pPr algn="l"/>
                      <a:endParaRPr lang="sv-SE" sz="1600" b="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kern="1200" baseline="0" dirty="0">
                          <a:solidFill>
                            <a:schemeClr val="dk1"/>
                          </a:solidFill>
                          <a:latin typeface="Times New Roman" panose="02020603050405020304" pitchFamily="18" charset="0"/>
                          <a:ea typeface="+mn-ea"/>
                          <a:cs typeface="Times New Roman" panose="02020603050405020304" pitchFamily="18" charset="0"/>
                        </a:rPr>
                        <a:t>2020</a:t>
                      </a:r>
                      <a:endParaRPr lang="en-IN" sz="1600" b="0" kern="1200" baseline="0" dirty="0">
                        <a:solidFill>
                          <a:schemeClr val="dk1"/>
                        </a:solidFill>
                        <a:latin typeface="Times New Roman" panose="02020603050405020304" pitchFamily="18" charset="0"/>
                        <a:ea typeface="+mn-ea"/>
                        <a:cs typeface="Times New Roman" pitchFamily="18" charset="0"/>
                      </a:endParaRPr>
                    </a:p>
                    <a:p>
                      <a:pPr algn="ct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effectLst/>
                          <a:latin typeface="Times New Roman" panose="02020603050405020304" pitchFamily="18" charset="0"/>
                          <a:ea typeface="+mn-ea"/>
                          <a:cs typeface="+mn-cs"/>
                        </a:rPr>
                        <a:t>The Journal of Supercomputing.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effectLst/>
                          <a:latin typeface="Times New Roman" panose="02020603050405020304" pitchFamily="18" charset="0"/>
                          <a:ea typeface="+mn-ea"/>
                          <a:cs typeface="+mn-cs"/>
                        </a:rPr>
                        <a:t>(Springer)</a:t>
                      </a:r>
                      <a:endParaRPr lang="en-IN" sz="1600" b="0" i="0" kern="1200" baseline="0" dirty="0">
                        <a:solidFill>
                          <a:schemeClr val="dk1"/>
                        </a:solidFill>
                        <a:latin typeface="Times New Roman" panose="02020603050405020304" pitchFamily="18" charset="0"/>
                        <a:ea typeface="+mn-ea"/>
                        <a:cs typeface="Times New Roman" pitchFamily="18" charset="0"/>
                      </a:endParaRPr>
                    </a:p>
                    <a:p>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Times New Roman" panose="02020603050405020304" pitchFamily="18" charset="0"/>
                          <a:ea typeface="+mn-ea"/>
                          <a:cs typeface="+mn-cs"/>
                        </a:rPr>
                        <a:t>To discover a model for the </a:t>
                      </a:r>
                      <a:r>
                        <a:rPr lang="en-IN" sz="1600" b="0" i="0" u="none" strike="noStrike" kern="1200" baseline="0" dirty="0">
                          <a:solidFill>
                            <a:schemeClr val="dk1"/>
                          </a:solidFill>
                          <a:latin typeface="Times New Roman" panose="02020603050405020304" pitchFamily="18" charset="0"/>
                          <a:ea typeface="+mn-ea"/>
                          <a:cs typeface="+mn-cs"/>
                        </a:rPr>
                        <a:t>diagnosis of diabetes, coronary </a:t>
                      </a:r>
                      <a:r>
                        <a:rPr lang="en-US" sz="1600" b="0" i="0" u="none" strike="noStrike" kern="1200" baseline="0" dirty="0">
                          <a:solidFill>
                            <a:schemeClr val="dk1"/>
                          </a:solidFill>
                          <a:latin typeface="Times New Roman" panose="02020603050405020304" pitchFamily="18" charset="0"/>
                          <a:ea typeface="+mn-ea"/>
                          <a:cs typeface="+mn-cs"/>
                        </a:rPr>
                        <a:t>heart disease, and cancer among </a:t>
                      </a:r>
                      <a:r>
                        <a:rPr lang="en-IN" sz="1600" b="0" i="0" u="none" strike="noStrike" kern="1200" baseline="0" dirty="0">
                          <a:solidFill>
                            <a:schemeClr val="dk1"/>
                          </a:solidFill>
                          <a:latin typeface="Times New Roman" panose="02020603050405020304" pitchFamily="18" charset="0"/>
                          <a:ea typeface="+mn-ea"/>
                          <a:cs typeface="+mn-cs"/>
                        </a:rPr>
                        <a:t>the available data.</a:t>
                      </a:r>
                      <a:endParaRPr lang="en-IN" sz="1600" b="0" kern="1200" baseline="0" dirty="0">
                        <a:solidFill>
                          <a:schemeClr val="dk1"/>
                        </a:solidFill>
                        <a:latin typeface="Times New Roman" panose="02020603050405020304" pitchFamily="18" charset="0"/>
                        <a:ea typeface="+mn-ea"/>
                        <a:cs typeface="Times New Roman" pitchFamily="18" charset="0"/>
                      </a:endParaRPr>
                    </a:p>
                    <a:p>
                      <a:endPar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baseline="0" dirty="0">
                          <a:solidFill>
                            <a:schemeClr val="dk1"/>
                          </a:solidFill>
                          <a:latin typeface="Times New Roman" panose="02020603050405020304" pitchFamily="18" charset="0"/>
                          <a:ea typeface="+mn-ea"/>
                          <a:cs typeface="Times New Roman" pitchFamily="18" charset="0"/>
                        </a:rPr>
                        <a:t>Random forest, Naïve Bayes.</a:t>
                      </a:r>
                    </a:p>
                  </a:txBody>
                  <a:tcPr/>
                </a:tc>
                <a:extLst>
                  <a:ext uri="{0D108BD9-81ED-4DB2-BD59-A6C34878D82A}">
                    <a16:rowId xmlns:a16="http://schemas.microsoft.com/office/drawing/2014/main" val="2993214998"/>
                  </a:ext>
                </a:extLst>
              </a:tr>
            </a:tbl>
          </a:graphicData>
        </a:graphic>
      </p:graphicFrame>
      <p:sp>
        <p:nvSpPr>
          <p:cNvPr id="3" name="Slide Number Placeholder 2">
            <a:extLst>
              <a:ext uri="{FF2B5EF4-FFF2-40B4-BE49-F238E27FC236}">
                <a16:creationId xmlns:a16="http://schemas.microsoft.com/office/drawing/2014/main" id="{CDEF6EE0-6474-45F4-AA43-78412928DB68}"/>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10</a:t>
            </a:fld>
            <a:endParaRPr lang="en-IN" dirty="0"/>
          </a:p>
        </p:txBody>
      </p:sp>
    </p:spTree>
    <p:extLst>
      <p:ext uri="{BB962C8B-B14F-4D97-AF65-F5344CB8AC3E}">
        <p14:creationId xmlns:p14="http://schemas.microsoft.com/office/powerpoint/2010/main" val="4264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63" y="-106371"/>
            <a:ext cx="10726271" cy="1071686"/>
          </a:xfrm>
        </p:spPr>
        <p:txBody>
          <a:bodyPr>
            <a:norm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6970932"/>
              </p:ext>
            </p:extLst>
          </p:nvPr>
        </p:nvGraphicFramePr>
        <p:xfrm>
          <a:off x="732863" y="1032550"/>
          <a:ext cx="10926099" cy="5260674"/>
        </p:xfrm>
        <a:graphic>
          <a:graphicData uri="http://schemas.openxmlformats.org/drawingml/2006/table">
            <a:tbl>
              <a:tblPr firstRow="1" bandRow="1">
                <a:tableStyleId>{5C22544A-7EE6-4342-B048-85BDC9FD1C3A}</a:tableStyleId>
              </a:tblPr>
              <a:tblGrid>
                <a:gridCol w="421341">
                  <a:extLst>
                    <a:ext uri="{9D8B030D-6E8A-4147-A177-3AD203B41FA5}">
                      <a16:colId xmlns:a16="http://schemas.microsoft.com/office/drawing/2014/main" val="4085889334"/>
                    </a:ext>
                  </a:extLst>
                </a:gridCol>
                <a:gridCol w="1472455">
                  <a:extLst>
                    <a:ext uri="{9D8B030D-6E8A-4147-A177-3AD203B41FA5}">
                      <a16:colId xmlns:a16="http://schemas.microsoft.com/office/drawing/2014/main" val="64427494"/>
                    </a:ext>
                  </a:extLst>
                </a:gridCol>
                <a:gridCol w="1228165">
                  <a:extLst>
                    <a:ext uri="{9D8B030D-6E8A-4147-A177-3AD203B41FA5}">
                      <a16:colId xmlns:a16="http://schemas.microsoft.com/office/drawing/2014/main" val="20002"/>
                    </a:ext>
                  </a:extLst>
                </a:gridCol>
                <a:gridCol w="1228164">
                  <a:extLst>
                    <a:ext uri="{9D8B030D-6E8A-4147-A177-3AD203B41FA5}">
                      <a16:colId xmlns:a16="http://schemas.microsoft.com/office/drawing/2014/main" val="20003"/>
                    </a:ext>
                  </a:extLst>
                </a:gridCol>
                <a:gridCol w="1730188">
                  <a:extLst>
                    <a:ext uri="{9D8B030D-6E8A-4147-A177-3AD203B41FA5}">
                      <a16:colId xmlns:a16="http://schemas.microsoft.com/office/drawing/2014/main" val="20004"/>
                    </a:ext>
                  </a:extLst>
                </a:gridCol>
                <a:gridCol w="3117474">
                  <a:extLst>
                    <a:ext uri="{9D8B030D-6E8A-4147-A177-3AD203B41FA5}">
                      <a16:colId xmlns:a16="http://schemas.microsoft.com/office/drawing/2014/main" val="2192146413"/>
                    </a:ext>
                  </a:extLst>
                </a:gridCol>
                <a:gridCol w="1728312">
                  <a:extLst>
                    <a:ext uri="{9D8B030D-6E8A-4147-A177-3AD203B41FA5}">
                      <a16:colId xmlns:a16="http://schemas.microsoft.com/office/drawing/2014/main" val="2390615937"/>
                    </a:ext>
                  </a:extLst>
                </a:gridCol>
              </a:tblGrid>
              <a:tr h="1052359">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Sl. No.</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Publications</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Name of the Authors</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Year of Publication</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Name of the Journal</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Purpose</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Model used</a:t>
                      </a:r>
                    </a:p>
                  </a:txBody>
                  <a:tcPr marL="68580" marR="68580" marT="0" marB="0"/>
                </a:tc>
                <a:extLst>
                  <a:ext uri="{0D108BD9-81ED-4DB2-BD59-A6C34878D82A}">
                    <a16:rowId xmlns:a16="http://schemas.microsoft.com/office/drawing/2014/main" val="2808203646"/>
                  </a:ext>
                </a:extLst>
              </a:tr>
              <a:tr h="2283235">
                <a:tc>
                  <a:txBody>
                    <a:bodyPr/>
                    <a:lstStyle/>
                    <a:p>
                      <a:pPr algn="ctr"/>
                      <a:r>
                        <a:rPr lang="en-IN" sz="1800" b="0" kern="1200" baseline="0" dirty="0">
                          <a:solidFill>
                            <a:schemeClr val="dk1"/>
                          </a:solidFill>
                          <a:latin typeface="Times New Roman" pitchFamily="18" charset="0"/>
                          <a:ea typeface="+mn-ea"/>
                          <a:cs typeface="Times New Roman" pitchFamily="18" charset="0"/>
                        </a:rPr>
                        <a:t>4.</a:t>
                      </a:r>
                    </a:p>
                  </a:txBody>
                  <a:tcPr/>
                </a:tc>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Machine Learning and Data Mining Methods in Diabetes Research</a:t>
                      </a:r>
                      <a:endParaRPr lang="en-IN" sz="1400" b="0" kern="1200" baseline="0" dirty="0">
                        <a:solidFill>
                          <a:schemeClr val="dk1"/>
                        </a:solidFill>
                        <a:latin typeface="Times New Roman" pitchFamily="18" charset="0"/>
                        <a:ea typeface="+mn-ea"/>
                        <a:cs typeface="Times New Roman" pitchFamily="18" charset="0"/>
                      </a:endParaRPr>
                    </a:p>
                  </a:txBody>
                  <a:tcPr/>
                </a:tc>
                <a:tc>
                  <a:txBody>
                    <a:bodyPr/>
                    <a:lstStyle/>
                    <a:p>
                      <a:pPr algn="l"/>
                      <a:r>
                        <a:rPr lang="en-IN" sz="1600" b="0" i="0" u="none" strike="noStrike" kern="1200" baseline="0" dirty="0">
                          <a:solidFill>
                            <a:schemeClr val="dk1"/>
                          </a:solidFill>
                          <a:latin typeface="Times New Roman" panose="02020603050405020304" pitchFamily="18" charset="0"/>
                          <a:ea typeface="+mn-ea"/>
                          <a:cs typeface="+mn-cs"/>
                        </a:rPr>
                        <a:t>Ioannis Karachiites, Olga Stave, Athanasios Saxicolous</a:t>
                      </a:r>
                      <a:endParaRPr lang="en-IN" sz="1600" b="0" kern="1200" baseline="0" dirty="0">
                        <a:solidFill>
                          <a:schemeClr val="dk1"/>
                        </a:solidFill>
                        <a:latin typeface="Times New Roman" pitchFamily="18" charset="0"/>
                        <a:ea typeface="+mn-ea"/>
                        <a:cs typeface="Times New Roman" pitchFamily="18" charset="0"/>
                      </a:endParaRPr>
                    </a:p>
                  </a:txBody>
                  <a:tcPr/>
                </a:tc>
                <a:tc>
                  <a:txBody>
                    <a:bodyPr/>
                    <a:lstStyle/>
                    <a:p>
                      <a:pPr algn="ctr"/>
                      <a:r>
                        <a:rPr lang="en-GB" sz="1600" b="0" kern="1200" baseline="0" dirty="0">
                          <a:solidFill>
                            <a:schemeClr val="dk1"/>
                          </a:solidFill>
                          <a:latin typeface="Times New Roman" panose="02020603050405020304" pitchFamily="18" charset="0"/>
                          <a:ea typeface="+mn-ea"/>
                          <a:cs typeface="Times New Roman" panose="02020603050405020304" pitchFamily="18" charset="0"/>
                        </a:rPr>
                        <a:t>2020</a:t>
                      </a:r>
                      <a:endParaRPr lang="en-IN" sz="1600" b="0" kern="1200" baseline="0" dirty="0">
                        <a:solidFill>
                          <a:schemeClr val="dk1"/>
                        </a:solidFill>
                        <a:latin typeface="Times New Roman" pitchFamily="18" charset="0"/>
                        <a:ea typeface="+mn-ea"/>
                        <a:cs typeface="Times New Roman" pitchFamily="18" charset="0"/>
                      </a:endParaRPr>
                    </a:p>
                  </a:txBody>
                  <a:tcPr/>
                </a:tc>
                <a:tc>
                  <a:txBody>
                    <a:bodyPr/>
                    <a:lstStyle/>
                    <a:p>
                      <a:pPr algn="l"/>
                      <a:r>
                        <a:rPr lang="en-IN" sz="1600" b="0" i="0" kern="1200" baseline="0" dirty="0">
                          <a:solidFill>
                            <a:schemeClr val="dk1"/>
                          </a:solidFill>
                          <a:effectLst/>
                          <a:latin typeface="Times New Roman" panose="02020603050405020304" pitchFamily="18" charset="0"/>
                          <a:ea typeface="+mn-ea"/>
                          <a:cs typeface="+mn-cs"/>
                        </a:rPr>
                        <a:t>Computational and structural biotechnology journal.</a:t>
                      </a:r>
                    </a:p>
                    <a:p>
                      <a:pPr algn="l"/>
                      <a:r>
                        <a:rPr lang="en-IN" sz="1600" b="0" i="0" kern="1200" baseline="0" dirty="0">
                          <a:solidFill>
                            <a:schemeClr val="dk1"/>
                          </a:solidFill>
                          <a:effectLst/>
                          <a:latin typeface="Times New Roman" panose="02020603050405020304" pitchFamily="18" charset="0"/>
                          <a:ea typeface="+mn-ea"/>
                          <a:cs typeface="+mn-cs"/>
                        </a:rPr>
                        <a:t>(Elsevier).</a:t>
                      </a:r>
                      <a:endParaRPr lang="en-IN" sz="1600" b="0" i="0" kern="1200" baseline="0" dirty="0">
                        <a:solidFill>
                          <a:schemeClr val="dk1"/>
                        </a:solidFill>
                        <a:latin typeface="Times New Roman" pitchFamily="18" charset="0"/>
                        <a:ea typeface="+mn-ea"/>
                        <a:cs typeface="Times New Roman" pitchFamily="18" charset="0"/>
                      </a:endParaRPr>
                    </a:p>
                  </a:txBody>
                  <a:tcPr/>
                </a:tc>
                <a:tc>
                  <a:txBody>
                    <a:bodyPr/>
                    <a:lstStyle/>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Diabetes prediction using  the concept of biotechnology like genetic background, diabetic complication using machine learning and data mining.</a:t>
                      </a:r>
                    </a:p>
                  </a:txBody>
                  <a:tcPr/>
                </a:tc>
                <a:tc>
                  <a:txBody>
                    <a:bodyPr/>
                    <a:lstStyle/>
                    <a:p>
                      <a:r>
                        <a:rPr lang="en-IN" sz="1600" b="0" kern="1200" baseline="0" dirty="0">
                          <a:solidFill>
                            <a:schemeClr val="dk1"/>
                          </a:solidFill>
                          <a:latin typeface="Times New Roman" pitchFamily="18" charset="0"/>
                          <a:ea typeface="+mn-ea"/>
                          <a:cs typeface="Times New Roman" pitchFamily="18" charset="0"/>
                        </a:rPr>
                        <a:t>85% data were trained on supervised learning and 15 % on unsupervised learning.</a:t>
                      </a:r>
                    </a:p>
                  </a:txBody>
                  <a:tcPr/>
                </a:tc>
                <a:extLst>
                  <a:ext uri="{0D108BD9-81ED-4DB2-BD59-A6C34878D82A}">
                    <a16:rowId xmlns:a16="http://schemas.microsoft.com/office/drawing/2014/main" val="293315923"/>
                  </a:ext>
                </a:extLst>
              </a:tr>
              <a:tr h="1925080">
                <a:tc>
                  <a:txBody>
                    <a:bodyPr/>
                    <a:lstStyle/>
                    <a:p>
                      <a:pPr algn="ctr"/>
                      <a:r>
                        <a:rPr lang="en-IN" sz="1800" b="0" kern="1200" baseline="0" dirty="0">
                          <a:solidFill>
                            <a:schemeClr val="dk1"/>
                          </a:solidFill>
                          <a:latin typeface="Times New Roman" pitchFamily="18" charset="0"/>
                          <a:ea typeface="+mn-ea"/>
                          <a:cs typeface="Times New Roman" pitchFamily="18" charset="0"/>
                        </a:rPr>
                        <a:t>5.</a:t>
                      </a:r>
                    </a:p>
                  </a:txBody>
                  <a:tcPr/>
                </a:tc>
                <a:tc>
                  <a:txBody>
                    <a:bodyPr/>
                    <a:lstStyle/>
                    <a:p>
                      <a:pPr algn="just"/>
                      <a:r>
                        <a:rPr lang="en-IN" sz="1600" b="0" kern="1200" baseline="0" dirty="0">
                          <a:solidFill>
                            <a:schemeClr val="dk1"/>
                          </a:solidFill>
                          <a:latin typeface="Times New Roman" pitchFamily="18" charset="0"/>
                          <a:ea typeface="+mn-ea"/>
                          <a:cs typeface="Times New Roman" pitchFamily="18" charset="0"/>
                        </a:rPr>
                        <a:t>Diabetes prediction using machine learning algorithm</a:t>
                      </a:r>
                    </a:p>
                  </a:txBody>
                  <a:tcPr/>
                </a:tc>
                <a:tc>
                  <a:txBody>
                    <a:bodyPr/>
                    <a:lstStyle/>
                    <a:p>
                      <a:pPr algn="just"/>
                      <a:r>
                        <a:rPr lang="en-IN" sz="1600" b="0" i="0" u="none" strike="noStrike" kern="1200" baseline="0" dirty="0">
                          <a:solidFill>
                            <a:schemeClr val="dk1"/>
                          </a:solidFill>
                          <a:effectLst/>
                          <a:latin typeface="Times New Roman" panose="02020603050405020304" pitchFamily="18" charset="0"/>
                          <a:ea typeface="+mn-ea"/>
                          <a:cs typeface="+mn-cs"/>
                        </a:rPr>
                        <a:t>Aishwarya Majumdar vaidehi V.</a:t>
                      </a:r>
                      <a:endPar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600" b="0" i="0" u="none" strike="noStrike" kern="1200" baseline="0" dirty="0">
                          <a:solidFill>
                            <a:schemeClr val="dk1"/>
                          </a:solidFill>
                          <a:latin typeface="Times New Roman" panose="02020603050405020304" pitchFamily="18" charset="0"/>
                          <a:ea typeface="+mn-ea"/>
                          <a:cs typeface="+mn-cs"/>
                        </a:rPr>
                        <a:t>2019</a:t>
                      </a:r>
                      <a:endParaRPr lang="en-IN" sz="1600" b="0" kern="1200" baseline="0" dirty="0">
                        <a:solidFill>
                          <a:schemeClr val="dk1"/>
                        </a:solidFill>
                        <a:latin typeface="Times New Roman" pitchFamily="18" charset="0"/>
                        <a:ea typeface="+mn-ea"/>
                        <a:cs typeface="Times New Roman" pitchFamily="18" charset="0"/>
                      </a:endParaRPr>
                    </a:p>
                  </a:txBody>
                  <a:tcPr/>
                </a:tc>
                <a:tc>
                  <a:txBody>
                    <a:bodyPr/>
                    <a:lstStyle/>
                    <a:p>
                      <a:pPr algn="l"/>
                      <a:r>
                        <a:rPr lang="en-IN" sz="1600" b="0" i="0" u="none" strike="noStrike" kern="1200" baseline="0" dirty="0">
                          <a:solidFill>
                            <a:schemeClr val="dk1"/>
                          </a:solidFill>
                          <a:latin typeface="Times New Roman" panose="02020603050405020304" pitchFamily="18" charset="0"/>
                          <a:ea typeface="+mn-ea"/>
                          <a:cs typeface="+mn-cs"/>
                        </a:rPr>
                        <a:t>International conference on recent trends in advanced computing.</a:t>
                      </a:r>
                    </a:p>
                    <a:p>
                      <a:pPr algn="l"/>
                      <a:r>
                        <a:rPr lang="en-IN" sz="1600" b="0" i="0" u="none" strike="noStrike" kern="1200" baseline="0" dirty="0">
                          <a:solidFill>
                            <a:schemeClr val="dk1"/>
                          </a:solidFill>
                          <a:latin typeface="Times New Roman" panose="02020603050405020304" pitchFamily="18" charset="0"/>
                          <a:ea typeface="+mn-ea"/>
                          <a:cs typeface="+mn-cs"/>
                        </a:rPr>
                        <a:t>(Procedia)</a:t>
                      </a:r>
                      <a:endParaRPr lang="en-US" sz="1600" b="0" kern="1200" baseline="0" dirty="0">
                        <a:solidFill>
                          <a:schemeClr val="dk1"/>
                        </a:solidFill>
                        <a:latin typeface="Times New Roman" pitchFamily="18" charset="0"/>
                        <a:ea typeface="+mn-ea"/>
                        <a:cs typeface="Times New Roman" pitchFamily="18" charset="0"/>
                      </a:endParaRP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Diabetes prediction model for better classification of diabetes which include several external factors responsible for diabetes like BMI , age , insulin</a:t>
                      </a: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KNN , Gaussian naïve-baise classifier.</a:t>
                      </a:r>
                    </a:p>
                  </a:txBody>
                  <a:tcPr/>
                </a:tc>
                <a:extLst>
                  <a:ext uri="{0D108BD9-81ED-4DB2-BD59-A6C34878D82A}">
                    <a16:rowId xmlns:a16="http://schemas.microsoft.com/office/drawing/2014/main" val="655293520"/>
                  </a:ext>
                </a:extLst>
              </a:tr>
            </a:tbl>
          </a:graphicData>
        </a:graphic>
      </p:graphicFrame>
      <p:sp>
        <p:nvSpPr>
          <p:cNvPr id="3" name="Slide Number Placeholder 2">
            <a:extLst>
              <a:ext uri="{FF2B5EF4-FFF2-40B4-BE49-F238E27FC236}">
                <a16:creationId xmlns:a16="http://schemas.microsoft.com/office/drawing/2014/main" id="{CDEF6EE0-6474-45F4-AA43-78412928DB68}"/>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11</a:t>
            </a:fld>
            <a:endParaRPr lang="en-IN" dirty="0"/>
          </a:p>
        </p:txBody>
      </p:sp>
    </p:spTree>
    <p:extLst>
      <p:ext uri="{BB962C8B-B14F-4D97-AF65-F5344CB8AC3E}">
        <p14:creationId xmlns:p14="http://schemas.microsoft.com/office/powerpoint/2010/main" val="102013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3611"/>
            <a:ext cx="9144000" cy="815546"/>
          </a:xfrm>
        </p:spPr>
        <p:txBody>
          <a:bodyPr>
            <a:normAutofit fontScale="90000"/>
          </a:bodyPr>
          <a:lstStyle/>
          <a:p>
            <a:r>
              <a:rPr lang="en-IN" b="1" dirty="0"/>
              <a:t> </a:t>
            </a:r>
            <a:r>
              <a:rPr lang="en-IN" b="1" dirty="0">
                <a:latin typeface="Times New Roman" panose="02020603050405020304" pitchFamily="18" charset="0"/>
                <a:cs typeface="Times New Roman" panose="02020603050405020304" pitchFamily="18" charset="0"/>
              </a:rPr>
              <a:t>Objective</a:t>
            </a:r>
            <a:endParaRPr lang="en-IN" sz="3600" b="1" dirty="0"/>
          </a:p>
        </p:txBody>
      </p:sp>
      <p:sp>
        <p:nvSpPr>
          <p:cNvPr id="3" name="Subtitle 2"/>
          <p:cNvSpPr>
            <a:spLocks noGrp="1"/>
          </p:cNvSpPr>
          <p:nvPr>
            <p:ph type="subTitle" idx="1"/>
          </p:nvPr>
        </p:nvSpPr>
        <p:spPr>
          <a:xfrm>
            <a:off x="1524000" y="1276865"/>
            <a:ext cx="9144000" cy="5469924"/>
          </a:xfrm>
        </p:spPr>
        <p:txBody>
          <a:bodyPr>
            <a:normAutofit/>
          </a:bodyPr>
          <a:lstStyle/>
          <a:p>
            <a:pPr algn="l"/>
            <a:endParaRPr lang="en-IN" sz="2000" dirty="0"/>
          </a:p>
          <a:p>
            <a:pPr marL="342900" indent="-342900" algn="just">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Main objective is to build a model which will predict that the patient is affected with  diabetes or not  by balancing the PIMA Indian diabetes dataset.</a:t>
            </a:r>
          </a:p>
        </p:txBody>
      </p:sp>
      <p:sp>
        <p:nvSpPr>
          <p:cNvPr id="4" name="Slide Number Placeholder 3">
            <a:extLst>
              <a:ext uri="{FF2B5EF4-FFF2-40B4-BE49-F238E27FC236}">
                <a16:creationId xmlns:a16="http://schemas.microsoft.com/office/drawing/2014/main" id="{E8DD91F5-1155-4CBB-B919-7A23D2820085}"/>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12</a:t>
            </a:fld>
            <a:endParaRPr lang="en-IN" dirty="0"/>
          </a:p>
        </p:txBody>
      </p:sp>
    </p:spTree>
    <p:extLst>
      <p:ext uri="{BB962C8B-B14F-4D97-AF65-F5344CB8AC3E}">
        <p14:creationId xmlns:p14="http://schemas.microsoft.com/office/powerpoint/2010/main" val="311531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1E78-8008-42E0-8EB4-F826B629F2A6}"/>
              </a:ext>
            </a:extLst>
          </p:cNvPr>
          <p:cNvSpPr>
            <a:spLocks noGrp="1"/>
          </p:cNvSpPr>
          <p:nvPr>
            <p:ph type="title"/>
          </p:nvPr>
        </p:nvSpPr>
        <p:spPr/>
        <p:txBody>
          <a:bodyPr>
            <a:normAutofit/>
          </a:bodyPr>
          <a:lstStyle/>
          <a:p>
            <a:pPr algn="ctr"/>
            <a:r>
              <a:rPr lang="en-IN" sz="4800" b="1" dirty="0">
                <a:latin typeface="Times New Roman" panose="02020603050405020304" pitchFamily="18" charset="0"/>
              </a:rPr>
              <a:t>Proposed line of study</a:t>
            </a:r>
          </a:p>
        </p:txBody>
      </p:sp>
      <p:sp>
        <p:nvSpPr>
          <p:cNvPr id="3" name="Content Placeholder 2">
            <a:extLst>
              <a:ext uri="{FF2B5EF4-FFF2-40B4-BE49-F238E27FC236}">
                <a16:creationId xmlns:a16="http://schemas.microsoft.com/office/drawing/2014/main" id="{54904F2C-B41F-4057-8C83-E25E96D1A452}"/>
              </a:ext>
            </a:extLst>
          </p:cNvPr>
          <p:cNvSpPr>
            <a:spLocks noGrp="1"/>
          </p:cNvSpPr>
          <p:nvPr>
            <p:ph idx="1"/>
          </p:nvPr>
        </p:nvSpPr>
        <p:spPr/>
        <p:txBody>
          <a:bodyPr>
            <a:normAutofit/>
          </a:bodyPr>
          <a:lstStyle/>
          <a:p>
            <a:pPr algn="just">
              <a:buFont typeface="Wingdings" panose="05000000000000000000" pitchFamily="2" charset="2"/>
              <a:buChar char="Ø"/>
            </a:pPr>
            <a:r>
              <a:rPr lang="en-IN" sz="3600" dirty="0">
                <a:latin typeface="Times New Roman" panose="02020603050405020304" pitchFamily="18" charset="0"/>
              </a:rPr>
              <a:t>Balancing the imbalance dataset to predict the diabetes.</a:t>
            </a:r>
          </a:p>
          <a:p>
            <a:pPr algn="just">
              <a:buFont typeface="Wingdings" panose="05000000000000000000" pitchFamily="2" charset="2"/>
              <a:buChar char="Ø"/>
            </a:pPr>
            <a:r>
              <a:rPr lang="en-IN" sz="3600" dirty="0">
                <a:latin typeface="Times New Roman" panose="02020603050405020304" pitchFamily="18" charset="0"/>
              </a:rPr>
              <a:t>Developing our own model with lesser time complexity.</a:t>
            </a:r>
          </a:p>
          <a:p>
            <a:pPr algn="just">
              <a:buFont typeface="Wingdings" panose="05000000000000000000" pitchFamily="2" charset="2"/>
              <a:buChar char="Ø"/>
            </a:pPr>
            <a:r>
              <a:rPr lang="en-IN" sz="3600" dirty="0">
                <a:latin typeface="Times New Roman" panose="02020603050405020304" pitchFamily="18" charset="0"/>
              </a:rPr>
              <a:t>Increasing  the accuracy of the model.</a:t>
            </a:r>
          </a:p>
        </p:txBody>
      </p:sp>
      <p:sp>
        <p:nvSpPr>
          <p:cNvPr id="4" name="Slide Number Placeholder 3">
            <a:extLst>
              <a:ext uri="{FF2B5EF4-FFF2-40B4-BE49-F238E27FC236}">
                <a16:creationId xmlns:a16="http://schemas.microsoft.com/office/drawing/2014/main" id="{9B74CCED-7595-4C21-8C37-FBE93DE3C03C}"/>
              </a:ext>
            </a:extLst>
          </p:cNvPr>
          <p:cNvSpPr>
            <a:spLocks noGrp="1"/>
          </p:cNvSpPr>
          <p:nvPr>
            <p:ph type="sldNum" sz="quarter" idx="12"/>
          </p:nvPr>
        </p:nvSpPr>
        <p:spPr>
          <a:xfrm>
            <a:off x="3608294" y="6311900"/>
            <a:ext cx="2743200" cy="365125"/>
          </a:xfrm>
        </p:spPr>
        <p:txBody>
          <a:bodyPr/>
          <a:lstStyle/>
          <a:p>
            <a:fld id="{771956DE-C91E-4158-B063-F78EECAD942E}" type="slidenum">
              <a:rPr lang="en-IN" smtClean="0"/>
              <a:t>13</a:t>
            </a:fld>
            <a:endParaRPr lang="en-IN" dirty="0"/>
          </a:p>
        </p:txBody>
      </p:sp>
    </p:spTree>
    <p:extLst>
      <p:ext uri="{BB962C8B-B14F-4D97-AF65-F5344CB8AC3E}">
        <p14:creationId xmlns:p14="http://schemas.microsoft.com/office/powerpoint/2010/main" val="391976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8897"/>
            <a:ext cx="9144000" cy="782595"/>
          </a:xfrm>
        </p:spPr>
        <p:txBody>
          <a:bodyPr>
            <a:normAutofit fontScale="90000"/>
          </a:bodyPr>
          <a:lstStyle/>
          <a:p>
            <a:r>
              <a:rPr lang="en-IN" sz="5400" b="1" dirty="0">
                <a:latin typeface="Times New Roman" panose="02020603050405020304" pitchFamily="18" charset="0"/>
                <a:cs typeface="Times New Roman" panose="02020603050405020304" pitchFamily="18" charset="0"/>
              </a:rPr>
              <a:t>Datasets</a:t>
            </a:r>
            <a:r>
              <a:rPr lang="en-IN" sz="3200" b="1" dirty="0"/>
              <a:t> </a:t>
            </a:r>
          </a:p>
        </p:txBody>
      </p:sp>
      <p:sp>
        <p:nvSpPr>
          <p:cNvPr id="3" name="Subtitle 2"/>
          <p:cNvSpPr>
            <a:spLocks noGrp="1"/>
          </p:cNvSpPr>
          <p:nvPr>
            <p:ph type="subTitle" idx="1"/>
          </p:nvPr>
        </p:nvSpPr>
        <p:spPr>
          <a:xfrm>
            <a:off x="1524000" y="1120345"/>
            <a:ext cx="9144000" cy="5033319"/>
          </a:xfrm>
        </p:spPr>
        <p:txBody>
          <a:bodyPr/>
          <a:lstStyle/>
          <a:p>
            <a:pPr algn="l"/>
            <a:r>
              <a:rPr lang="en-IN" dirty="0"/>
              <a:t> </a:t>
            </a:r>
          </a:p>
          <a:p>
            <a:pPr marL="342900" indent="-342900"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PIMA – Dataset consist of 768 diabetes sample where 268 samples found affected with diabetes and 500  of them are not affected with diabetes.</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Pregnancies</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Glucose</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BP</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Skin thickness</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Insulin</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BMI</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Age</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Outcome</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B14EDD-1033-4679-87EE-C87A404A9D15}"/>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14</a:t>
            </a:fld>
            <a:endParaRPr lang="en-IN" dirty="0"/>
          </a:p>
        </p:txBody>
      </p:sp>
    </p:spTree>
    <p:extLst>
      <p:ext uri="{BB962C8B-B14F-4D97-AF65-F5344CB8AC3E}">
        <p14:creationId xmlns:p14="http://schemas.microsoft.com/office/powerpoint/2010/main" val="18440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5CA7-3824-4FEC-8558-CBED9F8B9FBF}"/>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506038C-F840-4831-903C-673EC30A361D}"/>
              </a:ext>
            </a:extLst>
          </p:cNvPr>
          <p:cNvSpPr>
            <a:spLocks noGrp="1"/>
          </p:cNvSpPr>
          <p:nvPr>
            <p:ph idx="1"/>
          </p:nvPr>
        </p:nvSpPr>
        <p:spPr/>
        <p:txBody>
          <a:bodyPr>
            <a:normAutofit/>
          </a:bodyPr>
          <a:lstStyle/>
          <a:p>
            <a:pPr algn="just">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ML technique is considered valuable in diagnosing the  </a:t>
            </a:r>
            <a:r>
              <a:rPr lang="en-IN" b="0" i="0" u="none" strike="noStrike" baseline="0" dirty="0">
                <a:latin typeface="Times New Roman" panose="02020603050405020304" pitchFamily="18" charset="0"/>
                <a:cs typeface="Times New Roman" panose="02020603050405020304" pitchFamily="18" charset="0"/>
              </a:rPr>
              <a:t>disease.</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By using the ensemble technique the accuracy can be increased.</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Till now the accuracy achieved is 94%.</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are working on the PIDD(Pima Indian diabetes datasets) which has very less variable so by increasing the no of variable the percentage of correct prediction may be increased.</a:t>
            </a:r>
          </a:p>
        </p:txBody>
      </p:sp>
      <p:sp>
        <p:nvSpPr>
          <p:cNvPr id="4" name="Slide Number Placeholder 3">
            <a:extLst>
              <a:ext uri="{FF2B5EF4-FFF2-40B4-BE49-F238E27FC236}">
                <a16:creationId xmlns:a16="http://schemas.microsoft.com/office/drawing/2014/main" id="{183B3CC1-49D9-46AE-91FD-BC82B5DC9D46}"/>
              </a:ext>
            </a:extLst>
          </p:cNvPr>
          <p:cNvSpPr>
            <a:spLocks noGrp="1"/>
          </p:cNvSpPr>
          <p:nvPr>
            <p:ph type="sldNum" sz="quarter" idx="12"/>
          </p:nvPr>
        </p:nvSpPr>
        <p:spPr>
          <a:xfrm>
            <a:off x="3617259" y="6311900"/>
            <a:ext cx="2743200" cy="365125"/>
          </a:xfrm>
        </p:spPr>
        <p:txBody>
          <a:bodyPr/>
          <a:lstStyle/>
          <a:p>
            <a:fld id="{771956DE-C91E-4158-B063-F78EECAD942E}" type="slidenum">
              <a:rPr lang="en-IN" smtClean="0"/>
              <a:t>15</a:t>
            </a:fld>
            <a:endParaRPr lang="en-IN" dirty="0"/>
          </a:p>
        </p:txBody>
      </p:sp>
    </p:spTree>
    <p:extLst>
      <p:ext uri="{BB962C8B-B14F-4D97-AF65-F5344CB8AC3E}">
        <p14:creationId xmlns:p14="http://schemas.microsoft.com/office/powerpoint/2010/main" val="137181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0507"/>
          </a:xfrm>
        </p:spPr>
        <p:txBody>
          <a:bodyPr>
            <a:normAutofit/>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243914"/>
            <a:ext cx="10515600" cy="4556251"/>
          </a:xfrm>
        </p:spPr>
        <p:txBody>
          <a:bodyPr>
            <a:normAutofit fontScale="92500" lnSpcReduction="20000"/>
          </a:bodyPr>
          <a:lstStyle/>
          <a:p>
            <a:pPr marL="0" indent="0" algn="just">
              <a:buNone/>
            </a:pPr>
            <a:r>
              <a:rPr lang="en-IN" sz="2400" i="0" u="none" strike="noStrike" baseline="0" dirty="0">
                <a:latin typeface="Times New Roman" panose="02020603050405020304" pitchFamily="18" charset="0"/>
                <a:cs typeface="Times New Roman" panose="02020603050405020304" pitchFamily="18" charset="0"/>
              </a:rPr>
              <a:t>[1]  Shubham Joshi, Ali Rizwan , Basant Tiwari; </a:t>
            </a:r>
            <a:r>
              <a:rPr lang="en-US" sz="2400" i="0" u="none" strike="noStrike" baseline="0" dirty="0">
                <a:latin typeface="Times New Roman" panose="02020603050405020304" pitchFamily="18" charset="0"/>
                <a:cs typeface="Times New Roman" panose="02020603050405020304" pitchFamily="18" charset="0"/>
              </a:rPr>
              <a:t>A Novel Diabetes Healthcare Disease Prediction Framework Using </a:t>
            </a:r>
            <a:r>
              <a:rPr lang="en-IN" sz="2400" i="0" u="none" strike="noStrike" baseline="0" dirty="0">
                <a:latin typeface="Times New Roman" panose="02020603050405020304" pitchFamily="18" charset="0"/>
                <a:cs typeface="Times New Roman" panose="02020603050405020304" pitchFamily="18" charset="0"/>
              </a:rPr>
              <a:t>Machine Learning Techniques; Journal of Healthcare engineering; vol. 2022, page (1-10)</a:t>
            </a:r>
            <a:r>
              <a:rPr lang="en-IN" sz="2400" dirty="0">
                <a:latin typeface="Times New Roman" panose="02020603050405020304" pitchFamily="18" charset="0"/>
                <a:cs typeface="Times New Roman" panose="02020603050405020304" pitchFamily="18" charset="0"/>
              </a:rPr>
              <a:t>, 2022.</a:t>
            </a:r>
            <a:endParaRPr lang="en-IN" sz="240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400" i="0" u="none" strike="noStrike" baseline="0" dirty="0">
                <a:latin typeface="Times New Roman" panose="02020603050405020304" pitchFamily="18" charset="0"/>
                <a:cs typeface="Times New Roman" panose="02020603050405020304" pitchFamily="18" charset="0"/>
              </a:rPr>
              <a:t>[2] Neha prerna tigga , shruti garg; </a:t>
            </a:r>
            <a:r>
              <a:rPr lang="en-US" sz="2400" b="0" i="0" dirty="0">
                <a:solidFill>
                  <a:srgbClr val="505050"/>
                </a:solidFill>
                <a:effectLst/>
                <a:latin typeface="Times New Roman" panose="02020603050405020304" pitchFamily="18" charset="0"/>
                <a:cs typeface="Times New Roman" panose="02020603050405020304" pitchFamily="18" charset="0"/>
              </a:rPr>
              <a:t>Prediction of Type 2 Diabetes using Machine Learning Classification Methods; Jounal of procedia computer science; vol. 167 ,page (706-716),2020.</a:t>
            </a:r>
          </a:p>
          <a:p>
            <a:pPr marL="0" indent="0" algn="just">
              <a:buNone/>
            </a:pPr>
            <a:r>
              <a:rPr lang="en-US" sz="2400" u="none" strike="noStrike" baseline="0" dirty="0">
                <a:solidFill>
                  <a:srgbClr val="505050"/>
                </a:solidFill>
                <a:latin typeface="Times New Roman" panose="02020603050405020304" pitchFamily="18" charset="0"/>
                <a:cs typeface="Times New Roman" panose="02020603050405020304" pitchFamily="18" charset="0"/>
              </a:rPr>
              <a:t>[3] V. </a:t>
            </a:r>
            <a:r>
              <a:rPr lang="en-US" sz="2400" b="0" i="0" u="none" strike="noStrike" baseline="0" dirty="0">
                <a:latin typeface="Times New Roman" panose="02020603050405020304" pitchFamily="18" charset="0"/>
                <a:cs typeface="Times New Roman" panose="02020603050405020304" pitchFamily="18" charset="0"/>
              </a:rPr>
              <a:t>Jackins, S. Vimal, M. Kaliappan ,M.Y. Lee ;AI-based smart prediction of clinical disease using random forest classifier and Naive Bayes; Journal of Supercomputing;  vol. 77,page (5198–5219), 2021.</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0" i="0" u="none" strike="noStrike" baseline="0" dirty="0">
                <a:latin typeface="Times New Roman" panose="02020603050405020304" pitchFamily="18" charset="0"/>
                <a:cs typeface="Times New Roman" panose="02020603050405020304" pitchFamily="18" charset="0"/>
              </a:rPr>
              <a:t>[4] Ionnis kavakiotis, Olga Tsave,Athanasios Salifoglou; Machine Learning and Data Mining Methods in Diabetes Research; computational and structural biotechnology journal;vol. 15 , page (104-116),2020.</a:t>
            </a:r>
            <a:endParaRPr lang="en-IN" sz="240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[5]  Aishwarya Majumdar,Dr. V. </a:t>
            </a:r>
            <a:r>
              <a:rPr lang="en-IN" sz="2400">
                <a:latin typeface="Times New Roman" panose="02020603050405020304" pitchFamily="18" charset="0"/>
                <a:cs typeface="Times New Roman" panose="02020603050405020304" pitchFamily="18" charset="0"/>
              </a:rPr>
              <a:t>vaidehi; Diabetes </a:t>
            </a:r>
            <a:r>
              <a:rPr lang="en-IN" sz="2400" dirty="0">
                <a:latin typeface="Times New Roman" panose="02020603050405020304" pitchFamily="18" charset="0"/>
                <a:cs typeface="Times New Roman" panose="02020603050405020304" pitchFamily="18" charset="0"/>
              </a:rPr>
              <a:t>prediction using machine learning algorithm; </a:t>
            </a:r>
            <a:r>
              <a:rPr lang="en-IN" sz="2400" b="0" i="0" u="none" strike="noStrike" kern="1200" baseline="0" dirty="0">
                <a:solidFill>
                  <a:schemeClr val="dk1"/>
                </a:solidFill>
                <a:latin typeface="Times New Roman" panose="02020603050405020304" pitchFamily="18" charset="0"/>
                <a:ea typeface="+mn-ea"/>
                <a:cs typeface="+mn-cs"/>
              </a:rPr>
              <a:t>International conference on recent trends in advanced computing</a:t>
            </a:r>
            <a:r>
              <a:rPr lang="en-IN" sz="2400" dirty="0">
                <a:latin typeface="Times New Roman" panose="02020603050405020304" pitchFamily="18" charset="0"/>
                <a:cs typeface="Times New Roman" panose="02020603050405020304" pitchFamily="18" charset="0"/>
              </a:rPr>
              <a:t>; vol.165,page (192-199),2019.</a:t>
            </a:r>
          </a:p>
        </p:txBody>
      </p:sp>
      <p:sp>
        <p:nvSpPr>
          <p:cNvPr id="4" name="Slide Number Placeholder 3">
            <a:extLst>
              <a:ext uri="{FF2B5EF4-FFF2-40B4-BE49-F238E27FC236}">
                <a16:creationId xmlns:a16="http://schemas.microsoft.com/office/drawing/2014/main" id="{D41BE7E5-A85F-454A-8EA6-1E8C9AFCBFF6}"/>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16</a:t>
            </a:fld>
            <a:endParaRPr lang="en-IN" dirty="0"/>
          </a:p>
        </p:txBody>
      </p:sp>
      <p:sp>
        <p:nvSpPr>
          <p:cNvPr id="5" name="TextBox 4">
            <a:extLst>
              <a:ext uri="{FF2B5EF4-FFF2-40B4-BE49-F238E27FC236}">
                <a16:creationId xmlns:a16="http://schemas.microsoft.com/office/drawing/2014/main" id="{84A24506-32A1-418C-8502-928065E23BA5}"/>
              </a:ext>
            </a:extLst>
          </p:cNvPr>
          <p:cNvSpPr txBox="1"/>
          <p:nvPr/>
        </p:nvSpPr>
        <p:spPr>
          <a:xfrm>
            <a:off x="4329953" y="5800165"/>
            <a:ext cx="3361765" cy="369332"/>
          </a:xfrm>
          <a:prstGeom prst="rect">
            <a:avLst/>
          </a:prstGeom>
          <a:noFill/>
        </p:spPr>
        <p:txBody>
          <a:bodyPr wrap="square" rtlCol="0">
            <a:spAutoFit/>
          </a:bodyPr>
          <a:lstStyle/>
          <a:p>
            <a:pPr algn="ctr"/>
            <a:r>
              <a:rPr lang="en-IN" b="1" dirty="0"/>
              <a:t>Thank you</a:t>
            </a:r>
          </a:p>
        </p:txBody>
      </p:sp>
    </p:spTree>
    <p:extLst>
      <p:ext uri="{BB962C8B-B14F-4D97-AF65-F5344CB8AC3E}">
        <p14:creationId xmlns:p14="http://schemas.microsoft.com/office/powerpoint/2010/main" val="321540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1112"/>
          </a:xfrm>
        </p:spPr>
        <p:txBody>
          <a:bodyPr>
            <a:normAutofit/>
          </a:bodyPr>
          <a:lstStyle/>
          <a:p>
            <a:pPr algn="ctr"/>
            <a:r>
              <a:rPr lang="en-IN" dirty="0"/>
              <a:t> </a:t>
            </a:r>
            <a:r>
              <a:rPr lang="en-IN" sz="4400" b="1" dirty="0">
                <a:latin typeface="Times New Roman" panose="02020603050405020304" pitchFamily="18" charset="0"/>
                <a:cs typeface="Times New Roman" panose="02020603050405020304" pitchFamily="18" charset="0"/>
              </a:rPr>
              <a:t>Contents</a:t>
            </a:r>
            <a:endParaRPr lang="en-IN" dirty="0"/>
          </a:p>
        </p:txBody>
      </p:sp>
      <p:sp>
        <p:nvSpPr>
          <p:cNvPr id="3" name="Subtitle 2"/>
          <p:cNvSpPr>
            <a:spLocks noGrp="1"/>
          </p:cNvSpPr>
          <p:nvPr>
            <p:ph idx="1"/>
          </p:nvPr>
        </p:nvSpPr>
        <p:spPr>
          <a:xfrm>
            <a:off x="838200" y="1460500"/>
            <a:ext cx="10515600" cy="4895850"/>
          </a:xfrm>
        </p:spPr>
        <p:txBody>
          <a:bodyPr>
            <a:normAutofit/>
          </a:bodyPr>
          <a:lstStyle/>
          <a:p>
            <a:pPr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Aim and objective</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Motivation</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Application</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State of the art</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Research gap</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Purposed model</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Work done so far</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Result</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Conclusion</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Reference</a:t>
            </a:r>
          </a:p>
          <a:p>
            <a:pPr marL="342900" indent="-342900" algn="l">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274468-B9D0-4783-8264-052557AB56CE}"/>
              </a:ext>
            </a:extLst>
          </p:cNvPr>
          <p:cNvSpPr>
            <a:spLocks noGrp="1"/>
          </p:cNvSpPr>
          <p:nvPr>
            <p:ph type="sldNum" sz="quarter" idx="12"/>
          </p:nvPr>
        </p:nvSpPr>
        <p:spPr/>
        <p:txBody>
          <a:bodyPr/>
          <a:lstStyle/>
          <a:p>
            <a:pPr algn="ctr"/>
            <a:fld id="{771956DE-C91E-4158-B063-F78EECAD942E}" type="slidenum">
              <a:rPr lang="en-IN" smtClean="0"/>
              <a:pPr algn="ctr"/>
              <a:t>2</a:t>
            </a:fld>
            <a:endParaRPr lang="en-IN" dirty="0"/>
          </a:p>
        </p:txBody>
      </p:sp>
    </p:spTree>
    <p:extLst>
      <p:ext uri="{BB962C8B-B14F-4D97-AF65-F5344CB8AC3E}">
        <p14:creationId xmlns:p14="http://schemas.microsoft.com/office/powerpoint/2010/main" val="306001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B3B3-B354-4227-B7AC-6334B549192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Aim &amp; objective</a:t>
            </a:r>
          </a:p>
        </p:txBody>
      </p:sp>
      <p:sp>
        <p:nvSpPr>
          <p:cNvPr id="3" name="Content Placeholder 2">
            <a:extLst>
              <a:ext uri="{FF2B5EF4-FFF2-40B4-BE49-F238E27FC236}">
                <a16:creationId xmlns:a16="http://schemas.microsoft.com/office/drawing/2014/main" id="{E367AB7F-3715-4A61-AE55-2E9433E9C3C1}"/>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Our aim is to create a model using machine learning which can predict the diabetes with higher accuracy.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 achieve this goal we use the PIMA diabetes dataset and by doing some pre-processing task and balancing the dataset the accuracy may be increased.</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B65E4C-2303-4408-AFFC-59921F4743FF}"/>
              </a:ext>
            </a:extLst>
          </p:cNvPr>
          <p:cNvSpPr>
            <a:spLocks noGrp="1"/>
          </p:cNvSpPr>
          <p:nvPr>
            <p:ph type="sldNum" sz="quarter" idx="12"/>
          </p:nvPr>
        </p:nvSpPr>
        <p:spPr/>
        <p:txBody>
          <a:bodyPr/>
          <a:lstStyle/>
          <a:p>
            <a:fld id="{771956DE-C91E-4158-B063-F78EECAD942E}" type="slidenum">
              <a:rPr lang="en-IN" smtClean="0"/>
              <a:t>3</a:t>
            </a:fld>
            <a:endParaRPr lang="en-IN" dirty="0"/>
          </a:p>
        </p:txBody>
      </p:sp>
    </p:spTree>
    <p:extLst>
      <p:ext uri="{BB962C8B-B14F-4D97-AF65-F5344CB8AC3E}">
        <p14:creationId xmlns:p14="http://schemas.microsoft.com/office/powerpoint/2010/main" val="161296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762" y="189470"/>
            <a:ext cx="9152238" cy="799071"/>
          </a:xfrm>
        </p:spPr>
        <p:txBody>
          <a:bodyPr>
            <a:normAutofit/>
          </a:bodyPr>
          <a:lstStyle/>
          <a:p>
            <a:r>
              <a:rPr lang="en-IN" sz="4400" b="1" dirty="0">
                <a:latin typeface="Times New Roman" panose="02020603050405020304" pitchFamily="18" charset="0"/>
                <a:cs typeface="Times New Roman" panose="02020603050405020304" pitchFamily="18" charset="0"/>
              </a:rPr>
              <a:t>Motivation</a:t>
            </a:r>
          </a:p>
        </p:txBody>
      </p:sp>
      <p:sp>
        <p:nvSpPr>
          <p:cNvPr id="3" name="Subtitle 2"/>
          <p:cNvSpPr>
            <a:spLocks noGrp="1"/>
          </p:cNvSpPr>
          <p:nvPr>
            <p:ph type="subTitle" idx="1"/>
          </p:nvPr>
        </p:nvSpPr>
        <p:spPr>
          <a:xfrm>
            <a:off x="1524000" y="1169774"/>
            <a:ext cx="9144000" cy="5585254"/>
          </a:xfrm>
        </p:spPr>
        <p:txBody>
          <a:bodyPr/>
          <a:lstStyle/>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800" i="0" dirty="0">
                <a:solidFill>
                  <a:srgbClr val="000000"/>
                </a:solidFill>
                <a:effectLst/>
                <a:latin typeface="Times New Roman" panose="02020603050405020304" pitchFamily="18" charset="0"/>
                <a:cs typeface="Times New Roman" panose="02020603050405020304" pitchFamily="18" charset="0"/>
              </a:rPr>
              <a:t>According to I</a:t>
            </a:r>
            <a:r>
              <a:rPr lang="en-US" sz="2800" i="0" dirty="0">
                <a:solidFill>
                  <a:srgbClr val="000000"/>
                </a:solidFill>
                <a:effectLst/>
                <a:latin typeface="Times New Roman" panose="02020603050405020304" pitchFamily="18" charset="0"/>
              </a:rPr>
              <a:t>nternational diabetes federation (IDF) currently 537 million people suffering from diabetes </a:t>
            </a:r>
            <a:r>
              <a:rPr lang="en-US" sz="2800" i="0" u="none" strike="noStrike" baseline="0" dirty="0">
                <a:latin typeface="Times New Roman" panose="02020603050405020304" pitchFamily="18" charset="0"/>
              </a:rPr>
              <a:t>and this figure is expected to be 643 million by 2030.</a:t>
            </a:r>
            <a:endParaRPr lang="en-US" sz="2800" i="0" dirty="0">
              <a:solidFill>
                <a:srgbClr val="000000"/>
              </a:solidFill>
              <a:effectLst/>
              <a:latin typeface="Times New Roman" panose="02020603050405020304" pitchFamily="18" charset="0"/>
            </a:endParaRPr>
          </a:p>
          <a:p>
            <a:pPr marL="342900" indent="-342900" algn="just">
              <a:buFont typeface="Wingdings" panose="05000000000000000000" pitchFamily="2" charset="2"/>
              <a:buChar char="Ø"/>
            </a:pPr>
            <a:r>
              <a:rPr lang="en-US" sz="2800" i="0" dirty="0">
                <a:solidFill>
                  <a:srgbClr val="000000"/>
                </a:solidFill>
                <a:effectLst/>
                <a:latin typeface="Times New Roman" panose="02020603050405020304" pitchFamily="18" charset="0"/>
              </a:rPr>
              <a:t>Diabetes can be controlled if it is predicted earlier.</a:t>
            </a:r>
          </a:p>
          <a:p>
            <a:pPr marL="342900" indent="-342900" algn="just">
              <a:buFont typeface="Wingdings" panose="05000000000000000000" pitchFamily="2" charset="2"/>
              <a:buChar char="Ø"/>
            </a:pPr>
            <a:r>
              <a:rPr lang="en-US" sz="2800" dirty="0">
                <a:solidFill>
                  <a:srgbClr val="000000"/>
                </a:solidFill>
                <a:latin typeface="Times New Roman" panose="02020603050405020304" pitchFamily="18" charset="0"/>
              </a:rPr>
              <a:t>It has been suggested that detecting diabetes at an early stage may aid diabetic patients in diminishing their chance of developing other illnesses such as heart disease, neuropathy, or retinopathy in the future</a:t>
            </a:r>
            <a:r>
              <a:rPr lang="en-US" sz="28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800" i="0" dirty="0">
                <a:solidFill>
                  <a:srgbClr val="000000"/>
                </a:solidFill>
                <a:effectLst/>
                <a:latin typeface="Times New Roman" panose="02020603050405020304" pitchFamily="18" charset="0"/>
              </a:rPr>
              <a:t>To achieve this goal, a model is required for early prediction of Diabetes in the human body, which can predict </a:t>
            </a:r>
            <a:r>
              <a:rPr lang="en-US" sz="2800" dirty="0">
                <a:solidFill>
                  <a:srgbClr val="000000"/>
                </a:solidFill>
                <a:latin typeface="Times New Roman" panose="02020603050405020304" pitchFamily="18" charset="0"/>
              </a:rPr>
              <a:t>with </a:t>
            </a:r>
            <a:r>
              <a:rPr lang="en-US" sz="2800" i="0" dirty="0">
                <a:solidFill>
                  <a:srgbClr val="000000"/>
                </a:solidFill>
                <a:effectLst/>
                <a:latin typeface="Times New Roman" panose="02020603050405020304" pitchFamily="18" charset="0"/>
              </a:rPr>
              <a:t>higher accuracy based on various Machine Learning Techniques.</a:t>
            </a:r>
            <a:endParaRPr lang="en-US" sz="2800" dirty="0">
              <a:latin typeface="Times New Roman" panose="02020603050405020304" pitchFamily="18" charset="0"/>
              <a:cs typeface="Times New Roman" panose="02020603050405020304" pitchFamily="18" charset="0"/>
            </a:endParaRPr>
          </a:p>
          <a:p>
            <a:pPr algn="l"/>
            <a:endParaRPr lang="en-IN" dirty="0"/>
          </a:p>
        </p:txBody>
      </p:sp>
      <p:sp>
        <p:nvSpPr>
          <p:cNvPr id="4" name="Slide Number Placeholder 3">
            <a:extLst>
              <a:ext uri="{FF2B5EF4-FFF2-40B4-BE49-F238E27FC236}">
                <a16:creationId xmlns:a16="http://schemas.microsoft.com/office/drawing/2014/main" id="{D9A6A52C-4F0F-4858-93FE-2303A0A70B85}"/>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4</a:t>
            </a:fld>
            <a:endParaRPr lang="en-IN" dirty="0"/>
          </a:p>
        </p:txBody>
      </p:sp>
    </p:spTree>
    <p:extLst>
      <p:ext uri="{BB962C8B-B14F-4D97-AF65-F5344CB8AC3E}">
        <p14:creationId xmlns:p14="http://schemas.microsoft.com/office/powerpoint/2010/main" val="130717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4561"/>
          </a:xfrm>
        </p:spPr>
        <p:txBody>
          <a:bodyPr>
            <a:noAutofit/>
          </a:bodyPr>
          <a:lstStyle/>
          <a:p>
            <a:pPr algn="ctr"/>
            <a:r>
              <a:rPr lang="en-IN" b="1"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838200" y="1202724"/>
            <a:ext cx="10515600" cy="4974239"/>
          </a:xfrm>
        </p:spPr>
        <p:txBody>
          <a:bodyPr>
            <a:normAutofit/>
          </a:bodyPr>
          <a:lstStyle/>
          <a:p>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Diabetes prediction model can be used in the medical field.</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It may be used to predict the type of diabetes.</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As a small device a person can keep it with themselves at home and do a regular checkup like :</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Glucose level</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Blood pressure</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Skin thickness</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BMI index</a:t>
            </a:r>
          </a:p>
        </p:txBody>
      </p:sp>
      <p:sp>
        <p:nvSpPr>
          <p:cNvPr id="4" name="Slide Number Placeholder 3">
            <a:extLst>
              <a:ext uri="{FF2B5EF4-FFF2-40B4-BE49-F238E27FC236}">
                <a16:creationId xmlns:a16="http://schemas.microsoft.com/office/drawing/2014/main" id="{5191CDCE-B056-4281-9379-7ABB53DFB62F}"/>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5</a:t>
            </a:fld>
            <a:endParaRPr lang="en-IN" dirty="0"/>
          </a:p>
        </p:txBody>
      </p:sp>
    </p:spTree>
    <p:extLst>
      <p:ext uri="{BB962C8B-B14F-4D97-AF65-F5344CB8AC3E}">
        <p14:creationId xmlns:p14="http://schemas.microsoft.com/office/powerpoint/2010/main" val="4814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184"/>
            <a:ext cx="9144000" cy="766119"/>
          </a:xfrm>
        </p:spPr>
        <p:txBody>
          <a:bodyPr>
            <a:normAutofit/>
          </a:bodyPr>
          <a:lstStyle/>
          <a:p>
            <a:r>
              <a:rPr lang="en-IN" sz="4400" b="1" dirty="0">
                <a:latin typeface="Times New Roman" panose="02020603050405020304" pitchFamily="18" charset="0"/>
                <a:cs typeface="Times New Roman" panose="02020603050405020304" pitchFamily="18" charset="0"/>
              </a:rPr>
              <a:t>Research Gap</a:t>
            </a:r>
          </a:p>
        </p:txBody>
      </p:sp>
      <p:sp>
        <p:nvSpPr>
          <p:cNvPr id="3" name="Subtitle 2"/>
          <p:cNvSpPr>
            <a:spLocks noGrp="1"/>
          </p:cNvSpPr>
          <p:nvPr>
            <p:ph type="subTitle" idx="1"/>
          </p:nvPr>
        </p:nvSpPr>
        <p:spPr>
          <a:xfrm>
            <a:off x="1524000" y="1202724"/>
            <a:ext cx="9144000" cy="5404022"/>
          </a:xfrm>
        </p:spPr>
        <p:txBody>
          <a:bodyPr>
            <a:normAutofit/>
          </a:bodyPr>
          <a:lstStyle/>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It is difficult to predict which attribute in the dataset plays an important role and that optimum feature selection cannot ensure significant quality.</a:t>
            </a:r>
            <a:endParaRPr lang="en-IN"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Most of the algorithm takes higher time.</a:t>
            </a:r>
          </a:p>
          <a:p>
            <a:pPr marL="342900" indent="-342900"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Imbalance dataset.</a:t>
            </a: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89EBA3F-3292-40DD-BC4E-5E935089BE38}"/>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6</a:t>
            </a:fld>
            <a:endParaRPr lang="en-IN" dirty="0"/>
          </a:p>
        </p:txBody>
      </p:sp>
    </p:spTree>
    <p:extLst>
      <p:ext uri="{BB962C8B-B14F-4D97-AF65-F5344CB8AC3E}">
        <p14:creationId xmlns:p14="http://schemas.microsoft.com/office/powerpoint/2010/main" val="144106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1E78-8008-42E0-8EB4-F826B629F2A6}"/>
              </a:ext>
            </a:extLst>
          </p:cNvPr>
          <p:cNvSpPr>
            <a:spLocks noGrp="1"/>
          </p:cNvSpPr>
          <p:nvPr>
            <p:ph type="title"/>
          </p:nvPr>
        </p:nvSpPr>
        <p:spPr/>
        <p:txBody>
          <a:bodyPr>
            <a:normAutofit/>
          </a:bodyPr>
          <a:lstStyle/>
          <a:p>
            <a:pPr algn="ctr"/>
            <a:r>
              <a:rPr lang="en-IN" b="1" dirty="0">
                <a:latin typeface="Times New Roman" panose="02020603050405020304" pitchFamily="18" charset="0"/>
              </a:rPr>
              <a:t>Proposed model</a:t>
            </a:r>
          </a:p>
        </p:txBody>
      </p:sp>
      <p:sp>
        <p:nvSpPr>
          <p:cNvPr id="3" name="Content Placeholder 2">
            <a:extLst>
              <a:ext uri="{FF2B5EF4-FFF2-40B4-BE49-F238E27FC236}">
                <a16:creationId xmlns:a16="http://schemas.microsoft.com/office/drawing/2014/main" id="{54904F2C-B41F-4057-8C83-E25E96D1A452}"/>
              </a:ext>
            </a:extLst>
          </p:cNvPr>
          <p:cNvSpPr>
            <a:spLocks noGrp="1"/>
          </p:cNvSpPr>
          <p:nvPr>
            <p:ph idx="1"/>
          </p:nvPr>
        </p:nvSpPr>
        <p:spPr/>
        <p:txBody>
          <a:bodyPr>
            <a:normAutofit/>
          </a:bodyPr>
          <a:lstStyle/>
          <a:p>
            <a:pPr algn="just">
              <a:buFont typeface="Wingdings" panose="05000000000000000000" pitchFamily="2" charset="2"/>
              <a:buChar char="Ø"/>
            </a:pPr>
            <a:r>
              <a:rPr lang="en-IN" dirty="0">
                <a:latin typeface="Times New Roman" panose="02020603050405020304" pitchFamily="18" charset="0"/>
              </a:rPr>
              <a:t>Developing our own machine learning model with lesser running time.</a:t>
            </a:r>
          </a:p>
          <a:p>
            <a:pPr algn="just">
              <a:buFont typeface="Wingdings" panose="05000000000000000000" pitchFamily="2" charset="2"/>
              <a:buChar char="Ø"/>
            </a:pPr>
            <a:r>
              <a:rPr lang="en-IN" dirty="0">
                <a:latin typeface="Times New Roman" panose="02020603050405020304" pitchFamily="18" charset="0"/>
              </a:rPr>
              <a:t>Increasing the efficiency of the model.</a:t>
            </a:r>
          </a:p>
          <a:p>
            <a:pPr algn="just">
              <a:buFont typeface="Wingdings" panose="05000000000000000000" pitchFamily="2" charset="2"/>
              <a:buChar char="Ø"/>
            </a:pPr>
            <a:endParaRPr lang="en-IN" sz="3600" dirty="0">
              <a:latin typeface="Times New Roman" panose="02020603050405020304" pitchFamily="18" charset="0"/>
            </a:endParaRPr>
          </a:p>
          <a:p>
            <a:pPr algn="just">
              <a:buFont typeface="Wingdings" panose="05000000000000000000" pitchFamily="2" charset="2"/>
              <a:buChar char="Ø"/>
            </a:pPr>
            <a:endParaRPr lang="en-IN" sz="3600"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9B74CCED-7595-4C21-8C37-FBE93DE3C03C}"/>
              </a:ext>
            </a:extLst>
          </p:cNvPr>
          <p:cNvSpPr>
            <a:spLocks noGrp="1"/>
          </p:cNvSpPr>
          <p:nvPr>
            <p:ph type="sldNum" sz="quarter" idx="12"/>
          </p:nvPr>
        </p:nvSpPr>
        <p:spPr>
          <a:xfrm>
            <a:off x="3352800" y="6311900"/>
            <a:ext cx="2743200" cy="365125"/>
          </a:xfrm>
        </p:spPr>
        <p:txBody>
          <a:bodyPr/>
          <a:lstStyle/>
          <a:p>
            <a:fld id="{771956DE-C91E-4158-B063-F78EECAD942E}" type="slidenum">
              <a:rPr lang="en-IN" smtClean="0"/>
              <a:t>7</a:t>
            </a:fld>
            <a:endParaRPr lang="en-IN" dirty="0"/>
          </a:p>
        </p:txBody>
      </p:sp>
    </p:spTree>
    <p:extLst>
      <p:ext uri="{BB962C8B-B14F-4D97-AF65-F5344CB8AC3E}">
        <p14:creationId xmlns:p14="http://schemas.microsoft.com/office/powerpoint/2010/main" val="364160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DD338F-851C-4CF4-AB4E-481383D32CD0}"/>
              </a:ext>
            </a:extLst>
          </p:cNvPr>
          <p:cNvSpPr>
            <a:spLocks noGrp="1"/>
          </p:cNvSpPr>
          <p:nvPr>
            <p:ph type="sldNum" sz="quarter" idx="12"/>
          </p:nvPr>
        </p:nvSpPr>
        <p:spPr>
          <a:xfrm>
            <a:off x="3432372" y="6447112"/>
            <a:ext cx="2743200" cy="365125"/>
          </a:xfrm>
        </p:spPr>
        <p:txBody>
          <a:bodyPr/>
          <a:lstStyle/>
          <a:p>
            <a:fld id="{C72C8505-5A08-4E7C-A4C8-110349E8BD7C}" type="slidenum">
              <a:rPr lang="en-IN" smtClean="0"/>
              <a:t>8</a:t>
            </a:fld>
            <a:endParaRPr lang="en-IN"/>
          </a:p>
        </p:txBody>
      </p:sp>
      <p:grpSp>
        <p:nvGrpSpPr>
          <p:cNvPr id="34" name="Group 33">
            <a:extLst>
              <a:ext uri="{FF2B5EF4-FFF2-40B4-BE49-F238E27FC236}">
                <a16:creationId xmlns:a16="http://schemas.microsoft.com/office/drawing/2014/main" id="{843BAE8C-39A4-4AF8-877A-B96F76C865F3}"/>
              </a:ext>
            </a:extLst>
          </p:cNvPr>
          <p:cNvGrpSpPr/>
          <p:nvPr/>
        </p:nvGrpSpPr>
        <p:grpSpPr>
          <a:xfrm>
            <a:off x="76754" y="866374"/>
            <a:ext cx="12279425" cy="5394655"/>
            <a:chOff x="217004" y="1463345"/>
            <a:chExt cx="12279425" cy="5394655"/>
          </a:xfrm>
        </p:grpSpPr>
        <p:sp>
          <p:nvSpPr>
            <p:cNvPr id="63" name="Oval 62">
              <a:extLst>
                <a:ext uri="{FF2B5EF4-FFF2-40B4-BE49-F238E27FC236}">
                  <a16:creationId xmlns:a16="http://schemas.microsoft.com/office/drawing/2014/main" id="{B8577FAE-58AD-4F6C-B707-B6036F614DDE}"/>
                </a:ext>
              </a:extLst>
            </p:cNvPr>
            <p:cNvSpPr/>
            <p:nvPr/>
          </p:nvSpPr>
          <p:spPr>
            <a:xfrm>
              <a:off x="3371063" y="4436670"/>
              <a:ext cx="1949820" cy="7637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A1A44518-C2B6-4DE2-A139-41C9A7CF0131}"/>
                </a:ext>
              </a:extLst>
            </p:cNvPr>
            <p:cNvGrpSpPr/>
            <p:nvPr/>
          </p:nvGrpSpPr>
          <p:grpSpPr>
            <a:xfrm>
              <a:off x="217004" y="1463345"/>
              <a:ext cx="12279425" cy="5394655"/>
              <a:chOff x="136321" y="1400673"/>
              <a:chExt cx="12279425" cy="5394655"/>
            </a:xfrm>
          </p:grpSpPr>
          <p:cxnSp>
            <p:nvCxnSpPr>
              <p:cNvPr id="54" name="Straight Arrow Connector 53">
                <a:extLst>
                  <a:ext uri="{FF2B5EF4-FFF2-40B4-BE49-F238E27FC236}">
                    <a16:creationId xmlns:a16="http://schemas.microsoft.com/office/drawing/2014/main" id="{CC5F7B69-0BF4-4B8F-ACC9-3DCE56665988}"/>
                  </a:ext>
                </a:extLst>
              </p:cNvPr>
              <p:cNvCxnSpPr>
                <a:cxnSpLocks/>
                <a:stCxn id="51" idx="0"/>
                <a:endCxn id="13" idx="2"/>
              </p:cNvCxnSpPr>
              <p:nvPr/>
            </p:nvCxnSpPr>
            <p:spPr>
              <a:xfrm flipV="1">
                <a:off x="1277664" y="3339302"/>
                <a:ext cx="1461788" cy="96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D4967743-9748-403B-B9B2-FAC90D58CDCF}"/>
                  </a:ext>
                </a:extLst>
              </p:cNvPr>
              <p:cNvGrpSpPr/>
              <p:nvPr/>
            </p:nvGrpSpPr>
            <p:grpSpPr>
              <a:xfrm>
                <a:off x="136321" y="1400673"/>
                <a:ext cx="12279425" cy="5394655"/>
                <a:chOff x="138957" y="1463345"/>
                <a:chExt cx="12279425" cy="5394655"/>
              </a:xfrm>
            </p:grpSpPr>
            <p:sp>
              <p:nvSpPr>
                <p:cNvPr id="51" name="Oval 50">
                  <a:extLst>
                    <a:ext uri="{FF2B5EF4-FFF2-40B4-BE49-F238E27FC236}">
                      <a16:creationId xmlns:a16="http://schemas.microsoft.com/office/drawing/2014/main" id="{EF9A540D-D30B-4BC4-9852-8399A693B810}"/>
                    </a:ext>
                  </a:extLst>
                </p:cNvPr>
                <p:cNvSpPr/>
                <p:nvPr/>
              </p:nvSpPr>
              <p:spPr>
                <a:xfrm>
                  <a:off x="305390" y="4366464"/>
                  <a:ext cx="1949820" cy="8695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B41FAA8A-12C1-4FDE-AE13-15CBE42D726C}"/>
                    </a:ext>
                  </a:extLst>
                </p:cNvPr>
                <p:cNvSpPr txBox="1"/>
                <p:nvPr/>
              </p:nvSpPr>
              <p:spPr>
                <a:xfrm>
                  <a:off x="518841" y="4610954"/>
                  <a:ext cx="2223247" cy="369332"/>
                </a:xfrm>
                <a:prstGeom prst="rect">
                  <a:avLst/>
                </a:prstGeom>
                <a:noFill/>
              </p:spPr>
              <p:txBody>
                <a:bodyPr wrap="square" rtlCol="0">
                  <a:spAutoFit/>
                </a:bodyPr>
                <a:lstStyle/>
                <a:p>
                  <a:r>
                    <a:rPr lang="en-IN" dirty="0"/>
                    <a:t>Min-max scaler</a:t>
                  </a:r>
                </a:p>
              </p:txBody>
            </p:sp>
            <p:grpSp>
              <p:nvGrpSpPr>
                <p:cNvPr id="27" name="Group 26">
                  <a:extLst>
                    <a:ext uri="{FF2B5EF4-FFF2-40B4-BE49-F238E27FC236}">
                      <a16:creationId xmlns:a16="http://schemas.microsoft.com/office/drawing/2014/main" id="{D25C6A6D-6337-40E2-A5D4-CB24A0FBB543}"/>
                    </a:ext>
                  </a:extLst>
                </p:cNvPr>
                <p:cNvGrpSpPr/>
                <p:nvPr/>
              </p:nvGrpSpPr>
              <p:grpSpPr>
                <a:xfrm>
                  <a:off x="138957" y="2141683"/>
                  <a:ext cx="8164600" cy="2294987"/>
                  <a:chOff x="138957" y="2141683"/>
                  <a:chExt cx="8164600" cy="2294987"/>
                </a:xfrm>
              </p:grpSpPr>
              <p:grpSp>
                <p:nvGrpSpPr>
                  <p:cNvPr id="22" name="Group 21">
                    <a:extLst>
                      <a:ext uri="{FF2B5EF4-FFF2-40B4-BE49-F238E27FC236}">
                        <a16:creationId xmlns:a16="http://schemas.microsoft.com/office/drawing/2014/main" id="{7DA7ADDB-1A15-4ED6-BB4C-858A9967A91C}"/>
                      </a:ext>
                    </a:extLst>
                  </p:cNvPr>
                  <p:cNvGrpSpPr/>
                  <p:nvPr/>
                </p:nvGrpSpPr>
                <p:grpSpPr>
                  <a:xfrm>
                    <a:off x="138957" y="2241158"/>
                    <a:ext cx="3589248" cy="1364895"/>
                    <a:chOff x="138957" y="2241158"/>
                    <a:chExt cx="3589248" cy="1364895"/>
                  </a:xfrm>
                </p:grpSpPr>
                <p:sp>
                  <p:nvSpPr>
                    <p:cNvPr id="5" name="Oval 4">
                      <a:extLst>
                        <a:ext uri="{FF2B5EF4-FFF2-40B4-BE49-F238E27FC236}">
                          <a16:creationId xmlns:a16="http://schemas.microsoft.com/office/drawing/2014/main" id="{FDEB3531-66AC-4837-BEAD-B2E5E59FD555}"/>
                        </a:ext>
                      </a:extLst>
                    </p:cNvPr>
                    <p:cNvSpPr/>
                    <p:nvPr/>
                  </p:nvSpPr>
                  <p:spPr>
                    <a:xfrm>
                      <a:off x="143436" y="2241158"/>
                      <a:ext cx="1183341" cy="48409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58DE5BC2-D58D-4E8C-A400-078559817930}"/>
                        </a:ext>
                      </a:extLst>
                    </p:cNvPr>
                    <p:cNvSpPr/>
                    <p:nvPr/>
                  </p:nvSpPr>
                  <p:spPr>
                    <a:xfrm>
                      <a:off x="138957" y="3251947"/>
                      <a:ext cx="1183341" cy="3541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3E0D2D20-CC75-4E67-B894-E6D17D35A05B}"/>
                        </a:ext>
                      </a:extLst>
                    </p:cNvPr>
                    <p:cNvCxnSpPr>
                      <a:cxnSpLocks/>
                    </p:cNvCxnSpPr>
                    <p:nvPr/>
                  </p:nvCxnSpPr>
                  <p:spPr>
                    <a:xfrm flipH="1">
                      <a:off x="143435" y="2480867"/>
                      <a:ext cx="1" cy="905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849651-1E43-4562-9136-ED67444DA679}"/>
                        </a:ext>
                      </a:extLst>
                    </p:cNvPr>
                    <p:cNvCxnSpPr>
                      <a:cxnSpLocks/>
                    </p:cNvCxnSpPr>
                    <p:nvPr/>
                  </p:nvCxnSpPr>
                  <p:spPr>
                    <a:xfrm flipH="1">
                      <a:off x="1322298" y="2554808"/>
                      <a:ext cx="4479" cy="94579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64963E4-D490-480D-9783-917C2BC89E0F}"/>
                        </a:ext>
                      </a:extLst>
                    </p:cNvPr>
                    <p:cNvSpPr/>
                    <p:nvPr/>
                  </p:nvSpPr>
                  <p:spPr>
                    <a:xfrm>
                      <a:off x="1962161" y="2613078"/>
                      <a:ext cx="1559854" cy="7888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40E9919B-BC9B-4585-8833-F5276813EE40}"/>
                        </a:ext>
                      </a:extLst>
                    </p:cNvPr>
                    <p:cNvCxnSpPr>
                      <a:cxnSpLocks/>
                    </p:cNvCxnSpPr>
                    <p:nvPr/>
                  </p:nvCxnSpPr>
                  <p:spPr>
                    <a:xfrm>
                      <a:off x="1326776" y="3007526"/>
                      <a:ext cx="654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2E797E-7F0C-4241-83BF-9A4F7C5E70EC}"/>
                        </a:ext>
                      </a:extLst>
                    </p:cNvPr>
                    <p:cNvSpPr txBox="1"/>
                    <p:nvPr/>
                  </p:nvSpPr>
                  <p:spPr>
                    <a:xfrm>
                      <a:off x="215153" y="2868688"/>
                      <a:ext cx="1165413" cy="369332"/>
                    </a:xfrm>
                    <a:prstGeom prst="rect">
                      <a:avLst/>
                    </a:prstGeom>
                    <a:noFill/>
                  </p:spPr>
                  <p:txBody>
                    <a:bodyPr wrap="square" rtlCol="0">
                      <a:spAutoFit/>
                    </a:bodyPr>
                    <a:lstStyle/>
                    <a:p>
                      <a:r>
                        <a:rPr lang="en-IN" dirty="0"/>
                        <a:t>DATASET</a:t>
                      </a:r>
                    </a:p>
                  </p:txBody>
                </p:sp>
                <p:sp>
                  <p:nvSpPr>
                    <p:cNvPr id="9" name="TextBox 8">
                      <a:extLst>
                        <a:ext uri="{FF2B5EF4-FFF2-40B4-BE49-F238E27FC236}">
                          <a16:creationId xmlns:a16="http://schemas.microsoft.com/office/drawing/2014/main" id="{2D29B48A-5CD3-4DA4-A554-961DBB4B240C}"/>
                        </a:ext>
                      </a:extLst>
                    </p:cNvPr>
                    <p:cNvSpPr txBox="1"/>
                    <p:nvPr/>
                  </p:nvSpPr>
                  <p:spPr>
                    <a:xfrm>
                      <a:off x="1908370" y="2698262"/>
                      <a:ext cx="1819835" cy="646331"/>
                    </a:xfrm>
                    <a:prstGeom prst="rect">
                      <a:avLst/>
                    </a:prstGeom>
                    <a:noFill/>
                  </p:spPr>
                  <p:txBody>
                    <a:bodyPr wrap="square" rtlCol="0">
                      <a:spAutoFit/>
                    </a:bodyPr>
                    <a:lstStyle/>
                    <a:p>
                      <a:pPr algn="ctr"/>
                      <a:r>
                        <a:rPr lang="en-IN" dirty="0"/>
                        <a:t>PRE PROCESS DATA</a:t>
                      </a:r>
                    </a:p>
                  </p:txBody>
                </p:sp>
              </p:grpSp>
              <p:grpSp>
                <p:nvGrpSpPr>
                  <p:cNvPr id="23" name="Group 22">
                    <a:extLst>
                      <a:ext uri="{FF2B5EF4-FFF2-40B4-BE49-F238E27FC236}">
                        <a16:creationId xmlns:a16="http://schemas.microsoft.com/office/drawing/2014/main" id="{068002C9-271D-4DCF-9391-CB884F2020D4}"/>
                      </a:ext>
                    </a:extLst>
                  </p:cNvPr>
                  <p:cNvGrpSpPr/>
                  <p:nvPr/>
                </p:nvGrpSpPr>
                <p:grpSpPr>
                  <a:xfrm>
                    <a:off x="2742088" y="2141683"/>
                    <a:ext cx="5561469" cy="2294987"/>
                    <a:chOff x="2742088" y="2141683"/>
                    <a:chExt cx="5561469" cy="2294987"/>
                  </a:xfrm>
                </p:grpSpPr>
                <p:sp>
                  <p:nvSpPr>
                    <p:cNvPr id="26" name="Flowchart: Alternate Process 25">
                      <a:extLst>
                        <a:ext uri="{FF2B5EF4-FFF2-40B4-BE49-F238E27FC236}">
                          <a16:creationId xmlns:a16="http://schemas.microsoft.com/office/drawing/2014/main" id="{CB75A900-4BE8-4EBE-987D-DAA25F768429}"/>
                        </a:ext>
                      </a:extLst>
                    </p:cNvPr>
                    <p:cNvSpPr/>
                    <p:nvPr/>
                  </p:nvSpPr>
                  <p:spPr>
                    <a:xfrm>
                      <a:off x="5945844" y="2141683"/>
                      <a:ext cx="2354358" cy="211117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9E522E82-BFD2-422D-A28D-872E34E72D39}"/>
                        </a:ext>
                      </a:extLst>
                    </p:cNvPr>
                    <p:cNvCxnSpPr>
                      <a:cxnSpLocks/>
                      <a:stCxn id="13" idx="3"/>
                      <a:endCxn id="35" idx="2"/>
                    </p:cNvCxnSpPr>
                    <p:nvPr/>
                  </p:nvCxnSpPr>
                  <p:spPr>
                    <a:xfrm>
                      <a:off x="3522015" y="3007526"/>
                      <a:ext cx="48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4F11A5-A06C-4837-9B63-8EED64073C01}"/>
                        </a:ext>
                      </a:extLst>
                    </p:cNvPr>
                    <p:cNvSpPr txBox="1"/>
                    <p:nvPr/>
                  </p:nvSpPr>
                  <p:spPr>
                    <a:xfrm>
                      <a:off x="5942493" y="2663292"/>
                      <a:ext cx="2361064" cy="923330"/>
                    </a:xfrm>
                    <a:prstGeom prst="rect">
                      <a:avLst/>
                    </a:prstGeom>
                    <a:noFill/>
                  </p:spPr>
                  <p:txBody>
                    <a:bodyPr wrap="square" rtlCol="0">
                      <a:spAutoFit/>
                    </a:bodyPr>
                    <a:lstStyle/>
                    <a:p>
                      <a:pPr algn="ctr"/>
                      <a:r>
                        <a:rPr lang="en-IN" dirty="0"/>
                        <a:t>Classification algorithm such as SVM (support vector machine)</a:t>
                      </a:r>
                    </a:p>
                  </p:txBody>
                </p:sp>
                <p:sp>
                  <p:nvSpPr>
                    <p:cNvPr id="35" name="Oval 34">
                      <a:extLst>
                        <a:ext uri="{FF2B5EF4-FFF2-40B4-BE49-F238E27FC236}">
                          <a16:creationId xmlns:a16="http://schemas.microsoft.com/office/drawing/2014/main" id="{ECC97478-695E-4AC3-B68A-0E4FB1DC7B89}"/>
                        </a:ext>
                      </a:extLst>
                    </p:cNvPr>
                    <p:cNvSpPr/>
                    <p:nvPr/>
                  </p:nvSpPr>
                  <p:spPr>
                    <a:xfrm>
                      <a:off x="4002733" y="2583943"/>
                      <a:ext cx="1379459" cy="8471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17A5F96A-DBEF-4494-9795-65AD392FE344}"/>
                        </a:ext>
                      </a:extLst>
                    </p:cNvPr>
                    <p:cNvSpPr txBox="1"/>
                    <p:nvPr/>
                  </p:nvSpPr>
                  <p:spPr>
                    <a:xfrm>
                      <a:off x="4087906" y="2796855"/>
                      <a:ext cx="1294286" cy="646331"/>
                    </a:xfrm>
                    <a:prstGeom prst="rect">
                      <a:avLst/>
                    </a:prstGeom>
                    <a:noFill/>
                  </p:spPr>
                  <p:txBody>
                    <a:bodyPr wrap="square" rtlCol="0">
                      <a:spAutoFit/>
                    </a:bodyPr>
                    <a:lstStyle/>
                    <a:p>
                      <a:pPr algn="ctr"/>
                      <a:r>
                        <a:rPr lang="en-IN" dirty="0"/>
                        <a:t>PROCESSED</a:t>
                      </a:r>
                    </a:p>
                    <a:p>
                      <a:pPr algn="ctr"/>
                      <a:r>
                        <a:rPr lang="en-IN" dirty="0"/>
                        <a:t>DATA</a:t>
                      </a:r>
                    </a:p>
                  </p:txBody>
                </p:sp>
                <p:cxnSp>
                  <p:nvCxnSpPr>
                    <p:cNvPr id="47" name="Straight Arrow Connector 46">
                      <a:extLst>
                        <a:ext uri="{FF2B5EF4-FFF2-40B4-BE49-F238E27FC236}">
                          <a16:creationId xmlns:a16="http://schemas.microsoft.com/office/drawing/2014/main" id="{FE860AEE-1A09-49A6-849F-2D2908D10401}"/>
                        </a:ext>
                      </a:extLst>
                    </p:cNvPr>
                    <p:cNvCxnSpPr>
                      <a:cxnSpLocks/>
                    </p:cNvCxnSpPr>
                    <p:nvPr/>
                  </p:nvCxnSpPr>
                  <p:spPr>
                    <a:xfrm>
                      <a:off x="5388898" y="2983734"/>
                      <a:ext cx="560301" cy="4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5D4F9F-2539-4E9C-A136-5A7006AA5423}"/>
                        </a:ext>
                      </a:extLst>
                    </p:cNvPr>
                    <p:cNvCxnSpPr>
                      <a:cxnSpLocks/>
                      <a:stCxn id="63" idx="0"/>
                      <a:endCxn id="13" idx="2"/>
                    </p:cNvCxnSpPr>
                    <p:nvPr/>
                  </p:nvCxnSpPr>
                  <p:spPr>
                    <a:xfrm flipH="1" flipV="1">
                      <a:off x="2742088" y="3401974"/>
                      <a:ext cx="1603885" cy="103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8C7D1D58-E214-4485-82E9-CA04447AC418}"/>
                    </a:ext>
                  </a:extLst>
                </p:cNvPr>
                <p:cNvSpPr txBox="1"/>
                <p:nvPr/>
              </p:nvSpPr>
              <p:spPr>
                <a:xfrm>
                  <a:off x="3423693" y="4472454"/>
                  <a:ext cx="2223246" cy="646331"/>
                </a:xfrm>
                <a:prstGeom prst="rect">
                  <a:avLst/>
                </a:prstGeom>
                <a:noFill/>
              </p:spPr>
              <p:txBody>
                <a:bodyPr wrap="square" rtlCol="0">
                  <a:spAutoFit/>
                </a:bodyPr>
                <a:lstStyle/>
                <a:p>
                  <a:r>
                    <a:rPr lang="en-IN" dirty="0"/>
                    <a:t>Replacing missing values with mean</a:t>
                  </a:r>
                </a:p>
              </p:txBody>
            </p:sp>
            <p:grpSp>
              <p:nvGrpSpPr>
                <p:cNvPr id="25" name="Group 24">
                  <a:extLst>
                    <a:ext uri="{FF2B5EF4-FFF2-40B4-BE49-F238E27FC236}">
                      <a16:creationId xmlns:a16="http://schemas.microsoft.com/office/drawing/2014/main" id="{70274414-DD2B-46DC-8417-B26C8029B07D}"/>
                    </a:ext>
                  </a:extLst>
                </p:cNvPr>
                <p:cNvGrpSpPr/>
                <p:nvPr/>
              </p:nvGrpSpPr>
              <p:grpSpPr>
                <a:xfrm>
                  <a:off x="6815422" y="1463345"/>
                  <a:ext cx="5602960" cy="5394655"/>
                  <a:chOff x="6815422" y="1463345"/>
                  <a:chExt cx="5602960" cy="5394655"/>
                </a:xfrm>
              </p:grpSpPr>
              <p:sp>
                <p:nvSpPr>
                  <p:cNvPr id="30" name="Rectangle 29">
                    <a:extLst>
                      <a:ext uri="{FF2B5EF4-FFF2-40B4-BE49-F238E27FC236}">
                        <a16:creationId xmlns:a16="http://schemas.microsoft.com/office/drawing/2014/main" id="{F956DF17-EF5C-433B-8749-EC856791BDF7}"/>
                      </a:ext>
                    </a:extLst>
                  </p:cNvPr>
                  <p:cNvSpPr/>
                  <p:nvPr/>
                </p:nvSpPr>
                <p:spPr>
                  <a:xfrm>
                    <a:off x="9314329" y="2480867"/>
                    <a:ext cx="2039471" cy="9793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Connector: Elbow 31">
                    <a:extLst>
                      <a:ext uri="{FF2B5EF4-FFF2-40B4-BE49-F238E27FC236}">
                        <a16:creationId xmlns:a16="http://schemas.microsoft.com/office/drawing/2014/main" id="{06524F33-368F-4269-A22F-CBB80414496F}"/>
                      </a:ext>
                    </a:extLst>
                  </p:cNvPr>
                  <p:cNvCxnSpPr>
                    <a:cxnSpLocks/>
                    <a:stCxn id="26" idx="3"/>
                    <a:endCxn id="30" idx="1"/>
                  </p:cNvCxnSpPr>
                  <p:nvPr/>
                </p:nvCxnSpPr>
                <p:spPr>
                  <a:xfrm flipV="1">
                    <a:off x="8300202" y="2970556"/>
                    <a:ext cx="1014127" cy="2267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5D8FD17-190B-4538-A057-ECC454A08865}"/>
                      </a:ext>
                    </a:extLst>
                  </p:cNvPr>
                  <p:cNvSpPr/>
                  <p:nvPr/>
                </p:nvSpPr>
                <p:spPr>
                  <a:xfrm>
                    <a:off x="9395013" y="4948403"/>
                    <a:ext cx="2187388" cy="887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693AB1FE-331B-4970-80FF-1C31B1D942C5}"/>
                      </a:ext>
                    </a:extLst>
                  </p:cNvPr>
                  <p:cNvSpPr/>
                  <p:nvPr/>
                </p:nvSpPr>
                <p:spPr>
                  <a:xfrm>
                    <a:off x="6815422" y="4957117"/>
                    <a:ext cx="1680881" cy="8704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B5E87BB-6431-4F70-A2C2-8955BF53C7B8}"/>
                      </a:ext>
                    </a:extLst>
                  </p:cNvPr>
                  <p:cNvSpPr txBox="1"/>
                  <p:nvPr/>
                </p:nvSpPr>
                <p:spPr>
                  <a:xfrm>
                    <a:off x="9155205" y="2696981"/>
                    <a:ext cx="2357718" cy="646331"/>
                  </a:xfrm>
                  <a:prstGeom prst="rect">
                    <a:avLst/>
                  </a:prstGeom>
                  <a:noFill/>
                </p:spPr>
                <p:txBody>
                  <a:bodyPr wrap="square" rtlCol="0">
                    <a:spAutoFit/>
                  </a:bodyPr>
                  <a:lstStyle/>
                  <a:p>
                    <a:pPr algn="ctr"/>
                    <a:r>
                      <a:rPr lang="en-IN" dirty="0"/>
                      <a:t>Performance evaluation</a:t>
                    </a:r>
                  </a:p>
                </p:txBody>
              </p:sp>
              <p:sp>
                <p:nvSpPr>
                  <p:cNvPr id="14" name="TextBox 13">
                    <a:extLst>
                      <a:ext uri="{FF2B5EF4-FFF2-40B4-BE49-F238E27FC236}">
                        <a16:creationId xmlns:a16="http://schemas.microsoft.com/office/drawing/2014/main" id="{AB59DCE1-82BA-44AD-A914-CA76393542BA}"/>
                      </a:ext>
                    </a:extLst>
                  </p:cNvPr>
                  <p:cNvSpPr txBox="1"/>
                  <p:nvPr/>
                </p:nvSpPr>
                <p:spPr>
                  <a:xfrm>
                    <a:off x="9256060" y="5172745"/>
                    <a:ext cx="2465294" cy="369332"/>
                  </a:xfrm>
                  <a:prstGeom prst="rect">
                    <a:avLst/>
                  </a:prstGeom>
                  <a:noFill/>
                </p:spPr>
                <p:txBody>
                  <a:bodyPr wrap="square" rtlCol="0">
                    <a:spAutoFit/>
                  </a:bodyPr>
                  <a:lstStyle/>
                  <a:p>
                    <a:pPr algn="ctr"/>
                    <a:r>
                      <a:rPr lang="en-IN" dirty="0"/>
                      <a:t>Comparative analysis</a:t>
                    </a:r>
                  </a:p>
                </p:txBody>
              </p:sp>
              <p:sp>
                <p:nvSpPr>
                  <p:cNvPr id="15" name="TextBox 14">
                    <a:extLst>
                      <a:ext uri="{FF2B5EF4-FFF2-40B4-BE49-F238E27FC236}">
                        <a16:creationId xmlns:a16="http://schemas.microsoft.com/office/drawing/2014/main" id="{D085E8F8-6726-49A6-8CDD-BD737FCA66A3}"/>
                      </a:ext>
                    </a:extLst>
                  </p:cNvPr>
                  <p:cNvSpPr txBox="1"/>
                  <p:nvPr/>
                </p:nvSpPr>
                <p:spPr>
                  <a:xfrm>
                    <a:off x="7346577" y="5162398"/>
                    <a:ext cx="2106706" cy="369332"/>
                  </a:xfrm>
                  <a:prstGeom prst="rect">
                    <a:avLst/>
                  </a:prstGeom>
                  <a:noFill/>
                </p:spPr>
                <p:txBody>
                  <a:bodyPr wrap="square" rtlCol="0">
                    <a:spAutoFit/>
                  </a:bodyPr>
                  <a:lstStyle/>
                  <a:p>
                    <a:r>
                      <a:rPr lang="en-IN" dirty="0"/>
                      <a:t>Result </a:t>
                    </a:r>
                  </a:p>
                </p:txBody>
              </p:sp>
              <p:cxnSp>
                <p:nvCxnSpPr>
                  <p:cNvPr id="17" name="Straight Arrow Connector 16">
                    <a:extLst>
                      <a:ext uri="{FF2B5EF4-FFF2-40B4-BE49-F238E27FC236}">
                        <a16:creationId xmlns:a16="http://schemas.microsoft.com/office/drawing/2014/main" id="{46F982BF-8643-430B-A626-E95040B8DA02}"/>
                      </a:ext>
                    </a:extLst>
                  </p:cNvPr>
                  <p:cNvCxnSpPr>
                    <a:cxnSpLocks/>
                    <a:stCxn id="30" idx="2"/>
                  </p:cNvCxnSpPr>
                  <p:nvPr/>
                </p:nvCxnSpPr>
                <p:spPr>
                  <a:xfrm>
                    <a:off x="10334065" y="3460244"/>
                    <a:ext cx="0" cy="148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33A2AC8-B0AD-4170-BE0D-D3D923C3E2C3}"/>
                      </a:ext>
                    </a:extLst>
                  </p:cNvPr>
                  <p:cNvCxnSpPr>
                    <a:cxnSpLocks/>
                    <a:stCxn id="2" idx="1"/>
                    <a:endCxn id="3" idx="3"/>
                  </p:cNvCxnSpPr>
                  <p:nvPr/>
                </p:nvCxnSpPr>
                <p:spPr>
                  <a:xfrm flipH="1" flipV="1">
                    <a:off x="8496303" y="5392342"/>
                    <a:ext cx="8987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CADA8076-5717-4A57-AD26-AB6541722BAF}"/>
                      </a:ext>
                    </a:extLst>
                  </p:cNvPr>
                  <p:cNvSpPr/>
                  <p:nvPr/>
                </p:nvSpPr>
                <p:spPr>
                  <a:xfrm>
                    <a:off x="8345020" y="3972876"/>
                    <a:ext cx="1856809" cy="6463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02FAC4D1-F8A0-4852-ABAB-62789956F3C2}"/>
                      </a:ext>
                    </a:extLst>
                  </p:cNvPr>
                  <p:cNvSpPr/>
                  <p:nvPr/>
                </p:nvSpPr>
                <p:spPr>
                  <a:xfrm>
                    <a:off x="10403534" y="3962102"/>
                    <a:ext cx="1788466" cy="688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F77649ED-6A6D-4AA3-97D1-406E1379A005}"/>
                      </a:ext>
                    </a:extLst>
                  </p:cNvPr>
                  <p:cNvSpPr/>
                  <p:nvPr/>
                </p:nvSpPr>
                <p:spPr>
                  <a:xfrm>
                    <a:off x="9395013" y="1463345"/>
                    <a:ext cx="1856809" cy="6463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Arrow Connector 58">
                    <a:extLst>
                      <a:ext uri="{FF2B5EF4-FFF2-40B4-BE49-F238E27FC236}">
                        <a16:creationId xmlns:a16="http://schemas.microsoft.com/office/drawing/2014/main" id="{AA20B8C8-5A57-461C-9C25-78E18B665C2C}"/>
                      </a:ext>
                    </a:extLst>
                  </p:cNvPr>
                  <p:cNvCxnSpPr>
                    <a:cxnSpLocks/>
                    <a:stCxn id="58" idx="4"/>
                    <a:endCxn id="30" idx="0"/>
                  </p:cNvCxnSpPr>
                  <p:nvPr/>
                </p:nvCxnSpPr>
                <p:spPr>
                  <a:xfrm>
                    <a:off x="10323418" y="2109676"/>
                    <a:ext cx="10647" cy="371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F70EB88-BADA-4471-A75F-294AF988CC75}"/>
                      </a:ext>
                    </a:extLst>
                  </p:cNvPr>
                  <p:cNvCxnSpPr>
                    <a:cxnSpLocks/>
                    <a:stCxn id="56" idx="0"/>
                  </p:cNvCxnSpPr>
                  <p:nvPr/>
                </p:nvCxnSpPr>
                <p:spPr>
                  <a:xfrm flipV="1">
                    <a:off x="9273425" y="3438770"/>
                    <a:ext cx="1079109" cy="53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12EE9A5-C1EA-41B5-A57E-550D64DCAD86}"/>
                      </a:ext>
                    </a:extLst>
                  </p:cNvPr>
                  <p:cNvCxnSpPr>
                    <a:cxnSpLocks/>
                    <a:stCxn id="57" idx="0"/>
                    <a:endCxn id="30" idx="2"/>
                  </p:cNvCxnSpPr>
                  <p:nvPr/>
                </p:nvCxnSpPr>
                <p:spPr>
                  <a:xfrm flipH="1" flipV="1">
                    <a:off x="10334065" y="3460244"/>
                    <a:ext cx="963702" cy="501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8872DDF3-9D87-4A0B-B7B8-41EAFE453676}"/>
                      </a:ext>
                    </a:extLst>
                  </p:cNvPr>
                  <p:cNvSpPr txBox="1"/>
                  <p:nvPr/>
                </p:nvSpPr>
                <p:spPr>
                  <a:xfrm>
                    <a:off x="9559732" y="1626044"/>
                    <a:ext cx="2039471" cy="369332"/>
                  </a:xfrm>
                  <a:prstGeom prst="rect">
                    <a:avLst/>
                  </a:prstGeom>
                  <a:noFill/>
                </p:spPr>
                <p:txBody>
                  <a:bodyPr wrap="square" rtlCol="0">
                    <a:spAutoFit/>
                  </a:bodyPr>
                  <a:lstStyle/>
                  <a:p>
                    <a:r>
                      <a:rPr lang="en-IN" dirty="0"/>
                      <a:t> Normal data</a:t>
                    </a:r>
                  </a:p>
                </p:txBody>
              </p:sp>
              <p:sp>
                <p:nvSpPr>
                  <p:cNvPr id="76" name="TextBox 75">
                    <a:extLst>
                      <a:ext uri="{FF2B5EF4-FFF2-40B4-BE49-F238E27FC236}">
                        <a16:creationId xmlns:a16="http://schemas.microsoft.com/office/drawing/2014/main" id="{A0246493-56BB-4FD9-A4BB-751EE0BD73AA}"/>
                      </a:ext>
                    </a:extLst>
                  </p:cNvPr>
                  <p:cNvSpPr txBox="1"/>
                  <p:nvPr/>
                </p:nvSpPr>
                <p:spPr>
                  <a:xfrm>
                    <a:off x="8480619" y="4004724"/>
                    <a:ext cx="1525139" cy="646331"/>
                  </a:xfrm>
                  <a:prstGeom prst="rect">
                    <a:avLst/>
                  </a:prstGeom>
                  <a:noFill/>
                </p:spPr>
                <p:txBody>
                  <a:bodyPr wrap="square" rtlCol="0">
                    <a:spAutoFit/>
                  </a:bodyPr>
                  <a:lstStyle/>
                  <a:p>
                    <a:pPr algn="ctr"/>
                    <a:r>
                      <a:rPr lang="en-IN" dirty="0"/>
                      <a:t>Oversampled data</a:t>
                    </a:r>
                  </a:p>
                </p:txBody>
              </p:sp>
              <p:sp>
                <p:nvSpPr>
                  <p:cNvPr id="77" name="TextBox 76">
                    <a:extLst>
                      <a:ext uri="{FF2B5EF4-FFF2-40B4-BE49-F238E27FC236}">
                        <a16:creationId xmlns:a16="http://schemas.microsoft.com/office/drawing/2014/main" id="{83634601-A7C2-402F-92A3-E2E617CF990C}"/>
                      </a:ext>
                    </a:extLst>
                  </p:cNvPr>
                  <p:cNvSpPr txBox="1"/>
                  <p:nvPr/>
                </p:nvSpPr>
                <p:spPr>
                  <a:xfrm>
                    <a:off x="10289217" y="4041975"/>
                    <a:ext cx="2129165" cy="646331"/>
                  </a:xfrm>
                  <a:prstGeom prst="rect">
                    <a:avLst/>
                  </a:prstGeom>
                  <a:noFill/>
                </p:spPr>
                <p:txBody>
                  <a:bodyPr wrap="square" rtlCol="0">
                    <a:spAutoFit/>
                  </a:bodyPr>
                  <a:lstStyle/>
                  <a:p>
                    <a:pPr algn="ctr"/>
                    <a:r>
                      <a:rPr lang="en-US" dirty="0"/>
                      <a:t>under</a:t>
                    </a:r>
                    <a:r>
                      <a:rPr lang="en-IN" dirty="0"/>
                      <a:t>sampled</a:t>
                    </a:r>
                  </a:p>
                  <a:p>
                    <a:pPr algn="ctr"/>
                    <a:r>
                      <a:rPr lang="en-IN" dirty="0"/>
                      <a:t>data</a:t>
                    </a:r>
                  </a:p>
                </p:txBody>
              </p:sp>
              <p:sp>
                <p:nvSpPr>
                  <p:cNvPr id="78" name="Oval 77">
                    <a:extLst>
                      <a:ext uri="{FF2B5EF4-FFF2-40B4-BE49-F238E27FC236}">
                        <a16:creationId xmlns:a16="http://schemas.microsoft.com/office/drawing/2014/main" id="{537E3CFC-D14B-44DA-8DD4-D5F6BFDDB99E}"/>
                      </a:ext>
                    </a:extLst>
                  </p:cNvPr>
                  <p:cNvSpPr/>
                  <p:nvPr/>
                </p:nvSpPr>
                <p:spPr>
                  <a:xfrm>
                    <a:off x="8040777" y="6211669"/>
                    <a:ext cx="2465294" cy="6097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383D9ED-40DB-40E1-A6A1-F377E2D6E29E}"/>
                      </a:ext>
                    </a:extLst>
                  </p:cNvPr>
                  <p:cNvSpPr txBox="1"/>
                  <p:nvPr/>
                </p:nvSpPr>
                <p:spPr>
                  <a:xfrm>
                    <a:off x="8248105" y="6211669"/>
                    <a:ext cx="1990165" cy="646331"/>
                  </a:xfrm>
                  <a:prstGeom prst="rect">
                    <a:avLst/>
                  </a:prstGeom>
                  <a:noFill/>
                </p:spPr>
                <p:txBody>
                  <a:bodyPr wrap="square" rtlCol="0">
                    <a:spAutoFit/>
                  </a:bodyPr>
                  <a:lstStyle/>
                  <a:p>
                    <a:pPr algn="ctr"/>
                    <a:r>
                      <a:rPr lang="en-IN" dirty="0"/>
                      <a:t>Accuracy and f1 score</a:t>
                    </a:r>
                  </a:p>
                </p:txBody>
              </p:sp>
              <p:cxnSp>
                <p:nvCxnSpPr>
                  <p:cNvPr id="81" name="Connector: Elbow 80">
                    <a:extLst>
                      <a:ext uri="{FF2B5EF4-FFF2-40B4-BE49-F238E27FC236}">
                        <a16:creationId xmlns:a16="http://schemas.microsoft.com/office/drawing/2014/main" id="{5BC5D09C-8AC1-435A-9887-21EB41A877A1}"/>
                      </a:ext>
                    </a:extLst>
                  </p:cNvPr>
                  <p:cNvCxnSpPr>
                    <a:stCxn id="78" idx="6"/>
                    <a:endCxn id="2" idx="2"/>
                  </p:cNvCxnSpPr>
                  <p:nvPr/>
                </p:nvCxnSpPr>
                <p:spPr>
                  <a:xfrm flipH="1" flipV="1">
                    <a:off x="10488707" y="5836282"/>
                    <a:ext cx="17364" cy="680250"/>
                  </a:xfrm>
                  <a:prstGeom prst="bentConnector4">
                    <a:avLst>
                      <a:gd name="adj1" fmla="val -1316517"/>
                      <a:gd name="adj2" fmla="val 72408"/>
                    </a:avLst>
                  </a:prstGeom>
                  <a:ln>
                    <a:tailEnd type="triangle"/>
                  </a:ln>
                </p:spPr>
                <p:style>
                  <a:lnRef idx="1">
                    <a:schemeClr val="accent1"/>
                  </a:lnRef>
                  <a:fillRef idx="0">
                    <a:schemeClr val="accent1"/>
                  </a:fillRef>
                  <a:effectRef idx="0">
                    <a:schemeClr val="accent1"/>
                  </a:effectRef>
                  <a:fontRef idx="minor">
                    <a:schemeClr val="tx1"/>
                  </a:fontRef>
                </p:style>
              </p:cxnSp>
            </p:grpSp>
          </p:grpSp>
        </p:grpSp>
      </p:grpSp>
      <p:sp>
        <p:nvSpPr>
          <p:cNvPr id="82" name="TextBox 81">
            <a:extLst>
              <a:ext uri="{FF2B5EF4-FFF2-40B4-BE49-F238E27FC236}">
                <a16:creationId xmlns:a16="http://schemas.microsoft.com/office/drawing/2014/main" id="{530AB482-393A-46E2-80BF-05F412EE633E}"/>
              </a:ext>
            </a:extLst>
          </p:cNvPr>
          <p:cNvSpPr txBox="1"/>
          <p:nvPr/>
        </p:nvSpPr>
        <p:spPr>
          <a:xfrm>
            <a:off x="2742088" y="332596"/>
            <a:ext cx="6948759"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Flow diagram</a:t>
            </a:r>
          </a:p>
        </p:txBody>
      </p:sp>
      <p:sp>
        <p:nvSpPr>
          <p:cNvPr id="83" name="TextBox 82">
            <a:extLst>
              <a:ext uri="{FF2B5EF4-FFF2-40B4-BE49-F238E27FC236}">
                <a16:creationId xmlns:a16="http://schemas.microsoft.com/office/drawing/2014/main" id="{E58E8006-3DB4-4CAC-ACA8-4054AE0B9A29}"/>
              </a:ext>
            </a:extLst>
          </p:cNvPr>
          <p:cNvSpPr txBox="1"/>
          <p:nvPr/>
        </p:nvSpPr>
        <p:spPr>
          <a:xfrm>
            <a:off x="618565" y="6086921"/>
            <a:ext cx="6764447" cy="369332"/>
          </a:xfrm>
          <a:prstGeom prst="rect">
            <a:avLst/>
          </a:prstGeom>
          <a:noFill/>
        </p:spPr>
        <p:txBody>
          <a:bodyPr wrap="square" rtlCol="0">
            <a:spAutoFit/>
          </a:bodyPr>
          <a:lstStyle/>
          <a:p>
            <a:r>
              <a:rPr lang="en-IN" b="1" dirty="0">
                <a:solidFill>
                  <a:schemeClr val="tx1">
                    <a:lumMod val="95000"/>
                    <a:lumOff val="5000"/>
                  </a:schemeClr>
                </a:solidFill>
              </a:rPr>
              <a:t>Diagram representing the flow of the model.</a:t>
            </a:r>
          </a:p>
        </p:txBody>
      </p:sp>
    </p:spTree>
    <p:extLst>
      <p:ext uri="{BB962C8B-B14F-4D97-AF65-F5344CB8AC3E}">
        <p14:creationId xmlns:p14="http://schemas.microsoft.com/office/powerpoint/2010/main" val="427118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995"/>
            <a:ext cx="9144000" cy="749643"/>
          </a:xfrm>
        </p:spPr>
        <p:txBody>
          <a:bodyPr>
            <a:normAutofit fontScale="90000"/>
          </a:bodyPr>
          <a:lstStyle/>
          <a:p>
            <a:r>
              <a:rPr lang="en-IN" sz="4800" b="1" dirty="0">
                <a:latin typeface="Times New Roman" panose="02020603050405020304" pitchFamily="18" charset="0"/>
                <a:cs typeface="Times New Roman" panose="02020603050405020304" pitchFamily="18" charset="0"/>
              </a:rPr>
              <a:t>Introduction to Diabetes prediction</a:t>
            </a:r>
          </a:p>
        </p:txBody>
      </p:sp>
      <p:sp>
        <p:nvSpPr>
          <p:cNvPr id="3" name="Subtitle 2"/>
          <p:cNvSpPr>
            <a:spLocks noGrp="1"/>
          </p:cNvSpPr>
          <p:nvPr>
            <p:ph type="subTitle" idx="1"/>
          </p:nvPr>
        </p:nvSpPr>
        <p:spPr>
          <a:xfrm>
            <a:off x="878542" y="1161535"/>
            <a:ext cx="10228730" cy="5140411"/>
          </a:xfrm>
        </p:spPr>
        <p:txBody>
          <a:bodyPr>
            <a:normAutofit/>
          </a:bodyPr>
          <a:lstStyle/>
          <a:p>
            <a:pPr marL="342900" indent="-3429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Diabetes is the fastest growing chronic disease in the world according to world health organization data </a:t>
            </a:r>
            <a:r>
              <a:rPr lang="en-US" sz="3200" b="0" i="0" dirty="0">
                <a:solidFill>
                  <a:srgbClr val="000000"/>
                </a:solidFill>
                <a:effectLst/>
                <a:latin typeface="Times New Roman" panose="02020603050405020304" pitchFamily="18" charset="0"/>
                <a:cs typeface="Times New Roman" panose="02020603050405020304" pitchFamily="18" charset="0"/>
              </a:rPr>
              <a:t>537 million people suffering from diabetes and this data is increasing day by day</a:t>
            </a:r>
            <a:r>
              <a:rPr lang="en-US" sz="3200" dirty="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Predicting that a patient may be affected with diabetes based on the  data like age, BMI, gender, skin thickness etc. with the help of machine learning techniques.</a:t>
            </a:r>
          </a:p>
          <a:p>
            <a:pPr algn="just"/>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9298D2-92A4-422A-8EFE-33A2F67EF34E}"/>
              </a:ext>
            </a:extLst>
          </p:cNvPr>
          <p:cNvSpPr>
            <a:spLocks noGrp="1"/>
          </p:cNvSpPr>
          <p:nvPr>
            <p:ph type="sldNum" sz="quarter" idx="12"/>
          </p:nvPr>
        </p:nvSpPr>
        <p:spPr>
          <a:xfrm>
            <a:off x="0" y="6358280"/>
            <a:ext cx="12192000" cy="365125"/>
          </a:xfrm>
        </p:spPr>
        <p:txBody>
          <a:bodyPr/>
          <a:lstStyle/>
          <a:p>
            <a:pPr algn="ctr"/>
            <a:fld id="{771956DE-C91E-4158-B063-F78EECAD942E}" type="slidenum">
              <a:rPr lang="en-IN" smtClean="0"/>
              <a:pPr algn="ctr"/>
              <a:t>9</a:t>
            </a:fld>
            <a:endParaRPr lang="en-IN" dirty="0"/>
          </a:p>
        </p:txBody>
      </p:sp>
    </p:spTree>
    <p:extLst>
      <p:ext uri="{BB962C8B-B14F-4D97-AF65-F5344CB8AC3E}">
        <p14:creationId xmlns:p14="http://schemas.microsoft.com/office/powerpoint/2010/main" val="70232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1169</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DIABETES PREDICTION USING MACHINE LEARNING TECHNIQUES  Final year project Review phase - 1 Batch – (2019-2023) Group Members : Abhay Kumar, Sungjemkaba Reg_no : 2019105194, 2019105219 12-Dec-2022</vt:lpstr>
      <vt:lpstr> Contents</vt:lpstr>
      <vt:lpstr>Aim &amp; objective</vt:lpstr>
      <vt:lpstr>Motivation</vt:lpstr>
      <vt:lpstr>Applications</vt:lpstr>
      <vt:lpstr>Research Gap</vt:lpstr>
      <vt:lpstr>Proposed model</vt:lpstr>
      <vt:lpstr>PowerPoint Presentation</vt:lpstr>
      <vt:lpstr>Introduction to Diabetes prediction</vt:lpstr>
      <vt:lpstr>Literature survey</vt:lpstr>
      <vt:lpstr>Literature survey contd..</vt:lpstr>
      <vt:lpstr> Objective</vt:lpstr>
      <vt:lpstr>Proposed line of study</vt:lpstr>
      <vt:lpstr>Datasets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 KUMAR</dc:creator>
  <cp:lastModifiedBy>ABHAY KUMAR</cp:lastModifiedBy>
  <cp:revision>99</cp:revision>
  <dcterms:created xsi:type="dcterms:W3CDTF">2022-09-17T16:30:20Z</dcterms:created>
  <dcterms:modified xsi:type="dcterms:W3CDTF">2022-12-08T02:14:05Z</dcterms:modified>
</cp:coreProperties>
</file>