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300" r:id="rId4"/>
    <p:sldId id="260" r:id="rId5"/>
    <p:sldId id="258" r:id="rId6"/>
    <p:sldId id="296" r:id="rId7"/>
    <p:sldId id="302" r:id="rId8"/>
    <p:sldId id="317" r:id="rId9"/>
    <p:sldId id="305" r:id="rId10"/>
    <p:sldId id="316" r:id="rId11"/>
    <p:sldId id="306" r:id="rId12"/>
    <p:sldId id="261" r:id="rId13"/>
    <p:sldId id="307" r:id="rId14"/>
    <p:sldId id="308" r:id="rId15"/>
    <p:sldId id="318" r:id="rId16"/>
    <p:sldId id="319" r:id="rId17"/>
    <p:sldId id="320" r:id="rId18"/>
    <p:sldId id="303" r:id="rId19"/>
    <p:sldId id="311" r:id="rId20"/>
    <p:sldId id="313"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92" d="100"/>
          <a:sy n="92" d="100"/>
        </p:scale>
        <p:origin x="33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KUMAR" userId="2fc9c7af12dbaa53" providerId="LiveId" clId="{20835ECA-6FD7-4B43-9CDB-CAFB409A96C8}"/>
    <pc:docChg chg="undo custSel addSld delSld modSld">
      <pc:chgData name="ABHAY KUMAR" userId="2fc9c7af12dbaa53" providerId="LiveId" clId="{20835ECA-6FD7-4B43-9CDB-CAFB409A96C8}" dt="2022-09-22T16:06:30.607" v="5538" actId="20577"/>
      <pc:docMkLst>
        <pc:docMk/>
      </pc:docMkLst>
      <pc:sldChg chg="modSp add mod">
        <pc:chgData name="ABHAY KUMAR" userId="2fc9c7af12dbaa53" providerId="LiveId" clId="{20835ECA-6FD7-4B43-9CDB-CAFB409A96C8}" dt="2022-09-22T06:02:41.091" v="3285" actId="20577"/>
        <pc:sldMkLst>
          <pc:docMk/>
          <pc:sldMk cId="2176592821" sldId="256"/>
        </pc:sldMkLst>
        <pc:spChg chg="mod">
          <ac:chgData name="ABHAY KUMAR" userId="2fc9c7af12dbaa53" providerId="LiveId" clId="{20835ECA-6FD7-4B43-9CDB-CAFB409A96C8}" dt="2022-09-22T06:02:41.091" v="3285" actId="20577"/>
          <ac:spMkLst>
            <pc:docMk/>
            <pc:sldMk cId="2176592821" sldId="256"/>
            <ac:spMk id="2" creationId="{00000000-0000-0000-0000-000000000000}"/>
          </ac:spMkLst>
        </pc:spChg>
        <pc:spChg chg="mod">
          <ac:chgData name="ABHAY KUMAR" userId="2fc9c7af12dbaa53" providerId="LiveId" clId="{20835ECA-6FD7-4B43-9CDB-CAFB409A96C8}" dt="2022-09-20T08:15:58.828" v="2812" actId="27636"/>
          <ac:spMkLst>
            <pc:docMk/>
            <pc:sldMk cId="2176592821" sldId="256"/>
            <ac:spMk id="3" creationId="{00000000-0000-0000-0000-000000000000}"/>
          </ac:spMkLst>
        </pc:spChg>
        <pc:spChg chg="mod">
          <ac:chgData name="ABHAY KUMAR" userId="2fc9c7af12dbaa53" providerId="LiveId" clId="{20835ECA-6FD7-4B43-9CDB-CAFB409A96C8}" dt="2022-09-22T05:58:50.171" v="3240" actId="14100"/>
          <ac:spMkLst>
            <pc:docMk/>
            <pc:sldMk cId="2176592821" sldId="256"/>
            <ac:spMk id="4" creationId="{2AA37F24-099E-4779-AE91-2DFABB9C5D8E}"/>
          </ac:spMkLst>
        </pc:spChg>
      </pc:sldChg>
      <pc:sldChg chg="delSp modSp mod">
        <pc:chgData name="ABHAY KUMAR" userId="2fc9c7af12dbaa53" providerId="LiveId" clId="{20835ECA-6FD7-4B43-9CDB-CAFB409A96C8}" dt="2022-09-22T06:07:30.123" v="3304" actId="20577"/>
        <pc:sldMkLst>
          <pc:docMk/>
          <pc:sldMk cId="702327524" sldId="257"/>
        </pc:sldMkLst>
        <pc:spChg chg="mod">
          <ac:chgData name="ABHAY KUMAR" userId="2fc9c7af12dbaa53" providerId="LiveId" clId="{20835ECA-6FD7-4B43-9CDB-CAFB409A96C8}" dt="2022-09-22T05:45:43.650" v="3147" actId="403"/>
          <ac:spMkLst>
            <pc:docMk/>
            <pc:sldMk cId="702327524" sldId="257"/>
            <ac:spMk id="2" creationId="{00000000-0000-0000-0000-000000000000}"/>
          </ac:spMkLst>
        </pc:spChg>
        <pc:spChg chg="mod">
          <ac:chgData name="ABHAY KUMAR" userId="2fc9c7af12dbaa53" providerId="LiveId" clId="{20835ECA-6FD7-4B43-9CDB-CAFB409A96C8}" dt="2022-09-22T06:07:30.123" v="3304" actId="20577"/>
          <ac:spMkLst>
            <pc:docMk/>
            <pc:sldMk cId="702327524" sldId="257"/>
            <ac:spMk id="3" creationId="{00000000-0000-0000-0000-000000000000}"/>
          </ac:spMkLst>
        </pc:spChg>
        <pc:spChg chg="mod">
          <ac:chgData name="ABHAY KUMAR" userId="2fc9c7af12dbaa53" providerId="LiveId" clId="{20835ECA-6FD7-4B43-9CDB-CAFB409A96C8}" dt="2022-09-22T05:59:18.473" v="3244" actId="14100"/>
          <ac:spMkLst>
            <pc:docMk/>
            <pc:sldMk cId="702327524" sldId="257"/>
            <ac:spMk id="5" creationId="{E29298D2-92A4-422A-8EFE-33A2F67EF34E}"/>
          </ac:spMkLst>
        </pc:spChg>
        <pc:picChg chg="del">
          <ac:chgData name="ABHAY KUMAR" userId="2fc9c7af12dbaa53" providerId="LiveId" clId="{20835ECA-6FD7-4B43-9CDB-CAFB409A96C8}" dt="2022-09-22T05:52:54.371" v="3178" actId="478"/>
          <ac:picMkLst>
            <pc:docMk/>
            <pc:sldMk cId="702327524" sldId="257"/>
            <ac:picMk id="4" creationId="{00000000-0000-0000-0000-000000000000}"/>
          </ac:picMkLst>
        </pc:picChg>
        <pc:picChg chg="del mod">
          <ac:chgData name="ABHAY KUMAR" userId="2fc9c7af12dbaa53" providerId="LiveId" clId="{20835ECA-6FD7-4B43-9CDB-CAFB409A96C8}" dt="2022-09-22T05:52:51.692" v="3177" actId="478"/>
          <ac:picMkLst>
            <pc:docMk/>
            <pc:sldMk cId="702327524" sldId="257"/>
            <ac:picMk id="1026" creationId="{B25E773C-2E20-4DAD-AFAE-DAD55186F6ED}"/>
          </ac:picMkLst>
        </pc:picChg>
      </pc:sldChg>
      <pc:sldChg chg="modSp mod">
        <pc:chgData name="ABHAY KUMAR" userId="2fc9c7af12dbaa53" providerId="LiveId" clId="{20835ECA-6FD7-4B43-9CDB-CAFB409A96C8}" dt="2022-09-22T05:59:36.344" v="3246" actId="14100"/>
        <pc:sldMkLst>
          <pc:docMk/>
          <pc:sldMk cId="48143521" sldId="258"/>
        </pc:sldMkLst>
        <pc:spChg chg="mod">
          <ac:chgData name="ABHAY KUMAR" userId="2fc9c7af12dbaa53" providerId="LiveId" clId="{20835ECA-6FD7-4B43-9CDB-CAFB409A96C8}" dt="2022-09-20T07:43:34.310" v="2465" actId="122"/>
          <ac:spMkLst>
            <pc:docMk/>
            <pc:sldMk cId="48143521" sldId="258"/>
            <ac:spMk id="2" creationId="{00000000-0000-0000-0000-000000000000}"/>
          </ac:spMkLst>
        </pc:spChg>
        <pc:spChg chg="mod">
          <ac:chgData name="ABHAY KUMAR" userId="2fc9c7af12dbaa53" providerId="LiveId" clId="{20835ECA-6FD7-4B43-9CDB-CAFB409A96C8}" dt="2022-09-22T05:46:41.062" v="3153" actId="255"/>
          <ac:spMkLst>
            <pc:docMk/>
            <pc:sldMk cId="48143521" sldId="258"/>
            <ac:spMk id="3" creationId="{00000000-0000-0000-0000-000000000000}"/>
          </ac:spMkLst>
        </pc:spChg>
        <pc:spChg chg="mod">
          <ac:chgData name="ABHAY KUMAR" userId="2fc9c7af12dbaa53" providerId="LiveId" clId="{20835ECA-6FD7-4B43-9CDB-CAFB409A96C8}" dt="2022-09-22T05:59:36.344" v="3246" actId="14100"/>
          <ac:spMkLst>
            <pc:docMk/>
            <pc:sldMk cId="48143521" sldId="258"/>
            <ac:spMk id="4" creationId="{5191CDCE-B056-4281-9379-7ABB53DFB62F}"/>
          </ac:spMkLst>
        </pc:spChg>
      </pc:sldChg>
      <pc:sldChg chg="modSp mod">
        <pc:chgData name="ABHAY KUMAR" userId="2fc9c7af12dbaa53" providerId="LiveId" clId="{20835ECA-6FD7-4B43-9CDB-CAFB409A96C8}" dt="2022-09-22T05:59:03.752" v="3242" actId="14100"/>
        <pc:sldMkLst>
          <pc:docMk/>
          <pc:sldMk cId="3060017847" sldId="259"/>
        </pc:sldMkLst>
        <pc:spChg chg="mod">
          <ac:chgData name="ABHAY KUMAR" userId="2fc9c7af12dbaa53" providerId="LiveId" clId="{20835ECA-6FD7-4B43-9CDB-CAFB409A96C8}" dt="2022-09-22T05:45:35.534" v="3146" actId="255"/>
          <ac:spMkLst>
            <pc:docMk/>
            <pc:sldMk cId="3060017847" sldId="259"/>
            <ac:spMk id="3" creationId="{00000000-0000-0000-0000-000000000000}"/>
          </ac:spMkLst>
        </pc:spChg>
        <pc:spChg chg="mod">
          <ac:chgData name="ABHAY KUMAR" userId="2fc9c7af12dbaa53" providerId="LiveId" clId="{20835ECA-6FD7-4B43-9CDB-CAFB409A96C8}" dt="2022-09-22T05:59:03.752" v="3242" actId="14100"/>
          <ac:spMkLst>
            <pc:docMk/>
            <pc:sldMk cId="3060017847" sldId="259"/>
            <ac:spMk id="4" creationId="{63274468-B9D0-4783-8264-052557AB56CE}"/>
          </ac:spMkLst>
        </pc:spChg>
      </pc:sldChg>
      <pc:sldChg chg="modSp mod">
        <pc:chgData name="ABHAY KUMAR" userId="2fc9c7af12dbaa53" providerId="LiveId" clId="{20835ECA-6FD7-4B43-9CDB-CAFB409A96C8}" dt="2022-09-22T06:31:05.549" v="3830" actId="947"/>
        <pc:sldMkLst>
          <pc:docMk/>
          <pc:sldMk cId="1307171442" sldId="260"/>
        </pc:sldMkLst>
        <pc:spChg chg="mod">
          <ac:chgData name="ABHAY KUMAR" userId="2fc9c7af12dbaa53" providerId="LiveId" clId="{20835ECA-6FD7-4B43-9CDB-CAFB409A96C8}" dt="2022-09-20T07:44:27.975" v="2471" actId="122"/>
          <ac:spMkLst>
            <pc:docMk/>
            <pc:sldMk cId="1307171442" sldId="260"/>
            <ac:spMk id="2" creationId="{00000000-0000-0000-0000-000000000000}"/>
          </ac:spMkLst>
        </pc:spChg>
        <pc:spChg chg="mod">
          <ac:chgData name="ABHAY KUMAR" userId="2fc9c7af12dbaa53" providerId="LiveId" clId="{20835ECA-6FD7-4B43-9CDB-CAFB409A96C8}" dt="2022-09-22T06:31:05.549" v="3830" actId="947"/>
          <ac:spMkLst>
            <pc:docMk/>
            <pc:sldMk cId="1307171442" sldId="260"/>
            <ac:spMk id="3" creationId="{00000000-0000-0000-0000-000000000000}"/>
          </ac:spMkLst>
        </pc:spChg>
        <pc:spChg chg="mod">
          <ac:chgData name="ABHAY KUMAR" userId="2fc9c7af12dbaa53" providerId="LiveId" clId="{20835ECA-6FD7-4B43-9CDB-CAFB409A96C8}" dt="2022-09-22T05:59:52.159" v="3249" actId="122"/>
          <ac:spMkLst>
            <pc:docMk/>
            <pc:sldMk cId="1307171442" sldId="260"/>
            <ac:spMk id="4" creationId="{D9A6A52C-4F0F-4858-93FE-2303A0A70B85}"/>
          </ac:spMkLst>
        </pc:spChg>
      </pc:sldChg>
      <pc:sldChg chg="modSp add mod">
        <pc:chgData name="ABHAY KUMAR" userId="2fc9c7af12dbaa53" providerId="LiveId" clId="{20835ECA-6FD7-4B43-9CDB-CAFB409A96C8}" dt="2022-09-22T06:19:55.636" v="3589" actId="123"/>
        <pc:sldMkLst>
          <pc:docMk/>
          <pc:sldMk cId="184402029" sldId="262"/>
        </pc:sldMkLst>
        <pc:spChg chg="mod">
          <ac:chgData name="ABHAY KUMAR" userId="2fc9c7af12dbaa53" providerId="LiveId" clId="{20835ECA-6FD7-4B43-9CDB-CAFB409A96C8}" dt="2022-09-20T07:52:35.617" v="2521" actId="122"/>
          <ac:spMkLst>
            <pc:docMk/>
            <pc:sldMk cId="184402029" sldId="262"/>
            <ac:spMk id="2" creationId="{00000000-0000-0000-0000-000000000000}"/>
          </ac:spMkLst>
        </pc:spChg>
        <pc:spChg chg="mod">
          <ac:chgData name="ABHAY KUMAR" userId="2fc9c7af12dbaa53" providerId="LiveId" clId="{20835ECA-6FD7-4B43-9CDB-CAFB409A96C8}" dt="2022-09-22T06:19:55.636" v="3589" actId="123"/>
          <ac:spMkLst>
            <pc:docMk/>
            <pc:sldMk cId="184402029" sldId="262"/>
            <ac:spMk id="3" creationId="{00000000-0000-0000-0000-000000000000}"/>
          </ac:spMkLst>
        </pc:spChg>
        <pc:spChg chg="mod">
          <ac:chgData name="ABHAY KUMAR" userId="2fc9c7af12dbaa53" providerId="LiveId" clId="{20835ECA-6FD7-4B43-9CDB-CAFB409A96C8}" dt="2022-09-22T06:01:27.709" v="3263" actId="122"/>
          <ac:spMkLst>
            <pc:docMk/>
            <pc:sldMk cId="184402029" sldId="262"/>
            <ac:spMk id="4" creationId="{C6B14EDD-1033-4679-87EE-C87A404A9D15}"/>
          </ac:spMkLst>
        </pc:spChg>
      </pc:sldChg>
      <pc:sldChg chg="modSp add del mod">
        <pc:chgData name="ABHAY KUMAR" userId="2fc9c7af12dbaa53" providerId="LiveId" clId="{20835ECA-6FD7-4B43-9CDB-CAFB409A96C8}" dt="2022-09-22T05:51:04.045" v="3172" actId="47"/>
        <pc:sldMkLst>
          <pc:docMk/>
          <pc:sldMk cId="3662253609" sldId="263"/>
        </pc:sldMkLst>
        <pc:spChg chg="mod">
          <ac:chgData name="ABHAY KUMAR" userId="2fc9c7af12dbaa53" providerId="LiveId" clId="{20835ECA-6FD7-4B43-9CDB-CAFB409A96C8}" dt="2022-09-20T08:16:46.809" v="2814" actId="114"/>
          <ac:spMkLst>
            <pc:docMk/>
            <pc:sldMk cId="3662253609" sldId="263"/>
            <ac:spMk id="3" creationId="{00000000-0000-0000-0000-000000000000}"/>
          </ac:spMkLst>
        </pc:spChg>
      </pc:sldChg>
      <pc:sldChg chg="modSp add del mod">
        <pc:chgData name="ABHAY KUMAR" userId="2fc9c7af12dbaa53" providerId="LiveId" clId="{20835ECA-6FD7-4B43-9CDB-CAFB409A96C8}" dt="2022-09-22T05:50:10.386" v="3166" actId="47"/>
        <pc:sldMkLst>
          <pc:docMk/>
          <pc:sldMk cId="666205514" sldId="264"/>
        </pc:sldMkLst>
        <pc:spChg chg="mod">
          <ac:chgData name="ABHAY KUMAR" userId="2fc9c7af12dbaa53" providerId="LiveId" clId="{20835ECA-6FD7-4B43-9CDB-CAFB409A96C8}" dt="2022-09-20T08:05:29.538" v="2536" actId="404"/>
          <ac:spMkLst>
            <pc:docMk/>
            <pc:sldMk cId="666205514" sldId="264"/>
            <ac:spMk id="2" creationId="{41C8C5D3-6BD8-4EA2-AFA7-B18882E531C7}"/>
          </ac:spMkLst>
        </pc:spChg>
      </pc:sldChg>
      <pc:sldChg chg="modSp add mod">
        <pc:chgData name="ABHAY KUMAR" userId="2fc9c7af12dbaa53" providerId="LiveId" clId="{20835ECA-6FD7-4B43-9CDB-CAFB409A96C8}" dt="2022-09-22T06:22:51.533" v="3826" actId="20577"/>
        <pc:sldMkLst>
          <pc:docMk/>
          <pc:sldMk cId="1441067855" sldId="265"/>
        </pc:sldMkLst>
        <pc:spChg chg="mod">
          <ac:chgData name="ABHAY KUMAR" userId="2fc9c7af12dbaa53" providerId="LiveId" clId="{20835ECA-6FD7-4B43-9CDB-CAFB409A96C8}" dt="2022-09-20T07:50:42.089" v="2516" actId="122"/>
          <ac:spMkLst>
            <pc:docMk/>
            <pc:sldMk cId="1441067855" sldId="265"/>
            <ac:spMk id="2" creationId="{00000000-0000-0000-0000-000000000000}"/>
          </ac:spMkLst>
        </pc:spChg>
        <pc:spChg chg="mod">
          <ac:chgData name="ABHAY KUMAR" userId="2fc9c7af12dbaa53" providerId="LiveId" clId="{20835ECA-6FD7-4B43-9CDB-CAFB409A96C8}" dt="2022-09-22T06:22:51.533" v="3826" actId="20577"/>
          <ac:spMkLst>
            <pc:docMk/>
            <pc:sldMk cId="1441067855" sldId="265"/>
            <ac:spMk id="3" creationId="{00000000-0000-0000-0000-000000000000}"/>
          </ac:spMkLst>
        </pc:spChg>
        <pc:spChg chg="mod">
          <ac:chgData name="ABHAY KUMAR" userId="2fc9c7af12dbaa53" providerId="LiveId" clId="{20835ECA-6FD7-4B43-9CDB-CAFB409A96C8}" dt="2022-09-22T06:00:51.485" v="3257" actId="122"/>
          <ac:spMkLst>
            <pc:docMk/>
            <pc:sldMk cId="1441067855" sldId="265"/>
            <ac:spMk id="4" creationId="{F89EBA3F-3292-40DD-BC4E-5E935089BE38}"/>
          </ac:spMkLst>
        </pc:spChg>
      </pc:sldChg>
      <pc:sldChg chg="modSp add mod">
        <pc:chgData name="ABHAY KUMAR" userId="2fc9c7af12dbaa53" providerId="LiveId" clId="{20835ECA-6FD7-4B43-9CDB-CAFB409A96C8}" dt="2022-09-22T06:21:38.870" v="3663" actId="123"/>
        <pc:sldMkLst>
          <pc:docMk/>
          <pc:sldMk cId="3115319965" sldId="266"/>
        </pc:sldMkLst>
        <pc:spChg chg="mod">
          <ac:chgData name="ABHAY KUMAR" userId="2fc9c7af12dbaa53" providerId="LiveId" clId="{20835ECA-6FD7-4B43-9CDB-CAFB409A96C8}" dt="2022-09-20T07:52:22.889" v="2518" actId="122"/>
          <ac:spMkLst>
            <pc:docMk/>
            <pc:sldMk cId="3115319965" sldId="266"/>
            <ac:spMk id="2" creationId="{00000000-0000-0000-0000-000000000000}"/>
          </ac:spMkLst>
        </pc:spChg>
        <pc:spChg chg="mod">
          <ac:chgData name="ABHAY KUMAR" userId="2fc9c7af12dbaa53" providerId="LiveId" clId="{20835ECA-6FD7-4B43-9CDB-CAFB409A96C8}" dt="2022-09-22T06:21:38.870" v="3663" actId="123"/>
          <ac:spMkLst>
            <pc:docMk/>
            <pc:sldMk cId="3115319965" sldId="266"/>
            <ac:spMk id="3" creationId="{00000000-0000-0000-0000-000000000000}"/>
          </ac:spMkLst>
        </pc:spChg>
        <pc:spChg chg="mod">
          <ac:chgData name="ABHAY KUMAR" userId="2fc9c7af12dbaa53" providerId="LiveId" clId="{20835ECA-6FD7-4B43-9CDB-CAFB409A96C8}" dt="2022-09-22T06:01:07.878" v="3260" actId="122"/>
          <ac:spMkLst>
            <pc:docMk/>
            <pc:sldMk cId="3115319965" sldId="266"/>
            <ac:spMk id="4" creationId="{E8DD91F5-1155-4CBB-B919-7A23D2820085}"/>
          </ac:spMkLst>
        </pc:spChg>
      </pc:sldChg>
      <pc:sldChg chg="modSp add mod">
        <pc:chgData name="ABHAY KUMAR" userId="2fc9c7af12dbaa53" providerId="LiveId" clId="{20835ECA-6FD7-4B43-9CDB-CAFB409A96C8}" dt="2022-09-22T16:06:30.607" v="5538" actId="20577"/>
        <pc:sldMkLst>
          <pc:docMk/>
          <pc:sldMk cId="3215406760" sldId="267"/>
        </pc:sldMkLst>
        <pc:spChg chg="mod">
          <ac:chgData name="ABHAY KUMAR" userId="2fc9c7af12dbaa53" providerId="LiveId" clId="{20835ECA-6FD7-4B43-9CDB-CAFB409A96C8}" dt="2022-09-20T07:52:42.377" v="2523" actId="122"/>
          <ac:spMkLst>
            <pc:docMk/>
            <pc:sldMk cId="3215406760" sldId="267"/>
            <ac:spMk id="2" creationId="{00000000-0000-0000-0000-000000000000}"/>
          </ac:spMkLst>
        </pc:spChg>
        <pc:spChg chg="mod">
          <ac:chgData name="ABHAY KUMAR" userId="2fc9c7af12dbaa53" providerId="LiveId" clId="{20835ECA-6FD7-4B43-9CDB-CAFB409A96C8}" dt="2022-09-22T16:06:30.607" v="5538" actId="20577"/>
          <ac:spMkLst>
            <pc:docMk/>
            <pc:sldMk cId="3215406760" sldId="267"/>
            <ac:spMk id="3" creationId="{00000000-0000-0000-0000-000000000000}"/>
          </ac:spMkLst>
        </pc:spChg>
        <pc:spChg chg="mod">
          <ac:chgData name="ABHAY KUMAR" userId="2fc9c7af12dbaa53" providerId="LiveId" clId="{20835ECA-6FD7-4B43-9CDB-CAFB409A96C8}" dt="2022-09-22T06:01:43.790" v="3266" actId="122"/>
          <ac:spMkLst>
            <pc:docMk/>
            <pc:sldMk cId="3215406760" sldId="267"/>
            <ac:spMk id="4" creationId="{D41BE7E5-A85F-454A-8EA6-1E8C9AFCBFF6}"/>
          </ac:spMkLst>
        </pc:spChg>
      </pc:sldChg>
      <pc:sldChg chg="modSp mod">
        <pc:chgData name="ABHAY KUMAR" userId="2fc9c7af12dbaa53" providerId="LiveId" clId="{20835ECA-6FD7-4B43-9CDB-CAFB409A96C8}" dt="2022-09-22T15:22:16.032" v="4774" actId="2161"/>
        <pc:sldMkLst>
          <pc:docMk/>
          <pc:sldMk cId="42647636" sldId="296"/>
        </pc:sldMkLst>
        <pc:spChg chg="mod">
          <ac:chgData name="ABHAY KUMAR" userId="2fc9c7af12dbaa53" providerId="LiveId" clId="{20835ECA-6FD7-4B43-9CDB-CAFB409A96C8}" dt="2022-09-22T14:10:34.195" v="4367" actId="1076"/>
          <ac:spMkLst>
            <pc:docMk/>
            <pc:sldMk cId="42647636" sldId="296"/>
            <ac:spMk id="2" creationId="{00000000-0000-0000-0000-000000000000}"/>
          </ac:spMkLst>
        </pc:spChg>
        <pc:spChg chg="mod">
          <ac:chgData name="ABHAY KUMAR" userId="2fc9c7af12dbaa53" providerId="LiveId" clId="{20835ECA-6FD7-4B43-9CDB-CAFB409A96C8}" dt="2022-09-22T06:00:33.815" v="3254" actId="122"/>
          <ac:spMkLst>
            <pc:docMk/>
            <pc:sldMk cId="42647636" sldId="296"/>
            <ac:spMk id="3" creationId="{CDEF6EE0-6474-45F4-AA43-78412928DB68}"/>
          </ac:spMkLst>
        </pc:spChg>
        <pc:graphicFrameChg chg="mod modGraphic">
          <ac:chgData name="ABHAY KUMAR" userId="2fc9c7af12dbaa53" providerId="LiveId" clId="{20835ECA-6FD7-4B43-9CDB-CAFB409A96C8}" dt="2022-09-22T15:22:16.032" v="4774" actId="2161"/>
          <ac:graphicFrameMkLst>
            <pc:docMk/>
            <pc:sldMk cId="42647636" sldId="296"/>
            <ac:graphicFrameMk id="4" creationId="{00000000-0000-0000-0000-000000000000}"/>
          </ac:graphicFrameMkLst>
        </pc:graphicFrameChg>
      </pc:sldChg>
      <pc:sldChg chg="modSp add mod">
        <pc:chgData name="ABHAY KUMAR" userId="2fc9c7af12dbaa53" providerId="LiveId" clId="{20835ECA-6FD7-4B43-9CDB-CAFB409A96C8}" dt="2022-09-22T15:32:27.991" v="5314" actId="404"/>
        <pc:sldMkLst>
          <pc:docMk/>
          <pc:sldMk cId="1020137715" sldId="297"/>
        </pc:sldMkLst>
        <pc:spChg chg="mod">
          <ac:chgData name="ABHAY KUMAR" userId="2fc9c7af12dbaa53" providerId="LiveId" clId="{20835ECA-6FD7-4B43-9CDB-CAFB409A96C8}" dt="2022-09-22T15:12:54.462" v="4596" actId="20577"/>
          <ac:spMkLst>
            <pc:docMk/>
            <pc:sldMk cId="1020137715" sldId="297"/>
            <ac:spMk id="2" creationId="{00000000-0000-0000-0000-000000000000}"/>
          </ac:spMkLst>
        </pc:spChg>
        <pc:graphicFrameChg chg="mod modGraphic">
          <ac:chgData name="ABHAY KUMAR" userId="2fc9c7af12dbaa53" providerId="LiveId" clId="{20835ECA-6FD7-4B43-9CDB-CAFB409A96C8}" dt="2022-09-22T15:32:27.991" v="5314" actId="404"/>
          <ac:graphicFrameMkLst>
            <pc:docMk/>
            <pc:sldMk cId="1020137715" sldId="297"/>
            <ac:graphicFrameMk id="4" creationId="{00000000-0000-0000-0000-000000000000}"/>
          </ac:graphicFrameMkLst>
        </pc:graphicFrameChg>
      </pc:sldChg>
      <pc:sldChg chg="modSp del mod">
        <pc:chgData name="ABHAY KUMAR" userId="2fc9c7af12dbaa53" providerId="LiveId" clId="{20835ECA-6FD7-4B43-9CDB-CAFB409A96C8}" dt="2022-09-20T08:16:56.103" v="2815" actId="47"/>
        <pc:sldMkLst>
          <pc:docMk/>
          <pc:sldMk cId="1685718631" sldId="336"/>
        </pc:sldMkLst>
        <pc:spChg chg="mod">
          <ac:chgData name="ABHAY KUMAR" userId="2fc9c7af12dbaa53" providerId="LiveId" clId="{20835ECA-6FD7-4B43-9CDB-CAFB409A96C8}" dt="2022-09-20T08:04:31.365" v="2527" actId="403"/>
          <ac:spMkLst>
            <pc:docMk/>
            <pc:sldMk cId="1685718631" sldId="336"/>
            <ac:spMk id="5" creationId="{00000000-0000-0000-0000-000000000000}"/>
          </ac:spMkLst>
        </pc:spChg>
        <pc:spChg chg="mod">
          <ac:chgData name="ABHAY KUMAR" userId="2fc9c7af12dbaa53" providerId="LiveId" clId="{20835ECA-6FD7-4B43-9CDB-CAFB409A96C8}" dt="2022-09-20T08:13:54.966" v="2784" actId="1076"/>
          <ac:spMkLst>
            <pc:docMk/>
            <pc:sldMk cId="1685718631" sldId="336"/>
            <ac:spMk id="7"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00" b="1" dirty="0">
                <a:latin typeface="Times New Roman" panose="02020603050405020304" pitchFamily="18" charset="0"/>
                <a:cs typeface="Times New Roman" panose="02020603050405020304" pitchFamily="18" charset="0"/>
              </a:rPr>
              <a:t>DATASET</a:t>
            </a:r>
            <a:r>
              <a:rPr lang="en-IN" sz="1800" b="1" baseline="0" dirty="0">
                <a:latin typeface="Times New Roman" panose="02020603050405020304" pitchFamily="18" charset="0"/>
                <a:cs typeface="Times New Roman" panose="02020603050405020304" pitchFamily="18" charset="0"/>
              </a:rPr>
              <a:t> REPRESENTATION</a:t>
            </a:r>
            <a:endParaRPr lang="en-IN" sz="1800"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DIABETES</c:v>
                </c:pt>
              </c:strCache>
            </c:strRef>
          </c:tx>
          <c:spPr>
            <a:solidFill>
              <a:schemeClr val="accent1"/>
            </a:solidFill>
            <a:ln>
              <a:noFill/>
            </a:ln>
            <a:effectLst/>
          </c:spPr>
          <c:invertIfNegative val="0"/>
          <c:cat>
            <c:strRef>
              <c:f>Sheet1!$A$2</c:f>
              <c:strCache>
                <c:ptCount val="1"/>
                <c:pt idx="0">
                  <c:v>CLASS LEVEL CLASSIFICATION</c:v>
                </c:pt>
              </c:strCache>
            </c:strRef>
          </c:cat>
          <c:val>
            <c:numRef>
              <c:f>Sheet1!$B$2</c:f>
              <c:numCache>
                <c:formatCode>General</c:formatCode>
                <c:ptCount val="1"/>
                <c:pt idx="0">
                  <c:v>268</c:v>
                </c:pt>
              </c:numCache>
            </c:numRef>
          </c:val>
          <c:extLst>
            <c:ext xmlns:c16="http://schemas.microsoft.com/office/drawing/2014/chart" uri="{C3380CC4-5D6E-409C-BE32-E72D297353CC}">
              <c16:uniqueId val="{00000000-D110-42B5-B38A-5376E632FDC5}"/>
            </c:ext>
          </c:extLst>
        </c:ser>
        <c:ser>
          <c:idx val="1"/>
          <c:order val="1"/>
          <c:tx>
            <c:strRef>
              <c:f>Sheet1!$C$1</c:f>
              <c:strCache>
                <c:ptCount val="1"/>
                <c:pt idx="0">
                  <c:v>NO DIABETES</c:v>
                </c:pt>
              </c:strCache>
            </c:strRef>
          </c:tx>
          <c:spPr>
            <a:solidFill>
              <a:schemeClr val="accent2"/>
            </a:solidFill>
            <a:ln>
              <a:noFill/>
            </a:ln>
            <a:effectLst/>
          </c:spPr>
          <c:invertIfNegative val="0"/>
          <c:cat>
            <c:strRef>
              <c:f>Sheet1!$A$2</c:f>
              <c:strCache>
                <c:ptCount val="1"/>
                <c:pt idx="0">
                  <c:v>CLASS LEVEL CLASSIFICATION</c:v>
                </c:pt>
              </c:strCache>
            </c:strRef>
          </c:cat>
          <c:val>
            <c:numRef>
              <c:f>Sheet1!$C$2</c:f>
              <c:numCache>
                <c:formatCode>General</c:formatCode>
                <c:ptCount val="1"/>
                <c:pt idx="0">
                  <c:v>500</c:v>
                </c:pt>
              </c:numCache>
            </c:numRef>
          </c:val>
          <c:extLst>
            <c:ext xmlns:c16="http://schemas.microsoft.com/office/drawing/2014/chart" uri="{C3380CC4-5D6E-409C-BE32-E72D297353CC}">
              <c16:uniqueId val="{00000001-D110-42B5-B38A-5376E632FDC5}"/>
            </c:ext>
          </c:extLst>
        </c:ser>
        <c:dLbls>
          <c:showLegendKey val="0"/>
          <c:showVal val="0"/>
          <c:showCatName val="0"/>
          <c:showSerName val="0"/>
          <c:showPercent val="0"/>
          <c:showBubbleSize val="0"/>
        </c:dLbls>
        <c:gapWidth val="219"/>
        <c:overlap val="-27"/>
        <c:axId val="1604228640"/>
        <c:axId val="1604232384"/>
      </c:barChart>
      <c:catAx>
        <c:axId val="160422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90" b="1" i="0" u="none" strike="noStrike" kern="1200" baseline="0">
                <a:solidFill>
                  <a:schemeClr val="tx1">
                    <a:lumMod val="65000"/>
                    <a:lumOff val="35000"/>
                  </a:schemeClr>
                </a:solidFill>
                <a:latin typeface="+mn-lt"/>
                <a:ea typeface="+mn-ea"/>
                <a:cs typeface="+mn-cs"/>
              </a:defRPr>
            </a:pPr>
            <a:endParaRPr lang="en-US"/>
          </a:p>
        </c:txPr>
        <c:crossAx val="1604232384"/>
        <c:crosses val="autoZero"/>
        <c:auto val="1"/>
        <c:lblAlgn val="ctr"/>
        <c:lblOffset val="100"/>
        <c:noMultiLvlLbl val="0"/>
      </c:catAx>
      <c:valAx>
        <c:axId val="160423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60422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31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400" b="1" dirty="0">
                <a:latin typeface="Times New Roman" panose="02020603050405020304" pitchFamily="18" charset="0"/>
                <a:cs typeface="Times New Roman" panose="02020603050405020304" pitchFamily="18" charset="0"/>
              </a:rPr>
              <a:t>ACCURACY</a:t>
            </a:r>
            <a:r>
              <a:rPr lang="en-IN" sz="1400" b="1" baseline="0" dirty="0">
                <a:latin typeface="Times New Roman" panose="02020603050405020304" pitchFamily="18" charset="0"/>
                <a:cs typeface="Times New Roman" panose="02020603050405020304" pitchFamily="18" charset="0"/>
              </a:rPr>
              <a:t> ANALYSIS OF SVM AND DECISION TREE CLASSIFIER</a:t>
            </a:r>
            <a:endParaRPr lang="en-IN" sz="1400"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TRAINING DATA</c:v>
                </c:pt>
              </c:strCache>
            </c:strRef>
          </c:tx>
          <c:spPr>
            <a:solidFill>
              <a:schemeClr val="accent1"/>
            </a:solidFill>
            <a:ln>
              <a:noFill/>
            </a:ln>
            <a:effectLst/>
          </c:spPr>
          <c:invertIfNegative val="0"/>
          <c:cat>
            <c:strRef>
              <c:f>Sheet1!$A$2:$A$3</c:f>
              <c:strCache>
                <c:ptCount val="2"/>
                <c:pt idx="0">
                  <c:v>SVM</c:v>
                </c:pt>
                <c:pt idx="1">
                  <c:v>DECISION TREE</c:v>
                </c:pt>
              </c:strCache>
            </c:strRef>
          </c:cat>
          <c:val>
            <c:numRef>
              <c:f>Sheet1!$B$2:$B$3</c:f>
              <c:numCache>
                <c:formatCode>General</c:formatCode>
                <c:ptCount val="2"/>
                <c:pt idx="0">
                  <c:v>75</c:v>
                </c:pt>
                <c:pt idx="1">
                  <c:v>85</c:v>
                </c:pt>
              </c:numCache>
            </c:numRef>
          </c:val>
          <c:extLst>
            <c:ext xmlns:c16="http://schemas.microsoft.com/office/drawing/2014/chart" uri="{C3380CC4-5D6E-409C-BE32-E72D297353CC}">
              <c16:uniqueId val="{00000000-26CD-46F4-AA20-59AEB6AB27F3}"/>
            </c:ext>
          </c:extLst>
        </c:ser>
        <c:ser>
          <c:idx val="1"/>
          <c:order val="1"/>
          <c:tx>
            <c:strRef>
              <c:f>Sheet1!$C$1</c:f>
              <c:strCache>
                <c:ptCount val="1"/>
                <c:pt idx="0">
                  <c:v>TESTING DATA</c:v>
                </c:pt>
              </c:strCache>
            </c:strRef>
          </c:tx>
          <c:spPr>
            <a:solidFill>
              <a:schemeClr val="accent2"/>
            </a:solidFill>
            <a:ln>
              <a:noFill/>
            </a:ln>
            <a:effectLst/>
          </c:spPr>
          <c:invertIfNegative val="0"/>
          <c:cat>
            <c:strRef>
              <c:f>Sheet1!$A$2:$A$3</c:f>
              <c:strCache>
                <c:ptCount val="2"/>
                <c:pt idx="0">
                  <c:v>SVM</c:v>
                </c:pt>
                <c:pt idx="1">
                  <c:v>DECISION TREE</c:v>
                </c:pt>
              </c:strCache>
            </c:strRef>
          </c:cat>
          <c:val>
            <c:numRef>
              <c:f>Sheet1!$C$2:$C$3</c:f>
              <c:numCache>
                <c:formatCode>General</c:formatCode>
                <c:ptCount val="2"/>
                <c:pt idx="0">
                  <c:v>76</c:v>
                </c:pt>
                <c:pt idx="1">
                  <c:v>95</c:v>
                </c:pt>
              </c:numCache>
            </c:numRef>
          </c:val>
          <c:extLst>
            <c:ext xmlns:c16="http://schemas.microsoft.com/office/drawing/2014/chart" uri="{C3380CC4-5D6E-409C-BE32-E72D297353CC}">
              <c16:uniqueId val="{00000001-26CD-46F4-AA20-59AEB6AB27F3}"/>
            </c:ext>
          </c:extLst>
        </c:ser>
        <c:dLbls>
          <c:showLegendKey val="0"/>
          <c:showVal val="0"/>
          <c:showCatName val="0"/>
          <c:showSerName val="0"/>
          <c:showPercent val="0"/>
          <c:showBubbleSize val="0"/>
        </c:dLbls>
        <c:gapWidth val="219"/>
        <c:overlap val="-27"/>
        <c:axId val="1454266736"/>
        <c:axId val="1454265488"/>
      </c:barChart>
      <c:catAx>
        <c:axId val="145426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40" b="1" i="0" u="none" strike="noStrike" kern="1200" baseline="0">
                <a:solidFill>
                  <a:schemeClr val="tx1">
                    <a:lumMod val="65000"/>
                    <a:lumOff val="35000"/>
                  </a:schemeClr>
                </a:solidFill>
                <a:latin typeface="+mn-lt"/>
                <a:ea typeface="+mn-ea"/>
                <a:cs typeface="+mn-cs"/>
              </a:defRPr>
            </a:pPr>
            <a:endParaRPr lang="en-US"/>
          </a:p>
        </c:txPr>
        <c:crossAx val="1454265488"/>
        <c:crosses val="autoZero"/>
        <c:auto val="1"/>
        <c:lblAlgn val="ctr"/>
        <c:lblOffset val="100"/>
        <c:noMultiLvlLbl val="0"/>
      </c:catAx>
      <c:valAx>
        <c:axId val="1454265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426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1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96" b="1" i="0" u="none" strike="noStrike" kern="1200" spc="0" baseline="0">
                <a:solidFill>
                  <a:schemeClr val="tx1">
                    <a:lumMod val="65000"/>
                    <a:lumOff val="35000"/>
                  </a:schemeClr>
                </a:solidFill>
                <a:latin typeface="+mn-lt"/>
                <a:ea typeface="+mn-ea"/>
                <a:cs typeface="+mn-cs"/>
              </a:defRPr>
            </a:pPr>
            <a:r>
              <a:rPr lang="en-IN" sz="1400" dirty="0">
                <a:latin typeface="Times New Roman" panose="02020603050405020304" pitchFamily="18" charset="0"/>
                <a:cs typeface="Times New Roman" panose="02020603050405020304" pitchFamily="18" charset="0"/>
              </a:rPr>
              <a:t>F1 SCORE ANALYSIS FOR BOTH CLASSIFIER AS WELL AS CLASS LEVEL ATTRIBUTE</a:t>
            </a:r>
          </a:p>
        </c:rich>
      </c:tx>
      <c:overlay val="0"/>
      <c:spPr>
        <a:noFill/>
        <a:ln>
          <a:noFill/>
        </a:ln>
        <a:effectLst/>
      </c:spPr>
      <c:txPr>
        <a:bodyPr rot="0" spcFirstLastPara="1" vertOverflow="ellipsis" vert="horz" wrap="square" anchor="ctr" anchorCtr="1"/>
        <a:lstStyle/>
        <a:p>
          <a:pPr>
            <a:defRPr sz="1896"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F1 SCORE FOR CLASS LEVEL 0</c:v>
                </c:pt>
              </c:strCache>
            </c:strRef>
          </c:tx>
          <c:spPr>
            <a:solidFill>
              <a:schemeClr val="accent1"/>
            </a:solidFill>
            <a:ln>
              <a:noFill/>
            </a:ln>
            <a:effectLst/>
          </c:spPr>
          <c:invertIfNegative val="0"/>
          <c:cat>
            <c:strRef>
              <c:f>Sheet1!$A$2:$A$3</c:f>
              <c:strCache>
                <c:ptCount val="2"/>
                <c:pt idx="0">
                  <c:v>SVM</c:v>
                </c:pt>
                <c:pt idx="1">
                  <c:v>DECISION TREE</c:v>
                </c:pt>
              </c:strCache>
            </c:strRef>
          </c:cat>
          <c:val>
            <c:numRef>
              <c:f>Sheet1!$B$2:$B$3</c:f>
              <c:numCache>
                <c:formatCode>General</c:formatCode>
                <c:ptCount val="2"/>
                <c:pt idx="0">
                  <c:v>77</c:v>
                </c:pt>
                <c:pt idx="1">
                  <c:v>85</c:v>
                </c:pt>
              </c:numCache>
            </c:numRef>
          </c:val>
          <c:extLst>
            <c:ext xmlns:c16="http://schemas.microsoft.com/office/drawing/2014/chart" uri="{C3380CC4-5D6E-409C-BE32-E72D297353CC}">
              <c16:uniqueId val="{00000000-BA2B-4CCE-AA3D-35DF5DE002CA}"/>
            </c:ext>
          </c:extLst>
        </c:ser>
        <c:ser>
          <c:idx val="1"/>
          <c:order val="1"/>
          <c:tx>
            <c:strRef>
              <c:f>Sheet1!$C$1</c:f>
              <c:strCache>
                <c:ptCount val="1"/>
                <c:pt idx="0">
                  <c:v>F1 SCORE FOR CLASS LEVEL 1</c:v>
                </c:pt>
              </c:strCache>
            </c:strRef>
          </c:tx>
          <c:spPr>
            <a:solidFill>
              <a:schemeClr val="accent2"/>
            </a:solidFill>
            <a:ln>
              <a:noFill/>
            </a:ln>
            <a:effectLst/>
          </c:spPr>
          <c:invertIfNegative val="0"/>
          <c:cat>
            <c:strRef>
              <c:f>Sheet1!$A$2:$A$3</c:f>
              <c:strCache>
                <c:ptCount val="2"/>
                <c:pt idx="0">
                  <c:v>SVM</c:v>
                </c:pt>
                <c:pt idx="1">
                  <c:v>DECISION TREE</c:v>
                </c:pt>
              </c:strCache>
            </c:strRef>
          </c:cat>
          <c:val>
            <c:numRef>
              <c:f>Sheet1!$C$2:$C$3</c:f>
              <c:numCache>
                <c:formatCode>General</c:formatCode>
                <c:ptCount val="2"/>
                <c:pt idx="0">
                  <c:v>73</c:v>
                </c:pt>
                <c:pt idx="1">
                  <c:v>85</c:v>
                </c:pt>
              </c:numCache>
            </c:numRef>
          </c:val>
          <c:extLst>
            <c:ext xmlns:c16="http://schemas.microsoft.com/office/drawing/2014/chart" uri="{C3380CC4-5D6E-409C-BE32-E72D297353CC}">
              <c16:uniqueId val="{00000001-BA2B-4CCE-AA3D-35DF5DE002CA}"/>
            </c:ext>
          </c:extLst>
        </c:ser>
        <c:dLbls>
          <c:showLegendKey val="0"/>
          <c:showVal val="0"/>
          <c:showCatName val="0"/>
          <c:showSerName val="0"/>
          <c:showPercent val="0"/>
          <c:showBubbleSize val="0"/>
        </c:dLbls>
        <c:gapWidth val="219"/>
        <c:overlap val="-27"/>
        <c:axId val="1547027456"/>
        <c:axId val="1547027872"/>
      </c:barChart>
      <c:catAx>
        <c:axId val="1547027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80" b="1" i="0" u="none" strike="noStrike" kern="1200" baseline="0">
                <a:solidFill>
                  <a:schemeClr val="tx1">
                    <a:lumMod val="65000"/>
                    <a:lumOff val="35000"/>
                  </a:schemeClr>
                </a:solidFill>
                <a:latin typeface="+mn-lt"/>
                <a:ea typeface="+mn-ea"/>
                <a:cs typeface="+mn-cs"/>
              </a:defRPr>
            </a:pPr>
            <a:endParaRPr lang="en-US"/>
          </a:p>
        </c:txPr>
        <c:crossAx val="1547027872"/>
        <c:crosses val="autoZero"/>
        <c:auto val="1"/>
        <c:lblAlgn val="ctr"/>
        <c:lblOffset val="100"/>
        <c:noMultiLvlLbl val="0"/>
      </c:catAx>
      <c:valAx>
        <c:axId val="1547027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80" b="1" i="0" u="none" strike="noStrike" kern="1200" baseline="0">
                <a:solidFill>
                  <a:schemeClr val="tx1">
                    <a:lumMod val="65000"/>
                    <a:lumOff val="35000"/>
                  </a:schemeClr>
                </a:solidFill>
                <a:latin typeface="+mn-lt"/>
                <a:ea typeface="+mn-ea"/>
                <a:cs typeface="+mn-cs"/>
              </a:defRPr>
            </a:pPr>
            <a:endParaRPr lang="en-US"/>
          </a:p>
        </c:txPr>
        <c:crossAx val="1547027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8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8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D81BD-9CF9-4792-AF9F-C55F90424C8A}" type="datetimeFigureOut">
              <a:rPr lang="en-IN" smtClean="0"/>
              <a:t>11-12-2022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BBC4-8E72-46A6-98ED-A02D8113ECD2}" type="slidenum">
              <a:rPr lang="en-IN" smtClean="0"/>
              <a:t>‹#›</a:t>
            </a:fld>
            <a:endParaRPr lang="en-IN" dirty="0"/>
          </a:p>
        </p:txBody>
      </p:sp>
    </p:spTree>
    <p:extLst>
      <p:ext uri="{BB962C8B-B14F-4D97-AF65-F5344CB8AC3E}">
        <p14:creationId xmlns:p14="http://schemas.microsoft.com/office/powerpoint/2010/main" val="46907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B6BBC4-8E72-46A6-98ED-A02D8113ECD2}" type="slidenum">
              <a:rPr lang="en-IN" smtClean="0"/>
              <a:t>2</a:t>
            </a:fld>
            <a:endParaRPr lang="en-IN" dirty="0"/>
          </a:p>
        </p:txBody>
      </p:sp>
    </p:spTree>
    <p:extLst>
      <p:ext uri="{BB962C8B-B14F-4D97-AF65-F5344CB8AC3E}">
        <p14:creationId xmlns:p14="http://schemas.microsoft.com/office/powerpoint/2010/main" val="411573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B6BBC4-8E72-46A6-98ED-A02D8113ECD2}" type="slidenum">
              <a:rPr lang="en-IN" smtClean="0"/>
              <a:t>8</a:t>
            </a:fld>
            <a:endParaRPr lang="en-IN" dirty="0"/>
          </a:p>
        </p:txBody>
      </p:sp>
    </p:spTree>
    <p:extLst>
      <p:ext uri="{BB962C8B-B14F-4D97-AF65-F5344CB8AC3E}">
        <p14:creationId xmlns:p14="http://schemas.microsoft.com/office/powerpoint/2010/main" val="88409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E64B-7387-4218-80A7-3675D99B82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AF2AA0-838D-41F0-BEC3-F1D278C1E3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B3DE51-4AF1-43E2-8BDA-D2AD30649BE5}"/>
              </a:ext>
            </a:extLst>
          </p:cNvPr>
          <p:cNvSpPr>
            <a:spLocks noGrp="1"/>
          </p:cNvSpPr>
          <p:nvPr>
            <p:ph type="dt" sz="half" idx="10"/>
          </p:nvPr>
        </p:nvSpPr>
        <p:spPr>
          <a:xfrm>
            <a:off x="838200" y="6356350"/>
            <a:ext cx="2743200" cy="365125"/>
          </a:xfrm>
          <a:prstGeom prst="rect">
            <a:avLst/>
          </a:prstGeom>
        </p:spPr>
        <p:txBody>
          <a:bodyPr/>
          <a:lstStyle/>
          <a:p>
            <a:fld id="{C8C0575E-D2F3-413C-86AF-7BD0ABAA5F41}" type="datetime1">
              <a:rPr lang="en-IN" smtClean="0"/>
              <a:t>11-12-2022</a:t>
            </a:fld>
            <a:endParaRPr lang="en-IN" dirty="0"/>
          </a:p>
        </p:txBody>
      </p:sp>
      <p:sp>
        <p:nvSpPr>
          <p:cNvPr id="5" name="Footer Placeholder 4">
            <a:extLst>
              <a:ext uri="{FF2B5EF4-FFF2-40B4-BE49-F238E27FC236}">
                <a16:creationId xmlns:a16="http://schemas.microsoft.com/office/drawing/2014/main" id="{A14B1DCE-B3C4-433A-8D7B-9FAD724FC437}"/>
              </a:ext>
            </a:extLst>
          </p:cNvPr>
          <p:cNvSpPr>
            <a:spLocks noGrp="1"/>
          </p:cNvSpPr>
          <p:nvPr>
            <p:ph type="ftr" sz="quarter" idx="11"/>
          </p:nvPr>
        </p:nvSpPr>
        <p:spPr>
          <a:xfrm>
            <a:off x="7731711"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97D859CC-0049-4F88-AFA4-FD8BAA8F2D22}"/>
              </a:ext>
            </a:extLst>
          </p:cNvPr>
          <p:cNvSpPr>
            <a:spLocks noGrp="1"/>
          </p:cNvSpPr>
          <p:nvPr>
            <p:ph type="sldNum" sz="quarter" idx="12"/>
          </p:nvPr>
        </p:nvSpPr>
        <p:spPr>
          <a:xfrm>
            <a:off x="4433657" y="6356350"/>
            <a:ext cx="2743200" cy="365125"/>
          </a:xfrm>
        </p:spPr>
        <p:txBody>
          <a:bodyPr/>
          <a:lstStyle>
            <a:lvl1pPr algn="ctr">
              <a:defRPr/>
            </a:lvl1pPr>
          </a:lstStyle>
          <a:p>
            <a:r>
              <a:rPr lang="en-IN" dirty="0"/>
              <a:t>1</a:t>
            </a:r>
          </a:p>
        </p:txBody>
      </p:sp>
    </p:spTree>
    <p:extLst>
      <p:ext uri="{BB962C8B-B14F-4D97-AF65-F5344CB8AC3E}">
        <p14:creationId xmlns:p14="http://schemas.microsoft.com/office/powerpoint/2010/main" val="289911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C1BF-9E6B-4CE2-8B8D-A167DB49F4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73286-6F2A-461A-B492-000386BC0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C8E26-EC4C-446A-A8A2-D7AFFB7B82E4}"/>
              </a:ext>
            </a:extLst>
          </p:cNvPr>
          <p:cNvSpPr>
            <a:spLocks noGrp="1"/>
          </p:cNvSpPr>
          <p:nvPr>
            <p:ph type="dt" sz="half" idx="10"/>
          </p:nvPr>
        </p:nvSpPr>
        <p:spPr>
          <a:xfrm>
            <a:off x="838200" y="6356350"/>
            <a:ext cx="2743200" cy="365125"/>
          </a:xfrm>
          <a:prstGeom prst="rect">
            <a:avLst/>
          </a:prstGeom>
        </p:spPr>
        <p:txBody>
          <a:bodyPr/>
          <a:lstStyle/>
          <a:p>
            <a:fld id="{BAD7C245-8EC5-4BD9-864C-C0F3E0D4E88C}" type="datetime1">
              <a:rPr lang="en-IN" smtClean="0"/>
              <a:t>11-12-2022</a:t>
            </a:fld>
            <a:endParaRPr lang="en-IN" dirty="0"/>
          </a:p>
        </p:txBody>
      </p:sp>
      <p:sp>
        <p:nvSpPr>
          <p:cNvPr id="5" name="Footer Placeholder 4">
            <a:extLst>
              <a:ext uri="{FF2B5EF4-FFF2-40B4-BE49-F238E27FC236}">
                <a16:creationId xmlns:a16="http://schemas.microsoft.com/office/drawing/2014/main" id="{E6C9E1C8-E728-456D-A0F7-E1E2DDD5093D}"/>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B38DA62A-7951-47C6-9F8D-8BDEB6F57CCF}"/>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135694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62458-7F6F-46A8-A1F4-59AA1EF7C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A2840D-43B3-4E3F-91BB-D4EBB9BD2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90A51-D443-4E44-8D6F-6BB1E885C541}"/>
              </a:ext>
            </a:extLst>
          </p:cNvPr>
          <p:cNvSpPr>
            <a:spLocks noGrp="1"/>
          </p:cNvSpPr>
          <p:nvPr>
            <p:ph type="dt" sz="half" idx="10"/>
          </p:nvPr>
        </p:nvSpPr>
        <p:spPr>
          <a:xfrm>
            <a:off x="838200" y="6356350"/>
            <a:ext cx="2743200" cy="365125"/>
          </a:xfrm>
          <a:prstGeom prst="rect">
            <a:avLst/>
          </a:prstGeom>
        </p:spPr>
        <p:txBody>
          <a:bodyPr/>
          <a:lstStyle/>
          <a:p>
            <a:fld id="{EB917820-3853-452D-AE94-4809BC786D99}" type="datetime1">
              <a:rPr lang="en-IN" smtClean="0"/>
              <a:t>11-12-2022</a:t>
            </a:fld>
            <a:endParaRPr lang="en-IN" dirty="0"/>
          </a:p>
        </p:txBody>
      </p:sp>
      <p:sp>
        <p:nvSpPr>
          <p:cNvPr id="5" name="Footer Placeholder 4">
            <a:extLst>
              <a:ext uri="{FF2B5EF4-FFF2-40B4-BE49-F238E27FC236}">
                <a16:creationId xmlns:a16="http://schemas.microsoft.com/office/drawing/2014/main" id="{B874A5B2-0CD1-4FF4-A3F7-A5667593D433}"/>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7B625EF4-E65A-48C5-9142-11CF7123B752}"/>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76115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374E-9D21-492E-9E9F-4B1E175594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D42D4-15D3-4511-8030-BAC2CED460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7098B-0CB4-4C6B-9670-B0B3C66BB109}"/>
              </a:ext>
            </a:extLst>
          </p:cNvPr>
          <p:cNvSpPr>
            <a:spLocks noGrp="1"/>
          </p:cNvSpPr>
          <p:nvPr>
            <p:ph type="dt" sz="half" idx="10"/>
          </p:nvPr>
        </p:nvSpPr>
        <p:spPr>
          <a:xfrm>
            <a:off x="838200" y="6356350"/>
            <a:ext cx="2743200" cy="365125"/>
          </a:xfrm>
          <a:prstGeom prst="rect">
            <a:avLst/>
          </a:prstGeom>
        </p:spPr>
        <p:txBody>
          <a:bodyPr/>
          <a:lstStyle/>
          <a:p>
            <a:fld id="{B00851D4-2DDB-41C2-A248-2B7961D408C6}" type="datetime1">
              <a:rPr lang="en-IN" smtClean="0"/>
              <a:t>11-12-2022</a:t>
            </a:fld>
            <a:endParaRPr lang="en-IN" dirty="0"/>
          </a:p>
        </p:txBody>
      </p:sp>
      <p:sp>
        <p:nvSpPr>
          <p:cNvPr id="5" name="Footer Placeholder 4">
            <a:extLst>
              <a:ext uri="{FF2B5EF4-FFF2-40B4-BE49-F238E27FC236}">
                <a16:creationId xmlns:a16="http://schemas.microsoft.com/office/drawing/2014/main" id="{47D370E1-6011-4844-9EBC-2841BA498B9C}"/>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E976E139-EE03-41EB-8455-34068EB0CB34}"/>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67233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E29-232A-4DC5-94B8-C16BF46394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90FDC3-307A-4551-97B6-52701ADF3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50D39-BC8F-46DF-AA9E-CD05FDD905CE}"/>
              </a:ext>
            </a:extLst>
          </p:cNvPr>
          <p:cNvSpPr>
            <a:spLocks noGrp="1"/>
          </p:cNvSpPr>
          <p:nvPr>
            <p:ph type="dt" sz="half" idx="10"/>
          </p:nvPr>
        </p:nvSpPr>
        <p:spPr>
          <a:xfrm>
            <a:off x="838200" y="6356350"/>
            <a:ext cx="2743200" cy="365125"/>
          </a:xfrm>
          <a:prstGeom prst="rect">
            <a:avLst/>
          </a:prstGeom>
        </p:spPr>
        <p:txBody>
          <a:bodyPr/>
          <a:lstStyle/>
          <a:p>
            <a:fld id="{0E64CDD6-D5C6-4307-A684-AA62EF4DFF2C}" type="datetime1">
              <a:rPr lang="en-IN" smtClean="0"/>
              <a:t>11-12-2022</a:t>
            </a:fld>
            <a:endParaRPr lang="en-IN" dirty="0"/>
          </a:p>
        </p:txBody>
      </p:sp>
      <p:sp>
        <p:nvSpPr>
          <p:cNvPr id="5" name="Footer Placeholder 4">
            <a:extLst>
              <a:ext uri="{FF2B5EF4-FFF2-40B4-BE49-F238E27FC236}">
                <a16:creationId xmlns:a16="http://schemas.microsoft.com/office/drawing/2014/main" id="{BC16F44E-031B-4AE4-A0C6-3CC190209CD3}"/>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63169901-504F-4F7D-8AF6-18A23559C50F}"/>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67962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73BA-3C24-46C5-B42A-46BC524C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848442-CA72-4658-8156-76FF0D293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25A68F-7064-4507-9039-490A6CA45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E1E9F1-EFC7-49E7-A99C-18EA6D447730}"/>
              </a:ext>
            </a:extLst>
          </p:cNvPr>
          <p:cNvSpPr>
            <a:spLocks noGrp="1"/>
          </p:cNvSpPr>
          <p:nvPr>
            <p:ph type="dt" sz="half" idx="10"/>
          </p:nvPr>
        </p:nvSpPr>
        <p:spPr>
          <a:xfrm>
            <a:off x="838200" y="6356350"/>
            <a:ext cx="2743200" cy="365125"/>
          </a:xfrm>
          <a:prstGeom prst="rect">
            <a:avLst/>
          </a:prstGeom>
        </p:spPr>
        <p:txBody>
          <a:bodyPr/>
          <a:lstStyle/>
          <a:p>
            <a:fld id="{54852008-6A6C-4390-A964-453C103190FD}" type="datetime1">
              <a:rPr lang="en-IN" smtClean="0"/>
              <a:t>11-12-2022</a:t>
            </a:fld>
            <a:endParaRPr lang="en-IN" dirty="0"/>
          </a:p>
        </p:txBody>
      </p:sp>
      <p:sp>
        <p:nvSpPr>
          <p:cNvPr id="6" name="Footer Placeholder 5">
            <a:extLst>
              <a:ext uri="{FF2B5EF4-FFF2-40B4-BE49-F238E27FC236}">
                <a16:creationId xmlns:a16="http://schemas.microsoft.com/office/drawing/2014/main" id="{B6377EDC-3739-4F26-A3F8-B1D3BC6A18CC}"/>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E6723B5C-B09B-4D13-B5E4-1A9629FFE23E}"/>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00237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01D6-F680-4F4B-9822-2EE60A66EA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44B69-77C1-4FCF-B4C0-AC54BCB25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2802D8-A0D1-4F97-95BD-553B6CBFE1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1C989E-F151-40AE-A30F-08D4B1631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44CC7-BF47-4F88-B77F-68C793DA5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C2690A-26A7-45C3-8398-726A4ABADEA2}"/>
              </a:ext>
            </a:extLst>
          </p:cNvPr>
          <p:cNvSpPr>
            <a:spLocks noGrp="1"/>
          </p:cNvSpPr>
          <p:nvPr>
            <p:ph type="dt" sz="half" idx="10"/>
          </p:nvPr>
        </p:nvSpPr>
        <p:spPr>
          <a:xfrm>
            <a:off x="838200" y="6356350"/>
            <a:ext cx="2743200" cy="365125"/>
          </a:xfrm>
          <a:prstGeom prst="rect">
            <a:avLst/>
          </a:prstGeom>
        </p:spPr>
        <p:txBody>
          <a:bodyPr/>
          <a:lstStyle/>
          <a:p>
            <a:fld id="{7CAC7620-A16F-4A36-9F3A-EB0C9CE69060}" type="datetime1">
              <a:rPr lang="en-IN" smtClean="0"/>
              <a:t>11-12-2022</a:t>
            </a:fld>
            <a:endParaRPr lang="en-IN" dirty="0"/>
          </a:p>
        </p:txBody>
      </p:sp>
      <p:sp>
        <p:nvSpPr>
          <p:cNvPr id="8" name="Footer Placeholder 7">
            <a:extLst>
              <a:ext uri="{FF2B5EF4-FFF2-40B4-BE49-F238E27FC236}">
                <a16:creationId xmlns:a16="http://schemas.microsoft.com/office/drawing/2014/main" id="{92DF01A0-6F23-42DD-9CF8-51D5D46CC9A6}"/>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9" name="Slide Number Placeholder 8">
            <a:extLst>
              <a:ext uri="{FF2B5EF4-FFF2-40B4-BE49-F238E27FC236}">
                <a16:creationId xmlns:a16="http://schemas.microsoft.com/office/drawing/2014/main" id="{2C88EEA5-64A3-49F5-B0EE-BC913A479603}"/>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24120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84F9-30DF-4FDF-AE73-55F5BCC681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8464E8-15BE-44D9-9402-1E63668603C5}"/>
              </a:ext>
            </a:extLst>
          </p:cNvPr>
          <p:cNvSpPr>
            <a:spLocks noGrp="1"/>
          </p:cNvSpPr>
          <p:nvPr>
            <p:ph type="dt" sz="half" idx="10"/>
          </p:nvPr>
        </p:nvSpPr>
        <p:spPr>
          <a:xfrm>
            <a:off x="838200" y="6356350"/>
            <a:ext cx="2743200" cy="365125"/>
          </a:xfrm>
          <a:prstGeom prst="rect">
            <a:avLst/>
          </a:prstGeom>
        </p:spPr>
        <p:txBody>
          <a:bodyPr/>
          <a:lstStyle/>
          <a:p>
            <a:fld id="{BFEE7A27-E792-409B-954E-F2FE78DE45B6}" type="datetime1">
              <a:rPr lang="en-IN" smtClean="0"/>
              <a:t>11-12-2022</a:t>
            </a:fld>
            <a:endParaRPr lang="en-IN" dirty="0"/>
          </a:p>
        </p:txBody>
      </p:sp>
      <p:sp>
        <p:nvSpPr>
          <p:cNvPr id="4" name="Footer Placeholder 3">
            <a:extLst>
              <a:ext uri="{FF2B5EF4-FFF2-40B4-BE49-F238E27FC236}">
                <a16:creationId xmlns:a16="http://schemas.microsoft.com/office/drawing/2014/main" id="{642624B5-8377-4340-BCB6-DA0BAE7BF181}"/>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5" name="Slide Number Placeholder 4">
            <a:extLst>
              <a:ext uri="{FF2B5EF4-FFF2-40B4-BE49-F238E27FC236}">
                <a16:creationId xmlns:a16="http://schemas.microsoft.com/office/drawing/2014/main" id="{746ADC1A-6CC4-4DFA-8037-0C890579C507}"/>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40632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CB794-339B-4E4E-95FB-CE6B23050291}"/>
              </a:ext>
            </a:extLst>
          </p:cNvPr>
          <p:cNvSpPr>
            <a:spLocks noGrp="1"/>
          </p:cNvSpPr>
          <p:nvPr>
            <p:ph type="dt" sz="half" idx="10"/>
          </p:nvPr>
        </p:nvSpPr>
        <p:spPr>
          <a:xfrm>
            <a:off x="838200" y="6356350"/>
            <a:ext cx="2743200" cy="365125"/>
          </a:xfrm>
          <a:prstGeom prst="rect">
            <a:avLst/>
          </a:prstGeom>
        </p:spPr>
        <p:txBody>
          <a:bodyPr/>
          <a:lstStyle/>
          <a:p>
            <a:fld id="{435212D1-79EC-40A9-8842-45A179F9A1B4}" type="datetime1">
              <a:rPr lang="en-IN" smtClean="0"/>
              <a:t>11-12-2022</a:t>
            </a:fld>
            <a:endParaRPr lang="en-IN" dirty="0"/>
          </a:p>
        </p:txBody>
      </p:sp>
      <p:sp>
        <p:nvSpPr>
          <p:cNvPr id="3" name="Footer Placeholder 2">
            <a:extLst>
              <a:ext uri="{FF2B5EF4-FFF2-40B4-BE49-F238E27FC236}">
                <a16:creationId xmlns:a16="http://schemas.microsoft.com/office/drawing/2014/main" id="{92EF8D70-F160-48E5-8118-E4980B40A92D}"/>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4" name="Slide Number Placeholder 3">
            <a:extLst>
              <a:ext uri="{FF2B5EF4-FFF2-40B4-BE49-F238E27FC236}">
                <a16:creationId xmlns:a16="http://schemas.microsoft.com/office/drawing/2014/main" id="{949C519B-544A-43AD-9FA0-035A1DD0F7ED}"/>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61824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F6D-916D-4147-A09C-8320A8BC5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D4570C-232A-4732-8A54-34A548F928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A0E828-54D9-42B0-B3FB-3AD0F11AC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09F0F-0EEB-4119-8CBB-50CDB4581FEA}"/>
              </a:ext>
            </a:extLst>
          </p:cNvPr>
          <p:cNvSpPr>
            <a:spLocks noGrp="1"/>
          </p:cNvSpPr>
          <p:nvPr>
            <p:ph type="dt" sz="half" idx="10"/>
          </p:nvPr>
        </p:nvSpPr>
        <p:spPr>
          <a:xfrm>
            <a:off x="838200" y="6356350"/>
            <a:ext cx="2743200" cy="365125"/>
          </a:xfrm>
          <a:prstGeom prst="rect">
            <a:avLst/>
          </a:prstGeom>
        </p:spPr>
        <p:txBody>
          <a:bodyPr/>
          <a:lstStyle/>
          <a:p>
            <a:fld id="{A36CBF7D-1335-4B66-971A-7947D3B73096}" type="datetime1">
              <a:rPr lang="en-IN" smtClean="0"/>
              <a:t>11-12-2022</a:t>
            </a:fld>
            <a:endParaRPr lang="en-IN" dirty="0"/>
          </a:p>
        </p:txBody>
      </p:sp>
      <p:sp>
        <p:nvSpPr>
          <p:cNvPr id="6" name="Footer Placeholder 5">
            <a:extLst>
              <a:ext uri="{FF2B5EF4-FFF2-40B4-BE49-F238E27FC236}">
                <a16:creationId xmlns:a16="http://schemas.microsoft.com/office/drawing/2014/main" id="{5DC31F5A-3FD8-422C-B48D-4A5BE578306B}"/>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C37FCA87-FD82-421B-A6A6-3F6779614D3C}"/>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26361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80A-70FE-406B-98CF-41FB6C9CA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D46C92-D601-452D-9A53-E142720C5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605A0DE-5F86-4EE6-9997-A91B3ABBC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B54E0-608A-4BD3-BE6C-26B7FA742C94}"/>
              </a:ext>
            </a:extLst>
          </p:cNvPr>
          <p:cNvSpPr>
            <a:spLocks noGrp="1"/>
          </p:cNvSpPr>
          <p:nvPr>
            <p:ph type="dt" sz="half" idx="10"/>
          </p:nvPr>
        </p:nvSpPr>
        <p:spPr>
          <a:xfrm>
            <a:off x="838200" y="6356350"/>
            <a:ext cx="2743200" cy="365125"/>
          </a:xfrm>
          <a:prstGeom prst="rect">
            <a:avLst/>
          </a:prstGeom>
        </p:spPr>
        <p:txBody>
          <a:bodyPr/>
          <a:lstStyle/>
          <a:p>
            <a:fld id="{36590EF3-9418-4122-9E94-69F4BB5351D5}" type="datetime1">
              <a:rPr lang="en-IN" smtClean="0"/>
              <a:t>11-12-2022</a:t>
            </a:fld>
            <a:endParaRPr lang="en-IN" dirty="0"/>
          </a:p>
        </p:txBody>
      </p:sp>
      <p:sp>
        <p:nvSpPr>
          <p:cNvPr id="6" name="Footer Placeholder 5">
            <a:extLst>
              <a:ext uri="{FF2B5EF4-FFF2-40B4-BE49-F238E27FC236}">
                <a16:creationId xmlns:a16="http://schemas.microsoft.com/office/drawing/2014/main" id="{0E03F535-C604-4B3A-92A1-CAADA1AD640E}"/>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7BCD7689-C1FE-48DC-B979-911F381513C6}"/>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72957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CB815-B141-48F5-8295-5232858EC4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34C55-31DE-4FAE-AA6C-5C1AB620A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AADA68C0-7DAB-40AD-9036-5081F1FACE24}"/>
              </a:ext>
            </a:extLst>
          </p:cNvPr>
          <p:cNvSpPr>
            <a:spLocks noGrp="1"/>
          </p:cNvSpPr>
          <p:nvPr>
            <p:ph type="sldNum" sz="quarter" idx="4"/>
          </p:nvPr>
        </p:nvSpPr>
        <p:spPr>
          <a:xfrm>
            <a:off x="4802079" y="6310312"/>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1</a:t>
            </a:r>
          </a:p>
        </p:txBody>
      </p:sp>
    </p:spTree>
    <p:extLst>
      <p:ext uri="{BB962C8B-B14F-4D97-AF65-F5344CB8AC3E}">
        <p14:creationId xmlns:p14="http://schemas.microsoft.com/office/powerpoint/2010/main" val="4247084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4269"/>
            <a:ext cx="9144000" cy="2383401"/>
          </a:xfrm>
        </p:spPr>
        <p:txBody>
          <a:bodyPr>
            <a:normAutofit/>
          </a:bodyPr>
          <a:lstStyle/>
          <a:p>
            <a:r>
              <a:rPr lang="en-IN" sz="2500" b="1" dirty="0">
                <a:latin typeface="Times New Roman" panose="02020603050405020304" pitchFamily="18" charset="0"/>
                <a:cs typeface="Times New Roman" panose="02020603050405020304" pitchFamily="18" charset="0"/>
              </a:rPr>
              <a:t>DIABETES PREDICTION USING MACHINE LEARNING TECHNIQUES</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Final year project Review phase - 1</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Batch – (2019-2023)</a:t>
            </a:r>
            <a:br>
              <a:rPr lang="en-IN" sz="18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Group Members : Abhay Kumar, Sungjemkaba</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Reg_no : 2019105194, 2019105219</a:t>
            </a:r>
            <a:br>
              <a:rPr lang="en-IN" sz="16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12-Dec-2022</a:t>
            </a:r>
            <a:endParaRPr lang="en-IN" sz="2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987042"/>
            <a:ext cx="9144000" cy="700215"/>
          </a:xfrm>
        </p:spPr>
        <p:txBody>
          <a:bodyPr>
            <a:normAutofit fontScale="92500" lnSpcReduction="10000"/>
          </a:bodyPr>
          <a:lstStyle/>
          <a:p>
            <a:r>
              <a:rPr lang="en-IN" sz="2000" b="1" dirty="0">
                <a:latin typeface="Times New Roman" panose="02020603050405020304" pitchFamily="18" charset="0"/>
                <a:cs typeface="Times New Roman" panose="02020603050405020304" pitchFamily="18" charset="0"/>
              </a:rPr>
              <a:t>Department of Computer Science and Engineering</a:t>
            </a:r>
          </a:p>
          <a:p>
            <a:r>
              <a:rPr lang="en-IN" sz="2000" b="1" dirty="0">
                <a:latin typeface="Times New Roman" panose="02020603050405020304" pitchFamily="18" charset="0"/>
                <a:cs typeface="Times New Roman" panose="02020603050405020304" pitchFamily="18" charset="0"/>
              </a:rPr>
              <a:t>National Institute of Technology Nagaland</a:t>
            </a:r>
            <a:endParaRPr lang="en-IN" sz="28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509" y="3179806"/>
            <a:ext cx="1902940" cy="1589902"/>
          </a:xfrm>
          <a:prstGeom prst="rect">
            <a:avLst/>
          </a:prstGeom>
        </p:spPr>
      </p:pic>
      <p:sp>
        <p:nvSpPr>
          <p:cNvPr id="4" name="Slide Number Placeholder 3">
            <a:extLst>
              <a:ext uri="{FF2B5EF4-FFF2-40B4-BE49-F238E27FC236}">
                <a16:creationId xmlns:a16="http://schemas.microsoft.com/office/drawing/2014/main" id="{18A3C15F-3772-4AF5-8F42-14597CC159F0}"/>
              </a:ext>
            </a:extLst>
          </p:cNvPr>
          <p:cNvSpPr>
            <a:spLocks noGrp="1"/>
          </p:cNvSpPr>
          <p:nvPr>
            <p:ph type="sldNum" sz="quarter" idx="12"/>
          </p:nvPr>
        </p:nvSpPr>
        <p:spPr>
          <a:xfrm>
            <a:off x="0" y="6373158"/>
            <a:ext cx="12192000" cy="365125"/>
          </a:xfrm>
        </p:spPr>
        <p:txBody>
          <a:bodyPr/>
          <a:lstStyle/>
          <a:p>
            <a:r>
              <a:rPr lang="en-IN" dirty="0"/>
              <a:t>1</a:t>
            </a:r>
          </a:p>
        </p:txBody>
      </p:sp>
    </p:spTree>
    <p:extLst>
      <p:ext uri="{BB962C8B-B14F-4D97-AF65-F5344CB8AC3E}">
        <p14:creationId xmlns:p14="http://schemas.microsoft.com/office/powerpoint/2010/main" val="217659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A661-1AA1-4ED3-96C5-F4202E7F146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5356C70B-AD0B-40BD-8DB8-CE5B45856A4D}"/>
              </a:ext>
            </a:extLst>
          </p:cNvPr>
          <p:cNvSpPr>
            <a:spLocks noGrp="1"/>
          </p:cNvSpPr>
          <p:nvPr>
            <p:ph sz="half"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Out of 768 hypothesis column of some attribute contain 0 value.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That particular attribute value has been replaced with the mean of that attribute.</a:t>
            </a:r>
          </a:p>
          <a:p>
            <a:pPr marL="0" indent="0">
              <a:buNone/>
            </a:pPr>
            <a:endParaRPr lang="en-IN" dirty="0"/>
          </a:p>
        </p:txBody>
      </p:sp>
      <p:graphicFrame>
        <p:nvGraphicFramePr>
          <p:cNvPr id="6" name="Table 6">
            <a:extLst>
              <a:ext uri="{FF2B5EF4-FFF2-40B4-BE49-F238E27FC236}">
                <a16:creationId xmlns:a16="http://schemas.microsoft.com/office/drawing/2014/main" id="{307011AB-EC56-4E84-8C1B-3FE9A80022EA}"/>
              </a:ext>
            </a:extLst>
          </p:cNvPr>
          <p:cNvGraphicFramePr>
            <a:graphicFrameLocks noGrp="1"/>
          </p:cNvGraphicFramePr>
          <p:nvPr>
            <p:ph sz="half" idx="2"/>
            <p:extLst>
              <p:ext uri="{D42A27DB-BD31-4B8C-83A1-F6EECF244321}">
                <p14:modId xmlns:p14="http://schemas.microsoft.com/office/powerpoint/2010/main" val="871913786"/>
              </p:ext>
            </p:extLst>
          </p:nvPr>
        </p:nvGraphicFramePr>
        <p:xfrm>
          <a:off x="6942055" y="1900909"/>
          <a:ext cx="4411745" cy="3453650"/>
        </p:xfrm>
        <a:graphic>
          <a:graphicData uri="http://schemas.openxmlformats.org/drawingml/2006/table">
            <a:tbl>
              <a:tblPr firstRow="1" bandRow="1">
                <a:tableStyleId>{5C22544A-7EE6-4342-B048-85BDC9FD1C3A}</a:tableStyleId>
              </a:tblPr>
              <a:tblGrid>
                <a:gridCol w="2783484">
                  <a:extLst>
                    <a:ext uri="{9D8B030D-6E8A-4147-A177-3AD203B41FA5}">
                      <a16:colId xmlns:a16="http://schemas.microsoft.com/office/drawing/2014/main" val="2507981746"/>
                    </a:ext>
                  </a:extLst>
                </a:gridCol>
                <a:gridCol w="1628261">
                  <a:extLst>
                    <a:ext uri="{9D8B030D-6E8A-4147-A177-3AD203B41FA5}">
                      <a16:colId xmlns:a16="http://schemas.microsoft.com/office/drawing/2014/main" val="1494816113"/>
                    </a:ext>
                  </a:extLst>
                </a:gridCol>
              </a:tblGrid>
              <a:tr h="377206">
                <a:tc>
                  <a:txBody>
                    <a:bodyPr/>
                    <a:lstStyle/>
                    <a:p>
                      <a:r>
                        <a:rPr lang="en-IN" dirty="0"/>
                        <a:t>Total no of rows</a:t>
                      </a:r>
                    </a:p>
                  </a:txBody>
                  <a:tcPr/>
                </a:tc>
                <a:tc>
                  <a:txBody>
                    <a:bodyPr/>
                    <a:lstStyle/>
                    <a:p>
                      <a:r>
                        <a:rPr lang="en-IN" dirty="0"/>
                        <a:t>768</a:t>
                      </a:r>
                    </a:p>
                  </a:txBody>
                  <a:tcPr/>
                </a:tc>
                <a:extLst>
                  <a:ext uri="{0D108BD9-81ED-4DB2-BD59-A6C34878D82A}">
                    <a16:rowId xmlns:a16="http://schemas.microsoft.com/office/drawing/2014/main" val="650340272"/>
                  </a:ext>
                </a:extLst>
              </a:tr>
              <a:tr h="377206">
                <a:tc>
                  <a:txBody>
                    <a:bodyPr/>
                    <a:lstStyle/>
                    <a:p>
                      <a:r>
                        <a:rPr lang="en-IN" dirty="0"/>
                        <a:t>Pregnancies </a:t>
                      </a:r>
                    </a:p>
                  </a:txBody>
                  <a:tcPr/>
                </a:tc>
                <a:tc>
                  <a:txBody>
                    <a:bodyPr/>
                    <a:lstStyle/>
                    <a:p>
                      <a:r>
                        <a:rPr lang="en-IN" dirty="0"/>
                        <a:t>111</a:t>
                      </a:r>
                    </a:p>
                  </a:txBody>
                  <a:tcPr/>
                </a:tc>
                <a:extLst>
                  <a:ext uri="{0D108BD9-81ED-4DB2-BD59-A6C34878D82A}">
                    <a16:rowId xmlns:a16="http://schemas.microsoft.com/office/drawing/2014/main" val="1786335396"/>
                  </a:ext>
                </a:extLst>
              </a:tr>
              <a:tr h="377206">
                <a:tc>
                  <a:txBody>
                    <a:bodyPr/>
                    <a:lstStyle/>
                    <a:p>
                      <a:r>
                        <a:rPr lang="en-IN" dirty="0"/>
                        <a:t>Glucose</a:t>
                      </a:r>
                    </a:p>
                  </a:txBody>
                  <a:tcPr/>
                </a:tc>
                <a:tc>
                  <a:txBody>
                    <a:bodyPr/>
                    <a:lstStyle/>
                    <a:p>
                      <a:r>
                        <a:rPr lang="en-IN" dirty="0"/>
                        <a:t>5</a:t>
                      </a:r>
                    </a:p>
                  </a:txBody>
                  <a:tcPr/>
                </a:tc>
                <a:extLst>
                  <a:ext uri="{0D108BD9-81ED-4DB2-BD59-A6C34878D82A}">
                    <a16:rowId xmlns:a16="http://schemas.microsoft.com/office/drawing/2014/main" val="923180874"/>
                  </a:ext>
                </a:extLst>
              </a:tr>
              <a:tr h="377206">
                <a:tc>
                  <a:txBody>
                    <a:bodyPr/>
                    <a:lstStyle/>
                    <a:p>
                      <a:r>
                        <a:rPr lang="en-IN" dirty="0"/>
                        <a:t>Blood pressure</a:t>
                      </a:r>
                    </a:p>
                  </a:txBody>
                  <a:tcPr/>
                </a:tc>
                <a:tc>
                  <a:txBody>
                    <a:bodyPr/>
                    <a:lstStyle/>
                    <a:p>
                      <a:r>
                        <a:rPr lang="en-IN" dirty="0"/>
                        <a:t>35</a:t>
                      </a:r>
                    </a:p>
                  </a:txBody>
                  <a:tcPr/>
                </a:tc>
                <a:extLst>
                  <a:ext uri="{0D108BD9-81ED-4DB2-BD59-A6C34878D82A}">
                    <a16:rowId xmlns:a16="http://schemas.microsoft.com/office/drawing/2014/main" val="1446695917"/>
                  </a:ext>
                </a:extLst>
              </a:tr>
              <a:tr h="377206">
                <a:tc>
                  <a:txBody>
                    <a:bodyPr/>
                    <a:lstStyle/>
                    <a:p>
                      <a:r>
                        <a:rPr lang="en-IN" dirty="0"/>
                        <a:t>Skin thickness</a:t>
                      </a:r>
                    </a:p>
                  </a:txBody>
                  <a:tcPr/>
                </a:tc>
                <a:tc>
                  <a:txBody>
                    <a:bodyPr/>
                    <a:lstStyle/>
                    <a:p>
                      <a:r>
                        <a:rPr lang="en-IN" dirty="0"/>
                        <a:t>227</a:t>
                      </a:r>
                    </a:p>
                  </a:txBody>
                  <a:tcPr/>
                </a:tc>
                <a:extLst>
                  <a:ext uri="{0D108BD9-81ED-4DB2-BD59-A6C34878D82A}">
                    <a16:rowId xmlns:a16="http://schemas.microsoft.com/office/drawing/2014/main" val="4218213834"/>
                  </a:ext>
                </a:extLst>
              </a:tr>
              <a:tr h="377206">
                <a:tc>
                  <a:txBody>
                    <a:bodyPr/>
                    <a:lstStyle/>
                    <a:p>
                      <a:r>
                        <a:rPr lang="en-IN" dirty="0"/>
                        <a:t>Insulin </a:t>
                      </a:r>
                    </a:p>
                  </a:txBody>
                  <a:tcPr/>
                </a:tc>
                <a:tc>
                  <a:txBody>
                    <a:bodyPr/>
                    <a:lstStyle/>
                    <a:p>
                      <a:r>
                        <a:rPr lang="en-IN" dirty="0"/>
                        <a:t>374</a:t>
                      </a:r>
                    </a:p>
                  </a:txBody>
                  <a:tcPr/>
                </a:tc>
                <a:extLst>
                  <a:ext uri="{0D108BD9-81ED-4DB2-BD59-A6C34878D82A}">
                    <a16:rowId xmlns:a16="http://schemas.microsoft.com/office/drawing/2014/main" val="497536851"/>
                  </a:ext>
                </a:extLst>
              </a:tr>
              <a:tr h="377206">
                <a:tc>
                  <a:txBody>
                    <a:bodyPr/>
                    <a:lstStyle/>
                    <a:p>
                      <a:r>
                        <a:rPr lang="en-IN" dirty="0"/>
                        <a:t>BMI</a:t>
                      </a:r>
                    </a:p>
                  </a:txBody>
                  <a:tcPr/>
                </a:tc>
                <a:tc>
                  <a:txBody>
                    <a:bodyPr/>
                    <a:lstStyle/>
                    <a:p>
                      <a:r>
                        <a:rPr lang="en-IN" dirty="0"/>
                        <a:t>11</a:t>
                      </a:r>
                    </a:p>
                  </a:txBody>
                  <a:tcPr/>
                </a:tc>
                <a:extLst>
                  <a:ext uri="{0D108BD9-81ED-4DB2-BD59-A6C34878D82A}">
                    <a16:rowId xmlns:a16="http://schemas.microsoft.com/office/drawing/2014/main" val="1153489513"/>
                  </a:ext>
                </a:extLst>
              </a:tr>
              <a:tr h="436002">
                <a:tc>
                  <a:txBody>
                    <a:bodyPr/>
                    <a:lstStyle/>
                    <a:p>
                      <a:r>
                        <a:rPr lang="en-IN" dirty="0"/>
                        <a:t>Diabetes pedigree function</a:t>
                      </a:r>
                    </a:p>
                  </a:txBody>
                  <a:tcPr/>
                </a:tc>
                <a:tc>
                  <a:txBody>
                    <a:bodyPr/>
                    <a:lstStyle/>
                    <a:p>
                      <a:r>
                        <a:rPr lang="en-IN" dirty="0"/>
                        <a:t>0</a:t>
                      </a:r>
                    </a:p>
                  </a:txBody>
                  <a:tcPr/>
                </a:tc>
                <a:extLst>
                  <a:ext uri="{0D108BD9-81ED-4DB2-BD59-A6C34878D82A}">
                    <a16:rowId xmlns:a16="http://schemas.microsoft.com/office/drawing/2014/main" val="2771080072"/>
                  </a:ext>
                </a:extLst>
              </a:tr>
              <a:tr h="377206">
                <a:tc>
                  <a:txBody>
                    <a:bodyPr/>
                    <a:lstStyle/>
                    <a:p>
                      <a:r>
                        <a:rPr lang="en-IN" dirty="0"/>
                        <a:t>Age </a:t>
                      </a:r>
                    </a:p>
                  </a:txBody>
                  <a:tcPr/>
                </a:tc>
                <a:tc>
                  <a:txBody>
                    <a:bodyPr/>
                    <a:lstStyle/>
                    <a:p>
                      <a:r>
                        <a:rPr lang="en-IN" dirty="0"/>
                        <a:t>0</a:t>
                      </a:r>
                    </a:p>
                  </a:txBody>
                  <a:tcPr/>
                </a:tc>
                <a:extLst>
                  <a:ext uri="{0D108BD9-81ED-4DB2-BD59-A6C34878D82A}">
                    <a16:rowId xmlns:a16="http://schemas.microsoft.com/office/drawing/2014/main" val="2597987371"/>
                  </a:ext>
                </a:extLst>
              </a:tr>
            </a:tbl>
          </a:graphicData>
        </a:graphic>
      </p:graphicFrame>
      <p:sp>
        <p:nvSpPr>
          <p:cNvPr id="7" name="TextBox 6">
            <a:extLst>
              <a:ext uri="{FF2B5EF4-FFF2-40B4-BE49-F238E27FC236}">
                <a16:creationId xmlns:a16="http://schemas.microsoft.com/office/drawing/2014/main" id="{E6509676-EFA8-45FC-8A58-CBC51BF9365A}"/>
              </a:ext>
            </a:extLst>
          </p:cNvPr>
          <p:cNvSpPr txBox="1"/>
          <p:nvPr/>
        </p:nvSpPr>
        <p:spPr>
          <a:xfrm>
            <a:off x="7158872" y="1454705"/>
            <a:ext cx="4194928"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Table representing the null value attribute</a:t>
            </a:r>
          </a:p>
        </p:txBody>
      </p:sp>
      <p:sp>
        <p:nvSpPr>
          <p:cNvPr id="4" name="Slide Number Placeholder 3">
            <a:extLst>
              <a:ext uri="{FF2B5EF4-FFF2-40B4-BE49-F238E27FC236}">
                <a16:creationId xmlns:a16="http://schemas.microsoft.com/office/drawing/2014/main" id="{C78ACD68-0956-4127-AAE8-C90316039540}"/>
              </a:ext>
            </a:extLst>
          </p:cNvPr>
          <p:cNvSpPr>
            <a:spLocks noGrp="1"/>
          </p:cNvSpPr>
          <p:nvPr>
            <p:ph type="sldNum" sz="quarter" idx="12"/>
          </p:nvPr>
        </p:nvSpPr>
        <p:spPr>
          <a:xfrm>
            <a:off x="0" y="6311900"/>
            <a:ext cx="12192000" cy="365125"/>
          </a:xfrm>
        </p:spPr>
        <p:txBody>
          <a:bodyPr/>
          <a:lstStyle/>
          <a:p>
            <a:fld id="{771956DE-C91E-4158-B063-F78EECAD942E}" type="slidenum">
              <a:rPr lang="en-IN" smtClean="0"/>
              <a:t>10</a:t>
            </a:fld>
            <a:endParaRPr lang="en-IN" dirty="0"/>
          </a:p>
        </p:txBody>
      </p:sp>
    </p:spTree>
    <p:extLst>
      <p:ext uri="{BB962C8B-B14F-4D97-AF65-F5344CB8AC3E}">
        <p14:creationId xmlns:p14="http://schemas.microsoft.com/office/powerpoint/2010/main" val="213263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953E75-055F-4D46-B861-41CDA4AB3AF2}"/>
              </a:ext>
            </a:extLst>
          </p:cNvPr>
          <p:cNvSpPr>
            <a:spLocks noGrp="1"/>
          </p:cNvSpPr>
          <p:nvPr>
            <p:ph type="title" idx="4294967295"/>
          </p:nvPr>
        </p:nvSpPr>
        <p:spPr>
          <a:xfrm>
            <a:off x="1676400" y="-252413"/>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Correlation </a:t>
            </a:r>
          </a:p>
        </p:txBody>
      </p:sp>
      <p:sp>
        <p:nvSpPr>
          <p:cNvPr id="4" name="TextBox 3">
            <a:extLst>
              <a:ext uri="{FF2B5EF4-FFF2-40B4-BE49-F238E27FC236}">
                <a16:creationId xmlns:a16="http://schemas.microsoft.com/office/drawing/2014/main" id="{F1ED33C8-849B-4831-8215-2E5AEDCE2CCD}"/>
              </a:ext>
            </a:extLst>
          </p:cNvPr>
          <p:cNvSpPr txBox="1"/>
          <p:nvPr/>
        </p:nvSpPr>
        <p:spPr>
          <a:xfrm>
            <a:off x="2383410" y="734596"/>
            <a:ext cx="8133392" cy="338554"/>
          </a:xfrm>
          <a:prstGeom prst="rect">
            <a:avLst/>
          </a:prstGeom>
          <a:noFill/>
        </p:spPr>
        <p:txBody>
          <a:bodyPr wrap="square" rtlCol="0">
            <a:spAutoFit/>
          </a:bodyPr>
          <a:lstStyle/>
          <a:p>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Table Representing Correlation between different attribute and class level value.</a:t>
            </a:r>
          </a:p>
        </p:txBody>
      </p:sp>
      <p:pic>
        <p:nvPicPr>
          <p:cNvPr id="6" name="Picture 5">
            <a:extLst>
              <a:ext uri="{FF2B5EF4-FFF2-40B4-BE49-F238E27FC236}">
                <a16:creationId xmlns:a16="http://schemas.microsoft.com/office/drawing/2014/main" id="{5DB51A50-A28D-4729-8006-695EDA0693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99241" y="1073150"/>
            <a:ext cx="9516359" cy="5304322"/>
          </a:xfrm>
          <a:prstGeom prst="rect">
            <a:avLst/>
          </a:prstGeom>
          <a:noFill/>
          <a:ln>
            <a:noFill/>
          </a:ln>
        </p:spPr>
      </p:pic>
      <p:sp>
        <p:nvSpPr>
          <p:cNvPr id="5" name="Slide Number Placeholder 4">
            <a:extLst>
              <a:ext uri="{FF2B5EF4-FFF2-40B4-BE49-F238E27FC236}">
                <a16:creationId xmlns:a16="http://schemas.microsoft.com/office/drawing/2014/main" id="{314B2205-6912-4B28-A2D5-C8008EA6B058}"/>
              </a:ext>
            </a:extLst>
          </p:cNvPr>
          <p:cNvSpPr>
            <a:spLocks noGrp="1"/>
          </p:cNvSpPr>
          <p:nvPr>
            <p:ph type="sldNum" sz="quarter" idx="12"/>
          </p:nvPr>
        </p:nvSpPr>
        <p:spPr>
          <a:xfrm>
            <a:off x="0" y="6350901"/>
            <a:ext cx="12192000" cy="365125"/>
          </a:xfrm>
        </p:spPr>
        <p:txBody>
          <a:bodyPr/>
          <a:lstStyle/>
          <a:p>
            <a:fld id="{771956DE-C91E-4158-B063-F78EECAD942E}" type="slidenum">
              <a:rPr lang="en-IN" smtClean="0"/>
              <a:t>11</a:t>
            </a:fld>
            <a:endParaRPr lang="en-IN" dirty="0"/>
          </a:p>
        </p:txBody>
      </p:sp>
    </p:spTree>
    <p:extLst>
      <p:ext uri="{BB962C8B-B14F-4D97-AF65-F5344CB8AC3E}">
        <p14:creationId xmlns:p14="http://schemas.microsoft.com/office/powerpoint/2010/main" val="200491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9D0A-086D-44CA-981C-5926C9855B3E}"/>
              </a:ext>
            </a:extLst>
          </p:cNvPr>
          <p:cNvSpPr>
            <a:spLocks noGrp="1"/>
          </p:cNvSpPr>
          <p:nvPr>
            <p:ph type="title"/>
          </p:nvPr>
        </p:nvSpPr>
        <p:spPr>
          <a:xfrm>
            <a:off x="856129" y="191154"/>
            <a:ext cx="10269071" cy="549275"/>
          </a:xfrm>
        </p:spPr>
        <p:txBody>
          <a:bodyPr>
            <a:noAutofit/>
          </a:bodyPr>
          <a:lstStyle/>
          <a:p>
            <a:pPr algn="ctr"/>
            <a:r>
              <a:rPr lang="en-IN" sz="2800" b="1" dirty="0">
                <a:latin typeface="Times New Roman" panose="02020603050405020304" pitchFamily="18" charset="0"/>
                <a:cs typeface="Times New Roman" panose="02020603050405020304" pitchFamily="18" charset="0"/>
              </a:rPr>
              <a:t>Correlation contd.</a:t>
            </a:r>
          </a:p>
        </p:txBody>
      </p:sp>
      <p:sp>
        <p:nvSpPr>
          <p:cNvPr id="3" name="Content Placeholder 2">
            <a:extLst>
              <a:ext uri="{FF2B5EF4-FFF2-40B4-BE49-F238E27FC236}">
                <a16:creationId xmlns:a16="http://schemas.microsoft.com/office/drawing/2014/main" id="{6FA6D42A-24F4-44A9-8CD9-4B89BB1D57B6}"/>
              </a:ext>
            </a:extLst>
          </p:cNvPr>
          <p:cNvSpPr>
            <a:spLocks noGrp="1"/>
          </p:cNvSpPr>
          <p:nvPr>
            <p:ph idx="1"/>
          </p:nvPr>
        </p:nvSpPr>
        <p:spPr>
          <a:xfrm>
            <a:off x="1044389" y="840955"/>
            <a:ext cx="10515600" cy="4351338"/>
          </a:xfrm>
        </p:spPr>
        <p:txBody>
          <a:bodyPr>
            <a:normAutofit/>
          </a:bodyPr>
          <a:lstStyle/>
          <a:p>
            <a:pPr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A statistical measure called correlation shows how much two or more variables fluctuate in connection to one another. </a:t>
            </a:r>
          </a:p>
          <a:p>
            <a:pPr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When two variables rise or decrease simultaneously, there is a positive correlation, when there is a negative correlation, one variable increases as the other falls.</a:t>
            </a:r>
            <a:endParaRPr lang="en-IN"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On the basis of that we will decide which attribute has the higher effect on the output data.</a:t>
            </a:r>
          </a:p>
          <a:p>
            <a:pPr algn="just">
              <a:buFont typeface="Wingdings" panose="05000000000000000000" pitchFamily="2" charset="2"/>
              <a:buChar char="Ø"/>
            </a:pPr>
            <a:r>
              <a:rPr lang="en-IN" dirty="0">
                <a:latin typeface="Times New Roman" panose="02020603050405020304" pitchFamily="18" charset="0"/>
                <a:ea typeface="Calibri" panose="020F0502020204030204" pitchFamily="34" charset="0"/>
              </a:rPr>
              <a:t>T</a:t>
            </a:r>
            <a:r>
              <a:rPr lang="en-IN" dirty="0">
                <a:effectLst/>
                <a:latin typeface="Times New Roman" panose="02020603050405020304" pitchFamily="18" charset="0"/>
                <a:ea typeface="Calibri" panose="020F0502020204030204" pitchFamily="34" charset="0"/>
              </a:rPr>
              <a:t>he correlation between Blood Pressure  and output is minimum </a:t>
            </a:r>
            <a:r>
              <a:rPr lang="en-IN" dirty="0" err="1">
                <a:effectLst/>
                <a:latin typeface="Times New Roman" panose="02020603050405020304" pitchFamily="18" charset="0"/>
                <a:ea typeface="Calibri" panose="020F0502020204030204" pitchFamily="34" charset="0"/>
              </a:rPr>
              <a:t>i.e</a:t>
            </a:r>
            <a:r>
              <a:rPr lang="en-IN" dirty="0">
                <a:effectLst/>
                <a:latin typeface="Times New Roman" panose="02020603050405020304" pitchFamily="18" charset="0"/>
                <a:ea typeface="Calibri" panose="020F0502020204030204" pitchFamily="34" charset="0"/>
              </a:rPr>
              <a:t> (0.16) and that of output and glucose is maximum </a:t>
            </a:r>
            <a:r>
              <a:rPr lang="en-IN" dirty="0" err="1">
                <a:effectLst/>
                <a:latin typeface="Times New Roman" panose="02020603050405020304" pitchFamily="18" charset="0"/>
                <a:ea typeface="Calibri" panose="020F0502020204030204" pitchFamily="34" charset="0"/>
              </a:rPr>
              <a:t>i.e</a:t>
            </a:r>
            <a:r>
              <a:rPr lang="en-IN" dirty="0">
                <a:effectLst/>
                <a:latin typeface="Times New Roman" panose="02020603050405020304" pitchFamily="18" charset="0"/>
                <a:ea typeface="Calibri" panose="020F0502020204030204" pitchFamily="34" charset="0"/>
              </a:rPr>
              <a:t> (0.49).</a:t>
            </a:r>
            <a:endParaRPr lang="en-IN" sz="4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32340D3-2181-4F9B-839B-1D5418A37910}"/>
              </a:ext>
            </a:extLst>
          </p:cNvPr>
          <p:cNvSpPr>
            <a:spLocks noGrp="1"/>
          </p:cNvSpPr>
          <p:nvPr>
            <p:ph type="sldNum" sz="quarter" idx="12"/>
          </p:nvPr>
        </p:nvSpPr>
        <p:spPr>
          <a:xfrm>
            <a:off x="0" y="6358283"/>
            <a:ext cx="12192000" cy="365125"/>
          </a:xfrm>
        </p:spPr>
        <p:txBody>
          <a:bodyPr/>
          <a:lstStyle/>
          <a:p>
            <a:fld id="{771956DE-C91E-4158-B063-F78EECAD942E}" type="slidenum">
              <a:rPr lang="en-IN" smtClean="0"/>
              <a:t>12</a:t>
            </a:fld>
            <a:endParaRPr lang="en-IN" dirty="0"/>
          </a:p>
        </p:txBody>
      </p:sp>
    </p:spTree>
    <p:extLst>
      <p:ext uri="{BB962C8B-B14F-4D97-AF65-F5344CB8AC3E}">
        <p14:creationId xmlns:p14="http://schemas.microsoft.com/office/powerpoint/2010/main" val="136248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8DE3-D61F-4068-99BE-2246C6A2F2CF}"/>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Balancing the dataset</a:t>
            </a:r>
          </a:p>
        </p:txBody>
      </p:sp>
      <p:sp>
        <p:nvSpPr>
          <p:cNvPr id="3" name="Content Placeholder 2">
            <a:extLst>
              <a:ext uri="{FF2B5EF4-FFF2-40B4-BE49-F238E27FC236}">
                <a16:creationId xmlns:a16="http://schemas.microsoft.com/office/drawing/2014/main" id="{89EF1C2C-67ED-431F-9FEE-AAC048886B6D}"/>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Dataset will be balanced using oversampling, under sampling.</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oversampling we have only 268 samples of 1 class level value , so the dataset have been randomly selected and made it to 500. Now the dataset is balanced.</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under sampling we have only 268 samples of 1 class level value so only 268 samples have been selected of class level 0 value in order to balance the dataset. </a:t>
            </a:r>
          </a:p>
        </p:txBody>
      </p:sp>
      <p:sp>
        <p:nvSpPr>
          <p:cNvPr id="5" name="Slide Number Placeholder 4">
            <a:extLst>
              <a:ext uri="{FF2B5EF4-FFF2-40B4-BE49-F238E27FC236}">
                <a16:creationId xmlns:a16="http://schemas.microsoft.com/office/drawing/2014/main" id="{61157EAB-2870-48B4-AD7E-7AF648B55712}"/>
              </a:ext>
            </a:extLst>
          </p:cNvPr>
          <p:cNvSpPr>
            <a:spLocks noGrp="1"/>
          </p:cNvSpPr>
          <p:nvPr>
            <p:ph type="sldNum" sz="quarter" idx="12"/>
          </p:nvPr>
        </p:nvSpPr>
        <p:spPr>
          <a:xfrm>
            <a:off x="0" y="6311900"/>
            <a:ext cx="12192000" cy="365125"/>
          </a:xfrm>
        </p:spPr>
        <p:txBody>
          <a:bodyPr/>
          <a:lstStyle/>
          <a:p>
            <a:fld id="{771956DE-C91E-4158-B063-F78EECAD942E}" type="slidenum">
              <a:rPr lang="en-IN" smtClean="0"/>
              <a:t>13</a:t>
            </a:fld>
            <a:endParaRPr lang="en-IN" dirty="0"/>
          </a:p>
        </p:txBody>
      </p:sp>
    </p:spTree>
    <p:extLst>
      <p:ext uri="{BB962C8B-B14F-4D97-AF65-F5344CB8AC3E}">
        <p14:creationId xmlns:p14="http://schemas.microsoft.com/office/powerpoint/2010/main" val="4176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7EEA-58E4-4004-A61A-BF4E979B379F}"/>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SVM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C49B10-3AE3-4B42-BB9C-3CB030B67934}"/>
              </a:ext>
            </a:extLst>
          </p:cNvPr>
          <p:cNvSpPr>
            <a:spLocks noGrp="1"/>
          </p:cNvSpPr>
          <p:nvPr>
            <p:ph sz="half" idx="1"/>
          </p:nvPr>
        </p:nvSpPr>
        <p:spPr/>
        <p:txBody>
          <a:bodyPr>
            <a:normAutofit/>
          </a:bodyPr>
          <a:lstStyle/>
          <a:p>
            <a:pPr algn="just">
              <a:buFont typeface="Wingdings" panose="05000000000000000000" pitchFamily="2" charset="2"/>
              <a:buChar char="Ø"/>
            </a:pPr>
            <a:r>
              <a:rPr lang="en-US" sz="2400" i="0" dirty="0">
                <a:solidFill>
                  <a:srgbClr val="273239"/>
                </a:solidFill>
                <a:effectLst/>
                <a:latin typeface="Times New Roman" panose="02020603050405020304" pitchFamily="18" charset="0"/>
                <a:cs typeface="Times New Roman" panose="02020603050405020304" pitchFamily="18" charset="0"/>
              </a:rPr>
              <a:t>Support Vector Machine (SVM) is a relatively simple Supervised Machine Learning Algorithm used for classification / regression.</a:t>
            </a:r>
          </a:p>
          <a:p>
            <a:pPr algn="just">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SVM finds a hyper-plane that creates a boundary between the types of data. In 2-dimensional space, this hyper-plane is nothing but a line.</a:t>
            </a:r>
          </a:p>
          <a:p>
            <a:pPr algn="just">
              <a:buFont typeface="Wingdings" panose="05000000000000000000" pitchFamily="2" charset="2"/>
              <a:buChar char="Ø"/>
            </a:pPr>
            <a:r>
              <a:rPr lang="en-US" sz="2400" dirty="0">
                <a:solidFill>
                  <a:srgbClr val="273239"/>
                </a:solidFill>
                <a:latin typeface="Times New Roman" panose="02020603050405020304" pitchFamily="18" charset="0"/>
                <a:cs typeface="Times New Roman" panose="02020603050405020304" pitchFamily="18" charset="0"/>
              </a:rPr>
              <a:t>Transformation in </a:t>
            </a:r>
            <a:r>
              <a:rPr lang="en-US" sz="2400" b="0" i="0" dirty="0">
                <a:solidFill>
                  <a:srgbClr val="273239"/>
                </a:solidFill>
                <a:effectLst/>
                <a:latin typeface="Times New Roman" panose="02020603050405020304" pitchFamily="18" charset="0"/>
                <a:cs typeface="Times New Roman" panose="02020603050405020304" pitchFamily="18" charset="0"/>
              </a:rPr>
              <a:t>N-dimensional space, where N is the number of features/attributes in the data.</a:t>
            </a:r>
            <a:endParaRPr lang="en-IN" sz="2400" dirty="0">
              <a:latin typeface="Times New Roman" panose="02020603050405020304" pitchFamily="18" charset="0"/>
              <a:cs typeface="Times New Roman" panose="02020603050405020304" pitchFamily="18" charset="0"/>
            </a:endParaRPr>
          </a:p>
        </p:txBody>
      </p:sp>
      <p:pic>
        <p:nvPicPr>
          <p:cNvPr id="2050" name="Picture 2" descr="Data with an improved model">
            <a:extLst>
              <a:ext uri="{FF2B5EF4-FFF2-40B4-BE49-F238E27FC236}">
                <a16:creationId xmlns:a16="http://schemas.microsoft.com/office/drawing/2014/main" id="{A457DE8D-8A6A-42F2-AD5F-EB8C4297DBD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29897" y="1605909"/>
            <a:ext cx="4617104" cy="37821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3F933E-BFBB-4884-AAE0-DE57ABBF1D7B}"/>
              </a:ext>
            </a:extLst>
          </p:cNvPr>
          <p:cNvSpPr txBox="1"/>
          <p:nvPr/>
        </p:nvSpPr>
        <p:spPr>
          <a:xfrm>
            <a:off x="6889376" y="5423107"/>
            <a:ext cx="4464424" cy="461665"/>
          </a:xfrm>
          <a:prstGeom prst="rect">
            <a:avLst/>
          </a:prstGeom>
          <a:noFill/>
        </p:spPr>
        <p:txBody>
          <a:bodyPr wrap="square" rtlCol="0">
            <a:spAutoFit/>
          </a:bodyPr>
          <a:lstStyle/>
          <a:p>
            <a:r>
              <a:rPr lang="en-IN" sz="1200" dirty="0"/>
              <a:t>https://www.ibm.com/docs/en/SS3RA7_sub/modeler_mainhelp_client_ddita/clementine/images/svm_improved.jpg</a:t>
            </a:r>
          </a:p>
        </p:txBody>
      </p:sp>
      <p:sp>
        <p:nvSpPr>
          <p:cNvPr id="7" name="TextBox 6">
            <a:extLst>
              <a:ext uri="{FF2B5EF4-FFF2-40B4-BE49-F238E27FC236}">
                <a16:creationId xmlns:a16="http://schemas.microsoft.com/office/drawing/2014/main" id="{F9564759-6DD7-455E-82E2-B69A505B7B71}"/>
              </a:ext>
            </a:extLst>
          </p:cNvPr>
          <p:cNvSpPr txBox="1"/>
          <p:nvPr/>
        </p:nvSpPr>
        <p:spPr>
          <a:xfrm>
            <a:off x="6889376" y="5919790"/>
            <a:ext cx="4213412" cy="369332"/>
          </a:xfrm>
          <a:prstGeom prst="rect">
            <a:avLst/>
          </a:prstGeom>
          <a:noFill/>
        </p:spPr>
        <p:txBody>
          <a:bodyPr wrap="square" rtlCol="0">
            <a:spAutoFit/>
          </a:bodyPr>
          <a:lstStyle/>
          <a:p>
            <a:r>
              <a:rPr lang="en-IN" b="1" dirty="0"/>
              <a:t>Diagram representing SVM classification</a:t>
            </a:r>
          </a:p>
        </p:txBody>
      </p:sp>
      <p:sp>
        <p:nvSpPr>
          <p:cNvPr id="5" name="Slide Number Placeholder 4">
            <a:extLst>
              <a:ext uri="{FF2B5EF4-FFF2-40B4-BE49-F238E27FC236}">
                <a16:creationId xmlns:a16="http://schemas.microsoft.com/office/drawing/2014/main" id="{992E4413-4583-4572-A60D-AAAFD557FAD6}"/>
              </a:ext>
            </a:extLst>
          </p:cNvPr>
          <p:cNvSpPr>
            <a:spLocks noGrp="1"/>
          </p:cNvSpPr>
          <p:nvPr>
            <p:ph type="sldNum" sz="quarter" idx="12"/>
          </p:nvPr>
        </p:nvSpPr>
        <p:spPr>
          <a:xfrm>
            <a:off x="0" y="6289122"/>
            <a:ext cx="12192000" cy="365125"/>
          </a:xfrm>
        </p:spPr>
        <p:txBody>
          <a:bodyPr/>
          <a:lstStyle/>
          <a:p>
            <a:fld id="{771956DE-C91E-4158-B063-F78EECAD942E}" type="slidenum">
              <a:rPr lang="en-IN" smtClean="0"/>
              <a:t>14</a:t>
            </a:fld>
            <a:endParaRPr lang="en-IN" dirty="0"/>
          </a:p>
        </p:txBody>
      </p:sp>
    </p:spTree>
    <p:extLst>
      <p:ext uri="{BB962C8B-B14F-4D97-AF65-F5344CB8AC3E}">
        <p14:creationId xmlns:p14="http://schemas.microsoft.com/office/powerpoint/2010/main" val="18197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6FD460-DE83-4314-952E-89B626BD7589}"/>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Decision Tree</a:t>
            </a:r>
          </a:p>
        </p:txBody>
      </p:sp>
      <p:sp>
        <p:nvSpPr>
          <p:cNvPr id="7" name="Content Placeholder 6">
            <a:extLst>
              <a:ext uri="{FF2B5EF4-FFF2-40B4-BE49-F238E27FC236}">
                <a16:creationId xmlns:a16="http://schemas.microsoft.com/office/drawing/2014/main" id="{B613EEDC-FC4D-400B-941A-273CB267073C}"/>
              </a:ext>
            </a:extLst>
          </p:cNvPr>
          <p:cNvSpPr>
            <a:spLocks noGrp="1"/>
          </p:cNvSpPr>
          <p:nvPr>
            <p:ph idx="1"/>
          </p:nvPr>
        </p:nvSpPr>
        <p:spPr/>
        <p:txBody>
          <a:bodyPr>
            <a:normAutofit/>
          </a:bodyPr>
          <a:lstStyle/>
          <a:p>
            <a:pPr algn="jus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rPr>
              <a:t>The most effective and well-liked technique for categorization and prediction is the decision tree. A decision tree is a type of tree structure that resembles a flowchart, where each internal node represents a test on an attribute, each branch a test result, and each leaf node (terminal node) a class label. </a:t>
            </a:r>
            <a:endParaRPr lang="en-IN" sz="2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rPr>
              <a:t>Decision trees classify instances by ordering them from the root of the tree to a leaf node, which then indicates the instance's categorization.</a:t>
            </a:r>
          </a:p>
          <a:p>
            <a:pPr algn="just">
              <a:buFont typeface="Wingdings" panose="05000000000000000000" pitchFamily="2" charset="2"/>
              <a:buChar char="Ø"/>
            </a:pPr>
            <a:r>
              <a:rPr lang="en-IN" sz="2400" dirty="0">
                <a:latin typeface="Times New Roman" panose="02020603050405020304" pitchFamily="18" charset="0"/>
              </a:rPr>
              <a:t>Decision tree draw the hyper rectangles in input space to solve the problem.</a:t>
            </a:r>
            <a:endParaRPr lang="en-IN" sz="2400" dirty="0"/>
          </a:p>
        </p:txBody>
      </p:sp>
      <p:sp>
        <p:nvSpPr>
          <p:cNvPr id="5" name="Slide Number Placeholder 4">
            <a:extLst>
              <a:ext uri="{FF2B5EF4-FFF2-40B4-BE49-F238E27FC236}">
                <a16:creationId xmlns:a16="http://schemas.microsoft.com/office/drawing/2014/main" id="{1F799C10-6473-4BEE-A01B-95A0D995B7E0}"/>
              </a:ext>
            </a:extLst>
          </p:cNvPr>
          <p:cNvSpPr>
            <a:spLocks noGrp="1"/>
          </p:cNvSpPr>
          <p:nvPr>
            <p:ph type="sldNum" sz="quarter" idx="12"/>
          </p:nvPr>
        </p:nvSpPr>
        <p:spPr/>
        <p:txBody>
          <a:bodyPr/>
          <a:lstStyle/>
          <a:p>
            <a:fld id="{771956DE-C91E-4158-B063-F78EECAD942E}" type="slidenum">
              <a:rPr lang="en-IN" smtClean="0"/>
              <a:t>15</a:t>
            </a:fld>
            <a:endParaRPr lang="en-IN" dirty="0"/>
          </a:p>
        </p:txBody>
      </p:sp>
    </p:spTree>
    <p:extLst>
      <p:ext uri="{BB962C8B-B14F-4D97-AF65-F5344CB8AC3E}">
        <p14:creationId xmlns:p14="http://schemas.microsoft.com/office/powerpoint/2010/main" val="155466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366280C-D60A-4E15-BC48-56DDDBCBA386}"/>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Accuracy and F1 score</a:t>
            </a:r>
          </a:p>
        </p:txBody>
      </p:sp>
      <p:graphicFrame>
        <p:nvGraphicFramePr>
          <p:cNvPr id="10" name="Content Placeholder 9">
            <a:extLst>
              <a:ext uri="{FF2B5EF4-FFF2-40B4-BE49-F238E27FC236}">
                <a16:creationId xmlns:a16="http://schemas.microsoft.com/office/drawing/2014/main" id="{FBA6B2AF-6E3B-4137-BEE0-552B0651CCC1}"/>
              </a:ext>
            </a:extLst>
          </p:cNvPr>
          <p:cNvGraphicFramePr>
            <a:graphicFrameLocks noGrp="1"/>
          </p:cNvGraphicFramePr>
          <p:nvPr>
            <p:ph sz="half" idx="1"/>
            <p:extLst>
              <p:ext uri="{D42A27DB-BD31-4B8C-83A1-F6EECF244321}">
                <p14:modId xmlns:p14="http://schemas.microsoft.com/office/powerpoint/2010/main" val="270430643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AC69071B-5822-4933-B300-0879B6D11AE3}"/>
              </a:ext>
            </a:extLst>
          </p:cNvPr>
          <p:cNvSpPr>
            <a:spLocks noGrp="1"/>
          </p:cNvSpPr>
          <p:nvPr>
            <p:ph type="sldNum" sz="quarter" idx="12"/>
          </p:nvPr>
        </p:nvSpPr>
        <p:spPr/>
        <p:txBody>
          <a:bodyPr/>
          <a:lstStyle/>
          <a:p>
            <a:fld id="{771956DE-C91E-4158-B063-F78EECAD942E}" type="slidenum">
              <a:rPr lang="en-IN" smtClean="0"/>
              <a:t>16</a:t>
            </a:fld>
            <a:endParaRPr lang="en-IN" dirty="0"/>
          </a:p>
        </p:txBody>
      </p:sp>
      <p:graphicFrame>
        <p:nvGraphicFramePr>
          <p:cNvPr id="13" name="Content Placeholder 11">
            <a:extLst>
              <a:ext uri="{FF2B5EF4-FFF2-40B4-BE49-F238E27FC236}">
                <a16:creationId xmlns:a16="http://schemas.microsoft.com/office/drawing/2014/main" id="{E233D96B-1B89-4BE4-8637-C1E52004EFD6}"/>
              </a:ext>
            </a:extLst>
          </p:cNvPr>
          <p:cNvGraphicFramePr>
            <a:graphicFrameLocks noGrp="1"/>
          </p:cNvGraphicFramePr>
          <p:nvPr>
            <p:ph sz="half" idx="2"/>
            <p:extLst>
              <p:ext uri="{D42A27DB-BD31-4B8C-83A1-F6EECF244321}">
                <p14:modId xmlns:p14="http://schemas.microsoft.com/office/powerpoint/2010/main" val="351596413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6245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A3AF-FC03-4E21-BC73-804A14718B12}"/>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Result analysis</a:t>
            </a:r>
            <a:endParaRPr lang="en-IN" sz="4000" dirty="0"/>
          </a:p>
        </p:txBody>
      </p:sp>
      <p:sp>
        <p:nvSpPr>
          <p:cNvPr id="3" name="Content Placeholder 2">
            <a:extLst>
              <a:ext uri="{FF2B5EF4-FFF2-40B4-BE49-F238E27FC236}">
                <a16:creationId xmlns:a16="http://schemas.microsoft.com/office/drawing/2014/main" id="{5D863CFB-74AF-4A5D-B6A4-AE6F9992A178}"/>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SVM classifier the accuracy gain on the training data set is 74% and on testing data is 76%.</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SVM classifier the f1 score for class level 0 is 73% and that of class level 1 is 77 %</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Decision tree classifier the accuracy gain on training dataset is 85% and on testing data set is 94%.</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Decision tree classifier the f1 score for the class level 0 is 85% and for class level 1 also 85% which is quite good.</a:t>
            </a:r>
          </a:p>
        </p:txBody>
      </p:sp>
      <p:sp>
        <p:nvSpPr>
          <p:cNvPr id="4" name="Slide Number Placeholder 3">
            <a:extLst>
              <a:ext uri="{FF2B5EF4-FFF2-40B4-BE49-F238E27FC236}">
                <a16:creationId xmlns:a16="http://schemas.microsoft.com/office/drawing/2014/main" id="{E5698B4D-BB11-44F8-A24B-ABA069334EC2}"/>
              </a:ext>
            </a:extLst>
          </p:cNvPr>
          <p:cNvSpPr>
            <a:spLocks noGrp="1"/>
          </p:cNvSpPr>
          <p:nvPr>
            <p:ph type="sldNum" sz="quarter" idx="12"/>
          </p:nvPr>
        </p:nvSpPr>
        <p:spPr/>
        <p:txBody>
          <a:bodyPr/>
          <a:lstStyle/>
          <a:p>
            <a:fld id="{771956DE-C91E-4158-B063-F78EECAD942E}" type="slidenum">
              <a:rPr lang="en-IN" smtClean="0"/>
              <a:t>17</a:t>
            </a:fld>
            <a:endParaRPr lang="en-IN" dirty="0"/>
          </a:p>
        </p:txBody>
      </p:sp>
    </p:spTree>
    <p:extLst>
      <p:ext uri="{BB962C8B-B14F-4D97-AF65-F5344CB8AC3E}">
        <p14:creationId xmlns:p14="http://schemas.microsoft.com/office/powerpoint/2010/main" val="337030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B167-453E-4F86-93BF-E86FC6881F7A}"/>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Work done so far</a:t>
            </a:r>
          </a:p>
        </p:txBody>
      </p:sp>
      <p:sp>
        <p:nvSpPr>
          <p:cNvPr id="3" name="Content Placeholder 2">
            <a:extLst>
              <a:ext uri="{FF2B5EF4-FFF2-40B4-BE49-F238E27FC236}">
                <a16:creationId xmlns:a16="http://schemas.microsoft.com/office/drawing/2014/main" id="{FA101467-EBA4-4703-AB9F-23F35072DEA6}"/>
              </a:ext>
            </a:extLst>
          </p:cNvPr>
          <p:cNvSpPr>
            <a:spLocks noGrp="1"/>
          </p:cNvSpPr>
          <p:nvPr>
            <p:ph idx="1"/>
          </p:nvPr>
        </p:nvSpPr>
        <p:spPr/>
        <p:txBody>
          <a:bodyPr>
            <a:normAutofit/>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pre-processing has been done by replacing the null as well as missing value with the mean of that particular attribute column.</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Normalise the dataset by using the standard scaler method.</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Finding the correlation between the attribute value pair.</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Feature extraction using the SVM model.</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Getting the accuracy , f1 score of the model.</a:t>
            </a: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5056FDA-DC19-4C11-8669-32801997B34C}"/>
              </a:ext>
            </a:extLst>
          </p:cNvPr>
          <p:cNvSpPr>
            <a:spLocks noGrp="1"/>
          </p:cNvSpPr>
          <p:nvPr>
            <p:ph type="sldNum" sz="quarter" idx="12"/>
          </p:nvPr>
        </p:nvSpPr>
        <p:spPr>
          <a:xfrm>
            <a:off x="0" y="6395153"/>
            <a:ext cx="12192000" cy="365125"/>
          </a:xfrm>
        </p:spPr>
        <p:txBody>
          <a:bodyPr/>
          <a:lstStyle/>
          <a:p>
            <a:fld id="{771956DE-C91E-4158-B063-F78EECAD942E}" type="slidenum">
              <a:rPr lang="en-IN" smtClean="0"/>
              <a:t>18</a:t>
            </a:fld>
            <a:endParaRPr lang="en-IN" dirty="0"/>
          </a:p>
        </p:txBody>
      </p:sp>
    </p:spTree>
    <p:extLst>
      <p:ext uri="{BB962C8B-B14F-4D97-AF65-F5344CB8AC3E}">
        <p14:creationId xmlns:p14="http://schemas.microsoft.com/office/powerpoint/2010/main" val="1264468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2138-0403-4A45-B46B-B30A9BCFF0D5}"/>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C030167C-E267-45E7-A35D-AA522A6EEEEB}"/>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have concluded that f1 score plays a very crucial role in the prediction if the dataset is imbalance.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Decision tree classifier and pre-processing the data, we get an accuracy of 94% with having higher value of f1 score for both the classes 0(not having diabetic) and 1(having diabetic).</a:t>
            </a:r>
          </a:p>
        </p:txBody>
      </p:sp>
      <p:sp>
        <p:nvSpPr>
          <p:cNvPr id="5" name="Slide Number Placeholder 4">
            <a:extLst>
              <a:ext uri="{FF2B5EF4-FFF2-40B4-BE49-F238E27FC236}">
                <a16:creationId xmlns:a16="http://schemas.microsoft.com/office/drawing/2014/main" id="{D2BB3305-D156-46AD-BD32-4D18BF7C19DC}"/>
              </a:ext>
            </a:extLst>
          </p:cNvPr>
          <p:cNvSpPr>
            <a:spLocks noGrp="1"/>
          </p:cNvSpPr>
          <p:nvPr>
            <p:ph type="sldNum" sz="quarter" idx="12"/>
          </p:nvPr>
        </p:nvSpPr>
        <p:spPr>
          <a:xfrm>
            <a:off x="0" y="6310312"/>
            <a:ext cx="12192000" cy="365125"/>
          </a:xfrm>
        </p:spPr>
        <p:txBody>
          <a:bodyPr/>
          <a:lstStyle/>
          <a:p>
            <a:fld id="{771956DE-C91E-4158-B063-F78EECAD942E}" type="slidenum">
              <a:rPr lang="en-IN" smtClean="0"/>
              <a:t>19</a:t>
            </a:fld>
            <a:endParaRPr lang="en-IN" dirty="0"/>
          </a:p>
        </p:txBody>
      </p:sp>
    </p:spTree>
    <p:extLst>
      <p:ext uri="{BB962C8B-B14F-4D97-AF65-F5344CB8AC3E}">
        <p14:creationId xmlns:p14="http://schemas.microsoft.com/office/powerpoint/2010/main" val="319253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81112"/>
          </a:xfrm>
        </p:spPr>
        <p:txBody>
          <a:bodyPr>
            <a:normAutofit/>
          </a:bodyPr>
          <a:lstStyle/>
          <a:p>
            <a:pPr algn="ctr"/>
            <a:r>
              <a:rPr lang="en-IN" dirty="0"/>
              <a:t> </a:t>
            </a:r>
            <a:r>
              <a:rPr lang="en-IN" sz="4000" b="1" dirty="0">
                <a:latin typeface="Times New Roman" panose="02020603050405020304" pitchFamily="18" charset="0"/>
                <a:cs typeface="Times New Roman" panose="02020603050405020304" pitchFamily="18" charset="0"/>
              </a:rPr>
              <a:t>Contents</a:t>
            </a:r>
            <a:endParaRPr lang="en-IN" dirty="0"/>
          </a:p>
        </p:txBody>
      </p:sp>
      <p:sp>
        <p:nvSpPr>
          <p:cNvPr id="3" name="Subtitle 2"/>
          <p:cNvSpPr>
            <a:spLocks noGrp="1"/>
          </p:cNvSpPr>
          <p:nvPr>
            <p:ph idx="1"/>
          </p:nvPr>
        </p:nvSpPr>
        <p:spPr>
          <a:xfrm>
            <a:off x="838200" y="1460500"/>
            <a:ext cx="10515600" cy="4895850"/>
          </a:xfrm>
        </p:spPr>
        <p:txBody>
          <a:bodyPr>
            <a:normAutofit lnSpcReduction="10000"/>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Aim and objective</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Motivation</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Application</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State of the art</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Research gap</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Proposed model</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Work done so far</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Result analysis</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Future line of study</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Reference</a:t>
            </a:r>
          </a:p>
          <a:p>
            <a:pPr marL="342900" indent="-342900" algn="l">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851BBE-F8DA-4DA4-B7F4-808BF62235B7}"/>
              </a:ext>
            </a:extLst>
          </p:cNvPr>
          <p:cNvSpPr>
            <a:spLocks noGrp="1"/>
          </p:cNvSpPr>
          <p:nvPr>
            <p:ph type="sldNum" sz="quarter" idx="12"/>
          </p:nvPr>
        </p:nvSpPr>
        <p:spPr>
          <a:xfrm>
            <a:off x="0" y="6338588"/>
            <a:ext cx="12191999" cy="365125"/>
          </a:xfrm>
        </p:spPr>
        <p:txBody>
          <a:bodyPr/>
          <a:lstStyle/>
          <a:p>
            <a:fld id="{771956DE-C91E-4158-B063-F78EECAD942E}" type="slidenum">
              <a:rPr lang="en-IN" smtClean="0"/>
              <a:t>2</a:t>
            </a:fld>
            <a:endParaRPr lang="en-IN" dirty="0"/>
          </a:p>
        </p:txBody>
      </p:sp>
    </p:spTree>
    <p:extLst>
      <p:ext uri="{BB962C8B-B14F-4D97-AF65-F5344CB8AC3E}">
        <p14:creationId xmlns:p14="http://schemas.microsoft.com/office/powerpoint/2010/main" val="306001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2F72-8AD1-4465-ABE5-6896E7A3FF9D}"/>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Future line of study</a:t>
            </a:r>
          </a:p>
        </p:txBody>
      </p:sp>
      <p:sp>
        <p:nvSpPr>
          <p:cNvPr id="3" name="Content Placeholder 2">
            <a:extLst>
              <a:ext uri="{FF2B5EF4-FFF2-40B4-BE49-F238E27FC236}">
                <a16:creationId xmlns:a16="http://schemas.microsoft.com/office/drawing/2014/main" id="{3ECB9886-75D0-46B4-A635-5768FF979AA5}"/>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Increasing the accuracy of the model using neural network.</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Comparative analysis with existing model.</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Analysing the running time of algorithm.</a:t>
            </a:r>
          </a:p>
          <a:p>
            <a:pPr>
              <a:buFont typeface="Wingdings" panose="05000000000000000000" pitchFamily="2" charset="2"/>
              <a:buChar char="Ø"/>
            </a:pPr>
            <a:endParaRPr lang="en-IN" dirty="0"/>
          </a:p>
        </p:txBody>
      </p:sp>
      <p:sp>
        <p:nvSpPr>
          <p:cNvPr id="5" name="Slide Number Placeholder 4">
            <a:extLst>
              <a:ext uri="{FF2B5EF4-FFF2-40B4-BE49-F238E27FC236}">
                <a16:creationId xmlns:a16="http://schemas.microsoft.com/office/drawing/2014/main" id="{E3CC7DE5-5334-4452-BFBD-EA461740986F}"/>
              </a:ext>
            </a:extLst>
          </p:cNvPr>
          <p:cNvSpPr>
            <a:spLocks noGrp="1"/>
          </p:cNvSpPr>
          <p:nvPr>
            <p:ph type="sldNum" sz="quarter" idx="12"/>
          </p:nvPr>
        </p:nvSpPr>
        <p:spPr>
          <a:xfrm>
            <a:off x="0" y="6310312"/>
            <a:ext cx="12192000" cy="365125"/>
          </a:xfrm>
        </p:spPr>
        <p:txBody>
          <a:bodyPr/>
          <a:lstStyle/>
          <a:p>
            <a:fld id="{771956DE-C91E-4158-B063-F78EECAD942E}" type="slidenum">
              <a:rPr lang="en-IN" smtClean="0"/>
              <a:t>20</a:t>
            </a:fld>
            <a:endParaRPr lang="en-IN" dirty="0"/>
          </a:p>
        </p:txBody>
      </p:sp>
    </p:spTree>
    <p:extLst>
      <p:ext uri="{BB962C8B-B14F-4D97-AF65-F5344CB8AC3E}">
        <p14:creationId xmlns:p14="http://schemas.microsoft.com/office/powerpoint/2010/main" val="1222151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0507"/>
          </a:xfrm>
        </p:spPr>
        <p:txBody>
          <a:bodyPr>
            <a:norm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243914"/>
            <a:ext cx="10515600" cy="4556251"/>
          </a:xfrm>
        </p:spPr>
        <p:txBody>
          <a:bodyPr>
            <a:normAutofit fontScale="92500" lnSpcReduction="20000"/>
          </a:bodyPr>
          <a:lstStyle/>
          <a:p>
            <a:pPr marL="0" indent="0" algn="just">
              <a:buNone/>
            </a:pPr>
            <a:r>
              <a:rPr lang="en-IN" sz="2400" i="0" u="none" strike="noStrike" baseline="0" dirty="0">
                <a:latin typeface="Times New Roman" panose="02020603050405020304" pitchFamily="18" charset="0"/>
                <a:cs typeface="Times New Roman" panose="02020603050405020304" pitchFamily="18" charset="0"/>
              </a:rPr>
              <a:t>[1]  Shubham Joshi, Ali Rizwan , Basant Tiwari; </a:t>
            </a:r>
            <a:r>
              <a:rPr lang="en-US" sz="2400" i="0" u="none" strike="noStrike" baseline="0" dirty="0">
                <a:latin typeface="Times New Roman" panose="02020603050405020304" pitchFamily="18" charset="0"/>
                <a:cs typeface="Times New Roman" panose="02020603050405020304" pitchFamily="18" charset="0"/>
              </a:rPr>
              <a:t>A Novel Diabetes Healthcare Disease Prediction Framework Using </a:t>
            </a:r>
            <a:r>
              <a:rPr lang="en-IN" sz="2400" i="0" u="none" strike="noStrike" baseline="0" dirty="0">
                <a:latin typeface="Times New Roman" panose="02020603050405020304" pitchFamily="18" charset="0"/>
                <a:cs typeface="Times New Roman" panose="02020603050405020304" pitchFamily="18" charset="0"/>
              </a:rPr>
              <a:t>Machine Learning Techniques; Journal of Healthcare engineering; vol. 2022, page (1-10)</a:t>
            </a:r>
            <a:r>
              <a:rPr lang="en-IN" sz="2400" dirty="0">
                <a:latin typeface="Times New Roman" panose="02020603050405020304" pitchFamily="18" charset="0"/>
                <a:cs typeface="Times New Roman" panose="02020603050405020304" pitchFamily="18" charset="0"/>
              </a:rPr>
              <a:t>, 2022.</a:t>
            </a:r>
            <a:endParaRPr lang="en-IN" sz="240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400" i="0" u="none" strike="noStrike" baseline="0" dirty="0">
                <a:latin typeface="Times New Roman" panose="02020603050405020304" pitchFamily="18" charset="0"/>
                <a:cs typeface="Times New Roman" panose="02020603050405020304" pitchFamily="18" charset="0"/>
              </a:rPr>
              <a:t>[2] Neha prerna tigga , shruti garg; </a:t>
            </a:r>
            <a:r>
              <a:rPr lang="en-US" sz="2400" b="0" i="0" dirty="0">
                <a:solidFill>
                  <a:srgbClr val="505050"/>
                </a:solidFill>
                <a:effectLst/>
                <a:latin typeface="Times New Roman" panose="02020603050405020304" pitchFamily="18" charset="0"/>
                <a:cs typeface="Times New Roman" panose="02020603050405020304" pitchFamily="18" charset="0"/>
              </a:rPr>
              <a:t>Prediction of Type 2 Diabetes using Machine Learning Classification Methods; Jounal of procedia computer science; vol. 167 ,page (706-716),2020.</a:t>
            </a:r>
          </a:p>
          <a:p>
            <a:pPr marL="0" indent="0" algn="just">
              <a:buNone/>
            </a:pPr>
            <a:r>
              <a:rPr lang="en-US" sz="2400" u="none" strike="noStrike" baseline="0" dirty="0">
                <a:solidFill>
                  <a:srgbClr val="505050"/>
                </a:solidFill>
                <a:latin typeface="Times New Roman" panose="02020603050405020304" pitchFamily="18" charset="0"/>
                <a:cs typeface="Times New Roman" panose="02020603050405020304" pitchFamily="18" charset="0"/>
              </a:rPr>
              <a:t>[3] V. </a:t>
            </a:r>
            <a:r>
              <a:rPr lang="en-US" sz="2400" b="0" i="0" u="none" strike="noStrike" baseline="0" dirty="0">
                <a:latin typeface="Times New Roman" panose="02020603050405020304" pitchFamily="18" charset="0"/>
                <a:cs typeface="Times New Roman" panose="02020603050405020304" pitchFamily="18" charset="0"/>
              </a:rPr>
              <a:t>Jackins, S. Vimal, M. Kaliappan ,M.Y. Lee ;AI-based smart prediction of clinical disease using random forest classifier and Naive Bayes; Journal of Supercomputing;  vol. 77,page (5198–5219), 2021.</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0" i="0" u="none" strike="noStrike" baseline="0" dirty="0">
                <a:latin typeface="Times New Roman" panose="02020603050405020304" pitchFamily="18" charset="0"/>
                <a:cs typeface="Times New Roman" panose="02020603050405020304" pitchFamily="18" charset="0"/>
              </a:rPr>
              <a:t>[4] Ionnis kavakiotis, Olga Tsave,Athanasios Salifoglou; Machine Learning and Data Mining Methods in Diabetes Research; computational and structural biotechnology journal;vol. 15 , page (104-116),2020.</a:t>
            </a:r>
            <a:endParaRPr lang="en-IN" sz="240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[5]  Aishwarya Majumdar,Dr. V. </a:t>
            </a:r>
            <a:r>
              <a:rPr lang="en-IN" sz="2400" dirty="0" err="1">
                <a:latin typeface="Times New Roman" panose="02020603050405020304" pitchFamily="18" charset="0"/>
                <a:cs typeface="Times New Roman" panose="02020603050405020304" pitchFamily="18" charset="0"/>
              </a:rPr>
              <a:t>vaidehi</a:t>
            </a:r>
            <a:r>
              <a:rPr lang="en-IN" sz="2400" dirty="0">
                <a:latin typeface="Times New Roman" panose="02020603050405020304" pitchFamily="18" charset="0"/>
                <a:cs typeface="Times New Roman" panose="02020603050405020304" pitchFamily="18" charset="0"/>
              </a:rPr>
              <a:t>; Diabetes prediction using machine learning algorithm; </a:t>
            </a:r>
            <a:r>
              <a:rPr lang="en-IN" sz="2400" b="0" i="0" u="none" strike="noStrike" kern="1200" baseline="0" dirty="0">
                <a:solidFill>
                  <a:schemeClr val="dk1"/>
                </a:solidFill>
                <a:latin typeface="Times New Roman" panose="02020603050405020304" pitchFamily="18" charset="0"/>
                <a:ea typeface="+mn-ea"/>
                <a:cs typeface="+mn-cs"/>
              </a:rPr>
              <a:t>International conference on recent trends in advanced computing</a:t>
            </a:r>
            <a:r>
              <a:rPr lang="en-IN" sz="2400" dirty="0">
                <a:latin typeface="Times New Roman" panose="02020603050405020304" pitchFamily="18" charset="0"/>
                <a:cs typeface="Times New Roman" panose="02020603050405020304" pitchFamily="18" charset="0"/>
              </a:rPr>
              <a:t>; vol.165,page (192-199),2019.</a:t>
            </a:r>
          </a:p>
        </p:txBody>
      </p:sp>
      <p:sp>
        <p:nvSpPr>
          <p:cNvPr id="5" name="TextBox 4">
            <a:extLst>
              <a:ext uri="{FF2B5EF4-FFF2-40B4-BE49-F238E27FC236}">
                <a16:creationId xmlns:a16="http://schemas.microsoft.com/office/drawing/2014/main" id="{84A24506-32A1-418C-8502-928065E23BA5}"/>
              </a:ext>
            </a:extLst>
          </p:cNvPr>
          <p:cNvSpPr txBox="1"/>
          <p:nvPr/>
        </p:nvSpPr>
        <p:spPr>
          <a:xfrm>
            <a:off x="4329953" y="5800165"/>
            <a:ext cx="3361765" cy="369332"/>
          </a:xfrm>
          <a:prstGeom prst="rect">
            <a:avLst/>
          </a:prstGeom>
          <a:noFill/>
        </p:spPr>
        <p:txBody>
          <a:bodyPr wrap="square" rtlCol="0">
            <a:spAutoFit/>
          </a:bodyPr>
          <a:lstStyle/>
          <a:p>
            <a:pPr algn="ctr"/>
            <a:r>
              <a:rPr lang="en-IN" b="1" dirty="0"/>
              <a:t>Thank you</a:t>
            </a:r>
          </a:p>
        </p:txBody>
      </p:sp>
      <p:sp>
        <p:nvSpPr>
          <p:cNvPr id="4" name="Slide Number Placeholder 3">
            <a:extLst>
              <a:ext uri="{FF2B5EF4-FFF2-40B4-BE49-F238E27FC236}">
                <a16:creationId xmlns:a16="http://schemas.microsoft.com/office/drawing/2014/main" id="{C4DA77B0-4446-493D-B715-79E349DAF3AD}"/>
              </a:ext>
            </a:extLst>
          </p:cNvPr>
          <p:cNvSpPr>
            <a:spLocks noGrp="1"/>
          </p:cNvSpPr>
          <p:nvPr>
            <p:ph type="sldNum" sz="quarter" idx="12"/>
          </p:nvPr>
        </p:nvSpPr>
        <p:spPr>
          <a:xfrm>
            <a:off x="0" y="6310312"/>
            <a:ext cx="12192000" cy="365125"/>
          </a:xfrm>
        </p:spPr>
        <p:txBody>
          <a:bodyPr/>
          <a:lstStyle/>
          <a:p>
            <a:fld id="{771956DE-C91E-4158-B063-F78EECAD942E}" type="slidenum">
              <a:rPr lang="en-IN" smtClean="0"/>
              <a:t>21</a:t>
            </a:fld>
            <a:endParaRPr lang="en-IN" dirty="0"/>
          </a:p>
        </p:txBody>
      </p:sp>
    </p:spTree>
    <p:extLst>
      <p:ext uri="{BB962C8B-B14F-4D97-AF65-F5344CB8AC3E}">
        <p14:creationId xmlns:p14="http://schemas.microsoft.com/office/powerpoint/2010/main" val="321540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B3B3-B354-4227-B7AC-6334B549192A}"/>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Aim &amp; objective</a:t>
            </a:r>
          </a:p>
        </p:txBody>
      </p:sp>
      <p:sp>
        <p:nvSpPr>
          <p:cNvPr id="3" name="Content Placeholder 2">
            <a:extLst>
              <a:ext uri="{FF2B5EF4-FFF2-40B4-BE49-F238E27FC236}">
                <a16:creationId xmlns:a16="http://schemas.microsoft.com/office/drawing/2014/main" id="{E367AB7F-3715-4A61-AE55-2E9433E9C3C1}"/>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Main aim is to create a model using machine learning which will predict diabetes with higher accuracy.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353B57E-9A05-40AB-91B5-544A932B34FA}"/>
              </a:ext>
            </a:extLst>
          </p:cNvPr>
          <p:cNvSpPr>
            <a:spLocks noGrp="1"/>
          </p:cNvSpPr>
          <p:nvPr>
            <p:ph type="sldNum" sz="quarter" idx="12"/>
          </p:nvPr>
        </p:nvSpPr>
        <p:spPr>
          <a:xfrm>
            <a:off x="0" y="6310312"/>
            <a:ext cx="12192000" cy="365125"/>
          </a:xfrm>
        </p:spPr>
        <p:txBody>
          <a:bodyPr/>
          <a:lstStyle/>
          <a:p>
            <a:fld id="{771956DE-C91E-4158-B063-F78EECAD942E}" type="slidenum">
              <a:rPr lang="en-IN" smtClean="0"/>
              <a:t>3</a:t>
            </a:fld>
            <a:endParaRPr lang="en-IN" dirty="0"/>
          </a:p>
        </p:txBody>
      </p:sp>
    </p:spTree>
    <p:extLst>
      <p:ext uri="{BB962C8B-B14F-4D97-AF65-F5344CB8AC3E}">
        <p14:creationId xmlns:p14="http://schemas.microsoft.com/office/powerpoint/2010/main" val="161296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762" y="189470"/>
            <a:ext cx="9152238" cy="799071"/>
          </a:xfrm>
        </p:spPr>
        <p:txBody>
          <a:bodyPr>
            <a:normAutofit/>
          </a:bodyPr>
          <a:lstStyle/>
          <a:p>
            <a:r>
              <a:rPr lang="en-IN" sz="4000" b="1" dirty="0">
                <a:latin typeface="Times New Roman" panose="02020603050405020304" pitchFamily="18" charset="0"/>
                <a:cs typeface="Times New Roman" panose="02020603050405020304" pitchFamily="18" charset="0"/>
              </a:rPr>
              <a:t>Motivation</a:t>
            </a:r>
          </a:p>
        </p:txBody>
      </p:sp>
      <p:sp>
        <p:nvSpPr>
          <p:cNvPr id="3" name="Subtitle 2"/>
          <p:cNvSpPr>
            <a:spLocks noGrp="1"/>
          </p:cNvSpPr>
          <p:nvPr>
            <p:ph type="subTitle" idx="1"/>
          </p:nvPr>
        </p:nvSpPr>
        <p:spPr>
          <a:xfrm>
            <a:off x="642223" y="1454234"/>
            <a:ext cx="10623176" cy="4607201"/>
          </a:xfrm>
        </p:spPr>
        <p:txBody>
          <a:bodyPr/>
          <a:lstStyle/>
          <a:p>
            <a:pPr marL="457200" indent="-457200" algn="just">
              <a:buFont typeface="Wingdings" panose="05000000000000000000" pitchFamily="2" charset="2"/>
              <a:buChar char="Ø"/>
            </a:pPr>
            <a:r>
              <a:rPr lang="en-US" sz="2800" i="0" dirty="0">
                <a:solidFill>
                  <a:srgbClr val="000000"/>
                </a:solidFill>
                <a:effectLst/>
                <a:latin typeface="Times New Roman" panose="02020603050405020304" pitchFamily="18" charset="0"/>
                <a:cs typeface="Times New Roman" panose="02020603050405020304" pitchFamily="18" charset="0"/>
              </a:rPr>
              <a:t>According to I</a:t>
            </a:r>
            <a:r>
              <a:rPr lang="en-US" sz="2800" i="0" dirty="0">
                <a:solidFill>
                  <a:srgbClr val="000000"/>
                </a:solidFill>
                <a:effectLst/>
                <a:latin typeface="Times New Roman" panose="02020603050405020304" pitchFamily="18" charset="0"/>
              </a:rPr>
              <a:t>nternational diabetes federation (IDF) currently 537 million people are suffering from diabetes </a:t>
            </a:r>
            <a:r>
              <a:rPr lang="en-US" sz="2800" i="0" u="none" strike="noStrike" baseline="0" dirty="0">
                <a:latin typeface="Times New Roman" panose="02020603050405020304" pitchFamily="18" charset="0"/>
              </a:rPr>
              <a:t>and this figure is expected to </a:t>
            </a:r>
            <a:r>
              <a:rPr lang="en-US" sz="2800" dirty="0">
                <a:latin typeface="Times New Roman" panose="02020603050405020304" pitchFamily="18" charset="0"/>
              </a:rPr>
              <a:t>reach</a:t>
            </a:r>
            <a:r>
              <a:rPr lang="en-US" sz="2800" i="0" u="none" strike="noStrike" baseline="0" dirty="0">
                <a:latin typeface="Times New Roman" panose="02020603050405020304" pitchFamily="18" charset="0"/>
              </a:rPr>
              <a:t> 643 million by 2030.</a:t>
            </a:r>
            <a:endParaRPr lang="en-US" sz="2800" i="0" dirty="0">
              <a:solidFill>
                <a:srgbClr val="000000"/>
              </a:solidFill>
              <a:effectLst/>
              <a:latin typeface="Times New Roman" panose="02020603050405020304" pitchFamily="18" charset="0"/>
            </a:endParaRPr>
          </a:p>
          <a:p>
            <a:pPr marL="342900" indent="-342900" algn="just">
              <a:buFont typeface="Wingdings" panose="05000000000000000000" pitchFamily="2" charset="2"/>
              <a:buChar char="Ø"/>
            </a:pPr>
            <a:r>
              <a:rPr lang="en-US" sz="2800" i="0" dirty="0">
                <a:solidFill>
                  <a:srgbClr val="000000"/>
                </a:solidFill>
                <a:effectLst/>
                <a:latin typeface="Times New Roman" panose="02020603050405020304" pitchFamily="18" charset="0"/>
              </a:rPr>
              <a:t>Diabetes can be controlled if it is predicted earlier.</a:t>
            </a:r>
          </a:p>
          <a:p>
            <a:pPr marL="342900" indent="-342900" algn="just">
              <a:buFont typeface="Wingdings" panose="05000000000000000000" pitchFamily="2" charset="2"/>
              <a:buChar char="Ø"/>
            </a:pPr>
            <a:r>
              <a:rPr lang="en-US" sz="2800" dirty="0">
                <a:solidFill>
                  <a:srgbClr val="000000"/>
                </a:solidFill>
                <a:latin typeface="Times New Roman" panose="02020603050405020304" pitchFamily="18" charset="0"/>
              </a:rPr>
              <a:t>It has been suggested that detecting diabetes at an early stage may aid diabetic patients in diminishing their chance of developing other illnesses such as heart disease, neuropathy, or retinopathy in the future</a:t>
            </a:r>
            <a:r>
              <a:rPr lang="en-US" sz="28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800" i="0" dirty="0">
                <a:solidFill>
                  <a:srgbClr val="000000"/>
                </a:solidFill>
                <a:effectLst/>
                <a:latin typeface="Times New Roman" panose="02020603050405020304" pitchFamily="18" charset="0"/>
              </a:rPr>
              <a:t>To achieve this </a:t>
            </a:r>
            <a:r>
              <a:rPr lang="en-US" sz="2800" dirty="0">
                <a:solidFill>
                  <a:srgbClr val="000000"/>
                </a:solidFill>
                <a:latin typeface="Times New Roman" panose="02020603050405020304" pitchFamily="18" charset="0"/>
              </a:rPr>
              <a:t>task</a:t>
            </a:r>
            <a:r>
              <a:rPr lang="en-US" sz="2800" i="0" dirty="0">
                <a:solidFill>
                  <a:srgbClr val="000000"/>
                </a:solidFill>
                <a:effectLst/>
                <a:latin typeface="Times New Roman" panose="02020603050405020304" pitchFamily="18" charset="0"/>
              </a:rPr>
              <a:t>, a model is required for early prediction of Diabetes in the human body, which can predict </a:t>
            </a:r>
            <a:r>
              <a:rPr lang="en-US" sz="2800" dirty="0">
                <a:solidFill>
                  <a:srgbClr val="000000"/>
                </a:solidFill>
                <a:latin typeface="Times New Roman" panose="02020603050405020304" pitchFamily="18" charset="0"/>
              </a:rPr>
              <a:t>with </a:t>
            </a:r>
            <a:r>
              <a:rPr lang="en-US" sz="2800" i="0" dirty="0">
                <a:solidFill>
                  <a:srgbClr val="000000"/>
                </a:solidFill>
                <a:effectLst/>
                <a:latin typeface="Times New Roman" panose="02020603050405020304" pitchFamily="18" charset="0"/>
              </a:rPr>
              <a:t>higher accuracy based on various Machine Learning Techniques.</a:t>
            </a:r>
            <a:endParaRPr lang="en-US" sz="2800" dirty="0">
              <a:latin typeface="Times New Roman" panose="02020603050405020304" pitchFamily="18" charset="0"/>
              <a:cs typeface="Times New Roman" panose="02020603050405020304" pitchFamily="18" charset="0"/>
            </a:endParaRPr>
          </a:p>
          <a:p>
            <a:pPr algn="l"/>
            <a:endParaRPr lang="en-IN" dirty="0"/>
          </a:p>
        </p:txBody>
      </p:sp>
      <p:sp>
        <p:nvSpPr>
          <p:cNvPr id="4" name="Slide Number Placeholder 3">
            <a:extLst>
              <a:ext uri="{FF2B5EF4-FFF2-40B4-BE49-F238E27FC236}">
                <a16:creationId xmlns:a16="http://schemas.microsoft.com/office/drawing/2014/main" id="{F417A52D-BBB9-43FD-A9DA-AB787292FE21}"/>
              </a:ext>
            </a:extLst>
          </p:cNvPr>
          <p:cNvSpPr>
            <a:spLocks noGrp="1"/>
          </p:cNvSpPr>
          <p:nvPr>
            <p:ph type="sldNum" sz="quarter" idx="12"/>
          </p:nvPr>
        </p:nvSpPr>
        <p:spPr>
          <a:xfrm>
            <a:off x="-31424" y="6303405"/>
            <a:ext cx="12223423" cy="365125"/>
          </a:xfrm>
        </p:spPr>
        <p:txBody>
          <a:bodyPr/>
          <a:lstStyle/>
          <a:p>
            <a:r>
              <a:rPr lang="en-IN" dirty="0"/>
              <a:t>4</a:t>
            </a:r>
          </a:p>
        </p:txBody>
      </p:sp>
    </p:spTree>
    <p:extLst>
      <p:ext uri="{BB962C8B-B14F-4D97-AF65-F5344CB8AC3E}">
        <p14:creationId xmlns:p14="http://schemas.microsoft.com/office/powerpoint/2010/main" val="130717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4561"/>
          </a:xfrm>
        </p:spPr>
        <p:txBody>
          <a:bodyPr>
            <a:noAutofit/>
          </a:bodyPr>
          <a:lstStyle/>
          <a:p>
            <a:pPr algn="ctr"/>
            <a:r>
              <a:rPr lang="en-IN" sz="4000" b="1" dirty="0">
                <a:latin typeface="Times New Roman" panose="02020603050405020304" pitchFamily="18" charset="0"/>
                <a:cs typeface="Times New Roman" panose="02020603050405020304" pitchFamily="18" charset="0"/>
              </a:rPr>
              <a:t>Application</a:t>
            </a:r>
          </a:p>
        </p:txBody>
      </p:sp>
      <p:sp>
        <p:nvSpPr>
          <p:cNvPr id="3" name="Content Placeholder 2"/>
          <p:cNvSpPr>
            <a:spLocks noGrp="1"/>
          </p:cNvSpPr>
          <p:nvPr>
            <p:ph idx="1"/>
          </p:nvPr>
        </p:nvSpPr>
        <p:spPr>
          <a:xfrm>
            <a:off x="838200" y="1202724"/>
            <a:ext cx="10515600" cy="4974239"/>
          </a:xfrm>
        </p:spPr>
        <p:txBody>
          <a:bodyPr>
            <a:normAutofit/>
          </a:bodyPr>
          <a:lstStyle/>
          <a:p>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Diabetes prediction model can be used in the medical field.</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As a small device a person can keep it with themselves at home and do a regular checkup like :</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Glucose level</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Blood pressure</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Skin thickness</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BMI index</a:t>
            </a:r>
          </a:p>
        </p:txBody>
      </p:sp>
      <p:sp>
        <p:nvSpPr>
          <p:cNvPr id="4" name="Slide Number Placeholder 3">
            <a:extLst>
              <a:ext uri="{FF2B5EF4-FFF2-40B4-BE49-F238E27FC236}">
                <a16:creationId xmlns:a16="http://schemas.microsoft.com/office/drawing/2014/main" id="{89AAD1CF-E436-4BAE-AF4C-2D6E3BD95290}"/>
              </a:ext>
            </a:extLst>
          </p:cNvPr>
          <p:cNvSpPr>
            <a:spLocks noGrp="1"/>
          </p:cNvSpPr>
          <p:nvPr>
            <p:ph type="sldNum" sz="quarter" idx="12"/>
          </p:nvPr>
        </p:nvSpPr>
        <p:spPr>
          <a:xfrm>
            <a:off x="0" y="6420561"/>
            <a:ext cx="12192000" cy="365125"/>
          </a:xfrm>
        </p:spPr>
        <p:txBody>
          <a:bodyPr/>
          <a:lstStyle/>
          <a:p>
            <a:fld id="{771956DE-C91E-4158-B063-F78EECAD942E}" type="slidenum">
              <a:rPr lang="en-IN" smtClean="0"/>
              <a:t>5</a:t>
            </a:fld>
            <a:endParaRPr lang="en-IN" dirty="0"/>
          </a:p>
        </p:txBody>
      </p:sp>
    </p:spTree>
    <p:extLst>
      <p:ext uri="{BB962C8B-B14F-4D97-AF65-F5344CB8AC3E}">
        <p14:creationId xmlns:p14="http://schemas.microsoft.com/office/powerpoint/2010/main" val="4814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32" y="-150053"/>
            <a:ext cx="10726271" cy="1071686"/>
          </a:xfrm>
        </p:spPr>
        <p:txBody>
          <a:bodyPr>
            <a:norm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 of the art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8443786"/>
              </p:ext>
            </p:extLst>
          </p:nvPr>
        </p:nvGraphicFramePr>
        <p:xfrm>
          <a:off x="541485" y="738407"/>
          <a:ext cx="11109027" cy="5867591"/>
        </p:xfrm>
        <a:graphic>
          <a:graphicData uri="http://schemas.openxmlformats.org/drawingml/2006/table">
            <a:tbl>
              <a:tblPr firstRow="1" bandRow="1">
                <a:tableStyleId>{5C22544A-7EE6-4342-B048-85BDC9FD1C3A}</a:tableStyleId>
              </a:tblPr>
              <a:tblGrid>
                <a:gridCol w="367735">
                  <a:extLst>
                    <a:ext uri="{9D8B030D-6E8A-4147-A177-3AD203B41FA5}">
                      <a16:colId xmlns:a16="http://schemas.microsoft.com/office/drawing/2014/main" val="4085889334"/>
                    </a:ext>
                  </a:extLst>
                </a:gridCol>
                <a:gridCol w="1784864">
                  <a:extLst>
                    <a:ext uri="{9D8B030D-6E8A-4147-A177-3AD203B41FA5}">
                      <a16:colId xmlns:a16="http://schemas.microsoft.com/office/drawing/2014/main" val="64427494"/>
                    </a:ext>
                  </a:extLst>
                </a:gridCol>
                <a:gridCol w="1632387">
                  <a:extLst>
                    <a:ext uri="{9D8B030D-6E8A-4147-A177-3AD203B41FA5}">
                      <a16:colId xmlns:a16="http://schemas.microsoft.com/office/drawing/2014/main" val="20002"/>
                    </a:ext>
                  </a:extLst>
                </a:gridCol>
                <a:gridCol w="1067329">
                  <a:extLst>
                    <a:ext uri="{9D8B030D-6E8A-4147-A177-3AD203B41FA5}">
                      <a16:colId xmlns:a16="http://schemas.microsoft.com/office/drawing/2014/main" val="20003"/>
                    </a:ext>
                  </a:extLst>
                </a:gridCol>
                <a:gridCol w="1695172">
                  <a:extLst>
                    <a:ext uri="{9D8B030D-6E8A-4147-A177-3AD203B41FA5}">
                      <a16:colId xmlns:a16="http://schemas.microsoft.com/office/drawing/2014/main" val="20004"/>
                    </a:ext>
                  </a:extLst>
                </a:gridCol>
                <a:gridCol w="2681779">
                  <a:extLst>
                    <a:ext uri="{9D8B030D-6E8A-4147-A177-3AD203B41FA5}">
                      <a16:colId xmlns:a16="http://schemas.microsoft.com/office/drawing/2014/main" val="2192146413"/>
                    </a:ext>
                  </a:extLst>
                </a:gridCol>
                <a:gridCol w="1879761">
                  <a:extLst>
                    <a:ext uri="{9D8B030D-6E8A-4147-A177-3AD203B41FA5}">
                      <a16:colId xmlns:a16="http://schemas.microsoft.com/office/drawing/2014/main" val="2390615937"/>
                    </a:ext>
                  </a:extLst>
                </a:gridCol>
              </a:tblGrid>
              <a:tr h="644355">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Sl. No.</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Title of the paper</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Name of the Authors</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Year of Publication</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Name of the Journal</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Purpose</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Model used</a:t>
                      </a:r>
                    </a:p>
                  </a:txBody>
                  <a:tcPr marL="68580" marR="68580" marT="0" marB="0"/>
                </a:tc>
                <a:extLst>
                  <a:ext uri="{0D108BD9-81ED-4DB2-BD59-A6C34878D82A}">
                    <a16:rowId xmlns:a16="http://schemas.microsoft.com/office/drawing/2014/main" val="2808203646"/>
                  </a:ext>
                </a:extLst>
              </a:tr>
              <a:tr h="1398015">
                <a:tc>
                  <a:txBody>
                    <a:bodyPr/>
                    <a:lstStyle/>
                    <a:p>
                      <a:pPr algn="ctr"/>
                      <a:r>
                        <a:rPr lang="en-IN" sz="1800" b="0" kern="1200" dirty="0">
                          <a:solidFill>
                            <a:schemeClr val="dk1"/>
                          </a:solidFill>
                          <a:latin typeface="Times New Roman" pitchFamily="18" charset="0"/>
                          <a:ea typeface="+mn-ea"/>
                          <a:cs typeface="Times New Roman" pitchFamily="18" charset="0"/>
                        </a:rPr>
                        <a:t>1.</a:t>
                      </a:r>
                    </a:p>
                  </a:txBody>
                  <a:tcPr/>
                </a:tc>
                <a:tc>
                  <a:txBody>
                    <a:bodyPr/>
                    <a:lstStyle/>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Novel Diabetes Healthcare Disease Prediction Framework Using</a:t>
                      </a:r>
                    </a:p>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Machine Learning Techniques</a:t>
                      </a:r>
                      <a:endParaRPr lang="en-IN" sz="18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algn="just"/>
                      <a:r>
                        <a:rPr lang="en-IN" sz="1600" b="0" i="0" u="none" strike="noStrike" kern="1200" baseline="0" dirty="0">
                          <a:solidFill>
                            <a:schemeClr val="dk1"/>
                          </a:solidFill>
                          <a:latin typeface="Times New Roman" panose="02020603050405020304" pitchFamily="18" charset="0"/>
                          <a:ea typeface="+mn-ea"/>
                          <a:cs typeface="+mn-cs"/>
                        </a:rPr>
                        <a:t>Shubham joshi, Ali Rizwan, Bas-ant Tiwari</a:t>
                      </a:r>
                      <a:endPar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600" b="0" i="0" u="none" strike="noStrike" kern="1200" baseline="0" dirty="0">
                          <a:solidFill>
                            <a:schemeClr val="dk1"/>
                          </a:solidFill>
                          <a:latin typeface="Times New Roman" panose="02020603050405020304" pitchFamily="18" charset="0"/>
                          <a:ea typeface="+mn-ea"/>
                          <a:cs typeface="+mn-cs"/>
                        </a:rPr>
                        <a:t>2022</a:t>
                      </a:r>
                      <a:endParaRPr lang="en-IN"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Journal of Healthcare Engineering. (</a:t>
                      </a:r>
                      <a:r>
                        <a:rPr lang="en-IN" sz="1600" b="0" kern="1200" baseline="0" dirty="0">
                          <a:solidFill>
                            <a:schemeClr val="dk1"/>
                          </a:solidFill>
                          <a:latin typeface="Times New Roman" panose="02020603050405020304" pitchFamily="18" charset="0"/>
                          <a:ea typeface="+mn-ea"/>
                          <a:cs typeface="Times New Roman" pitchFamily="18" charset="0"/>
                        </a:rPr>
                        <a:t>Hindawi</a:t>
                      </a:r>
                      <a:r>
                        <a:rPr lang="en-IN" sz="1600" b="0" i="0" u="none" strike="noStrike" kern="1200" baseline="0" dirty="0">
                          <a:solidFill>
                            <a:schemeClr val="dk1"/>
                          </a:solidFill>
                          <a:latin typeface="Times New Roman" panose="02020603050405020304" pitchFamily="18" charset="0"/>
                          <a:ea typeface="+mn-ea"/>
                          <a:cs typeface="+mn-cs"/>
                        </a:rPr>
                        <a:t>)</a:t>
                      </a: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They performed the review of the literature on machine learning and suggested an intelligent system for finding the diabetes.</a:t>
                      </a: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Decision tree, Random Forest, SVM, with having 73% accuracy.</a:t>
                      </a:r>
                    </a:p>
                  </a:txBody>
                  <a:tcPr/>
                </a:tc>
                <a:extLst>
                  <a:ext uri="{0D108BD9-81ED-4DB2-BD59-A6C34878D82A}">
                    <a16:rowId xmlns:a16="http://schemas.microsoft.com/office/drawing/2014/main" val="10001"/>
                  </a:ext>
                </a:extLst>
              </a:tr>
              <a:tr h="1126488">
                <a:tc>
                  <a:txBody>
                    <a:bodyPr/>
                    <a:lstStyle/>
                    <a:p>
                      <a:pPr algn="ctr"/>
                      <a:r>
                        <a:rPr lang="en-IN" sz="1800" b="0" kern="1200" dirty="0">
                          <a:solidFill>
                            <a:schemeClr val="dk1"/>
                          </a:solidFill>
                          <a:latin typeface="Times New Roman" pitchFamily="18" charset="0"/>
                          <a:ea typeface="+mn-ea"/>
                          <a:cs typeface="Times New Roman" pitchFamily="18" charset="0"/>
                        </a:rPr>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Prediction of Type 2 Diabetes using Machine Learning Classification Methods</a:t>
                      </a:r>
                    </a:p>
                    <a:p>
                      <a:pPr algn="ctr"/>
                      <a:endParaRPr lang="en-US" sz="1600" b="0" baseline="0" dirty="0">
                        <a:latin typeface="Times New Roman" panose="02020603050405020304" pitchFamily="18" charset="0"/>
                        <a:cs typeface="Times New Roman" pitchFamily="18" charset="0"/>
                      </a:endParaRPr>
                    </a:p>
                  </a:txBody>
                  <a:tcPr/>
                </a:tc>
                <a:tc>
                  <a:txBody>
                    <a:bodyPr/>
                    <a:lstStyle/>
                    <a:p>
                      <a:pPr algn="l"/>
                      <a:r>
                        <a:rPr lang="en-IN" sz="1600" b="0" i="0" u="none" strike="noStrike" kern="1200" baseline="0" dirty="0">
                          <a:solidFill>
                            <a:schemeClr val="dk1"/>
                          </a:solidFill>
                          <a:effectLst/>
                          <a:latin typeface="Times New Roman" panose="02020603050405020304" pitchFamily="18" charset="0"/>
                          <a:ea typeface="+mn-ea"/>
                          <a:cs typeface="+mn-cs"/>
                        </a:rPr>
                        <a:t>Neha prema tigga, shruti garg.</a:t>
                      </a:r>
                      <a:endParaRPr lang="sv-SE" sz="1600" b="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600" b="0" kern="1200" baseline="0" dirty="0">
                          <a:solidFill>
                            <a:schemeClr val="dk1"/>
                          </a:solidFill>
                          <a:latin typeface="Times New Roman" panose="02020603050405020304" pitchFamily="18" charset="0"/>
                          <a:ea typeface="+mn-ea"/>
                          <a:cs typeface="Times New Roman"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Journal of Procedia  computer science.  (</a:t>
                      </a:r>
                      <a:r>
                        <a:rPr lang="en-US" sz="1600" b="0" baseline="0" dirty="0">
                          <a:latin typeface="Times New Roman" panose="02020603050405020304" pitchFamily="18" charset="0"/>
                          <a:cs typeface="Times New Roman" pitchFamily="18" charset="0"/>
                        </a:rPr>
                        <a:t>Elsevier</a:t>
                      </a:r>
                      <a:r>
                        <a:rPr lang="en-IN" sz="1600" b="0" i="0" u="none" strike="noStrike" kern="1200" baseline="0" dirty="0">
                          <a:solidFill>
                            <a:schemeClr val="dk1"/>
                          </a:solidFill>
                          <a:latin typeface="Times New Roman" panose="02020603050405020304" pitchFamily="18" charset="0"/>
                          <a:ea typeface="+mn-ea"/>
                          <a:cs typeface="+mn-cs"/>
                        </a:rPr>
                        <a:t>)</a:t>
                      </a: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effectLst/>
                          <a:latin typeface="Times New Roman" panose="02020603050405020304" pitchFamily="18" charset="0"/>
                          <a:ea typeface="+mn-ea"/>
                          <a:cs typeface="+mn-cs"/>
                        </a:rPr>
                        <a:t>Type 2 diabetes prediction using random forest as well as KNN algorithm.</a:t>
                      </a:r>
                    </a:p>
                  </a:txBody>
                  <a:tcPr/>
                </a:tc>
                <a:tc>
                  <a:txBody>
                    <a:bodyPr/>
                    <a:lstStyle/>
                    <a:p>
                      <a:r>
                        <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rPr>
                        <a:t>Random forest , KNN.</a:t>
                      </a:r>
                    </a:p>
                  </a:txBody>
                  <a:tcPr/>
                </a:tc>
                <a:extLst>
                  <a:ext uri="{0D108BD9-81ED-4DB2-BD59-A6C34878D82A}">
                    <a16:rowId xmlns:a16="http://schemas.microsoft.com/office/drawing/2014/main" val="4154246141"/>
                  </a:ext>
                </a:extLst>
              </a:tr>
              <a:tr h="1836608">
                <a:tc>
                  <a:txBody>
                    <a:bodyPr/>
                    <a:lstStyle/>
                    <a:p>
                      <a:pPr algn="ctr"/>
                      <a:r>
                        <a:rPr lang="en-IN" sz="1800" b="0" kern="1200" dirty="0">
                          <a:solidFill>
                            <a:schemeClr val="dk1"/>
                          </a:solidFill>
                          <a:latin typeface="Times New Roman" pitchFamily="18" charset="0"/>
                          <a:ea typeface="+mn-ea"/>
                          <a:cs typeface="Times New Roman" pitchFamily="18" charset="0"/>
                        </a:rPr>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AI-based smart prediction of clinical disease using random forest classifier and Naive Bayes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kern="1200" baseline="0" dirty="0">
                        <a:solidFill>
                          <a:schemeClr val="dk1"/>
                        </a:solidFill>
                        <a:latin typeface="Times New Roman" panose="02020603050405020304" pitchFamily="18" charset="0"/>
                        <a:ea typeface="+mn-ea"/>
                        <a:cs typeface="Times New Roman" pitchFamily="18" charset="0"/>
                      </a:endParaRPr>
                    </a:p>
                    <a:p>
                      <a:pPr algn="ctr"/>
                      <a:endParaRPr lang="en-US" sz="1600" b="0" baseline="0" dirty="0">
                        <a:latin typeface="Times New Roman" panose="02020603050405020304"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V.Jackins , Svindal , M.kalliappan , Mi young lee.</a:t>
                      </a:r>
                      <a:endParaRPr lang="en-IN" sz="1600" b="0" kern="1200" baseline="0" dirty="0">
                        <a:solidFill>
                          <a:schemeClr val="dk1"/>
                        </a:solidFill>
                        <a:latin typeface="Times New Roman" panose="02020603050405020304" pitchFamily="18" charset="0"/>
                        <a:ea typeface="+mn-ea"/>
                        <a:cs typeface="Times New Roman" pitchFamily="18" charset="0"/>
                      </a:endParaRPr>
                    </a:p>
                    <a:p>
                      <a:pPr algn="l"/>
                      <a:endParaRPr lang="sv-SE" sz="1600" b="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kern="1200" baseline="0" dirty="0">
                          <a:solidFill>
                            <a:schemeClr val="dk1"/>
                          </a:solidFill>
                          <a:latin typeface="Times New Roman" panose="02020603050405020304" pitchFamily="18" charset="0"/>
                          <a:ea typeface="+mn-ea"/>
                          <a:cs typeface="Times New Roman" panose="02020603050405020304" pitchFamily="18" charset="0"/>
                        </a:rPr>
                        <a:t>2020</a:t>
                      </a:r>
                      <a:endParaRPr lang="en-IN" sz="1600" b="0" kern="1200" baseline="0" dirty="0">
                        <a:solidFill>
                          <a:schemeClr val="dk1"/>
                        </a:solidFill>
                        <a:latin typeface="Times New Roman" panose="02020603050405020304" pitchFamily="18" charset="0"/>
                        <a:ea typeface="+mn-ea"/>
                        <a:cs typeface="Times New Roman" pitchFamily="18" charset="0"/>
                      </a:endParaRPr>
                    </a:p>
                    <a:p>
                      <a:pPr algn="ct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effectLst/>
                          <a:latin typeface="Times New Roman" panose="02020603050405020304" pitchFamily="18" charset="0"/>
                          <a:ea typeface="+mn-ea"/>
                          <a:cs typeface="+mn-cs"/>
                        </a:rPr>
                        <a:t>The Journal of Supercomputing.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effectLst/>
                          <a:latin typeface="Times New Roman" panose="02020603050405020304" pitchFamily="18" charset="0"/>
                          <a:ea typeface="+mn-ea"/>
                          <a:cs typeface="+mn-cs"/>
                        </a:rPr>
                        <a:t>(Springer)</a:t>
                      </a:r>
                      <a:endParaRPr lang="en-IN" sz="1600" b="0" i="0" kern="1200" baseline="0" dirty="0">
                        <a:solidFill>
                          <a:schemeClr val="dk1"/>
                        </a:solidFill>
                        <a:latin typeface="Times New Roman" panose="02020603050405020304" pitchFamily="18" charset="0"/>
                        <a:ea typeface="+mn-ea"/>
                        <a:cs typeface="Times New Roman" pitchFamily="18" charset="0"/>
                      </a:endParaRPr>
                    </a:p>
                    <a:p>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Times New Roman" panose="02020603050405020304" pitchFamily="18" charset="0"/>
                          <a:ea typeface="+mn-ea"/>
                          <a:cs typeface="+mn-cs"/>
                        </a:rPr>
                        <a:t>To discover a model for the </a:t>
                      </a:r>
                      <a:r>
                        <a:rPr lang="en-IN" sz="1600" b="0" i="0" u="none" strike="noStrike" kern="1200" baseline="0" dirty="0">
                          <a:solidFill>
                            <a:schemeClr val="dk1"/>
                          </a:solidFill>
                          <a:latin typeface="Times New Roman" panose="02020603050405020304" pitchFamily="18" charset="0"/>
                          <a:ea typeface="+mn-ea"/>
                          <a:cs typeface="+mn-cs"/>
                        </a:rPr>
                        <a:t>diagnosis of diabetes, coronary </a:t>
                      </a:r>
                      <a:r>
                        <a:rPr lang="en-US" sz="1600" b="0" i="0" u="none" strike="noStrike" kern="1200" baseline="0" dirty="0">
                          <a:solidFill>
                            <a:schemeClr val="dk1"/>
                          </a:solidFill>
                          <a:latin typeface="Times New Roman" panose="02020603050405020304" pitchFamily="18" charset="0"/>
                          <a:ea typeface="+mn-ea"/>
                          <a:cs typeface="+mn-cs"/>
                        </a:rPr>
                        <a:t>heart disease, and cancer among </a:t>
                      </a:r>
                      <a:r>
                        <a:rPr lang="en-IN" sz="1600" b="0" i="0" u="none" strike="noStrike" kern="1200" baseline="0" dirty="0">
                          <a:solidFill>
                            <a:schemeClr val="dk1"/>
                          </a:solidFill>
                          <a:latin typeface="Times New Roman" panose="02020603050405020304" pitchFamily="18" charset="0"/>
                          <a:ea typeface="+mn-ea"/>
                          <a:cs typeface="+mn-cs"/>
                        </a:rPr>
                        <a:t>the available data.</a:t>
                      </a:r>
                      <a:endParaRPr lang="en-IN" sz="1600" b="0" kern="1200" baseline="0" dirty="0">
                        <a:solidFill>
                          <a:schemeClr val="dk1"/>
                        </a:solidFill>
                        <a:latin typeface="Times New Roman" panose="02020603050405020304" pitchFamily="18" charset="0"/>
                        <a:ea typeface="+mn-ea"/>
                        <a:cs typeface="Times New Roman" pitchFamily="18" charset="0"/>
                      </a:endParaRPr>
                    </a:p>
                    <a:p>
                      <a:endPar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baseline="0" dirty="0">
                          <a:solidFill>
                            <a:schemeClr val="dk1"/>
                          </a:solidFill>
                          <a:latin typeface="Times New Roman" panose="02020603050405020304" pitchFamily="18" charset="0"/>
                          <a:ea typeface="+mn-ea"/>
                          <a:cs typeface="Times New Roman" pitchFamily="18" charset="0"/>
                        </a:rPr>
                        <a:t>Random forest, Naïve Bayes.</a:t>
                      </a:r>
                    </a:p>
                  </a:txBody>
                  <a:tcPr/>
                </a:tc>
                <a:extLst>
                  <a:ext uri="{0D108BD9-81ED-4DB2-BD59-A6C34878D82A}">
                    <a16:rowId xmlns:a16="http://schemas.microsoft.com/office/drawing/2014/main" val="2993214998"/>
                  </a:ext>
                </a:extLst>
              </a:tr>
            </a:tbl>
          </a:graphicData>
        </a:graphic>
      </p:graphicFrame>
      <p:sp>
        <p:nvSpPr>
          <p:cNvPr id="5" name="Slide Number Placeholder 4">
            <a:extLst>
              <a:ext uri="{FF2B5EF4-FFF2-40B4-BE49-F238E27FC236}">
                <a16:creationId xmlns:a16="http://schemas.microsoft.com/office/drawing/2014/main" id="{C5C91040-C842-493E-804B-67CD86136BF5}"/>
              </a:ext>
            </a:extLst>
          </p:cNvPr>
          <p:cNvSpPr>
            <a:spLocks noGrp="1"/>
          </p:cNvSpPr>
          <p:nvPr>
            <p:ph type="sldNum" sz="quarter" idx="12"/>
          </p:nvPr>
        </p:nvSpPr>
        <p:spPr>
          <a:xfrm>
            <a:off x="0" y="6423436"/>
            <a:ext cx="12191999" cy="365125"/>
          </a:xfrm>
        </p:spPr>
        <p:txBody>
          <a:bodyPr/>
          <a:lstStyle/>
          <a:p>
            <a:fld id="{771956DE-C91E-4158-B063-F78EECAD942E}" type="slidenum">
              <a:rPr lang="en-IN" smtClean="0"/>
              <a:t>6</a:t>
            </a:fld>
            <a:endParaRPr lang="en-IN" dirty="0"/>
          </a:p>
        </p:txBody>
      </p:sp>
    </p:spTree>
    <p:extLst>
      <p:ext uri="{BB962C8B-B14F-4D97-AF65-F5344CB8AC3E}">
        <p14:creationId xmlns:p14="http://schemas.microsoft.com/office/powerpoint/2010/main" val="4264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64AC-5563-4E8B-9E8B-B24B3FBFA525}"/>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81D5AF5A-0D53-4796-8210-03650BC0E8AC}"/>
              </a:ext>
            </a:extLst>
          </p:cNvPr>
          <p:cNvSpPr>
            <a:spLocks noGrp="1"/>
          </p:cNvSpPr>
          <p:nvPr>
            <p:ph idx="1"/>
          </p:nvPr>
        </p:nvSpPr>
        <p:spPr>
          <a:xfrm>
            <a:off x="677944" y="1690688"/>
            <a:ext cx="10515600" cy="4351338"/>
          </a:xfrm>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KNN , Random forest classifier and 5-fold cross validation method ,by removing the noise they get an accuracy of 73.82%.</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Naive Bayesian classifier and partition with the help of 10 fold cross validation </a:t>
            </a:r>
            <a:r>
              <a:rPr lang="en-US" b="0" i="0" dirty="0">
                <a:solidFill>
                  <a:srgbClr val="222222"/>
                </a:solidFill>
                <a:effectLst/>
                <a:latin typeface="Times New Roman" panose="02020603050405020304" pitchFamily="18" charset="0"/>
                <a:cs typeface="Times New Roman" panose="02020603050405020304" pitchFamily="18" charset="0"/>
              </a:rPr>
              <a:t> The performance was evaluated using the measures of the accuracy, the precision, recall, and the F-measure. The highest accuracy was obtained by the Naive Bayes, which reached 76.30%</a:t>
            </a:r>
            <a:r>
              <a:rPr lang="en-IN"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9FBF8088-71B0-4CB7-9ACA-808363D51A52}"/>
              </a:ext>
            </a:extLst>
          </p:cNvPr>
          <p:cNvSpPr>
            <a:spLocks noGrp="1"/>
          </p:cNvSpPr>
          <p:nvPr>
            <p:ph type="sldNum" sz="quarter" idx="12"/>
          </p:nvPr>
        </p:nvSpPr>
        <p:spPr>
          <a:xfrm>
            <a:off x="0" y="6366874"/>
            <a:ext cx="12192000" cy="365125"/>
          </a:xfrm>
        </p:spPr>
        <p:txBody>
          <a:bodyPr/>
          <a:lstStyle/>
          <a:p>
            <a:fld id="{771956DE-C91E-4158-B063-F78EECAD942E}" type="slidenum">
              <a:rPr lang="en-IN" smtClean="0"/>
              <a:t>7</a:t>
            </a:fld>
            <a:endParaRPr lang="en-IN" dirty="0"/>
          </a:p>
        </p:txBody>
      </p:sp>
    </p:spTree>
    <p:extLst>
      <p:ext uri="{BB962C8B-B14F-4D97-AF65-F5344CB8AC3E}">
        <p14:creationId xmlns:p14="http://schemas.microsoft.com/office/powerpoint/2010/main" val="250031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6B3EF3-0F2E-4F9E-9121-725CB8F5A3F8}"/>
              </a:ext>
            </a:extLst>
          </p:cNvPr>
          <p:cNvSpPr>
            <a:spLocks noGrp="1"/>
          </p:cNvSpPr>
          <p:nvPr>
            <p:ph type="sldNum" sz="quarter" idx="12"/>
          </p:nvPr>
        </p:nvSpPr>
        <p:spPr/>
        <p:txBody>
          <a:bodyPr/>
          <a:lstStyle/>
          <a:p>
            <a:fld id="{771956DE-C91E-4158-B063-F78EECAD942E}" type="slidenum">
              <a:rPr lang="en-IN" smtClean="0"/>
              <a:t>8</a:t>
            </a:fld>
            <a:endParaRPr lang="en-IN" dirty="0"/>
          </a:p>
        </p:txBody>
      </p:sp>
      <p:grpSp>
        <p:nvGrpSpPr>
          <p:cNvPr id="11" name="Group 10">
            <a:extLst>
              <a:ext uri="{FF2B5EF4-FFF2-40B4-BE49-F238E27FC236}">
                <a16:creationId xmlns:a16="http://schemas.microsoft.com/office/drawing/2014/main" id="{191CEFE9-A429-43E6-BA4F-6F77E2D6BA79}"/>
              </a:ext>
            </a:extLst>
          </p:cNvPr>
          <p:cNvGrpSpPr/>
          <p:nvPr/>
        </p:nvGrpSpPr>
        <p:grpSpPr>
          <a:xfrm>
            <a:off x="1328258" y="1750643"/>
            <a:ext cx="9802484" cy="3486376"/>
            <a:chOff x="114600" y="1800518"/>
            <a:chExt cx="11962800" cy="4091978"/>
          </a:xfrm>
        </p:grpSpPr>
        <p:grpSp>
          <p:nvGrpSpPr>
            <p:cNvPr id="44" name="Group 43">
              <a:extLst>
                <a:ext uri="{FF2B5EF4-FFF2-40B4-BE49-F238E27FC236}">
                  <a16:creationId xmlns:a16="http://schemas.microsoft.com/office/drawing/2014/main" id="{45054068-A751-44FE-B3A7-599EB0670351}"/>
                </a:ext>
              </a:extLst>
            </p:cNvPr>
            <p:cNvGrpSpPr/>
            <p:nvPr/>
          </p:nvGrpSpPr>
          <p:grpSpPr>
            <a:xfrm>
              <a:off x="114600" y="1800518"/>
              <a:ext cx="9374958" cy="3894842"/>
              <a:chOff x="226243" y="1583702"/>
              <a:chExt cx="9374958" cy="3894842"/>
            </a:xfrm>
          </p:grpSpPr>
          <p:grpSp>
            <p:nvGrpSpPr>
              <p:cNvPr id="36" name="Group 35">
                <a:extLst>
                  <a:ext uri="{FF2B5EF4-FFF2-40B4-BE49-F238E27FC236}">
                    <a16:creationId xmlns:a16="http://schemas.microsoft.com/office/drawing/2014/main" id="{263EC342-C499-415A-8BB1-A8F0A4AB8FEE}"/>
                  </a:ext>
                </a:extLst>
              </p:cNvPr>
              <p:cNvGrpSpPr/>
              <p:nvPr/>
            </p:nvGrpSpPr>
            <p:grpSpPr>
              <a:xfrm>
                <a:off x="226243" y="1583702"/>
                <a:ext cx="4901937" cy="3894842"/>
                <a:chOff x="329938" y="556181"/>
                <a:chExt cx="4901937" cy="3894842"/>
              </a:xfrm>
            </p:grpSpPr>
            <p:sp>
              <p:nvSpPr>
                <p:cNvPr id="23" name="Rectangle 22">
                  <a:extLst>
                    <a:ext uri="{FF2B5EF4-FFF2-40B4-BE49-F238E27FC236}">
                      <a16:creationId xmlns:a16="http://schemas.microsoft.com/office/drawing/2014/main" id="{7193BEBD-B455-4445-99A9-8267424171F0}"/>
                    </a:ext>
                  </a:extLst>
                </p:cNvPr>
                <p:cNvSpPr/>
                <p:nvPr/>
              </p:nvSpPr>
              <p:spPr>
                <a:xfrm>
                  <a:off x="2875176" y="556181"/>
                  <a:ext cx="2356699" cy="65045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Min-Max Scaler</a:t>
                  </a:r>
                </a:p>
              </p:txBody>
            </p:sp>
            <p:grpSp>
              <p:nvGrpSpPr>
                <p:cNvPr id="35" name="Group 34">
                  <a:extLst>
                    <a:ext uri="{FF2B5EF4-FFF2-40B4-BE49-F238E27FC236}">
                      <a16:creationId xmlns:a16="http://schemas.microsoft.com/office/drawing/2014/main" id="{13B192EA-9901-4E8C-9F40-3452FB5D5008}"/>
                    </a:ext>
                  </a:extLst>
                </p:cNvPr>
                <p:cNvGrpSpPr/>
                <p:nvPr/>
              </p:nvGrpSpPr>
              <p:grpSpPr>
                <a:xfrm>
                  <a:off x="329938" y="1206631"/>
                  <a:ext cx="4854802" cy="3244392"/>
                  <a:chOff x="329938" y="1206631"/>
                  <a:chExt cx="4854802" cy="3244392"/>
                </a:xfrm>
              </p:grpSpPr>
              <p:sp>
                <p:nvSpPr>
                  <p:cNvPr id="27" name="Rectangle 26">
                    <a:extLst>
                      <a:ext uri="{FF2B5EF4-FFF2-40B4-BE49-F238E27FC236}">
                        <a16:creationId xmlns:a16="http://schemas.microsoft.com/office/drawing/2014/main" id="{5E499C4D-172F-4A1A-B30A-000DE4309300}"/>
                      </a:ext>
                    </a:extLst>
                  </p:cNvPr>
                  <p:cNvSpPr/>
                  <p:nvPr/>
                </p:nvSpPr>
                <p:spPr>
                  <a:xfrm>
                    <a:off x="2931736" y="3497344"/>
                    <a:ext cx="2253004" cy="953679"/>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BB5D6D3-B0D9-40B8-8495-7512844FD0AF}"/>
                      </a:ext>
                    </a:extLst>
                  </p:cNvPr>
                  <p:cNvSpPr txBox="1"/>
                  <p:nvPr/>
                </p:nvSpPr>
                <p:spPr>
                  <a:xfrm>
                    <a:off x="2997724" y="3678662"/>
                    <a:ext cx="2111604"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Replacing Missing value</a:t>
                    </a:r>
                  </a:p>
                </p:txBody>
              </p:sp>
              <p:grpSp>
                <p:nvGrpSpPr>
                  <p:cNvPr id="34" name="Group 33">
                    <a:extLst>
                      <a:ext uri="{FF2B5EF4-FFF2-40B4-BE49-F238E27FC236}">
                        <a16:creationId xmlns:a16="http://schemas.microsoft.com/office/drawing/2014/main" id="{0F0E8393-C4A4-436B-B570-52C99702042F}"/>
                      </a:ext>
                    </a:extLst>
                  </p:cNvPr>
                  <p:cNvGrpSpPr/>
                  <p:nvPr/>
                </p:nvGrpSpPr>
                <p:grpSpPr>
                  <a:xfrm>
                    <a:off x="329938" y="1206631"/>
                    <a:ext cx="4854802" cy="2290713"/>
                    <a:chOff x="329938" y="1206631"/>
                    <a:chExt cx="4854802" cy="2290713"/>
                  </a:xfrm>
                </p:grpSpPr>
                <p:grpSp>
                  <p:nvGrpSpPr>
                    <p:cNvPr id="33" name="Group 32">
                      <a:extLst>
                        <a:ext uri="{FF2B5EF4-FFF2-40B4-BE49-F238E27FC236}">
                          <a16:creationId xmlns:a16="http://schemas.microsoft.com/office/drawing/2014/main" id="{193417D7-60CE-44D9-987F-B47AFBF4511A}"/>
                        </a:ext>
                      </a:extLst>
                    </p:cNvPr>
                    <p:cNvGrpSpPr/>
                    <p:nvPr/>
                  </p:nvGrpSpPr>
                  <p:grpSpPr>
                    <a:xfrm>
                      <a:off x="329938" y="1206631"/>
                      <a:ext cx="4854802" cy="1754957"/>
                      <a:chOff x="329938" y="1206631"/>
                      <a:chExt cx="4854802" cy="1754957"/>
                    </a:xfrm>
                  </p:grpSpPr>
                  <p:grpSp>
                    <p:nvGrpSpPr>
                      <p:cNvPr id="32" name="Group 31">
                        <a:extLst>
                          <a:ext uri="{FF2B5EF4-FFF2-40B4-BE49-F238E27FC236}">
                            <a16:creationId xmlns:a16="http://schemas.microsoft.com/office/drawing/2014/main" id="{53B5EBDD-7B02-4685-B98B-7C0E6D825C56}"/>
                          </a:ext>
                        </a:extLst>
                      </p:cNvPr>
                      <p:cNvGrpSpPr/>
                      <p:nvPr/>
                    </p:nvGrpSpPr>
                    <p:grpSpPr>
                      <a:xfrm>
                        <a:off x="329938" y="1630837"/>
                        <a:ext cx="4854802" cy="1330751"/>
                        <a:chOff x="329938" y="1630837"/>
                        <a:chExt cx="4854802" cy="1330751"/>
                      </a:xfrm>
                    </p:grpSpPr>
                    <p:sp>
                      <p:nvSpPr>
                        <p:cNvPr id="16" name="Rectangle 15">
                          <a:extLst>
                            <a:ext uri="{FF2B5EF4-FFF2-40B4-BE49-F238E27FC236}">
                              <a16:creationId xmlns:a16="http://schemas.microsoft.com/office/drawing/2014/main" id="{91DE8833-72AB-4C77-9097-B41C2DE5CDAE}"/>
                            </a:ext>
                          </a:extLst>
                        </p:cNvPr>
                        <p:cNvSpPr/>
                        <p:nvPr/>
                      </p:nvSpPr>
                      <p:spPr>
                        <a:xfrm>
                          <a:off x="2931736" y="1830372"/>
                          <a:ext cx="2253004" cy="953679"/>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19468014-2817-4FE5-8470-971FCE093341}"/>
                            </a:ext>
                          </a:extLst>
                        </p:cNvPr>
                        <p:cNvSpPr txBox="1"/>
                        <p:nvPr/>
                      </p:nvSpPr>
                      <p:spPr>
                        <a:xfrm>
                          <a:off x="2961588" y="2038398"/>
                          <a:ext cx="2111604"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PREPROCESS DATA</a:t>
                          </a:r>
                        </a:p>
                      </p:txBody>
                    </p:sp>
                    <p:grpSp>
                      <p:nvGrpSpPr>
                        <p:cNvPr id="21" name="Group 20">
                          <a:extLst>
                            <a:ext uri="{FF2B5EF4-FFF2-40B4-BE49-F238E27FC236}">
                              <a16:creationId xmlns:a16="http://schemas.microsoft.com/office/drawing/2014/main" id="{BDEA0663-50A6-4F73-BC91-9A0E72D17183}"/>
                            </a:ext>
                          </a:extLst>
                        </p:cNvPr>
                        <p:cNvGrpSpPr/>
                        <p:nvPr/>
                      </p:nvGrpSpPr>
                      <p:grpSpPr>
                        <a:xfrm>
                          <a:off x="329938" y="1630837"/>
                          <a:ext cx="2601798" cy="1330751"/>
                          <a:chOff x="329938" y="1630837"/>
                          <a:chExt cx="2601798" cy="1330751"/>
                        </a:xfrm>
                      </p:grpSpPr>
                      <p:grpSp>
                        <p:nvGrpSpPr>
                          <p:cNvPr id="14" name="Group 13">
                            <a:extLst>
                              <a:ext uri="{FF2B5EF4-FFF2-40B4-BE49-F238E27FC236}">
                                <a16:creationId xmlns:a16="http://schemas.microsoft.com/office/drawing/2014/main" id="{C8F4E856-57DD-469F-BF8D-F0AEE96B4C6D}"/>
                              </a:ext>
                            </a:extLst>
                          </p:cNvPr>
                          <p:cNvGrpSpPr/>
                          <p:nvPr/>
                        </p:nvGrpSpPr>
                        <p:grpSpPr>
                          <a:xfrm>
                            <a:off x="329938" y="1630837"/>
                            <a:ext cx="1291472" cy="1330751"/>
                            <a:chOff x="348792" y="1677971"/>
                            <a:chExt cx="1291472" cy="1330751"/>
                          </a:xfrm>
                          <a:solidFill>
                            <a:schemeClr val="accent2"/>
                          </a:solidFill>
                        </p:grpSpPr>
                        <p:grpSp>
                          <p:nvGrpSpPr>
                            <p:cNvPr id="13" name="Group 12">
                              <a:extLst>
                                <a:ext uri="{FF2B5EF4-FFF2-40B4-BE49-F238E27FC236}">
                                  <a16:creationId xmlns:a16="http://schemas.microsoft.com/office/drawing/2014/main" id="{DDEE5364-4813-408A-9B76-56710DE3F9DF}"/>
                                </a:ext>
                              </a:extLst>
                            </p:cNvPr>
                            <p:cNvGrpSpPr/>
                            <p:nvPr/>
                          </p:nvGrpSpPr>
                          <p:grpSpPr>
                            <a:xfrm>
                              <a:off x="348792" y="1677971"/>
                              <a:ext cx="1291472" cy="1330751"/>
                              <a:chOff x="348792" y="1677971"/>
                              <a:chExt cx="1291472" cy="1330751"/>
                            </a:xfrm>
                            <a:grpFill/>
                          </p:grpSpPr>
                          <p:sp>
                            <p:nvSpPr>
                              <p:cNvPr id="5" name="Oval 4">
                                <a:extLst>
                                  <a:ext uri="{FF2B5EF4-FFF2-40B4-BE49-F238E27FC236}">
                                    <a16:creationId xmlns:a16="http://schemas.microsoft.com/office/drawing/2014/main" id="{713D9A60-A70B-47EB-A8C8-0BF911711903}"/>
                                  </a:ext>
                                </a:extLst>
                              </p:cNvPr>
                              <p:cNvSpPr/>
                              <p:nvPr/>
                            </p:nvSpPr>
                            <p:spPr>
                              <a:xfrm>
                                <a:off x="348792" y="2631650"/>
                                <a:ext cx="1291472" cy="377072"/>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a:extLst>
                                  <a:ext uri="{FF2B5EF4-FFF2-40B4-BE49-F238E27FC236}">
                                    <a16:creationId xmlns:a16="http://schemas.microsoft.com/office/drawing/2014/main" id="{25EC0DEE-F57F-4176-AD71-EA8EE219F8B5}"/>
                                  </a:ext>
                                </a:extLst>
                              </p:cNvPr>
                              <p:cNvGrpSpPr/>
                              <p:nvPr/>
                            </p:nvGrpSpPr>
                            <p:grpSpPr>
                              <a:xfrm>
                                <a:off x="348792" y="1677971"/>
                                <a:ext cx="1291472" cy="1142215"/>
                                <a:chOff x="348792" y="1677971"/>
                                <a:chExt cx="1291472" cy="1142215"/>
                              </a:xfrm>
                              <a:grpFill/>
                            </p:grpSpPr>
                            <p:sp>
                              <p:nvSpPr>
                                <p:cNvPr id="4" name="Oval 3">
                                  <a:extLst>
                                    <a:ext uri="{FF2B5EF4-FFF2-40B4-BE49-F238E27FC236}">
                                      <a16:creationId xmlns:a16="http://schemas.microsoft.com/office/drawing/2014/main" id="{99BA8DB8-D3F7-46E6-BAD9-6E40D6D41383}"/>
                                    </a:ext>
                                  </a:extLst>
                                </p:cNvPr>
                                <p:cNvSpPr/>
                                <p:nvPr/>
                              </p:nvSpPr>
                              <p:spPr>
                                <a:xfrm>
                                  <a:off x="348792" y="1677971"/>
                                  <a:ext cx="1291472" cy="377072"/>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E366697D-D1D9-447D-AC7E-8DDB05D4950B}"/>
                                    </a:ext>
                                  </a:extLst>
                                </p:cNvPr>
                                <p:cNvCxnSpPr>
                                  <a:stCxn id="4" idx="2"/>
                                  <a:endCxn id="5" idx="2"/>
                                </p:cNvCxnSpPr>
                                <p:nvPr/>
                              </p:nvCxnSpPr>
                              <p:spPr>
                                <a:xfrm>
                                  <a:off x="348792" y="1866507"/>
                                  <a:ext cx="0" cy="953679"/>
                                </a:xfrm>
                                <a:prstGeom prst="line">
                                  <a:avLst/>
                                </a:prstGeom>
                                <a:grpFill/>
                                <a:ln w="28575"/>
                              </p:spPr>
                              <p:style>
                                <a:lnRef idx="1">
                                  <a:schemeClr val="accent1"/>
                                </a:lnRef>
                                <a:fillRef idx="0">
                                  <a:schemeClr val="accent1"/>
                                </a:fillRef>
                                <a:effectRef idx="0">
                                  <a:schemeClr val="accent1"/>
                                </a:effectRef>
                                <a:fontRef idx="minor">
                                  <a:schemeClr val="tx1"/>
                                </a:fontRef>
                              </p:style>
                            </p:cxnSp>
                          </p:grpSp>
                        </p:grpSp>
                        <p:cxnSp>
                          <p:nvCxnSpPr>
                            <p:cNvPr id="9" name="Straight Connector 8">
                              <a:extLst>
                                <a:ext uri="{FF2B5EF4-FFF2-40B4-BE49-F238E27FC236}">
                                  <a16:creationId xmlns:a16="http://schemas.microsoft.com/office/drawing/2014/main" id="{3D7A1A43-3C6C-4256-A248-D358F947A77D}"/>
                                </a:ext>
                              </a:extLst>
                            </p:cNvPr>
                            <p:cNvCxnSpPr>
                              <a:stCxn id="4" idx="6"/>
                              <a:endCxn id="5" idx="6"/>
                            </p:cNvCxnSpPr>
                            <p:nvPr/>
                          </p:nvCxnSpPr>
                          <p:spPr>
                            <a:xfrm>
                              <a:off x="1640264" y="1866507"/>
                              <a:ext cx="0" cy="953679"/>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A09A0286-58EA-4614-88A9-BCD15A43BF90}"/>
                              </a:ext>
                            </a:extLst>
                          </p:cNvPr>
                          <p:cNvSpPr txBox="1"/>
                          <p:nvPr/>
                        </p:nvSpPr>
                        <p:spPr>
                          <a:xfrm>
                            <a:off x="443060" y="2121031"/>
                            <a:ext cx="1074655" cy="37707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DATA</a:t>
                            </a:r>
                          </a:p>
                        </p:txBody>
                      </p:sp>
                      <p:cxnSp>
                        <p:nvCxnSpPr>
                          <p:cNvPr id="19" name="Straight Arrow Connector 18">
                            <a:extLst>
                              <a:ext uri="{FF2B5EF4-FFF2-40B4-BE49-F238E27FC236}">
                                <a16:creationId xmlns:a16="http://schemas.microsoft.com/office/drawing/2014/main" id="{4FD38D41-8FDC-4D59-BF52-A968D80C70DF}"/>
                              </a:ext>
                            </a:extLst>
                          </p:cNvPr>
                          <p:cNvCxnSpPr>
                            <a:cxnSpLocks/>
                            <a:endCxn id="16" idx="1"/>
                          </p:cNvCxnSpPr>
                          <p:nvPr/>
                        </p:nvCxnSpPr>
                        <p:spPr>
                          <a:xfrm flipV="1">
                            <a:off x="1640264" y="2307212"/>
                            <a:ext cx="1291472" cy="133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cxnSp>
                    <p:nvCxnSpPr>
                      <p:cNvPr id="26" name="Straight Arrow Connector 25">
                        <a:extLst>
                          <a:ext uri="{FF2B5EF4-FFF2-40B4-BE49-F238E27FC236}">
                            <a16:creationId xmlns:a16="http://schemas.microsoft.com/office/drawing/2014/main" id="{4579695A-4E15-4766-B06F-8DBADD25B96A}"/>
                          </a:ext>
                        </a:extLst>
                      </p:cNvPr>
                      <p:cNvCxnSpPr>
                        <a:stCxn id="23" idx="2"/>
                        <a:endCxn id="16" idx="0"/>
                      </p:cNvCxnSpPr>
                      <p:nvPr/>
                    </p:nvCxnSpPr>
                    <p:spPr>
                      <a:xfrm>
                        <a:off x="4053526" y="1206631"/>
                        <a:ext cx="4712" cy="6237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Arrow Connector 29">
                      <a:extLst>
                        <a:ext uri="{FF2B5EF4-FFF2-40B4-BE49-F238E27FC236}">
                          <a16:creationId xmlns:a16="http://schemas.microsoft.com/office/drawing/2014/main" id="{366582E7-5642-45C5-9DE9-F709901D568A}"/>
                        </a:ext>
                      </a:extLst>
                    </p:cNvPr>
                    <p:cNvCxnSpPr>
                      <a:stCxn id="27" idx="0"/>
                      <a:endCxn id="16" idx="2"/>
                    </p:cNvCxnSpPr>
                    <p:nvPr/>
                  </p:nvCxnSpPr>
                  <p:spPr>
                    <a:xfrm flipV="1">
                      <a:off x="4058238" y="2784051"/>
                      <a:ext cx="0" cy="7132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39" name="Rectangle 38">
                <a:extLst>
                  <a:ext uri="{FF2B5EF4-FFF2-40B4-BE49-F238E27FC236}">
                    <a16:creationId xmlns:a16="http://schemas.microsoft.com/office/drawing/2014/main" id="{26396D85-47C9-4EFB-9009-0DC5CEF53389}"/>
                  </a:ext>
                </a:extLst>
              </p:cNvPr>
              <p:cNvSpPr/>
              <p:nvPr/>
            </p:nvSpPr>
            <p:spPr>
              <a:xfrm>
                <a:off x="6096000" y="2201943"/>
                <a:ext cx="3505201" cy="2243580"/>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1" name="Straight Arrow Connector 40">
                <a:extLst>
                  <a:ext uri="{FF2B5EF4-FFF2-40B4-BE49-F238E27FC236}">
                    <a16:creationId xmlns:a16="http://schemas.microsoft.com/office/drawing/2014/main" id="{4D0FB016-03F2-4443-B427-3E357B4894B1}"/>
                  </a:ext>
                </a:extLst>
              </p:cNvPr>
              <p:cNvCxnSpPr>
                <a:stCxn id="16" idx="3"/>
              </p:cNvCxnSpPr>
              <p:nvPr/>
            </p:nvCxnSpPr>
            <p:spPr>
              <a:xfrm>
                <a:off x="5081045" y="3334733"/>
                <a:ext cx="101495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EE6A58A-0FA8-42A5-9CC5-2A89EC3A62B4}"/>
                  </a:ext>
                </a:extLst>
              </p:cNvPr>
              <p:cNvSpPr txBox="1"/>
              <p:nvPr/>
            </p:nvSpPr>
            <p:spPr>
              <a:xfrm>
                <a:off x="6202835" y="2741245"/>
                <a:ext cx="3195687" cy="1200329"/>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Classification algorithm such as SVM(Support Vector Machine),</a:t>
                </a:r>
              </a:p>
              <a:p>
                <a:pPr algn="ctr"/>
                <a:r>
                  <a:rPr lang="en-IN" b="1" dirty="0">
                    <a:latin typeface="Times New Roman" panose="02020603050405020304" pitchFamily="18" charset="0"/>
                    <a:cs typeface="Times New Roman" panose="02020603050405020304" pitchFamily="18" charset="0"/>
                  </a:rPr>
                  <a:t>Decision Tree</a:t>
                </a:r>
              </a:p>
            </p:txBody>
          </p:sp>
        </p:grpSp>
        <p:sp>
          <p:nvSpPr>
            <p:cNvPr id="45" name="Oval 44">
              <a:extLst>
                <a:ext uri="{FF2B5EF4-FFF2-40B4-BE49-F238E27FC236}">
                  <a16:creationId xmlns:a16="http://schemas.microsoft.com/office/drawing/2014/main" id="{EFE3302D-7BA8-4762-B83D-E4597D9E590F}"/>
                </a:ext>
              </a:extLst>
            </p:cNvPr>
            <p:cNvSpPr/>
            <p:nvPr/>
          </p:nvSpPr>
          <p:spPr>
            <a:xfrm>
              <a:off x="9907571" y="3116152"/>
              <a:ext cx="2169829" cy="870792"/>
            </a:xfrm>
            <a:prstGeom prst="ellipse">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432FFE18-F1D9-432E-BA11-A1C0386F56EF}"/>
                </a:ext>
              </a:extLst>
            </p:cNvPr>
            <p:cNvSpPr txBox="1"/>
            <p:nvPr/>
          </p:nvSpPr>
          <p:spPr>
            <a:xfrm>
              <a:off x="10047310" y="3217383"/>
              <a:ext cx="1830464"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Performance analysis</a:t>
              </a:r>
            </a:p>
          </p:txBody>
        </p:sp>
        <p:cxnSp>
          <p:nvCxnSpPr>
            <p:cNvPr id="48" name="Straight Arrow Connector 47">
              <a:extLst>
                <a:ext uri="{FF2B5EF4-FFF2-40B4-BE49-F238E27FC236}">
                  <a16:creationId xmlns:a16="http://schemas.microsoft.com/office/drawing/2014/main" id="{E20F0A8E-77B2-42CD-9424-2807C564E71B}"/>
                </a:ext>
              </a:extLst>
            </p:cNvPr>
            <p:cNvCxnSpPr>
              <a:cxnSpLocks/>
              <a:stCxn id="39" idx="3"/>
              <a:endCxn id="45" idx="2"/>
            </p:cNvCxnSpPr>
            <p:nvPr/>
          </p:nvCxnSpPr>
          <p:spPr>
            <a:xfrm>
              <a:off x="9489558" y="3540549"/>
              <a:ext cx="418013" cy="10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E1BECA4-F90F-460D-ADF0-F0872D763160}"/>
                </a:ext>
              </a:extLst>
            </p:cNvPr>
            <p:cNvSpPr/>
            <p:nvPr/>
          </p:nvSpPr>
          <p:spPr>
            <a:xfrm>
              <a:off x="9964963" y="4785014"/>
              <a:ext cx="2112437" cy="110748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7F7D399B-6ABD-4C68-8423-FDB52A875C14}"/>
                </a:ext>
              </a:extLst>
            </p:cNvPr>
            <p:cNvSpPr txBox="1"/>
            <p:nvPr/>
          </p:nvSpPr>
          <p:spPr>
            <a:xfrm>
              <a:off x="10002254" y="5049029"/>
              <a:ext cx="1904215"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Accuracy and F-Score</a:t>
              </a:r>
            </a:p>
          </p:txBody>
        </p:sp>
        <p:cxnSp>
          <p:nvCxnSpPr>
            <p:cNvPr id="6" name="Straight Arrow Connector 5">
              <a:extLst>
                <a:ext uri="{FF2B5EF4-FFF2-40B4-BE49-F238E27FC236}">
                  <a16:creationId xmlns:a16="http://schemas.microsoft.com/office/drawing/2014/main" id="{B2CEF071-E15C-42E5-96D7-C8A6F5F57B57}"/>
                </a:ext>
              </a:extLst>
            </p:cNvPr>
            <p:cNvCxnSpPr>
              <a:cxnSpLocks/>
              <a:stCxn id="45" idx="4"/>
              <a:endCxn id="50" idx="0"/>
            </p:cNvCxnSpPr>
            <p:nvPr/>
          </p:nvCxnSpPr>
          <p:spPr>
            <a:xfrm>
              <a:off x="10992486" y="3986944"/>
              <a:ext cx="28696" cy="7980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B2B1066E-E025-4713-B084-46B7B8085970}"/>
              </a:ext>
            </a:extLst>
          </p:cNvPr>
          <p:cNvSpPr txBox="1"/>
          <p:nvPr/>
        </p:nvSpPr>
        <p:spPr>
          <a:xfrm>
            <a:off x="2559413" y="508021"/>
            <a:ext cx="7332293"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Proposed Model</a:t>
            </a:r>
          </a:p>
        </p:txBody>
      </p:sp>
      <p:sp>
        <p:nvSpPr>
          <p:cNvPr id="24" name="TextBox 23">
            <a:extLst>
              <a:ext uri="{FF2B5EF4-FFF2-40B4-BE49-F238E27FC236}">
                <a16:creationId xmlns:a16="http://schemas.microsoft.com/office/drawing/2014/main" id="{81DF77EC-1016-4D3F-AC87-A75FE8FAB5E9}"/>
              </a:ext>
            </a:extLst>
          </p:cNvPr>
          <p:cNvSpPr txBox="1"/>
          <p:nvPr/>
        </p:nvSpPr>
        <p:spPr>
          <a:xfrm>
            <a:off x="3092335" y="5544589"/>
            <a:ext cx="561940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Representation of the work flow of the model</a:t>
            </a:r>
          </a:p>
        </p:txBody>
      </p:sp>
    </p:spTree>
    <p:extLst>
      <p:ext uri="{BB962C8B-B14F-4D97-AF65-F5344CB8AC3E}">
        <p14:creationId xmlns:p14="http://schemas.microsoft.com/office/powerpoint/2010/main" val="55127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AB669A-30A1-4190-8218-CA8696DBCD63}"/>
              </a:ext>
            </a:extLst>
          </p:cNvPr>
          <p:cNvSpPr>
            <a:spLocks noGrp="1"/>
          </p:cNvSpPr>
          <p:nvPr>
            <p:ph type="sldNum" sz="quarter" idx="12"/>
          </p:nvPr>
        </p:nvSpPr>
        <p:spPr>
          <a:xfrm>
            <a:off x="0" y="6370256"/>
            <a:ext cx="12192000" cy="365125"/>
          </a:xfrm>
        </p:spPr>
        <p:txBody>
          <a:bodyPr/>
          <a:lstStyle/>
          <a:p>
            <a:fld id="{C72C8505-5A08-4E7C-A4C8-110349E8BD7C}" type="slidenum">
              <a:rPr lang="en-IN" smtClean="0"/>
              <a:t>9</a:t>
            </a:fld>
            <a:endParaRPr lang="en-IN" dirty="0"/>
          </a:p>
        </p:txBody>
      </p:sp>
      <p:sp>
        <p:nvSpPr>
          <p:cNvPr id="3" name="TextBox 2">
            <a:extLst>
              <a:ext uri="{FF2B5EF4-FFF2-40B4-BE49-F238E27FC236}">
                <a16:creationId xmlns:a16="http://schemas.microsoft.com/office/drawing/2014/main" id="{9D79FCF5-6A58-4581-8874-E98C1F64B338}"/>
              </a:ext>
            </a:extLst>
          </p:cNvPr>
          <p:cNvSpPr txBox="1"/>
          <p:nvPr/>
        </p:nvSpPr>
        <p:spPr>
          <a:xfrm>
            <a:off x="2765857" y="358438"/>
            <a:ext cx="6221505"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Diabetes dataset</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928D4C5-4FBA-42E3-BACB-1666307B699E}"/>
              </a:ext>
            </a:extLst>
          </p:cNvPr>
          <p:cNvSpPr txBox="1"/>
          <p:nvPr/>
        </p:nvSpPr>
        <p:spPr>
          <a:xfrm>
            <a:off x="546847" y="1199747"/>
            <a:ext cx="11178988" cy="1384995"/>
          </a:xfrm>
          <a:prstGeom prst="rect">
            <a:avLst/>
          </a:prstGeom>
          <a:noFill/>
        </p:spPr>
        <p:txBody>
          <a:bodyPr wrap="square" rtlCol="0">
            <a:spAutoFit/>
          </a:bodyPr>
          <a:lstStyle/>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Total no of hypotheses in PIMA diabetes dataset is 768, out of which 268 is predicting it to be 1(having diabetes) rest 0(not having diabetes), so the dataset is imbalance that’s why balancing of dataset is required.</a:t>
            </a:r>
          </a:p>
        </p:txBody>
      </p:sp>
      <p:sp>
        <p:nvSpPr>
          <p:cNvPr id="7" name="TextBox 6">
            <a:extLst>
              <a:ext uri="{FF2B5EF4-FFF2-40B4-BE49-F238E27FC236}">
                <a16:creationId xmlns:a16="http://schemas.microsoft.com/office/drawing/2014/main" id="{660338B7-8F5F-4DA1-B413-B36B138EEEEF}"/>
              </a:ext>
            </a:extLst>
          </p:cNvPr>
          <p:cNvSpPr txBox="1"/>
          <p:nvPr/>
        </p:nvSpPr>
        <p:spPr>
          <a:xfrm>
            <a:off x="3980539" y="2470276"/>
            <a:ext cx="4311603" cy="369332"/>
          </a:xfrm>
          <a:prstGeom prst="rect">
            <a:avLst/>
          </a:prstGeom>
          <a:noFill/>
        </p:spPr>
        <p:txBody>
          <a:bodyPr wrap="square" rtlCol="0">
            <a:spAutoFit/>
          </a:bodyPr>
          <a:lstStyle/>
          <a:p>
            <a:r>
              <a:rPr lang="en-IN" b="1" dirty="0">
                <a:solidFill>
                  <a:schemeClr val="tx1">
                    <a:lumMod val="85000"/>
                    <a:lumOff val="15000"/>
                  </a:schemeClr>
                </a:solidFill>
              </a:rPr>
              <a:t>Graph representing the diabetes dataset.</a:t>
            </a:r>
          </a:p>
        </p:txBody>
      </p:sp>
      <p:graphicFrame>
        <p:nvGraphicFramePr>
          <p:cNvPr id="10" name="Chart 9">
            <a:extLst>
              <a:ext uri="{FF2B5EF4-FFF2-40B4-BE49-F238E27FC236}">
                <a16:creationId xmlns:a16="http://schemas.microsoft.com/office/drawing/2014/main" id="{E18D4F29-50C2-463F-8D7A-D71D9BEA3292}"/>
              </a:ext>
            </a:extLst>
          </p:cNvPr>
          <p:cNvGraphicFramePr/>
          <p:nvPr>
            <p:extLst>
              <p:ext uri="{D42A27DB-BD31-4B8C-83A1-F6EECF244321}">
                <p14:modId xmlns:p14="http://schemas.microsoft.com/office/powerpoint/2010/main" val="626888814"/>
              </p:ext>
            </p:extLst>
          </p:nvPr>
        </p:nvGraphicFramePr>
        <p:xfrm>
          <a:off x="2597266" y="2996419"/>
          <a:ext cx="6712989" cy="32170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7521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2537</TotalTime>
  <Words>1561</Words>
  <Application>Microsoft Office PowerPoint</Application>
  <PresentationFormat>Widescreen</PresentationFormat>
  <Paragraphs>172</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DIABETES PREDICTION USING MACHINE LEARNING TECHNIQUES  Final year project Review phase - 1 Batch – (2019-2023) Group Members : Abhay Kumar, Sungjemkaba Reg_no : 2019105194, 2019105219 12-Dec-2022</vt:lpstr>
      <vt:lpstr> Contents</vt:lpstr>
      <vt:lpstr>Aim &amp; objective</vt:lpstr>
      <vt:lpstr>Motivation</vt:lpstr>
      <vt:lpstr>Application</vt:lpstr>
      <vt:lpstr>State of the art</vt:lpstr>
      <vt:lpstr>Research Gap</vt:lpstr>
      <vt:lpstr>PowerPoint Presentation</vt:lpstr>
      <vt:lpstr>PowerPoint Presentation</vt:lpstr>
      <vt:lpstr>Data pre-processing</vt:lpstr>
      <vt:lpstr>Correlation </vt:lpstr>
      <vt:lpstr>Correlation contd.</vt:lpstr>
      <vt:lpstr>Balancing the dataset</vt:lpstr>
      <vt:lpstr>SVM</vt:lpstr>
      <vt:lpstr>Decision Tree</vt:lpstr>
      <vt:lpstr>Accuracy and F1 score</vt:lpstr>
      <vt:lpstr>Result analysis</vt:lpstr>
      <vt:lpstr>Work done so far</vt:lpstr>
      <vt:lpstr>Conclusion </vt:lpstr>
      <vt:lpstr>Future line of study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 KUMAR</dc:creator>
  <cp:lastModifiedBy>ABHAY KUMAR</cp:lastModifiedBy>
  <cp:revision>128</cp:revision>
  <dcterms:created xsi:type="dcterms:W3CDTF">2022-09-17T16:30:20Z</dcterms:created>
  <dcterms:modified xsi:type="dcterms:W3CDTF">2022-12-11T18:19:53Z</dcterms:modified>
</cp:coreProperties>
</file>