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300" r:id="rId4"/>
    <p:sldId id="321" r:id="rId5"/>
    <p:sldId id="302" r:id="rId6"/>
    <p:sldId id="316" r:id="rId7"/>
    <p:sldId id="307" r:id="rId8"/>
    <p:sldId id="306" r:id="rId9"/>
    <p:sldId id="261" r:id="rId10"/>
    <p:sldId id="317" r:id="rId11"/>
    <p:sldId id="322" r:id="rId12"/>
    <p:sldId id="308" r:id="rId13"/>
    <p:sldId id="318" r:id="rId14"/>
    <p:sldId id="323" r:id="rId15"/>
    <p:sldId id="320" r:id="rId16"/>
    <p:sldId id="325" r:id="rId17"/>
    <p:sldId id="313" r:id="rId18"/>
    <p:sldId id="267"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dirty="0">
                <a:solidFill>
                  <a:schemeClr val="tx1"/>
                </a:solidFill>
                <a:latin typeface="Times New Roman" panose="02020603050405020304" pitchFamily="18" charset="0"/>
                <a:cs typeface="Times New Roman" panose="02020603050405020304" pitchFamily="18" charset="0"/>
              </a:rPr>
              <a:t>DATASET</a:t>
            </a:r>
            <a:r>
              <a:rPr lang="en-IN" sz="1800" b="1" baseline="0" dirty="0">
                <a:solidFill>
                  <a:schemeClr val="tx1"/>
                </a:solidFill>
                <a:latin typeface="Times New Roman" panose="02020603050405020304" pitchFamily="18" charset="0"/>
                <a:cs typeface="Times New Roman" panose="02020603050405020304" pitchFamily="18" charset="0"/>
              </a:rPr>
              <a:t> REPRESENTATION</a:t>
            </a:r>
            <a:endParaRPr lang="en-IN" sz="1800" b="1"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DIABETES</c:v>
                </c:pt>
              </c:strCache>
            </c:strRef>
          </c:tx>
          <c:spPr>
            <a:solidFill>
              <a:schemeClr val="accent1"/>
            </a:solidFill>
            <a:ln>
              <a:noFill/>
            </a:ln>
            <a:effectLst/>
          </c:spPr>
          <c:invertIfNegative val="0"/>
          <c:cat>
            <c:strRef>
              <c:f>Sheet1!$A$2</c:f>
              <c:strCache>
                <c:ptCount val="1"/>
                <c:pt idx="0">
                  <c:v>CLASS LEVEL CLASSIFICATION</c:v>
                </c:pt>
              </c:strCache>
            </c:strRef>
          </c:cat>
          <c:val>
            <c:numRef>
              <c:f>Sheet1!$B$2</c:f>
              <c:numCache>
                <c:formatCode>General</c:formatCode>
                <c:ptCount val="1"/>
                <c:pt idx="0">
                  <c:v>268</c:v>
                </c:pt>
              </c:numCache>
            </c:numRef>
          </c:val>
          <c:extLst>
            <c:ext xmlns:c16="http://schemas.microsoft.com/office/drawing/2014/chart" uri="{C3380CC4-5D6E-409C-BE32-E72D297353CC}">
              <c16:uniqueId val="{00000000-7C64-4511-BD10-9CBB2BF16DD6}"/>
            </c:ext>
          </c:extLst>
        </c:ser>
        <c:ser>
          <c:idx val="1"/>
          <c:order val="1"/>
          <c:tx>
            <c:strRef>
              <c:f>Sheet1!$C$1</c:f>
              <c:strCache>
                <c:ptCount val="1"/>
                <c:pt idx="0">
                  <c:v>NO DIABETES</c:v>
                </c:pt>
              </c:strCache>
            </c:strRef>
          </c:tx>
          <c:spPr>
            <a:solidFill>
              <a:schemeClr val="accent2"/>
            </a:solidFill>
            <a:ln>
              <a:noFill/>
            </a:ln>
            <a:effectLst/>
          </c:spPr>
          <c:invertIfNegative val="0"/>
          <c:cat>
            <c:strRef>
              <c:f>Sheet1!$A$2</c:f>
              <c:strCache>
                <c:ptCount val="1"/>
                <c:pt idx="0">
                  <c:v>CLASS LEVEL CLASSIFICATION</c:v>
                </c:pt>
              </c:strCache>
            </c:strRef>
          </c:cat>
          <c:val>
            <c:numRef>
              <c:f>Sheet1!$C$2</c:f>
              <c:numCache>
                <c:formatCode>General</c:formatCode>
                <c:ptCount val="1"/>
                <c:pt idx="0">
                  <c:v>500</c:v>
                </c:pt>
              </c:numCache>
            </c:numRef>
          </c:val>
          <c:extLst>
            <c:ext xmlns:c16="http://schemas.microsoft.com/office/drawing/2014/chart" uri="{C3380CC4-5D6E-409C-BE32-E72D297353CC}">
              <c16:uniqueId val="{00000001-7C64-4511-BD10-9CBB2BF16DD6}"/>
            </c:ext>
          </c:extLst>
        </c:ser>
        <c:dLbls>
          <c:showLegendKey val="0"/>
          <c:showVal val="0"/>
          <c:showCatName val="0"/>
          <c:showSerName val="0"/>
          <c:showPercent val="0"/>
          <c:showBubbleSize val="0"/>
        </c:dLbls>
        <c:gapWidth val="219"/>
        <c:overlap val="-27"/>
        <c:axId val="1604228640"/>
        <c:axId val="1604232384"/>
      </c:barChart>
      <c:catAx>
        <c:axId val="160422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90" b="1" i="0" u="none" strike="noStrike" kern="1200" baseline="0">
                <a:solidFill>
                  <a:schemeClr val="tx1">
                    <a:lumMod val="65000"/>
                    <a:lumOff val="35000"/>
                  </a:schemeClr>
                </a:solidFill>
                <a:latin typeface="+mn-lt"/>
                <a:ea typeface="+mn-ea"/>
                <a:cs typeface="+mn-cs"/>
              </a:defRPr>
            </a:pPr>
            <a:endParaRPr lang="en-US"/>
          </a:p>
        </c:txPr>
        <c:crossAx val="1604232384"/>
        <c:crosses val="autoZero"/>
        <c:auto val="1"/>
        <c:lblAlgn val="ctr"/>
        <c:lblOffset val="100"/>
        <c:noMultiLvlLbl val="0"/>
      </c:catAx>
      <c:valAx>
        <c:axId val="160423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60422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31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r>
              <a:rPr lang="en-IN" sz="1400" b="1" baseline="0" dirty="0">
                <a:solidFill>
                  <a:schemeClr val="tx1"/>
                </a:solidFill>
                <a:latin typeface="Times New Roman" panose="02020603050405020304" pitchFamily="18" charset="0"/>
                <a:cs typeface="Times New Roman" panose="02020603050405020304" pitchFamily="18" charset="0"/>
              </a:rPr>
              <a:t>ACCURACY ANALYSIS OF ENSEMBLE LEARNING CLASSIFIER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DATA</c:v>
                </c:pt>
              </c:strCache>
            </c:strRef>
          </c:tx>
          <c:spPr>
            <a:solidFill>
              <a:schemeClr val="accent1"/>
            </a:solidFill>
            <a:ln>
              <a:noFill/>
            </a:ln>
            <a:effectLst/>
          </c:spPr>
          <c:invertIfNegative val="0"/>
          <c:cat>
            <c:strRef>
              <c:f>Sheet1!$A$2:$A$5</c:f>
              <c:strCache>
                <c:ptCount val="4"/>
                <c:pt idx="0">
                  <c:v>DECISION TREE</c:v>
                </c:pt>
                <c:pt idx="1">
                  <c:v>LOGISTIC REGRESSION</c:v>
                </c:pt>
                <c:pt idx="2">
                  <c:v>SVC</c:v>
                </c:pt>
                <c:pt idx="3">
                  <c:v>VOTING CLASSIFIER</c:v>
                </c:pt>
              </c:strCache>
            </c:strRef>
          </c:cat>
          <c:val>
            <c:numRef>
              <c:f>Sheet1!$B$2:$B$5</c:f>
              <c:numCache>
                <c:formatCode>General</c:formatCode>
                <c:ptCount val="4"/>
                <c:pt idx="0">
                  <c:v>100</c:v>
                </c:pt>
                <c:pt idx="1">
                  <c:v>77</c:v>
                </c:pt>
                <c:pt idx="2">
                  <c:v>75</c:v>
                </c:pt>
                <c:pt idx="3">
                  <c:v>81</c:v>
                </c:pt>
              </c:numCache>
            </c:numRef>
          </c:val>
          <c:extLst>
            <c:ext xmlns:c16="http://schemas.microsoft.com/office/drawing/2014/chart" uri="{C3380CC4-5D6E-409C-BE32-E72D297353CC}">
              <c16:uniqueId val="{00000000-29FC-436F-BBAB-626554944CF3}"/>
            </c:ext>
          </c:extLst>
        </c:ser>
        <c:ser>
          <c:idx val="1"/>
          <c:order val="1"/>
          <c:tx>
            <c:strRef>
              <c:f>Sheet1!$C$1</c:f>
              <c:strCache>
                <c:ptCount val="1"/>
                <c:pt idx="0">
                  <c:v>TESTING DATA</c:v>
                </c:pt>
              </c:strCache>
            </c:strRef>
          </c:tx>
          <c:spPr>
            <a:solidFill>
              <a:schemeClr val="accent2"/>
            </a:solidFill>
            <a:ln>
              <a:noFill/>
            </a:ln>
            <a:effectLst/>
          </c:spPr>
          <c:invertIfNegative val="0"/>
          <c:cat>
            <c:strRef>
              <c:f>Sheet1!$A$2:$A$5</c:f>
              <c:strCache>
                <c:ptCount val="4"/>
                <c:pt idx="0">
                  <c:v>DECISION TREE</c:v>
                </c:pt>
                <c:pt idx="1">
                  <c:v>LOGISTIC REGRESSION</c:v>
                </c:pt>
                <c:pt idx="2">
                  <c:v>SVC</c:v>
                </c:pt>
                <c:pt idx="3">
                  <c:v>VOTING CLASSIFIER</c:v>
                </c:pt>
              </c:strCache>
            </c:strRef>
          </c:cat>
          <c:val>
            <c:numRef>
              <c:f>Sheet1!$C$2:$C$5</c:f>
              <c:numCache>
                <c:formatCode>General</c:formatCode>
                <c:ptCount val="4"/>
                <c:pt idx="0">
                  <c:v>67</c:v>
                </c:pt>
                <c:pt idx="1">
                  <c:v>78</c:v>
                </c:pt>
                <c:pt idx="2">
                  <c:v>76</c:v>
                </c:pt>
                <c:pt idx="3">
                  <c:v>87</c:v>
                </c:pt>
              </c:numCache>
            </c:numRef>
          </c:val>
          <c:extLst>
            <c:ext xmlns:c16="http://schemas.microsoft.com/office/drawing/2014/chart" uri="{C3380CC4-5D6E-409C-BE32-E72D297353CC}">
              <c16:uniqueId val="{00000001-29FC-436F-BBAB-626554944CF3}"/>
            </c:ext>
          </c:extLst>
        </c:ser>
        <c:dLbls>
          <c:showLegendKey val="0"/>
          <c:showVal val="0"/>
          <c:showCatName val="0"/>
          <c:showSerName val="0"/>
          <c:showPercent val="0"/>
          <c:showBubbleSize val="0"/>
        </c:dLbls>
        <c:gapWidth val="219"/>
        <c:overlap val="-27"/>
        <c:axId val="1454266736"/>
        <c:axId val="1454265488"/>
      </c:barChart>
      <c:catAx>
        <c:axId val="145426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40" b="1" i="0" u="none" strike="noStrike" kern="1200" baseline="0">
                <a:solidFill>
                  <a:schemeClr val="tx1">
                    <a:lumMod val="65000"/>
                    <a:lumOff val="35000"/>
                  </a:schemeClr>
                </a:solidFill>
                <a:latin typeface="+mn-lt"/>
                <a:ea typeface="+mn-ea"/>
                <a:cs typeface="+mn-cs"/>
              </a:defRPr>
            </a:pPr>
            <a:endParaRPr lang="en-US"/>
          </a:p>
        </c:txPr>
        <c:crossAx val="1454265488"/>
        <c:crosses val="autoZero"/>
        <c:auto val="1"/>
        <c:lblAlgn val="ctr"/>
        <c:lblOffset val="100"/>
        <c:noMultiLvlLbl val="0"/>
      </c:catAx>
      <c:valAx>
        <c:axId val="1454265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426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1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0.73642</cdr:x>
      <cdr:y>0.77349</cdr:y>
    </cdr:from>
    <cdr:to>
      <cdr:x>1</cdr:x>
      <cdr:y>0.88021</cdr:y>
    </cdr:to>
    <cdr:sp macro="" textlink="">
      <cdr:nvSpPr>
        <cdr:cNvPr id="2" name="TextBox 1">
          <a:extLst xmlns:a="http://schemas.openxmlformats.org/drawingml/2006/main">
            <a:ext uri="{FF2B5EF4-FFF2-40B4-BE49-F238E27FC236}">
              <a16:creationId xmlns:a16="http://schemas.microsoft.com/office/drawing/2014/main" id="{72E0B27F-DE37-51A5-2A6B-97B54BD924CC}"/>
            </a:ext>
          </a:extLst>
        </cdr:cNvPr>
        <cdr:cNvSpPr txBox="1"/>
      </cdr:nvSpPr>
      <cdr:spPr>
        <a:xfrm xmlns:a="http://schemas.openxmlformats.org/drawingml/2006/main">
          <a:off x="5478249" y="3347932"/>
          <a:ext cx="1960775" cy="4619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D81BD-9CF9-4792-AF9F-C55F90424C8A}" type="datetimeFigureOut">
              <a:rPr lang="en-IN" smtClean="0"/>
              <a:t>17-02-2023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BBC4-8E72-46A6-98ED-A02D8113ECD2}" type="slidenum">
              <a:rPr lang="en-IN" smtClean="0"/>
              <a:t>‹#›</a:t>
            </a:fld>
            <a:endParaRPr lang="en-IN" dirty="0"/>
          </a:p>
        </p:txBody>
      </p:sp>
    </p:spTree>
    <p:extLst>
      <p:ext uri="{BB962C8B-B14F-4D97-AF65-F5344CB8AC3E}">
        <p14:creationId xmlns:p14="http://schemas.microsoft.com/office/powerpoint/2010/main" val="46907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B6BBC4-8E72-46A6-98ED-A02D8113ECD2}" type="slidenum">
              <a:rPr lang="en-IN" smtClean="0"/>
              <a:t>2</a:t>
            </a:fld>
            <a:endParaRPr lang="en-IN" dirty="0"/>
          </a:p>
        </p:txBody>
      </p:sp>
    </p:spTree>
    <p:extLst>
      <p:ext uri="{BB962C8B-B14F-4D97-AF65-F5344CB8AC3E}">
        <p14:creationId xmlns:p14="http://schemas.microsoft.com/office/powerpoint/2010/main" val="41157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B6BBC4-8E72-46A6-98ED-A02D8113ECD2}" type="slidenum">
              <a:rPr lang="en-IN" smtClean="0"/>
              <a:t>10</a:t>
            </a:fld>
            <a:endParaRPr lang="en-IN" dirty="0"/>
          </a:p>
        </p:txBody>
      </p:sp>
    </p:spTree>
    <p:extLst>
      <p:ext uri="{BB962C8B-B14F-4D97-AF65-F5344CB8AC3E}">
        <p14:creationId xmlns:p14="http://schemas.microsoft.com/office/powerpoint/2010/main" val="88409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E64B-7387-4218-80A7-3675D99B82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F2AA0-838D-41F0-BEC3-F1D278C1E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3DE51-4AF1-43E2-8BDA-D2AD30649BE5}"/>
              </a:ext>
            </a:extLst>
          </p:cNvPr>
          <p:cNvSpPr>
            <a:spLocks noGrp="1"/>
          </p:cNvSpPr>
          <p:nvPr>
            <p:ph type="dt" sz="half" idx="10"/>
          </p:nvPr>
        </p:nvSpPr>
        <p:spPr>
          <a:xfrm>
            <a:off x="838200" y="6356350"/>
            <a:ext cx="2743200" cy="365125"/>
          </a:xfrm>
          <a:prstGeom prst="rect">
            <a:avLst/>
          </a:prstGeom>
        </p:spPr>
        <p:txBody>
          <a:bodyPr/>
          <a:lstStyle/>
          <a:p>
            <a:fld id="{C8C0575E-D2F3-413C-86AF-7BD0ABAA5F41}" type="datetime1">
              <a:rPr lang="en-IN" smtClean="0"/>
              <a:t>17-02-2023</a:t>
            </a:fld>
            <a:endParaRPr lang="en-IN" dirty="0"/>
          </a:p>
        </p:txBody>
      </p:sp>
      <p:sp>
        <p:nvSpPr>
          <p:cNvPr id="5" name="Footer Placeholder 4">
            <a:extLst>
              <a:ext uri="{FF2B5EF4-FFF2-40B4-BE49-F238E27FC236}">
                <a16:creationId xmlns:a16="http://schemas.microsoft.com/office/drawing/2014/main" id="{A14B1DCE-B3C4-433A-8D7B-9FAD724FC437}"/>
              </a:ext>
            </a:extLst>
          </p:cNvPr>
          <p:cNvSpPr>
            <a:spLocks noGrp="1"/>
          </p:cNvSpPr>
          <p:nvPr>
            <p:ph type="ftr" sz="quarter" idx="11"/>
          </p:nvPr>
        </p:nvSpPr>
        <p:spPr>
          <a:xfrm>
            <a:off x="7731711"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97D859CC-0049-4F88-AFA4-FD8BAA8F2D22}"/>
              </a:ext>
            </a:extLst>
          </p:cNvPr>
          <p:cNvSpPr>
            <a:spLocks noGrp="1"/>
          </p:cNvSpPr>
          <p:nvPr>
            <p:ph type="sldNum" sz="quarter" idx="12"/>
          </p:nvPr>
        </p:nvSpPr>
        <p:spPr>
          <a:xfrm>
            <a:off x="4433657" y="6356350"/>
            <a:ext cx="2743200" cy="365125"/>
          </a:xfrm>
        </p:spPr>
        <p:txBody>
          <a:bodyPr/>
          <a:lstStyle>
            <a:lvl1pPr algn="ctr">
              <a:defRPr/>
            </a:lvl1pPr>
          </a:lstStyle>
          <a:p>
            <a:r>
              <a:rPr lang="en-IN" dirty="0"/>
              <a:t>1</a:t>
            </a:r>
          </a:p>
        </p:txBody>
      </p:sp>
    </p:spTree>
    <p:extLst>
      <p:ext uri="{BB962C8B-B14F-4D97-AF65-F5344CB8AC3E}">
        <p14:creationId xmlns:p14="http://schemas.microsoft.com/office/powerpoint/2010/main" val="2899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C1BF-9E6B-4CE2-8B8D-A167DB49F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73286-6F2A-461A-B492-000386BC0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C8E26-EC4C-446A-A8A2-D7AFFB7B82E4}"/>
              </a:ext>
            </a:extLst>
          </p:cNvPr>
          <p:cNvSpPr>
            <a:spLocks noGrp="1"/>
          </p:cNvSpPr>
          <p:nvPr>
            <p:ph type="dt" sz="half" idx="10"/>
          </p:nvPr>
        </p:nvSpPr>
        <p:spPr>
          <a:xfrm>
            <a:off x="838200" y="6356350"/>
            <a:ext cx="2743200" cy="365125"/>
          </a:xfrm>
          <a:prstGeom prst="rect">
            <a:avLst/>
          </a:prstGeom>
        </p:spPr>
        <p:txBody>
          <a:bodyPr/>
          <a:lstStyle/>
          <a:p>
            <a:fld id="{BAD7C245-8EC5-4BD9-864C-C0F3E0D4E88C}" type="datetime1">
              <a:rPr lang="en-IN" smtClean="0"/>
              <a:t>17-02-2023</a:t>
            </a:fld>
            <a:endParaRPr lang="en-IN" dirty="0"/>
          </a:p>
        </p:txBody>
      </p:sp>
      <p:sp>
        <p:nvSpPr>
          <p:cNvPr id="5" name="Footer Placeholder 4">
            <a:extLst>
              <a:ext uri="{FF2B5EF4-FFF2-40B4-BE49-F238E27FC236}">
                <a16:creationId xmlns:a16="http://schemas.microsoft.com/office/drawing/2014/main" id="{E6C9E1C8-E728-456D-A0F7-E1E2DDD5093D}"/>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B38DA62A-7951-47C6-9F8D-8BDEB6F57CC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135694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62458-7F6F-46A8-A1F4-59AA1EF7C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2840D-43B3-4E3F-91BB-D4EBB9BD2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90A51-D443-4E44-8D6F-6BB1E885C541}"/>
              </a:ext>
            </a:extLst>
          </p:cNvPr>
          <p:cNvSpPr>
            <a:spLocks noGrp="1"/>
          </p:cNvSpPr>
          <p:nvPr>
            <p:ph type="dt" sz="half" idx="10"/>
          </p:nvPr>
        </p:nvSpPr>
        <p:spPr>
          <a:xfrm>
            <a:off x="838200" y="6356350"/>
            <a:ext cx="2743200" cy="365125"/>
          </a:xfrm>
          <a:prstGeom prst="rect">
            <a:avLst/>
          </a:prstGeom>
        </p:spPr>
        <p:txBody>
          <a:bodyPr/>
          <a:lstStyle/>
          <a:p>
            <a:fld id="{EB917820-3853-452D-AE94-4809BC786D99}" type="datetime1">
              <a:rPr lang="en-IN" smtClean="0"/>
              <a:t>17-02-2023</a:t>
            </a:fld>
            <a:endParaRPr lang="en-IN" dirty="0"/>
          </a:p>
        </p:txBody>
      </p:sp>
      <p:sp>
        <p:nvSpPr>
          <p:cNvPr id="5" name="Footer Placeholder 4">
            <a:extLst>
              <a:ext uri="{FF2B5EF4-FFF2-40B4-BE49-F238E27FC236}">
                <a16:creationId xmlns:a16="http://schemas.microsoft.com/office/drawing/2014/main" id="{B874A5B2-0CD1-4FF4-A3F7-A5667593D433}"/>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7B625EF4-E65A-48C5-9142-11CF7123B75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6115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374E-9D21-492E-9E9F-4B1E17559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D42D4-15D3-4511-8030-BAC2CED46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7098B-0CB4-4C6B-9670-B0B3C66BB109}"/>
              </a:ext>
            </a:extLst>
          </p:cNvPr>
          <p:cNvSpPr>
            <a:spLocks noGrp="1"/>
          </p:cNvSpPr>
          <p:nvPr>
            <p:ph type="dt" sz="half" idx="10"/>
          </p:nvPr>
        </p:nvSpPr>
        <p:spPr>
          <a:xfrm>
            <a:off x="838200" y="6356350"/>
            <a:ext cx="2743200" cy="365125"/>
          </a:xfrm>
          <a:prstGeom prst="rect">
            <a:avLst/>
          </a:prstGeom>
        </p:spPr>
        <p:txBody>
          <a:bodyPr/>
          <a:lstStyle/>
          <a:p>
            <a:fld id="{B00851D4-2DDB-41C2-A248-2B7961D408C6}" type="datetime1">
              <a:rPr lang="en-IN" smtClean="0"/>
              <a:t>17-02-2023</a:t>
            </a:fld>
            <a:endParaRPr lang="en-IN" dirty="0"/>
          </a:p>
        </p:txBody>
      </p:sp>
      <p:sp>
        <p:nvSpPr>
          <p:cNvPr id="5" name="Footer Placeholder 4">
            <a:extLst>
              <a:ext uri="{FF2B5EF4-FFF2-40B4-BE49-F238E27FC236}">
                <a16:creationId xmlns:a16="http://schemas.microsoft.com/office/drawing/2014/main" id="{47D370E1-6011-4844-9EBC-2841BA498B9C}"/>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E976E139-EE03-41EB-8455-34068EB0CB34}"/>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6723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E29-232A-4DC5-94B8-C16BF4639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90FDC3-307A-4551-97B6-52701ADF3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50D39-BC8F-46DF-AA9E-CD05FDD905CE}"/>
              </a:ext>
            </a:extLst>
          </p:cNvPr>
          <p:cNvSpPr>
            <a:spLocks noGrp="1"/>
          </p:cNvSpPr>
          <p:nvPr>
            <p:ph type="dt" sz="half" idx="10"/>
          </p:nvPr>
        </p:nvSpPr>
        <p:spPr>
          <a:xfrm>
            <a:off x="838200" y="6356350"/>
            <a:ext cx="2743200" cy="365125"/>
          </a:xfrm>
          <a:prstGeom prst="rect">
            <a:avLst/>
          </a:prstGeom>
        </p:spPr>
        <p:txBody>
          <a:bodyPr/>
          <a:lstStyle/>
          <a:p>
            <a:fld id="{0E64CDD6-D5C6-4307-A684-AA62EF4DFF2C}" type="datetime1">
              <a:rPr lang="en-IN" smtClean="0"/>
              <a:t>17-02-2023</a:t>
            </a:fld>
            <a:endParaRPr lang="en-IN" dirty="0"/>
          </a:p>
        </p:txBody>
      </p:sp>
      <p:sp>
        <p:nvSpPr>
          <p:cNvPr id="5" name="Footer Placeholder 4">
            <a:extLst>
              <a:ext uri="{FF2B5EF4-FFF2-40B4-BE49-F238E27FC236}">
                <a16:creationId xmlns:a16="http://schemas.microsoft.com/office/drawing/2014/main" id="{BC16F44E-031B-4AE4-A0C6-3CC190209CD3}"/>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63169901-504F-4F7D-8AF6-18A23559C50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7962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73BA-3C24-46C5-B42A-46BC524C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8442-CA72-4658-8156-76FF0D293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5A68F-7064-4507-9039-490A6CA45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1E9F1-EFC7-49E7-A99C-18EA6D447730}"/>
              </a:ext>
            </a:extLst>
          </p:cNvPr>
          <p:cNvSpPr>
            <a:spLocks noGrp="1"/>
          </p:cNvSpPr>
          <p:nvPr>
            <p:ph type="dt" sz="half" idx="10"/>
          </p:nvPr>
        </p:nvSpPr>
        <p:spPr>
          <a:xfrm>
            <a:off x="838200" y="6356350"/>
            <a:ext cx="2743200" cy="365125"/>
          </a:xfrm>
          <a:prstGeom prst="rect">
            <a:avLst/>
          </a:prstGeom>
        </p:spPr>
        <p:txBody>
          <a:bodyPr/>
          <a:lstStyle/>
          <a:p>
            <a:fld id="{54852008-6A6C-4390-A964-453C103190FD}" type="datetime1">
              <a:rPr lang="en-IN" smtClean="0"/>
              <a:t>17-02-2023</a:t>
            </a:fld>
            <a:endParaRPr lang="en-IN" dirty="0"/>
          </a:p>
        </p:txBody>
      </p:sp>
      <p:sp>
        <p:nvSpPr>
          <p:cNvPr id="6" name="Footer Placeholder 5">
            <a:extLst>
              <a:ext uri="{FF2B5EF4-FFF2-40B4-BE49-F238E27FC236}">
                <a16:creationId xmlns:a16="http://schemas.microsoft.com/office/drawing/2014/main" id="{B6377EDC-3739-4F26-A3F8-B1D3BC6A18CC}"/>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E6723B5C-B09B-4D13-B5E4-1A9629FFE23E}"/>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00237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01D6-F680-4F4B-9822-2EE60A66EA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B69-77C1-4FCF-B4C0-AC54BCB25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802D8-A0D1-4F97-95BD-553B6CBFE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1C989E-F151-40AE-A30F-08D4B163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44CC7-BF47-4F88-B77F-68C793DA5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2690A-26A7-45C3-8398-726A4ABADEA2}"/>
              </a:ext>
            </a:extLst>
          </p:cNvPr>
          <p:cNvSpPr>
            <a:spLocks noGrp="1"/>
          </p:cNvSpPr>
          <p:nvPr>
            <p:ph type="dt" sz="half" idx="10"/>
          </p:nvPr>
        </p:nvSpPr>
        <p:spPr>
          <a:xfrm>
            <a:off x="838200" y="6356350"/>
            <a:ext cx="2743200" cy="365125"/>
          </a:xfrm>
          <a:prstGeom prst="rect">
            <a:avLst/>
          </a:prstGeom>
        </p:spPr>
        <p:txBody>
          <a:bodyPr/>
          <a:lstStyle/>
          <a:p>
            <a:fld id="{7CAC7620-A16F-4A36-9F3A-EB0C9CE69060}" type="datetime1">
              <a:rPr lang="en-IN" smtClean="0"/>
              <a:t>17-02-2023</a:t>
            </a:fld>
            <a:endParaRPr lang="en-IN" dirty="0"/>
          </a:p>
        </p:txBody>
      </p:sp>
      <p:sp>
        <p:nvSpPr>
          <p:cNvPr id="8" name="Footer Placeholder 7">
            <a:extLst>
              <a:ext uri="{FF2B5EF4-FFF2-40B4-BE49-F238E27FC236}">
                <a16:creationId xmlns:a16="http://schemas.microsoft.com/office/drawing/2014/main" id="{92DF01A0-6F23-42DD-9CF8-51D5D46CC9A6}"/>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9" name="Slide Number Placeholder 8">
            <a:extLst>
              <a:ext uri="{FF2B5EF4-FFF2-40B4-BE49-F238E27FC236}">
                <a16:creationId xmlns:a16="http://schemas.microsoft.com/office/drawing/2014/main" id="{2C88EEA5-64A3-49F5-B0EE-BC913A479603}"/>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4120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84F9-30DF-4FDF-AE73-55F5BCC68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464E8-15BE-44D9-9402-1E63668603C5}"/>
              </a:ext>
            </a:extLst>
          </p:cNvPr>
          <p:cNvSpPr>
            <a:spLocks noGrp="1"/>
          </p:cNvSpPr>
          <p:nvPr>
            <p:ph type="dt" sz="half" idx="10"/>
          </p:nvPr>
        </p:nvSpPr>
        <p:spPr>
          <a:xfrm>
            <a:off x="838200" y="6356350"/>
            <a:ext cx="2743200" cy="365125"/>
          </a:xfrm>
          <a:prstGeom prst="rect">
            <a:avLst/>
          </a:prstGeom>
        </p:spPr>
        <p:txBody>
          <a:bodyPr/>
          <a:lstStyle/>
          <a:p>
            <a:fld id="{BFEE7A27-E792-409B-954E-F2FE78DE45B6}" type="datetime1">
              <a:rPr lang="en-IN" smtClean="0"/>
              <a:t>17-02-2023</a:t>
            </a:fld>
            <a:endParaRPr lang="en-IN" dirty="0"/>
          </a:p>
        </p:txBody>
      </p:sp>
      <p:sp>
        <p:nvSpPr>
          <p:cNvPr id="4" name="Footer Placeholder 3">
            <a:extLst>
              <a:ext uri="{FF2B5EF4-FFF2-40B4-BE49-F238E27FC236}">
                <a16:creationId xmlns:a16="http://schemas.microsoft.com/office/drawing/2014/main" id="{642624B5-8377-4340-BCB6-DA0BAE7BF181}"/>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id="{746ADC1A-6CC4-4DFA-8037-0C890579C507}"/>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40632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CB794-339B-4E4E-95FB-CE6B23050291}"/>
              </a:ext>
            </a:extLst>
          </p:cNvPr>
          <p:cNvSpPr>
            <a:spLocks noGrp="1"/>
          </p:cNvSpPr>
          <p:nvPr>
            <p:ph type="dt" sz="half" idx="10"/>
          </p:nvPr>
        </p:nvSpPr>
        <p:spPr>
          <a:xfrm>
            <a:off x="838200" y="6356350"/>
            <a:ext cx="2743200" cy="365125"/>
          </a:xfrm>
          <a:prstGeom prst="rect">
            <a:avLst/>
          </a:prstGeom>
        </p:spPr>
        <p:txBody>
          <a:bodyPr/>
          <a:lstStyle/>
          <a:p>
            <a:fld id="{435212D1-79EC-40A9-8842-45A179F9A1B4}" type="datetime1">
              <a:rPr lang="en-IN" smtClean="0"/>
              <a:t>17-02-2023</a:t>
            </a:fld>
            <a:endParaRPr lang="en-IN" dirty="0"/>
          </a:p>
        </p:txBody>
      </p:sp>
      <p:sp>
        <p:nvSpPr>
          <p:cNvPr id="3" name="Footer Placeholder 2">
            <a:extLst>
              <a:ext uri="{FF2B5EF4-FFF2-40B4-BE49-F238E27FC236}">
                <a16:creationId xmlns:a16="http://schemas.microsoft.com/office/drawing/2014/main" id="{92EF8D70-F160-48E5-8118-E4980B40A92D}"/>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4" name="Slide Number Placeholder 3">
            <a:extLst>
              <a:ext uri="{FF2B5EF4-FFF2-40B4-BE49-F238E27FC236}">
                <a16:creationId xmlns:a16="http://schemas.microsoft.com/office/drawing/2014/main" id="{949C519B-544A-43AD-9FA0-035A1DD0F7ED}"/>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182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F6D-916D-4147-A09C-8320A8BC5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D4570C-232A-4732-8A54-34A548F92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A0E828-54D9-42B0-B3FB-3AD0F11AC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9F0F-0EEB-4119-8CBB-50CDB4581FEA}"/>
              </a:ext>
            </a:extLst>
          </p:cNvPr>
          <p:cNvSpPr>
            <a:spLocks noGrp="1"/>
          </p:cNvSpPr>
          <p:nvPr>
            <p:ph type="dt" sz="half" idx="10"/>
          </p:nvPr>
        </p:nvSpPr>
        <p:spPr>
          <a:xfrm>
            <a:off x="838200" y="6356350"/>
            <a:ext cx="2743200" cy="365125"/>
          </a:xfrm>
          <a:prstGeom prst="rect">
            <a:avLst/>
          </a:prstGeom>
        </p:spPr>
        <p:txBody>
          <a:bodyPr/>
          <a:lstStyle/>
          <a:p>
            <a:fld id="{A36CBF7D-1335-4B66-971A-7947D3B73096}" type="datetime1">
              <a:rPr lang="en-IN" smtClean="0"/>
              <a:t>17-02-2023</a:t>
            </a:fld>
            <a:endParaRPr lang="en-IN" dirty="0"/>
          </a:p>
        </p:txBody>
      </p:sp>
      <p:sp>
        <p:nvSpPr>
          <p:cNvPr id="6" name="Footer Placeholder 5">
            <a:extLst>
              <a:ext uri="{FF2B5EF4-FFF2-40B4-BE49-F238E27FC236}">
                <a16:creationId xmlns:a16="http://schemas.microsoft.com/office/drawing/2014/main" id="{5DC31F5A-3FD8-422C-B48D-4A5BE578306B}"/>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C37FCA87-FD82-421B-A6A6-3F6779614D3C}"/>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636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80A-70FE-406B-98CF-41FB6C9C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46C92-D601-452D-9A53-E142720C5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605A0DE-5F86-4EE6-9997-A91B3ABBC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B54E0-608A-4BD3-BE6C-26B7FA742C94}"/>
              </a:ext>
            </a:extLst>
          </p:cNvPr>
          <p:cNvSpPr>
            <a:spLocks noGrp="1"/>
          </p:cNvSpPr>
          <p:nvPr>
            <p:ph type="dt" sz="half" idx="10"/>
          </p:nvPr>
        </p:nvSpPr>
        <p:spPr>
          <a:xfrm>
            <a:off x="838200" y="6356350"/>
            <a:ext cx="2743200" cy="365125"/>
          </a:xfrm>
          <a:prstGeom prst="rect">
            <a:avLst/>
          </a:prstGeom>
        </p:spPr>
        <p:txBody>
          <a:bodyPr/>
          <a:lstStyle/>
          <a:p>
            <a:fld id="{36590EF3-9418-4122-9E94-69F4BB5351D5}" type="datetime1">
              <a:rPr lang="en-IN" smtClean="0"/>
              <a:t>17-02-2023</a:t>
            </a:fld>
            <a:endParaRPr lang="en-IN" dirty="0"/>
          </a:p>
        </p:txBody>
      </p:sp>
      <p:sp>
        <p:nvSpPr>
          <p:cNvPr id="6" name="Footer Placeholder 5">
            <a:extLst>
              <a:ext uri="{FF2B5EF4-FFF2-40B4-BE49-F238E27FC236}">
                <a16:creationId xmlns:a16="http://schemas.microsoft.com/office/drawing/2014/main" id="{0E03F535-C604-4B3A-92A1-CAADA1AD640E}"/>
              </a:ext>
            </a:extLst>
          </p:cNvPr>
          <p:cNvSpPr>
            <a:spLocks noGrp="1"/>
          </p:cNvSpPr>
          <p:nvPr>
            <p:ph type="ftr" sz="quarter" idx="11"/>
          </p:nvPr>
        </p:nvSpPr>
        <p:spPr>
          <a:xfrm>
            <a:off x="4038600" y="6356350"/>
            <a:ext cx="4114800" cy="365125"/>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7BCD7689-C1FE-48DC-B979-911F381513C6}"/>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2957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CB815-B141-48F5-8295-5232858EC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34C55-31DE-4FAE-AA6C-5C1AB620A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ADA68C0-7DAB-40AD-9036-5081F1FACE24}"/>
              </a:ext>
            </a:extLst>
          </p:cNvPr>
          <p:cNvSpPr>
            <a:spLocks noGrp="1"/>
          </p:cNvSpPr>
          <p:nvPr>
            <p:ph type="sldNum" sz="quarter" idx="4"/>
          </p:nvPr>
        </p:nvSpPr>
        <p:spPr>
          <a:xfrm>
            <a:off x="4802079" y="6310312"/>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1</a:t>
            </a:r>
          </a:p>
        </p:txBody>
      </p:sp>
    </p:spTree>
    <p:extLst>
      <p:ext uri="{BB962C8B-B14F-4D97-AF65-F5344CB8AC3E}">
        <p14:creationId xmlns:p14="http://schemas.microsoft.com/office/powerpoint/2010/main" val="424708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confusion-matrix-machine-learni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4269"/>
            <a:ext cx="9144000" cy="2383401"/>
          </a:xfrm>
        </p:spPr>
        <p:txBody>
          <a:bodyPr>
            <a:normAutofit/>
          </a:bodyPr>
          <a:lstStyle/>
          <a:p>
            <a:r>
              <a:rPr lang="en-IN" sz="2500" b="1" dirty="0">
                <a:latin typeface="Times New Roman" panose="02020603050405020304" pitchFamily="18" charset="0"/>
                <a:cs typeface="Times New Roman" panose="02020603050405020304" pitchFamily="18" charset="0"/>
              </a:rPr>
              <a:t>DIABETES PREDICTION USING MACHINE LEARNING TECHNIQUES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Final year project Review-1 Phase - 2</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Batch – (2019-2023)</a:t>
            </a:r>
            <a:br>
              <a:rPr lang="en-IN" sz="18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Group Members : Abhay Kumar, Sungjemkaba</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Reg_no : 2019105194, 2019105219</a:t>
            </a:r>
            <a:br>
              <a:rPr lang="en-IN" sz="16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17-Feb-2023</a:t>
            </a:r>
            <a:endParaRPr lang="en-IN"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987042"/>
            <a:ext cx="9144000" cy="700215"/>
          </a:xfrm>
        </p:spPr>
        <p:txBody>
          <a:bodyPr>
            <a:normAutofit fontScale="92500" lnSpcReduction="10000"/>
          </a:bodyPr>
          <a:lstStyle/>
          <a:p>
            <a:r>
              <a:rPr lang="en-IN" sz="2000" b="1" dirty="0">
                <a:latin typeface="Times New Roman" panose="02020603050405020304" pitchFamily="18" charset="0"/>
                <a:cs typeface="Times New Roman" panose="02020603050405020304" pitchFamily="18" charset="0"/>
              </a:rPr>
              <a:t>Department of Computer Science and Engineering</a:t>
            </a:r>
          </a:p>
          <a:p>
            <a:r>
              <a:rPr lang="en-IN" sz="2000" b="1" dirty="0">
                <a:latin typeface="Times New Roman" panose="02020603050405020304" pitchFamily="18" charset="0"/>
                <a:cs typeface="Times New Roman" panose="02020603050405020304" pitchFamily="18" charset="0"/>
              </a:rPr>
              <a:t>National Institute of Technology Nagaland</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509" y="3179806"/>
            <a:ext cx="1902940" cy="1589902"/>
          </a:xfrm>
          <a:prstGeom prst="rect">
            <a:avLst/>
          </a:prstGeom>
        </p:spPr>
      </p:pic>
      <p:sp>
        <p:nvSpPr>
          <p:cNvPr id="4" name="Slide Number Placeholder 3">
            <a:extLst>
              <a:ext uri="{FF2B5EF4-FFF2-40B4-BE49-F238E27FC236}">
                <a16:creationId xmlns:a16="http://schemas.microsoft.com/office/drawing/2014/main" id="{18A3C15F-3772-4AF5-8F42-14597CC159F0}"/>
              </a:ext>
            </a:extLst>
          </p:cNvPr>
          <p:cNvSpPr>
            <a:spLocks noGrp="1"/>
          </p:cNvSpPr>
          <p:nvPr>
            <p:ph type="sldNum" sz="quarter" idx="12"/>
          </p:nvPr>
        </p:nvSpPr>
        <p:spPr>
          <a:xfrm>
            <a:off x="0" y="6373158"/>
            <a:ext cx="12192000" cy="365125"/>
          </a:xfrm>
        </p:spPr>
        <p:txBody>
          <a:bodyPr/>
          <a:lstStyle/>
          <a:p>
            <a:r>
              <a:rPr lang="en-IN" dirty="0"/>
              <a:t>1</a:t>
            </a:r>
          </a:p>
        </p:txBody>
      </p:sp>
    </p:spTree>
    <p:extLst>
      <p:ext uri="{BB962C8B-B14F-4D97-AF65-F5344CB8AC3E}">
        <p14:creationId xmlns:p14="http://schemas.microsoft.com/office/powerpoint/2010/main" val="217659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6B3EF3-0F2E-4F9E-9121-725CB8F5A3F8}"/>
              </a:ext>
            </a:extLst>
          </p:cNvPr>
          <p:cNvSpPr>
            <a:spLocks noGrp="1"/>
          </p:cNvSpPr>
          <p:nvPr>
            <p:ph type="sldNum" sz="quarter" idx="12"/>
          </p:nvPr>
        </p:nvSpPr>
        <p:spPr/>
        <p:txBody>
          <a:bodyPr/>
          <a:lstStyle/>
          <a:p>
            <a:fld id="{771956DE-C91E-4158-B063-F78EECAD942E}" type="slidenum">
              <a:rPr lang="en-IN" smtClean="0"/>
              <a:t>10</a:t>
            </a:fld>
            <a:endParaRPr lang="en-IN" dirty="0"/>
          </a:p>
        </p:txBody>
      </p:sp>
      <p:sp>
        <p:nvSpPr>
          <p:cNvPr id="22" name="TextBox 21">
            <a:extLst>
              <a:ext uri="{FF2B5EF4-FFF2-40B4-BE49-F238E27FC236}">
                <a16:creationId xmlns:a16="http://schemas.microsoft.com/office/drawing/2014/main" id="{B2B1066E-E025-4713-B084-46B7B8085970}"/>
              </a:ext>
            </a:extLst>
          </p:cNvPr>
          <p:cNvSpPr txBox="1"/>
          <p:nvPr/>
        </p:nvSpPr>
        <p:spPr>
          <a:xfrm>
            <a:off x="-15076" y="300535"/>
            <a:ext cx="12207076"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Proposed Model</a:t>
            </a:r>
          </a:p>
        </p:txBody>
      </p:sp>
      <p:sp>
        <p:nvSpPr>
          <p:cNvPr id="24" name="TextBox 23">
            <a:extLst>
              <a:ext uri="{FF2B5EF4-FFF2-40B4-BE49-F238E27FC236}">
                <a16:creationId xmlns:a16="http://schemas.microsoft.com/office/drawing/2014/main" id="{81DF77EC-1016-4D3F-AC87-A75FE8FAB5E9}"/>
              </a:ext>
            </a:extLst>
          </p:cNvPr>
          <p:cNvSpPr txBox="1"/>
          <p:nvPr/>
        </p:nvSpPr>
        <p:spPr>
          <a:xfrm>
            <a:off x="3092335" y="5544589"/>
            <a:ext cx="7060333"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No : 3    </a:t>
            </a:r>
            <a:r>
              <a:rPr lang="en-IN" b="1" dirty="0">
                <a:latin typeface="Times New Roman" panose="02020603050405020304" pitchFamily="18" charset="0"/>
                <a:cs typeface="Times New Roman" panose="02020603050405020304" pitchFamily="18" charset="0"/>
              </a:rPr>
              <a:t>Representation of the work flow of the model</a:t>
            </a:r>
          </a:p>
        </p:txBody>
      </p:sp>
      <p:grpSp>
        <p:nvGrpSpPr>
          <p:cNvPr id="146" name="Group 145">
            <a:extLst>
              <a:ext uri="{FF2B5EF4-FFF2-40B4-BE49-F238E27FC236}">
                <a16:creationId xmlns:a16="http://schemas.microsoft.com/office/drawing/2014/main" id="{76283CEF-4AA6-0FEC-73B4-D93EFA257E22}"/>
              </a:ext>
            </a:extLst>
          </p:cNvPr>
          <p:cNvGrpSpPr/>
          <p:nvPr/>
        </p:nvGrpSpPr>
        <p:grpSpPr>
          <a:xfrm>
            <a:off x="1328258" y="1688138"/>
            <a:ext cx="9802484" cy="3548880"/>
            <a:chOff x="1328258" y="1688138"/>
            <a:chExt cx="9802484" cy="3548880"/>
          </a:xfrm>
        </p:grpSpPr>
        <p:grpSp>
          <p:nvGrpSpPr>
            <p:cNvPr id="11" name="Group 10">
              <a:extLst>
                <a:ext uri="{FF2B5EF4-FFF2-40B4-BE49-F238E27FC236}">
                  <a16:creationId xmlns:a16="http://schemas.microsoft.com/office/drawing/2014/main" id="{191CEFE9-A429-43E6-BA4F-6F77E2D6BA79}"/>
                </a:ext>
              </a:extLst>
            </p:cNvPr>
            <p:cNvGrpSpPr/>
            <p:nvPr/>
          </p:nvGrpSpPr>
          <p:grpSpPr>
            <a:xfrm>
              <a:off x="1328258" y="2666252"/>
              <a:ext cx="9802484" cy="2570766"/>
              <a:chOff x="114600" y="2875174"/>
              <a:chExt cx="11962800" cy="3017322"/>
            </a:xfrm>
          </p:grpSpPr>
          <p:grpSp>
            <p:nvGrpSpPr>
              <p:cNvPr id="44" name="Group 43">
                <a:extLst>
                  <a:ext uri="{FF2B5EF4-FFF2-40B4-BE49-F238E27FC236}">
                    <a16:creationId xmlns:a16="http://schemas.microsoft.com/office/drawing/2014/main" id="{45054068-A751-44FE-B3A7-599EB0670351}"/>
                  </a:ext>
                </a:extLst>
              </p:cNvPr>
              <p:cNvGrpSpPr/>
              <p:nvPr/>
            </p:nvGrpSpPr>
            <p:grpSpPr>
              <a:xfrm>
                <a:off x="114600" y="2875174"/>
                <a:ext cx="4239398" cy="1330751"/>
                <a:chOff x="226243" y="2658358"/>
                <a:chExt cx="4239398" cy="1330751"/>
              </a:xfrm>
            </p:grpSpPr>
            <p:grpSp>
              <p:nvGrpSpPr>
                <p:cNvPr id="21" name="Group 20">
                  <a:extLst>
                    <a:ext uri="{FF2B5EF4-FFF2-40B4-BE49-F238E27FC236}">
                      <a16:creationId xmlns:a16="http://schemas.microsoft.com/office/drawing/2014/main" id="{BDEA0663-50A6-4F73-BC91-9A0E72D17183}"/>
                    </a:ext>
                  </a:extLst>
                </p:cNvPr>
                <p:cNvGrpSpPr/>
                <p:nvPr/>
              </p:nvGrpSpPr>
              <p:grpSpPr>
                <a:xfrm>
                  <a:off x="226243" y="2658358"/>
                  <a:ext cx="1858004" cy="1330751"/>
                  <a:chOff x="329938" y="1630837"/>
                  <a:chExt cx="1858004" cy="1330751"/>
                </a:xfrm>
              </p:grpSpPr>
              <p:grpSp>
                <p:nvGrpSpPr>
                  <p:cNvPr id="14" name="Group 13">
                    <a:extLst>
                      <a:ext uri="{FF2B5EF4-FFF2-40B4-BE49-F238E27FC236}">
                        <a16:creationId xmlns:a16="http://schemas.microsoft.com/office/drawing/2014/main" id="{C8F4E856-57DD-469F-BF8D-F0AEE96B4C6D}"/>
                      </a:ext>
                    </a:extLst>
                  </p:cNvPr>
                  <p:cNvGrpSpPr/>
                  <p:nvPr/>
                </p:nvGrpSpPr>
                <p:grpSpPr>
                  <a:xfrm>
                    <a:off x="329938" y="1630837"/>
                    <a:ext cx="1291472" cy="1330751"/>
                    <a:chOff x="348792" y="1677971"/>
                    <a:chExt cx="1291472" cy="1330751"/>
                  </a:xfrm>
                  <a:solidFill>
                    <a:schemeClr val="accent2"/>
                  </a:solidFill>
                </p:grpSpPr>
                <p:grpSp>
                  <p:nvGrpSpPr>
                    <p:cNvPr id="13" name="Group 12">
                      <a:extLst>
                        <a:ext uri="{FF2B5EF4-FFF2-40B4-BE49-F238E27FC236}">
                          <a16:creationId xmlns:a16="http://schemas.microsoft.com/office/drawing/2014/main" id="{DDEE5364-4813-408A-9B76-56710DE3F9DF}"/>
                        </a:ext>
                      </a:extLst>
                    </p:cNvPr>
                    <p:cNvGrpSpPr/>
                    <p:nvPr/>
                  </p:nvGrpSpPr>
                  <p:grpSpPr>
                    <a:xfrm>
                      <a:off x="348792" y="1677971"/>
                      <a:ext cx="1291472" cy="1330751"/>
                      <a:chOff x="348792" y="1677971"/>
                      <a:chExt cx="1291472" cy="1330751"/>
                    </a:xfrm>
                    <a:grpFill/>
                  </p:grpSpPr>
                  <p:sp>
                    <p:nvSpPr>
                      <p:cNvPr id="5" name="Oval 4">
                        <a:extLst>
                          <a:ext uri="{FF2B5EF4-FFF2-40B4-BE49-F238E27FC236}">
                            <a16:creationId xmlns:a16="http://schemas.microsoft.com/office/drawing/2014/main" id="{713D9A60-A70B-47EB-A8C8-0BF911711903}"/>
                          </a:ext>
                        </a:extLst>
                      </p:cNvPr>
                      <p:cNvSpPr/>
                      <p:nvPr/>
                    </p:nvSpPr>
                    <p:spPr>
                      <a:xfrm>
                        <a:off x="348792" y="2631650"/>
                        <a:ext cx="1291472" cy="377072"/>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25EC0DEE-F57F-4176-AD71-EA8EE219F8B5}"/>
                          </a:ext>
                        </a:extLst>
                      </p:cNvPr>
                      <p:cNvGrpSpPr/>
                      <p:nvPr/>
                    </p:nvGrpSpPr>
                    <p:grpSpPr>
                      <a:xfrm>
                        <a:off x="348792" y="1677971"/>
                        <a:ext cx="1291472" cy="1142215"/>
                        <a:chOff x="348792" y="1677971"/>
                        <a:chExt cx="1291472" cy="1142215"/>
                      </a:xfrm>
                      <a:grpFill/>
                    </p:grpSpPr>
                    <p:sp>
                      <p:nvSpPr>
                        <p:cNvPr id="4" name="Oval 3">
                          <a:extLst>
                            <a:ext uri="{FF2B5EF4-FFF2-40B4-BE49-F238E27FC236}">
                              <a16:creationId xmlns:a16="http://schemas.microsoft.com/office/drawing/2014/main" id="{99BA8DB8-D3F7-46E6-BAD9-6E40D6D41383}"/>
                            </a:ext>
                          </a:extLst>
                        </p:cNvPr>
                        <p:cNvSpPr/>
                        <p:nvPr/>
                      </p:nvSpPr>
                      <p:spPr>
                        <a:xfrm>
                          <a:off x="348792" y="1677971"/>
                          <a:ext cx="1291472" cy="377072"/>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E366697D-D1D9-447D-AC7E-8DDB05D4950B}"/>
                            </a:ext>
                          </a:extLst>
                        </p:cNvPr>
                        <p:cNvCxnSpPr>
                          <a:cxnSpLocks/>
                          <a:stCxn id="4" idx="2"/>
                          <a:endCxn id="5" idx="2"/>
                        </p:cNvCxnSpPr>
                        <p:nvPr/>
                      </p:nvCxnSpPr>
                      <p:spPr>
                        <a:xfrm>
                          <a:off x="348792" y="1866507"/>
                          <a:ext cx="0" cy="953679"/>
                        </a:xfrm>
                        <a:prstGeom prst="line">
                          <a:avLst/>
                        </a:prstGeom>
                        <a:grpFill/>
                        <a:ln w="28575"/>
                      </p:spPr>
                      <p:style>
                        <a:lnRef idx="1">
                          <a:schemeClr val="accent1"/>
                        </a:lnRef>
                        <a:fillRef idx="0">
                          <a:schemeClr val="accent1"/>
                        </a:fillRef>
                        <a:effectRef idx="0">
                          <a:schemeClr val="accent1"/>
                        </a:effectRef>
                        <a:fontRef idx="minor">
                          <a:schemeClr val="tx1"/>
                        </a:fontRef>
                      </p:style>
                    </p:cxnSp>
                  </p:grpSp>
                </p:grpSp>
                <p:cxnSp>
                  <p:nvCxnSpPr>
                    <p:cNvPr id="9" name="Straight Connector 8">
                      <a:extLst>
                        <a:ext uri="{FF2B5EF4-FFF2-40B4-BE49-F238E27FC236}">
                          <a16:creationId xmlns:a16="http://schemas.microsoft.com/office/drawing/2014/main" id="{3D7A1A43-3C6C-4256-A248-D358F947A77D}"/>
                        </a:ext>
                      </a:extLst>
                    </p:cNvPr>
                    <p:cNvCxnSpPr>
                      <a:cxnSpLocks/>
                      <a:stCxn id="4" idx="6"/>
                      <a:endCxn id="5" idx="6"/>
                    </p:cNvCxnSpPr>
                    <p:nvPr/>
                  </p:nvCxnSpPr>
                  <p:spPr>
                    <a:xfrm>
                      <a:off x="1640264" y="1866507"/>
                      <a:ext cx="0" cy="953679"/>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A09A0286-58EA-4614-88A9-BCD15A43BF90}"/>
                      </a:ext>
                    </a:extLst>
                  </p:cNvPr>
                  <p:cNvSpPr txBox="1"/>
                  <p:nvPr/>
                </p:nvSpPr>
                <p:spPr>
                  <a:xfrm>
                    <a:off x="443060" y="2121031"/>
                    <a:ext cx="1074655" cy="37707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DATA</a:t>
                    </a:r>
                  </a:p>
                </p:txBody>
              </p:sp>
              <p:cxnSp>
                <p:nvCxnSpPr>
                  <p:cNvPr id="19" name="Straight Arrow Connector 18">
                    <a:extLst>
                      <a:ext uri="{FF2B5EF4-FFF2-40B4-BE49-F238E27FC236}">
                        <a16:creationId xmlns:a16="http://schemas.microsoft.com/office/drawing/2014/main" id="{4FD38D41-8FDC-4D59-BF52-A968D80C70DF}"/>
                      </a:ext>
                    </a:extLst>
                  </p:cNvPr>
                  <p:cNvCxnSpPr>
                    <a:cxnSpLocks/>
                  </p:cNvCxnSpPr>
                  <p:nvPr/>
                </p:nvCxnSpPr>
                <p:spPr>
                  <a:xfrm>
                    <a:off x="1640264" y="2320566"/>
                    <a:ext cx="547678" cy="107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4D0FB016-03F2-4443-B427-3E357B4894B1}"/>
                    </a:ext>
                  </a:extLst>
                </p:cNvPr>
                <p:cNvCxnSpPr>
                  <a:cxnSpLocks/>
                </p:cNvCxnSpPr>
                <p:nvPr/>
              </p:nvCxnSpPr>
              <p:spPr>
                <a:xfrm>
                  <a:off x="3450686" y="3380638"/>
                  <a:ext cx="10149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EFE3302D-7BA8-4762-B83D-E4597D9E590F}"/>
                  </a:ext>
                </a:extLst>
              </p:cNvPr>
              <p:cNvSpPr/>
              <p:nvPr/>
            </p:nvSpPr>
            <p:spPr>
              <a:xfrm>
                <a:off x="9907571" y="3116152"/>
                <a:ext cx="2169829" cy="870792"/>
              </a:xfrm>
              <a:prstGeom prst="ellipse">
                <a:avLst/>
              </a:prstGeom>
              <a:solidFill>
                <a:schemeClr val="accent2">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432FFE18-F1D9-432E-BA11-A1C0386F56EF}"/>
                  </a:ext>
                </a:extLst>
              </p:cNvPr>
              <p:cNvSpPr txBox="1"/>
              <p:nvPr/>
            </p:nvSpPr>
            <p:spPr>
              <a:xfrm>
                <a:off x="10047310" y="3217383"/>
                <a:ext cx="183046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Performance analysis</a:t>
                </a:r>
              </a:p>
            </p:txBody>
          </p:sp>
          <p:sp>
            <p:nvSpPr>
              <p:cNvPr id="50" name="Rectangle 49">
                <a:extLst>
                  <a:ext uri="{FF2B5EF4-FFF2-40B4-BE49-F238E27FC236}">
                    <a16:creationId xmlns:a16="http://schemas.microsoft.com/office/drawing/2014/main" id="{2E1BECA4-F90F-460D-ADF0-F0872D763160}"/>
                  </a:ext>
                </a:extLst>
              </p:cNvPr>
              <p:cNvSpPr/>
              <p:nvPr/>
            </p:nvSpPr>
            <p:spPr>
              <a:xfrm>
                <a:off x="9964963" y="4785014"/>
                <a:ext cx="2112437" cy="11074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7F7D399B-6ABD-4C68-8423-FDB52A875C14}"/>
                  </a:ext>
                </a:extLst>
              </p:cNvPr>
              <p:cNvSpPr txBox="1"/>
              <p:nvPr/>
            </p:nvSpPr>
            <p:spPr>
              <a:xfrm>
                <a:off x="10002254" y="5049029"/>
                <a:ext cx="1904215" cy="433487"/>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Accuracy</a:t>
                </a:r>
              </a:p>
            </p:txBody>
          </p:sp>
          <p:cxnSp>
            <p:nvCxnSpPr>
              <p:cNvPr id="6" name="Straight Arrow Connector 5">
                <a:extLst>
                  <a:ext uri="{FF2B5EF4-FFF2-40B4-BE49-F238E27FC236}">
                    <a16:creationId xmlns:a16="http://schemas.microsoft.com/office/drawing/2014/main" id="{B2CEF071-E15C-42E5-96D7-C8A6F5F57B57}"/>
                  </a:ext>
                </a:extLst>
              </p:cNvPr>
              <p:cNvCxnSpPr>
                <a:cxnSpLocks/>
                <a:stCxn id="45" idx="4"/>
                <a:endCxn id="50" idx="0"/>
              </p:cNvCxnSpPr>
              <p:nvPr/>
            </p:nvCxnSpPr>
            <p:spPr>
              <a:xfrm>
                <a:off x="10992486" y="3986944"/>
                <a:ext cx="28696" cy="7980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4E949F38-FF34-AF50-ABAA-BFF9524066B5}"/>
                </a:ext>
              </a:extLst>
            </p:cNvPr>
            <p:cNvGrpSpPr/>
            <p:nvPr/>
          </p:nvGrpSpPr>
          <p:grpSpPr>
            <a:xfrm>
              <a:off x="6125324" y="1688138"/>
              <a:ext cx="3243219" cy="3055021"/>
              <a:chOff x="3924900" y="1323428"/>
              <a:chExt cx="4497557" cy="2105572"/>
            </a:xfrm>
            <a:solidFill>
              <a:schemeClr val="bg2"/>
            </a:solidFill>
          </p:grpSpPr>
          <p:grpSp>
            <p:nvGrpSpPr>
              <p:cNvPr id="8" name="Group 7">
                <a:extLst>
                  <a:ext uri="{FF2B5EF4-FFF2-40B4-BE49-F238E27FC236}">
                    <a16:creationId xmlns:a16="http://schemas.microsoft.com/office/drawing/2014/main" id="{D580D44C-C206-948F-64CF-562C40927A8A}"/>
                  </a:ext>
                </a:extLst>
              </p:cNvPr>
              <p:cNvGrpSpPr/>
              <p:nvPr/>
            </p:nvGrpSpPr>
            <p:grpSpPr>
              <a:xfrm>
                <a:off x="3924900" y="1323428"/>
                <a:ext cx="4497557" cy="2105572"/>
                <a:chOff x="3693440" y="1930492"/>
                <a:chExt cx="4497557" cy="2105572"/>
              </a:xfrm>
              <a:grpFill/>
            </p:grpSpPr>
            <p:grpSp>
              <p:nvGrpSpPr>
                <p:cNvPr id="18" name="Group 17">
                  <a:extLst>
                    <a:ext uri="{FF2B5EF4-FFF2-40B4-BE49-F238E27FC236}">
                      <a16:creationId xmlns:a16="http://schemas.microsoft.com/office/drawing/2014/main" id="{361796BA-4A43-C251-A3B5-9AC33B7EE78D}"/>
                    </a:ext>
                  </a:extLst>
                </p:cNvPr>
                <p:cNvGrpSpPr/>
                <p:nvPr/>
              </p:nvGrpSpPr>
              <p:grpSpPr>
                <a:xfrm>
                  <a:off x="3693440" y="1930492"/>
                  <a:ext cx="4497557" cy="2105572"/>
                  <a:chOff x="3627452" y="1861726"/>
                  <a:chExt cx="4497557" cy="2105572"/>
                </a:xfrm>
                <a:grpFill/>
              </p:grpSpPr>
              <p:cxnSp>
                <p:nvCxnSpPr>
                  <p:cNvPr id="40" name="Straight Arrow Connector 39">
                    <a:extLst>
                      <a:ext uri="{FF2B5EF4-FFF2-40B4-BE49-F238E27FC236}">
                        <a16:creationId xmlns:a16="http://schemas.microsoft.com/office/drawing/2014/main" id="{83BDC0A6-7DAC-EF35-2AD2-E1AEC26A6D3C}"/>
                      </a:ext>
                    </a:extLst>
                  </p:cNvPr>
                  <p:cNvCxnSpPr>
                    <a:cxnSpLocks/>
                  </p:cNvCxnSpPr>
                  <p:nvPr/>
                </p:nvCxnSpPr>
                <p:spPr>
                  <a:xfrm flipV="1">
                    <a:off x="7451921" y="2914512"/>
                    <a:ext cx="673088" cy="75199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9CC1C5C7-ECF1-BE43-C8E5-33F620FC3A11}"/>
                      </a:ext>
                    </a:extLst>
                  </p:cNvPr>
                  <p:cNvGrpSpPr/>
                  <p:nvPr/>
                </p:nvGrpSpPr>
                <p:grpSpPr>
                  <a:xfrm>
                    <a:off x="3627452" y="1861726"/>
                    <a:ext cx="4497557" cy="2105572"/>
                    <a:chOff x="3627452" y="1861726"/>
                    <a:chExt cx="4497557" cy="2105572"/>
                  </a:xfrm>
                  <a:grpFill/>
                </p:grpSpPr>
                <p:grpSp>
                  <p:nvGrpSpPr>
                    <p:cNvPr id="54" name="Group 53">
                      <a:extLst>
                        <a:ext uri="{FF2B5EF4-FFF2-40B4-BE49-F238E27FC236}">
                          <a16:creationId xmlns:a16="http://schemas.microsoft.com/office/drawing/2014/main" id="{1D477287-82A0-CEEA-20C7-0570C10F74BD}"/>
                        </a:ext>
                      </a:extLst>
                    </p:cNvPr>
                    <p:cNvGrpSpPr/>
                    <p:nvPr/>
                  </p:nvGrpSpPr>
                  <p:grpSpPr>
                    <a:xfrm>
                      <a:off x="3627452" y="1861726"/>
                      <a:ext cx="4497557" cy="2105572"/>
                      <a:chOff x="3668459" y="1853687"/>
                      <a:chExt cx="4497557" cy="2105572"/>
                    </a:xfrm>
                    <a:grpFill/>
                  </p:grpSpPr>
                  <p:grpSp>
                    <p:nvGrpSpPr>
                      <p:cNvPr id="56" name="Group 55">
                        <a:extLst>
                          <a:ext uri="{FF2B5EF4-FFF2-40B4-BE49-F238E27FC236}">
                            <a16:creationId xmlns:a16="http://schemas.microsoft.com/office/drawing/2014/main" id="{0BDEC554-5955-BED6-59D6-83F9475AB53B}"/>
                          </a:ext>
                        </a:extLst>
                      </p:cNvPr>
                      <p:cNvGrpSpPr/>
                      <p:nvPr/>
                    </p:nvGrpSpPr>
                    <p:grpSpPr>
                      <a:xfrm>
                        <a:off x="3668459" y="1853687"/>
                        <a:ext cx="3824470" cy="2105572"/>
                        <a:chOff x="3668459" y="1853687"/>
                        <a:chExt cx="3824470" cy="2105572"/>
                      </a:xfrm>
                      <a:grpFill/>
                    </p:grpSpPr>
                    <p:grpSp>
                      <p:nvGrpSpPr>
                        <p:cNvPr id="65" name="Group 64">
                          <a:extLst>
                            <a:ext uri="{FF2B5EF4-FFF2-40B4-BE49-F238E27FC236}">
                              <a16:creationId xmlns:a16="http://schemas.microsoft.com/office/drawing/2014/main" id="{01C6F85C-1BB9-E017-77BC-79E1A924A152}"/>
                            </a:ext>
                          </a:extLst>
                        </p:cNvPr>
                        <p:cNvGrpSpPr/>
                        <p:nvPr/>
                      </p:nvGrpSpPr>
                      <p:grpSpPr>
                        <a:xfrm>
                          <a:off x="4268860" y="1853687"/>
                          <a:ext cx="3224069" cy="2105572"/>
                          <a:chOff x="2036087" y="1099541"/>
                          <a:chExt cx="8119824" cy="4658915"/>
                        </a:xfrm>
                        <a:grpFill/>
                      </p:grpSpPr>
                      <p:sp>
                        <p:nvSpPr>
                          <p:cNvPr id="69" name="Freeform: Shape 68">
                            <a:extLst>
                              <a:ext uri="{FF2B5EF4-FFF2-40B4-BE49-F238E27FC236}">
                                <a16:creationId xmlns:a16="http://schemas.microsoft.com/office/drawing/2014/main" id="{571DFEFE-BA3A-2882-2788-93BC9A0E1683}"/>
                              </a:ext>
                            </a:extLst>
                          </p:cNvPr>
                          <p:cNvSpPr/>
                          <p:nvPr/>
                        </p:nvSpPr>
                        <p:spPr>
                          <a:xfrm>
                            <a:off x="2036087" y="1099541"/>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dirty="0"/>
                          </a:p>
                        </p:txBody>
                      </p:sp>
                      <p:sp>
                        <p:nvSpPr>
                          <p:cNvPr id="70" name="Freeform: Shape 69">
                            <a:extLst>
                              <a:ext uri="{FF2B5EF4-FFF2-40B4-BE49-F238E27FC236}">
                                <a16:creationId xmlns:a16="http://schemas.microsoft.com/office/drawing/2014/main" id="{A2FE9893-1801-8D70-18F4-40061974C7BA}"/>
                              </a:ext>
                            </a:extLst>
                          </p:cNvPr>
                          <p:cNvSpPr/>
                          <p:nvPr/>
                        </p:nvSpPr>
                        <p:spPr>
                          <a:xfrm>
                            <a:off x="2036087" y="2763440"/>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sp>
                        <p:nvSpPr>
                          <p:cNvPr id="71" name="Freeform: Shape 70">
                            <a:extLst>
                              <a:ext uri="{FF2B5EF4-FFF2-40B4-BE49-F238E27FC236}">
                                <a16:creationId xmlns:a16="http://schemas.microsoft.com/office/drawing/2014/main" id="{1DC5DA03-55DB-ECC1-E0DD-E087D1DA2437}"/>
                              </a:ext>
                            </a:extLst>
                          </p:cNvPr>
                          <p:cNvSpPr/>
                          <p:nvPr/>
                        </p:nvSpPr>
                        <p:spPr>
                          <a:xfrm>
                            <a:off x="2036087" y="4427338"/>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sp>
                        <p:nvSpPr>
                          <p:cNvPr id="72" name="Freeform: Shape 71">
                            <a:extLst>
                              <a:ext uri="{FF2B5EF4-FFF2-40B4-BE49-F238E27FC236}">
                                <a16:creationId xmlns:a16="http://schemas.microsoft.com/office/drawing/2014/main" id="{DA426767-B2F6-9F55-096C-1B6529437E53}"/>
                              </a:ext>
                            </a:extLst>
                          </p:cNvPr>
                          <p:cNvSpPr/>
                          <p:nvPr/>
                        </p:nvSpPr>
                        <p:spPr>
                          <a:xfrm>
                            <a:off x="4986733" y="4427339"/>
                            <a:ext cx="2218531" cy="1331117"/>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sp>
                        <p:nvSpPr>
                          <p:cNvPr id="73" name="Freeform: Shape 72">
                            <a:extLst>
                              <a:ext uri="{FF2B5EF4-FFF2-40B4-BE49-F238E27FC236}">
                                <a16:creationId xmlns:a16="http://schemas.microsoft.com/office/drawing/2014/main" id="{F1D9BB56-9289-A0FF-6881-796A4EF6F8E8}"/>
                              </a:ext>
                            </a:extLst>
                          </p:cNvPr>
                          <p:cNvSpPr/>
                          <p:nvPr/>
                        </p:nvSpPr>
                        <p:spPr>
                          <a:xfrm>
                            <a:off x="4986734" y="2763440"/>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sp>
                        <p:nvSpPr>
                          <p:cNvPr id="74" name="Freeform: Shape 73">
                            <a:extLst>
                              <a:ext uri="{FF2B5EF4-FFF2-40B4-BE49-F238E27FC236}">
                                <a16:creationId xmlns:a16="http://schemas.microsoft.com/office/drawing/2014/main" id="{014B48FE-C337-6DAE-B5B5-368A045C2204}"/>
                              </a:ext>
                            </a:extLst>
                          </p:cNvPr>
                          <p:cNvSpPr/>
                          <p:nvPr/>
                        </p:nvSpPr>
                        <p:spPr>
                          <a:xfrm>
                            <a:off x="4986734" y="1099541"/>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sp>
                        <p:nvSpPr>
                          <p:cNvPr id="75" name="Freeform: Shape 74">
                            <a:extLst>
                              <a:ext uri="{FF2B5EF4-FFF2-40B4-BE49-F238E27FC236}">
                                <a16:creationId xmlns:a16="http://schemas.microsoft.com/office/drawing/2014/main" id="{F82ECBD1-7EAF-F2B0-7573-BC235896B803}"/>
                              </a:ext>
                            </a:extLst>
                          </p:cNvPr>
                          <p:cNvSpPr/>
                          <p:nvPr/>
                        </p:nvSpPr>
                        <p:spPr>
                          <a:xfrm>
                            <a:off x="7937380" y="1099541"/>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dirty="0"/>
                          </a:p>
                        </p:txBody>
                      </p:sp>
                      <p:sp>
                        <p:nvSpPr>
                          <p:cNvPr id="76" name="Freeform: Shape 75">
                            <a:extLst>
                              <a:ext uri="{FF2B5EF4-FFF2-40B4-BE49-F238E27FC236}">
                                <a16:creationId xmlns:a16="http://schemas.microsoft.com/office/drawing/2014/main" id="{E9A94A52-CB66-0B33-911D-439791AE29AB}"/>
                              </a:ext>
                            </a:extLst>
                          </p:cNvPr>
                          <p:cNvSpPr/>
                          <p:nvPr/>
                        </p:nvSpPr>
                        <p:spPr>
                          <a:xfrm>
                            <a:off x="7937380" y="2763440"/>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sp>
                        <p:nvSpPr>
                          <p:cNvPr id="77" name="Freeform: Shape 76">
                            <a:extLst>
                              <a:ext uri="{FF2B5EF4-FFF2-40B4-BE49-F238E27FC236}">
                                <a16:creationId xmlns:a16="http://schemas.microsoft.com/office/drawing/2014/main" id="{C66E0C0A-E577-1B97-5641-5BC90D6DAA61}"/>
                              </a:ext>
                            </a:extLst>
                          </p:cNvPr>
                          <p:cNvSpPr/>
                          <p:nvPr/>
                        </p:nvSpPr>
                        <p:spPr>
                          <a:xfrm>
                            <a:off x="7937380" y="4427338"/>
                            <a:ext cx="2218531" cy="1331118"/>
                          </a:xfrm>
                          <a:custGeom>
                            <a:avLst/>
                            <a:gdLst>
                              <a:gd name="connsiteX0" fmla="*/ 0 w 2218531"/>
                              <a:gd name="connsiteY0" fmla="*/ 133112 h 1331118"/>
                              <a:gd name="connsiteX1" fmla="*/ 133112 w 2218531"/>
                              <a:gd name="connsiteY1" fmla="*/ 0 h 1331118"/>
                              <a:gd name="connsiteX2" fmla="*/ 2085419 w 2218531"/>
                              <a:gd name="connsiteY2" fmla="*/ 0 h 1331118"/>
                              <a:gd name="connsiteX3" fmla="*/ 2218531 w 2218531"/>
                              <a:gd name="connsiteY3" fmla="*/ 133112 h 1331118"/>
                              <a:gd name="connsiteX4" fmla="*/ 2218531 w 2218531"/>
                              <a:gd name="connsiteY4" fmla="*/ 1198006 h 1331118"/>
                              <a:gd name="connsiteX5" fmla="*/ 2085419 w 2218531"/>
                              <a:gd name="connsiteY5" fmla="*/ 1331118 h 1331118"/>
                              <a:gd name="connsiteX6" fmla="*/ 133112 w 2218531"/>
                              <a:gd name="connsiteY6" fmla="*/ 1331118 h 1331118"/>
                              <a:gd name="connsiteX7" fmla="*/ 0 w 2218531"/>
                              <a:gd name="connsiteY7" fmla="*/ 1198006 h 1331118"/>
                              <a:gd name="connsiteX8" fmla="*/ 0 w 2218531"/>
                              <a:gd name="connsiteY8" fmla="*/ 133112 h 13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531" h="1331118">
                                <a:moveTo>
                                  <a:pt x="0" y="133112"/>
                                </a:moveTo>
                                <a:cubicBezTo>
                                  <a:pt x="0" y="59596"/>
                                  <a:pt x="59596" y="0"/>
                                  <a:pt x="133112" y="0"/>
                                </a:cubicBezTo>
                                <a:lnTo>
                                  <a:pt x="2085419" y="0"/>
                                </a:lnTo>
                                <a:cubicBezTo>
                                  <a:pt x="2158935" y="0"/>
                                  <a:pt x="2218531" y="59596"/>
                                  <a:pt x="2218531" y="133112"/>
                                </a:cubicBezTo>
                                <a:lnTo>
                                  <a:pt x="2218531" y="1198006"/>
                                </a:lnTo>
                                <a:cubicBezTo>
                                  <a:pt x="2218531" y="1271522"/>
                                  <a:pt x="2158935" y="1331118"/>
                                  <a:pt x="2085419" y="1331118"/>
                                </a:cubicBezTo>
                                <a:lnTo>
                                  <a:pt x="133112" y="1331118"/>
                                </a:lnTo>
                                <a:cubicBezTo>
                                  <a:pt x="59596" y="1331118"/>
                                  <a:pt x="0" y="1271522"/>
                                  <a:pt x="0" y="1198006"/>
                                </a:cubicBezTo>
                                <a:lnTo>
                                  <a:pt x="0" y="133112"/>
                                </a:lnTo>
                                <a:close/>
                              </a:path>
                            </a:pathLst>
                          </a:custGeom>
                          <a:grp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9967" tIns="259967" rIns="259967" bIns="259967" numCol="1" spcCol="1270" anchor="ctr" anchorCtr="0">
                            <a:noAutofit/>
                          </a:bodyPr>
                          <a:lstStyle/>
                          <a:p>
                            <a:pPr marL="0" lvl="0" indent="0" algn="ctr" defTabSz="2578100">
                              <a:lnSpc>
                                <a:spcPct val="90000"/>
                              </a:lnSpc>
                              <a:spcBef>
                                <a:spcPct val="0"/>
                              </a:spcBef>
                              <a:spcAft>
                                <a:spcPct val="35000"/>
                              </a:spcAft>
                              <a:buNone/>
                            </a:pPr>
                            <a:endParaRPr lang="en-IN" sz="5800" kern="1200"/>
                          </a:p>
                        </p:txBody>
                      </p:sp>
                    </p:grpSp>
                    <p:cxnSp>
                      <p:nvCxnSpPr>
                        <p:cNvPr id="66" name="Straight Arrow Connector 65">
                          <a:extLst>
                            <a:ext uri="{FF2B5EF4-FFF2-40B4-BE49-F238E27FC236}">
                              <a16:creationId xmlns:a16="http://schemas.microsoft.com/office/drawing/2014/main" id="{700C66C3-F4F0-20AD-2769-ECA27601E7D5}"/>
                            </a:ext>
                          </a:extLst>
                        </p:cNvPr>
                        <p:cNvCxnSpPr>
                          <a:cxnSpLocks/>
                        </p:cNvCxnSpPr>
                        <p:nvPr/>
                      </p:nvCxnSpPr>
                      <p:spPr>
                        <a:xfrm flipV="1">
                          <a:off x="3677782" y="2154483"/>
                          <a:ext cx="600400" cy="75199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46C906B-FD82-EB74-B8CB-4F5495B5DC7A}"/>
                            </a:ext>
                          </a:extLst>
                        </p:cNvPr>
                        <p:cNvCxnSpPr>
                          <a:cxnSpLocks/>
                        </p:cNvCxnSpPr>
                        <p:nvPr/>
                      </p:nvCxnSpPr>
                      <p:spPr>
                        <a:xfrm>
                          <a:off x="3668459" y="2906473"/>
                          <a:ext cx="609723"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BA07FC6-64BF-64A1-EC61-7D6DE5FADED5}"/>
                            </a:ext>
                          </a:extLst>
                        </p:cNvPr>
                        <p:cNvCxnSpPr>
                          <a:cxnSpLocks/>
                        </p:cNvCxnSpPr>
                        <p:nvPr/>
                      </p:nvCxnSpPr>
                      <p:spPr>
                        <a:xfrm>
                          <a:off x="3668459" y="2906473"/>
                          <a:ext cx="600400" cy="75199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a:extLst>
                          <a:ext uri="{FF2B5EF4-FFF2-40B4-BE49-F238E27FC236}">
                            <a16:creationId xmlns:a16="http://schemas.microsoft.com/office/drawing/2014/main" id="{9F5D6D48-B543-5B87-F598-DF61637E3DF8}"/>
                          </a:ext>
                        </a:extLst>
                      </p:cNvPr>
                      <p:cNvCxnSpPr/>
                      <p:nvPr/>
                    </p:nvCxnSpPr>
                    <p:spPr>
                      <a:xfrm>
                        <a:off x="5149752" y="2154483"/>
                        <a:ext cx="290696"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B6FE680-34D9-AF5A-D4C8-E1911ADD8354}"/>
                          </a:ext>
                        </a:extLst>
                      </p:cNvPr>
                      <p:cNvCxnSpPr/>
                      <p:nvPr/>
                    </p:nvCxnSpPr>
                    <p:spPr>
                      <a:xfrm>
                        <a:off x="5149752" y="2906473"/>
                        <a:ext cx="290696"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0ECCDE4-6C96-FE95-4CBF-C17ABBB87122}"/>
                          </a:ext>
                        </a:extLst>
                      </p:cNvPr>
                      <p:cNvCxnSpPr/>
                      <p:nvPr/>
                    </p:nvCxnSpPr>
                    <p:spPr>
                      <a:xfrm>
                        <a:off x="5149752" y="3658463"/>
                        <a:ext cx="290696"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6E45630-F430-8F78-2C0A-8F8ED1C1E27F}"/>
                          </a:ext>
                        </a:extLst>
                      </p:cNvPr>
                      <p:cNvCxnSpPr/>
                      <p:nvPr/>
                    </p:nvCxnSpPr>
                    <p:spPr>
                      <a:xfrm>
                        <a:off x="6321341" y="2154483"/>
                        <a:ext cx="290695"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0565E1E-1FC9-259B-5A9B-96A87E6DC0B8}"/>
                          </a:ext>
                        </a:extLst>
                      </p:cNvPr>
                      <p:cNvCxnSpPr/>
                      <p:nvPr/>
                    </p:nvCxnSpPr>
                    <p:spPr>
                      <a:xfrm>
                        <a:off x="6321341" y="2906473"/>
                        <a:ext cx="290695"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CC2FEBA-11D9-AFAC-D13D-6032115944AD}"/>
                          </a:ext>
                        </a:extLst>
                      </p:cNvPr>
                      <p:cNvCxnSpPr/>
                      <p:nvPr/>
                    </p:nvCxnSpPr>
                    <p:spPr>
                      <a:xfrm>
                        <a:off x="6321341" y="3658463"/>
                        <a:ext cx="290695"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375EB04-4AAD-B160-80DB-B589DF9EE906}"/>
                          </a:ext>
                        </a:extLst>
                      </p:cNvPr>
                      <p:cNvCxnSpPr>
                        <a:cxnSpLocks/>
                      </p:cNvCxnSpPr>
                      <p:nvPr/>
                    </p:nvCxnSpPr>
                    <p:spPr>
                      <a:xfrm>
                        <a:off x="7492929" y="2154483"/>
                        <a:ext cx="673087" cy="75199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C3C3C27-2AEE-7245-2170-763706867A9F}"/>
                          </a:ext>
                        </a:extLst>
                      </p:cNvPr>
                      <p:cNvCxnSpPr>
                        <a:cxnSpLocks/>
                      </p:cNvCxnSpPr>
                      <p:nvPr/>
                    </p:nvCxnSpPr>
                    <p:spPr>
                      <a:xfrm>
                        <a:off x="7492928" y="2906473"/>
                        <a:ext cx="673088"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7077B59C-B076-69B0-74FC-1B941B24E1FB}"/>
                        </a:ext>
                      </a:extLst>
                    </p:cNvPr>
                    <p:cNvSpPr txBox="1"/>
                    <p:nvPr/>
                  </p:nvSpPr>
                  <p:spPr>
                    <a:xfrm>
                      <a:off x="4266074" y="2091887"/>
                      <a:ext cx="789310" cy="286368"/>
                    </a:xfrm>
                    <a:prstGeom prst="rect">
                      <a:avLst/>
                    </a:prstGeom>
                    <a:grpFill/>
                  </p:spPr>
                  <p:txBody>
                    <a:bodyPr wrap="square" rtlCol="0">
                      <a:spAutoFit/>
                    </a:bodyPr>
                    <a:lstStyle/>
                    <a:p>
                      <a:pPr algn="ctr"/>
                      <a:r>
                        <a:rPr lang="en-US" sz="1050" b="1" dirty="0">
                          <a:solidFill>
                            <a:schemeClr val="accent1"/>
                          </a:solidFill>
                        </a:rPr>
                        <a:t>S</a:t>
                      </a:r>
                      <a:r>
                        <a:rPr lang="en-IN" sz="1050" b="1" dirty="0" err="1">
                          <a:solidFill>
                            <a:schemeClr val="accent1"/>
                          </a:solidFill>
                        </a:rPr>
                        <a:t>ubset</a:t>
                      </a:r>
                      <a:r>
                        <a:rPr lang="en-IN" sz="1050" b="1" dirty="0">
                          <a:solidFill>
                            <a:schemeClr val="accent1"/>
                          </a:solidFill>
                        </a:rPr>
                        <a:t> d1</a:t>
                      </a:r>
                    </a:p>
                  </p:txBody>
                </p:sp>
              </p:grpSp>
            </p:grpSp>
            <p:grpSp>
              <p:nvGrpSpPr>
                <p:cNvPr id="20" name="Group 19">
                  <a:extLst>
                    <a:ext uri="{FF2B5EF4-FFF2-40B4-BE49-F238E27FC236}">
                      <a16:creationId xmlns:a16="http://schemas.microsoft.com/office/drawing/2014/main" id="{B7A43977-2C75-C2F3-6A7D-F43D89D0CA25}"/>
                    </a:ext>
                  </a:extLst>
                </p:cNvPr>
                <p:cNvGrpSpPr/>
                <p:nvPr/>
              </p:nvGrpSpPr>
              <p:grpSpPr>
                <a:xfrm>
                  <a:off x="5516027" y="2059599"/>
                  <a:ext cx="1951283" cy="1919543"/>
                  <a:chOff x="5516027" y="2059599"/>
                  <a:chExt cx="1951283" cy="1919543"/>
                </a:xfrm>
                <a:grpFill/>
              </p:grpSpPr>
              <p:sp>
                <p:nvSpPr>
                  <p:cNvPr id="25" name="TextBox 24">
                    <a:extLst>
                      <a:ext uri="{FF2B5EF4-FFF2-40B4-BE49-F238E27FC236}">
                        <a16:creationId xmlns:a16="http://schemas.microsoft.com/office/drawing/2014/main" id="{822C49DF-1CD9-1F8C-FB2B-D3AB58C8A52C}"/>
                      </a:ext>
                    </a:extLst>
                  </p:cNvPr>
                  <p:cNvSpPr txBox="1"/>
                  <p:nvPr/>
                </p:nvSpPr>
                <p:spPr>
                  <a:xfrm>
                    <a:off x="5516027" y="2059599"/>
                    <a:ext cx="779696" cy="397734"/>
                  </a:xfrm>
                  <a:prstGeom prst="rect">
                    <a:avLst/>
                  </a:prstGeom>
                  <a:grpFill/>
                </p:spPr>
                <p:txBody>
                  <a:bodyPr wrap="square" rtlCol="0">
                    <a:spAutoFit/>
                  </a:bodyPr>
                  <a:lstStyle/>
                  <a:p>
                    <a:pPr algn="ctr"/>
                    <a:r>
                      <a:rPr lang="en-IN" sz="1050" b="1" dirty="0" err="1">
                        <a:solidFill>
                          <a:schemeClr val="accent1"/>
                        </a:solidFill>
                      </a:rPr>
                      <a:t>Decis</a:t>
                    </a:r>
                    <a:r>
                      <a:rPr lang="en-IN" sz="1050" b="1" dirty="0">
                        <a:solidFill>
                          <a:schemeClr val="accent1"/>
                        </a:solidFill>
                      </a:rPr>
                      <a:t>-ion tree </a:t>
                    </a:r>
                  </a:p>
                </p:txBody>
              </p:sp>
              <p:sp>
                <p:nvSpPr>
                  <p:cNvPr id="29" name="TextBox 28">
                    <a:extLst>
                      <a:ext uri="{FF2B5EF4-FFF2-40B4-BE49-F238E27FC236}">
                        <a16:creationId xmlns:a16="http://schemas.microsoft.com/office/drawing/2014/main" id="{FCF6F846-7333-1092-7C58-02FFC07D0AB4}"/>
                      </a:ext>
                    </a:extLst>
                  </p:cNvPr>
                  <p:cNvSpPr txBox="1"/>
                  <p:nvPr/>
                </p:nvSpPr>
                <p:spPr>
                  <a:xfrm>
                    <a:off x="5520486" y="2720327"/>
                    <a:ext cx="770778" cy="509100"/>
                  </a:xfrm>
                  <a:prstGeom prst="rect">
                    <a:avLst/>
                  </a:prstGeom>
                  <a:grpFill/>
                </p:spPr>
                <p:txBody>
                  <a:bodyPr wrap="square" rtlCol="0">
                    <a:spAutoFit/>
                  </a:bodyPr>
                  <a:lstStyle/>
                  <a:p>
                    <a:pPr algn="ctr"/>
                    <a:r>
                      <a:rPr lang="en-IN" sz="1050" b="1" dirty="0" err="1">
                        <a:solidFill>
                          <a:schemeClr val="accent1"/>
                        </a:solidFill>
                      </a:rPr>
                      <a:t>Logist-ic</a:t>
                    </a:r>
                    <a:r>
                      <a:rPr lang="en-IN" sz="1050" b="1" dirty="0">
                        <a:solidFill>
                          <a:schemeClr val="accent1"/>
                        </a:solidFill>
                      </a:rPr>
                      <a:t> regression</a:t>
                    </a:r>
                  </a:p>
                </p:txBody>
              </p:sp>
              <p:sp>
                <p:nvSpPr>
                  <p:cNvPr id="31" name="TextBox 30">
                    <a:extLst>
                      <a:ext uri="{FF2B5EF4-FFF2-40B4-BE49-F238E27FC236}">
                        <a16:creationId xmlns:a16="http://schemas.microsoft.com/office/drawing/2014/main" id="{15B6C271-58E3-EDE1-957F-C503F5BC2D3E}"/>
                      </a:ext>
                    </a:extLst>
                  </p:cNvPr>
                  <p:cNvSpPr txBox="1"/>
                  <p:nvPr/>
                </p:nvSpPr>
                <p:spPr>
                  <a:xfrm>
                    <a:off x="5534542" y="3673299"/>
                    <a:ext cx="794630" cy="175003"/>
                  </a:xfrm>
                  <a:prstGeom prst="rect">
                    <a:avLst/>
                  </a:prstGeom>
                  <a:grpFill/>
                </p:spPr>
                <p:txBody>
                  <a:bodyPr wrap="square" rtlCol="0">
                    <a:spAutoFit/>
                  </a:bodyPr>
                  <a:lstStyle/>
                  <a:p>
                    <a:pPr algn="ctr"/>
                    <a:r>
                      <a:rPr lang="en-IN" sz="1050" b="1" dirty="0">
                        <a:solidFill>
                          <a:schemeClr val="accent1"/>
                        </a:solidFill>
                      </a:rPr>
                      <a:t>SVC</a:t>
                    </a:r>
                  </a:p>
                </p:txBody>
              </p:sp>
              <p:sp>
                <p:nvSpPr>
                  <p:cNvPr id="37" name="TextBox 36">
                    <a:extLst>
                      <a:ext uri="{FF2B5EF4-FFF2-40B4-BE49-F238E27FC236}">
                        <a16:creationId xmlns:a16="http://schemas.microsoft.com/office/drawing/2014/main" id="{5225B164-C97F-4C23-0065-C26BCE172102}"/>
                      </a:ext>
                    </a:extLst>
                  </p:cNvPr>
                  <p:cNvSpPr txBox="1"/>
                  <p:nvPr/>
                </p:nvSpPr>
                <p:spPr>
                  <a:xfrm>
                    <a:off x="6706128" y="2851812"/>
                    <a:ext cx="761182" cy="397734"/>
                  </a:xfrm>
                  <a:prstGeom prst="rect">
                    <a:avLst/>
                  </a:prstGeom>
                  <a:grpFill/>
                </p:spPr>
                <p:txBody>
                  <a:bodyPr wrap="square" rtlCol="0">
                    <a:spAutoFit/>
                  </a:bodyPr>
                  <a:lstStyle/>
                  <a:p>
                    <a:pPr algn="ctr"/>
                    <a:r>
                      <a:rPr lang="en-IN" sz="1050" b="1" dirty="0">
                        <a:solidFill>
                          <a:schemeClr val="accent1"/>
                        </a:solidFill>
                      </a:rPr>
                      <a:t>Prediction : 2</a:t>
                    </a:r>
                  </a:p>
                </p:txBody>
              </p:sp>
              <p:sp>
                <p:nvSpPr>
                  <p:cNvPr id="38" name="TextBox 37">
                    <a:extLst>
                      <a:ext uri="{FF2B5EF4-FFF2-40B4-BE49-F238E27FC236}">
                        <a16:creationId xmlns:a16="http://schemas.microsoft.com/office/drawing/2014/main" id="{612B5FE5-EA38-6E12-0614-90F4ED8F9BE5}"/>
                      </a:ext>
                    </a:extLst>
                  </p:cNvPr>
                  <p:cNvSpPr txBox="1"/>
                  <p:nvPr/>
                </p:nvSpPr>
                <p:spPr>
                  <a:xfrm>
                    <a:off x="6676351" y="3581408"/>
                    <a:ext cx="772446" cy="397734"/>
                  </a:xfrm>
                  <a:prstGeom prst="rect">
                    <a:avLst/>
                  </a:prstGeom>
                  <a:grpFill/>
                </p:spPr>
                <p:txBody>
                  <a:bodyPr wrap="square" rtlCol="0">
                    <a:spAutoFit/>
                  </a:bodyPr>
                  <a:lstStyle/>
                  <a:p>
                    <a:pPr algn="ctr"/>
                    <a:r>
                      <a:rPr lang="en-IN" sz="1050" b="1" dirty="0">
                        <a:solidFill>
                          <a:schemeClr val="accent1"/>
                        </a:solidFill>
                      </a:rPr>
                      <a:t>Prediction : 3</a:t>
                    </a:r>
                  </a:p>
                </p:txBody>
              </p:sp>
            </p:grpSp>
          </p:grpSp>
          <p:sp>
            <p:nvSpPr>
              <p:cNvPr id="10" name="TextBox 9">
                <a:extLst>
                  <a:ext uri="{FF2B5EF4-FFF2-40B4-BE49-F238E27FC236}">
                    <a16:creationId xmlns:a16="http://schemas.microsoft.com/office/drawing/2014/main" id="{4FC61B97-D65D-26EA-C148-AE5BDDD0440F}"/>
                  </a:ext>
                </a:extLst>
              </p:cNvPr>
              <p:cNvSpPr txBox="1"/>
              <p:nvPr/>
            </p:nvSpPr>
            <p:spPr>
              <a:xfrm>
                <a:off x="6919075" y="1491651"/>
                <a:ext cx="805318" cy="413643"/>
              </a:xfrm>
              <a:prstGeom prst="rect">
                <a:avLst/>
              </a:prstGeom>
              <a:grpFill/>
            </p:spPr>
            <p:txBody>
              <a:bodyPr wrap="square" rtlCol="0">
                <a:spAutoFit/>
              </a:bodyPr>
              <a:lstStyle/>
              <a:p>
                <a:pPr algn="ctr"/>
                <a:r>
                  <a:rPr lang="en-IN" sz="1100" b="1" dirty="0">
                    <a:solidFill>
                      <a:schemeClr val="accent1"/>
                    </a:solidFill>
                  </a:rPr>
                  <a:t>Prediction : 1</a:t>
                </a:r>
              </a:p>
            </p:txBody>
          </p:sp>
        </p:grpSp>
      </p:grpSp>
      <p:sp>
        <p:nvSpPr>
          <p:cNvPr id="79" name="Rectangle 78">
            <a:extLst>
              <a:ext uri="{FF2B5EF4-FFF2-40B4-BE49-F238E27FC236}">
                <a16:creationId xmlns:a16="http://schemas.microsoft.com/office/drawing/2014/main" id="{7CF8012B-AAB7-E7BC-B63D-376779BA88EF}"/>
              </a:ext>
            </a:extLst>
          </p:cNvPr>
          <p:cNvSpPr/>
          <p:nvPr/>
        </p:nvSpPr>
        <p:spPr>
          <a:xfrm>
            <a:off x="2887024" y="2232298"/>
            <a:ext cx="1519114" cy="20862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 Pre-processing</a:t>
            </a:r>
          </a:p>
          <a:p>
            <a:pPr algn="ctr"/>
            <a:r>
              <a:rPr lang="en-IN" b="1" dirty="0">
                <a:solidFill>
                  <a:schemeClr val="tx1"/>
                </a:solidFill>
              </a:rPr>
              <a:t>(Min-Max scaler and replacing the missing values)</a:t>
            </a:r>
          </a:p>
        </p:txBody>
      </p:sp>
      <p:cxnSp>
        <p:nvCxnSpPr>
          <p:cNvPr id="124" name="Straight Connector 123">
            <a:extLst>
              <a:ext uri="{FF2B5EF4-FFF2-40B4-BE49-F238E27FC236}">
                <a16:creationId xmlns:a16="http://schemas.microsoft.com/office/drawing/2014/main" id="{94110292-0076-C840-CD3D-F8593C1DF477}"/>
              </a:ext>
            </a:extLst>
          </p:cNvPr>
          <p:cNvCxnSpPr>
            <a:cxnSpLocks/>
          </p:cNvCxnSpPr>
          <p:nvPr/>
        </p:nvCxnSpPr>
        <p:spPr>
          <a:xfrm>
            <a:off x="6096000" y="1444853"/>
            <a:ext cx="32202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323CD6C-59B0-C1A2-1190-6E107D0CB794}"/>
              </a:ext>
            </a:extLst>
          </p:cNvPr>
          <p:cNvCxnSpPr/>
          <p:nvPr/>
        </p:nvCxnSpPr>
        <p:spPr>
          <a:xfrm>
            <a:off x="6102462" y="1444853"/>
            <a:ext cx="29585" cy="3442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B16A89-65DB-11CF-FE8A-52F3A887C0CA}"/>
              </a:ext>
            </a:extLst>
          </p:cNvPr>
          <p:cNvCxnSpPr>
            <a:cxnSpLocks/>
          </p:cNvCxnSpPr>
          <p:nvPr/>
        </p:nvCxnSpPr>
        <p:spPr>
          <a:xfrm>
            <a:off x="9316266" y="1444853"/>
            <a:ext cx="25454" cy="341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A3C3DCA-1803-E9FC-5ED2-8F89A7EC4E58}"/>
              </a:ext>
            </a:extLst>
          </p:cNvPr>
          <p:cNvCxnSpPr>
            <a:cxnSpLocks/>
          </p:cNvCxnSpPr>
          <p:nvPr/>
        </p:nvCxnSpPr>
        <p:spPr>
          <a:xfrm flipV="1">
            <a:off x="6132047" y="4839069"/>
            <a:ext cx="3236496" cy="22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11088294-C97F-00DA-CA2F-EB674959CAC4}"/>
              </a:ext>
            </a:extLst>
          </p:cNvPr>
          <p:cNvSpPr txBox="1"/>
          <p:nvPr/>
        </p:nvSpPr>
        <p:spPr>
          <a:xfrm>
            <a:off x="6400800" y="5015060"/>
            <a:ext cx="2432537"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Ensemble learning</a:t>
            </a:r>
          </a:p>
        </p:txBody>
      </p:sp>
      <p:sp>
        <p:nvSpPr>
          <p:cNvPr id="150" name="Rectangle 149">
            <a:extLst>
              <a:ext uri="{FF2B5EF4-FFF2-40B4-BE49-F238E27FC236}">
                <a16:creationId xmlns:a16="http://schemas.microsoft.com/office/drawing/2014/main" id="{6B64A39D-D8B3-D02C-ACB4-F4CB01F05DE3}"/>
              </a:ext>
            </a:extLst>
          </p:cNvPr>
          <p:cNvSpPr/>
          <p:nvPr/>
        </p:nvSpPr>
        <p:spPr>
          <a:xfrm>
            <a:off x="4802079" y="2150400"/>
            <a:ext cx="1054462" cy="21681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Balancing the dataset</a:t>
            </a:r>
          </a:p>
        </p:txBody>
      </p:sp>
      <p:cxnSp>
        <p:nvCxnSpPr>
          <p:cNvPr id="152" name="Straight Arrow Connector 151">
            <a:extLst>
              <a:ext uri="{FF2B5EF4-FFF2-40B4-BE49-F238E27FC236}">
                <a16:creationId xmlns:a16="http://schemas.microsoft.com/office/drawing/2014/main" id="{679426FF-4348-054A-EAF5-E55443C6499F}"/>
              </a:ext>
            </a:extLst>
          </p:cNvPr>
          <p:cNvCxnSpPr>
            <a:stCxn id="150" idx="3"/>
          </p:cNvCxnSpPr>
          <p:nvPr/>
        </p:nvCxnSpPr>
        <p:spPr>
          <a:xfrm flipV="1">
            <a:off x="5856541" y="3215649"/>
            <a:ext cx="268783" cy="188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0B4A993-3D2D-3900-A41A-58CF1B58A969}"/>
              </a:ext>
            </a:extLst>
          </p:cNvPr>
          <p:cNvSpPr txBox="1"/>
          <p:nvPr/>
        </p:nvSpPr>
        <p:spPr>
          <a:xfrm>
            <a:off x="6577716" y="4050178"/>
            <a:ext cx="569177" cy="415498"/>
          </a:xfrm>
          <a:prstGeom prst="rect">
            <a:avLst/>
          </a:prstGeom>
          <a:solidFill>
            <a:schemeClr val="bg2"/>
          </a:solidFill>
        </p:spPr>
        <p:txBody>
          <a:bodyPr wrap="square" rtlCol="0">
            <a:spAutoFit/>
          </a:bodyPr>
          <a:lstStyle/>
          <a:p>
            <a:pPr algn="ctr"/>
            <a:r>
              <a:rPr lang="en-US" sz="1050" b="1" dirty="0">
                <a:solidFill>
                  <a:schemeClr val="accent1"/>
                </a:solidFill>
              </a:rPr>
              <a:t>S</a:t>
            </a:r>
            <a:r>
              <a:rPr lang="en-IN" sz="1050" b="1" dirty="0" err="1">
                <a:solidFill>
                  <a:schemeClr val="accent1"/>
                </a:solidFill>
              </a:rPr>
              <a:t>ubset</a:t>
            </a:r>
            <a:r>
              <a:rPr lang="en-IN" sz="1050" b="1" dirty="0">
                <a:solidFill>
                  <a:schemeClr val="accent1"/>
                </a:solidFill>
              </a:rPr>
              <a:t> d3</a:t>
            </a:r>
          </a:p>
        </p:txBody>
      </p:sp>
      <p:sp>
        <p:nvSpPr>
          <p:cNvPr id="17" name="TextBox 16">
            <a:extLst>
              <a:ext uri="{FF2B5EF4-FFF2-40B4-BE49-F238E27FC236}">
                <a16:creationId xmlns:a16="http://schemas.microsoft.com/office/drawing/2014/main" id="{2EE21DD8-8431-D910-F438-B558C51A6CA6}"/>
              </a:ext>
            </a:extLst>
          </p:cNvPr>
          <p:cNvSpPr txBox="1"/>
          <p:nvPr/>
        </p:nvSpPr>
        <p:spPr>
          <a:xfrm>
            <a:off x="6627667" y="3013502"/>
            <a:ext cx="569177" cy="415498"/>
          </a:xfrm>
          <a:prstGeom prst="rect">
            <a:avLst/>
          </a:prstGeom>
          <a:solidFill>
            <a:schemeClr val="bg2"/>
          </a:solidFill>
        </p:spPr>
        <p:txBody>
          <a:bodyPr wrap="square" rtlCol="0">
            <a:spAutoFit/>
          </a:bodyPr>
          <a:lstStyle/>
          <a:p>
            <a:pPr algn="ctr"/>
            <a:r>
              <a:rPr lang="en-US" sz="1050" b="1" dirty="0">
                <a:solidFill>
                  <a:schemeClr val="accent1"/>
                </a:solidFill>
              </a:rPr>
              <a:t>S</a:t>
            </a:r>
            <a:r>
              <a:rPr lang="en-IN" sz="1050" b="1" dirty="0" err="1">
                <a:solidFill>
                  <a:schemeClr val="accent1"/>
                </a:solidFill>
              </a:rPr>
              <a:t>ubset</a:t>
            </a:r>
            <a:r>
              <a:rPr lang="en-IN" sz="1050" b="1" dirty="0">
                <a:solidFill>
                  <a:schemeClr val="accent1"/>
                </a:solidFill>
              </a:rPr>
              <a:t> d2</a:t>
            </a:r>
          </a:p>
        </p:txBody>
      </p:sp>
    </p:spTree>
    <p:extLst>
      <p:ext uri="{BB962C8B-B14F-4D97-AF65-F5344CB8AC3E}">
        <p14:creationId xmlns:p14="http://schemas.microsoft.com/office/powerpoint/2010/main" val="55127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3A2BDA-EA2D-7FD0-BA68-1A96A9AE5C07}"/>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Why ensemble learning ?</a:t>
            </a:r>
          </a:p>
        </p:txBody>
      </p:sp>
      <p:sp>
        <p:nvSpPr>
          <p:cNvPr id="4" name="Content Placeholder 3">
            <a:extLst>
              <a:ext uri="{FF2B5EF4-FFF2-40B4-BE49-F238E27FC236}">
                <a16:creationId xmlns:a16="http://schemas.microsoft.com/office/drawing/2014/main" id="{61925D11-D6AF-144C-C339-019F5845190A}"/>
              </a:ext>
            </a:extLst>
          </p:cNvPr>
          <p:cNvSpPr>
            <a:spLocks noGrp="1"/>
          </p:cNvSpPr>
          <p:nvPr>
            <p:ph idx="1"/>
          </p:nvPr>
        </p:nvSpPr>
        <p:spPr>
          <a:xfrm>
            <a:off x="838200" y="1850564"/>
            <a:ext cx="10515600" cy="4351338"/>
          </a:xfrm>
        </p:spPr>
        <p:txBody>
          <a:bodyPr>
            <a:normAutofit fontScale="92500" lnSpcReduction="20000"/>
          </a:bodyPr>
          <a:lstStyle/>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There are two main reasons to use an ensemble over a single model</a:t>
            </a:r>
            <a:endParaRPr lang="en-US" dirty="0">
              <a:solidFill>
                <a:srgbClr val="202124"/>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2800" dirty="0">
                <a:solidFill>
                  <a:srgbClr val="202124"/>
                </a:solidFill>
                <a:latin typeface="Times New Roman" panose="02020603050405020304" pitchFamily="18" charset="0"/>
                <a:cs typeface="Times New Roman" panose="02020603050405020304" pitchFamily="18" charset="0"/>
              </a:rPr>
              <a:t>Performance</a:t>
            </a:r>
          </a:p>
          <a:p>
            <a:pPr lvl="2" algn="just">
              <a:buFont typeface="Wingdings" panose="05000000000000000000" pitchFamily="2" charset="2"/>
              <a:buChar char="Ø"/>
            </a:pPr>
            <a:r>
              <a:rPr lang="en-US" sz="2800" b="0" i="0" dirty="0">
                <a:solidFill>
                  <a:srgbClr val="202124"/>
                </a:solidFill>
                <a:effectLst/>
                <a:latin typeface="Times New Roman" panose="02020603050405020304" pitchFamily="18" charset="0"/>
                <a:cs typeface="Times New Roman" panose="02020603050405020304" pitchFamily="18" charset="0"/>
              </a:rPr>
              <a:t>Robustness</a:t>
            </a:r>
          </a:p>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 Performance: An ensemble learning can make better predictions and achieve better performance than any single contributing model.</a:t>
            </a:r>
          </a:p>
          <a:p>
            <a:pPr algn="just">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Robustness : </a:t>
            </a:r>
            <a:r>
              <a:rPr lang="en-US" b="0" i="0" dirty="0">
                <a:solidFill>
                  <a:srgbClr val="202124"/>
                </a:solidFill>
                <a:effectLst/>
                <a:latin typeface="Times New Roman" panose="02020603050405020304" pitchFamily="18" charset="0"/>
                <a:cs typeface="Times New Roman" panose="02020603050405020304" pitchFamily="18" charset="0"/>
              </a:rPr>
              <a:t>An ensemble reduces the spread or dispersion of the predictions and model performance.</a:t>
            </a:r>
          </a:p>
          <a:p>
            <a:pPr algn="just">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It reduces the risk of overfitting. By reducing the variance minimize modelling method bias(it’s the incorrect assumption in the model).</a:t>
            </a:r>
          </a:p>
          <a:p>
            <a:pPr algn="just">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It is of two type:</a:t>
            </a:r>
          </a:p>
          <a:p>
            <a:pPr lvl="2" algn="just">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Bagging (it learn from the different model independently in parallel and combine them to determine the model avg and it also reduces the variance).</a:t>
            </a:r>
          </a:p>
          <a:p>
            <a:pPr lvl="2" algn="just">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Boosting (in this model learner learn sequentially to increase the model predictions);</a:t>
            </a:r>
          </a:p>
        </p:txBody>
      </p:sp>
      <p:sp>
        <p:nvSpPr>
          <p:cNvPr id="2" name="Slide Number Placeholder 1">
            <a:extLst>
              <a:ext uri="{FF2B5EF4-FFF2-40B4-BE49-F238E27FC236}">
                <a16:creationId xmlns:a16="http://schemas.microsoft.com/office/drawing/2014/main" id="{78B456ED-A60D-65C0-192A-76D7D5CE3B7A}"/>
              </a:ext>
            </a:extLst>
          </p:cNvPr>
          <p:cNvSpPr>
            <a:spLocks noGrp="1"/>
          </p:cNvSpPr>
          <p:nvPr>
            <p:ph type="sldNum" sz="quarter" idx="12"/>
          </p:nvPr>
        </p:nvSpPr>
        <p:spPr/>
        <p:txBody>
          <a:bodyPr/>
          <a:lstStyle/>
          <a:p>
            <a:fld id="{771956DE-C91E-4158-B063-F78EECAD942E}" type="slidenum">
              <a:rPr lang="en-IN" smtClean="0"/>
              <a:t>11</a:t>
            </a:fld>
            <a:endParaRPr lang="en-IN" dirty="0"/>
          </a:p>
        </p:txBody>
      </p:sp>
    </p:spTree>
    <p:extLst>
      <p:ext uri="{BB962C8B-B14F-4D97-AF65-F5344CB8AC3E}">
        <p14:creationId xmlns:p14="http://schemas.microsoft.com/office/powerpoint/2010/main" val="13384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7EEA-58E4-4004-A61A-BF4E979B379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SVC</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C49B10-3AE3-4B42-BB9C-3CB030B67934}"/>
              </a:ext>
            </a:extLst>
          </p:cNvPr>
          <p:cNvSpPr>
            <a:spLocks noGrp="1"/>
          </p:cNvSpPr>
          <p:nvPr>
            <p:ph sz="half" idx="1"/>
          </p:nvPr>
        </p:nvSpPr>
        <p:spPr/>
        <p:txBody>
          <a:bodyPr>
            <a:normAutofit fontScale="85000" lnSpcReduction="20000"/>
          </a:bodyPr>
          <a:lstStyle/>
          <a:p>
            <a:pPr algn="just">
              <a:buFont typeface="Wingdings" panose="05000000000000000000" pitchFamily="2" charset="2"/>
              <a:buChar char="Ø"/>
            </a:pPr>
            <a:r>
              <a:rPr lang="en-US" sz="2400" i="0" dirty="0">
                <a:solidFill>
                  <a:srgbClr val="273239"/>
                </a:solidFill>
                <a:effectLst/>
                <a:latin typeface="Times New Roman" panose="02020603050405020304" pitchFamily="18" charset="0"/>
                <a:cs typeface="Times New Roman" panose="02020603050405020304" pitchFamily="18" charset="0"/>
              </a:rPr>
              <a:t>Support Vector Machine (SVC) is a relatively simple Supervised Machine Learning Algorithm used for classification and regression.</a:t>
            </a:r>
          </a:p>
          <a:p>
            <a:pPr algn="just">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SVM finds a hyper-plane that creates a boundary between the types of data. In 2-dimensional space, this hyper-plane is nothing but a line.</a:t>
            </a:r>
          </a:p>
          <a:p>
            <a:pPr algn="just">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In this we use kernel which take data as input and transform it into the required form of processing data. </a:t>
            </a:r>
          </a:p>
          <a:p>
            <a:pPr algn="just">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The kernel used here is (</a:t>
            </a:r>
            <a:r>
              <a:rPr lang="en-US" sz="2400" b="0" i="0" dirty="0" err="1">
                <a:solidFill>
                  <a:srgbClr val="273239"/>
                </a:solidFill>
                <a:effectLst/>
                <a:latin typeface="Times New Roman" panose="02020603050405020304" pitchFamily="18" charset="0"/>
                <a:cs typeface="Times New Roman" panose="02020603050405020304" pitchFamily="18" charset="0"/>
              </a:rPr>
              <a:t>rbf</a:t>
            </a:r>
            <a:r>
              <a:rPr lang="en-US" sz="2400" b="0" i="0" dirty="0">
                <a:solidFill>
                  <a:srgbClr val="273239"/>
                </a:solidFill>
                <a:effectLst/>
                <a:latin typeface="Times New Roman" panose="02020603050405020304" pitchFamily="18" charset="0"/>
                <a:cs typeface="Times New Roman" panose="02020603050405020304" pitchFamily="18" charset="0"/>
              </a:rPr>
              <a:t>) radial basis function.</a:t>
            </a:r>
          </a:p>
          <a:p>
            <a:pPr algn="just">
              <a:buFont typeface="Wingdings" panose="05000000000000000000" pitchFamily="2" charset="2"/>
              <a:buChar char="Ø"/>
            </a:pPr>
            <a:r>
              <a:rPr lang="en-US" sz="2400" dirty="0">
                <a:solidFill>
                  <a:srgbClr val="273239"/>
                </a:solidFill>
                <a:latin typeface="Times New Roman" panose="02020603050405020304" pitchFamily="18" charset="0"/>
                <a:cs typeface="Times New Roman" panose="02020603050405020304" pitchFamily="18" charset="0"/>
              </a:rPr>
              <a:t>Transformation in </a:t>
            </a:r>
            <a:r>
              <a:rPr lang="en-US" sz="2400" b="0" i="0" dirty="0">
                <a:solidFill>
                  <a:srgbClr val="273239"/>
                </a:solidFill>
                <a:effectLst/>
                <a:latin typeface="Times New Roman" panose="02020603050405020304" pitchFamily="18" charset="0"/>
                <a:cs typeface="Times New Roman" panose="02020603050405020304" pitchFamily="18" charset="0"/>
              </a:rPr>
              <a:t>N-dimensional space, where N is the number of features/attributes in the data.</a:t>
            </a:r>
            <a:endParaRPr lang="en-IN" sz="2400" dirty="0">
              <a:latin typeface="Times New Roman" panose="02020603050405020304" pitchFamily="18" charset="0"/>
              <a:cs typeface="Times New Roman" panose="02020603050405020304" pitchFamily="18" charset="0"/>
            </a:endParaRPr>
          </a:p>
        </p:txBody>
      </p:sp>
      <p:pic>
        <p:nvPicPr>
          <p:cNvPr id="2050" name="Picture 2" descr="Data with an improved model">
            <a:extLst>
              <a:ext uri="{FF2B5EF4-FFF2-40B4-BE49-F238E27FC236}">
                <a16:creationId xmlns:a16="http://schemas.microsoft.com/office/drawing/2014/main" id="{A457DE8D-8A6A-42F2-AD5F-EB8C4297DB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29897" y="1605909"/>
            <a:ext cx="4225707" cy="3461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3F933E-BFBB-4884-AAE0-DE57ABBF1D7B}"/>
              </a:ext>
            </a:extLst>
          </p:cNvPr>
          <p:cNvSpPr txBox="1"/>
          <p:nvPr/>
        </p:nvSpPr>
        <p:spPr>
          <a:xfrm>
            <a:off x="6889376" y="5093000"/>
            <a:ext cx="4464424" cy="461665"/>
          </a:xfrm>
          <a:prstGeom prst="rect">
            <a:avLst/>
          </a:prstGeom>
          <a:noFill/>
        </p:spPr>
        <p:txBody>
          <a:bodyPr wrap="square" rtlCol="0">
            <a:spAutoFit/>
          </a:bodyPr>
          <a:lstStyle/>
          <a:p>
            <a:r>
              <a:rPr lang="en-IN" sz="1200" dirty="0"/>
              <a:t>https://www.ibm.com/docs/en/SS3RA7_sub/modeler_mainhelp_client_ddita/clementine/images/svm_improved.jpg</a:t>
            </a:r>
          </a:p>
        </p:txBody>
      </p:sp>
      <p:sp>
        <p:nvSpPr>
          <p:cNvPr id="7" name="TextBox 6">
            <a:extLst>
              <a:ext uri="{FF2B5EF4-FFF2-40B4-BE49-F238E27FC236}">
                <a16:creationId xmlns:a16="http://schemas.microsoft.com/office/drawing/2014/main" id="{F9564759-6DD7-455E-82E2-B69A505B7B71}"/>
              </a:ext>
            </a:extLst>
          </p:cNvPr>
          <p:cNvSpPr txBox="1"/>
          <p:nvPr/>
        </p:nvSpPr>
        <p:spPr>
          <a:xfrm>
            <a:off x="7042192" y="5552561"/>
            <a:ext cx="4213412" cy="307777"/>
          </a:xfrm>
          <a:prstGeom prst="rect">
            <a:avLst/>
          </a:prstGeom>
          <a:noFill/>
        </p:spPr>
        <p:txBody>
          <a:bodyPr wrap="square" rtlCol="0">
            <a:spAutoFit/>
          </a:bodyPr>
          <a:lstStyle/>
          <a:p>
            <a:r>
              <a:rPr lang="en-IN" sz="1400" dirty="0"/>
              <a:t>Fig No : 4 </a:t>
            </a:r>
            <a:r>
              <a:rPr lang="en-IN" sz="1400" b="1" dirty="0"/>
              <a:t>Diagram representing SVM classification</a:t>
            </a:r>
          </a:p>
        </p:txBody>
      </p:sp>
      <p:sp>
        <p:nvSpPr>
          <p:cNvPr id="5" name="Slide Number Placeholder 4">
            <a:extLst>
              <a:ext uri="{FF2B5EF4-FFF2-40B4-BE49-F238E27FC236}">
                <a16:creationId xmlns:a16="http://schemas.microsoft.com/office/drawing/2014/main" id="{992E4413-4583-4572-A60D-AAAFD557FAD6}"/>
              </a:ext>
            </a:extLst>
          </p:cNvPr>
          <p:cNvSpPr>
            <a:spLocks noGrp="1"/>
          </p:cNvSpPr>
          <p:nvPr>
            <p:ph type="sldNum" sz="quarter" idx="12"/>
          </p:nvPr>
        </p:nvSpPr>
        <p:spPr>
          <a:xfrm>
            <a:off x="0" y="6289122"/>
            <a:ext cx="12192000" cy="365125"/>
          </a:xfrm>
        </p:spPr>
        <p:txBody>
          <a:bodyPr/>
          <a:lstStyle/>
          <a:p>
            <a:fld id="{771956DE-C91E-4158-B063-F78EECAD942E}" type="slidenum">
              <a:rPr lang="en-IN" smtClean="0"/>
              <a:t>12</a:t>
            </a:fld>
            <a:endParaRPr lang="en-IN" dirty="0"/>
          </a:p>
        </p:txBody>
      </p:sp>
    </p:spTree>
    <p:extLst>
      <p:ext uri="{BB962C8B-B14F-4D97-AF65-F5344CB8AC3E}">
        <p14:creationId xmlns:p14="http://schemas.microsoft.com/office/powerpoint/2010/main" val="18197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6FD460-DE83-4314-952E-89B626BD758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Decision Tree</a:t>
            </a:r>
          </a:p>
        </p:txBody>
      </p:sp>
      <p:sp>
        <p:nvSpPr>
          <p:cNvPr id="7" name="Content Placeholder 6">
            <a:extLst>
              <a:ext uri="{FF2B5EF4-FFF2-40B4-BE49-F238E27FC236}">
                <a16:creationId xmlns:a16="http://schemas.microsoft.com/office/drawing/2014/main" id="{B613EEDC-FC4D-400B-941A-273CB267073C}"/>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The most effective and well-liked technique for categorization and prediction is the decision tree. A decision tree is a type of tree structure that resembles a flowchart, where each internal node represents a test on an attribute, each branch a test result, and each leaf node (terminal node) a class label. </a:t>
            </a:r>
            <a:endParaRPr lang="en-IN" sz="24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Decision trees classify instances by ordering them from the root of the tree to a leaf node, which then indicates the instance's categorization.</a:t>
            </a:r>
          </a:p>
          <a:p>
            <a:pPr algn="just">
              <a:buFont typeface="Wingdings" panose="05000000000000000000" pitchFamily="2" charset="2"/>
              <a:buChar char="Ø"/>
            </a:pPr>
            <a:r>
              <a:rPr lang="en-IN" sz="2400" dirty="0">
                <a:latin typeface="Times New Roman" panose="02020603050405020304" pitchFamily="18" charset="0"/>
              </a:rPr>
              <a:t>Decision tree draw the hyper rectangles in input space to solve the problem.</a:t>
            </a:r>
            <a:endParaRPr lang="en-IN" sz="2400" dirty="0"/>
          </a:p>
        </p:txBody>
      </p:sp>
      <p:sp>
        <p:nvSpPr>
          <p:cNvPr id="5" name="Slide Number Placeholder 4">
            <a:extLst>
              <a:ext uri="{FF2B5EF4-FFF2-40B4-BE49-F238E27FC236}">
                <a16:creationId xmlns:a16="http://schemas.microsoft.com/office/drawing/2014/main" id="{1F799C10-6473-4BEE-A01B-95A0D995B7E0}"/>
              </a:ext>
            </a:extLst>
          </p:cNvPr>
          <p:cNvSpPr>
            <a:spLocks noGrp="1"/>
          </p:cNvSpPr>
          <p:nvPr>
            <p:ph type="sldNum" sz="quarter" idx="12"/>
          </p:nvPr>
        </p:nvSpPr>
        <p:spPr/>
        <p:txBody>
          <a:bodyPr/>
          <a:lstStyle/>
          <a:p>
            <a:fld id="{771956DE-C91E-4158-B063-F78EECAD942E}" type="slidenum">
              <a:rPr lang="en-IN" smtClean="0"/>
              <a:t>13</a:t>
            </a:fld>
            <a:endParaRPr lang="en-IN" dirty="0"/>
          </a:p>
        </p:txBody>
      </p:sp>
    </p:spTree>
    <p:extLst>
      <p:ext uri="{BB962C8B-B14F-4D97-AF65-F5344CB8AC3E}">
        <p14:creationId xmlns:p14="http://schemas.microsoft.com/office/powerpoint/2010/main" val="155466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990C-C89A-14F0-899B-C6018EA8E76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017F2C9E-173F-0B3F-FD3A-2A7DA326BF9E}"/>
              </a:ext>
            </a:extLst>
          </p:cNvPr>
          <p:cNvSpPr>
            <a:spLocks noGrp="1"/>
          </p:cNvSpPr>
          <p:nvPr>
            <p:ph sz="half" idx="1"/>
          </p:nvPr>
        </p:nvSpPr>
        <p:spPr/>
        <p:txBody>
          <a:bodyPr/>
          <a:lstStyle/>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Logistic regression is basically a supervised classification algorithm.</a:t>
            </a:r>
          </a:p>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Logistic regression estimates the probability of an event occurring.</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The decision for the value of the threshold value is majorly affected by the values of precision(</a:t>
            </a:r>
            <a:r>
              <a:rPr lang="en-US" i="0" dirty="0" err="1">
                <a:effectLst/>
                <a:latin typeface="Times New Roman" panose="02020603050405020304" pitchFamily="18" charset="0"/>
                <a:cs typeface="Times New Roman" panose="02020603050405020304" pitchFamily="18" charset="0"/>
              </a:rPr>
              <a:t>tp</a:t>
            </a:r>
            <a:r>
              <a:rPr lang="en-US" i="0" dirty="0">
                <a:effectLst/>
                <a:latin typeface="Times New Roman" panose="02020603050405020304" pitchFamily="18" charset="0"/>
                <a:cs typeface="Times New Roman" panose="02020603050405020304" pitchFamily="18" charset="0"/>
              </a:rPr>
              <a:t>/</a:t>
            </a:r>
            <a:r>
              <a:rPr lang="en-US" i="0" dirty="0" err="1">
                <a:effectLst/>
                <a:latin typeface="Times New Roman" panose="02020603050405020304" pitchFamily="18" charset="0"/>
                <a:cs typeface="Times New Roman" panose="02020603050405020304" pitchFamily="18" charset="0"/>
              </a:rPr>
              <a:t>tp+fp</a:t>
            </a:r>
            <a:r>
              <a:rPr lang="en-US" i="0" dirty="0">
                <a:effectLst/>
                <a:latin typeface="Times New Roman" panose="02020603050405020304" pitchFamily="18" charset="0"/>
                <a:cs typeface="Times New Roman" panose="02020603050405020304" pitchFamily="18" charset="0"/>
              </a:rPr>
              <a:t>) and recall (</a:t>
            </a:r>
            <a:r>
              <a:rPr lang="en-US" i="0" dirty="0" err="1">
                <a:effectLst/>
                <a:latin typeface="Times New Roman" panose="02020603050405020304" pitchFamily="18" charset="0"/>
                <a:cs typeface="Times New Roman" panose="02020603050405020304" pitchFamily="18" charset="0"/>
              </a:rPr>
              <a:t>tp</a:t>
            </a:r>
            <a:r>
              <a:rPr lang="en-US" i="0" dirty="0">
                <a:effectLst/>
                <a:latin typeface="Times New Roman" panose="02020603050405020304" pitchFamily="18" charset="0"/>
                <a:cs typeface="Times New Roman" panose="02020603050405020304" pitchFamily="18" charset="0"/>
              </a:rPr>
              <a:t>/</a:t>
            </a:r>
            <a:r>
              <a:rPr lang="en-US" i="0" dirty="0" err="1">
                <a:effectLst/>
                <a:latin typeface="Times New Roman" panose="02020603050405020304" pitchFamily="18" charset="0"/>
                <a:cs typeface="Times New Roman" panose="02020603050405020304" pitchFamily="18" charset="0"/>
              </a:rPr>
              <a:t>tp+fn</a:t>
            </a:r>
            <a:r>
              <a:rPr lang="en-US" i="0" dirty="0">
                <a:effectLst/>
                <a:latin typeface="Times New Roman" panose="02020603050405020304" pitchFamily="18" charset="0"/>
                <a:cs typeface="Times New Roman" panose="02020603050405020304" pitchFamily="18" charset="0"/>
              </a:rPr>
              <a:t>)</a:t>
            </a:r>
            <a:r>
              <a:rPr lang="en-US" b="0" i="0" u="sng" dirty="0">
                <a:solidFill>
                  <a:srgbClr val="0563C1"/>
                </a:solidFill>
                <a:effectLst/>
                <a:latin typeface="urw-din"/>
                <a:hlinkClick r:id="rId2">
                  <a:extLst>
                    <a:ext uri="{A12FA001-AC4F-418D-AE19-62706E023703}">
                      <ahyp:hlinkClr xmlns:ahyp="http://schemas.microsoft.com/office/drawing/2018/hyperlinkcolor" val="tx"/>
                    </a:ext>
                  </a:extLst>
                </a:hlinkClick>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D4CF5A-AF7D-B601-0F6D-B9C4175D40AB}"/>
              </a:ext>
            </a:extLst>
          </p:cNvPr>
          <p:cNvSpPr>
            <a:spLocks noGrp="1"/>
          </p:cNvSpPr>
          <p:nvPr>
            <p:ph type="sldNum" sz="quarter" idx="12"/>
          </p:nvPr>
        </p:nvSpPr>
        <p:spPr/>
        <p:txBody>
          <a:bodyPr/>
          <a:lstStyle/>
          <a:p>
            <a:fld id="{771956DE-C91E-4158-B063-F78EECAD942E}" type="slidenum">
              <a:rPr lang="en-IN" smtClean="0"/>
              <a:t>14</a:t>
            </a:fld>
            <a:endParaRPr lang="en-IN" dirty="0"/>
          </a:p>
        </p:txBody>
      </p:sp>
      <p:pic>
        <p:nvPicPr>
          <p:cNvPr id="1026" name="Picture 2">
            <a:extLst>
              <a:ext uri="{FF2B5EF4-FFF2-40B4-BE49-F238E27FC236}">
                <a16:creationId xmlns:a16="http://schemas.microsoft.com/office/drawing/2014/main" id="{6139E0D9-8E23-4C4B-0F67-6FD03A33155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9205"/>
            <a:ext cx="5181600" cy="358259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displaystyle p(x)={\frac {1}{1+e^{-(x-\mu )/s}}}}">
            <a:extLst>
              <a:ext uri="{FF2B5EF4-FFF2-40B4-BE49-F238E27FC236}">
                <a16:creationId xmlns:a16="http://schemas.microsoft.com/office/drawing/2014/main" id="{B6780B2D-C098-5E18-AC50-9439900957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1C8889F0-2EB6-14FC-E6D6-E3F061B7CC57}"/>
              </a:ext>
            </a:extLst>
          </p:cNvPr>
          <p:cNvSpPr txBox="1"/>
          <p:nvPr/>
        </p:nvSpPr>
        <p:spPr>
          <a:xfrm>
            <a:off x="6542202" y="5891753"/>
            <a:ext cx="5181600" cy="307777"/>
          </a:xfrm>
          <a:prstGeom prst="rect">
            <a:avLst/>
          </a:prstGeom>
          <a:noFill/>
        </p:spPr>
        <p:txBody>
          <a:bodyPr wrap="square" rtlCol="0">
            <a:spAutoFit/>
          </a:bodyPr>
          <a:lstStyle/>
          <a:p>
            <a:r>
              <a:rPr lang="en-IN" sz="1400" dirty="0"/>
              <a:t>Fig No : 5  </a:t>
            </a:r>
            <a:r>
              <a:rPr lang="en-IN" sz="1400" b="1" dirty="0"/>
              <a:t>Graph representing the logistic regression</a:t>
            </a:r>
          </a:p>
        </p:txBody>
      </p:sp>
    </p:spTree>
    <p:extLst>
      <p:ext uri="{BB962C8B-B14F-4D97-AF65-F5344CB8AC3E}">
        <p14:creationId xmlns:p14="http://schemas.microsoft.com/office/powerpoint/2010/main" val="132870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A3AF-FC03-4E21-BC73-804A14718B12}"/>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Accuracy gain</a:t>
            </a:r>
            <a:endParaRPr lang="en-IN" sz="4000" dirty="0"/>
          </a:p>
        </p:txBody>
      </p:sp>
      <p:sp>
        <p:nvSpPr>
          <p:cNvPr id="3" name="Content Placeholder 2">
            <a:extLst>
              <a:ext uri="{FF2B5EF4-FFF2-40B4-BE49-F238E27FC236}">
                <a16:creationId xmlns:a16="http://schemas.microsoft.com/office/drawing/2014/main" id="{5D863CFB-74AF-4A5D-B6A4-AE6F9992A178}"/>
              </a:ext>
            </a:extLst>
          </p:cNvPr>
          <p:cNvSpPr>
            <a:spLocks noGrp="1"/>
          </p:cNvSpPr>
          <p:nvPr>
            <p:ph idx="1"/>
          </p:nvPr>
        </p:nvSpPr>
        <p:spPr>
          <a:xfrm>
            <a:off x="838200" y="1825625"/>
            <a:ext cx="3215326" cy="4351338"/>
          </a:xfrm>
        </p:spPr>
        <p:txBody>
          <a:bodyPr>
            <a:normAutofit fontScale="70000" lnSpcReduction="20000"/>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SVC  the accuracy gain on the training data set is 79% and on testing data is 80%.</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Decision tree classifier the accuracy gain on training dataset is 98% and on testing data set is 68%.</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logistic regression the accuracy gain on training dataset is 73% and that’s on testing data set is 80%.</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Finally using the voting classifier we get 82% on testing dataset as well as 88% on training dataset.</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698B4D-BB11-44F8-A24B-ABA069334EC2}"/>
              </a:ext>
            </a:extLst>
          </p:cNvPr>
          <p:cNvSpPr>
            <a:spLocks noGrp="1"/>
          </p:cNvSpPr>
          <p:nvPr>
            <p:ph type="sldNum" sz="quarter" idx="12"/>
          </p:nvPr>
        </p:nvSpPr>
        <p:spPr/>
        <p:txBody>
          <a:bodyPr/>
          <a:lstStyle/>
          <a:p>
            <a:fld id="{771956DE-C91E-4158-B063-F78EECAD942E}" type="slidenum">
              <a:rPr lang="en-IN" smtClean="0"/>
              <a:t>15</a:t>
            </a:fld>
            <a:endParaRPr lang="en-IN" dirty="0"/>
          </a:p>
        </p:txBody>
      </p:sp>
      <p:graphicFrame>
        <p:nvGraphicFramePr>
          <p:cNvPr id="5" name="Content Placeholder 9">
            <a:extLst>
              <a:ext uri="{FF2B5EF4-FFF2-40B4-BE49-F238E27FC236}">
                <a16:creationId xmlns:a16="http://schemas.microsoft.com/office/drawing/2014/main" id="{E7C29F9D-0ED6-53CB-32A5-6A2EEBC978B6}"/>
              </a:ext>
            </a:extLst>
          </p:cNvPr>
          <p:cNvGraphicFramePr>
            <a:graphicFrameLocks/>
          </p:cNvGraphicFramePr>
          <p:nvPr>
            <p:extLst>
              <p:ext uri="{D42A27DB-BD31-4B8C-83A1-F6EECF244321}">
                <p14:modId xmlns:p14="http://schemas.microsoft.com/office/powerpoint/2010/main" val="2346756626"/>
              </p:ext>
            </p:extLst>
          </p:nvPr>
        </p:nvGraphicFramePr>
        <p:xfrm>
          <a:off x="5542960" y="1485094"/>
          <a:ext cx="5731498"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1499EE9-2F26-133D-296B-35A7A2164C50}"/>
              </a:ext>
            </a:extLst>
          </p:cNvPr>
          <p:cNvSpPr txBox="1"/>
          <p:nvPr/>
        </p:nvSpPr>
        <p:spPr>
          <a:xfrm>
            <a:off x="5882325" y="5904095"/>
            <a:ext cx="5052767"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 No : 6</a:t>
            </a:r>
          </a:p>
        </p:txBody>
      </p:sp>
    </p:spTree>
    <p:extLst>
      <p:ext uri="{BB962C8B-B14F-4D97-AF65-F5344CB8AC3E}">
        <p14:creationId xmlns:p14="http://schemas.microsoft.com/office/powerpoint/2010/main" val="337030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1644-E80A-F0EF-DC65-B72B2087B39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Comparative analysis</a:t>
            </a:r>
          </a:p>
        </p:txBody>
      </p:sp>
      <p:sp>
        <p:nvSpPr>
          <p:cNvPr id="3" name="Content Placeholder 2">
            <a:extLst>
              <a:ext uri="{FF2B5EF4-FFF2-40B4-BE49-F238E27FC236}">
                <a16:creationId xmlns:a16="http://schemas.microsoft.com/office/drawing/2014/main" id="{51A8AE89-BC79-1486-9809-D183EDE4D80D}"/>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KNN and random forest earlier the accuracy gain was 73.82%.</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ensemble learning classification algorithm we get an accuracy of 88 % which is better than using the individual model.</a:t>
            </a:r>
          </a:p>
        </p:txBody>
      </p:sp>
      <p:sp>
        <p:nvSpPr>
          <p:cNvPr id="4" name="Slide Number Placeholder 3">
            <a:extLst>
              <a:ext uri="{FF2B5EF4-FFF2-40B4-BE49-F238E27FC236}">
                <a16:creationId xmlns:a16="http://schemas.microsoft.com/office/drawing/2014/main" id="{9FB66433-92E6-45D4-6ED7-6C0BEEBD9B13}"/>
              </a:ext>
            </a:extLst>
          </p:cNvPr>
          <p:cNvSpPr>
            <a:spLocks noGrp="1"/>
          </p:cNvSpPr>
          <p:nvPr>
            <p:ph type="sldNum" sz="quarter" idx="12"/>
          </p:nvPr>
        </p:nvSpPr>
        <p:spPr/>
        <p:txBody>
          <a:bodyPr/>
          <a:lstStyle/>
          <a:p>
            <a:fld id="{771956DE-C91E-4158-B063-F78EECAD942E}" type="slidenum">
              <a:rPr lang="en-IN" smtClean="0"/>
              <a:t>16</a:t>
            </a:fld>
            <a:endParaRPr lang="en-IN" dirty="0"/>
          </a:p>
        </p:txBody>
      </p:sp>
    </p:spTree>
    <p:extLst>
      <p:ext uri="{BB962C8B-B14F-4D97-AF65-F5344CB8AC3E}">
        <p14:creationId xmlns:p14="http://schemas.microsoft.com/office/powerpoint/2010/main" val="160684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2F72-8AD1-4465-ABE5-6896E7A3FF9D}"/>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CB9886-75D0-46B4-A635-5768FF979AA5}"/>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Balancing the PIMA Indian diabetes dataset plays a very important role in increasing the accuracy.</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ensemble learning approach we get higher accuracy for our diabetes prediction model.</a:t>
            </a:r>
          </a:p>
        </p:txBody>
      </p:sp>
      <p:sp>
        <p:nvSpPr>
          <p:cNvPr id="5" name="Slide Number Placeholder 4">
            <a:extLst>
              <a:ext uri="{FF2B5EF4-FFF2-40B4-BE49-F238E27FC236}">
                <a16:creationId xmlns:a16="http://schemas.microsoft.com/office/drawing/2014/main" id="{E3CC7DE5-5334-4452-BFBD-EA461740986F}"/>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17</a:t>
            </a:fld>
            <a:endParaRPr lang="en-IN" dirty="0"/>
          </a:p>
        </p:txBody>
      </p:sp>
    </p:spTree>
    <p:extLst>
      <p:ext uri="{BB962C8B-B14F-4D97-AF65-F5344CB8AC3E}">
        <p14:creationId xmlns:p14="http://schemas.microsoft.com/office/powerpoint/2010/main" val="122215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0507"/>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43914"/>
            <a:ext cx="10515600" cy="4556251"/>
          </a:xfrm>
        </p:spPr>
        <p:txBody>
          <a:bodyPr>
            <a:normAutofit fontScale="92500" lnSpcReduction="20000"/>
          </a:bodyPr>
          <a:lstStyle/>
          <a:p>
            <a:pPr marL="398463" indent="-398463" algn="just">
              <a:buNone/>
            </a:pPr>
            <a:r>
              <a:rPr lang="en-IN" sz="2400" i="0" u="none" strike="noStrike" baseline="0" dirty="0">
                <a:latin typeface="Times New Roman" panose="02020603050405020304" pitchFamily="18" charset="0"/>
                <a:cs typeface="Times New Roman" panose="02020603050405020304" pitchFamily="18" charset="0"/>
              </a:rPr>
              <a:t>[1]  Shubham Joshi, Ali Rizwan , Basant Tiwari; </a:t>
            </a:r>
            <a:r>
              <a:rPr lang="en-US" sz="2400" i="0" u="none" strike="noStrike" baseline="0" dirty="0">
                <a:latin typeface="Times New Roman" panose="02020603050405020304" pitchFamily="18" charset="0"/>
                <a:cs typeface="Times New Roman" panose="02020603050405020304" pitchFamily="18" charset="0"/>
              </a:rPr>
              <a:t>A Novel Diabetes Healthcare Disease Prediction Framework Using </a:t>
            </a:r>
            <a:r>
              <a:rPr lang="en-IN" sz="2400" i="0" u="none" strike="noStrike" baseline="0" dirty="0">
                <a:latin typeface="Times New Roman" panose="02020603050405020304" pitchFamily="18" charset="0"/>
                <a:cs typeface="Times New Roman" panose="02020603050405020304" pitchFamily="18" charset="0"/>
              </a:rPr>
              <a:t>Machine Learning Techniques; Journal of Healthcare engineering; vol. 2022, page (1-10)</a:t>
            </a:r>
            <a:r>
              <a:rPr lang="en-IN" sz="2400" dirty="0">
                <a:latin typeface="Times New Roman" panose="02020603050405020304" pitchFamily="18" charset="0"/>
                <a:cs typeface="Times New Roman" panose="02020603050405020304" pitchFamily="18" charset="0"/>
              </a:rPr>
              <a:t>, 2022.</a:t>
            </a:r>
            <a:endParaRPr lang="en-IN" sz="2400" i="0" u="none" strike="noStrike" baseline="0" dirty="0">
              <a:latin typeface="Times New Roman" panose="02020603050405020304" pitchFamily="18" charset="0"/>
              <a:cs typeface="Times New Roman" panose="02020603050405020304" pitchFamily="18" charset="0"/>
            </a:endParaRPr>
          </a:p>
          <a:p>
            <a:pPr marL="398463" indent="-398463" algn="just">
              <a:buNone/>
            </a:pPr>
            <a:r>
              <a:rPr lang="en-IN" sz="2400" i="0" u="none" strike="noStrike" baseline="0" dirty="0">
                <a:latin typeface="Times New Roman" panose="02020603050405020304" pitchFamily="18" charset="0"/>
                <a:cs typeface="Times New Roman" panose="02020603050405020304" pitchFamily="18" charset="0"/>
              </a:rPr>
              <a:t>[2] Neha prerna tigga , shruti garg; </a:t>
            </a:r>
            <a:r>
              <a:rPr lang="en-US" sz="2400" b="0" i="0" dirty="0">
                <a:effectLst/>
                <a:latin typeface="Times New Roman" panose="02020603050405020304" pitchFamily="18" charset="0"/>
                <a:cs typeface="Times New Roman" panose="02020603050405020304" pitchFamily="18" charset="0"/>
              </a:rPr>
              <a:t>Prediction of Type 2 Diabetes using Machine Learning Classification Methods; Jounal of procedia computer science; vol. 167 ,page (706-716),2020.</a:t>
            </a:r>
          </a:p>
          <a:p>
            <a:pPr marL="398463" indent="-398463" algn="just">
              <a:buNone/>
            </a:pPr>
            <a:r>
              <a:rPr lang="en-US" sz="2400" u="none" strike="noStrike" baseline="0" dirty="0">
                <a:latin typeface="Times New Roman" panose="02020603050405020304" pitchFamily="18" charset="0"/>
                <a:cs typeface="Times New Roman" panose="02020603050405020304" pitchFamily="18" charset="0"/>
              </a:rPr>
              <a:t>[3] V. </a:t>
            </a:r>
            <a:r>
              <a:rPr lang="en-US" sz="2400" b="0" i="0" u="none" strike="noStrike" baseline="0" dirty="0">
                <a:latin typeface="Times New Roman" panose="02020603050405020304" pitchFamily="18" charset="0"/>
                <a:cs typeface="Times New Roman" panose="02020603050405020304" pitchFamily="18" charset="0"/>
              </a:rPr>
              <a:t>Jackins, S. Vimal, M. Kaliappan ,M.Y. Lee ;AI-based smart prediction of clinical disease using random forest classifier and Naive Bayes; Journal of Supercomputing;  vol. 77,page (5198–5219), 2021.</a:t>
            </a:r>
            <a:endParaRPr lang="en-US" sz="2400" dirty="0">
              <a:latin typeface="Times New Roman" panose="02020603050405020304" pitchFamily="18" charset="0"/>
              <a:cs typeface="Times New Roman" panose="02020603050405020304" pitchFamily="18" charset="0"/>
            </a:endParaRPr>
          </a:p>
          <a:p>
            <a:pPr marL="398463" indent="-398463" algn="just">
              <a:buNone/>
            </a:pPr>
            <a:r>
              <a:rPr lang="en-US" sz="2400" b="0" i="0" u="none" strike="noStrike" baseline="0" dirty="0">
                <a:latin typeface="Times New Roman" panose="02020603050405020304" pitchFamily="18" charset="0"/>
                <a:cs typeface="Times New Roman" panose="02020603050405020304" pitchFamily="18" charset="0"/>
              </a:rPr>
              <a:t>[4] Ionnis kavakiotis, Olga Tsave,Athanasios Salifoglou; Machine Learning and Data Mining Methods in Diabetes Research; computational and structural biotechnology journal;vol. 15 , page (104-116),2020.</a:t>
            </a:r>
            <a:endParaRPr lang="en-IN" sz="2400" i="0" u="none" strike="noStrike" baseline="0" dirty="0">
              <a:latin typeface="Times New Roman" panose="02020603050405020304" pitchFamily="18" charset="0"/>
              <a:cs typeface="Times New Roman" panose="02020603050405020304" pitchFamily="18" charset="0"/>
            </a:endParaRPr>
          </a:p>
          <a:p>
            <a:pPr marL="339725" indent="-339725" algn="just">
              <a:buNone/>
            </a:pPr>
            <a:r>
              <a:rPr lang="en-IN" sz="2400" dirty="0">
                <a:latin typeface="Times New Roman" panose="02020603050405020304" pitchFamily="18" charset="0"/>
                <a:cs typeface="Times New Roman" panose="02020603050405020304" pitchFamily="18" charset="0"/>
              </a:rPr>
              <a:t>[5]  Aishwarya Majumdar,Dr. V. </a:t>
            </a:r>
            <a:r>
              <a:rPr lang="en-IN" sz="2400" dirty="0" err="1">
                <a:latin typeface="Times New Roman" panose="02020603050405020304" pitchFamily="18" charset="0"/>
                <a:cs typeface="Times New Roman" panose="02020603050405020304" pitchFamily="18" charset="0"/>
              </a:rPr>
              <a:t>vaidehi</a:t>
            </a:r>
            <a:r>
              <a:rPr lang="en-IN" sz="2400" dirty="0">
                <a:latin typeface="Times New Roman" panose="02020603050405020304" pitchFamily="18" charset="0"/>
                <a:cs typeface="Times New Roman" panose="02020603050405020304" pitchFamily="18" charset="0"/>
              </a:rPr>
              <a:t>; Diabetes prediction using machine learning algorithm; </a:t>
            </a:r>
            <a:r>
              <a:rPr lang="en-IN" sz="24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r>
              <a:rPr lang="en-IN" sz="2400" dirty="0">
                <a:latin typeface="Times New Roman" panose="02020603050405020304" pitchFamily="18" charset="0"/>
                <a:cs typeface="Times New Roman" panose="02020603050405020304" pitchFamily="18" charset="0"/>
              </a:rPr>
              <a:t>; vol.165,page (192-199),2019.</a:t>
            </a:r>
          </a:p>
        </p:txBody>
      </p:sp>
      <p:sp>
        <p:nvSpPr>
          <p:cNvPr id="4" name="Slide Number Placeholder 3">
            <a:extLst>
              <a:ext uri="{FF2B5EF4-FFF2-40B4-BE49-F238E27FC236}">
                <a16:creationId xmlns:a16="http://schemas.microsoft.com/office/drawing/2014/main" id="{C4DA77B0-4446-493D-B715-79E349DAF3AD}"/>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18</a:t>
            </a:fld>
            <a:endParaRPr lang="en-IN" dirty="0"/>
          </a:p>
        </p:txBody>
      </p:sp>
    </p:spTree>
    <p:extLst>
      <p:ext uri="{BB962C8B-B14F-4D97-AF65-F5344CB8AC3E}">
        <p14:creationId xmlns:p14="http://schemas.microsoft.com/office/powerpoint/2010/main" val="321540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1956DE-C91E-4158-B063-F78EECAD942E}" type="slidenum">
              <a:rPr lang="en-IN" smtClean="0"/>
              <a:t>19</a:t>
            </a:fld>
            <a:endParaRPr lang="en-IN" dirty="0"/>
          </a:p>
        </p:txBody>
      </p:sp>
      <p:sp>
        <p:nvSpPr>
          <p:cNvPr id="3" name="Content Placeholder 2"/>
          <p:cNvSpPr>
            <a:spLocks noGrp="1"/>
          </p:cNvSpPr>
          <p:nvPr>
            <p:ph idx="4294967295"/>
          </p:nvPr>
        </p:nvSpPr>
        <p:spPr>
          <a:xfrm>
            <a:off x="0" y="2631959"/>
            <a:ext cx="12192000" cy="4351338"/>
          </a:xfrm>
        </p:spPr>
        <p:txBody>
          <a:bodyPr>
            <a:normAutofit/>
          </a:bodyPr>
          <a:lstStyle/>
          <a:p>
            <a:pPr marL="0" indent="0" algn="ctr">
              <a:buNone/>
            </a:pPr>
            <a:r>
              <a:rPr lang="en-US" sz="8800" dirty="0">
                <a:latin typeface="Freestyle Script" panose="030804020302050B0404" pitchFamily="66" charset="0"/>
              </a:rPr>
              <a:t>Thank You</a:t>
            </a:r>
          </a:p>
        </p:txBody>
      </p:sp>
    </p:spTree>
    <p:extLst>
      <p:ext uri="{BB962C8B-B14F-4D97-AF65-F5344CB8AC3E}">
        <p14:creationId xmlns:p14="http://schemas.microsoft.com/office/powerpoint/2010/main" val="274230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81112"/>
          </a:xfrm>
        </p:spPr>
        <p:txBody>
          <a:bodyPr>
            <a:normAutofit/>
          </a:bodyPr>
          <a:lstStyle/>
          <a:p>
            <a:pPr algn="ctr"/>
            <a:r>
              <a:rPr lang="en-IN" dirty="0"/>
              <a:t> </a:t>
            </a:r>
            <a:r>
              <a:rPr lang="en-IN" sz="4000" b="1" dirty="0">
                <a:latin typeface="Times New Roman" panose="02020603050405020304" pitchFamily="18" charset="0"/>
                <a:cs typeface="Times New Roman" panose="02020603050405020304" pitchFamily="18" charset="0"/>
              </a:rPr>
              <a:t>Contents</a:t>
            </a:r>
            <a:endParaRPr lang="en-IN" dirty="0"/>
          </a:p>
        </p:txBody>
      </p:sp>
      <p:sp>
        <p:nvSpPr>
          <p:cNvPr id="3" name="Subtitle 2"/>
          <p:cNvSpPr>
            <a:spLocks noGrp="1"/>
          </p:cNvSpPr>
          <p:nvPr>
            <p:ph idx="1"/>
          </p:nvPr>
        </p:nvSpPr>
        <p:spPr>
          <a:xfrm>
            <a:off x="838200" y="1460500"/>
            <a:ext cx="10515600" cy="4895850"/>
          </a:xfrm>
        </p:spPr>
        <p:txBody>
          <a:bodyPr>
            <a:norm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Aim and objective</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Glimpse of previous review</a:t>
            </a:r>
            <a:endParaRPr lang="en-IN" sz="20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Research gap</a:t>
            </a:r>
          </a:p>
          <a:p>
            <a:pPr marL="800100" lvl="1"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Pre- Processing</a:t>
            </a:r>
          </a:p>
          <a:p>
            <a:pPr marL="800100" lvl="1"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Balancing the dataset</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model</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Accuracy gain</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Comparative analysis</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 </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a:t>
            </a:r>
          </a:p>
          <a:p>
            <a:pPr marL="342900" indent="-342900" algn="l">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851BBE-F8DA-4DA4-B7F4-808BF62235B7}"/>
              </a:ext>
            </a:extLst>
          </p:cNvPr>
          <p:cNvSpPr>
            <a:spLocks noGrp="1"/>
          </p:cNvSpPr>
          <p:nvPr>
            <p:ph type="sldNum" sz="quarter" idx="12"/>
          </p:nvPr>
        </p:nvSpPr>
        <p:spPr>
          <a:xfrm>
            <a:off x="0" y="6338588"/>
            <a:ext cx="12191999" cy="365125"/>
          </a:xfrm>
        </p:spPr>
        <p:txBody>
          <a:bodyPr/>
          <a:lstStyle/>
          <a:p>
            <a:fld id="{771956DE-C91E-4158-B063-F78EECAD942E}" type="slidenum">
              <a:rPr lang="en-IN" smtClean="0"/>
              <a:t>2</a:t>
            </a:fld>
            <a:endParaRPr lang="en-IN" dirty="0"/>
          </a:p>
        </p:txBody>
      </p:sp>
    </p:spTree>
    <p:extLst>
      <p:ext uri="{BB962C8B-B14F-4D97-AF65-F5344CB8AC3E}">
        <p14:creationId xmlns:p14="http://schemas.microsoft.com/office/powerpoint/2010/main" val="306001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3B3-B354-4227-B7AC-6334B549192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Aim &amp; objective</a:t>
            </a:r>
          </a:p>
        </p:txBody>
      </p:sp>
      <p:sp>
        <p:nvSpPr>
          <p:cNvPr id="3" name="Content Placeholder 2">
            <a:extLst>
              <a:ext uri="{FF2B5EF4-FFF2-40B4-BE49-F238E27FC236}">
                <a16:creationId xmlns:a16="http://schemas.microsoft.com/office/drawing/2014/main" id="{E367AB7F-3715-4A61-AE55-2E9433E9C3C1}"/>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Our primary aim is to predict the diabetes using ensemble learning techniques.</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Measuring the accuracy of the model.</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Balancing the dataset is our secondary objective.</a:t>
            </a:r>
          </a:p>
        </p:txBody>
      </p:sp>
      <p:sp>
        <p:nvSpPr>
          <p:cNvPr id="4" name="Slide Number Placeholder 3">
            <a:extLst>
              <a:ext uri="{FF2B5EF4-FFF2-40B4-BE49-F238E27FC236}">
                <a16:creationId xmlns:a16="http://schemas.microsoft.com/office/drawing/2014/main" id="{8353B57E-9A05-40AB-91B5-544A932B34FA}"/>
              </a:ext>
            </a:extLst>
          </p:cNvPr>
          <p:cNvSpPr>
            <a:spLocks noGrp="1"/>
          </p:cNvSpPr>
          <p:nvPr>
            <p:ph type="sldNum" sz="quarter" idx="12"/>
          </p:nvPr>
        </p:nvSpPr>
        <p:spPr>
          <a:xfrm>
            <a:off x="0" y="6310312"/>
            <a:ext cx="12192000" cy="365125"/>
          </a:xfrm>
        </p:spPr>
        <p:txBody>
          <a:bodyPr/>
          <a:lstStyle/>
          <a:p>
            <a:fld id="{771956DE-C91E-4158-B063-F78EECAD942E}" type="slidenum">
              <a:rPr lang="en-IN" smtClean="0"/>
              <a:t>3</a:t>
            </a:fld>
            <a:endParaRPr lang="en-IN" dirty="0"/>
          </a:p>
        </p:txBody>
      </p:sp>
    </p:spTree>
    <p:extLst>
      <p:ext uri="{BB962C8B-B14F-4D97-AF65-F5344CB8AC3E}">
        <p14:creationId xmlns:p14="http://schemas.microsoft.com/office/powerpoint/2010/main" val="161296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F555-FE45-C3F9-EDC2-81B3FAD02F2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Glimpse of previous review</a:t>
            </a:r>
          </a:p>
        </p:txBody>
      </p:sp>
      <p:sp>
        <p:nvSpPr>
          <p:cNvPr id="3" name="Content Placeholder 2">
            <a:extLst>
              <a:ext uri="{FF2B5EF4-FFF2-40B4-BE49-F238E27FC236}">
                <a16:creationId xmlns:a16="http://schemas.microsoft.com/office/drawing/2014/main" id="{FAD0BCBB-86B1-DF7D-91A9-2949F7F76662}"/>
              </a:ext>
            </a:extLst>
          </p:cNvPr>
          <p:cNvSpPr>
            <a:spLocks noGrp="1"/>
          </p:cNvSpPr>
          <p:nvPr>
            <p:ph idx="1"/>
          </p:nvPr>
        </p:nvSpPr>
        <p:spPr>
          <a:xfrm>
            <a:off x="838200" y="1825625"/>
            <a:ext cx="4223994" cy="4351338"/>
          </a:xfrm>
        </p:spPr>
        <p:txBody>
          <a:bodyPr/>
          <a:lstStyle/>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Total no of hypotheses in PIMA diabetes dataset is 768, out of which 268 is predicting it to be 1(having diabetes) rest is 0(not having diabetes), so the dataset is imbalance that’s why balancing of dataset is required.</a:t>
            </a:r>
          </a:p>
          <a:p>
            <a:pPr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B5AF55-737C-45B4-F81E-F1881D5E366E}"/>
              </a:ext>
            </a:extLst>
          </p:cNvPr>
          <p:cNvSpPr>
            <a:spLocks noGrp="1"/>
          </p:cNvSpPr>
          <p:nvPr>
            <p:ph type="sldNum" sz="quarter" idx="12"/>
          </p:nvPr>
        </p:nvSpPr>
        <p:spPr/>
        <p:txBody>
          <a:bodyPr/>
          <a:lstStyle/>
          <a:p>
            <a:fld id="{771956DE-C91E-4158-B063-F78EECAD942E}" type="slidenum">
              <a:rPr lang="en-IN" smtClean="0"/>
              <a:t>4</a:t>
            </a:fld>
            <a:endParaRPr lang="en-IN" dirty="0"/>
          </a:p>
        </p:txBody>
      </p:sp>
      <p:graphicFrame>
        <p:nvGraphicFramePr>
          <p:cNvPr id="5" name="Chart 4">
            <a:extLst>
              <a:ext uri="{FF2B5EF4-FFF2-40B4-BE49-F238E27FC236}">
                <a16:creationId xmlns:a16="http://schemas.microsoft.com/office/drawing/2014/main" id="{5D867449-7E61-B461-B9E7-0350DD2CA8A4}"/>
              </a:ext>
            </a:extLst>
          </p:cNvPr>
          <p:cNvGraphicFramePr/>
          <p:nvPr>
            <p:extLst>
              <p:ext uri="{D42A27DB-BD31-4B8C-83A1-F6EECF244321}">
                <p14:modId xmlns:p14="http://schemas.microsoft.com/office/powerpoint/2010/main" val="3620414184"/>
              </p:ext>
            </p:extLst>
          </p:nvPr>
        </p:nvGraphicFramePr>
        <p:xfrm>
          <a:off x="6096000" y="1825626"/>
          <a:ext cx="5399578" cy="40472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5517BF0-9392-7CB1-F391-C112270F71ED}"/>
              </a:ext>
            </a:extLst>
          </p:cNvPr>
          <p:cNvSpPr txBox="1"/>
          <p:nvPr/>
        </p:nvSpPr>
        <p:spPr>
          <a:xfrm>
            <a:off x="7098384" y="5872900"/>
            <a:ext cx="3271101" cy="369332"/>
          </a:xfrm>
          <a:prstGeom prst="rect">
            <a:avLst/>
          </a:prstGeom>
          <a:noFill/>
        </p:spPr>
        <p:txBody>
          <a:bodyPr wrap="square" rtlCol="0">
            <a:spAutoFit/>
          </a:bodyPr>
          <a:lstStyle/>
          <a:p>
            <a:pPr algn="ctr"/>
            <a:r>
              <a:rPr lang="en-IN" dirty="0"/>
              <a:t>Fig No :  1</a:t>
            </a:r>
          </a:p>
        </p:txBody>
      </p:sp>
    </p:spTree>
    <p:extLst>
      <p:ext uri="{BB962C8B-B14F-4D97-AF65-F5344CB8AC3E}">
        <p14:creationId xmlns:p14="http://schemas.microsoft.com/office/powerpoint/2010/main" val="327315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64AC-5563-4E8B-9E8B-B24B3FBFA525}"/>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81D5AF5A-0D53-4796-8210-03650BC0E8AC}"/>
              </a:ext>
            </a:extLst>
          </p:cNvPr>
          <p:cNvSpPr>
            <a:spLocks noGrp="1"/>
          </p:cNvSpPr>
          <p:nvPr>
            <p:ph idx="1"/>
          </p:nvPr>
        </p:nvSpPr>
        <p:spPr>
          <a:xfrm>
            <a:off x="677944" y="1690688"/>
            <a:ext cx="10515600" cy="4351338"/>
          </a:xfrm>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KNN , Random forest classifier and 5-fold cross validation method ,by removing the noise they get an accuracy of 73.82%.</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Using the Naive Bayesian classifier and partition with the help of 10 fold cross validation </a:t>
            </a:r>
            <a:r>
              <a:rPr lang="en-US" b="0" i="0" dirty="0">
                <a:solidFill>
                  <a:srgbClr val="222222"/>
                </a:solidFill>
                <a:effectLst/>
                <a:latin typeface="Times New Roman" panose="02020603050405020304" pitchFamily="18" charset="0"/>
                <a:cs typeface="Times New Roman" panose="02020603050405020304" pitchFamily="18" charset="0"/>
              </a:rPr>
              <a:t> The performance was evaluated using the measures of the accuracy, the precision, recall, and the F-measure. The highest accuracy was obtained by the Naive Bayes, which reached 74.30%</a:t>
            </a: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9FBF8088-71B0-4CB7-9ACA-808363D51A52}"/>
              </a:ext>
            </a:extLst>
          </p:cNvPr>
          <p:cNvSpPr>
            <a:spLocks noGrp="1"/>
          </p:cNvSpPr>
          <p:nvPr>
            <p:ph type="sldNum" sz="quarter" idx="12"/>
          </p:nvPr>
        </p:nvSpPr>
        <p:spPr>
          <a:xfrm>
            <a:off x="0" y="6366874"/>
            <a:ext cx="12192000" cy="365125"/>
          </a:xfrm>
        </p:spPr>
        <p:txBody>
          <a:bodyPr/>
          <a:lstStyle/>
          <a:p>
            <a:fld id="{771956DE-C91E-4158-B063-F78EECAD942E}" type="slidenum">
              <a:rPr lang="en-IN" smtClean="0"/>
              <a:t>5</a:t>
            </a:fld>
            <a:endParaRPr lang="en-IN" dirty="0"/>
          </a:p>
        </p:txBody>
      </p:sp>
    </p:spTree>
    <p:extLst>
      <p:ext uri="{BB962C8B-B14F-4D97-AF65-F5344CB8AC3E}">
        <p14:creationId xmlns:p14="http://schemas.microsoft.com/office/powerpoint/2010/main" val="250031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A661-1AA1-4ED3-96C5-F4202E7F146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5356C70B-AD0B-40BD-8DB8-CE5B45856A4D}"/>
              </a:ext>
            </a:extLst>
          </p:cNvPr>
          <p:cNvSpPr>
            <a:spLocks noGrp="1"/>
          </p:cNvSpPr>
          <p:nvPr>
            <p:ph sz="half"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 of 768 hypothesis column of some attribute contain 0 value.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That particular attribute value has been replaced with the mean of that particular column.</a:t>
            </a:r>
          </a:p>
          <a:p>
            <a:pPr marL="0" indent="0">
              <a:buNone/>
            </a:pPr>
            <a:endParaRPr lang="en-IN" dirty="0"/>
          </a:p>
        </p:txBody>
      </p:sp>
      <p:graphicFrame>
        <p:nvGraphicFramePr>
          <p:cNvPr id="6" name="Table 6">
            <a:extLst>
              <a:ext uri="{FF2B5EF4-FFF2-40B4-BE49-F238E27FC236}">
                <a16:creationId xmlns:a16="http://schemas.microsoft.com/office/drawing/2014/main" id="{307011AB-EC56-4E84-8C1B-3FE9A80022EA}"/>
              </a:ext>
            </a:extLst>
          </p:cNvPr>
          <p:cNvGraphicFramePr>
            <a:graphicFrameLocks noGrp="1"/>
          </p:cNvGraphicFramePr>
          <p:nvPr>
            <p:ph sz="half" idx="2"/>
            <p:extLst>
              <p:ext uri="{D42A27DB-BD31-4B8C-83A1-F6EECF244321}">
                <p14:modId xmlns:p14="http://schemas.microsoft.com/office/powerpoint/2010/main" val="3025140172"/>
              </p:ext>
            </p:extLst>
          </p:nvPr>
        </p:nvGraphicFramePr>
        <p:xfrm>
          <a:off x="6942055" y="1900909"/>
          <a:ext cx="4411745" cy="3453650"/>
        </p:xfrm>
        <a:graphic>
          <a:graphicData uri="http://schemas.openxmlformats.org/drawingml/2006/table">
            <a:tbl>
              <a:tblPr firstRow="1" bandRow="1">
                <a:tableStyleId>{5C22544A-7EE6-4342-B048-85BDC9FD1C3A}</a:tableStyleId>
              </a:tblPr>
              <a:tblGrid>
                <a:gridCol w="2783484">
                  <a:extLst>
                    <a:ext uri="{9D8B030D-6E8A-4147-A177-3AD203B41FA5}">
                      <a16:colId xmlns:a16="http://schemas.microsoft.com/office/drawing/2014/main" val="2507981746"/>
                    </a:ext>
                  </a:extLst>
                </a:gridCol>
                <a:gridCol w="1628261">
                  <a:extLst>
                    <a:ext uri="{9D8B030D-6E8A-4147-A177-3AD203B41FA5}">
                      <a16:colId xmlns:a16="http://schemas.microsoft.com/office/drawing/2014/main" val="1494816113"/>
                    </a:ext>
                  </a:extLst>
                </a:gridCol>
              </a:tblGrid>
              <a:tr h="377206">
                <a:tc>
                  <a:txBody>
                    <a:bodyPr/>
                    <a:lstStyle/>
                    <a:p>
                      <a:r>
                        <a:rPr lang="en-IN" dirty="0"/>
                        <a:t>Total no of rows</a:t>
                      </a:r>
                    </a:p>
                  </a:txBody>
                  <a:tcPr/>
                </a:tc>
                <a:tc>
                  <a:txBody>
                    <a:bodyPr/>
                    <a:lstStyle/>
                    <a:p>
                      <a:r>
                        <a:rPr lang="en-IN" dirty="0"/>
                        <a:t>768</a:t>
                      </a:r>
                    </a:p>
                  </a:txBody>
                  <a:tcPr/>
                </a:tc>
                <a:extLst>
                  <a:ext uri="{0D108BD9-81ED-4DB2-BD59-A6C34878D82A}">
                    <a16:rowId xmlns:a16="http://schemas.microsoft.com/office/drawing/2014/main" val="650340272"/>
                  </a:ext>
                </a:extLst>
              </a:tr>
              <a:tr h="377206">
                <a:tc>
                  <a:txBody>
                    <a:bodyPr/>
                    <a:lstStyle/>
                    <a:p>
                      <a:r>
                        <a:rPr lang="en-IN" dirty="0"/>
                        <a:t>Pregnancies </a:t>
                      </a:r>
                    </a:p>
                  </a:txBody>
                  <a:tcPr/>
                </a:tc>
                <a:tc>
                  <a:txBody>
                    <a:bodyPr/>
                    <a:lstStyle/>
                    <a:p>
                      <a:r>
                        <a:rPr lang="en-IN" dirty="0"/>
                        <a:t>111</a:t>
                      </a:r>
                    </a:p>
                  </a:txBody>
                  <a:tcPr/>
                </a:tc>
                <a:extLst>
                  <a:ext uri="{0D108BD9-81ED-4DB2-BD59-A6C34878D82A}">
                    <a16:rowId xmlns:a16="http://schemas.microsoft.com/office/drawing/2014/main" val="1786335396"/>
                  </a:ext>
                </a:extLst>
              </a:tr>
              <a:tr h="377206">
                <a:tc>
                  <a:txBody>
                    <a:bodyPr/>
                    <a:lstStyle/>
                    <a:p>
                      <a:r>
                        <a:rPr lang="en-IN" dirty="0"/>
                        <a:t>Glucose</a:t>
                      </a:r>
                    </a:p>
                  </a:txBody>
                  <a:tcPr/>
                </a:tc>
                <a:tc>
                  <a:txBody>
                    <a:bodyPr/>
                    <a:lstStyle/>
                    <a:p>
                      <a:r>
                        <a:rPr lang="en-IN" dirty="0"/>
                        <a:t>5</a:t>
                      </a:r>
                    </a:p>
                  </a:txBody>
                  <a:tcPr/>
                </a:tc>
                <a:extLst>
                  <a:ext uri="{0D108BD9-81ED-4DB2-BD59-A6C34878D82A}">
                    <a16:rowId xmlns:a16="http://schemas.microsoft.com/office/drawing/2014/main" val="923180874"/>
                  </a:ext>
                </a:extLst>
              </a:tr>
              <a:tr h="377206">
                <a:tc>
                  <a:txBody>
                    <a:bodyPr/>
                    <a:lstStyle/>
                    <a:p>
                      <a:r>
                        <a:rPr lang="en-IN" dirty="0"/>
                        <a:t>Blood pressure</a:t>
                      </a:r>
                    </a:p>
                  </a:txBody>
                  <a:tcPr/>
                </a:tc>
                <a:tc>
                  <a:txBody>
                    <a:bodyPr/>
                    <a:lstStyle/>
                    <a:p>
                      <a:r>
                        <a:rPr lang="en-IN" dirty="0"/>
                        <a:t>35</a:t>
                      </a:r>
                    </a:p>
                  </a:txBody>
                  <a:tcPr/>
                </a:tc>
                <a:extLst>
                  <a:ext uri="{0D108BD9-81ED-4DB2-BD59-A6C34878D82A}">
                    <a16:rowId xmlns:a16="http://schemas.microsoft.com/office/drawing/2014/main" val="1446695917"/>
                  </a:ext>
                </a:extLst>
              </a:tr>
              <a:tr h="377206">
                <a:tc>
                  <a:txBody>
                    <a:bodyPr/>
                    <a:lstStyle/>
                    <a:p>
                      <a:r>
                        <a:rPr lang="en-IN" dirty="0"/>
                        <a:t>Skin thickness</a:t>
                      </a:r>
                    </a:p>
                  </a:txBody>
                  <a:tcPr/>
                </a:tc>
                <a:tc>
                  <a:txBody>
                    <a:bodyPr/>
                    <a:lstStyle/>
                    <a:p>
                      <a:r>
                        <a:rPr lang="en-IN" dirty="0"/>
                        <a:t>227</a:t>
                      </a:r>
                    </a:p>
                  </a:txBody>
                  <a:tcPr/>
                </a:tc>
                <a:extLst>
                  <a:ext uri="{0D108BD9-81ED-4DB2-BD59-A6C34878D82A}">
                    <a16:rowId xmlns:a16="http://schemas.microsoft.com/office/drawing/2014/main" val="4218213834"/>
                  </a:ext>
                </a:extLst>
              </a:tr>
              <a:tr h="377206">
                <a:tc>
                  <a:txBody>
                    <a:bodyPr/>
                    <a:lstStyle/>
                    <a:p>
                      <a:r>
                        <a:rPr lang="en-IN" dirty="0"/>
                        <a:t>Insulin </a:t>
                      </a:r>
                    </a:p>
                  </a:txBody>
                  <a:tcPr/>
                </a:tc>
                <a:tc>
                  <a:txBody>
                    <a:bodyPr/>
                    <a:lstStyle/>
                    <a:p>
                      <a:r>
                        <a:rPr lang="en-IN" dirty="0"/>
                        <a:t>374</a:t>
                      </a:r>
                    </a:p>
                  </a:txBody>
                  <a:tcPr/>
                </a:tc>
                <a:extLst>
                  <a:ext uri="{0D108BD9-81ED-4DB2-BD59-A6C34878D82A}">
                    <a16:rowId xmlns:a16="http://schemas.microsoft.com/office/drawing/2014/main" val="497536851"/>
                  </a:ext>
                </a:extLst>
              </a:tr>
              <a:tr h="377206">
                <a:tc>
                  <a:txBody>
                    <a:bodyPr/>
                    <a:lstStyle/>
                    <a:p>
                      <a:r>
                        <a:rPr lang="en-IN" dirty="0"/>
                        <a:t>BMI</a:t>
                      </a:r>
                    </a:p>
                  </a:txBody>
                  <a:tcPr/>
                </a:tc>
                <a:tc>
                  <a:txBody>
                    <a:bodyPr/>
                    <a:lstStyle/>
                    <a:p>
                      <a:r>
                        <a:rPr lang="en-IN" dirty="0"/>
                        <a:t>11</a:t>
                      </a:r>
                    </a:p>
                  </a:txBody>
                  <a:tcPr/>
                </a:tc>
                <a:extLst>
                  <a:ext uri="{0D108BD9-81ED-4DB2-BD59-A6C34878D82A}">
                    <a16:rowId xmlns:a16="http://schemas.microsoft.com/office/drawing/2014/main" val="1153489513"/>
                  </a:ext>
                </a:extLst>
              </a:tr>
              <a:tr h="436002">
                <a:tc>
                  <a:txBody>
                    <a:bodyPr/>
                    <a:lstStyle/>
                    <a:p>
                      <a:r>
                        <a:rPr lang="en-IN" dirty="0"/>
                        <a:t>Diabetes pedigree function</a:t>
                      </a:r>
                    </a:p>
                  </a:txBody>
                  <a:tcPr/>
                </a:tc>
                <a:tc>
                  <a:txBody>
                    <a:bodyPr/>
                    <a:lstStyle/>
                    <a:p>
                      <a:r>
                        <a:rPr lang="en-IN" dirty="0"/>
                        <a:t>0</a:t>
                      </a:r>
                    </a:p>
                  </a:txBody>
                  <a:tcPr/>
                </a:tc>
                <a:extLst>
                  <a:ext uri="{0D108BD9-81ED-4DB2-BD59-A6C34878D82A}">
                    <a16:rowId xmlns:a16="http://schemas.microsoft.com/office/drawing/2014/main" val="2771080072"/>
                  </a:ext>
                </a:extLst>
              </a:tr>
              <a:tr h="377206">
                <a:tc>
                  <a:txBody>
                    <a:bodyPr/>
                    <a:lstStyle/>
                    <a:p>
                      <a:r>
                        <a:rPr lang="en-IN" dirty="0"/>
                        <a:t>Age </a:t>
                      </a:r>
                    </a:p>
                  </a:txBody>
                  <a:tcPr/>
                </a:tc>
                <a:tc>
                  <a:txBody>
                    <a:bodyPr/>
                    <a:lstStyle/>
                    <a:p>
                      <a:r>
                        <a:rPr lang="en-IN" dirty="0"/>
                        <a:t>0</a:t>
                      </a:r>
                    </a:p>
                  </a:txBody>
                  <a:tcPr/>
                </a:tc>
                <a:extLst>
                  <a:ext uri="{0D108BD9-81ED-4DB2-BD59-A6C34878D82A}">
                    <a16:rowId xmlns:a16="http://schemas.microsoft.com/office/drawing/2014/main" val="2597987371"/>
                  </a:ext>
                </a:extLst>
              </a:tr>
            </a:tbl>
          </a:graphicData>
        </a:graphic>
      </p:graphicFrame>
      <p:sp>
        <p:nvSpPr>
          <p:cNvPr id="7" name="TextBox 6">
            <a:extLst>
              <a:ext uri="{FF2B5EF4-FFF2-40B4-BE49-F238E27FC236}">
                <a16:creationId xmlns:a16="http://schemas.microsoft.com/office/drawing/2014/main" id="{E6509676-EFA8-45FC-8A58-CBC51BF9365A}"/>
              </a:ext>
            </a:extLst>
          </p:cNvPr>
          <p:cNvSpPr txBox="1"/>
          <p:nvPr/>
        </p:nvSpPr>
        <p:spPr>
          <a:xfrm>
            <a:off x="7158872" y="1454705"/>
            <a:ext cx="419492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Table representing the null value attribute</a:t>
            </a:r>
          </a:p>
        </p:txBody>
      </p:sp>
      <p:sp>
        <p:nvSpPr>
          <p:cNvPr id="4" name="Slide Number Placeholder 3">
            <a:extLst>
              <a:ext uri="{FF2B5EF4-FFF2-40B4-BE49-F238E27FC236}">
                <a16:creationId xmlns:a16="http://schemas.microsoft.com/office/drawing/2014/main" id="{C78ACD68-0956-4127-AAE8-C90316039540}"/>
              </a:ext>
            </a:extLst>
          </p:cNvPr>
          <p:cNvSpPr>
            <a:spLocks noGrp="1"/>
          </p:cNvSpPr>
          <p:nvPr>
            <p:ph type="sldNum" sz="quarter" idx="12"/>
          </p:nvPr>
        </p:nvSpPr>
        <p:spPr>
          <a:xfrm>
            <a:off x="0" y="6311900"/>
            <a:ext cx="12192000" cy="365125"/>
          </a:xfrm>
        </p:spPr>
        <p:txBody>
          <a:bodyPr/>
          <a:lstStyle/>
          <a:p>
            <a:fld id="{771956DE-C91E-4158-B063-F78EECAD942E}" type="slidenum">
              <a:rPr lang="en-IN" smtClean="0"/>
              <a:t>6</a:t>
            </a:fld>
            <a:endParaRPr lang="en-IN" dirty="0"/>
          </a:p>
        </p:txBody>
      </p:sp>
      <p:sp>
        <p:nvSpPr>
          <p:cNvPr id="5" name="TextBox 4">
            <a:extLst>
              <a:ext uri="{FF2B5EF4-FFF2-40B4-BE49-F238E27FC236}">
                <a16:creationId xmlns:a16="http://schemas.microsoft.com/office/drawing/2014/main" id="{F84B8D16-40BD-F2EB-ACF5-6566A4C50C56}"/>
              </a:ext>
            </a:extLst>
          </p:cNvPr>
          <p:cNvSpPr txBox="1"/>
          <p:nvPr/>
        </p:nvSpPr>
        <p:spPr>
          <a:xfrm>
            <a:off x="7635711" y="5759777"/>
            <a:ext cx="2648932" cy="369332"/>
          </a:xfrm>
          <a:prstGeom prst="rect">
            <a:avLst/>
          </a:prstGeom>
          <a:noFill/>
        </p:spPr>
        <p:txBody>
          <a:bodyPr wrap="square" rtlCol="0">
            <a:spAutoFit/>
          </a:bodyPr>
          <a:lstStyle/>
          <a:p>
            <a:pPr algn="ctr"/>
            <a:r>
              <a:rPr lang="en-IN" dirty="0"/>
              <a:t>Table No : 1</a:t>
            </a:r>
          </a:p>
        </p:txBody>
      </p:sp>
    </p:spTree>
    <p:extLst>
      <p:ext uri="{BB962C8B-B14F-4D97-AF65-F5344CB8AC3E}">
        <p14:creationId xmlns:p14="http://schemas.microsoft.com/office/powerpoint/2010/main" val="213263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DE3-D61F-4068-99BE-2246C6A2F2C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Balancing the dataset</a:t>
            </a:r>
          </a:p>
        </p:txBody>
      </p:sp>
      <p:sp>
        <p:nvSpPr>
          <p:cNvPr id="3" name="Content Placeholder 2">
            <a:extLst>
              <a:ext uri="{FF2B5EF4-FFF2-40B4-BE49-F238E27FC236}">
                <a16:creationId xmlns:a16="http://schemas.microsoft.com/office/drawing/2014/main" id="{89EF1C2C-67ED-431F-9FEE-AAC048886B6D}"/>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will be balanced using oversampling, under sampling.</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oversampling we have only 268 samples of 1 class level value , so the dataset have been randomly selected and made it to 500. Now the dataset is balanced.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under sampling we have only 268 samples of 1 class level value so only 268 samples have been selected of class level 0 value in order to balance the dataset. </a:t>
            </a:r>
          </a:p>
        </p:txBody>
      </p:sp>
      <p:sp>
        <p:nvSpPr>
          <p:cNvPr id="5" name="Slide Number Placeholder 4">
            <a:extLst>
              <a:ext uri="{FF2B5EF4-FFF2-40B4-BE49-F238E27FC236}">
                <a16:creationId xmlns:a16="http://schemas.microsoft.com/office/drawing/2014/main" id="{61157EAB-2870-48B4-AD7E-7AF648B55712}"/>
              </a:ext>
            </a:extLst>
          </p:cNvPr>
          <p:cNvSpPr>
            <a:spLocks noGrp="1"/>
          </p:cNvSpPr>
          <p:nvPr>
            <p:ph type="sldNum" sz="quarter" idx="12"/>
          </p:nvPr>
        </p:nvSpPr>
        <p:spPr>
          <a:xfrm>
            <a:off x="0" y="6311900"/>
            <a:ext cx="12192000" cy="365125"/>
          </a:xfrm>
        </p:spPr>
        <p:txBody>
          <a:bodyPr/>
          <a:lstStyle/>
          <a:p>
            <a:fld id="{771956DE-C91E-4158-B063-F78EECAD942E}" type="slidenum">
              <a:rPr lang="en-IN" smtClean="0"/>
              <a:t>7</a:t>
            </a:fld>
            <a:endParaRPr lang="en-IN" dirty="0"/>
          </a:p>
        </p:txBody>
      </p:sp>
    </p:spTree>
    <p:extLst>
      <p:ext uri="{BB962C8B-B14F-4D97-AF65-F5344CB8AC3E}">
        <p14:creationId xmlns:p14="http://schemas.microsoft.com/office/powerpoint/2010/main" val="4176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953E75-055F-4D46-B861-41CDA4AB3AF2}"/>
              </a:ext>
            </a:extLst>
          </p:cNvPr>
          <p:cNvSpPr>
            <a:spLocks noGrp="1"/>
          </p:cNvSpPr>
          <p:nvPr>
            <p:ph type="title" idx="4294967295"/>
          </p:nvPr>
        </p:nvSpPr>
        <p:spPr>
          <a:xfrm>
            <a:off x="0" y="309079"/>
            <a:ext cx="12104016" cy="365125"/>
          </a:xfrm>
        </p:spPr>
        <p:txBody>
          <a:bodyPr>
            <a:normAutofit fontScale="90000"/>
          </a:bodyPr>
          <a:lstStyle/>
          <a:p>
            <a:pPr algn="ctr"/>
            <a:r>
              <a:rPr lang="en-IN" sz="2800" b="1" dirty="0">
                <a:latin typeface="Times New Roman" panose="02020603050405020304" pitchFamily="18" charset="0"/>
                <a:cs typeface="Times New Roman" panose="02020603050405020304" pitchFamily="18" charset="0"/>
              </a:rPr>
              <a:t>Correlation </a:t>
            </a:r>
          </a:p>
        </p:txBody>
      </p:sp>
      <p:sp>
        <p:nvSpPr>
          <p:cNvPr id="4" name="TextBox 3">
            <a:extLst>
              <a:ext uri="{FF2B5EF4-FFF2-40B4-BE49-F238E27FC236}">
                <a16:creationId xmlns:a16="http://schemas.microsoft.com/office/drawing/2014/main" id="{F1ED33C8-849B-4831-8215-2E5AEDCE2CCD}"/>
              </a:ext>
            </a:extLst>
          </p:cNvPr>
          <p:cNvSpPr txBox="1"/>
          <p:nvPr/>
        </p:nvSpPr>
        <p:spPr>
          <a:xfrm>
            <a:off x="2383410" y="734596"/>
            <a:ext cx="8133392" cy="338554"/>
          </a:xfrm>
          <a:prstGeom prst="rect">
            <a:avLst/>
          </a:prstGeom>
          <a:noFill/>
        </p:spPr>
        <p:txBody>
          <a:bodyPr wrap="square" rtlCol="0">
            <a:spAutoFit/>
          </a:bodyPr>
          <a:lstStyle/>
          <a:p>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Table Representing Correlation between different attribute and class level value.</a:t>
            </a:r>
          </a:p>
        </p:txBody>
      </p:sp>
      <p:pic>
        <p:nvPicPr>
          <p:cNvPr id="6" name="Picture 5">
            <a:extLst>
              <a:ext uri="{FF2B5EF4-FFF2-40B4-BE49-F238E27FC236}">
                <a16:creationId xmlns:a16="http://schemas.microsoft.com/office/drawing/2014/main" id="{5DB51A50-A28D-4729-8006-695EDA0693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99241" y="1073150"/>
            <a:ext cx="9078013" cy="4865737"/>
          </a:xfrm>
          <a:prstGeom prst="rect">
            <a:avLst/>
          </a:prstGeom>
          <a:noFill/>
          <a:ln>
            <a:noFill/>
          </a:ln>
        </p:spPr>
      </p:pic>
      <p:sp>
        <p:nvSpPr>
          <p:cNvPr id="5" name="Slide Number Placeholder 4">
            <a:extLst>
              <a:ext uri="{FF2B5EF4-FFF2-40B4-BE49-F238E27FC236}">
                <a16:creationId xmlns:a16="http://schemas.microsoft.com/office/drawing/2014/main" id="{314B2205-6912-4B28-A2D5-C8008EA6B058}"/>
              </a:ext>
            </a:extLst>
          </p:cNvPr>
          <p:cNvSpPr>
            <a:spLocks noGrp="1"/>
          </p:cNvSpPr>
          <p:nvPr>
            <p:ph type="sldNum" sz="quarter" idx="12"/>
          </p:nvPr>
        </p:nvSpPr>
        <p:spPr>
          <a:xfrm>
            <a:off x="0" y="6350901"/>
            <a:ext cx="12192000" cy="365125"/>
          </a:xfrm>
        </p:spPr>
        <p:txBody>
          <a:bodyPr/>
          <a:lstStyle/>
          <a:p>
            <a:fld id="{771956DE-C91E-4158-B063-F78EECAD942E}" type="slidenum">
              <a:rPr lang="en-IN" smtClean="0"/>
              <a:t>8</a:t>
            </a:fld>
            <a:endParaRPr lang="en-IN" dirty="0"/>
          </a:p>
        </p:txBody>
      </p:sp>
      <p:sp>
        <p:nvSpPr>
          <p:cNvPr id="2" name="TextBox 1">
            <a:extLst>
              <a:ext uri="{FF2B5EF4-FFF2-40B4-BE49-F238E27FC236}">
                <a16:creationId xmlns:a16="http://schemas.microsoft.com/office/drawing/2014/main" id="{DF369F04-B40D-0C92-1194-9DD1F1D76580}"/>
              </a:ext>
            </a:extLst>
          </p:cNvPr>
          <p:cNvSpPr txBox="1"/>
          <p:nvPr/>
        </p:nvSpPr>
        <p:spPr>
          <a:xfrm>
            <a:off x="4192386" y="5900114"/>
            <a:ext cx="4515439"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No : 2</a:t>
            </a:r>
          </a:p>
        </p:txBody>
      </p:sp>
    </p:spTree>
    <p:extLst>
      <p:ext uri="{BB962C8B-B14F-4D97-AF65-F5344CB8AC3E}">
        <p14:creationId xmlns:p14="http://schemas.microsoft.com/office/powerpoint/2010/main" val="200491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9D0A-086D-44CA-981C-5926C9855B3E}"/>
              </a:ext>
            </a:extLst>
          </p:cNvPr>
          <p:cNvSpPr>
            <a:spLocks noGrp="1"/>
          </p:cNvSpPr>
          <p:nvPr>
            <p:ph type="title"/>
          </p:nvPr>
        </p:nvSpPr>
        <p:spPr>
          <a:xfrm>
            <a:off x="856129" y="191154"/>
            <a:ext cx="10269071" cy="549275"/>
          </a:xfrm>
        </p:spPr>
        <p:txBody>
          <a:bodyPr>
            <a:noAutofit/>
          </a:bodyPr>
          <a:lstStyle/>
          <a:p>
            <a:pPr algn="ctr"/>
            <a:r>
              <a:rPr lang="en-IN" sz="2800" b="1" dirty="0">
                <a:latin typeface="Times New Roman" panose="02020603050405020304" pitchFamily="18" charset="0"/>
                <a:cs typeface="Times New Roman" panose="02020603050405020304" pitchFamily="18" charset="0"/>
              </a:rPr>
              <a:t>Correlation contd.</a:t>
            </a:r>
          </a:p>
        </p:txBody>
      </p:sp>
      <p:sp>
        <p:nvSpPr>
          <p:cNvPr id="3" name="Content Placeholder 2">
            <a:extLst>
              <a:ext uri="{FF2B5EF4-FFF2-40B4-BE49-F238E27FC236}">
                <a16:creationId xmlns:a16="http://schemas.microsoft.com/office/drawing/2014/main" id="{6FA6D42A-24F4-44A9-8CD9-4B89BB1D57B6}"/>
              </a:ext>
            </a:extLst>
          </p:cNvPr>
          <p:cNvSpPr>
            <a:spLocks noGrp="1"/>
          </p:cNvSpPr>
          <p:nvPr>
            <p:ph idx="1"/>
          </p:nvPr>
        </p:nvSpPr>
        <p:spPr>
          <a:xfrm>
            <a:off x="1044389" y="840955"/>
            <a:ext cx="10515600" cy="4351338"/>
          </a:xfrm>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A statistical measure called correlation shows how much two or more variables fluctuate in connection to one another. </a:t>
            </a:r>
          </a:p>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When two variables rise or decrease simultaneously, there is a positive correlation, when there is a negative correlation, one variable increases as the other falls.</a:t>
            </a:r>
            <a:endParaRPr lang="en-IN"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 the basis of that we will decide which attribute has the higher effect on the output data.</a:t>
            </a:r>
          </a:p>
          <a:p>
            <a:pPr algn="just">
              <a:buFont typeface="Wingdings" panose="05000000000000000000" pitchFamily="2" charset="2"/>
              <a:buChar char="Ø"/>
            </a:pPr>
            <a:r>
              <a:rPr lang="en-IN" dirty="0">
                <a:latin typeface="Times New Roman" panose="02020603050405020304" pitchFamily="18" charset="0"/>
                <a:ea typeface="Calibri" panose="020F0502020204030204" pitchFamily="34" charset="0"/>
              </a:rPr>
              <a:t>T</a:t>
            </a:r>
            <a:r>
              <a:rPr lang="en-IN" dirty="0">
                <a:effectLst/>
                <a:latin typeface="Times New Roman" panose="02020603050405020304" pitchFamily="18" charset="0"/>
                <a:ea typeface="Calibri" panose="020F0502020204030204" pitchFamily="34" charset="0"/>
              </a:rPr>
              <a:t>he correlation between Blood Pressure  and output is minimum </a:t>
            </a:r>
            <a:r>
              <a:rPr lang="en-IN" dirty="0" err="1">
                <a:effectLst/>
                <a:latin typeface="Times New Roman" panose="02020603050405020304" pitchFamily="18" charset="0"/>
                <a:ea typeface="Calibri" panose="020F0502020204030204" pitchFamily="34" charset="0"/>
              </a:rPr>
              <a:t>i.e</a:t>
            </a:r>
            <a:r>
              <a:rPr lang="en-IN" dirty="0">
                <a:effectLst/>
                <a:latin typeface="Times New Roman" panose="02020603050405020304" pitchFamily="18" charset="0"/>
                <a:ea typeface="Calibri" panose="020F0502020204030204" pitchFamily="34" charset="0"/>
              </a:rPr>
              <a:t> (0.16) and that of output and glucose is maximum </a:t>
            </a:r>
            <a:r>
              <a:rPr lang="en-IN" dirty="0" err="1">
                <a:effectLst/>
                <a:latin typeface="Times New Roman" panose="02020603050405020304" pitchFamily="18" charset="0"/>
                <a:ea typeface="Calibri" panose="020F0502020204030204" pitchFamily="34" charset="0"/>
              </a:rPr>
              <a:t>i.e</a:t>
            </a:r>
            <a:r>
              <a:rPr lang="en-IN" dirty="0">
                <a:effectLst/>
                <a:latin typeface="Times New Roman" panose="02020603050405020304" pitchFamily="18" charset="0"/>
                <a:ea typeface="Calibri" panose="020F0502020204030204" pitchFamily="34" charset="0"/>
              </a:rPr>
              <a:t> (0.49).</a:t>
            </a:r>
            <a:endParaRPr lang="en-IN"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32340D3-2181-4F9B-839B-1D5418A37910}"/>
              </a:ext>
            </a:extLst>
          </p:cNvPr>
          <p:cNvSpPr>
            <a:spLocks noGrp="1"/>
          </p:cNvSpPr>
          <p:nvPr>
            <p:ph type="sldNum" sz="quarter" idx="12"/>
          </p:nvPr>
        </p:nvSpPr>
        <p:spPr>
          <a:xfrm>
            <a:off x="0" y="6358283"/>
            <a:ext cx="12192000" cy="365125"/>
          </a:xfrm>
        </p:spPr>
        <p:txBody>
          <a:bodyPr/>
          <a:lstStyle/>
          <a:p>
            <a:fld id="{771956DE-C91E-4158-B063-F78EECAD942E}" type="slidenum">
              <a:rPr lang="en-IN" smtClean="0"/>
              <a:t>9</a:t>
            </a:fld>
            <a:endParaRPr lang="en-IN" dirty="0"/>
          </a:p>
        </p:txBody>
      </p:sp>
    </p:spTree>
    <p:extLst>
      <p:ext uri="{BB962C8B-B14F-4D97-AF65-F5344CB8AC3E}">
        <p14:creationId xmlns:p14="http://schemas.microsoft.com/office/powerpoint/2010/main" val="136248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2924</TotalTime>
  <Words>1370</Words>
  <Application>Microsoft Office PowerPoint</Application>
  <PresentationFormat>Widescreen</PresentationFormat>
  <Paragraphs>147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Freestyle Script</vt:lpstr>
      <vt:lpstr>Times New Roman</vt:lpstr>
      <vt:lpstr>urw-din</vt:lpstr>
      <vt:lpstr>Wingdings</vt:lpstr>
      <vt:lpstr>Office Theme</vt:lpstr>
      <vt:lpstr>DIABETES PREDICTION USING MACHINE LEARNING TECHNIQUES  Final year project Review-1 Phase - 2 Batch – (2019-2023) Group Members : Abhay Kumar, Sungjemkaba Reg_no : 2019105194, 2019105219 17-Feb-2023</vt:lpstr>
      <vt:lpstr> Contents</vt:lpstr>
      <vt:lpstr>Aim &amp; objective</vt:lpstr>
      <vt:lpstr>Glimpse of previous review</vt:lpstr>
      <vt:lpstr>Research gap</vt:lpstr>
      <vt:lpstr>Data pre-processing</vt:lpstr>
      <vt:lpstr>Balancing the dataset</vt:lpstr>
      <vt:lpstr>Correlation </vt:lpstr>
      <vt:lpstr>Correlation contd.</vt:lpstr>
      <vt:lpstr>PowerPoint Presentation</vt:lpstr>
      <vt:lpstr>Why ensemble learning ?</vt:lpstr>
      <vt:lpstr>SVC</vt:lpstr>
      <vt:lpstr>Decision Tree</vt:lpstr>
      <vt:lpstr>Logistic regression</vt:lpstr>
      <vt:lpstr>Accuracy gain</vt:lpstr>
      <vt:lpstr>Comparative analysis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KUMAR</dc:creator>
  <cp:lastModifiedBy>ABHAY KUMAR</cp:lastModifiedBy>
  <cp:revision>180</cp:revision>
  <dcterms:created xsi:type="dcterms:W3CDTF">2022-09-17T16:30:20Z</dcterms:created>
  <dcterms:modified xsi:type="dcterms:W3CDTF">2023-02-17T01:52:06Z</dcterms:modified>
</cp:coreProperties>
</file>