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61" r:id="rId3"/>
    <p:sldId id="296" r:id="rId4"/>
    <p:sldId id="263" r:id="rId5"/>
    <p:sldId id="298" r:id="rId6"/>
    <p:sldId id="264" r:id="rId7"/>
    <p:sldId id="297" r:id="rId8"/>
    <p:sldId id="299" r:id="rId9"/>
    <p:sldId id="300" r:id="rId10"/>
  </p:sldIdLst>
  <p:sldSz cx="9144000" cy="5143500" type="screen16x9"/>
  <p:notesSz cx="6858000" cy="9144000"/>
  <p:embeddedFontLst>
    <p:embeddedFont>
      <p:font typeface="Maven Pro" pitchFamily="2" charset="77"/>
      <p:regular r:id="rId12"/>
      <p:bold r:id="rId13"/>
    </p:embeddedFont>
    <p:embeddedFont>
      <p:font typeface="Maven Pro SemiBold" pitchFamily="2" charset="77"/>
      <p:regular r:id="rId14"/>
      <p:bold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442214-549A-4148-86EF-44E57CC45934}">
  <a:tblStyle styleId="{D3442214-549A-4148-86EF-44E57CC459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27148C-2632-4E99-B03C-0A92C1999DA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73965"/>
  </p:normalViewPr>
  <p:slideViewPr>
    <p:cSldViewPr snapToGrid="0">
      <p:cViewPr>
        <p:scale>
          <a:sx n="126" d="100"/>
          <a:sy n="126" d="100"/>
        </p:scale>
        <p:origin x="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A portmanteau of the words ”clever” and “Everest”, which aligns with the company’s goal of enabling the learners to maximise their learning and reaching their peak potential</a:t>
            </a:r>
            <a:br>
              <a:rPr lang="en-IN" dirty="0"/>
            </a:br>
            <a:br>
              <a:rPr lang="en-IN" dirty="0"/>
            </a:br>
            <a:endParaRPr lang="en-IN"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03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Main adopter segment:</a:t>
            </a:r>
            <a:br>
              <a:rPr lang="en-US" dirty="0"/>
            </a:br>
            <a:r>
              <a:rPr lang="en-US" dirty="0"/>
              <a:t>Early adopters. Early Adopters are typically tech-savvy and are willing to take risks on new technologies and appreciate the potential benefits they can provide.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dirty="0"/>
            </a:br>
            <a:r>
              <a:rPr lang="en-IN" dirty="0"/>
              <a:t>Target Customers: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Educational Institutions and Instructors. They will allow the end-user (learner) to access the learning platform</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Niche customer segment: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We will target online schools and virtual learning platform because they are generally tech-savvy and require extra help to manage virtual students. This will help Cleverest to gain a foothold in the market and boost their bid to go mainstream. </a:t>
            </a:r>
            <a:br>
              <a:rPr lang="en-IN" dirty="0"/>
            </a:br>
            <a:br>
              <a:rPr lang="en-IN" dirty="0"/>
            </a:br>
            <a:r>
              <a:rPr lang="en-IN" dirty="0"/>
              <a:t>Revenue Model: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Freemium subscription model, that helps in faster customer acquisition and lower barrier to entry for customers, and later exploiting switching costs as they upsell tiers since institutions are now intertwined in </a:t>
            </a:r>
            <a:r>
              <a:rPr lang="en-IN" dirty="0" err="1"/>
              <a:t>Cleverest’s</a:t>
            </a:r>
            <a:r>
              <a:rPr lang="en-IN" dirty="0"/>
              <a:t> ecosystem.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200000"/>
              </a:lnSpc>
              <a:buFont typeface="+mj-lt"/>
              <a:buAutoNum type="arabicPeriod"/>
            </a:pPr>
            <a:r>
              <a:rPr lang="en-US" sz="1200" i="1" dirty="0">
                <a:effectLst/>
                <a:latin typeface="Times New Roman" panose="02020603050405020304" pitchFamily="18" charset="0"/>
                <a:ea typeface="Calibri" panose="020F0502020204030204" pitchFamily="34" charset="0"/>
              </a:rPr>
              <a:t>LMS Data </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Student profiles</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Courses enrolled in</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Instructors for each course</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Assignments and Grades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200000"/>
              </a:lnSpc>
              <a:buFont typeface="+mj-lt"/>
              <a:buAutoNum type="arabicPeriod"/>
            </a:pPr>
            <a:r>
              <a:rPr lang="en-US" sz="1200" i="1" dirty="0">
                <a:effectLst/>
                <a:latin typeface="Times New Roman" panose="02020603050405020304" pitchFamily="18" charset="0"/>
                <a:ea typeface="Calibri" panose="020F0502020204030204" pitchFamily="34" charset="0"/>
              </a:rPr>
              <a:t>Platform Data </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User activity</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Content consumed</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Feedback</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User performance data</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200000"/>
              </a:lnSpc>
              <a:buFont typeface="+mj-lt"/>
              <a:buAutoNum type="arabicPeriod"/>
            </a:pPr>
            <a:r>
              <a:rPr lang="en-US" sz="1200" i="1" dirty="0">
                <a:effectLst/>
                <a:latin typeface="Times New Roman" panose="02020603050405020304" pitchFamily="18" charset="0"/>
                <a:ea typeface="Calibri" panose="020F0502020204030204" pitchFamily="34" charset="0"/>
              </a:rPr>
              <a:t>External Resources </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Open-source educational material</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00000"/>
              </a:lnSpc>
              <a:buFont typeface="+mj-lt"/>
              <a:buAutoNum type="alphaLcPeriod"/>
            </a:pPr>
            <a:r>
              <a:rPr lang="en-US" sz="1200" dirty="0">
                <a:effectLst/>
                <a:latin typeface="Times New Roman" panose="02020603050405020304" pitchFamily="18" charset="0"/>
                <a:ea typeface="Calibri" panose="020F0502020204030204" pitchFamily="34" charset="0"/>
              </a:rPr>
              <a:t>Multimedia content</a:t>
            </a:r>
            <a:endParaRPr lang="en-IN"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20928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250000"/>
              </a:lnSpc>
              <a:buFont typeface="+mj-lt"/>
              <a:buAutoNum type="arabicPeriod"/>
            </a:pPr>
            <a:r>
              <a:rPr lang="en-IN" sz="1200" i="1" dirty="0">
                <a:effectLst/>
                <a:latin typeface="Times New Roman" panose="02020603050405020304" pitchFamily="18" charset="0"/>
                <a:ea typeface="Times New Roman" panose="02020603050405020304" pitchFamily="18" charset="0"/>
              </a:rPr>
              <a:t>Deep Learning Algorithm </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50000"/>
              </a:lnSpc>
              <a:buFont typeface="+mj-lt"/>
              <a:buAutoNum type="alphaLcPeriod"/>
            </a:pPr>
            <a:r>
              <a:rPr lang="en-IN" sz="1200" dirty="0">
                <a:effectLst/>
                <a:latin typeface="Times New Roman" panose="02020603050405020304" pitchFamily="18" charset="0"/>
                <a:ea typeface="Times New Roman" panose="02020603050405020304" pitchFamily="18" charset="0"/>
              </a:rPr>
              <a:t>Analysing student data and categorizing them into similar clusters, leveraging on Netflix’s Collaborative Filtering method. (Problem 1)</a:t>
            </a:r>
          </a:p>
          <a:p>
            <a:pPr marL="342900" lvl="0" indent="-342900">
              <a:lnSpc>
                <a:spcPct val="250000"/>
              </a:lnSpc>
              <a:buFont typeface="+mj-lt"/>
              <a:buAutoNum type="arabicPeriod"/>
            </a:pPr>
            <a:r>
              <a:rPr lang="en-IN" sz="1200" i="1" dirty="0">
                <a:effectLst/>
                <a:latin typeface="Times New Roman" panose="02020603050405020304" pitchFamily="18" charset="0"/>
                <a:ea typeface="Times New Roman" panose="02020603050405020304" pitchFamily="18" charset="0"/>
              </a:rPr>
              <a:t>Computer Vision Algorithm </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50000"/>
              </a:lnSpc>
              <a:buFont typeface="+mj-lt"/>
              <a:buAutoNum type="alphaLcPeriod"/>
            </a:pPr>
            <a:r>
              <a:rPr lang="en-IN" sz="1200" dirty="0">
                <a:effectLst/>
                <a:latin typeface="Times New Roman" panose="02020603050405020304" pitchFamily="18" charset="0"/>
                <a:ea typeface="Times New Roman" panose="02020603050405020304" pitchFamily="18" charset="0"/>
              </a:rPr>
              <a:t>Analysing visual content and curating video content. (Problem 2)</a:t>
            </a:r>
          </a:p>
          <a:p>
            <a:pPr marL="342900" lvl="0" indent="-342900">
              <a:lnSpc>
                <a:spcPct val="250000"/>
              </a:lnSpc>
              <a:buFont typeface="+mj-lt"/>
              <a:buAutoNum type="arabicPeriod"/>
            </a:pPr>
            <a:r>
              <a:rPr lang="en-IN" sz="1200" i="1" dirty="0">
                <a:effectLst/>
                <a:latin typeface="Times New Roman" panose="02020603050405020304" pitchFamily="18" charset="0"/>
                <a:ea typeface="Times New Roman" panose="02020603050405020304" pitchFamily="18" charset="0"/>
              </a:rPr>
              <a:t>Natural Language Processing Algorithm</a:t>
            </a:r>
            <a:r>
              <a:rPr lang="en-IN" sz="1200" dirty="0">
                <a:effectLst/>
                <a:latin typeface="Times New Roman" panose="02020603050405020304" pitchFamily="18" charset="0"/>
                <a:ea typeface="Times New Roman" panose="02020603050405020304" pitchFamily="18" charset="0"/>
              </a:rPr>
              <a:t> (especially GPT models) </a:t>
            </a:r>
          </a:p>
          <a:p>
            <a:pPr marL="742950" lvl="1" indent="-285750">
              <a:lnSpc>
                <a:spcPct val="250000"/>
              </a:lnSpc>
              <a:buFont typeface="+mj-lt"/>
              <a:buAutoNum type="alphaLcPeriod"/>
            </a:pPr>
            <a:r>
              <a:rPr lang="en-IN" sz="1200" dirty="0">
                <a:effectLst/>
                <a:latin typeface="Times New Roman" panose="02020603050405020304" pitchFamily="18" charset="0"/>
                <a:ea typeface="Times New Roman" panose="02020603050405020304" pitchFamily="18" charset="0"/>
              </a:rPr>
              <a:t>Web scraping and text summarization to generate adaptive personalised material. (Problem 2)</a:t>
            </a:r>
          </a:p>
          <a:p>
            <a:pPr marL="742950" lvl="1" indent="-285750">
              <a:lnSpc>
                <a:spcPct val="250000"/>
              </a:lnSpc>
              <a:buFont typeface="+mj-lt"/>
              <a:buAutoNum type="alphaLcPeriod"/>
            </a:pPr>
            <a:r>
              <a:rPr lang="en-IN" sz="1200" dirty="0">
                <a:effectLst/>
                <a:latin typeface="Times New Roman" panose="02020603050405020304" pitchFamily="18" charset="0"/>
                <a:ea typeface="Times New Roman" panose="02020603050405020304" pitchFamily="18" charset="0"/>
              </a:rPr>
              <a:t>Sentiment analysis on user reviews and customer feedback to enhance UX and increase market adoption. (Problem 3)</a:t>
            </a:r>
          </a:p>
          <a:p>
            <a:pPr marL="342900" lvl="0" indent="-342900">
              <a:lnSpc>
                <a:spcPct val="250000"/>
              </a:lnSpc>
              <a:buFont typeface="+mj-lt"/>
              <a:buAutoNum type="arabicPeriod"/>
            </a:pPr>
            <a:r>
              <a:rPr lang="en-IN" sz="1200" i="1" dirty="0">
                <a:effectLst/>
                <a:latin typeface="Times New Roman" panose="02020603050405020304" pitchFamily="18" charset="0"/>
                <a:ea typeface="Times New Roman" panose="02020603050405020304" pitchFamily="18" charset="0"/>
              </a:rPr>
              <a:t>Time Series Forecasting Algorithm </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50000"/>
              </a:lnSpc>
              <a:buFont typeface="+mj-lt"/>
              <a:buAutoNum type="alphaLcPeriod"/>
            </a:pPr>
            <a:r>
              <a:rPr lang="en-IN" sz="1200" dirty="0">
                <a:effectLst/>
                <a:latin typeface="Times New Roman" panose="02020603050405020304" pitchFamily="18" charset="0"/>
                <a:ea typeface="Times New Roman" panose="02020603050405020304" pitchFamily="18" charset="0"/>
              </a:rPr>
              <a:t>Analyse user behaviour patterns to predict server usage and resource allocation. (Problem 4)</a:t>
            </a:r>
          </a:p>
          <a:p>
            <a:pPr marL="342900" lvl="0" indent="-342900">
              <a:lnSpc>
                <a:spcPct val="250000"/>
              </a:lnSpc>
              <a:buFont typeface="+mj-lt"/>
              <a:buAutoNum type="arabicPeriod"/>
            </a:pPr>
            <a:r>
              <a:rPr lang="en-IN" sz="1200" i="1" dirty="0">
                <a:effectLst/>
                <a:latin typeface="Times New Roman" panose="02020603050405020304" pitchFamily="18" charset="0"/>
                <a:ea typeface="Times New Roman" panose="02020603050405020304" pitchFamily="18" charset="0"/>
              </a:rPr>
              <a:t>Reinforcement Learning Algorithm </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50000"/>
              </a:lnSpc>
              <a:buFont typeface="+mj-lt"/>
              <a:buAutoNum type="alphaLcPeriod"/>
            </a:pPr>
            <a:r>
              <a:rPr lang="en-IN" sz="1200" dirty="0">
                <a:effectLst/>
                <a:latin typeface="Times New Roman" panose="02020603050405020304" pitchFamily="18" charset="0"/>
                <a:ea typeface="Times New Roman" panose="02020603050405020304" pitchFamily="18" charset="0"/>
              </a:rPr>
              <a:t>Creating adaptive learning path and optimizing content for student levels. (Problem 1)</a:t>
            </a:r>
          </a:p>
          <a:p>
            <a:pPr marL="742950" lvl="1" indent="-285750">
              <a:lnSpc>
                <a:spcPct val="250000"/>
              </a:lnSpc>
              <a:buFont typeface="+mj-lt"/>
              <a:buAutoNum type="alphaLcPeriod"/>
            </a:pPr>
            <a:r>
              <a:rPr lang="en-IN" sz="1200" dirty="0">
                <a:effectLst/>
                <a:latin typeface="Times New Roman" panose="02020603050405020304" pitchFamily="18" charset="0"/>
                <a:ea typeface="Times New Roman" panose="02020603050405020304" pitchFamily="18" charset="0"/>
              </a:rPr>
              <a:t>For optimising resource allocation and workload distribution across the cloud servers. (Problem 4)</a:t>
            </a:r>
          </a:p>
          <a:p>
            <a:pPr marL="342900" lvl="0" indent="-342900">
              <a:lnSpc>
                <a:spcPct val="250000"/>
              </a:lnSpc>
              <a:buFont typeface="+mj-lt"/>
              <a:buAutoNum type="arabicPeriod"/>
            </a:pPr>
            <a:r>
              <a:rPr lang="en-IN" sz="1200" i="1" dirty="0">
                <a:effectLst/>
                <a:latin typeface="Times New Roman" panose="02020603050405020304" pitchFamily="18" charset="0"/>
                <a:ea typeface="Times New Roman" panose="02020603050405020304" pitchFamily="18" charset="0"/>
              </a:rPr>
              <a:t>Differential Privacy </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250000"/>
              </a:lnSpc>
              <a:buFont typeface="+mj-lt"/>
              <a:buAutoNum type="alphaLcPeriod"/>
            </a:pPr>
            <a:r>
              <a:rPr lang="en-IN" sz="1200" dirty="0">
                <a:effectLst/>
                <a:latin typeface="Times New Roman" panose="02020603050405020304" pitchFamily="18" charset="0"/>
                <a:ea typeface="Times New Roman" panose="02020603050405020304" pitchFamily="18" charset="0"/>
              </a:rPr>
              <a:t>Addition of noise to data, ensuring data anonymisation and makes it hard for outsiders to identify the user behind the data. (Problem 4)</a:t>
            </a:r>
          </a:p>
          <a:p>
            <a:pPr marL="0" lvl="0" indent="0" algn="l" rtl="0">
              <a:lnSpc>
                <a:spcPct val="250000"/>
              </a:lnSpc>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200000"/>
              </a:lnSpc>
              <a:buFont typeface="+mj-lt"/>
              <a:buAutoNum type="arabicPeriod"/>
              <a:tabLst>
                <a:tab pos="228600" algn="l"/>
              </a:tabLst>
            </a:pPr>
            <a:r>
              <a:rPr lang="en-IN" sz="1800" b="1" dirty="0">
                <a:effectLst/>
                <a:latin typeface="Times New Roman" panose="02020603050405020304" pitchFamily="18" charset="0"/>
                <a:ea typeface="Times New Roman" panose="02020603050405020304" pitchFamily="18" charset="0"/>
              </a:rPr>
              <a:t>Supporting Infrastructure:</a:t>
            </a:r>
            <a:r>
              <a:rPr lang="en-IN" sz="1800" dirty="0">
                <a:effectLst/>
                <a:latin typeface="Times New Roman" panose="02020603050405020304" pitchFamily="18" charset="0"/>
                <a:ea typeface="Times New Roman" panose="02020603050405020304" pitchFamily="18" charset="0"/>
              </a:rPr>
              <a:t> Cloud providers and data servers that power the platform,  enabling scalability, performance, and reliability of personalized learning experiences.</a:t>
            </a:r>
          </a:p>
          <a:p>
            <a:pPr marL="342900" lvl="0" indent="-342900">
              <a:lnSpc>
                <a:spcPct val="200000"/>
              </a:lnSpc>
              <a:buFont typeface="+mj-lt"/>
              <a:buAutoNum type="arabicPeriod"/>
              <a:tabLst>
                <a:tab pos="228600" algn="l"/>
              </a:tabLst>
            </a:pPr>
            <a:r>
              <a:rPr lang="en-IN" sz="1800" b="1" dirty="0">
                <a:effectLst/>
                <a:latin typeface="Times New Roman" panose="02020603050405020304" pitchFamily="18" charset="0"/>
                <a:ea typeface="Times New Roman" panose="02020603050405020304" pitchFamily="18" charset="0"/>
              </a:rPr>
              <a:t>Educational Institutions:</a:t>
            </a:r>
            <a:r>
              <a:rPr lang="en-IN" sz="1800" dirty="0">
                <a:effectLst/>
                <a:latin typeface="Times New Roman" panose="02020603050405020304" pitchFamily="18" charset="0"/>
                <a:ea typeface="Times New Roman" panose="02020603050405020304" pitchFamily="18" charset="0"/>
              </a:rPr>
              <a:t> Provide access to student data, course materials, and serve as the primary customers.</a:t>
            </a:r>
          </a:p>
          <a:p>
            <a:pPr marL="342900" lvl="0" indent="-342900">
              <a:lnSpc>
                <a:spcPct val="200000"/>
              </a:lnSpc>
              <a:buFont typeface="+mj-lt"/>
              <a:buAutoNum type="arabicPeriod"/>
              <a:tabLst>
                <a:tab pos="228600" algn="l"/>
              </a:tabLst>
            </a:pPr>
            <a:r>
              <a:rPr lang="en-IN" sz="1800" b="1" dirty="0">
                <a:effectLst/>
                <a:latin typeface="Times New Roman" panose="02020603050405020304" pitchFamily="18" charset="0"/>
                <a:ea typeface="Times New Roman" panose="02020603050405020304" pitchFamily="18" charset="0"/>
              </a:rPr>
              <a:t>Instructors:</a:t>
            </a:r>
            <a:r>
              <a:rPr lang="en-IN" sz="1800" dirty="0">
                <a:effectLst/>
                <a:latin typeface="Times New Roman" panose="02020603050405020304" pitchFamily="18" charset="0"/>
                <a:ea typeface="Times New Roman" panose="02020603050405020304" pitchFamily="18" charset="0"/>
              </a:rPr>
              <a:t> Providing subject matter expertise and feedback that help refine the platform's personalized learning.</a:t>
            </a:r>
          </a:p>
          <a:p>
            <a:pPr marL="342900" lvl="0" indent="-342900">
              <a:lnSpc>
                <a:spcPct val="200000"/>
              </a:lnSpc>
              <a:buFont typeface="+mj-lt"/>
              <a:buAutoNum type="arabicPeriod"/>
              <a:tabLst>
                <a:tab pos="228600" algn="l"/>
              </a:tabLst>
            </a:pPr>
            <a:r>
              <a:rPr lang="en-IN" sz="1800" b="1" dirty="0">
                <a:effectLst/>
                <a:latin typeface="Times New Roman" panose="02020603050405020304" pitchFamily="18" charset="0"/>
                <a:ea typeface="Times New Roman" panose="02020603050405020304" pitchFamily="18" charset="0"/>
              </a:rPr>
              <a:t>LMS Providers:</a:t>
            </a:r>
            <a:r>
              <a:rPr lang="en-IN" sz="1800" dirty="0">
                <a:effectLst/>
                <a:latin typeface="Times New Roman" panose="02020603050405020304" pitchFamily="18" charset="0"/>
                <a:ea typeface="Times New Roman" panose="02020603050405020304" pitchFamily="18" charset="0"/>
              </a:rPr>
              <a:t> Allow seamless access to student data and facilitate delivery of personalized learning within existing ecosystems.</a:t>
            </a:r>
          </a:p>
          <a:p>
            <a:pPr marL="342900" lvl="0" indent="-342900">
              <a:lnSpc>
                <a:spcPct val="200000"/>
              </a:lnSpc>
              <a:buFont typeface="+mj-lt"/>
              <a:buAutoNum type="arabicPeriod"/>
              <a:tabLst>
                <a:tab pos="228600" algn="l"/>
              </a:tabLst>
            </a:pPr>
            <a:r>
              <a:rPr lang="en-IN" sz="1800" b="1" dirty="0">
                <a:effectLst/>
                <a:latin typeface="Times New Roman" panose="02020603050405020304" pitchFamily="18" charset="0"/>
                <a:ea typeface="Times New Roman" panose="02020603050405020304" pitchFamily="18" charset="0"/>
              </a:rPr>
              <a:t>Open-Source Educational Providers:</a:t>
            </a:r>
            <a:r>
              <a:rPr lang="en-IN" sz="1800" dirty="0">
                <a:effectLst/>
                <a:latin typeface="Times New Roman" panose="02020603050405020304" pitchFamily="18" charset="0"/>
                <a:ea typeface="Times New Roman" panose="02020603050405020304" pitchFamily="18" charset="0"/>
              </a:rPr>
              <a:t> Third-party content providers and subject matter experts that contribute learning materials and knowledge to enrich content library.</a:t>
            </a:r>
          </a:p>
          <a:p>
            <a:pPr marL="342900" lvl="0" indent="-342900">
              <a:lnSpc>
                <a:spcPct val="200000"/>
              </a:lnSpc>
              <a:buFont typeface="+mj-lt"/>
              <a:buAutoNum type="arabicPeriod"/>
              <a:tabLst>
                <a:tab pos="228600" algn="l"/>
              </a:tabLst>
            </a:pPr>
            <a:r>
              <a:rPr lang="en-IN" sz="1800" b="1" dirty="0">
                <a:effectLst/>
                <a:latin typeface="Times New Roman" panose="02020603050405020304" pitchFamily="18" charset="0"/>
                <a:ea typeface="Times New Roman" panose="02020603050405020304" pitchFamily="18" charset="0"/>
              </a:rPr>
              <a:t>Students:</a:t>
            </a:r>
            <a:r>
              <a:rPr lang="en-IN" sz="1800" dirty="0">
                <a:effectLst/>
                <a:latin typeface="Times New Roman" panose="02020603050405020304" pitchFamily="18" charset="0"/>
                <a:ea typeface="Times New Roman" panose="02020603050405020304" pitchFamily="18" charset="0"/>
              </a:rPr>
              <a:t> End-users of the app, provide essential data on which the platform is dependent for accuracy and personalisation.</a:t>
            </a:r>
          </a:p>
          <a:p>
            <a:pPr marL="342900" lvl="0" indent="-342900">
              <a:lnSpc>
                <a:spcPct val="200000"/>
              </a:lnSpc>
              <a:buFont typeface="+mj-lt"/>
              <a:buAutoNum type="arabicPeriod"/>
              <a:tabLst>
                <a:tab pos="228600" algn="l"/>
              </a:tabLst>
            </a:pPr>
            <a:r>
              <a:rPr lang="en-IN" sz="1800" b="1" dirty="0">
                <a:effectLst/>
                <a:latin typeface="Times New Roman" panose="02020603050405020304" pitchFamily="18" charset="0"/>
                <a:ea typeface="Times New Roman" panose="02020603050405020304" pitchFamily="18" charset="0"/>
              </a:rPr>
              <a:t>Platform Experts:</a:t>
            </a:r>
            <a:r>
              <a:rPr lang="en-IN" sz="1800" dirty="0">
                <a:effectLst/>
                <a:latin typeface="Times New Roman" panose="02020603050405020304" pitchFamily="18" charset="0"/>
                <a:ea typeface="Times New Roman" panose="02020603050405020304" pitchFamily="18" charset="0"/>
              </a:rPr>
              <a:t> AI and ML experts who develop and optimize the underlying algorithms infrastructure that power personalized learning capabilities.</a:t>
            </a:r>
          </a:p>
        </p:txBody>
      </p:sp>
    </p:spTree>
    <p:extLst>
      <p:ext uri="{BB962C8B-B14F-4D97-AF65-F5344CB8AC3E}">
        <p14:creationId xmlns:p14="http://schemas.microsoft.com/office/powerpoint/2010/main" val="224034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200000"/>
              </a:lnSpc>
              <a:buFont typeface="+mj-lt"/>
              <a:buAutoNum type="arabicPeriod"/>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Advanced AI/ML Algorithms allow the company to provide </a:t>
            </a:r>
            <a:r>
              <a:rPr lang="en-IN" sz="1800" u="sng" kern="0" dirty="0">
                <a:effectLst/>
                <a:latin typeface="Times New Roman" panose="02020603050405020304" pitchFamily="18" charset="0"/>
                <a:ea typeface="Times New Roman" panose="02020603050405020304" pitchFamily="18" charset="0"/>
                <a:cs typeface="Times New Roman" panose="02020603050405020304" pitchFamily="18" charset="0"/>
              </a:rPr>
              <a:t>an in-depth, accurate, and personalized learning experience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its users as compared to competitors.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mj-lt"/>
              <a:buAutoNum type="arabicPeriod"/>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By targeting early adopters in educational institutions and instructors familiar with LMS platforms (especially in the tech-savvy online teaching segment),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Cleverest.ai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can </a:t>
            </a:r>
            <a:r>
              <a:rPr lang="en-IN" sz="1800" u="sng" kern="0" dirty="0">
                <a:effectLst/>
                <a:latin typeface="Times New Roman" panose="02020603050405020304" pitchFamily="18" charset="0"/>
                <a:ea typeface="Times New Roman" panose="02020603050405020304" pitchFamily="18" charset="0"/>
                <a:cs typeface="Times New Roman" panose="02020603050405020304" pitchFamily="18" charset="0"/>
              </a:rPr>
              <a:t>gather valuable feedback and refine their platform quickly, potentially outpacing competitors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focused on a broader audience.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mj-lt"/>
              <a:buAutoNum type="arabicPeriod"/>
              <a:tabLst>
                <a:tab pos="457200" algn="l"/>
              </a:tabLst>
            </a:pPr>
            <a:r>
              <a:rPr lang="en-IN" sz="1800" u="sng" kern="0" dirty="0">
                <a:effectLst/>
                <a:latin typeface="Times New Roman" panose="02020603050405020304" pitchFamily="18" charset="0"/>
                <a:ea typeface="Times New Roman" panose="02020603050405020304" pitchFamily="18" charset="0"/>
                <a:cs typeface="Times New Roman" panose="02020603050405020304" pitchFamily="18" charset="0"/>
              </a:rPr>
              <a:t>Integrating with LMS allows Cleverest to leverage student data for in-depth personalization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adaptive learning paths, which positions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Cleverest.ai</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IN" sz="1800" u="sng" kern="0" dirty="0">
                <a:effectLst/>
                <a:latin typeface="Times New Roman" panose="02020603050405020304" pitchFamily="18" charset="0"/>
                <a:ea typeface="Times New Roman" panose="02020603050405020304" pitchFamily="18" charset="0"/>
                <a:cs typeface="Times New Roman" panose="02020603050405020304" pitchFamily="18" charset="0"/>
              </a:rPr>
              <a:t>offer a more tailored experience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than competitors.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mj-lt"/>
              <a:buAutoNum type="arabicPeriod"/>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800" u="sng" kern="0" dirty="0">
                <a:effectLst/>
                <a:latin typeface="Times New Roman" panose="02020603050405020304" pitchFamily="18" charset="0"/>
                <a:ea typeface="Times New Roman" panose="02020603050405020304" pitchFamily="18" charset="0"/>
                <a:cs typeface="Times New Roman" panose="02020603050405020304" pitchFamily="18" charset="0"/>
              </a:rPr>
              <a:t>freemium subscription model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can attract new users with a lower barrier to entry, leading to ‘crossing the chasm’, higher switching costs, and stronger network effects compared to competitors with paid models.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
                <a:srgbClr val="000000"/>
              </a:buClr>
              <a:buSzPts val="1100"/>
              <a:buFont typeface="+mj-lt"/>
              <a:buAutoNum type="arabicPeriod"/>
              <a:tabLst>
                <a:tab pos="228600" algn="l"/>
              </a:tabLst>
              <a:defRPr/>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Dedicated R&amp;D team</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improve value proposition and sustain competitive advantage.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mj-lt"/>
              <a:buAutoNum type="arabicPeriod"/>
              <a:tabLst>
                <a:tab pos="22860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7676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0000"/>
          </a:blip>
          <a:stretch>
            <a:fillRect/>
          </a:stretch>
        </p:blipFill>
        <p:spPr>
          <a:xfrm>
            <a:off x="6067917" y="-1755971"/>
            <a:ext cx="4590925" cy="4590925"/>
          </a:xfrm>
          <a:prstGeom prst="rect">
            <a:avLst/>
          </a:prstGeom>
          <a:noFill/>
          <a:ln>
            <a:noFill/>
          </a:ln>
        </p:spPr>
      </p:pic>
      <p:sp>
        <p:nvSpPr>
          <p:cNvPr id="10" name="Google Shape;10;p2"/>
          <p:cNvSpPr txBox="1">
            <a:spLocks noGrp="1"/>
          </p:cNvSpPr>
          <p:nvPr>
            <p:ph type="ctrTitle"/>
          </p:nvPr>
        </p:nvSpPr>
        <p:spPr>
          <a:xfrm>
            <a:off x="713225" y="1179613"/>
            <a:ext cx="6350100" cy="1448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550188"/>
            <a:ext cx="6350100" cy="413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3225" y="2628313"/>
            <a:ext cx="6350100" cy="573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3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3" name="Google Shape;13;p2"/>
          <p:cNvGrpSpPr/>
          <p:nvPr/>
        </p:nvGrpSpPr>
        <p:grpSpPr>
          <a:xfrm>
            <a:off x="177775" y="177775"/>
            <a:ext cx="8788500" cy="4787900"/>
            <a:chOff x="177775" y="177775"/>
            <a:chExt cx="8788500" cy="4787900"/>
          </a:xfrm>
        </p:grpSpPr>
        <p:sp>
          <p:nvSpPr>
            <p:cNvPr id="14" name="Google Shape;14;p2"/>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 name="Google Shape;15;p2"/>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 name="Google Shape;17;p2"/>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3"/>
        <p:cNvGrpSpPr/>
        <p:nvPr/>
      </p:nvGrpSpPr>
      <p:grpSpPr>
        <a:xfrm>
          <a:off x="0" y="0"/>
          <a:ext cx="0" cy="0"/>
          <a:chOff x="0" y="0"/>
          <a:chExt cx="0" cy="0"/>
        </a:xfrm>
      </p:grpSpPr>
      <p:pic>
        <p:nvPicPr>
          <p:cNvPr id="204" name="Google Shape;204;p22"/>
          <p:cNvPicPr preferRelativeResize="0"/>
          <p:nvPr/>
        </p:nvPicPr>
        <p:blipFill>
          <a:blip r:embed="rId2">
            <a:alphaModFix amt="30000"/>
          </a:blip>
          <a:stretch>
            <a:fillRect/>
          </a:stretch>
        </p:blipFill>
        <p:spPr>
          <a:xfrm>
            <a:off x="6500442" y="2760504"/>
            <a:ext cx="4590925" cy="4590925"/>
          </a:xfrm>
          <a:prstGeom prst="rect">
            <a:avLst/>
          </a:prstGeom>
          <a:noFill/>
          <a:ln>
            <a:noFill/>
          </a:ln>
        </p:spPr>
      </p:pic>
      <p:grpSp>
        <p:nvGrpSpPr>
          <p:cNvPr id="205" name="Google Shape;205;p22"/>
          <p:cNvGrpSpPr/>
          <p:nvPr/>
        </p:nvGrpSpPr>
        <p:grpSpPr>
          <a:xfrm>
            <a:off x="177775" y="177775"/>
            <a:ext cx="8788500" cy="4787900"/>
            <a:chOff x="177775" y="177775"/>
            <a:chExt cx="8788500" cy="4787900"/>
          </a:xfrm>
        </p:grpSpPr>
        <p:sp>
          <p:nvSpPr>
            <p:cNvPr id="206" name="Google Shape;206;p22"/>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2"/>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8" name="Google Shape;208;p22"/>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9"/>
        <p:cNvGrpSpPr/>
        <p:nvPr/>
      </p:nvGrpSpPr>
      <p:grpSpPr>
        <a:xfrm>
          <a:off x="0" y="0"/>
          <a:ext cx="0" cy="0"/>
          <a:chOff x="0" y="0"/>
          <a:chExt cx="0" cy="0"/>
        </a:xfrm>
      </p:grpSpPr>
      <p:pic>
        <p:nvPicPr>
          <p:cNvPr id="210" name="Google Shape;210;p23"/>
          <p:cNvPicPr preferRelativeResize="0"/>
          <p:nvPr/>
        </p:nvPicPr>
        <p:blipFill>
          <a:blip r:embed="rId2">
            <a:alphaModFix amt="30000"/>
          </a:blip>
          <a:stretch>
            <a:fillRect/>
          </a:stretch>
        </p:blipFill>
        <p:spPr>
          <a:xfrm>
            <a:off x="-1659908" y="2905854"/>
            <a:ext cx="4590925" cy="4590925"/>
          </a:xfrm>
          <a:prstGeom prst="rect">
            <a:avLst/>
          </a:prstGeom>
          <a:noFill/>
          <a:ln>
            <a:noFill/>
          </a:ln>
        </p:spPr>
      </p:pic>
      <p:grpSp>
        <p:nvGrpSpPr>
          <p:cNvPr id="211" name="Google Shape;211;p23"/>
          <p:cNvGrpSpPr/>
          <p:nvPr/>
        </p:nvGrpSpPr>
        <p:grpSpPr>
          <a:xfrm>
            <a:off x="177775" y="177775"/>
            <a:ext cx="8788500" cy="4787900"/>
            <a:chOff x="177775" y="177775"/>
            <a:chExt cx="8788500" cy="4787900"/>
          </a:xfrm>
        </p:grpSpPr>
        <p:sp>
          <p:nvSpPr>
            <p:cNvPr id="212" name="Google Shape;212;p23"/>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3" name="Google Shape;213;p23"/>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3"/>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a:buNone/>
              <a:defRPr>
                <a:latin typeface="Maven Pro"/>
                <a:ea typeface="Maven Pro"/>
                <a:cs typeface="Maven Pro"/>
                <a:sym typeface="Maven Pro"/>
              </a:defRPr>
            </a:lvl2pPr>
            <a:lvl3pPr lvl="2" rtl="0">
              <a:spcBef>
                <a:spcPts val="0"/>
              </a:spcBef>
              <a:spcAft>
                <a:spcPts val="0"/>
              </a:spcAft>
              <a:buSzPts val="3000"/>
              <a:buFont typeface="Maven Pro"/>
              <a:buNone/>
              <a:defRPr>
                <a:latin typeface="Maven Pro"/>
                <a:ea typeface="Maven Pro"/>
                <a:cs typeface="Maven Pro"/>
                <a:sym typeface="Maven Pro"/>
              </a:defRPr>
            </a:lvl3pPr>
            <a:lvl4pPr lvl="3" rtl="0">
              <a:spcBef>
                <a:spcPts val="0"/>
              </a:spcBef>
              <a:spcAft>
                <a:spcPts val="0"/>
              </a:spcAft>
              <a:buSzPts val="3000"/>
              <a:buFont typeface="Maven Pro"/>
              <a:buNone/>
              <a:defRPr>
                <a:latin typeface="Maven Pro"/>
                <a:ea typeface="Maven Pro"/>
                <a:cs typeface="Maven Pro"/>
                <a:sym typeface="Maven Pro"/>
              </a:defRPr>
            </a:lvl4pPr>
            <a:lvl5pPr lvl="4" rtl="0">
              <a:spcBef>
                <a:spcPts val="0"/>
              </a:spcBef>
              <a:spcAft>
                <a:spcPts val="0"/>
              </a:spcAft>
              <a:buSzPts val="3000"/>
              <a:buFont typeface="Maven Pro"/>
              <a:buNone/>
              <a:defRPr>
                <a:latin typeface="Maven Pro"/>
                <a:ea typeface="Maven Pro"/>
                <a:cs typeface="Maven Pro"/>
                <a:sym typeface="Maven Pro"/>
              </a:defRPr>
            </a:lvl5pPr>
            <a:lvl6pPr lvl="5" rtl="0">
              <a:spcBef>
                <a:spcPts val="0"/>
              </a:spcBef>
              <a:spcAft>
                <a:spcPts val="0"/>
              </a:spcAft>
              <a:buSzPts val="3000"/>
              <a:buFont typeface="Maven Pro"/>
              <a:buNone/>
              <a:defRPr>
                <a:latin typeface="Maven Pro"/>
                <a:ea typeface="Maven Pro"/>
                <a:cs typeface="Maven Pro"/>
                <a:sym typeface="Maven Pro"/>
              </a:defRPr>
            </a:lvl6pPr>
            <a:lvl7pPr lvl="6" rtl="0">
              <a:spcBef>
                <a:spcPts val="0"/>
              </a:spcBef>
              <a:spcAft>
                <a:spcPts val="0"/>
              </a:spcAft>
              <a:buSzPts val="3000"/>
              <a:buFont typeface="Maven Pro"/>
              <a:buNone/>
              <a:defRPr>
                <a:latin typeface="Maven Pro"/>
                <a:ea typeface="Maven Pro"/>
                <a:cs typeface="Maven Pro"/>
                <a:sym typeface="Maven Pro"/>
              </a:defRPr>
            </a:lvl7pPr>
            <a:lvl8pPr lvl="7" rtl="0">
              <a:spcBef>
                <a:spcPts val="0"/>
              </a:spcBef>
              <a:spcAft>
                <a:spcPts val="0"/>
              </a:spcAft>
              <a:buSzPts val="3000"/>
              <a:buFont typeface="Maven Pro"/>
              <a:buNone/>
              <a:defRPr>
                <a:latin typeface="Maven Pro"/>
                <a:ea typeface="Maven Pro"/>
                <a:cs typeface="Maven Pro"/>
                <a:sym typeface="Maven Pro"/>
              </a:defRPr>
            </a:lvl8pPr>
            <a:lvl9pPr lvl="8" rtl="0">
              <a:spcBef>
                <a:spcPts val="0"/>
              </a:spcBef>
              <a:spcAft>
                <a:spcPts val="0"/>
              </a:spcAft>
              <a:buSzPts val="3000"/>
              <a:buFont typeface="Maven Pro"/>
              <a:buNone/>
              <a:defRPr>
                <a:latin typeface="Maven Pro"/>
                <a:ea typeface="Maven Pro"/>
                <a:cs typeface="Maven Pro"/>
                <a:sym typeface="Maven Pro"/>
              </a:defRPr>
            </a:lvl9pPr>
          </a:lstStyle>
          <a:p>
            <a:endParaRPr/>
          </a:p>
        </p:txBody>
      </p:sp>
      <p:sp>
        <p:nvSpPr>
          <p:cNvPr id="38" name="Google Shape;38;p5"/>
          <p:cNvSpPr txBox="1">
            <a:spLocks noGrp="1"/>
          </p:cNvSpPr>
          <p:nvPr>
            <p:ph type="subTitle" idx="1"/>
          </p:nvPr>
        </p:nvSpPr>
        <p:spPr>
          <a:xfrm>
            <a:off x="4283687" y="1822499"/>
            <a:ext cx="3177300" cy="13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2"/>
          </p:nvPr>
        </p:nvSpPr>
        <p:spPr>
          <a:xfrm>
            <a:off x="720009" y="1822499"/>
            <a:ext cx="3177300" cy="13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3"/>
          </p:nvPr>
        </p:nvSpPr>
        <p:spPr>
          <a:xfrm>
            <a:off x="720009" y="1431550"/>
            <a:ext cx="3177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41" name="Google Shape;41;p5"/>
          <p:cNvSpPr txBox="1">
            <a:spLocks noGrp="1"/>
          </p:cNvSpPr>
          <p:nvPr>
            <p:ph type="subTitle" idx="4"/>
          </p:nvPr>
        </p:nvSpPr>
        <p:spPr>
          <a:xfrm>
            <a:off x="4283691" y="1431550"/>
            <a:ext cx="3177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pic>
        <p:nvPicPr>
          <p:cNvPr id="42" name="Google Shape;42;p5"/>
          <p:cNvPicPr preferRelativeResize="0"/>
          <p:nvPr/>
        </p:nvPicPr>
        <p:blipFill>
          <a:blip r:embed="rId2">
            <a:alphaModFix amt="30000"/>
          </a:blip>
          <a:stretch>
            <a:fillRect/>
          </a:stretch>
        </p:blipFill>
        <p:spPr>
          <a:xfrm>
            <a:off x="6135304" y="2321854"/>
            <a:ext cx="4590925" cy="4590925"/>
          </a:xfrm>
          <a:prstGeom prst="rect">
            <a:avLst/>
          </a:prstGeom>
          <a:noFill/>
          <a:ln>
            <a:noFill/>
          </a:ln>
        </p:spPr>
      </p:pic>
      <p:grpSp>
        <p:nvGrpSpPr>
          <p:cNvPr id="43" name="Google Shape;43;p5"/>
          <p:cNvGrpSpPr/>
          <p:nvPr/>
        </p:nvGrpSpPr>
        <p:grpSpPr>
          <a:xfrm>
            <a:off x="177775" y="177775"/>
            <a:ext cx="8788500" cy="4787900"/>
            <a:chOff x="177775" y="177775"/>
            <a:chExt cx="8788500" cy="4787900"/>
          </a:xfrm>
        </p:grpSpPr>
        <p:sp>
          <p:nvSpPr>
            <p:cNvPr id="44" name="Google Shape;44;p5"/>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5" name="Google Shape;45;p5"/>
            <p:cNvSpPr/>
            <p:nvPr/>
          </p:nvSpPr>
          <p:spPr>
            <a:xfrm flipH="1">
              <a:off x="59529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5"/>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5" name="Google Shape;65;p8"/>
          <p:cNvPicPr preferRelativeResize="0"/>
          <p:nvPr/>
        </p:nvPicPr>
        <p:blipFill>
          <a:blip r:embed="rId2">
            <a:alphaModFix amt="30000"/>
          </a:blip>
          <a:stretch>
            <a:fillRect/>
          </a:stretch>
        </p:blipFill>
        <p:spPr>
          <a:xfrm>
            <a:off x="-1644958" y="2122129"/>
            <a:ext cx="4590925" cy="4590925"/>
          </a:xfrm>
          <a:prstGeom prst="rect">
            <a:avLst/>
          </a:prstGeom>
          <a:noFill/>
          <a:ln>
            <a:noFill/>
          </a:ln>
        </p:spPr>
      </p:pic>
      <p:grpSp>
        <p:nvGrpSpPr>
          <p:cNvPr id="66" name="Google Shape;66;p8"/>
          <p:cNvGrpSpPr/>
          <p:nvPr/>
        </p:nvGrpSpPr>
        <p:grpSpPr>
          <a:xfrm>
            <a:off x="177775" y="177775"/>
            <a:ext cx="8788500" cy="4787900"/>
            <a:chOff x="177775" y="177775"/>
            <a:chExt cx="8788500" cy="4787900"/>
          </a:xfrm>
        </p:grpSpPr>
        <p:sp>
          <p:nvSpPr>
            <p:cNvPr id="67" name="Google Shape;67;p8"/>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8"/>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69" name="Google Shape;69;p8"/>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8"/>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pic>
        <p:nvPicPr>
          <p:cNvPr id="72" name="Google Shape;72;p9"/>
          <p:cNvPicPr preferRelativeResize="0"/>
          <p:nvPr/>
        </p:nvPicPr>
        <p:blipFill>
          <a:blip r:embed="rId2">
            <a:alphaModFix amt="30000"/>
          </a:blip>
          <a:stretch>
            <a:fillRect/>
          </a:stretch>
        </p:blipFill>
        <p:spPr>
          <a:xfrm>
            <a:off x="5989304" y="-2010646"/>
            <a:ext cx="4590925" cy="4590925"/>
          </a:xfrm>
          <a:prstGeom prst="rect">
            <a:avLst/>
          </a:prstGeom>
          <a:noFill/>
          <a:ln>
            <a:noFill/>
          </a:ln>
        </p:spPr>
      </p:pic>
      <p:sp>
        <p:nvSpPr>
          <p:cNvPr id="73" name="Google Shape;7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4" name="Google Shape;7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5" name="Google Shape;75;p9"/>
          <p:cNvGrpSpPr/>
          <p:nvPr/>
        </p:nvGrpSpPr>
        <p:grpSpPr>
          <a:xfrm>
            <a:off x="177775" y="177775"/>
            <a:ext cx="8788500" cy="4787900"/>
            <a:chOff x="177775" y="177775"/>
            <a:chExt cx="8788500" cy="4787900"/>
          </a:xfrm>
        </p:grpSpPr>
        <p:sp>
          <p:nvSpPr>
            <p:cNvPr id="76" name="Google Shape;76;p9"/>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9"/>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78" name="Google Shape;78;p9"/>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9"/>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a:spLocks noGrp="1"/>
          </p:cNvSpPr>
          <p:nvPr>
            <p:ph type="pic" idx="2"/>
          </p:nvPr>
        </p:nvSpPr>
        <p:spPr>
          <a:xfrm>
            <a:off x="0" y="0"/>
            <a:ext cx="9144000" cy="5143500"/>
          </a:xfrm>
          <a:prstGeom prst="rect">
            <a:avLst/>
          </a:prstGeom>
          <a:noFill/>
          <a:ln>
            <a:noFill/>
          </a:ln>
        </p:spPr>
      </p:sp>
      <p:sp>
        <p:nvSpPr>
          <p:cNvPr id="82" name="Google Shape;8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35" name="Google Shape;135;p17"/>
          <p:cNvSpPr txBox="1">
            <a:spLocks noGrp="1"/>
          </p:cNvSpPr>
          <p:nvPr>
            <p:ph type="subTitle" idx="1"/>
          </p:nvPr>
        </p:nvSpPr>
        <p:spPr>
          <a:xfrm>
            <a:off x="713150"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7"/>
          <p:cNvSpPr txBox="1">
            <a:spLocks noGrp="1"/>
          </p:cNvSpPr>
          <p:nvPr>
            <p:ph type="subTitle" idx="2"/>
          </p:nvPr>
        </p:nvSpPr>
        <p:spPr>
          <a:xfrm>
            <a:off x="3349827"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17"/>
          <p:cNvSpPr txBox="1">
            <a:spLocks noGrp="1"/>
          </p:cNvSpPr>
          <p:nvPr>
            <p:ph type="subTitle" idx="3"/>
          </p:nvPr>
        </p:nvSpPr>
        <p:spPr>
          <a:xfrm>
            <a:off x="5986504" y="1822844"/>
            <a:ext cx="2437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4"/>
          </p:nvPr>
        </p:nvSpPr>
        <p:spPr>
          <a:xfrm>
            <a:off x="713150"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39" name="Google Shape;139;p17"/>
          <p:cNvSpPr txBox="1">
            <a:spLocks noGrp="1"/>
          </p:cNvSpPr>
          <p:nvPr>
            <p:ph type="subTitle" idx="5"/>
          </p:nvPr>
        </p:nvSpPr>
        <p:spPr>
          <a:xfrm>
            <a:off x="3349827"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sp>
        <p:nvSpPr>
          <p:cNvPr id="140" name="Google Shape;140;p17"/>
          <p:cNvSpPr txBox="1">
            <a:spLocks noGrp="1"/>
          </p:cNvSpPr>
          <p:nvPr>
            <p:ph type="subTitle" idx="6"/>
          </p:nvPr>
        </p:nvSpPr>
        <p:spPr>
          <a:xfrm>
            <a:off x="5986504" y="1431550"/>
            <a:ext cx="2437500" cy="45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algn="ctr"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a:endParaRPr/>
          </a:p>
        </p:txBody>
      </p:sp>
      <p:pic>
        <p:nvPicPr>
          <p:cNvPr id="141" name="Google Shape;141;p17"/>
          <p:cNvPicPr preferRelativeResize="0"/>
          <p:nvPr/>
        </p:nvPicPr>
        <p:blipFill>
          <a:blip r:embed="rId2">
            <a:alphaModFix amt="30000"/>
          </a:blip>
          <a:stretch>
            <a:fillRect/>
          </a:stretch>
        </p:blipFill>
        <p:spPr>
          <a:xfrm>
            <a:off x="-1659908" y="2905854"/>
            <a:ext cx="4590925" cy="4590925"/>
          </a:xfrm>
          <a:prstGeom prst="rect">
            <a:avLst/>
          </a:prstGeom>
          <a:noFill/>
          <a:ln>
            <a:noFill/>
          </a:ln>
        </p:spPr>
      </p:pic>
      <p:grpSp>
        <p:nvGrpSpPr>
          <p:cNvPr id="142" name="Google Shape;142;p17"/>
          <p:cNvGrpSpPr/>
          <p:nvPr/>
        </p:nvGrpSpPr>
        <p:grpSpPr>
          <a:xfrm>
            <a:off x="177775" y="177775"/>
            <a:ext cx="8788500" cy="4787900"/>
            <a:chOff x="177775" y="177775"/>
            <a:chExt cx="8788500" cy="4787900"/>
          </a:xfrm>
        </p:grpSpPr>
        <p:sp>
          <p:nvSpPr>
            <p:cNvPr id="143" name="Google Shape;143;p17"/>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4" name="Google Shape;144;p17"/>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7"/>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48" name="Google Shape;148;p18"/>
          <p:cNvSpPr txBox="1">
            <a:spLocks noGrp="1"/>
          </p:cNvSpPr>
          <p:nvPr>
            <p:ph type="subTitle" idx="1"/>
          </p:nvPr>
        </p:nvSpPr>
        <p:spPr>
          <a:xfrm>
            <a:off x="720000"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2"/>
          </p:nvPr>
        </p:nvSpPr>
        <p:spPr>
          <a:xfrm>
            <a:off x="4311482"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0" name="Google Shape;150;p18"/>
          <p:cNvSpPr txBox="1">
            <a:spLocks noGrp="1"/>
          </p:cNvSpPr>
          <p:nvPr>
            <p:ph type="subTitle" idx="3"/>
          </p:nvPr>
        </p:nvSpPr>
        <p:spPr>
          <a:xfrm>
            <a:off x="720000"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8"/>
          <p:cNvSpPr txBox="1">
            <a:spLocks noGrp="1"/>
          </p:cNvSpPr>
          <p:nvPr>
            <p:ph type="subTitle" idx="4"/>
          </p:nvPr>
        </p:nvSpPr>
        <p:spPr>
          <a:xfrm>
            <a:off x="4311484"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8"/>
          <p:cNvSpPr txBox="1">
            <a:spLocks noGrp="1"/>
          </p:cNvSpPr>
          <p:nvPr>
            <p:ph type="subTitle" idx="5"/>
          </p:nvPr>
        </p:nvSpPr>
        <p:spPr>
          <a:xfrm>
            <a:off x="720001"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3" name="Google Shape;153;p18"/>
          <p:cNvSpPr txBox="1">
            <a:spLocks noGrp="1"/>
          </p:cNvSpPr>
          <p:nvPr>
            <p:ph type="subTitle" idx="6"/>
          </p:nvPr>
        </p:nvSpPr>
        <p:spPr>
          <a:xfrm>
            <a:off x="720001"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4" name="Google Shape;154;p18"/>
          <p:cNvSpPr txBox="1">
            <a:spLocks noGrp="1"/>
          </p:cNvSpPr>
          <p:nvPr>
            <p:ph type="subTitle" idx="7"/>
          </p:nvPr>
        </p:nvSpPr>
        <p:spPr>
          <a:xfrm>
            <a:off x="4311457"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5" name="Google Shape;155;p18"/>
          <p:cNvSpPr txBox="1">
            <a:spLocks noGrp="1"/>
          </p:cNvSpPr>
          <p:nvPr>
            <p:ph type="subTitle" idx="8"/>
          </p:nvPr>
        </p:nvSpPr>
        <p:spPr>
          <a:xfrm>
            <a:off x="4311457"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pic>
        <p:nvPicPr>
          <p:cNvPr id="156" name="Google Shape;156;p18"/>
          <p:cNvPicPr preferRelativeResize="0"/>
          <p:nvPr/>
        </p:nvPicPr>
        <p:blipFill>
          <a:blip r:embed="rId2">
            <a:alphaModFix amt="30000"/>
          </a:blip>
          <a:stretch>
            <a:fillRect/>
          </a:stretch>
        </p:blipFill>
        <p:spPr>
          <a:xfrm>
            <a:off x="6500442" y="2760504"/>
            <a:ext cx="4590925" cy="4590925"/>
          </a:xfrm>
          <a:prstGeom prst="rect">
            <a:avLst/>
          </a:prstGeom>
          <a:noFill/>
          <a:ln>
            <a:noFill/>
          </a:ln>
        </p:spPr>
      </p:pic>
      <p:grpSp>
        <p:nvGrpSpPr>
          <p:cNvPr id="157" name="Google Shape;157;p18"/>
          <p:cNvGrpSpPr/>
          <p:nvPr/>
        </p:nvGrpSpPr>
        <p:grpSpPr>
          <a:xfrm>
            <a:off x="177775" y="177775"/>
            <a:ext cx="8788500" cy="4787900"/>
            <a:chOff x="177775" y="177775"/>
            <a:chExt cx="8788500" cy="4787900"/>
          </a:xfrm>
        </p:grpSpPr>
        <p:sp>
          <p:nvSpPr>
            <p:cNvPr id="158" name="Google Shape;158;p18"/>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8"/>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60" name="Google Shape;160;p18"/>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63" name="Google Shape;163;p19"/>
          <p:cNvSpPr txBox="1">
            <a:spLocks noGrp="1"/>
          </p:cNvSpPr>
          <p:nvPr>
            <p:ph type="subTitle" idx="1"/>
          </p:nvPr>
        </p:nvSpPr>
        <p:spPr>
          <a:xfrm>
            <a:off x="713000" y="1812100"/>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2"/>
          </p:nvPr>
        </p:nvSpPr>
        <p:spPr>
          <a:xfrm>
            <a:off x="3318245" y="1812108"/>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9"/>
          <p:cNvSpPr txBox="1">
            <a:spLocks noGrp="1"/>
          </p:cNvSpPr>
          <p:nvPr>
            <p:ph type="subTitle" idx="3"/>
          </p:nvPr>
        </p:nvSpPr>
        <p:spPr>
          <a:xfrm>
            <a:off x="713000"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9"/>
          <p:cNvSpPr txBox="1">
            <a:spLocks noGrp="1"/>
          </p:cNvSpPr>
          <p:nvPr>
            <p:ph type="subTitle" idx="4"/>
          </p:nvPr>
        </p:nvSpPr>
        <p:spPr>
          <a:xfrm>
            <a:off x="3318245"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5"/>
          </p:nvPr>
        </p:nvSpPr>
        <p:spPr>
          <a:xfrm>
            <a:off x="5923489" y="1812108"/>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6"/>
          </p:nvPr>
        </p:nvSpPr>
        <p:spPr>
          <a:xfrm>
            <a:off x="5923489"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7"/>
          </p:nvPr>
        </p:nvSpPr>
        <p:spPr>
          <a:xfrm>
            <a:off x="713000" y="143155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0" name="Google Shape;170;p19"/>
          <p:cNvSpPr txBox="1">
            <a:spLocks noGrp="1"/>
          </p:cNvSpPr>
          <p:nvPr>
            <p:ph type="subTitle" idx="8"/>
          </p:nvPr>
        </p:nvSpPr>
        <p:spPr>
          <a:xfrm>
            <a:off x="3318245" y="1431556"/>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1" name="Google Shape;171;p19"/>
          <p:cNvSpPr txBox="1">
            <a:spLocks noGrp="1"/>
          </p:cNvSpPr>
          <p:nvPr>
            <p:ph type="subTitle" idx="9"/>
          </p:nvPr>
        </p:nvSpPr>
        <p:spPr>
          <a:xfrm>
            <a:off x="5923489" y="1431556"/>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2" name="Google Shape;172;p19"/>
          <p:cNvSpPr txBox="1">
            <a:spLocks noGrp="1"/>
          </p:cNvSpPr>
          <p:nvPr>
            <p:ph type="subTitle" idx="13"/>
          </p:nvPr>
        </p:nvSpPr>
        <p:spPr>
          <a:xfrm>
            <a:off x="713000"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3" name="Google Shape;173;p19"/>
          <p:cNvSpPr txBox="1">
            <a:spLocks noGrp="1"/>
          </p:cNvSpPr>
          <p:nvPr>
            <p:ph type="subTitle" idx="14"/>
          </p:nvPr>
        </p:nvSpPr>
        <p:spPr>
          <a:xfrm>
            <a:off x="3318245"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74" name="Google Shape;174;p19"/>
          <p:cNvSpPr txBox="1">
            <a:spLocks noGrp="1"/>
          </p:cNvSpPr>
          <p:nvPr>
            <p:ph type="subTitle" idx="15"/>
          </p:nvPr>
        </p:nvSpPr>
        <p:spPr>
          <a:xfrm>
            <a:off x="5923489"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pic>
        <p:nvPicPr>
          <p:cNvPr id="175" name="Google Shape;175;p19"/>
          <p:cNvPicPr preferRelativeResize="0"/>
          <p:nvPr/>
        </p:nvPicPr>
        <p:blipFill>
          <a:blip r:embed="rId2">
            <a:alphaModFix amt="30000"/>
          </a:blip>
          <a:stretch>
            <a:fillRect/>
          </a:stretch>
        </p:blipFill>
        <p:spPr>
          <a:xfrm>
            <a:off x="6047342" y="-2763521"/>
            <a:ext cx="4590925" cy="4590925"/>
          </a:xfrm>
          <a:prstGeom prst="rect">
            <a:avLst/>
          </a:prstGeom>
          <a:noFill/>
          <a:ln>
            <a:noFill/>
          </a:ln>
        </p:spPr>
      </p:pic>
      <p:grpSp>
        <p:nvGrpSpPr>
          <p:cNvPr id="176" name="Google Shape;176;p19"/>
          <p:cNvGrpSpPr/>
          <p:nvPr/>
        </p:nvGrpSpPr>
        <p:grpSpPr>
          <a:xfrm>
            <a:off x="177775" y="177775"/>
            <a:ext cx="8788500" cy="4787900"/>
            <a:chOff x="177775" y="177775"/>
            <a:chExt cx="8788500" cy="4787900"/>
          </a:xfrm>
        </p:grpSpPr>
        <p:sp>
          <p:nvSpPr>
            <p:cNvPr id="177" name="Google Shape;177;p19"/>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9"/>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9" name="Google Shape;179;p19"/>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ven Pro SemiBold"/>
              <a:buNone/>
              <a:defRPr sz="3000">
                <a:solidFill>
                  <a:schemeClr val="dk1"/>
                </a:solidFill>
                <a:latin typeface="Maven Pro SemiBold"/>
                <a:ea typeface="Maven Pro SemiBold"/>
                <a:cs typeface="Maven Pro SemiBold"/>
                <a:sym typeface="Maven Pro SemiBold"/>
              </a:defRPr>
            </a:lvl1pPr>
            <a:lvl2pPr lvl="1"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2pPr>
            <a:lvl3pPr lvl="2"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3pPr>
            <a:lvl4pPr lvl="3"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4pPr>
            <a:lvl5pPr lvl="4"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5pPr>
            <a:lvl6pPr lvl="5"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6pPr>
            <a:lvl7pPr lvl="6"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7pPr>
            <a:lvl8pPr lvl="7"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8pPr>
            <a:lvl9pPr lvl="8"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8" r:id="rId6"/>
    <p:sldLayoutId id="2147483663" r:id="rId7"/>
    <p:sldLayoutId id="2147483664" r:id="rId8"/>
    <p:sldLayoutId id="2147483665"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27"/>
          <p:cNvSpPr txBox="1">
            <a:spLocks noGrp="1"/>
          </p:cNvSpPr>
          <p:nvPr>
            <p:ph type="subTitle" idx="1"/>
          </p:nvPr>
        </p:nvSpPr>
        <p:spPr>
          <a:xfrm>
            <a:off x="721489" y="3706651"/>
            <a:ext cx="3738751" cy="5629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MGT 5804 : AI Automation Project</a:t>
            </a:r>
          </a:p>
          <a:p>
            <a:pPr marL="0" lvl="0" indent="0" algn="l" rtl="0">
              <a:spcBef>
                <a:spcPts val="0"/>
              </a:spcBef>
              <a:spcAft>
                <a:spcPts val="0"/>
              </a:spcAft>
              <a:buNone/>
            </a:pPr>
            <a:r>
              <a:rPr lang="en" sz="1800" b="1" dirty="0"/>
              <a:t>Abhay Pai</a:t>
            </a:r>
            <a:endParaRPr sz="1800" b="1" dirty="0"/>
          </a:p>
        </p:txBody>
      </p:sp>
      <p:sp>
        <p:nvSpPr>
          <p:cNvPr id="227" name="Google Shape;227;p27"/>
          <p:cNvSpPr txBox="1">
            <a:spLocks noGrp="1"/>
          </p:cNvSpPr>
          <p:nvPr>
            <p:ph type="ctrTitle" idx="2"/>
          </p:nvPr>
        </p:nvSpPr>
        <p:spPr>
          <a:xfrm>
            <a:off x="721489" y="3029402"/>
            <a:ext cx="2935224" cy="5629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Pitch Deck</a:t>
            </a:r>
            <a:endParaRPr dirty="0"/>
          </a:p>
        </p:txBody>
      </p:sp>
      <p:pic>
        <p:nvPicPr>
          <p:cNvPr id="3" name="Picture 2" descr="A white text on a black background&#10;&#10;Description automatically generated">
            <a:extLst>
              <a:ext uri="{FF2B5EF4-FFF2-40B4-BE49-F238E27FC236}">
                <a16:creationId xmlns:a16="http://schemas.microsoft.com/office/drawing/2014/main" id="{03CB7AF2-F7C0-CA11-6E60-049242857B9B}"/>
              </a:ext>
            </a:extLst>
          </p:cNvPr>
          <p:cNvPicPr>
            <a:picLocks noChangeAspect="1"/>
          </p:cNvPicPr>
          <p:nvPr/>
        </p:nvPicPr>
        <p:blipFill>
          <a:blip r:embed="rId3"/>
          <a:stretch>
            <a:fillRect/>
          </a:stretch>
        </p:blipFill>
        <p:spPr>
          <a:xfrm>
            <a:off x="5669281" y="475149"/>
            <a:ext cx="3017520" cy="1103180"/>
          </a:xfrm>
          <a:prstGeom prst="rect">
            <a:avLst/>
          </a:prstGeom>
        </p:spPr>
      </p:pic>
      <p:sp>
        <p:nvSpPr>
          <p:cNvPr id="6" name="Title 1">
            <a:extLst>
              <a:ext uri="{FF2B5EF4-FFF2-40B4-BE49-F238E27FC236}">
                <a16:creationId xmlns:a16="http://schemas.microsoft.com/office/drawing/2014/main" id="{A4C494F4-DFE0-8D8B-E5BE-1D2195F86F1C}"/>
              </a:ext>
            </a:extLst>
          </p:cNvPr>
          <p:cNvSpPr>
            <a:spLocks noGrp="1"/>
          </p:cNvSpPr>
          <p:nvPr>
            <p:ph type="ctrTitle"/>
          </p:nvPr>
        </p:nvSpPr>
        <p:spPr>
          <a:xfrm>
            <a:off x="721489" y="1637265"/>
            <a:ext cx="6350100" cy="1448700"/>
          </a:xfrm>
        </p:spPr>
        <p:txBody>
          <a:bodyPr/>
          <a:lstStyle/>
          <a:p>
            <a:r>
              <a:rPr lang="en-US" dirty="0"/>
              <a:t>Cleverest.ai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a:spLocks noGrp="1"/>
          </p:cNvSpPr>
          <p:nvPr>
            <p:ph type="subTitle" idx="4"/>
          </p:nvPr>
        </p:nvSpPr>
        <p:spPr>
          <a:xfrm>
            <a:off x="4283691" y="1868430"/>
            <a:ext cx="31773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does it do?</a:t>
            </a:r>
            <a:endParaRPr dirty="0"/>
          </a:p>
        </p:txBody>
      </p:sp>
      <p:sp>
        <p:nvSpPr>
          <p:cNvPr id="273" name="Google Shape;273;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 Overview</a:t>
            </a:r>
            <a:endParaRPr dirty="0"/>
          </a:p>
        </p:txBody>
      </p:sp>
      <p:sp>
        <p:nvSpPr>
          <p:cNvPr id="275" name="Google Shape;275;p32"/>
          <p:cNvSpPr txBox="1">
            <a:spLocks noGrp="1"/>
          </p:cNvSpPr>
          <p:nvPr>
            <p:ph type="subTitle" idx="2"/>
          </p:nvPr>
        </p:nvSpPr>
        <p:spPr>
          <a:xfrm>
            <a:off x="720000" y="2259379"/>
            <a:ext cx="3177300" cy="1323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t>A portmanteau of the words ”clever” and “</a:t>
            </a:r>
            <a:r>
              <a:rPr lang="en-IN" dirty="0"/>
              <a:t>E</a:t>
            </a:r>
            <a:r>
              <a:rPr lang="en" dirty="0" err="1"/>
              <a:t>verest</a:t>
            </a:r>
            <a:r>
              <a:rPr lang="en" dirty="0"/>
              <a:t>”</a:t>
            </a:r>
            <a:endParaRPr dirty="0"/>
          </a:p>
        </p:txBody>
      </p:sp>
      <p:pic>
        <p:nvPicPr>
          <p:cNvPr id="2" name="Picture 1" descr="A colorful line art of a mountain&#10;&#10;Description automatically generated">
            <a:extLst>
              <a:ext uri="{FF2B5EF4-FFF2-40B4-BE49-F238E27FC236}">
                <a16:creationId xmlns:a16="http://schemas.microsoft.com/office/drawing/2014/main" id="{8664272B-18BF-0504-AE36-E41340FEC511}"/>
              </a:ext>
            </a:extLst>
          </p:cNvPr>
          <p:cNvPicPr>
            <a:picLocks noChangeAspect="1"/>
          </p:cNvPicPr>
          <p:nvPr/>
        </p:nvPicPr>
        <p:blipFill>
          <a:blip r:embed="rId3"/>
          <a:stretch>
            <a:fillRect/>
          </a:stretch>
        </p:blipFill>
        <p:spPr>
          <a:xfrm>
            <a:off x="8304943" y="380584"/>
            <a:ext cx="445266" cy="445266"/>
          </a:xfrm>
          <a:prstGeom prst="rect">
            <a:avLst/>
          </a:prstGeom>
        </p:spPr>
      </p:pic>
      <p:sp>
        <p:nvSpPr>
          <p:cNvPr id="5" name="TextBox 4">
            <a:extLst>
              <a:ext uri="{FF2B5EF4-FFF2-40B4-BE49-F238E27FC236}">
                <a16:creationId xmlns:a16="http://schemas.microsoft.com/office/drawing/2014/main" id="{4538999B-EA1B-A864-8D0E-EDB357AE0059}"/>
              </a:ext>
            </a:extLst>
          </p:cNvPr>
          <p:cNvSpPr txBox="1"/>
          <p:nvPr/>
        </p:nvSpPr>
        <p:spPr>
          <a:xfrm>
            <a:off x="744973" y="1918898"/>
            <a:ext cx="1602209" cy="400110"/>
          </a:xfrm>
          <a:prstGeom prst="rect">
            <a:avLst/>
          </a:prstGeom>
          <a:noFill/>
        </p:spPr>
        <p:txBody>
          <a:bodyPr wrap="square">
            <a:spAutoFit/>
          </a:bodyPr>
          <a:lstStyle/>
          <a:p>
            <a:r>
              <a:rPr kumimoji="0" lang="en" sz="2000" b="0" u="none" strike="noStrike" kern="0" cap="none" spc="0" normalizeH="0" baseline="0" noProof="0" dirty="0">
                <a:ln>
                  <a:noFill/>
                </a:ln>
                <a:solidFill>
                  <a:srgbClr val="191919"/>
                </a:solidFill>
                <a:effectLst/>
                <a:uLnTx/>
                <a:uFillTx/>
                <a:latin typeface="Maven Pro SemiBold"/>
                <a:sym typeface="Maven Pro SemiBold"/>
              </a:rPr>
              <a:t>Cleverest.ai</a:t>
            </a:r>
            <a:endParaRPr lang="en-US" dirty="0"/>
          </a:p>
        </p:txBody>
      </p:sp>
      <p:sp>
        <p:nvSpPr>
          <p:cNvPr id="12" name="TextBox 11">
            <a:extLst>
              <a:ext uri="{FF2B5EF4-FFF2-40B4-BE49-F238E27FC236}">
                <a16:creationId xmlns:a16="http://schemas.microsoft.com/office/drawing/2014/main" id="{32F672A9-6842-8206-45E8-A055597DE13B}"/>
              </a:ext>
            </a:extLst>
          </p:cNvPr>
          <p:cNvSpPr txBox="1"/>
          <p:nvPr/>
        </p:nvSpPr>
        <p:spPr>
          <a:xfrm>
            <a:off x="4283691" y="2325630"/>
            <a:ext cx="3796822" cy="1446550"/>
          </a:xfrm>
          <a:prstGeom prst="rect">
            <a:avLst/>
          </a:prstGeom>
          <a:noFill/>
        </p:spPr>
        <p:txBody>
          <a:bodyPr wrap="square">
            <a:spAutoFit/>
          </a:bodyPr>
          <a:lstStyle/>
          <a:p>
            <a:pPr>
              <a:lnSpc>
                <a:spcPct val="150000"/>
              </a:lnSpc>
              <a:buClr>
                <a:schemeClr val="dk1"/>
              </a:buClr>
              <a:buSzPts val="1200"/>
            </a:pPr>
            <a:r>
              <a:rPr lang="en-US" sz="1200" dirty="0">
                <a:solidFill>
                  <a:schemeClr val="dk1"/>
                </a:solidFill>
                <a:latin typeface="Roboto"/>
                <a:ea typeface="Roboto"/>
                <a:cs typeface="Roboto"/>
                <a:sym typeface="Roboto"/>
              </a:rPr>
              <a:t>It is an AI-powered Personalized Learning SaaS platform that integrates with learning management systems (LMS) like Canvas and Moodle to provide a data-driven personalized learning experience for learners at all stages of life.</a:t>
            </a:r>
            <a:endParaRPr lang="en-IN" sz="1200" dirty="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Strategic Problems and Solutions</a:t>
            </a:r>
            <a:endParaRPr dirty="0"/>
          </a:p>
        </p:txBody>
      </p:sp>
      <p:grpSp>
        <p:nvGrpSpPr>
          <p:cNvPr id="2" name="Google Shape;6903;p55">
            <a:extLst>
              <a:ext uri="{FF2B5EF4-FFF2-40B4-BE49-F238E27FC236}">
                <a16:creationId xmlns:a16="http://schemas.microsoft.com/office/drawing/2014/main" id="{3220559E-A645-B3E0-3645-36552EC8CB11}"/>
              </a:ext>
            </a:extLst>
          </p:cNvPr>
          <p:cNvGrpSpPr/>
          <p:nvPr/>
        </p:nvGrpSpPr>
        <p:grpSpPr>
          <a:xfrm>
            <a:off x="509306" y="1861436"/>
            <a:ext cx="7775176" cy="2431992"/>
            <a:chOff x="6796238" y="3247504"/>
            <a:chExt cx="1630319" cy="519438"/>
          </a:xfrm>
        </p:grpSpPr>
        <p:cxnSp>
          <p:nvCxnSpPr>
            <p:cNvPr id="3" name="Google Shape;6904;p55">
              <a:extLst>
                <a:ext uri="{FF2B5EF4-FFF2-40B4-BE49-F238E27FC236}">
                  <a16:creationId xmlns:a16="http://schemas.microsoft.com/office/drawing/2014/main" id="{ED3C3DC3-0AB1-486B-0F08-372BA27DE52F}"/>
                </a:ext>
              </a:extLst>
            </p:cNvPr>
            <p:cNvCxnSpPr>
              <a:cxnSpLocks/>
            </p:cNvCxnSpPr>
            <p:nvPr/>
          </p:nvCxnSpPr>
          <p:spPr>
            <a:xfrm>
              <a:off x="7012244" y="3664854"/>
              <a:ext cx="0" cy="102088"/>
            </a:xfrm>
            <a:prstGeom prst="straightConnector1">
              <a:avLst/>
            </a:prstGeom>
            <a:noFill/>
            <a:ln w="9525" cap="flat" cmpd="sng">
              <a:solidFill>
                <a:srgbClr val="A5B7C6"/>
              </a:solidFill>
              <a:prstDash val="solid"/>
              <a:round/>
              <a:headEnd type="none" w="med" len="med"/>
              <a:tailEnd type="diamond" w="med" len="med"/>
            </a:ln>
          </p:spPr>
        </p:cxnSp>
        <p:cxnSp>
          <p:nvCxnSpPr>
            <p:cNvPr id="4" name="Google Shape;6905;p55">
              <a:extLst>
                <a:ext uri="{FF2B5EF4-FFF2-40B4-BE49-F238E27FC236}">
                  <a16:creationId xmlns:a16="http://schemas.microsoft.com/office/drawing/2014/main" id="{D6763E3C-B8C3-AD07-79A3-2957FF8F80A6}"/>
                </a:ext>
              </a:extLst>
            </p:cNvPr>
            <p:cNvCxnSpPr>
              <a:cxnSpLocks/>
            </p:cNvCxnSpPr>
            <p:nvPr/>
          </p:nvCxnSpPr>
          <p:spPr>
            <a:xfrm>
              <a:off x="7810957" y="3664854"/>
              <a:ext cx="0" cy="89147"/>
            </a:xfrm>
            <a:prstGeom prst="straightConnector1">
              <a:avLst/>
            </a:prstGeom>
            <a:noFill/>
            <a:ln w="9525" cap="flat" cmpd="sng">
              <a:solidFill>
                <a:srgbClr val="A5B7C6"/>
              </a:solidFill>
              <a:prstDash val="solid"/>
              <a:round/>
              <a:headEnd type="none" w="med" len="med"/>
              <a:tailEnd type="diamond" w="med" len="med"/>
            </a:ln>
          </p:spPr>
        </p:cxnSp>
        <p:cxnSp>
          <p:nvCxnSpPr>
            <p:cNvPr id="5" name="Google Shape;6906;p55">
              <a:extLst>
                <a:ext uri="{FF2B5EF4-FFF2-40B4-BE49-F238E27FC236}">
                  <a16:creationId xmlns:a16="http://schemas.microsoft.com/office/drawing/2014/main" id="{42A2CF84-DBAE-288B-1757-F20613BBD4E7}"/>
                </a:ext>
              </a:extLst>
            </p:cNvPr>
            <p:cNvCxnSpPr>
              <a:cxnSpLocks/>
            </p:cNvCxnSpPr>
            <p:nvPr/>
          </p:nvCxnSpPr>
          <p:spPr>
            <a:xfrm flipV="1">
              <a:off x="8196652" y="3270872"/>
              <a:ext cx="0" cy="69755"/>
            </a:xfrm>
            <a:prstGeom prst="straightConnector1">
              <a:avLst/>
            </a:prstGeom>
            <a:noFill/>
            <a:ln w="9525" cap="flat" cmpd="sng">
              <a:solidFill>
                <a:srgbClr val="A5B7C6"/>
              </a:solidFill>
              <a:prstDash val="solid"/>
              <a:round/>
              <a:headEnd type="none" w="med" len="med"/>
              <a:tailEnd type="diamond" w="med" len="med"/>
            </a:ln>
          </p:spPr>
        </p:cxnSp>
        <p:cxnSp>
          <p:nvCxnSpPr>
            <p:cNvPr id="6" name="Google Shape;6907;p55">
              <a:extLst>
                <a:ext uri="{FF2B5EF4-FFF2-40B4-BE49-F238E27FC236}">
                  <a16:creationId xmlns:a16="http://schemas.microsoft.com/office/drawing/2014/main" id="{4A4C5437-6D11-B39D-3A7E-A36710FAC509}"/>
                </a:ext>
              </a:extLst>
            </p:cNvPr>
            <p:cNvCxnSpPr>
              <a:cxnSpLocks/>
            </p:cNvCxnSpPr>
            <p:nvPr/>
          </p:nvCxnSpPr>
          <p:spPr>
            <a:xfrm flipV="1">
              <a:off x="7411601" y="3247504"/>
              <a:ext cx="0" cy="81493"/>
            </a:xfrm>
            <a:prstGeom prst="straightConnector1">
              <a:avLst/>
            </a:prstGeom>
            <a:noFill/>
            <a:ln w="9525" cap="flat" cmpd="sng">
              <a:solidFill>
                <a:srgbClr val="A5B7C6"/>
              </a:solidFill>
              <a:prstDash val="solid"/>
              <a:round/>
              <a:headEnd type="none" w="med" len="med"/>
              <a:tailEnd type="diamond" w="med" len="med"/>
            </a:ln>
          </p:spPr>
        </p:cxnSp>
        <p:grpSp>
          <p:nvGrpSpPr>
            <p:cNvPr id="7" name="Google Shape;6908;p55">
              <a:extLst>
                <a:ext uri="{FF2B5EF4-FFF2-40B4-BE49-F238E27FC236}">
                  <a16:creationId xmlns:a16="http://schemas.microsoft.com/office/drawing/2014/main" id="{CC91DC5C-88B6-C395-C37A-1A17794C5D43}"/>
                </a:ext>
              </a:extLst>
            </p:cNvPr>
            <p:cNvGrpSpPr/>
            <p:nvPr/>
          </p:nvGrpSpPr>
          <p:grpSpPr>
            <a:xfrm>
              <a:off x="6796238" y="3311904"/>
              <a:ext cx="1630319" cy="378026"/>
              <a:chOff x="6796238" y="3311904"/>
              <a:chExt cx="1630319" cy="378026"/>
            </a:xfrm>
          </p:grpSpPr>
          <p:sp>
            <p:nvSpPr>
              <p:cNvPr id="8" name="Google Shape;6909;p55">
                <a:extLst>
                  <a:ext uri="{FF2B5EF4-FFF2-40B4-BE49-F238E27FC236}">
                    <a16:creationId xmlns:a16="http://schemas.microsoft.com/office/drawing/2014/main" id="{DA80163B-4307-6162-4F63-8ADBEF8CE2D1}"/>
                  </a:ext>
                </a:extLst>
              </p:cNvPr>
              <p:cNvSpPr/>
              <p:nvPr/>
            </p:nvSpPr>
            <p:spPr>
              <a:xfrm>
                <a:off x="6796238" y="3311904"/>
                <a:ext cx="798025" cy="378026"/>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0070C0"/>
              </a:solidFill>
              <a:ln>
                <a:solidFill>
                  <a:srgbClr val="A5B7C6"/>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910;p55">
                <a:extLst>
                  <a:ext uri="{FF2B5EF4-FFF2-40B4-BE49-F238E27FC236}">
                    <a16:creationId xmlns:a16="http://schemas.microsoft.com/office/drawing/2014/main" id="{CE959B87-1E66-A091-38B6-15045893EDAD}"/>
                  </a:ext>
                </a:extLst>
              </p:cNvPr>
              <p:cNvSpPr/>
              <p:nvPr/>
            </p:nvSpPr>
            <p:spPr>
              <a:xfrm>
                <a:off x="7628207" y="3311904"/>
                <a:ext cx="798350" cy="378026"/>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0070C0"/>
              </a:solidFill>
              <a:ln>
                <a:solidFill>
                  <a:srgbClr val="A5B7C6"/>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11;p55">
                <a:extLst>
                  <a:ext uri="{FF2B5EF4-FFF2-40B4-BE49-F238E27FC236}">
                    <a16:creationId xmlns:a16="http://schemas.microsoft.com/office/drawing/2014/main" id="{1843B0ED-A20A-3A89-A781-48C498AE0705}"/>
                  </a:ext>
                </a:extLst>
              </p:cNvPr>
              <p:cNvSpPr/>
              <p:nvPr/>
            </p:nvSpPr>
            <p:spPr>
              <a:xfrm>
                <a:off x="7229098" y="3311904"/>
                <a:ext cx="762823" cy="378026"/>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0070C0"/>
              </a:solidFill>
              <a:ln>
                <a:solidFill>
                  <a:srgbClr val="A5B7C6"/>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4" name="TextBox 23">
            <a:extLst>
              <a:ext uri="{FF2B5EF4-FFF2-40B4-BE49-F238E27FC236}">
                <a16:creationId xmlns:a16="http://schemas.microsoft.com/office/drawing/2014/main" id="{6828A620-65FC-0059-E74C-71405461CBD4}"/>
              </a:ext>
            </a:extLst>
          </p:cNvPr>
          <p:cNvSpPr txBox="1"/>
          <p:nvPr/>
        </p:nvSpPr>
        <p:spPr>
          <a:xfrm>
            <a:off x="789959" y="2739498"/>
            <a:ext cx="1499008" cy="600164"/>
          </a:xfrm>
          <a:prstGeom prst="rect">
            <a:avLst/>
          </a:prstGeom>
          <a:noFill/>
        </p:spPr>
        <p:txBody>
          <a:bodyPr wrap="square">
            <a:spAutoFit/>
          </a:bodyPr>
          <a:lstStyle/>
          <a:p>
            <a:pPr algn="ctr"/>
            <a:r>
              <a:rPr lang="en-US" sz="1100" dirty="0">
                <a:effectLst/>
                <a:latin typeface="Roboto" panose="02000000000000000000" pitchFamily="2" charset="0"/>
                <a:ea typeface="Roboto" panose="02000000000000000000" pitchFamily="2" charset="0"/>
                <a:cs typeface="Roboto" panose="02000000000000000000" pitchFamily="2" charset="0"/>
              </a:rPr>
              <a:t>Inaccurate personalization and Adaptive Learning.</a:t>
            </a:r>
            <a:r>
              <a:rPr lang="en-IN" sz="1100" dirty="0">
                <a:effectLst/>
                <a:latin typeface="Roboto" panose="02000000000000000000" pitchFamily="2" charset="0"/>
                <a:ea typeface="Roboto" panose="02000000000000000000" pitchFamily="2" charset="0"/>
                <a:cs typeface="Roboto" panose="02000000000000000000" pitchFamily="2" charset="0"/>
              </a:rPr>
              <a:t> </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26" name="TextBox 25">
            <a:extLst>
              <a:ext uri="{FF2B5EF4-FFF2-40B4-BE49-F238E27FC236}">
                <a16:creationId xmlns:a16="http://schemas.microsoft.com/office/drawing/2014/main" id="{6C7A7502-4773-4E55-983E-19F9826D5523}"/>
              </a:ext>
            </a:extLst>
          </p:cNvPr>
          <p:cNvSpPr txBox="1"/>
          <p:nvPr/>
        </p:nvSpPr>
        <p:spPr>
          <a:xfrm>
            <a:off x="2651675" y="2731455"/>
            <a:ext cx="1635817" cy="626465"/>
          </a:xfrm>
          <a:prstGeom prst="rect">
            <a:avLst/>
          </a:prstGeom>
          <a:noFill/>
        </p:spPr>
        <p:txBody>
          <a:bodyPr wrap="square">
            <a:spAutoFit/>
          </a:bodyPr>
          <a:lstStyle>
            <a:defPPr marR="0" lvl="0" algn="l" rtl="0">
              <a:lnSpc>
                <a:spcPct val="100000"/>
              </a:lnSpc>
              <a:spcBef>
                <a:spcPts val="0"/>
              </a:spcBef>
              <a:spcAft>
                <a:spcPts val="0"/>
              </a:spcAft>
            </a:defPPr>
            <a:lvl1pPr algn="ctr">
              <a:defRPr sz="1100">
                <a:effectLst/>
                <a:latin typeface="Roboto" panose="02000000000000000000" pitchFamily="2" charset="0"/>
                <a:ea typeface="Roboto" panose="02000000000000000000" pitchFamily="2" charset="0"/>
                <a:cs typeface="Roboto" panose="02000000000000000000" pitchFamily="2" charset="0"/>
              </a:defRPr>
            </a:lvl1pPr>
          </a:lstStyle>
          <a:p>
            <a:r>
              <a:rPr lang="en-US" dirty="0"/>
              <a:t>Sparse learning content library with irrelevant material.</a:t>
            </a:r>
            <a:r>
              <a:rPr lang="en-IN" dirty="0"/>
              <a:t> </a:t>
            </a:r>
            <a:endParaRPr lang="en-US" dirty="0"/>
          </a:p>
        </p:txBody>
      </p:sp>
      <p:sp>
        <p:nvSpPr>
          <p:cNvPr id="32" name="TextBox 31">
            <a:extLst>
              <a:ext uri="{FF2B5EF4-FFF2-40B4-BE49-F238E27FC236}">
                <a16:creationId xmlns:a16="http://schemas.microsoft.com/office/drawing/2014/main" id="{E15FB0D9-DA90-45A4-92DF-DD85CBCB53C9}"/>
              </a:ext>
            </a:extLst>
          </p:cNvPr>
          <p:cNvSpPr txBox="1"/>
          <p:nvPr/>
        </p:nvSpPr>
        <p:spPr>
          <a:xfrm>
            <a:off x="4639346" y="2731455"/>
            <a:ext cx="1464265" cy="626465"/>
          </a:xfrm>
          <a:prstGeom prst="rect">
            <a:avLst/>
          </a:prstGeom>
          <a:noFill/>
        </p:spPr>
        <p:txBody>
          <a:bodyPr wrap="square">
            <a:spAutoFit/>
          </a:bodyPr>
          <a:lstStyle>
            <a:defPPr marR="0" lvl="0" algn="l" rtl="0">
              <a:lnSpc>
                <a:spcPct val="100000"/>
              </a:lnSpc>
              <a:spcBef>
                <a:spcPts val="0"/>
              </a:spcBef>
              <a:spcAft>
                <a:spcPts val="0"/>
              </a:spcAft>
            </a:defPPr>
            <a:lvl1pPr algn="ctr">
              <a:defRPr sz="1100">
                <a:effectLst/>
                <a:latin typeface="Roboto" panose="02000000000000000000" pitchFamily="2" charset="0"/>
                <a:ea typeface="Roboto" panose="02000000000000000000" pitchFamily="2" charset="0"/>
                <a:cs typeface="Roboto" panose="02000000000000000000" pitchFamily="2" charset="0"/>
              </a:defRPr>
            </a:lvl1pPr>
          </a:lstStyle>
          <a:p>
            <a:r>
              <a:rPr lang="en-US" dirty="0"/>
              <a:t>Issues with mainstream market adoption </a:t>
            </a:r>
          </a:p>
        </p:txBody>
      </p:sp>
      <p:sp>
        <p:nvSpPr>
          <p:cNvPr id="34" name="TextBox 33">
            <a:extLst>
              <a:ext uri="{FF2B5EF4-FFF2-40B4-BE49-F238E27FC236}">
                <a16:creationId xmlns:a16="http://schemas.microsoft.com/office/drawing/2014/main" id="{786A28A2-313D-A473-45C5-8BEA8E7F79BE}"/>
              </a:ext>
            </a:extLst>
          </p:cNvPr>
          <p:cNvSpPr txBox="1"/>
          <p:nvPr/>
        </p:nvSpPr>
        <p:spPr>
          <a:xfrm>
            <a:off x="6536582" y="2731455"/>
            <a:ext cx="1464265" cy="626465"/>
          </a:xfrm>
          <a:prstGeom prst="rect">
            <a:avLst/>
          </a:prstGeom>
          <a:noFill/>
        </p:spPr>
        <p:txBody>
          <a:bodyPr wrap="square">
            <a:spAutoFit/>
          </a:bodyPr>
          <a:lstStyle>
            <a:defPPr marR="0" lvl="0" algn="l" rtl="0">
              <a:lnSpc>
                <a:spcPct val="100000"/>
              </a:lnSpc>
              <a:spcBef>
                <a:spcPts val="0"/>
              </a:spcBef>
              <a:spcAft>
                <a:spcPts val="0"/>
              </a:spcAft>
              <a:defRPr/>
            </a:defPPr>
            <a:lvl1pPr algn="ctr">
              <a:defRPr sz="1100">
                <a:effectLst/>
                <a:latin typeface="Roboto" panose="02000000000000000000" pitchFamily="2" charset="0"/>
                <a:ea typeface="Roboto" panose="02000000000000000000" pitchFamily="2" charset="0"/>
                <a:cs typeface="Roboto" panose="02000000000000000000" pitchFamily="2" charset="0"/>
              </a:defRPr>
            </a:lvl1pPr>
          </a:lstStyle>
          <a:p>
            <a:r>
              <a:rPr lang="en-US" dirty="0"/>
              <a:t>Unreliable platform with scalability and data privacy issues</a:t>
            </a:r>
            <a:r>
              <a:rPr lang="en-IN" dirty="0"/>
              <a:t> </a:t>
            </a:r>
            <a:endParaRPr lang="en-US" dirty="0"/>
          </a:p>
        </p:txBody>
      </p:sp>
      <p:sp>
        <p:nvSpPr>
          <p:cNvPr id="58" name="TextBox 57">
            <a:extLst>
              <a:ext uri="{FF2B5EF4-FFF2-40B4-BE49-F238E27FC236}">
                <a16:creationId xmlns:a16="http://schemas.microsoft.com/office/drawing/2014/main" id="{7445963A-30A6-8C1E-CA61-8F94ECE606D4}"/>
              </a:ext>
            </a:extLst>
          </p:cNvPr>
          <p:cNvSpPr txBox="1"/>
          <p:nvPr/>
        </p:nvSpPr>
        <p:spPr>
          <a:xfrm>
            <a:off x="509306" y="4039200"/>
            <a:ext cx="2511473" cy="7389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Maven Pro SemiBold"/>
              <a:buNone/>
              <a:defRPr sz="2000">
                <a:solidFill>
                  <a:schemeClr val="dk1"/>
                </a:solidFill>
                <a:latin typeface="Maven Pro SemiBold"/>
                <a:ea typeface="Maven Pro SemiBold"/>
                <a:cs typeface="Maven Pro SemiBold"/>
              </a:defRPr>
            </a:lvl1pPr>
            <a:lvl2pPr marL="914400" indent="-304800" algn="ctr">
              <a:buClr>
                <a:schemeClr val="dk1"/>
              </a:buClr>
              <a:buSzPts val="2400"/>
              <a:buFont typeface="Maven Pro SemiBold"/>
              <a:buNone/>
              <a:defRPr sz="2400">
                <a:solidFill>
                  <a:schemeClr val="dk1"/>
                </a:solidFill>
                <a:latin typeface="Maven Pro SemiBold"/>
                <a:ea typeface="Maven Pro SemiBold"/>
                <a:cs typeface="Maven Pro SemiBold"/>
              </a:defRPr>
            </a:lvl2pPr>
            <a:lvl3pPr marL="1371600" indent="-304800" algn="ctr">
              <a:buClr>
                <a:schemeClr val="dk1"/>
              </a:buClr>
              <a:buSzPts val="2400"/>
              <a:buFont typeface="Maven Pro SemiBold"/>
              <a:buNone/>
              <a:defRPr sz="2400">
                <a:solidFill>
                  <a:schemeClr val="dk1"/>
                </a:solidFill>
                <a:latin typeface="Maven Pro SemiBold"/>
                <a:ea typeface="Maven Pro SemiBold"/>
                <a:cs typeface="Maven Pro SemiBold"/>
              </a:defRPr>
            </a:lvl3pPr>
            <a:lvl4pPr marL="1828800" indent="-304800" algn="ctr">
              <a:buClr>
                <a:schemeClr val="dk1"/>
              </a:buClr>
              <a:buSzPts val="2400"/>
              <a:buFont typeface="Maven Pro SemiBold"/>
              <a:buNone/>
              <a:defRPr sz="2400">
                <a:solidFill>
                  <a:schemeClr val="dk1"/>
                </a:solidFill>
                <a:latin typeface="Maven Pro SemiBold"/>
                <a:ea typeface="Maven Pro SemiBold"/>
                <a:cs typeface="Maven Pro SemiBold"/>
              </a:defRPr>
            </a:lvl4pPr>
            <a:lvl5pPr marL="2286000" indent="-304800" algn="ctr">
              <a:buClr>
                <a:schemeClr val="dk1"/>
              </a:buClr>
              <a:buSzPts val="2400"/>
              <a:buFont typeface="Maven Pro SemiBold"/>
              <a:buNone/>
              <a:defRPr sz="2400">
                <a:solidFill>
                  <a:schemeClr val="dk1"/>
                </a:solidFill>
                <a:latin typeface="Maven Pro SemiBold"/>
                <a:ea typeface="Maven Pro SemiBold"/>
                <a:cs typeface="Maven Pro SemiBold"/>
              </a:defRPr>
            </a:lvl5pPr>
            <a:lvl6pPr marL="2743200" indent="-304800" algn="ctr">
              <a:buClr>
                <a:schemeClr val="dk1"/>
              </a:buClr>
              <a:buSzPts val="2400"/>
              <a:buFont typeface="Maven Pro SemiBold"/>
              <a:buNone/>
              <a:defRPr sz="2400">
                <a:solidFill>
                  <a:schemeClr val="dk1"/>
                </a:solidFill>
                <a:latin typeface="Maven Pro SemiBold"/>
                <a:ea typeface="Maven Pro SemiBold"/>
                <a:cs typeface="Maven Pro SemiBold"/>
              </a:defRPr>
            </a:lvl6pPr>
            <a:lvl7pPr marL="3200400" indent="-304800" algn="ctr">
              <a:buClr>
                <a:schemeClr val="dk1"/>
              </a:buClr>
              <a:buSzPts val="2400"/>
              <a:buFont typeface="Maven Pro SemiBold"/>
              <a:buNone/>
              <a:defRPr sz="2400">
                <a:solidFill>
                  <a:schemeClr val="dk1"/>
                </a:solidFill>
                <a:latin typeface="Maven Pro SemiBold"/>
                <a:ea typeface="Maven Pro SemiBold"/>
                <a:cs typeface="Maven Pro SemiBold"/>
              </a:defRPr>
            </a:lvl7pPr>
            <a:lvl8pPr marL="3657600" indent="-304800" algn="ctr">
              <a:buClr>
                <a:schemeClr val="dk1"/>
              </a:buClr>
              <a:buSzPts val="2400"/>
              <a:buFont typeface="Maven Pro SemiBold"/>
              <a:buNone/>
              <a:defRPr sz="2400">
                <a:solidFill>
                  <a:schemeClr val="dk1"/>
                </a:solidFill>
                <a:latin typeface="Maven Pro SemiBold"/>
                <a:ea typeface="Maven Pro SemiBold"/>
                <a:cs typeface="Maven Pro SemiBold"/>
              </a:defRPr>
            </a:lvl8pPr>
            <a:lvl9pPr marL="4114800" indent="-304800" algn="ctr">
              <a:buClr>
                <a:schemeClr val="dk1"/>
              </a:buClr>
              <a:buSzPts val="2400"/>
              <a:buFont typeface="Maven Pro SemiBold"/>
              <a:buNone/>
              <a:defRPr sz="2400">
                <a:solidFill>
                  <a:schemeClr val="dk1"/>
                </a:solidFill>
                <a:latin typeface="Maven Pro SemiBold"/>
                <a:ea typeface="Maven Pro SemiBold"/>
                <a:cs typeface="Maven Pro SemiBold"/>
              </a:defRPr>
            </a:lvl9pPr>
          </a:lstStyle>
          <a:p>
            <a:r>
              <a:rPr lang="en-US" sz="1100" dirty="0"/>
              <a:t>ML algorithm to analyze student data and identify type of student. </a:t>
            </a:r>
          </a:p>
        </p:txBody>
      </p:sp>
      <p:sp>
        <p:nvSpPr>
          <p:cNvPr id="61" name="TextBox 60">
            <a:extLst>
              <a:ext uri="{FF2B5EF4-FFF2-40B4-BE49-F238E27FC236}">
                <a16:creationId xmlns:a16="http://schemas.microsoft.com/office/drawing/2014/main" id="{FC605C19-BDB8-B76E-682D-9290977E4A3F}"/>
              </a:ext>
            </a:extLst>
          </p:cNvPr>
          <p:cNvSpPr txBox="1"/>
          <p:nvPr/>
        </p:nvSpPr>
        <p:spPr>
          <a:xfrm>
            <a:off x="2421808" y="1352178"/>
            <a:ext cx="2055252" cy="5102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Maven Pro SemiBold"/>
              <a:buNone/>
              <a:defRPr sz="1100">
                <a:solidFill>
                  <a:schemeClr val="dk1"/>
                </a:solidFill>
                <a:latin typeface="Maven Pro SemiBold"/>
                <a:ea typeface="Maven Pro SemiBold"/>
                <a:cs typeface="Maven Pro SemiBold"/>
              </a:defRPr>
            </a:lvl1pPr>
            <a:lvl2pPr marL="914400" indent="-304800" algn="ctr">
              <a:buClr>
                <a:schemeClr val="dk1"/>
              </a:buClr>
              <a:buSzPts val="2400"/>
              <a:buFont typeface="Maven Pro SemiBold"/>
              <a:buNone/>
              <a:defRPr sz="2400">
                <a:solidFill>
                  <a:schemeClr val="dk1"/>
                </a:solidFill>
                <a:latin typeface="Maven Pro SemiBold"/>
                <a:ea typeface="Maven Pro SemiBold"/>
                <a:cs typeface="Maven Pro SemiBold"/>
              </a:defRPr>
            </a:lvl2pPr>
            <a:lvl3pPr marL="1371600" indent="-304800" algn="ctr">
              <a:buClr>
                <a:schemeClr val="dk1"/>
              </a:buClr>
              <a:buSzPts val="2400"/>
              <a:buFont typeface="Maven Pro SemiBold"/>
              <a:buNone/>
              <a:defRPr sz="2400">
                <a:solidFill>
                  <a:schemeClr val="dk1"/>
                </a:solidFill>
                <a:latin typeface="Maven Pro SemiBold"/>
                <a:ea typeface="Maven Pro SemiBold"/>
                <a:cs typeface="Maven Pro SemiBold"/>
              </a:defRPr>
            </a:lvl3pPr>
            <a:lvl4pPr marL="1828800" indent="-304800" algn="ctr">
              <a:buClr>
                <a:schemeClr val="dk1"/>
              </a:buClr>
              <a:buSzPts val="2400"/>
              <a:buFont typeface="Maven Pro SemiBold"/>
              <a:buNone/>
              <a:defRPr sz="2400">
                <a:solidFill>
                  <a:schemeClr val="dk1"/>
                </a:solidFill>
                <a:latin typeface="Maven Pro SemiBold"/>
                <a:ea typeface="Maven Pro SemiBold"/>
                <a:cs typeface="Maven Pro SemiBold"/>
              </a:defRPr>
            </a:lvl4pPr>
            <a:lvl5pPr marL="2286000" indent="-304800" algn="ctr">
              <a:buClr>
                <a:schemeClr val="dk1"/>
              </a:buClr>
              <a:buSzPts val="2400"/>
              <a:buFont typeface="Maven Pro SemiBold"/>
              <a:buNone/>
              <a:defRPr sz="2400">
                <a:solidFill>
                  <a:schemeClr val="dk1"/>
                </a:solidFill>
                <a:latin typeface="Maven Pro SemiBold"/>
                <a:ea typeface="Maven Pro SemiBold"/>
                <a:cs typeface="Maven Pro SemiBold"/>
              </a:defRPr>
            </a:lvl5pPr>
            <a:lvl6pPr marL="2743200" indent="-304800" algn="ctr">
              <a:buClr>
                <a:schemeClr val="dk1"/>
              </a:buClr>
              <a:buSzPts val="2400"/>
              <a:buFont typeface="Maven Pro SemiBold"/>
              <a:buNone/>
              <a:defRPr sz="2400">
                <a:solidFill>
                  <a:schemeClr val="dk1"/>
                </a:solidFill>
                <a:latin typeface="Maven Pro SemiBold"/>
                <a:ea typeface="Maven Pro SemiBold"/>
                <a:cs typeface="Maven Pro SemiBold"/>
              </a:defRPr>
            </a:lvl6pPr>
            <a:lvl7pPr marL="3200400" indent="-304800" algn="ctr">
              <a:buClr>
                <a:schemeClr val="dk1"/>
              </a:buClr>
              <a:buSzPts val="2400"/>
              <a:buFont typeface="Maven Pro SemiBold"/>
              <a:buNone/>
              <a:defRPr sz="2400">
                <a:solidFill>
                  <a:schemeClr val="dk1"/>
                </a:solidFill>
                <a:latin typeface="Maven Pro SemiBold"/>
                <a:ea typeface="Maven Pro SemiBold"/>
                <a:cs typeface="Maven Pro SemiBold"/>
              </a:defRPr>
            </a:lvl7pPr>
            <a:lvl8pPr marL="3657600" indent="-304800" algn="ctr">
              <a:buClr>
                <a:schemeClr val="dk1"/>
              </a:buClr>
              <a:buSzPts val="2400"/>
              <a:buFont typeface="Maven Pro SemiBold"/>
              <a:buNone/>
              <a:defRPr sz="2400">
                <a:solidFill>
                  <a:schemeClr val="dk1"/>
                </a:solidFill>
                <a:latin typeface="Maven Pro SemiBold"/>
                <a:ea typeface="Maven Pro SemiBold"/>
                <a:cs typeface="Maven Pro SemiBold"/>
              </a:defRPr>
            </a:lvl8pPr>
            <a:lvl9pPr marL="4114800" indent="-304800" algn="ctr">
              <a:buClr>
                <a:schemeClr val="dk1"/>
              </a:buClr>
              <a:buSzPts val="2400"/>
              <a:buFont typeface="Maven Pro SemiBold"/>
              <a:buNone/>
              <a:defRPr sz="2400">
                <a:solidFill>
                  <a:schemeClr val="dk1"/>
                </a:solidFill>
                <a:latin typeface="Maven Pro SemiBold"/>
                <a:ea typeface="Maven Pro SemiBold"/>
                <a:cs typeface="Maven Pro SemiBold"/>
              </a:defRPr>
            </a:lvl9pPr>
          </a:lstStyle>
          <a:p>
            <a:r>
              <a:rPr lang="en-US" dirty="0"/>
              <a:t>GPT model to web-scrape files and add to the library. </a:t>
            </a:r>
          </a:p>
        </p:txBody>
      </p:sp>
      <p:sp>
        <p:nvSpPr>
          <p:cNvPr id="258" name="TextBox 257">
            <a:extLst>
              <a:ext uri="{FF2B5EF4-FFF2-40B4-BE49-F238E27FC236}">
                <a16:creationId xmlns:a16="http://schemas.microsoft.com/office/drawing/2014/main" id="{CD847EDA-8580-6D85-F5A6-797490955FCE}"/>
              </a:ext>
            </a:extLst>
          </p:cNvPr>
          <p:cNvSpPr txBox="1"/>
          <p:nvPr/>
        </p:nvSpPr>
        <p:spPr>
          <a:xfrm>
            <a:off x="4115750" y="4471087"/>
            <a:ext cx="2511455" cy="2730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Maven Pro SemiBold"/>
              <a:buNone/>
              <a:defRPr sz="1100">
                <a:solidFill>
                  <a:schemeClr val="dk1"/>
                </a:solidFill>
                <a:latin typeface="Maven Pro SemiBold"/>
                <a:ea typeface="Maven Pro SemiBold"/>
                <a:cs typeface="Maven Pro SemiBold"/>
              </a:defRPr>
            </a:lvl1pPr>
            <a:lvl2pPr marL="914400" indent="-304800" algn="ctr">
              <a:buClr>
                <a:schemeClr val="dk1"/>
              </a:buClr>
              <a:buSzPts val="2400"/>
              <a:buFont typeface="Maven Pro SemiBold"/>
              <a:buNone/>
              <a:defRPr sz="2400">
                <a:solidFill>
                  <a:schemeClr val="dk1"/>
                </a:solidFill>
                <a:latin typeface="Maven Pro SemiBold"/>
                <a:ea typeface="Maven Pro SemiBold"/>
                <a:cs typeface="Maven Pro SemiBold"/>
              </a:defRPr>
            </a:lvl2pPr>
            <a:lvl3pPr marL="1371600" indent="-304800" algn="ctr">
              <a:buClr>
                <a:schemeClr val="dk1"/>
              </a:buClr>
              <a:buSzPts val="2400"/>
              <a:buFont typeface="Maven Pro SemiBold"/>
              <a:buNone/>
              <a:defRPr sz="2400">
                <a:solidFill>
                  <a:schemeClr val="dk1"/>
                </a:solidFill>
                <a:latin typeface="Maven Pro SemiBold"/>
                <a:ea typeface="Maven Pro SemiBold"/>
                <a:cs typeface="Maven Pro SemiBold"/>
              </a:defRPr>
            </a:lvl3pPr>
            <a:lvl4pPr marL="1828800" indent="-304800" algn="ctr">
              <a:buClr>
                <a:schemeClr val="dk1"/>
              </a:buClr>
              <a:buSzPts val="2400"/>
              <a:buFont typeface="Maven Pro SemiBold"/>
              <a:buNone/>
              <a:defRPr sz="2400">
                <a:solidFill>
                  <a:schemeClr val="dk1"/>
                </a:solidFill>
                <a:latin typeface="Maven Pro SemiBold"/>
                <a:ea typeface="Maven Pro SemiBold"/>
                <a:cs typeface="Maven Pro SemiBold"/>
              </a:defRPr>
            </a:lvl4pPr>
            <a:lvl5pPr marL="2286000" indent="-304800" algn="ctr">
              <a:buClr>
                <a:schemeClr val="dk1"/>
              </a:buClr>
              <a:buSzPts val="2400"/>
              <a:buFont typeface="Maven Pro SemiBold"/>
              <a:buNone/>
              <a:defRPr sz="2400">
                <a:solidFill>
                  <a:schemeClr val="dk1"/>
                </a:solidFill>
                <a:latin typeface="Maven Pro SemiBold"/>
                <a:ea typeface="Maven Pro SemiBold"/>
                <a:cs typeface="Maven Pro SemiBold"/>
              </a:defRPr>
            </a:lvl5pPr>
            <a:lvl6pPr marL="2743200" indent="-304800" algn="ctr">
              <a:buClr>
                <a:schemeClr val="dk1"/>
              </a:buClr>
              <a:buSzPts val="2400"/>
              <a:buFont typeface="Maven Pro SemiBold"/>
              <a:buNone/>
              <a:defRPr sz="2400">
                <a:solidFill>
                  <a:schemeClr val="dk1"/>
                </a:solidFill>
                <a:latin typeface="Maven Pro SemiBold"/>
                <a:ea typeface="Maven Pro SemiBold"/>
                <a:cs typeface="Maven Pro SemiBold"/>
              </a:defRPr>
            </a:lvl6pPr>
            <a:lvl7pPr marL="3200400" indent="-304800" algn="ctr">
              <a:buClr>
                <a:schemeClr val="dk1"/>
              </a:buClr>
              <a:buSzPts val="2400"/>
              <a:buFont typeface="Maven Pro SemiBold"/>
              <a:buNone/>
              <a:defRPr sz="2400">
                <a:solidFill>
                  <a:schemeClr val="dk1"/>
                </a:solidFill>
                <a:latin typeface="Maven Pro SemiBold"/>
                <a:ea typeface="Maven Pro SemiBold"/>
                <a:cs typeface="Maven Pro SemiBold"/>
              </a:defRPr>
            </a:lvl7pPr>
            <a:lvl8pPr marL="3657600" indent="-304800" algn="ctr">
              <a:buClr>
                <a:schemeClr val="dk1"/>
              </a:buClr>
              <a:buSzPts val="2400"/>
              <a:buFont typeface="Maven Pro SemiBold"/>
              <a:buNone/>
              <a:defRPr sz="2400">
                <a:solidFill>
                  <a:schemeClr val="dk1"/>
                </a:solidFill>
                <a:latin typeface="Maven Pro SemiBold"/>
                <a:ea typeface="Maven Pro SemiBold"/>
                <a:cs typeface="Maven Pro SemiBold"/>
              </a:defRPr>
            </a:lvl8pPr>
            <a:lvl9pPr marL="4114800" indent="-304800" algn="ctr">
              <a:buClr>
                <a:schemeClr val="dk1"/>
              </a:buClr>
              <a:buSzPts val="2400"/>
              <a:buFont typeface="Maven Pro SemiBold"/>
              <a:buNone/>
              <a:defRPr sz="2400">
                <a:solidFill>
                  <a:schemeClr val="dk1"/>
                </a:solidFill>
                <a:latin typeface="Maven Pro SemiBold"/>
                <a:ea typeface="Maven Pro SemiBold"/>
                <a:cs typeface="Maven Pro SemiBold"/>
              </a:defRPr>
            </a:lvl9pPr>
          </a:lstStyle>
          <a:p>
            <a:pPr algn="ctr"/>
            <a:r>
              <a:rPr lang="en-US" dirty="0"/>
              <a:t>AI model to analyze user behavior data and augment UI/UX</a:t>
            </a:r>
            <a:r>
              <a:rPr lang="en-IN" dirty="0"/>
              <a:t> </a:t>
            </a:r>
            <a:endParaRPr lang="en-US" dirty="0"/>
          </a:p>
        </p:txBody>
      </p:sp>
      <p:sp>
        <p:nvSpPr>
          <p:cNvPr id="260" name="TextBox 259">
            <a:extLst>
              <a:ext uri="{FF2B5EF4-FFF2-40B4-BE49-F238E27FC236}">
                <a16:creationId xmlns:a16="http://schemas.microsoft.com/office/drawing/2014/main" id="{EC688B1A-0B2F-FDE6-CF59-33EBDD3BB809}"/>
              </a:ext>
            </a:extLst>
          </p:cNvPr>
          <p:cNvSpPr txBox="1"/>
          <p:nvPr/>
        </p:nvSpPr>
        <p:spPr>
          <a:xfrm>
            <a:off x="5670120" y="1383085"/>
            <a:ext cx="3035837" cy="6350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Maven Pro SemiBold"/>
              <a:buNone/>
              <a:defRPr sz="1100">
                <a:solidFill>
                  <a:schemeClr val="dk1"/>
                </a:solidFill>
                <a:latin typeface="Maven Pro SemiBold"/>
                <a:ea typeface="Maven Pro SemiBold"/>
                <a:cs typeface="Maven Pro SemiBold"/>
              </a:defRPr>
            </a:lvl1pPr>
            <a:lvl2pPr marL="914400" indent="-304800" algn="ctr">
              <a:buClr>
                <a:schemeClr val="dk1"/>
              </a:buClr>
              <a:buSzPts val="2400"/>
              <a:buFont typeface="Maven Pro SemiBold"/>
              <a:buNone/>
              <a:defRPr sz="2400">
                <a:solidFill>
                  <a:schemeClr val="dk1"/>
                </a:solidFill>
                <a:latin typeface="Maven Pro SemiBold"/>
                <a:ea typeface="Maven Pro SemiBold"/>
                <a:cs typeface="Maven Pro SemiBold"/>
              </a:defRPr>
            </a:lvl2pPr>
            <a:lvl3pPr marL="1371600" indent="-304800" algn="ctr">
              <a:buClr>
                <a:schemeClr val="dk1"/>
              </a:buClr>
              <a:buSzPts val="2400"/>
              <a:buFont typeface="Maven Pro SemiBold"/>
              <a:buNone/>
              <a:defRPr sz="2400">
                <a:solidFill>
                  <a:schemeClr val="dk1"/>
                </a:solidFill>
                <a:latin typeface="Maven Pro SemiBold"/>
                <a:ea typeface="Maven Pro SemiBold"/>
                <a:cs typeface="Maven Pro SemiBold"/>
              </a:defRPr>
            </a:lvl3pPr>
            <a:lvl4pPr marL="1828800" indent="-304800" algn="ctr">
              <a:buClr>
                <a:schemeClr val="dk1"/>
              </a:buClr>
              <a:buSzPts val="2400"/>
              <a:buFont typeface="Maven Pro SemiBold"/>
              <a:buNone/>
              <a:defRPr sz="2400">
                <a:solidFill>
                  <a:schemeClr val="dk1"/>
                </a:solidFill>
                <a:latin typeface="Maven Pro SemiBold"/>
                <a:ea typeface="Maven Pro SemiBold"/>
                <a:cs typeface="Maven Pro SemiBold"/>
              </a:defRPr>
            </a:lvl4pPr>
            <a:lvl5pPr marL="2286000" indent="-304800" algn="ctr">
              <a:buClr>
                <a:schemeClr val="dk1"/>
              </a:buClr>
              <a:buSzPts val="2400"/>
              <a:buFont typeface="Maven Pro SemiBold"/>
              <a:buNone/>
              <a:defRPr sz="2400">
                <a:solidFill>
                  <a:schemeClr val="dk1"/>
                </a:solidFill>
                <a:latin typeface="Maven Pro SemiBold"/>
                <a:ea typeface="Maven Pro SemiBold"/>
                <a:cs typeface="Maven Pro SemiBold"/>
              </a:defRPr>
            </a:lvl5pPr>
            <a:lvl6pPr marL="2743200" indent="-304800" algn="ctr">
              <a:buClr>
                <a:schemeClr val="dk1"/>
              </a:buClr>
              <a:buSzPts val="2400"/>
              <a:buFont typeface="Maven Pro SemiBold"/>
              <a:buNone/>
              <a:defRPr sz="2400">
                <a:solidFill>
                  <a:schemeClr val="dk1"/>
                </a:solidFill>
                <a:latin typeface="Maven Pro SemiBold"/>
                <a:ea typeface="Maven Pro SemiBold"/>
                <a:cs typeface="Maven Pro SemiBold"/>
              </a:defRPr>
            </a:lvl6pPr>
            <a:lvl7pPr marL="3200400" indent="-304800" algn="ctr">
              <a:buClr>
                <a:schemeClr val="dk1"/>
              </a:buClr>
              <a:buSzPts val="2400"/>
              <a:buFont typeface="Maven Pro SemiBold"/>
              <a:buNone/>
              <a:defRPr sz="2400">
                <a:solidFill>
                  <a:schemeClr val="dk1"/>
                </a:solidFill>
                <a:latin typeface="Maven Pro SemiBold"/>
                <a:ea typeface="Maven Pro SemiBold"/>
                <a:cs typeface="Maven Pro SemiBold"/>
              </a:defRPr>
            </a:lvl7pPr>
            <a:lvl8pPr marL="3657600" indent="-304800" algn="ctr">
              <a:buClr>
                <a:schemeClr val="dk1"/>
              </a:buClr>
              <a:buSzPts val="2400"/>
              <a:buFont typeface="Maven Pro SemiBold"/>
              <a:buNone/>
              <a:defRPr sz="2400">
                <a:solidFill>
                  <a:schemeClr val="dk1"/>
                </a:solidFill>
                <a:latin typeface="Maven Pro SemiBold"/>
                <a:ea typeface="Maven Pro SemiBold"/>
                <a:cs typeface="Maven Pro SemiBold"/>
              </a:defRPr>
            </a:lvl8pPr>
            <a:lvl9pPr marL="4114800" indent="-304800" algn="ctr">
              <a:buClr>
                <a:schemeClr val="dk1"/>
              </a:buClr>
              <a:buSzPts val="2400"/>
              <a:buFont typeface="Maven Pro SemiBold"/>
              <a:buNone/>
              <a:defRPr sz="2400">
                <a:solidFill>
                  <a:schemeClr val="dk1"/>
                </a:solidFill>
                <a:latin typeface="Maven Pro SemiBold"/>
                <a:ea typeface="Maven Pro SemiBold"/>
                <a:cs typeface="Maven Pro SemiBold"/>
              </a:defRPr>
            </a:lvl9pPr>
          </a:lstStyle>
          <a:p>
            <a:pPr algn="ctr"/>
            <a:r>
              <a:rPr lang="en-US" dirty="0"/>
              <a:t>Implement AI-based models for dynamic resource allocation and AI-based anonymization techniques</a:t>
            </a:r>
            <a:r>
              <a:rPr lang="en-IN" dirty="0"/>
              <a:t>  </a:t>
            </a:r>
            <a:endParaRPr lang="en-US" dirty="0"/>
          </a:p>
        </p:txBody>
      </p:sp>
    </p:spTree>
    <p:extLst>
      <p:ext uri="{BB962C8B-B14F-4D97-AF65-F5344CB8AC3E}">
        <p14:creationId xmlns:p14="http://schemas.microsoft.com/office/powerpoint/2010/main" val="303798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2" grpId="0"/>
      <p:bldP spid="34" grpId="0"/>
      <p:bldP spid="58" grpId="0"/>
      <p:bldP spid="61" grpId="0"/>
      <p:bldP spid="258" grpId="0"/>
      <p:bldP spid="2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subTitle" idx="6"/>
          </p:nvPr>
        </p:nvSpPr>
        <p:spPr>
          <a:xfrm>
            <a:off x="993901" y="2852977"/>
            <a:ext cx="3215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a:t>
            </a:r>
            <a:r>
              <a:rPr lang="en-IN" dirty="0" err="1"/>
              <a:t>iche</a:t>
            </a:r>
            <a:r>
              <a:rPr lang="en" dirty="0"/>
              <a:t> customer segment</a:t>
            </a:r>
            <a:endParaRPr dirty="0"/>
          </a:p>
        </p:txBody>
      </p:sp>
      <p:sp>
        <p:nvSpPr>
          <p:cNvPr id="293" name="Google Shape;293;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Segmentation Strategy</a:t>
            </a:r>
            <a:endParaRPr dirty="0"/>
          </a:p>
        </p:txBody>
      </p:sp>
      <p:sp>
        <p:nvSpPr>
          <p:cNvPr id="294" name="Google Shape;294;p34"/>
          <p:cNvSpPr txBox="1">
            <a:spLocks noGrp="1"/>
          </p:cNvSpPr>
          <p:nvPr>
            <p:ph type="subTitle" idx="1"/>
          </p:nvPr>
        </p:nvSpPr>
        <p:spPr>
          <a:xfrm>
            <a:off x="4898193" y="1975736"/>
            <a:ext cx="3215100" cy="675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Educational Institutions and Instructors. </a:t>
            </a:r>
            <a:endParaRPr sz="1600" dirty="0"/>
          </a:p>
        </p:txBody>
      </p:sp>
      <p:sp>
        <p:nvSpPr>
          <p:cNvPr id="295" name="Google Shape;295;p34"/>
          <p:cNvSpPr txBox="1">
            <a:spLocks noGrp="1"/>
          </p:cNvSpPr>
          <p:nvPr>
            <p:ph type="subTitle" idx="2"/>
          </p:nvPr>
        </p:nvSpPr>
        <p:spPr>
          <a:xfrm>
            <a:off x="977463" y="1975736"/>
            <a:ext cx="3287804" cy="427285"/>
          </a:xfrm>
          <a:prstGeom prst="rect">
            <a:avLst/>
          </a:prstGeom>
          <a:noFill/>
          <a:ln>
            <a:noFill/>
          </a:ln>
        </p:spPr>
        <p:txBody>
          <a:bodyPr spcFirstLastPara="1" wrap="square" lIns="91425" tIns="91425" rIns="91425" bIns="91425" anchor="t" anchorCtr="0">
            <a:noAutofit/>
          </a:bodyPr>
          <a:lstStyle/>
          <a:p>
            <a:pPr marL="0" indent="0"/>
            <a:r>
              <a:rPr lang="en-US" sz="1600" dirty="0"/>
              <a:t>Early adopter</a:t>
            </a:r>
            <a:r>
              <a:rPr lang="en-IN" sz="1600" dirty="0"/>
              <a:t>s. </a:t>
            </a:r>
            <a:endParaRPr sz="1600" dirty="0"/>
          </a:p>
        </p:txBody>
      </p:sp>
      <p:sp>
        <p:nvSpPr>
          <p:cNvPr id="296" name="Google Shape;296;p34"/>
          <p:cNvSpPr txBox="1">
            <a:spLocks noGrp="1"/>
          </p:cNvSpPr>
          <p:nvPr>
            <p:ph type="subTitle" idx="3"/>
          </p:nvPr>
        </p:nvSpPr>
        <p:spPr>
          <a:xfrm>
            <a:off x="993900" y="3237056"/>
            <a:ext cx="3215100" cy="1097400"/>
          </a:xfrm>
          <a:prstGeom prst="rect">
            <a:avLst/>
          </a:prstGeom>
        </p:spPr>
        <p:txBody>
          <a:bodyPr spcFirstLastPara="1" wrap="square" lIns="91425" tIns="91425" rIns="91425" bIns="91425" anchor="t" anchorCtr="0">
            <a:noAutofit/>
          </a:bodyPr>
          <a:lstStyle/>
          <a:p>
            <a:pPr marL="0" indent="0"/>
            <a:r>
              <a:rPr lang="en" sz="1600" dirty="0"/>
              <a:t>Online schools and virtual learning platform</a:t>
            </a:r>
            <a:endParaRPr sz="1600" dirty="0"/>
          </a:p>
        </p:txBody>
      </p:sp>
      <p:sp>
        <p:nvSpPr>
          <p:cNvPr id="297" name="Google Shape;297;p34"/>
          <p:cNvSpPr txBox="1">
            <a:spLocks noGrp="1"/>
          </p:cNvSpPr>
          <p:nvPr>
            <p:ph type="subTitle" idx="4"/>
          </p:nvPr>
        </p:nvSpPr>
        <p:spPr>
          <a:xfrm>
            <a:off x="4914644" y="3237056"/>
            <a:ext cx="3198649" cy="1097400"/>
          </a:xfrm>
          <a:prstGeom prst="rect">
            <a:avLst/>
          </a:prstGeom>
        </p:spPr>
        <p:txBody>
          <a:bodyPr spcFirstLastPara="1" wrap="square" lIns="91425" tIns="91425" rIns="91425" bIns="91425" anchor="t" anchorCtr="0">
            <a:noAutofit/>
          </a:bodyPr>
          <a:lstStyle/>
          <a:p>
            <a:pPr marL="0" indent="0"/>
            <a:r>
              <a:rPr lang="en" sz="1600" dirty="0"/>
              <a:t>Freemium subscription model, </a:t>
            </a:r>
            <a:r>
              <a:rPr lang="en-IN" sz="1600" dirty="0"/>
              <a:t>with tier-based pricing</a:t>
            </a:r>
            <a:endParaRPr sz="1600" dirty="0"/>
          </a:p>
        </p:txBody>
      </p:sp>
      <p:sp>
        <p:nvSpPr>
          <p:cNvPr id="298" name="Google Shape;298;p34"/>
          <p:cNvSpPr txBox="1">
            <a:spLocks noGrp="1"/>
          </p:cNvSpPr>
          <p:nvPr>
            <p:ph type="subTitle" idx="5"/>
          </p:nvPr>
        </p:nvSpPr>
        <p:spPr>
          <a:xfrm>
            <a:off x="4898194" y="1591632"/>
            <a:ext cx="3215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Target Customers:</a:t>
            </a:r>
            <a:endParaRPr dirty="0"/>
          </a:p>
        </p:txBody>
      </p:sp>
      <p:sp>
        <p:nvSpPr>
          <p:cNvPr id="299" name="Google Shape;299;p34"/>
          <p:cNvSpPr txBox="1">
            <a:spLocks noGrp="1"/>
          </p:cNvSpPr>
          <p:nvPr>
            <p:ph type="subTitle" idx="7"/>
          </p:nvPr>
        </p:nvSpPr>
        <p:spPr>
          <a:xfrm>
            <a:off x="977438" y="1591632"/>
            <a:ext cx="3215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Main adopter segment</a:t>
            </a:r>
            <a:endParaRPr dirty="0"/>
          </a:p>
        </p:txBody>
      </p:sp>
      <p:sp>
        <p:nvSpPr>
          <p:cNvPr id="300" name="Google Shape;300;p34"/>
          <p:cNvSpPr txBox="1">
            <a:spLocks noGrp="1"/>
          </p:cNvSpPr>
          <p:nvPr>
            <p:ph type="subTitle" idx="8"/>
          </p:nvPr>
        </p:nvSpPr>
        <p:spPr>
          <a:xfrm>
            <a:off x="4914617" y="2852977"/>
            <a:ext cx="3215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Revenue Model</a:t>
            </a:r>
            <a:endParaRPr dirty="0"/>
          </a:p>
        </p:txBody>
      </p:sp>
      <p:sp>
        <p:nvSpPr>
          <p:cNvPr id="4" name="Google Shape;8212;p59">
            <a:extLst>
              <a:ext uri="{FF2B5EF4-FFF2-40B4-BE49-F238E27FC236}">
                <a16:creationId xmlns:a16="http://schemas.microsoft.com/office/drawing/2014/main" id="{168C921B-5DA1-5DF6-F9EB-4AB36B93BE1A}"/>
              </a:ext>
            </a:extLst>
          </p:cNvPr>
          <p:cNvSpPr/>
          <p:nvPr/>
        </p:nvSpPr>
        <p:spPr>
          <a:xfrm>
            <a:off x="4545378" y="1691493"/>
            <a:ext cx="357688" cy="35733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79;p65">
            <a:extLst>
              <a:ext uri="{FF2B5EF4-FFF2-40B4-BE49-F238E27FC236}">
                <a16:creationId xmlns:a16="http://schemas.microsoft.com/office/drawing/2014/main" id="{D138864D-BF3F-BAD1-DFD5-3DBF5045CA9E}"/>
              </a:ext>
            </a:extLst>
          </p:cNvPr>
          <p:cNvSpPr/>
          <p:nvPr/>
        </p:nvSpPr>
        <p:spPr>
          <a:xfrm>
            <a:off x="623062" y="1718907"/>
            <a:ext cx="354363" cy="324093"/>
          </a:xfrm>
          <a:custGeom>
            <a:avLst/>
            <a:gdLst/>
            <a:ahLst/>
            <a:cxnLst/>
            <a:rect l="l" t="t" r="r" b="b"/>
            <a:pathLst>
              <a:path w="11133" h="10182" extrusionOk="0">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0311;p62">
            <a:extLst>
              <a:ext uri="{FF2B5EF4-FFF2-40B4-BE49-F238E27FC236}">
                <a16:creationId xmlns:a16="http://schemas.microsoft.com/office/drawing/2014/main" id="{88B91DA9-12CA-37B2-F2E0-7EF7DFEF2E3D}"/>
              </a:ext>
            </a:extLst>
          </p:cNvPr>
          <p:cNvGrpSpPr/>
          <p:nvPr/>
        </p:nvGrpSpPr>
        <p:grpSpPr>
          <a:xfrm>
            <a:off x="623062" y="2927897"/>
            <a:ext cx="370814" cy="307359"/>
            <a:chOff x="1737258" y="1988371"/>
            <a:chExt cx="370814" cy="307359"/>
          </a:xfrm>
          <a:solidFill>
            <a:schemeClr val="tx1"/>
          </a:solidFill>
        </p:grpSpPr>
        <p:sp>
          <p:nvSpPr>
            <p:cNvPr id="7" name="Google Shape;10312;p62">
              <a:extLst>
                <a:ext uri="{FF2B5EF4-FFF2-40B4-BE49-F238E27FC236}">
                  <a16:creationId xmlns:a16="http://schemas.microsoft.com/office/drawing/2014/main" id="{E6895045-4C43-C6DD-3B12-38B93231FEC1}"/>
                </a:ext>
              </a:extLst>
            </p:cNvPr>
            <p:cNvSpPr/>
            <p:nvPr/>
          </p:nvSpPr>
          <p:spPr>
            <a:xfrm>
              <a:off x="1963200" y="1996607"/>
              <a:ext cx="144873" cy="144492"/>
            </a:xfrm>
            <a:custGeom>
              <a:avLst/>
              <a:gdLst/>
              <a:ahLst/>
              <a:cxnLst/>
              <a:rect l="l" t="t" r="r" b="b"/>
              <a:pathLst>
                <a:path w="4573" h="4561" extrusionOk="0">
                  <a:moveTo>
                    <a:pt x="167" y="0"/>
                  </a:moveTo>
                  <a:cubicBezTo>
                    <a:pt x="72" y="0"/>
                    <a:pt x="1" y="83"/>
                    <a:pt x="1" y="167"/>
                  </a:cubicBezTo>
                  <a:lnTo>
                    <a:pt x="1" y="4393"/>
                  </a:lnTo>
                  <a:cubicBezTo>
                    <a:pt x="1" y="4489"/>
                    <a:pt x="72" y="4560"/>
                    <a:pt x="167" y="4560"/>
                  </a:cubicBezTo>
                  <a:lnTo>
                    <a:pt x="4394" y="4560"/>
                  </a:lnTo>
                  <a:cubicBezTo>
                    <a:pt x="4477" y="4560"/>
                    <a:pt x="4561" y="4489"/>
                    <a:pt x="4561" y="4393"/>
                  </a:cubicBezTo>
                  <a:cubicBezTo>
                    <a:pt x="4573" y="3596"/>
                    <a:pt x="4346" y="2798"/>
                    <a:pt x="3930" y="2119"/>
                  </a:cubicBezTo>
                  <a:cubicBezTo>
                    <a:pt x="3897" y="2070"/>
                    <a:pt x="3842" y="2038"/>
                    <a:pt x="3780" y="2038"/>
                  </a:cubicBezTo>
                  <a:cubicBezTo>
                    <a:pt x="3751" y="2038"/>
                    <a:pt x="3721" y="2045"/>
                    <a:pt x="3692" y="2060"/>
                  </a:cubicBezTo>
                  <a:cubicBezTo>
                    <a:pt x="3620" y="2107"/>
                    <a:pt x="3584" y="2203"/>
                    <a:pt x="3632" y="2298"/>
                  </a:cubicBezTo>
                  <a:cubicBezTo>
                    <a:pt x="3989" y="2881"/>
                    <a:pt x="4204" y="3548"/>
                    <a:pt x="4227" y="4227"/>
                  </a:cubicBezTo>
                  <a:lnTo>
                    <a:pt x="346" y="4227"/>
                  </a:lnTo>
                  <a:lnTo>
                    <a:pt x="346" y="345"/>
                  </a:lnTo>
                  <a:cubicBezTo>
                    <a:pt x="1465" y="393"/>
                    <a:pt x="2513" y="893"/>
                    <a:pt x="3251" y="1762"/>
                  </a:cubicBezTo>
                  <a:cubicBezTo>
                    <a:pt x="3276" y="1800"/>
                    <a:pt x="3317" y="1817"/>
                    <a:pt x="3363" y="1817"/>
                  </a:cubicBezTo>
                  <a:cubicBezTo>
                    <a:pt x="3404" y="1817"/>
                    <a:pt x="3449" y="1803"/>
                    <a:pt x="3489" y="1774"/>
                  </a:cubicBezTo>
                  <a:cubicBezTo>
                    <a:pt x="3561" y="1715"/>
                    <a:pt x="3561" y="1607"/>
                    <a:pt x="3501" y="1536"/>
                  </a:cubicBezTo>
                  <a:cubicBezTo>
                    <a:pt x="2668" y="560"/>
                    <a:pt x="144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313;p62">
              <a:extLst>
                <a:ext uri="{FF2B5EF4-FFF2-40B4-BE49-F238E27FC236}">
                  <a16:creationId xmlns:a16="http://schemas.microsoft.com/office/drawing/2014/main" id="{7386618F-BE5A-DEE2-BFC9-C82BF25743A0}"/>
                </a:ext>
              </a:extLst>
            </p:cNvPr>
            <p:cNvSpPr/>
            <p:nvPr/>
          </p:nvSpPr>
          <p:spPr>
            <a:xfrm>
              <a:off x="1737258" y="1988371"/>
              <a:ext cx="350064" cy="307359"/>
            </a:xfrm>
            <a:custGeom>
              <a:avLst/>
              <a:gdLst/>
              <a:ahLst/>
              <a:cxnLst/>
              <a:rect l="l" t="t" r="r" b="b"/>
              <a:pathLst>
                <a:path w="11050" h="9702" extrusionOk="0">
                  <a:moveTo>
                    <a:pt x="10693" y="5463"/>
                  </a:moveTo>
                  <a:cubicBezTo>
                    <a:pt x="10621" y="7320"/>
                    <a:pt x="9323" y="8868"/>
                    <a:pt x="7502" y="9249"/>
                  </a:cubicBezTo>
                  <a:lnTo>
                    <a:pt x="6847" y="5463"/>
                  </a:lnTo>
                  <a:close/>
                  <a:moveTo>
                    <a:pt x="6537" y="5666"/>
                  </a:moveTo>
                  <a:lnTo>
                    <a:pt x="7168" y="9297"/>
                  </a:lnTo>
                  <a:cubicBezTo>
                    <a:pt x="7002" y="9345"/>
                    <a:pt x="6823" y="9345"/>
                    <a:pt x="6656" y="9345"/>
                  </a:cubicBezTo>
                  <a:cubicBezTo>
                    <a:pt x="5752" y="9345"/>
                    <a:pt x="4859" y="9035"/>
                    <a:pt x="4144" y="8463"/>
                  </a:cubicBezTo>
                  <a:lnTo>
                    <a:pt x="4561" y="7975"/>
                  </a:lnTo>
                  <a:lnTo>
                    <a:pt x="6537" y="5666"/>
                  </a:lnTo>
                  <a:close/>
                  <a:moveTo>
                    <a:pt x="2413" y="1"/>
                  </a:moveTo>
                  <a:cubicBezTo>
                    <a:pt x="1956" y="1"/>
                    <a:pt x="1511" y="130"/>
                    <a:pt x="1120" y="379"/>
                  </a:cubicBezTo>
                  <a:cubicBezTo>
                    <a:pt x="394" y="879"/>
                    <a:pt x="1" y="1725"/>
                    <a:pt x="96" y="2582"/>
                  </a:cubicBezTo>
                  <a:cubicBezTo>
                    <a:pt x="107" y="2670"/>
                    <a:pt x="169" y="2738"/>
                    <a:pt x="264" y="2738"/>
                  </a:cubicBezTo>
                  <a:cubicBezTo>
                    <a:pt x="271" y="2738"/>
                    <a:pt x="279" y="2737"/>
                    <a:pt x="287" y="2737"/>
                  </a:cubicBezTo>
                  <a:cubicBezTo>
                    <a:pt x="382" y="2725"/>
                    <a:pt x="453" y="2641"/>
                    <a:pt x="441" y="2546"/>
                  </a:cubicBezTo>
                  <a:cubicBezTo>
                    <a:pt x="346" y="1796"/>
                    <a:pt x="691" y="1070"/>
                    <a:pt x="1311" y="653"/>
                  </a:cubicBezTo>
                  <a:cubicBezTo>
                    <a:pt x="1648" y="431"/>
                    <a:pt x="2026" y="315"/>
                    <a:pt x="2408" y="315"/>
                  </a:cubicBezTo>
                  <a:cubicBezTo>
                    <a:pt x="2538" y="315"/>
                    <a:pt x="2669" y="328"/>
                    <a:pt x="2799" y="355"/>
                  </a:cubicBezTo>
                  <a:cubicBezTo>
                    <a:pt x="3323" y="462"/>
                    <a:pt x="3775" y="760"/>
                    <a:pt x="4073" y="1201"/>
                  </a:cubicBezTo>
                  <a:cubicBezTo>
                    <a:pt x="4168" y="1367"/>
                    <a:pt x="4263" y="1534"/>
                    <a:pt x="4311" y="1713"/>
                  </a:cubicBezTo>
                  <a:lnTo>
                    <a:pt x="4311" y="1725"/>
                  </a:lnTo>
                  <a:cubicBezTo>
                    <a:pt x="4501" y="2332"/>
                    <a:pt x="4382" y="3022"/>
                    <a:pt x="3966" y="3558"/>
                  </a:cubicBezTo>
                  <a:cubicBezTo>
                    <a:pt x="3930" y="3582"/>
                    <a:pt x="3918" y="3630"/>
                    <a:pt x="3930" y="3677"/>
                  </a:cubicBezTo>
                  <a:lnTo>
                    <a:pt x="3978" y="4665"/>
                  </a:lnTo>
                  <a:lnTo>
                    <a:pt x="3073" y="4249"/>
                  </a:lnTo>
                  <a:cubicBezTo>
                    <a:pt x="3037" y="4237"/>
                    <a:pt x="3001" y="4237"/>
                    <a:pt x="2954" y="4237"/>
                  </a:cubicBezTo>
                  <a:cubicBezTo>
                    <a:pt x="2799" y="4284"/>
                    <a:pt x="2644" y="4308"/>
                    <a:pt x="2489" y="4308"/>
                  </a:cubicBezTo>
                  <a:lnTo>
                    <a:pt x="2465" y="4308"/>
                  </a:lnTo>
                  <a:cubicBezTo>
                    <a:pt x="2442" y="4309"/>
                    <a:pt x="2418" y="4309"/>
                    <a:pt x="2395" y="4309"/>
                  </a:cubicBezTo>
                  <a:cubicBezTo>
                    <a:pt x="1742" y="4309"/>
                    <a:pt x="1119" y="3991"/>
                    <a:pt x="751" y="3439"/>
                  </a:cubicBezTo>
                  <a:cubicBezTo>
                    <a:pt x="691" y="3344"/>
                    <a:pt x="644" y="3272"/>
                    <a:pt x="596" y="3177"/>
                  </a:cubicBezTo>
                  <a:cubicBezTo>
                    <a:pt x="571" y="3119"/>
                    <a:pt x="512" y="3084"/>
                    <a:pt x="454" y="3084"/>
                  </a:cubicBezTo>
                  <a:cubicBezTo>
                    <a:pt x="429" y="3084"/>
                    <a:pt x="404" y="3091"/>
                    <a:pt x="382" y="3106"/>
                  </a:cubicBezTo>
                  <a:cubicBezTo>
                    <a:pt x="287" y="3153"/>
                    <a:pt x="263" y="3260"/>
                    <a:pt x="298" y="3332"/>
                  </a:cubicBezTo>
                  <a:cubicBezTo>
                    <a:pt x="346" y="3439"/>
                    <a:pt x="406" y="3534"/>
                    <a:pt x="477" y="3630"/>
                  </a:cubicBezTo>
                  <a:cubicBezTo>
                    <a:pt x="894" y="4249"/>
                    <a:pt x="1584" y="4630"/>
                    <a:pt x="2299" y="4653"/>
                  </a:cubicBezTo>
                  <a:cubicBezTo>
                    <a:pt x="2263" y="4868"/>
                    <a:pt x="2251" y="5082"/>
                    <a:pt x="2251" y="5308"/>
                  </a:cubicBezTo>
                  <a:cubicBezTo>
                    <a:pt x="2251" y="5916"/>
                    <a:pt x="2370" y="6499"/>
                    <a:pt x="2608" y="7047"/>
                  </a:cubicBezTo>
                  <a:cubicBezTo>
                    <a:pt x="2632" y="7106"/>
                    <a:pt x="2692" y="7154"/>
                    <a:pt x="2751" y="7154"/>
                  </a:cubicBezTo>
                  <a:cubicBezTo>
                    <a:pt x="2787" y="7154"/>
                    <a:pt x="2799" y="7154"/>
                    <a:pt x="2835" y="7142"/>
                  </a:cubicBezTo>
                  <a:cubicBezTo>
                    <a:pt x="2918" y="7094"/>
                    <a:pt x="2954" y="7011"/>
                    <a:pt x="2918" y="6916"/>
                  </a:cubicBezTo>
                  <a:cubicBezTo>
                    <a:pt x="2692" y="6416"/>
                    <a:pt x="2596" y="5868"/>
                    <a:pt x="2596" y="5308"/>
                  </a:cubicBezTo>
                  <a:cubicBezTo>
                    <a:pt x="2596" y="5082"/>
                    <a:pt x="2608" y="4856"/>
                    <a:pt x="2656" y="4653"/>
                  </a:cubicBezTo>
                  <a:cubicBezTo>
                    <a:pt x="2775" y="4642"/>
                    <a:pt x="2894" y="4630"/>
                    <a:pt x="3013" y="4594"/>
                  </a:cubicBezTo>
                  <a:lnTo>
                    <a:pt x="4108" y="5118"/>
                  </a:lnTo>
                  <a:cubicBezTo>
                    <a:pt x="4144" y="5130"/>
                    <a:pt x="4156" y="5130"/>
                    <a:pt x="4180" y="5130"/>
                  </a:cubicBezTo>
                  <a:cubicBezTo>
                    <a:pt x="4216" y="5130"/>
                    <a:pt x="4239" y="5118"/>
                    <a:pt x="4275" y="5106"/>
                  </a:cubicBezTo>
                  <a:cubicBezTo>
                    <a:pt x="4323" y="5070"/>
                    <a:pt x="4347" y="5011"/>
                    <a:pt x="4347" y="4951"/>
                  </a:cubicBezTo>
                  <a:lnTo>
                    <a:pt x="4287" y="3737"/>
                  </a:lnTo>
                  <a:cubicBezTo>
                    <a:pt x="4716" y="3153"/>
                    <a:pt x="4859" y="2439"/>
                    <a:pt x="4692" y="1772"/>
                  </a:cubicBezTo>
                  <a:cubicBezTo>
                    <a:pt x="5240" y="1475"/>
                    <a:pt x="5847" y="1296"/>
                    <a:pt x="6478" y="1260"/>
                  </a:cubicBezTo>
                  <a:lnTo>
                    <a:pt x="6478" y="5249"/>
                  </a:lnTo>
                  <a:lnTo>
                    <a:pt x="4787" y="7201"/>
                  </a:lnTo>
                  <a:lnTo>
                    <a:pt x="3870" y="8261"/>
                  </a:lnTo>
                  <a:cubicBezTo>
                    <a:pt x="3632" y="8035"/>
                    <a:pt x="3406" y="7785"/>
                    <a:pt x="3239" y="7499"/>
                  </a:cubicBezTo>
                  <a:cubicBezTo>
                    <a:pt x="3208" y="7453"/>
                    <a:pt x="3152" y="7421"/>
                    <a:pt x="3091" y="7421"/>
                  </a:cubicBezTo>
                  <a:cubicBezTo>
                    <a:pt x="3058" y="7421"/>
                    <a:pt x="3023" y="7431"/>
                    <a:pt x="2989" y="7451"/>
                  </a:cubicBezTo>
                  <a:cubicBezTo>
                    <a:pt x="2918" y="7499"/>
                    <a:pt x="2894" y="7606"/>
                    <a:pt x="2954" y="7690"/>
                  </a:cubicBezTo>
                  <a:cubicBezTo>
                    <a:pt x="3168" y="8047"/>
                    <a:pt x="3454" y="8356"/>
                    <a:pt x="3763" y="8642"/>
                  </a:cubicBezTo>
                  <a:cubicBezTo>
                    <a:pt x="4561" y="9333"/>
                    <a:pt x="5585" y="9702"/>
                    <a:pt x="6645" y="9702"/>
                  </a:cubicBezTo>
                  <a:cubicBezTo>
                    <a:pt x="6895" y="9702"/>
                    <a:pt x="7145" y="9690"/>
                    <a:pt x="7383" y="9642"/>
                  </a:cubicBezTo>
                  <a:cubicBezTo>
                    <a:pt x="8395" y="9464"/>
                    <a:pt x="9323" y="8940"/>
                    <a:pt x="9990" y="8154"/>
                  </a:cubicBezTo>
                  <a:cubicBezTo>
                    <a:pt x="10657" y="7368"/>
                    <a:pt x="11026" y="6356"/>
                    <a:pt x="11026" y="5308"/>
                  </a:cubicBezTo>
                  <a:cubicBezTo>
                    <a:pt x="11050" y="5201"/>
                    <a:pt x="10978" y="5130"/>
                    <a:pt x="10871" y="5130"/>
                  </a:cubicBezTo>
                  <a:lnTo>
                    <a:pt x="6823" y="5130"/>
                  </a:lnTo>
                  <a:lnTo>
                    <a:pt x="6823" y="1082"/>
                  </a:lnTo>
                  <a:cubicBezTo>
                    <a:pt x="6823" y="998"/>
                    <a:pt x="6752" y="915"/>
                    <a:pt x="6656" y="915"/>
                  </a:cubicBezTo>
                  <a:cubicBezTo>
                    <a:pt x="5930" y="915"/>
                    <a:pt x="5228" y="1094"/>
                    <a:pt x="4585" y="1439"/>
                  </a:cubicBezTo>
                  <a:cubicBezTo>
                    <a:pt x="4525" y="1308"/>
                    <a:pt x="4454" y="1177"/>
                    <a:pt x="4370" y="1034"/>
                  </a:cubicBezTo>
                  <a:cubicBezTo>
                    <a:pt x="4025" y="522"/>
                    <a:pt x="3489" y="177"/>
                    <a:pt x="2882" y="46"/>
                  </a:cubicBezTo>
                  <a:cubicBezTo>
                    <a:pt x="2725" y="16"/>
                    <a:pt x="2569" y="1"/>
                    <a:pt x="24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314;p62">
              <a:extLst>
                <a:ext uri="{FF2B5EF4-FFF2-40B4-BE49-F238E27FC236}">
                  <a16:creationId xmlns:a16="http://schemas.microsoft.com/office/drawing/2014/main" id="{979D2EC3-16EF-F9A4-C988-556FBFDFD15C}"/>
                </a:ext>
              </a:extLst>
            </p:cNvPr>
            <p:cNvSpPr/>
            <p:nvPr/>
          </p:nvSpPr>
          <p:spPr>
            <a:xfrm>
              <a:off x="1799129" y="2040738"/>
              <a:ext cx="28322" cy="53571"/>
            </a:xfrm>
            <a:custGeom>
              <a:avLst/>
              <a:gdLst/>
              <a:ahLst/>
              <a:cxnLst/>
              <a:rect l="l" t="t" r="r" b="b"/>
              <a:pathLst>
                <a:path w="894" h="1691" extrusionOk="0">
                  <a:moveTo>
                    <a:pt x="179" y="0"/>
                  </a:moveTo>
                  <a:cubicBezTo>
                    <a:pt x="84" y="0"/>
                    <a:pt x="12" y="72"/>
                    <a:pt x="12" y="155"/>
                  </a:cubicBezTo>
                  <a:cubicBezTo>
                    <a:pt x="12" y="250"/>
                    <a:pt x="84" y="322"/>
                    <a:pt x="179" y="322"/>
                  </a:cubicBezTo>
                  <a:lnTo>
                    <a:pt x="262" y="322"/>
                  </a:lnTo>
                  <a:lnTo>
                    <a:pt x="262" y="1369"/>
                  </a:lnTo>
                  <a:lnTo>
                    <a:pt x="167" y="1369"/>
                  </a:lnTo>
                  <a:cubicBezTo>
                    <a:pt x="72" y="1369"/>
                    <a:pt x="0" y="1441"/>
                    <a:pt x="0" y="1524"/>
                  </a:cubicBezTo>
                  <a:cubicBezTo>
                    <a:pt x="0" y="1619"/>
                    <a:pt x="72" y="1691"/>
                    <a:pt x="167" y="1691"/>
                  </a:cubicBezTo>
                  <a:lnTo>
                    <a:pt x="727" y="1691"/>
                  </a:lnTo>
                  <a:cubicBezTo>
                    <a:pt x="822" y="1691"/>
                    <a:pt x="893" y="1619"/>
                    <a:pt x="893" y="1524"/>
                  </a:cubicBezTo>
                  <a:cubicBezTo>
                    <a:pt x="893" y="1441"/>
                    <a:pt x="834" y="1381"/>
                    <a:pt x="727" y="1381"/>
                  </a:cubicBezTo>
                  <a:lnTo>
                    <a:pt x="608" y="1381"/>
                  </a:lnTo>
                  <a:lnTo>
                    <a:pt x="608" y="155"/>
                  </a:lnTo>
                  <a:cubicBezTo>
                    <a:pt x="608" y="72"/>
                    <a:pt x="536" y="0"/>
                    <a:pt x="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15;p62">
              <a:extLst>
                <a:ext uri="{FF2B5EF4-FFF2-40B4-BE49-F238E27FC236}">
                  <a16:creationId xmlns:a16="http://schemas.microsoft.com/office/drawing/2014/main" id="{E977A6D6-4A49-1D90-16C3-A11CEB2CF248}"/>
                </a:ext>
              </a:extLst>
            </p:cNvPr>
            <p:cNvSpPr/>
            <p:nvPr/>
          </p:nvSpPr>
          <p:spPr>
            <a:xfrm>
              <a:off x="1802899" y="2024137"/>
              <a:ext cx="16252" cy="15872"/>
            </a:xfrm>
            <a:custGeom>
              <a:avLst/>
              <a:gdLst/>
              <a:ahLst/>
              <a:cxnLst/>
              <a:rect l="l" t="t" r="r" b="b"/>
              <a:pathLst>
                <a:path w="513" h="501" extrusionOk="0">
                  <a:moveTo>
                    <a:pt x="251" y="0"/>
                  </a:moveTo>
                  <a:cubicBezTo>
                    <a:pt x="120" y="0"/>
                    <a:pt x="1" y="107"/>
                    <a:pt x="1" y="250"/>
                  </a:cubicBezTo>
                  <a:cubicBezTo>
                    <a:pt x="1" y="381"/>
                    <a:pt x="108" y="500"/>
                    <a:pt x="251" y="500"/>
                  </a:cubicBezTo>
                  <a:cubicBezTo>
                    <a:pt x="393" y="500"/>
                    <a:pt x="512" y="405"/>
                    <a:pt x="512" y="250"/>
                  </a:cubicBezTo>
                  <a:cubicBezTo>
                    <a:pt x="512" y="119"/>
                    <a:pt x="393"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753;p61">
            <a:extLst>
              <a:ext uri="{FF2B5EF4-FFF2-40B4-BE49-F238E27FC236}">
                <a16:creationId xmlns:a16="http://schemas.microsoft.com/office/drawing/2014/main" id="{84F0AE8B-4F55-6D74-AA5C-DBC3B177D8F6}"/>
              </a:ext>
            </a:extLst>
          </p:cNvPr>
          <p:cNvGrpSpPr/>
          <p:nvPr/>
        </p:nvGrpSpPr>
        <p:grpSpPr>
          <a:xfrm>
            <a:off x="4565564" y="2924097"/>
            <a:ext cx="349052" cy="313055"/>
            <a:chOff x="5778676" y="3826972"/>
            <a:chExt cx="349052" cy="313055"/>
          </a:xfrm>
          <a:solidFill>
            <a:schemeClr val="tx1"/>
          </a:solidFill>
        </p:grpSpPr>
        <p:sp>
          <p:nvSpPr>
            <p:cNvPr id="12" name="Google Shape;9754;p61">
              <a:extLst>
                <a:ext uri="{FF2B5EF4-FFF2-40B4-BE49-F238E27FC236}">
                  <a16:creationId xmlns:a16="http://schemas.microsoft.com/office/drawing/2014/main" id="{E1E6D0B2-552B-CF8A-BD70-D72B5B5AF0A1}"/>
                </a:ext>
              </a:extLst>
            </p:cNvPr>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55;p61">
              <a:extLst>
                <a:ext uri="{FF2B5EF4-FFF2-40B4-BE49-F238E27FC236}">
                  <a16:creationId xmlns:a16="http://schemas.microsoft.com/office/drawing/2014/main" id="{3B03EC56-2230-FF0B-D31C-726DEBC39F29}"/>
                </a:ext>
              </a:extLst>
            </p:cNvPr>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56;p61">
              <a:extLst>
                <a:ext uri="{FF2B5EF4-FFF2-40B4-BE49-F238E27FC236}">
                  <a16:creationId xmlns:a16="http://schemas.microsoft.com/office/drawing/2014/main" id="{1E6703BC-F051-12DD-9E0C-554583659C7C}"/>
                </a:ext>
              </a:extLst>
            </p:cNvPr>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57;p61">
              <a:extLst>
                <a:ext uri="{FF2B5EF4-FFF2-40B4-BE49-F238E27FC236}">
                  <a16:creationId xmlns:a16="http://schemas.microsoft.com/office/drawing/2014/main" id="{16EFDEBD-14FF-8E2D-2B3F-8F5E2E4FAB56}"/>
                </a:ext>
              </a:extLst>
            </p:cNvPr>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58;p61">
              <a:extLst>
                <a:ext uri="{FF2B5EF4-FFF2-40B4-BE49-F238E27FC236}">
                  <a16:creationId xmlns:a16="http://schemas.microsoft.com/office/drawing/2014/main" id="{0940A337-20C5-9363-00C8-A516FBF595A4}"/>
                </a:ext>
              </a:extLst>
            </p:cNvPr>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Sources and Pipeline</a:t>
            </a:r>
            <a:endParaRPr dirty="0"/>
          </a:p>
        </p:txBody>
      </p:sp>
      <p:pic>
        <p:nvPicPr>
          <p:cNvPr id="31" name="Picture 30">
            <a:extLst>
              <a:ext uri="{FF2B5EF4-FFF2-40B4-BE49-F238E27FC236}">
                <a16:creationId xmlns:a16="http://schemas.microsoft.com/office/drawing/2014/main" id="{8EA1968A-91AF-D470-173A-088EA6FAD0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022" y="1460318"/>
            <a:ext cx="8552766" cy="2615293"/>
          </a:xfrm>
          <a:prstGeom prst="rect">
            <a:avLst/>
          </a:prstGeom>
        </p:spPr>
      </p:pic>
    </p:spTree>
    <p:extLst>
      <p:ext uri="{BB962C8B-B14F-4D97-AF65-F5344CB8AC3E}">
        <p14:creationId xmlns:p14="http://schemas.microsoft.com/office/powerpoint/2010/main" val="257304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 Strategy</a:t>
            </a:r>
            <a:endParaRPr dirty="0"/>
          </a:p>
        </p:txBody>
      </p:sp>
      <p:graphicFrame>
        <p:nvGraphicFramePr>
          <p:cNvPr id="55" name="Table 54">
            <a:extLst>
              <a:ext uri="{FF2B5EF4-FFF2-40B4-BE49-F238E27FC236}">
                <a16:creationId xmlns:a16="http://schemas.microsoft.com/office/drawing/2014/main" id="{48B14529-7F3F-22E4-2032-E8CEA68E97DE}"/>
              </a:ext>
            </a:extLst>
          </p:cNvPr>
          <p:cNvGraphicFramePr>
            <a:graphicFrameLocks noGrp="1"/>
          </p:cNvGraphicFramePr>
          <p:nvPr>
            <p:extLst>
              <p:ext uri="{D42A27DB-BD31-4B8C-83A1-F6EECF244321}">
                <p14:modId xmlns:p14="http://schemas.microsoft.com/office/powerpoint/2010/main" val="476910139"/>
              </p:ext>
            </p:extLst>
          </p:nvPr>
        </p:nvGraphicFramePr>
        <p:xfrm>
          <a:off x="1524000" y="1700334"/>
          <a:ext cx="6096000" cy="2566866"/>
        </p:xfrm>
        <a:graphic>
          <a:graphicData uri="http://schemas.openxmlformats.org/drawingml/2006/table">
            <a:tbl>
              <a:tblPr firstRow="1" bandRow="1">
                <a:tableStyleId>{D3442214-549A-4148-86EF-44E57CC45934}</a:tableStyleId>
              </a:tblPr>
              <a:tblGrid>
                <a:gridCol w="2032000">
                  <a:extLst>
                    <a:ext uri="{9D8B030D-6E8A-4147-A177-3AD203B41FA5}">
                      <a16:colId xmlns:a16="http://schemas.microsoft.com/office/drawing/2014/main" val="26149004"/>
                    </a:ext>
                  </a:extLst>
                </a:gridCol>
                <a:gridCol w="2032000">
                  <a:extLst>
                    <a:ext uri="{9D8B030D-6E8A-4147-A177-3AD203B41FA5}">
                      <a16:colId xmlns:a16="http://schemas.microsoft.com/office/drawing/2014/main" val="3619377283"/>
                    </a:ext>
                  </a:extLst>
                </a:gridCol>
                <a:gridCol w="2032000">
                  <a:extLst>
                    <a:ext uri="{9D8B030D-6E8A-4147-A177-3AD203B41FA5}">
                      <a16:colId xmlns:a16="http://schemas.microsoft.com/office/drawing/2014/main" val="1446308705"/>
                    </a:ext>
                  </a:extLst>
                </a:gridCol>
              </a:tblGrid>
              <a:tr h="1195266">
                <a:tc>
                  <a:txBody>
                    <a:bodyPr/>
                    <a:lstStyle/>
                    <a:p>
                      <a:pPr algn="ctr"/>
                      <a:endParaRPr lang="en-US" sz="1800" b="1" dirty="0">
                        <a:latin typeface="Roboto" panose="02000000000000000000" pitchFamily="2" charset="0"/>
                        <a:ea typeface="Roboto" panose="02000000000000000000" pitchFamily="2" charset="0"/>
                        <a:cs typeface="Roboto" panose="02000000000000000000" pitchFamily="2" charset="0"/>
                      </a:endParaRPr>
                    </a:p>
                    <a:p>
                      <a:pPr algn="ctr"/>
                      <a:r>
                        <a:rPr lang="en-US" sz="1800" b="1" dirty="0">
                          <a:latin typeface="Roboto" panose="02000000000000000000" pitchFamily="2" charset="0"/>
                          <a:ea typeface="Roboto" panose="02000000000000000000" pitchFamily="2" charset="0"/>
                          <a:cs typeface="Roboto" panose="02000000000000000000" pitchFamily="2" charset="0"/>
                        </a:rPr>
                        <a:t>Deep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latin typeface="Roboto" panose="02000000000000000000" pitchFamily="2" charset="0"/>
                        <a:ea typeface="Roboto" panose="02000000000000000000" pitchFamily="2" charset="0"/>
                        <a:cs typeface="Roboto" panose="02000000000000000000" pitchFamily="2" charset="0"/>
                      </a:endParaRPr>
                    </a:p>
                    <a:p>
                      <a:pPr algn="ctr"/>
                      <a:r>
                        <a:rPr lang="en-US" sz="1800" b="1" dirty="0">
                          <a:latin typeface="Roboto" panose="02000000000000000000" pitchFamily="2" charset="0"/>
                          <a:ea typeface="Roboto" panose="02000000000000000000" pitchFamily="2" charset="0"/>
                          <a:cs typeface="Roboto" panose="02000000000000000000" pitchFamily="2" charset="0"/>
                        </a:rPr>
                        <a:t>Computer 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latin typeface="Roboto" panose="02000000000000000000" pitchFamily="2" charset="0"/>
                        <a:ea typeface="Roboto" panose="02000000000000000000" pitchFamily="2" charset="0"/>
                        <a:cs typeface="Roboto" panose="02000000000000000000" pitchFamily="2" charset="0"/>
                      </a:endParaRPr>
                    </a:p>
                    <a:p>
                      <a:pPr algn="ctr"/>
                      <a:r>
                        <a:rPr lang="en-US" sz="1800" b="1" dirty="0">
                          <a:latin typeface="Roboto" panose="02000000000000000000" pitchFamily="2" charset="0"/>
                          <a:ea typeface="Roboto" panose="02000000000000000000" pitchFamily="2" charset="0"/>
                          <a:cs typeface="Roboto" panose="02000000000000000000" pitchFamily="2" charset="0"/>
                        </a:rPr>
                        <a:t>Natural Language 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33058"/>
                  </a:ext>
                </a:extLst>
              </a:tr>
              <a:tr h="1371600">
                <a:tc>
                  <a:txBody>
                    <a:bodyPr/>
                    <a:lstStyle/>
                    <a:p>
                      <a:pPr algn="ctr"/>
                      <a:endParaRPr lang="en-US" sz="1800" b="1" dirty="0">
                        <a:latin typeface="Roboto" panose="02000000000000000000" pitchFamily="2" charset="0"/>
                        <a:ea typeface="Roboto" panose="02000000000000000000" pitchFamily="2" charset="0"/>
                        <a:cs typeface="Roboto" panose="02000000000000000000" pitchFamily="2" charset="0"/>
                      </a:endParaRPr>
                    </a:p>
                    <a:p>
                      <a:pPr algn="ctr"/>
                      <a:r>
                        <a:rPr lang="en-US" sz="1800" b="1" dirty="0">
                          <a:latin typeface="Roboto" panose="02000000000000000000" pitchFamily="2" charset="0"/>
                          <a:ea typeface="Roboto" panose="02000000000000000000" pitchFamily="2" charset="0"/>
                          <a:cs typeface="Roboto" panose="02000000000000000000" pitchFamily="2" charset="0"/>
                        </a:rPr>
                        <a:t>Time Series Forecasting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latin typeface="Roboto" panose="02000000000000000000" pitchFamily="2" charset="0"/>
                        <a:ea typeface="Roboto" panose="02000000000000000000" pitchFamily="2" charset="0"/>
                        <a:cs typeface="Roboto" panose="02000000000000000000" pitchFamily="2" charset="0"/>
                      </a:endParaRPr>
                    </a:p>
                    <a:p>
                      <a:pPr algn="ctr"/>
                      <a:r>
                        <a:rPr lang="en-US" sz="1800" b="1" dirty="0">
                          <a:latin typeface="Roboto" panose="02000000000000000000" pitchFamily="2" charset="0"/>
                          <a:ea typeface="Roboto" panose="02000000000000000000" pitchFamily="2" charset="0"/>
                          <a:cs typeface="Roboto" panose="02000000000000000000" pitchFamily="2" charset="0"/>
                        </a:rPr>
                        <a:t>Reinforcement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dirty="0">
                        <a:latin typeface="Roboto" panose="02000000000000000000" pitchFamily="2" charset="0"/>
                        <a:ea typeface="Roboto" panose="02000000000000000000" pitchFamily="2" charset="0"/>
                        <a:cs typeface="Roboto" panose="02000000000000000000" pitchFamily="2" charset="0"/>
                      </a:endParaRPr>
                    </a:p>
                    <a:p>
                      <a:pPr algn="ctr"/>
                      <a:r>
                        <a:rPr lang="en-US" sz="1800" b="1" dirty="0">
                          <a:latin typeface="Roboto" panose="02000000000000000000" pitchFamily="2" charset="0"/>
                          <a:ea typeface="Roboto" panose="02000000000000000000" pitchFamily="2" charset="0"/>
                          <a:cs typeface="Roboto" panose="02000000000000000000" pitchFamily="2" charset="0"/>
                        </a:rPr>
                        <a:t>Differential Privacy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641453"/>
                  </a:ext>
                </a:extLst>
              </a:tr>
            </a:tbl>
          </a:graphicData>
        </a:graphic>
      </p:graphicFrame>
      <p:sp>
        <p:nvSpPr>
          <p:cNvPr id="262" name="Google Shape;11085;p63">
            <a:extLst>
              <a:ext uri="{FF2B5EF4-FFF2-40B4-BE49-F238E27FC236}">
                <a16:creationId xmlns:a16="http://schemas.microsoft.com/office/drawing/2014/main" id="{0AC88FF5-A72D-7669-FC02-00A492FF966A}"/>
              </a:ext>
            </a:extLst>
          </p:cNvPr>
          <p:cNvSpPr/>
          <p:nvPr/>
        </p:nvSpPr>
        <p:spPr>
          <a:xfrm>
            <a:off x="2322839" y="1921650"/>
            <a:ext cx="363563" cy="311657"/>
          </a:xfrm>
          <a:custGeom>
            <a:avLst/>
            <a:gdLst/>
            <a:ahLst/>
            <a:cxnLst/>
            <a:rect l="l" t="t" r="r" b="b"/>
            <a:pathLst>
              <a:path w="11431" h="9799" extrusionOk="0">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9274;p61">
            <a:extLst>
              <a:ext uri="{FF2B5EF4-FFF2-40B4-BE49-F238E27FC236}">
                <a16:creationId xmlns:a16="http://schemas.microsoft.com/office/drawing/2014/main" id="{479842E7-AAE0-10E5-5D32-88FEFB4993F8}"/>
              </a:ext>
            </a:extLst>
          </p:cNvPr>
          <p:cNvGrpSpPr/>
          <p:nvPr/>
        </p:nvGrpSpPr>
        <p:grpSpPr>
          <a:xfrm>
            <a:off x="4430256" y="1978176"/>
            <a:ext cx="283488" cy="198604"/>
            <a:chOff x="4048787" y="2977019"/>
            <a:chExt cx="283488" cy="198604"/>
          </a:xfrm>
        </p:grpSpPr>
        <p:sp>
          <p:nvSpPr>
            <p:cNvPr id="264" name="Google Shape;9275;p61">
              <a:extLst>
                <a:ext uri="{FF2B5EF4-FFF2-40B4-BE49-F238E27FC236}">
                  <a16:creationId xmlns:a16="http://schemas.microsoft.com/office/drawing/2014/main" id="{17095B89-B7F2-5625-AB3F-391205462BAD}"/>
                </a:ext>
              </a:extLst>
            </p:cNvPr>
            <p:cNvSpPr/>
            <p:nvPr/>
          </p:nvSpPr>
          <p:spPr>
            <a:xfrm>
              <a:off x="4277659" y="3015880"/>
              <a:ext cx="25048" cy="19128"/>
            </a:xfrm>
            <a:custGeom>
              <a:avLst/>
              <a:gdLst/>
              <a:ahLst/>
              <a:cxnLst/>
              <a:rect l="l" t="t" r="r" b="b"/>
              <a:pathLst>
                <a:path w="787" h="601" extrusionOk="0">
                  <a:moveTo>
                    <a:pt x="157" y="1"/>
                  </a:moveTo>
                  <a:cubicBezTo>
                    <a:pt x="113" y="1"/>
                    <a:pt x="70" y="22"/>
                    <a:pt x="49" y="65"/>
                  </a:cubicBezTo>
                  <a:cubicBezTo>
                    <a:pt x="1" y="125"/>
                    <a:pt x="13" y="220"/>
                    <a:pt x="84" y="256"/>
                  </a:cubicBezTo>
                  <a:cubicBezTo>
                    <a:pt x="239" y="363"/>
                    <a:pt x="382" y="470"/>
                    <a:pt x="549" y="577"/>
                  </a:cubicBezTo>
                  <a:cubicBezTo>
                    <a:pt x="584" y="589"/>
                    <a:pt x="608" y="601"/>
                    <a:pt x="620" y="601"/>
                  </a:cubicBezTo>
                  <a:cubicBezTo>
                    <a:pt x="668" y="601"/>
                    <a:pt x="715" y="589"/>
                    <a:pt x="739" y="541"/>
                  </a:cubicBezTo>
                  <a:cubicBezTo>
                    <a:pt x="787" y="482"/>
                    <a:pt x="775" y="398"/>
                    <a:pt x="703" y="351"/>
                  </a:cubicBezTo>
                  <a:cubicBezTo>
                    <a:pt x="537" y="232"/>
                    <a:pt x="382" y="125"/>
                    <a:pt x="239" y="29"/>
                  </a:cubicBezTo>
                  <a:cubicBezTo>
                    <a:pt x="215" y="10"/>
                    <a:pt x="186" y="1"/>
                    <a:pt x="15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276;p61">
              <a:extLst>
                <a:ext uri="{FF2B5EF4-FFF2-40B4-BE49-F238E27FC236}">
                  <a16:creationId xmlns:a16="http://schemas.microsoft.com/office/drawing/2014/main" id="{B38FD765-4416-F6C3-57CC-84A06AB1D0D6}"/>
                </a:ext>
              </a:extLst>
            </p:cNvPr>
            <p:cNvSpPr/>
            <p:nvPr/>
          </p:nvSpPr>
          <p:spPr>
            <a:xfrm>
              <a:off x="4101462" y="2977019"/>
              <a:ext cx="165630" cy="42458"/>
            </a:xfrm>
            <a:custGeom>
              <a:avLst/>
              <a:gdLst/>
              <a:ahLst/>
              <a:cxnLst/>
              <a:rect l="l" t="t" r="r" b="b"/>
              <a:pathLst>
                <a:path w="5204" h="1334" extrusionOk="0">
                  <a:moveTo>
                    <a:pt x="2810" y="0"/>
                  </a:moveTo>
                  <a:cubicBezTo>
                    <a:pt x="2132" y="0"/>
                    <a:pt x="1239" y="357"/>
                    <a:pt x="84" y="1084"/>
                  </a:cubicBezTo>
                  <a:cubicBezTo>
                    <a:pt x="24" y="1119"/>
                    <a:pt x="1" y="1215"/>
                    <a:pt x="48" y="1274"/>
                  </a:cubicBezTo>
                  <a:cubicBezTo>
                    <a:pt x="72" y="1322"/>
                    <a:pt x="120" y="1334"/>
                    <a:pt x="167" y="1334"/>
                  </a:cubicBezTo>
                  <a:cubicBezTo>
                    <a:pt x="191" y="1334"/>
                    <a:pt x="203" y="1334"/>
                    <a:pt x="239" y="1322"/>
                  </a:cubicBezTo>
                  <a:cubicBezTo>
                    <a:pt x="1334" y="619"/>
                    <a:pt x="2167" y="274"/>
                    <a:pt x="2798" y="274"/>
                  </a:cubicBezTo>
                  <a:cubicBezTo>
                    <a:pt x="3346" y="274"/>
                    <a:pt x="4061" y="524"/>
                    <a:pt x="4965" y="1060"/>
                  </a:cubicBezTo>
                  <a:cubicBezTo>
                    <a:pt x="4987" y="1077"/>
                    <a:pt x="5014" y="1085"/>
                    <a:pt x="5041" y="1085"/>
                  </a:cubicBezTo>
                  <a:cubicBezTo>
                    <a:pt x="5088" y="1085"/>
                    <a:pt x="5138" y="1062"/>
                    <a:pt x="5168" y="1024"/>
                  </a:cubicBezTo>
                  <a:cubicBezTo>
                    <a:pt x="5204" y="953"/>
                    <a:pt x="5180" y="869"/>
                    <a:pt x="5120" y="834"/>
                  </a:cubicBezTo>
                  <a:cubicBezTo>
                    <a:pt x="4168" y="262"/>
                    <a:pt x="3406" y="0"/>
                    <a:pt x="2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277;p61">
              <a:extLst>
                <a:ext uri="{FF2B5EF4-FFF2-40B4-BE49-F238E27FC236}">
                  <a16:creationId xmlns:a16="http://schemas.microsoft.com/office/drawing/2014/main" id="{46B81F7A-3948-A4A9-F639-356B3D7EA2E9}"/>
                </a:ext>
              </a:extLst>
            </p:cNvPr>
            <p:cNvSpPr/>
            <p:nvPr/>
          </p:nvSpPr>
          <p:spPr>
            <a:xfrm>
              <a:off x="4048787" y="3000508"/>
              <a:ext cx="283488" cy="175115"/>
            </a:xfrm>
            <a:custGeom>
              <a:avLst/>
              <a:gdLst/>
              <a:ahLst/>
              <a:cxnLst/>
              <a:rect l="l" t="t" r="r" b="b"/>
              <a:pathLst>
                <a:path w="8907" h="5502" extrusionOk="0">
                  <a:moveTo>
                    <a:pt x="4453" y="286"/>
                  </a:moveTo>
                  <a:cubicBezTo>
                    <a:pt x="5596" y="286"/>
                    <a:pt x="7894" y="2072"/>
                    <a:pt x="8561" y="2620"/>
                  </a:cubicBezTo>
                  <a:cubicBezTo>
                    <a:pt x="8609" y="2655"/>
                    <a:pt x="8621" y="2691"/>
                    <a:pt x="8621" y="2751"/>
                  </a:cubicBezTo>
                  <a:cubicBezTo>
                    <a:pt x="8621" y="2810"/>
                    <a:pt x="8609" y="2858"/>
                    <a:pt x="8561" y="2894"/>
                  </a:cubicBezTo>
                  <a:cubicBezTo>
                    <a:pt x="7894" y="3441"/>
                    <a:pt x="5596" y="5227"/>
                    <a:pt x="4453" y="5227"/>
                  </a:cubicBezTo>
                  <a:cubicBezTo>
                    <a:pt x="3310" y="5227"/>
                    <a:pt x="1013" y="3441"/>
                    <a:pt x="346" y="2894"/>
                  </a:cubicBezTo>
                  <a:cubicBezTo>
                    <a:pt x="298" y="2858"/>
                    <a:pt x="286" y="2810"/>
                    <a:pt x="286" y="2751"/>
                  </a:cubicBezTo>
                  <a:cubicBezTo>
                    <a:pt x="286" y="2691"/>
                    <a:pt x="310" y="2655"/>
                    <a:pt x="346" y="2620"/>
                  </a:cubicBezTo>
                  <a:cubicBezTo>
                    <a:pt x="1013" y="2072"/>
                    <a:pt x="3310" y="286"/>
                    <a:pt x="4453" y="286"/>
                  </a:cubicBezTo>
                  <a:close/>
                  <a:moveTo>
                    <a:pt x="4453" y="0"/>
                  </a:moveTo>
                  <a:cubicBezTo>
                    <a:pt x="3251" y="0"/>
                    <a:pt x="1060" y="1679"/>
                    <a:pt x="167" y="2405"/>
                  </a:cubicBezTo>
                  <a:cubicBezTo>
                    <a:pt x="60" y="2501"/>
                    <a:pt x="1" y="2620"/>
                    <a:pt x="1" y="2751"/>
                  </a:cubicBezTo>
                  <a:cubicBezTo>
                    <a:pt x="1" y="2882"/>
                    <a:pt x="60" y="3025"/>
                    <a:pt x="167" y="3096"/>
                  </a:cubicBezTo>
                  <a:cubicBezTo>
                    <a:pt x="1060" y="3822"/>
                    <a:pt x="3251" y="5501"/>
                    <a:pt x="4453" y="5501"/>
                  </a:cubicBezTo>
                  <a:cubicBezTo>
                    <a:pt x="5656" y="5501"/>
                    <a:pt x="7847" y="3822"/>
                    <a:pt x="8740" y="3096"/>
                  </a:cubicBezTo>
                  <a:cubicBezTo>
                    <a:pt x="8847" y="3001"/>
                    <a:pt x="8906" y="2882"/>
                    <a:pt x="8906" y="2751"/>
                  </a:cubicBezTo>
                  <a:cubicBezTo>
                    <a:pt x="8906" y="2620"/>
                    <a:pt x="8847" y="2501"/>
                    <a:pt x="8740" y="2405"/>
                  </a:cubicBezTo>
                  <a:cubicBezTo>
                    <a:pt x="7847" y="1679"/>
                    <a:pt x="5656" y="0"/>
                    <a:pt x="44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278;p61">
              <a:extLst>
                <a:ext uri="{FF2B5EF4-FFF2-40B4-BE49-F238E27FC236}">
                  <a16:creationId xmlns:a16="http://schemas.microsoft.com/office/drawing/2014/main" id="{4873C846-B0BC-5634-B8EA-FCCCC9DF9D39}"/>
                </a:ext>
              </a:extLst>
            </p:cNvPr>
            <p:cNvSpPr/>
            <p:nvPr/>
          </p:nvSpPr>
          <p:spPr>
            <a:xfrm>
              <a:off x="4126478" y="3024347"/>
              <a:ext cx="129220" cy="127437"/>
            </a:xfrm>
            <a:custGeom>
              <a:avLst/>
              <a:gdLst/>
              <a:ahLst/>
              <a:cxnLst/>
              <a:rect l="l" t="t" r="r" b="b"/>
              <a:pathLst>
                <a:path w="4060" h="4004" extrusionOk="0">
                  <a:moveTo>
                    <a:pt x="2016" y="0"/>
                  </a:moveTo>
                  <a:cubicBezTo>
                    <a:pt x="1995" y="0"/>
                    <a:pt x="1974" y="1"/>
                    <a:pt x="1953" y="1"/>
                  </a:cubicBezTo>
                  <a:cubicBezTo>
                    <a:pt x="893" y="25"/>
                    <a:pt x="48" y="894"/>
                    <a:pt x="12" y="1930"/>
                  </a:cubicBezTo>
                  <a:cubicBezTo>
                    <a:pt x="0" y="2454"/>
                    <a:pt x="179" y="2942"/>
                    <a:pt x="512" y="3299"/>
                  </a:cubicBezTo>
                  <a:cubicBezTo>
                    <a:pt x="542" y="3329"/>
                    <a:pt x="578" y="3344"/>
                    <a:pt x="613" y="3344"/>
                  </a:cubicBezTo>
                  <a:cubicBezTo>
                    <a:pt x="649" y="3344"/>
                    <a:pt x="685" y="3329"/>
                    <a:pt x="715" y="3299"/>
                  </a:cubicBezTo>
                  <a:cubicBezTo>
                    <a:pt x="762" y="3252"/>
                    <a:pt x="774" y="3169"/>
                    <a:pt x="715" y="3109"/>
                  </a:cubicBezTo>
                  <a:cubicBezTo>
                    <a:pt x="429" y="2776"/>
                    <a:pt x="286" y="2359"/>
                    <a:pt x="298" y="1906"/>
                  </a:cubicBezTo>
                  <a:cubicBezTo>
                    <a:pt x="346" y="1025"/>
                    <a:pt x="1060" y="299"/>
                    <a:pt x="1941" y="263"/>
                  </a:cubicBezTo>
                  <a:cubicBezTo>
                    <a:pt x="1969" y="262"/>
                    <a:pt x="1996" y="261"/>
                    <a:pt x="2024" y="261"/>
                  </a:cubicBezTo>
                  <a:cubicBezTo>
                    <a:pt x="2975" y="261"/>
                    <a:pt x="3762" y="1053"/>
                    <a:pt x="3739" y="2026"/>
                  </a:cubicBezTo>
                  <a:cubicBezTo>
                    <a:pt x="3727" y="2930"/>
                    <a:pt x="2977" y="3692"/>
                    <a:pt x="2072" y="3716"/>
                  </a:cubicBezTo>
                  <a:cubicBezTo>
                    <a:pt x="2050" y="3717"/>
                    <a:pt x="2027" y="3717"/>
                    <a:pt x="2005" y="3717"/>
                  </a:cubicBezTo>
                  <a:cubicBezTo>
                    <a:pt x="1717" y="3717"/>
                    <a:pt x="1423" y="3646"/>
                    <a:pt x="1191" y="3514"/>
                  </a:cubicBezTo>
                  <a:cubicBezTo>
                    <a:pt x="1167" y="3500"/>
                    <a:pt x="1144" y="3493"/>
                    <a:pt x="1121" y="3493"/>
                  </a:cubicBezTo>
                  <a:cubicBezTo>
                    <a:pt x="1086" y="3493"/>
                    <a:pt x="1053" y="3509"/>
                    <a:pt x="1024" y="3538"/>
                  </a:cubicBezTo>
                  <a:cubicBezTo>
                    <a:pt x="965" y="3597"/>
                    <a:pt x="989" y="3716"/>
                    <a:pt x="1060" y="3764"/>
                  </a:cubicBezTo>
                  <a:cubicBezTo>
                    <a:pt x="1339" y="3920"/>
                    <a:pt x="1660" y="4003"/>
                    <a:pt x="1993" y="4003"/>
                  </a:cubicBezTo>
                  <a:cubicBezTo>
                    <a:pt x="2015" y="4003"/>
                    <a:pt x="2038" y="4003"/>
                    <a:pt x="2060" y="4002"/>
                  </a:cubicBezTo>
                  <a:cubicBezTo>
                    <a:pt x="3108" y="3966"/>
                    <a:pt x="3989" y="3121"/>
                    <a:pt x="4025" y="2061"/>
                  </a:cubicBezTo>
                  <a:cubicBezTo>
                    <a:pt x="4060" y="939"/>
                    <a:pt x="3142" y="0"/>
                    <a:pt x="201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279;p61">
              <a:extLst>
                <a:ext uri="{FF2B5EF4-FFF2-40B4-BE49-F238E27FC236}">
                  <a16:creationId xmlns:a16="http://schemas.microsoft.com/office/drawing/2014/main" id="{DFDF16F4-623B-4E3F-CC52-0BCBD8187BDA}"/>
                </a:ext>
              </a:extLst>
            </p:cNvPr>
            <p:cNvSpPr/>
            <p:nvPr/>
          </p:nvSpPr>
          <p:spPr>
            <a:xfrm>
              <a:off x="4156778" y="3054678"/>
              <a:ext cx="68238" cy="68270"/>
            </a:xfrm>
            <a:custGeom>
              <a:avLst/>
              <a:gdLst/>
              <a:ahLst/>
              <a:cxnLst/>
              <a:rect l="l" t="t" r="r" b="b"/>
              <a:pathLst>
                <a:path w="2144" h="2145" extrusionOk="0">
                  <a:moveTo>
                    <a:pt x="1072" y="1"/>
                  </a:moveTo>
                  <a:cubicBezTo>
                    <a:pt x="477" y="1"/>
                    <a:pt x="1" y="477"/>
                    <a:pt x="1" y="1073"/>
                  </a:cubicBezTo>
                  <a:cubicBezTo>
                    <a:pt x="1" y="1668"/>
                    <a:pt x="477" y="2144"/>
                    <a:pt x="1072" y="2144"/>
                  </a:cubicBezTo>
                  <a:cubicBezTo>
                    <a:pt x="1668" y="2144"/>
                    <a:pt x="2144" y="1668"/>
                    <a:pt x="2144" y="1073"/>
                  </a:cubicBezTo>
                  <a:cubicBezTo>
                    <a:pt x="2132" y="977"/>
                    <a:pt x="2073" y="918"/>
                    <a:pt x="2001" y="918"/>
                  </a:cubicBezTo>
                  <a:cubicBezTo>
                    <a:pt x="1918" y="918"/>
                    <a:pt x="1858" y="977"/>
                    <a:pt x="1858" y="1049"/>
                  </a:cubicBezTo>
                  <a:cubicBezTo>
                    <a:pt x="1858" y="1489"/>
                    <a:pt x="1501" y="1846"/>
                    <a:pt x="1072" y="1846"/>
                  </a:cubicBezTo>
                  <a:cubicBezTo>
                    <a:pt x="644" y="1846"/>
                    <a:pt x="287" y="1489"/>
                    <a:pt x="287" y="1049"/>
                  </a:cubicBezTo>
                  <a:cubicBezTo>
                    <a:pt x="287" y="620"/>
                    <a:pt x="644" y="263"/>
                    <a:pt x="1072" y="263"/>
                  </a:cubicBezTo>
                  <a:cubicBezTo>
                    <a:pt x="1144" y="263"/>
                    <a:pt x="1203" y="203"/>
                    <a:pt x="1203" y="132"/>
                  </a:cubicBezTo>
                  <a:cubicBezTo>
                    <a:pt x="1203" y="60"/>
                    <a:pt x="1144"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280;p61">
              <a:extLst>
                <a:ext uri="{FF2B5EF4-FFF2-40B4-BE49-F238E27FC236}">
                  <a16:creationId xmlns:a16="http://schemas.microsoft.com/office/drawing/2014/main" id="{A2BD2B26-BD18-D536-973F-64842B5CB172}"/>
                </a:ext>
              </a:extLst>
            </p:cNvPr>
            <p:cNvSpPr/>
            <p:nvPr/>
          </p:nvSpPr>
          <p:spPr>
            <a:xfrm>
              <a:off x="4198090" y="3060375"/>
              <a:ext cx="20879" cy="20879"/>
            </a:xfrm>
            <a:custGeom>
              <a:avLst/>
              <a:gdLst/>
              <a:ahLst/>
              <a:cxnLst/>
              <a:rect l="l" t="t" r="r" b="b"/>
              <a:pathLst>
                <a:path w="656" h="656" extrusionOk="0">
                  <a:moveTo>
                    <a:pt x="322" y="1"/>
                  </a:moveTo>
                  <a:cubicBezTo>
                    <a:pt x="143" y="1"/>
                    <a:pt x="1" y="143"/>
                    <a:pt x="1" y="322"/>
                  </a:cubicBezTo>
                  <a:cubicBezTo>
                    <a:pt x="1" y="501"/>
                    <a:pt x="143" y="655"/>
                    <a:pt x="322" y="655"/>
                  </a:cubicBezTo>
                  <a:cubicBezTo>
                    <a:pt x="501" y="655"/>
                    <a:pt x="655" y="501"/>
                    <a:pt x="655" y="322"/>
                  </a:cubicBezTo>
                  <a:cubicBezTo>
                    <a:pt x="655" y="143"/>
                    <a:pt x="501" y="1"/>
                    <a:pt x="3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9699;p61">
            <a:extLst>
              <a:ext uri="{FF2B5EF4-FFF2-40B4-BE49-F238E27FC236}">
                <a16:creationId xmlns:a16="http://schemas.microsoft.com/office/drawing/2014/main" id="{9FE0B0D4-EAC7-229D-71EA-907AB0145617}"/>
              </a:ext>
            </a:extLst>
          </p:cNvPr>
          <p:cNvGrpSpPr/>
          <p:nvPr/>
        </p:nvGrpSpPr>
        <p:grpSpPr>
          <a:xfrm>
            <a:off x="2260073" y="3083180"/>
            <a:ext cx="426329" cy="332375"/>
            <a:chOff x="2611458" y="3816374"/>
            <a:chExt cx="426329" cy="332375"/>
          </a:xfrm>
        </p:grpSpPr>
        <p:sp>
          <p:nvSpPr>
            <p:cNvPr id="271" name="Google Shape;9700;p61">
              <a:extLst>
                <a:ext uri="{FF2B5EF4-FFF2-40B4-BE49-F238E27FC236}">
                  <a16:creationId xmlns:a16="http://schemas.microsoft.com/office/drawing/2014/main" id="{722B2E3B-6F18-73B7-AA82-4123106688F3}"/>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701;p61">
              <a:extLst>
                <a:ext uri="{FF2B5EF4-FFF2-40B4-BE49-F238E27FC236}">
                  <a16:creationId xmlns:a16="http://schemas.microsoft.com/office/drawing/2014/main" id="{4745EEB5-2838-4D1C-730E-30736B027A09}"/>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702;p61">
              <a:extLst>
                <a:ext uri="{FF2B5EF4-FFF2-40B4-BE49-F238E27FC236}">
                  <a16:creationId xmlns:a16="http://schemas.microsoft.com/office/drawing/2014/main" id="{1B0DDFA0-3DAE-580E-8F47-F7E93CD72605}"/>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703;p61">
              <a:extLst>
                <a:ext uri="{FF2B5EF4-FFF2-40B4-BE49-F238E27FC236}">
                  <a16:creationId xmlns:a16="http://schemas.microsoft.com/office/drawing/2014/main" id="{1E757806-3116-4C65-DCA1-C10C5FFD6FC1}"/>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704;p61">
              <a:extLst>
                <a:ext uri="{FF2B5EF4-FFF2-40B4-BE49-F238E27FC236}">
                  <a16:creationId xmlns:a16="http://schemas.microsoft.com/office/drawing/2014/main" id="{05DF353E-9368-88C6-3948-9C6997410922}"/>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705;p61">
              <a:extLst>
                <a:ext uri="{FF2B5EF4-FFF2-40B4-BE49-F238E27FC236}">
                  <a16:creationId xmlns:a16="http://schemas.microsoft.com/office/drawing/2014/main" id="{D51EDAA0-4429-4233-0718-FC166E76D437}"/>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706;p61">
              <a:extLst>
                <a:ext uri="{FF2B5EF4-FFF2-40B4-BE49-F238E27FC236}">
                  <a16:creationId xmlns:a16="http://schemas.microsoft.com/office/drawing/2014/main" id="{49E88D2D-7C8B-786E-C249-DE76B864C957}"/>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707;p61">
              <a:extLst>
                <a:ext uri="{FF2B5EF4-FFF2-40B4-BE49-F238E27FC236}">
                  <a16:creationId xmlns:a16="http://schemas.microsoft.com/office/drawing/2014/main" id="{248862B0-AC6F-2307-D744-9D50A82D5B2D}"/>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708;p61">
              <a:extLst>
                <a:ext uri="{FF2B5EF4-FFF2-40B4-BE49-F238E27FC236}">
                  <a16:creationId xmlns:a16="http://schemas.microsoft.com/office/drawing/2014/main" id="{610A741E-19BA-648B-CB1F-AD3F52C20149}"/>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709;p61">
              <a:extLst>
                <a:ext uri="{FF2B5EF4-FFF2-40B4-BE49-F238E27FC236}">
                  <a16:creationId xmlns:a16="http://schemas.microsoft.com/office/drawing/2014/main" id="{F3EAB487-BC3D-D915-FBF4-1DF715034002}"/>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10652;p63">
            <a:extLst>
              <a:ext uri="{FF2B5EF4-FFF2-40B4-BE49-F238E27FC236}">
                <a16:creationId xmlns:a16="http://schemas.microsoft.com/office/drawing/2014/main" id="{18932B9B-1397-87A0-F9BC-3935D4CFCE8E}"/>
              </a:ext>
            </a:extLst>
          </p:cNvPr>
          <p:cNvGrpSpPr/>
          <p:nvPr/>
        </p:nvGrpSpPr>
        <p:grpSpPr>
          <a:xfrm>
            <a:off x="6474333" y="1790888"/>
            <a:ext cx="330613" cy="359015"/>
            <a:chOff x="2219466" y="1500293"/>
            <a:chExt cx="330613" cy="359015"/>
          </a:xfrm>
        </p:grpSpPr>
        <p:sp>
          <p:nvSpPr>
            <p:cNvPr id="282" name="Google Shape;10653;p63">
              <a:extLst>
                <a:ext uri="{FF2B5EF4-FFF2-40B4-BE49-F238E27FC236}">
                  <a16:creationId xmlns:a16="http://schemas.microsoft.com/office/drawing/2014/main" id="{DC82E279-0692-FE76-26A8-95F3435B25FB}"/>
                </a:ext>
              </a:extLst>
            </p:cNvPr>
            <p:cNvSpPr/>
            <p:nvPr/>
          </p:nvSpPr>
          <p:spPr>
            <a:xfrm>
              <a:off x="2353906" y="1635560"/>
              <a:ext cx="65518" cy="82121"/>
            </a:xfrm>
            <a:custGeom>
              <a:avLst/>
              <a:gdLst/>
              <a:ahLst/>
              <a:cxnLst/>
              <a:rect l="l" t="t" r="r" b="b"/>
              <a:pathLst>
                <a:path w="2060" h="2582" extrusionOk="0">
                  <a:moveTo>
                    <a:pt x="994" y="319"/>
                  </a:moveTo>
                  <a:cubicBezTo>
                    <a:pt x="1051" y="319"/>
                    <a:pt x="1107" y="355"/>
                    <a:pt x="1131" y="426"/>
                  </a:cubicBezTo>
                  <a:lnTo>
                    <a:pt x="1631" y="2093"/>
                  </a:lnTo>
                  <a:cubicBezTo>
                    <a:pt x="1667" y="2165"/>
                    <a:pt x="1607" y="2236"/>
                    <a:pt x="1536" y="2236"/>
                  </a:cubicBezTo>
                  <a:lnTo>
                    <a:pt x="476" y="2236"/>
                  </a:lnTo>
                  <a:cubicBezTo>
                    <a:pt x="405" y="2236"/>
                    <a:pt x="345" y="2165"/>
                    <a:pt x="357" y="2093"/>
                  </a:cubicBezTo>
                  <a:lnTo>
                    <a:pt x="857" y="426"/>
                  </a:lnTo>
                  <a:cubicBezTo>
                    <a:pt x="881" y="355"/>
                    <a:pt x="938" y="319"/>
                    <a:pt x="994" y="319"/>
                  </a:cubicBezTo>
                  <a:close/>
                  <a:moveTo>
                    <a:pt x="1006" y="1"/>
                  </a:moveTo>
                  <a:cubicBezTo>
                    <a:pt x="813" y="1"/>
                    <a:pt x="619" y="111"/>
                    <a:pt x="548" y="331"/>
                  </a:cubicBezTo>
                  <a:lnTo>
                    <a:pt x="48" y="1998"/>
                  </a:lnTo>
                  <a:cubicBezTo>
                    <a:pt x="0" y="2129"/>
                    <a:pt x="36" y="2284"/>
                    <a:pt x="119" y="2403"/>
                  </a:cubicBezTo>
                  <a:cubicBezTo>
                    <a:pt x="214" y="2522"/>
                    <a:pt x="345" y="2581"/>
                    <a:pt x="476" y="2581"/>
                  </a:cubicBezTo>
                  <a:lnTo>
                    <a:pt x="1536" y="2581"/>
                  </a:lnTo>
                  <a:cubicBezTo>
                    <a:pt x="1845" y="2581"/>
                    <a:pt x="2060" y="2284"/>
                    <a:pt x="1965" y="1998"/>
                  </a:cubicBezTo>
                  <a:lnTo>
                    <a:pt x="1464" y="331"/>
                  </a:lnTo>
                  <a:cubicBezTo>
                    <a:pt x="1393" y="111"/>
                    <a:pt x="1200" y="1"/>
                    <a:pt x="100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0654;p63">
              <a:extLst>
                <a:ext uri="{FF2B5EF4-FFF2-40B4-BE49-F238E27FC236}">
                  <a16:creationId xmlns:a16="http://schemas.microsoft.com/office/drawing/2014/main" id="{F3069D86-6586-1D2B-A2CC-E7CDCE7D8C5C}"/>
                </a:ext>
              </a:extLst>
            </p:cNvPr>
            <p:cNvSpPr/>
            <p:nvPr/>
          </p:nvSpPr>
          <p:spPr>
            <a:xfrm>
              <a:off x="2219466" y="1500293"/>
              <a:ext cx="330613" cy="359015"/>
            </a:xfrm>
            <a:custGeom>
              <a:avLst/>
              <a:gdLst/>
              <a:ahLst/>
              <a:cxnLst/>
              <a:rect l="l" t="t" r="r" b="b"/>
              <a:pathLst>
                <a:path w="10395" h="11288" extrusionOk="0">
                  <a:moveTo>
                    <a:pt x="1048" y="322"/>
                  </a:moveTo>
                  <a:lnTo>
                    <a:pt x="1048" y="1048"/>
                  </a:lnTo>
                  <a:lnTo>
                    <a:pt x="334" y="1048"/>
                  </a:lnTo>
                  <a:lnTo>
                    <a:pt x="334" y="322"/>
                  </a:lnTo>
                  <a:close/>
                  <a:moveTo>
                    <a:pt x="5549" y="334"/>
                  </a:moveTo>
                  <a:lnTo>
                    <a:pt x="5549" y="1048"/>
                  </a:lnTo>
                  <a:lnTo>
                    <a:pt x="4834" y="1048"/>
                  </a:lnTo>
                  <a:lnTo>
                    <a:pt x="4834" y="334"/>
                  </a:lnTo>
                  <a:close/>
                  <a:moveTo>
                    <a:pt x="10049" y="322"/>
                  </a:moveTo>
                  <a:lnTo>
                    <a:pt x="10049" y="1048"/>
                  </a:lnTo>
                  <a:lnTo>
                    <a:pt x="9335" y="1048"/>
                  </a:lnTo>
                  <a:lnTo>
                    <a:pt x="9335" y="322"/>
                  </a:lnTo>
                  <a:close/>
                  <a:moveTo>
                    <a:pt x="10061" y="5287"/>
                  </a:moveTo>
                  <a:lnTo>
                    <a:pt x="10061" y="6001"/>
                  </a:lnTo>
                  <a:lnTo>
                    <a:pt x="9347" y="6001"/>
                  </a:lnTo>
                  <a:lnTo>
                    <a:pt x="9347" y="5287"/>
                  </a:lnTo>
                  <a:close/>
                  <a:moveTo>
                    <a:pt x="1048" y="5299"/>
                  </a:moveTo>
                  <a:lnTo>
                    <a:pt x="1048" y="6013"/>
                  </a:lnTo>
                  <a:lnTo>
                    <a:pt x="334" y="6013"/>
                  </a:lnTo>
                  <a:lnTo>
                    <a:pt x="334" y="5299"/>
                  </a:lnTo>
                  <a:close/>
                  <a:moveTo>
                    <a:pt x="1381" y="10287"/>
                  </a:moveTo>
                  <a:lnTo>
                    <a:pt x="1524" y="10418"/>
                  </a:lnTo>
                  <a:lnTo>
                    <a:pt x="1381" y="10418"/>
                  </a:lnTo>
                  <a:lnTo>
                    <a:pt x="1381" y="10287"/>
                  </a:lnTo>
                  <a:close/>
                  <a:moveTo>
                    <a:pt x="9001" y="10287"/>
                  </a:moveTo>
                  <a:lnTo>
                    <a:pt x="9001" y="10418"/>
                  </a:lnTo>
                  <a:lnTo>
                    <a:pt x="8870" y="10418"/>
                  </a:lnTo>
                  <a:lnTo>
                    <a:pt x="9001" y="10287"/>
                  </a:lnTo>
                  <a:close/>
                  <a:moveTo>
                    <a:pt x="9025" y="857"/>
                  </a:moveTo>
                  <a:lnTo>
                    <a:pt x="9025" y="1215"/>
                  </a:lnTo>
                  <a:cubicBezTo>
                    <a:pt x="9025" y="1310"/>
                    <a:pt x="9097" y="1381"/>
                    <a:pt x="9180" y="1381"/>
                  </a:cubicBezTo>
                  <a:lnTo>
                    <a:pt x="9537" y="1381"/>
                  </a:lnTo>
                  <a:lnTo>
                    <a:pt x="9537" y="4953"/>
                  </a:lnTo>
                  <a:lnTo>
                    <a:pt x="9180" y="4953"/>
                  </a:lnTo>
                  <a:cubicBezTo>
                    <a:pt x="9097" y="4953"/>
                    <a:pt x="9025" y="5025"/>
                    <a:pt x="9025" y="5120"/>
                  </a:cubicBezTo>
                  <a:lnTo>
                    <a:pt x="9025" y="6180"/>
                  </a:lnTo>
                  <a:cubicBezTo>
                    <a:pt x="9025" y="6263"/>
                    <a:pt x="9097" y="6346"/>
                    <a:pt x="9180" y="6346"/>
                  </a:cubicBezTo>
                  <a:lnTo>
                    <a:pt x="9537" y="6346"/>
                  </a:lnTo>
                  <a:lnTo>
                    <a:pt x="9537" y="9894"/>
                  </a:lnTo>
                  <a:lnTo>
                    <a:pt x="9275" y="9894"/>
                  </a:lnTo>
                  <a:cubicBezTo>
                    <a:pt x="9406" y="9573"/>
                    <a:pt x="9442" y="9216"/>
                    <a:pt x="9323" y="8870"/>
                  </a:cubicBezTo>
                  <a:lnTo>
                    <a:pt x="7311" y="2632"/>
                  </a:lnTo>
                  <a:cubicBezTo>
                    <a:pt x="7283" y="2567"/>
                    <a:pt x="7227" y="2524"/>
                    <a:pt x="7160" y="2524"/>
                  </a:cubicBezTo>
                  <a:cubicBezTo>
                    <a:pt x="7139" y="2524"/>
                    <a:pt x="7118" y="2528"/>
                    <a:pt x="7096" y="2536"/>
                  </a:cubicBezTo>
                  <a:cubicBezTo>
                    <a:pt x="7013" y="2560"/>
                    <a:pt x="6965" y="2655"/>
                    <a:pt x="7001" y="2739"/>
                  </a:cubicBezTo>
                  <a:lnTo>
                    <a:pt x="9001" y="8978"/>
                  </a:lnTo>
                  <a:cubicBezTo>
                    <a:pt x="9263" y="9780"/>
                    <a:pt x="8624" y="10429"/>
                    <a:pt x="7936" y="10429"/>
                  </a:cubicBezTo>
                  <a:cubicBezTo>
                    <a:pt x="7685" y="10429"/>
                    <a:pt x="7427" y="10342"/>
                    <a:pt x="7204" y="10144"/>
                  </a:cubicBezTo>
                  <a:cubicBezTo>
                    <a:pt x="7171" y="10123"/>
                    <a:pt x="7132" y="10111"/>
                    <a:pt x="7093" y="10111"/>
                  </a:cubicBezTo>
                  <a:cubicBezTo>
                    <a:pt x="7045" y="10111"/>
                    <a:pt x="6998" y="10129"/>
                    <a:pt x="6965" y="10168"/>
                  </a:cubicBezTo>
                  <a:cubicBezTo>
                    <a:pt x="6906" y="10240"/>
                    <a:pt x="6906" y="10347"/>
                    <a:pt x="6977" y="10406"/>
                  </a:cubicBezTo>
                  <a:cubicBezTo>
                    <a:pt x="7001" y="10418"/>
                    <a:pt x="7013" y="10430"/>
                    <a:pt x="7025" y="10430"/>
                  </a:cubicBezTo>
                  <a:lnTo>
                    <a:pt x="5906" y="10430"/>
                  </a:lnTo>
                  <a:lnTo>
                    <a:pt x="5906" y="10073"/>
                  </a:lnTo>
                  <a:cubicBezTo>
                    <a:pt x="5906" y="9990"/>
                    <a:pt x="5834" y="9918"/>
                    <a:pt x="5751" y="9918"/>
                  </a:cubicBezTo>
                  <a:lnTo>
                    <a:pt x="4691" y="9918"/>
                  </a:lnTo>
                  <a:cubicBezTo>
                    <a:pt x="4596" y="9918"/>
                    <a:pt x="4525" y="9990"/>
                    <a:pt x="4525" y="10073"/>
                  </a:cubicBezTo>
                  <a:lnTo>
                    <a:pt x="4525" y="10430"/>
                  </a:lnTo>
                  <a:lnTo>
                    <a:pt x="3382" y="10430"/>
                  </a:lnTo>
                  <a:cubicBezTo>
                    <a:pt x="3834" y="10049"/>
                    <a:pt x="3858" y="9585"/>
                    <a:pt x="4037" y="9144"/>
                  </a:cubicBezTo>
                  <a:cubicBezTo>
                    <a:pt x="4167" y="8728"/>
                    <a:pt x="4548" y="8442"/>
                    <a:pt x="5001" y="8442"/>
                  </a:cubicBezTo>
                  <a:lnTo>
                    <a:pt x="5418" y="8442"/>
                  </a:lnTo>
                  <a:cubicBezTo>
                    <a:pt x="5846" y="8442"/>
                    <a:pt x="6239" y="8728"/>
                    <a:pt x="6382" y="9144"/>
                  </a:cubicBezTo>
                  <a:lnTo>
                    <a:pt x="6596" y="9775"/>
                  </a:lnTo>
                  <a:cubicBezTo>
                    <a:pt x="6615" y="9849"/>
                    <a:pt x="6676" y="9894"/>
                    <a:pt x="6742" y="9894"/>
                  </a:cubicBezTo>
                  <a:cubicBezTo>
                    <a:pt x="6761" y="9894"/>
                    <a:pt x="6780" y="9890"/>
                    <a:pt x="6799" y="9882"/>
                  </a:cubicBezTo>
                  <a:cubicBezTo>
                    <a:pt x="6894" y="9859"/>
                    <a:pt x="6930" y="9763"/>
                    <a:pt x="6906" y="9680"/>
                  </a:cubicBezTo>
                  <a:lnTo>
                    <a:pt x="6692" y="9037"/>
                  </a:lnTo>
                  <a:cubicBezTo>
                    <a:pt x="6513" y="8489"/>
                    <a:pt x="6001" y="8108"/>
                    <a:pt x="5418" y="8108"/>
                  </a:cubicBezTo>
                  <a:lnTo>
                    <a:pt x="5001" y="8108"/>
                  </a:lnTo>
                  <a:cubicBezTo>
                    <a:pt x="4418" y="8108"/>
                    <a:pt x="3894" y="8489"/>
                    <a:pt x="3715" y="9037"/>
                  </a:cubicBezTo>
                  <a:lnTo>
                    <a:pt x="3513" y="9680"/>
                  </a:lnTo>
                  <a:cubicBezTo>
                    <a:pt x="3358" y="10132"/>
                    <a:pt x="2929" y="10430"/>
                    <a:pt x="2453" y="10430"/>
                  </a:cubicBezTo>
                  <a:cubicBezTo>
                    <a:pt x="1846" y="10430"/>
                    <a:pt x="1334" y="9942"/>
                    <a:pt x="1334" y="9323"/>
                  </a:cubicBezTo>
                  <a:cubicBezTo>
                    <a:pt x="1334" y="9025"/>
                    <a:pt x="1429" y="8906"/>
                    <a:pt x="1751" y="7846"/>
                  </a:cubicBezTo>
                  <a:cubicBezTo>
                    <a:pt x="1786" y="7751"/>
                    <a:pt x="1739" y="7668"/>
                    <a:pt x="1655" y="7632"/>
                  </a:cubicBezTo>
                  <a:cubicBezTo>
                    <a:pt x="1639" y="7628"/>
                    <a:pt x="1622" y="7626"/>
                    <a:pt x="1607" y="7626"/>
                  </a:cubicBezTo>
                  <a:cubicBezTo>
                    <a:pt x="1532" y="7626"/>
                    <a:pt x="1470" y="7670"/>
                    <a:pt x="1441" y="7739"/>
                  </a:cubicBezTo>
                  <a:lnTo>
                    <a:pt x="1084" y="8870"/>
                  </a:lnTo>
                  <a:cubicBezTo>
                    <a:pt x="977" y="9216"/>
                    <a:pt x="1000" y="9573"/>
                    <a:pt x="1143" y="9894"/>
                  </a:cubicBezTo>
                  <a:lnTo>
                    <a:pt x="881" y="9894"/>
                  </a:lnTo>
                  <a:lnTo>
                    <a:pt x="881" y="6346"/>
                  </a:lnTo>
                  <a:lnTo>
                    <a:pt x="1239" y="6346"/>
                  </a:lnTo>
                  <a:cubicBezTo>
                    <a:pt x="1322" y="6346"/>
                    <a:pt x="1393" y="6263"/>
                    <a:pt x="1393" y="6180"/>
                  </a:cubicBezTo>
                  <a:lnTo>
                    <a:pt x="1393" y="5120"/>
                  </a:lnTo>
                  <a:cubicBezTo>
                    <a:pt x="1393" y="5037"/>
                    <a:pt x="1322" y="4953"/>
                    <a:pt x="1239" y="4953"/>
                  </a:cubicBezTo>
                  <a:lnTo>
                    <a:pt x="881" y="4953"/>
                  </a:lnTo>
                  <a:lnTo>
                    <a:pt x="881" y="1381"/>
                  </a:lnTo>
                  <a:lnTo>
                    <a:pt x="1239" y="1381"/>
                  </a:lnTo>
                  <a:cubicBezTo>
                    <a:pt x="1322" y="1381"/>
                    <a:pt x="1393" y="1310"/>
                    <a:pt x="1393" y="1227"/>
                  </a:cubicBezTo>
                  <a:lnTo>
                    <a:pt x="1393" y="869"/>
                  </a:lnTo>
                  <a:lnTo>
                    <a:pt x="3953" y="869"/>
                  </a:lnTo>
                  <a:cubicBezTo>
                    <a:pt x="3703" y="1060"/>
                    <a:pt x="3513" y="1322"/>
                    <a:pt x="3417" y="1643"/>
                  </a:cubicBezTo>
                  <a:lnTo>
                    <a:pt x="1643" y="7096"/>
                  </a:lnTo>
                  <a:cubicBezTo>
                    <a:pt x="1608" y="7204"/>
                    <a:pt x="1679" y="7323"/>
                    <a:pt x="1798" y="7323"/>
                  </a:cubicBezTo>
                  <a:cubicBezTo>
                    <a:pt x="1881" y="7323"/>
                    <a:pt x="1941" y="7275"/>
                    <a:pt x="1965" y="7204"/>
                  </a:cubicBezTo>
                  <a:lnTo>
                    <a:pt x="3739" y="1727"/>
                  </a:lnTo>
                  <a:cubicBezTo>
                    <a:pt x="3858" y="1334"/>
                    <a:pt x="4156" y="1036"/>
                    <a:pt x="4525" y="917"/>
                  </a:cubicBezTo>
                  <a:lnTo>
                    <a:pt x="4525" y="1215"/>
                  </a:lnTo>
                  <a:cubicBezTo>
                    <a:pt x="4525" y="1310"/>
                    <a:pt x="4596" y="1381"/>
                    <a:pt x="4691" y="1381"/>
                  </a:cubicBezTo>
                  <a:lnTo>
                    <a:pt x="5751" y="1381"/>
                  </a:lnTo>
                  <a:cubicBezTo>
                    <a:pt x="5834" y="1381"/>
                    <a:pt x="5906" y="1310"/>
                    <a:pt x="5906" y="1215"/>
                  </a:cubicBezTo>
                  <a:lnTo>
                    <a:pt x="5906" y="941"/>
                  </a:lnTo>
                  <a:cubicBezTo>
                    <a:pt x="6263" y="1072"/>
                    <a:pt x="6549" y="1358"/>
                    <a:pt x="6680" y="1739"/>
                  </a:cubicBezTo>
                  <a:lnTo>
                    <a:pt x="6799" y="2096"/>
                  </a:lnTo>
                  <a:cubicBezTo>
                    <a:pt x="6827" y="2172"/>
                    <a:pt x="6886" y="2210"/>
                    <a:pt x="6958" y="2210"/>
                  </a:cubicBezTo>
                  <a:cubicBezTo>
                    <a:pt x="6975" y="2210"/>
                    <a:pt x="6994" y="2208"/>
                    <a:pt x="7013" y="2203"/>
                  </a:cubicBezTo>
                  <a:cubicBezTo>
                    <a:pt x="7096" y="2167"/>
                    <a:pt x="7144" y="2084"/>
                    <a:pt x="7120" y="1989"/>
                  </a:cubicBezTo>
                  <a:cubicBezTo>
                    <a:pt x="7025" y="1786"/>
                    <a:pt x="6977" y="1262"/>
                    <a:pt x="6465" y="857"/>
                  </a:cubicBezTo>
                  <a:close/>
                  <a:moveTo>
                    <a:pt x="1048" y="10228"/>
                  </a:moveTo>
                  <a:lnTo>
                    <a:pt x="1048" y="10942"/>
                  </a:lnTo>
                  <a:lnTo>
                    <a:pt x="334" y="10942"/>
                  </a:lnTo>
                  <a:lnTo>
                    <a:pt x="334" y="10228"/>
                  </a:lnTo>
                  <a:close/>
                  <a:moveTo>
                    <a:pt x="5572" y="10228"/>
                  </a:moveTo>
                  <a:lnTo>
                    <a:pt x="5572" y="10942"/>
                  </a:lnTo>
                  <a:lnTo>
                    <a:pt x="4858" y="10942"/>
                  </a:lnTo>
                  <a:lnTo>
                    <a:pt x="4858" y="10228"/>
                  </a:lnTo>
                  <a:close/>
                  <a:moveTo>
                    <a:pt x="10061" y="10228"/>
                  </a:moveTo>
                  <a:lnTo>
                    <a:pt x="10061" y="10942"/>
                  </a:lnTo>
                  <a:lnTo>
                    <a:pt x="9347" y="10942"/>
                  </a:lnTo>
                  <a:lnTo>
                    <a:pt x="9347" y="10228"/>
                  </a:lnTo>
                  <a:close/>
                  <a:moveTo>
                    <a:pt x="167" y="0"/>
                  </a:moveTo>
                  <a:cubicBezTo>
                    <a:pt x="72" y="0"/>
                    <a:pt x="0" y="72"/>
                    <a:pt x="0" y="167"/>
                  </a:cubicBezTo>
                  <a:lnTo>
                    <a:pt x="0" y="1227"/>
                  </a:lnTo>
                  <a:cubicBezTo>
                    <a:pt x="0" y="1310"/>
                    <a:pt x="72" y="1381"/>
                    <a:pt x="167" y="1381"/>
                  </a:cubicBezTo>
                  <a:lnTo>
                    <a:pt x="524" y="1381"/>
                  </a:lnTo>
                  <a:lnTo>
                    <a:pt x="524" y="4953"/>
                  </a:lnTo>
                  <a:lnTo>
                    <a:pt x="167" y="4953"/>
                  </a:lnTo>
                  <a:cubicBezTo>
                    <a:pt x="72" y="4953"/>
                    <a:pt x="0" y="5037"/>
                    <a:pt x="0" y="5120"/>
                  </a:cubicBezTo>
                  <a:lnTo>
                    <a:pt x="0" y="6180"/>
                  </a:lnTo>
                  <a:cubicBezTo>
                    <a:pt x="0" y="6263"/>
                    <a:pt x="72" y="6346"/>
                    <a:pt x="167" y="6346"/>
                  </a:cubicBezTo>
                  <a:lnTo>
                    <a:pt x="524" y="6346"/>
                  </a:lnTo>
                  <a:lnTo>
                    <a:pt x="524" y="9894"/>
                  </a:lnTo>
                  <a:lnTo>
                    <a:pt x="167" y="9894"/>
                  </a:lnTo>
                  <a:cubicBezTo>
                    <a:pt x="72" y="9894"/>
                    <a:pt x="0" y="9978"/>
                    <a:pt x="0" y="10061"/>
                  </a:cubicBezTo>
                  <a:lnTo>
                    <a:pt x="0" y="11121"/>
                  </a:lnTo>
                  <a:cubicBezTo>
                    <a:pt x="0" y="11204"/>
                    <a:pt x="72" y="11287"/>
                    <a:pt x="167" y="11287"/>
                  </a:cubicBezTo>
                  <a:lnTo>
                    <a:pt x="1215" y="11287"/>
                  </a:lnTo>
                  <a:cubicBezTo>
                    <a:pt x="1310" y="11287"/>
                    <a:pt x="1381" y="11204"/>
                    <a:pt x="1381" y="11121"/>
                  </a:cubicBezTo>
                  <a:lnTo>
                    <a:pt x="1381" y="10763"/>
                  </a:lnTo>
                  <a:lnTo>
                    <a:pt x="4513" y="10763"/>
                  </a:lnTo>
                  <a:lnTo>
                    <a:pt x="4513" y="11121"/>
                  </a:lnTo>
                  <a:cubicBezTo>
                    <a:pt x="4513" y="11204"/>
                    <a:pt x="4584" y="11287"/>
                    <a:pt x="4679" y="11287"/>
                  </a:cubicBezTo>
                  <a:lnTo>
                    <a:pt x="5727" y="11287"/>
                  </a:lnTo>
                  <a:cubicBezTo>
                    <a:pt x="5822" y="11287"/>
                    <a:pt x="5894" y="11204"/>
                    <a:pt x="5894" y="11121"/>
                  </a:cubicBezTo>
                  <a:lnTo>
                    <a:pt x="5894" y="10763"/>
                  </a:lnTo>
                  <a:lnTo>
                    <a:pt x="9001" y="10763"/>
                  </a:lnTo>
                  <a:lnTo>
                    <a:pt x="9001" y="11121"/>
                  </a:lnTo>
                  <a:cubicBezTo>
                    <a:pt x="9001" y="11204"/>
                    <a:pt x="9085" y="11287"/>
                    <a:pt x="9168" y="11287"/>
                  </a:cubicBezTo>
                  <a:lnTo>
                    <a:pt x="10228" y="11287"/>
                  </a:lnTo>
                  <a:cubicBezTo>
                    <a:pt x="10311" y="11287"/>
                    <a:pt x="10394" y="11204"/>
                    <a:pt x="10394" y="11121"/>
                  </a:cubicBezTo>
                  <a:lnTo>
                    <a:pt x="10394" y="10061"/>
                  </a:lnTo>
                  <a:cubicBezTo>
                    <a:pt x="10394" y="9978"/>
                    <a:pt x="10311" y="9894"/>
                    <a:pt x="10228" y="9894"/>
                  </a:cubicBezTo>
                  <a:lnTo>
                    <a:pt x="9871" y="9894"/>
                  </a:lnTo>
                  <a:lnTo>
                    <a:pt x="9871" y="6346"/>
                  </a:lnTo>
                  <a:lnTo>
                    <a:pt x="10228" y="6346"/>
                  </a:lnTo>
                  <a:cubicBezTo>
                    <a:pt x="10311" y="6346"/>
                    <a:pt x="10394" y="6263"/>
                    <a:pt x="10394" y="6180"/>
                  </a:cubicBezTo>
                  <a:lnTo>
                    <a:pt x="10394" y="5120"/>
                  </a:lnTo>
                  <a:cubicBezTo>
                    <a:pt x="10394" y="5037"/>
                    <a:pt x="10311" y="4953"/>
                    <a:pt x="10228" y="4953"/>
                  </a:cubicBezTo>
                  <a:lnTo>
                    <a:pt x="9871" y="4953"/>
                  </a:lnTo>
                  <a:lnTo>
                    <a:pt x="9871" y="1381"/>
                  </a:lnTo>
                  <a:lnTo>
                    <a:pt x="10228" y="1381"/>
                  </a:lnTo>
                  <a:cubicBezTo>
                    <a:pt x="10311" y="1381"/>
                    <a:pt x="10394" y="1310"/>
                    <a:pt x="10394" y="1227"/>
                  </a:cubicBezTo>
                  <a:lnTo>
                    <a:pt x="10394" y="167"/>
                  </a:lnTo>
                  <a:cubicBezTo>
                    <a:pt x="10394" y="72"/>
                    <a:pt x="10311" y="0"/>
                    <a:pt x="10228" y="0"/>
                  </a:cubicBezTo>
                  <a:lnTo>
                    <a:pt x="9168" y="0"/>
                  </a:lnTo>
                  <a:cubicBezTo>
                    <a:pt x="9085" y="0"/>
                    <a:pt x="9001" y="72"/>
                    <a:pt x="9001" y="167"/>
                  </a:cubicBezTo>
                  <a:lnTo>
                    <a:pt x="9001" y="524"/>
                  </a:lnTo>
                  <a:lnTo>
                    <a:pt x="5894" y="524"/>
                  </a:lnTo>
                  <a:lnTo>
                    <a:pt x="5894" y="167"/>
                  </a:lnTo>
                  <a:cubicBezTo>
                    <a:pt x="5894" y="72"/>
                    <a:pt x="5822" y="0"/>
                    <a:pt x="5727" y="0"/>
                  </a:cubicBezTo>
                  <a:lnTo>
                    <a:pt x="4679" y="0"/>
                  </a:lnTo>
                  <a:cubicBezTo>
                    <a:pt x="4584" y="0"/>
                    <a:pt x="4513" y="72"/>
                    <a:pt x="4513" y="167"/>
                  </a:cubicBezTo>
                  <a:lnTo>
                    <a:pt x="4513" y="524"/>
                  </a:lnTo>
                  <a:lnTo>
                    <a:pt x="1381" y="524"/>
                  </a:lnTo>
                  <a:lnTo>
                    <a:pt x="1381" y="167"/>
                  </a:lnTo>
                  <a:cubicBezTo>
                    <a:pt x="1381" y="72"/>
                    <a:pt x="1310" y="0"/>
                    <a:pt x="1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10755;p63">
            <a:extLst>
              <a:ext uri="{FF2B5EF4-FFF2-40B4-BE49-F238E27FC236}">
                <a16:creationId xmlns:a16="http://schemas.microsoft.com/office/drawing/2014/main" id="{B929BB52-8B51-D8E3-4879-BB936F43FBE9}"/>
              </a:ext>
            </a:extLst>
          </p:cNvPr>
          <p:cNvGrpSpPr/>
          <p:nvPr/>
        </p:nvGrpSpPr>
        <p:grpSpPr>
          <a:xfrm>
            <a:off x="4455367" y="3064446"/>
            <a:ext cx="269261" cy="352050"/>
            <a:chOff x="1367060" y="2422129"/>
            <a:chExt cx="269261" cy="352050"/>
          </a:xfrm>
        </p:grpSpPr>
        <p:sp>
          <p:nvSpPr>
            <p:cNvPr id="285" name="Google Shape;10756;p63">
              <a:extLst>
                <a:ext uri="{FF2B5EF4-FFF2-40B4-BE49-F238E27FC236}">
                  <a16:creationId xmlns:a16="http://schemas.microsoft.com/office/drawing/2014/main" id="{F050A129-C2EE-AA1B-207C-43D81FE9E87F}"/>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0757;p63">
              <a:extLst>
                <a:ext uri="{FF2B5EF4-FFF2-40B4-BE49-F238E27FC236}">
                  <a16:creationId xmlns:a16="http://schemas.microsoft.com/office/drawing/2014/main" id="{916DDF08-B67D-E05D-5E2A-E84059EAA4D0}"/>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0758;p63">
              <a:extLst>
                <a:ext uri="{FF2B5EF4-FFF2-40B4-BE49-F238E27FC236}">
                  <a16:creationId xmlns:a16="http://schemas.microsoft.com/office/drawing/2014/main" id="{9EC52F1E-E758-EDA3-D66D-435592A76B57}"/>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0759;p63">
              <a:extLst>
                <a:ext uri="{FF2B5EF4-FFF2-40B4-BE49-F238E27FC236}">
                  <a16:creationId xmlns:a16="http://schemas.microsoft.com/office/drawing/2014/main" id="{6EE39E98-205E-4BE8-9EFA-4325FEA2F22F}"/>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0760;p63">
              <a:extLst>
                <a:ext uri="{FF2B5EF4-FFF2-40B4-BE49-F238E27FC236}">
                  <a16:creationId xmlns:a16="http://schemas.microsoft.com/office/drawing/2014/main" id="{871062D3-BC50-5C9B-1C9E-673E6880E7B4}"/>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0761;p63">
              <a:extLst>
                <a:ext uri="{FF2B5EF4-FFF2-40B4-BE49-F238E27FC236}">
                  <a16:creationId xmlns:a16="http://schemas.microsoft.com/office/drawing/2014/main" id="{0291EEC7-9E32-ABB3-FD06-9BEBFBE96ED8}"/>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0762;p63">
              <a:extLst>
                <a:ext uri="{FF2B5EF4-FFF2-40B4-BE49-F238E27FC236}">
                  <a16:creationId xmlns:a16="http://schemas.microsoft.com/office/drawing/2014/main" id="{8D46E1F6-EE75-3432-6A10-26FCBFA1E4DA}"/>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0763;p63">
              <a:extLst>
                <a:ext uri="{FF2B5EF4-FFF2-40B4-BE49-F238E27FC236}">
                  <a16:creationId xmlns:a16="http://schemas.microsoft.com/office/drawing/2014/main" id="{1FE4715A-2E4C-7988-D48F-925547D280B7}"/>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0764;p63">
              <a:extLst>
                <a:ext uri="{FF2B5EF4-FFF2-40B4-BE49-F238E27FC236}">
                  <a16:creationId xmlns:a16="http://schemas.microsoft.com/office/drawing/2014/main" id="{94B75323-6037-CD4C-873D-375D3260DCB1}"/>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0765;p63">
              <a:extLst>
                <a:ext uri="{FF2B5EF4-FFF2-40B4-BE49-F238E27FC236}">
                  <a16:creationId xmlns:a16="http://schemas.microsoft.com/office/drawing/2014/main" id="{A996918B-8553-23C2-8A67-E1469AF96CB8}"/>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0766;p63">
              <a:extLst>
                <a:ext uri="{FF2B5EF4-FFF2-40B4-BE49-F238E27FC236}">
                  <a16:creationId xmlns:a16="http://schemas.microsoft.com/office/drawing/2014/main" id="{85A2D609-AC26-628E-2B45-C7A425E720AA}"/>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0767;p63">
              <a:extLst>
                <a:ext uri="{FF2B5EF4-FFF2-40B4-BE49-F238E27FC236}">
                  <a16:creationId xmlns:a16="http://schemas.microsoft.com/office/drawing/2014/main" id="{39B4CC0C-5018-A768-FE65-8409A66BF2D3}"/>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0768;p63">
              <a:extLst>
                <a:ext uri="{FF2B5EF4-FFF2-40B4-BE49-F238E27FC236}">
                  <a16:creationId xmlns:a16="http://schemas.microsoft.com/office/drawing/2014/main" id="{18F5651E-5437-0487-FC3C-ABE3A2392813}"/>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769;p63">
              <a:extLst>
                <a:ext uri="{FF2B5EF4-FFF2-40B4-BE49-F238E27FC236}">
                  <a16:creationId xmlns:a16="http://schemas.microsoft.com/office/drawing/2014/main" id="{FD304346-4201-0F5D-171F-274B89FAEE0A}"/>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11071;p63">
            <a:extLst>
              <a:ext uri="{FF2B5EF4-FFF2-40B4-BE49-F238E27FC236}">
                <a16:creationId xmlns:a16="http://schemas.microsoft.com/office/drawing/2014/main" id="{F0BD55F4-43A3-6CC1-61A7-D2871317863E}"/>
              </a:ext>
            </a:extLst>
          </p:cNvPr>
          <p:cNvGrpSpPr/>
          <p:nvPr/>
        </p:nvGrpSpPr>
        <p:grpSpPr>
          <a:xfrm>
            <a:off x="6515911" y="3106842"/>
            <a:ext cx="306759" cy="351445"/>
            <a:chOff x="859262" y="3353920"/>
            <a:chExt cx="306759" cy="351445"/>
          </a:xfrm>
        </p:grpSpPr>
        <p:sp>
          <p:nvSpPr>
            <p:cNvPr id="300" name="Google Shape;11072;p63">
              <a:extLst>
                <a:ext uri="{FF2B5EF4-FFF2-40B4-BE49-F238E27FC236}">
                  <a16:creationId xmlns:a16="http://schemas.microsoft.com/office/drawing/2014/main" id="{21814E6D-E211-C196-9AE4-05C119F15372}"/>
                </a:ext>
              </a:extLst>
            </p:cNvPr>
            <p:cNvSpPr/>
            <p:nvPr/>
          </p:nvSpPr>
          <p:spPr>
            <a:xfrm>
              <a:off x="859262" y="3415718"/>
              <a:ext cx="132563" cy="205937"/>
            </a:xfrm>
            <a:custGeom>
              <a:avLst/>
              <a:gdLst/>
              <a:ahLst/>
              <a:cxnLst/>
              <a:rect l="l" t="t" r="r" b="b"/>
              <a:pathLst>
                <a:path w="4168" h="6475" extrusionOk="0">
                  <a:moveTo>
                    <a:pt x="1444" y="0"/>
                  </a:moveTo>
                  <a:cubicBezTo>
                    <a:pt x="1418" y="0"/>
                    <a:pt x="1392" y="7"/>
                    <a:pt x="1369" y="22"/>
                  </a:cubicBezTo>
                  <a:lnTo>
                    <a:pt x="262" y="665"/>
                  </a:lnTo>
                  <a:cubicBezTo>
                    <a:pt x="0" y="808"/>
                    <a:pt x="0" y="1200"/>
                    <a:pt x="262" y="1367"/>
                  </a:cubicBezTo>
                  <a:lnTo>
                    <a:pt x="1143" y="1867"/>
                  </a:lnTo>
                  <a:lnTo>
                    <a:pt x="429" y="2284"/>
                  </a:lnTo>
                  <a:cubicBezTo>
                    <a:pt x="83" y="2474"/>
                    <a:pt x="83" y="2974"/>
                    <a:pt x="429" y="3165"/>
                  </a:cubicBezTo>
                  <a:lnTo>
                    <a:pt x="1167" y="3594"/>
                  </a:lnTo>
                  <a:lnTo>
                    <a:pt x="417" y="4022"/>
                  </a:lnTo>
                  <a:cubicBezTo>
                    <a:pt x="71" y="4225"/>
                    <a:pt x="71" y="4713"/>
                    <a:pt x="417" y="4903"/>
                  </a:cubicBezTo>
                  <a:lnTo>
                    <a:pt x="1155" y="5332"/>
                  </a:lnTo>
                  <a:lnTo>
                    <a:pt x="917" y="5463"/>
                  </a:lnTo>
                  <a:cubicBezTo>
                    <a:pt x="774" y="5558"/>
                    <a:pt x="833" y="5784"/>
                    <a:pt x="1012" y="5784"/>
                  </a:cubicBezTo>
                  <a:cubicBezTo>
                    <a:pt x="1084" y="5784"/>
                    <a:pt x="1095" y="5749"/>
                    <a:pt x="1488" y="5522"/>
                  </a:cubicBezTo>
                  <a:lnTo>
                    <a:pt x="3119" y="6463"/>
                  </a:lnTo>
                  <a:cubicBezTo>
                    <a:pt x="3155" y="6475"/>
                    <a:pt x="3179" y="6475"/>
                    <a:pt x="3191" y="6475"/>
                  </a:cubicBezTo>
                  <a:cubicBezTo>
                    <a:pt x="3250" y="6475"/>
                    <a:pt x="3310" y="6451"/>
                    <a:pt x="3346" y="6392"/>
                  </a:cubicBezTo>
                  <a:cubicBezTo>
                    <a:pt x="3393" y="6320"/>
                    <a:pt x="3358" y="6213"/>
                    <a:pt x="3286" y="6165"/>
                  </a:cubicBezTo>
                  <a:cubicBezTo>
                    <a:pt x="2643" y="5796"/>
                    <a:pt x="1226" y="4987"/>
                    <a:pt x="560" y="4618"/>
                  </a:cubicBezTo>
                  <a:cubicBezTo>
                    <a:pt x="441" y="4546"/>
                    <a:pt x="441" y="4368"/>
                    <a:pt x="560" y="4308"/>
                  </a:cubicBezTo>
                  <a:lnTo>
                    <a:pt x="1476" y="3772"/>
                  </a:lnTo>
                  <a:cubicBezTo>
                    <a:pt x="1498" y="3782"/>
                    <a:pt x="1520" y="3786"/>
                    <a:pt x="1541" y="3786"/>
                  </a:cubicBezTo>
                  <a:cubicBezTo>
                    <a:pt x="1627" y="3786"/>
                    <a:pt x="1705" y="3717"/>
                    <a:pt x="1715" y="3641"/>
                  </a:cubicBezTo>
                  <a:cubicBezTo>
                    <a:pt x="1715" y="3582"/>
                    <a:pt x="1691" y="3522"/>
                    <a:pt x="1631" y="3486"/>
                  </a:cubicBezTo>
                  <a:lnTo>
                    <a:pt x="1476" y="3403"/>
                  </a:lnTo>
                  <a:lnTo>
                    <a:pt x="560" y="2879"/>
                  </a:lnTo>
                  <a:cubicBezTo>
                    <a:pt x="441" y="2808"/>
                    <a:pt x="441" y="2629"/>
                    <a:pt x="560" y="2570"/>
                  </a:cubicBezTo>
                  <a:lnTo>
                    <a:pt x="1441" y="2058"/>
                  </a:lnTo>
                  <a:lnTo>
                    <a:pt x="3870" y="3439"/>
                  </a:lnTo>
                  <a:cubicBezTo>
                    <a:pt x="3893" y="3463"/>
                    <a:pt x="3929" y="3463"/>
                    <a:pt x="3941" y="3463"/>
                  </a:cubicBezTo>
                  <a:cubicBezTo>
                    <a:pt x="4001" y="3463"/>
                    <a:pt x="4060" y="3427"/>
                    <a:pt x="4084" y="3367"/>
                  </a:cubicBezTo>
                  <a:cubicBezTo>
                    <a:pt x="4167" y="3296"/>
                    <a:pt x="4132" y="3189"/>
                    <a:pt x="4060" y="3153"/>
                  </a:cubicBezTo>
                  <a:cubicBezTo>
                    <a:pt x="1262" y="1558"/>
                    <a:pt x="3215" y="2653"/>
                    <a:pt x="429" y="1069"/>
                  </a:cubicBezTo>
                  <a:cubicBezTo>
                    <a:pt x="381" y="1034"/>
                    <a:pt x="381" y="962"/>
                    <a:pt x="429" y="950"/>
                  </a:cubicBezTo>
                  <a:lnTo>
                    <a:pt x="1524" y="307"/>
                  </a:lnTo>
                  <a:cubicBezTo>
                    <a:pt x="1607" y="260"/>
                    <a:pt x="1631" y="153"/>
                    <a:pt x="1584" y="81"/>
                  </a:cubicBezTo>
                  <a:cubicBezTo>
                    <a:pt x="1559" y="32"/>
                    <a:pt x="1501" y="0"/>
                    <a:pt x="14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1073;p63">
              <a:extLst>
                <a:ext uri="{FF2B5EF4-FFF2-40B4-BE49-F238E27FC236}">
                  <a16:creationId xmlns:a16="http://schemas.microsoft.com/office/drawing/2014/main" id="{37184306-40B5-1D39-F0A9-E9791A9C57B4}"/>
                </a:ext>
              </a:extLst>
            </p:cNvPr>
            <p:cNvSpPr/>
            <p:nvPr/>
          </p:nvSpPr>
          <p:spPr>
            <a:xfrm>
              <a:off x="916415" y="3353920"/>
              <a:ext cx="178013" cy="62147"/>
            </a:xfrm>
            <a:custGeom>
              <a:avLst/>
              <a:gdLst/>
              <a:ahLst/>
              <a:cxnLst/>
              <a:rect l="l" t="t" r="r" b="b"/>
              <a:pathLst>
                <a:path w="5597" h="1954" extrusionOk="0">
                  <a:moveTo>
                    <a:pt x="3061" y="0"/>
                  </a:moveTo>
                  <a:cubicBezTo>
                    <a:pt x="2891" y="0"/>
                    <a:pt x="2929" y="33"/>
                    <a:pt x="144" y="1631"/>
                  </a:cubicBezTo>
                  <a:cubicBezTo>
                    <a:pt x="1" y="1727"/>
                    <a:pt x="60" y="1953"/>
                    <a:pt x="239" y="1953"/>
                  </a:cubicBezTo>
                  <a:cubicBezTo>
                    <a:pt x="245" y="1953"/>
                    <a:pt x="249" y="1953"/>
                    <a:pt x="254" y="1953"/>
                  </a:cubicBezTo>
                  <a:cubicBezTo>
                    <a:pt x="317" y="1953"/>
                    <a:pt x="372" y="1901"/>
                    <a:pt x="3049" y="357"/>
                  </a:cubicBezTo>
                  <a:cubicBezTo>
                    <a:pt x="3060" y="350"/>
                    <a:pt x="3067" y="344"/>
                    <a:pt x="3080" y="344"/>
                  </a:cubicBezTo>
                  <a:cubicBezTo>
                    <a:pt x="3151" y="344"/>
                    <a:pt x="3392" y="523"/>
                    <a:pt x="5347" y="1631"/>
                  </a:cubicBezTo>
                  <a:cubicBezTo>
                    <a:pt x="5372" y="1648"/>
                    <a:pt x="5402" y="1656"/>
                    <a:pt x="5431" y="1656"/>
                  </a:cubicBezTo>
                  <a:cubicBezTo>
                    <a:pt x="5485" y="1656"/>
                    <a:pt x="5538" y="1630"/>
                    <a:pt x="5561" y="1584"/>
                  </a:cubicBezTo>
                  <a:cubicBezTo>
                    <a:pt x="5597" y="1488"/>
                    <a:pt x="5561" y="1381"/>
                    <a:pt x="5490" y="1334"/>
                  </a:cubicBezTo>
                  <a:cubicBezTo>
                    <a:pt x="3216" y="48"/>
                    <a:pt x="3263" y="0"/>
                    <a:pt x="3085" y="0"/>
                  </a:cubicBezTo>
                  <a:cubicBezTo>
                    <a:pt x="3076" y="0"/>
                    <a:pt x="3069" y="0"/>
                    <a:pt x="30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1074;p63">
              <a:extLst>
                <a:ext uri="{FF2B5EF4-FFF2-40B4-BE49-F238E27FC236}">
                  <a16:creationId xmlns:a16="http://schemas.microsoft.com/office/drawing/2014/main" id="{B282B039-F214-3B6B-E906-06681FD41E56}"/>
                </a:ext>
              </a:extLst>
            </p:cNvPr>
            <p:cNvSpPr/>
            <p:nvPr/>
          </p:nvSpPr>
          <p:spPr>
            <a:xfrm>
              <a:off x="920582" y="3405858"/>
              <a:ext cx="245439" cy="243817"/>
            </a:xfrm>
            <a:custGeom>
              <a:avLst/>
              <a:gdLst/>
              <a:ahLst/>
              <a:cxnLst/>
              <a:rect l="l" t="t" r="r" b="b"/>
              <a:pathLst>
                <a:path w="7717" h="7666" extrusionOk="0">
                  <a:moveTo>
                    <a:pt x="6359" y="844"/>
                  </a:moveTo>
                  <a:lnTo>
                    <a:pt x="6359" y="1808"/>
                  </a:lnTo>
                  <a:lnTo>
                    <a:pt x="5359" y="1332"/>
                  </a:lnTo>
                  <a:lnTo>
                    <a:pt x="6359" y="844"/>
                  </a:lnTo>
                  <a:close/>
                  <a:moveTo>
                    <a:pt x="5820" y="0"/>
                  </a:moveTo>
                  <a:cubicBezTo>
                    <a:pt x="5762" y="0"/>
                    <a:pt x="5701" y="33"/>
                    <a:pt x="5668" y="82"/>
                  </a:cubicBezTo>
                  <a:cubicBezTo>
                    <a:pt x="5621" y="153"/>
                    <a:pt x="5656" y="260"/>
                    <a:pt x="5728" y="308"/>
                  </a:cubicBezTo>
                  <a:lnTo>
                    <a:pt x="6144" y="546"/>
                  </a:lnTo>
                  <a:lnTo>
                    <a:pt x="4882" y="1153"/>
                  </a:lnTo>
                  <a:cubicBezTo>
                    <a:pt x="4823" y="1177"/>
                    <a:pt x="4799" y="1237"/>
                    <a:pt x="4799" y="1296"/>
                  </a:cubicBezTo>
                  <a:cubicBezTo>
                    <a:pt x="4799" y="1356"/>
                    <a:pt x="4823" y="1415"/>
                    <a:pt x="4882" y="1451"/>
                  </a:cubicBezTo>
                  <a:lnTo>
                    <a:pt x="6144" y="2058"/>
                  </a:lnTo>
                  <a:cubicBezTo>
                    <a:pt x="5656" y="2344"/>
                    <a:pt x="3204" y="3737"/>
                    <a:pt x="2954" y="3892"/>
                  </a:cubicBezTo>
                  <a:cubicBezTo>
                    <a:pt x="2942" y="3898"/>
                    <a:pt x="2930" y="3901"/>
                    <a:pt x="2916" y="3901"/>
                  </a:cubicBezTo>
                  <a:cubicBezTo>
                    <a:pt x="2903" y="3901"/>
                    <a:pt x="2888" y="3898"/>
                    <a:pt x="2870" y="3892"/>
                  </a:cubicBezTo>
                  <a:lnTo>
                    <a:pt x="2668" y="3773"/>
                  </a:lnTo>
                  <a:cubicBezTo>
                    <a:pt x="2645" y="3758"/>
                    <a:pt x="2619" y="3751"/>
                    <a:pt x="2593" y="3751"/>
                  </a:cubicBezTo>
                  <a:cubicBezTo>
                    <a:pt x="2535" y="3751"/>
                    <a:pt x="2474" y="3783"/>
                    <a:pt x="2442" y="3832"/>
                  </a:cubicBezTo>
                  <a:cubicBezTo>
                    <a:pt x="2394" y="3904"/>
                    <a:pt x="2430" y="4011"/>
                    <a:pt x="2501" y="4058"/>
                  </a:cubicBezTo>
                  <a:lnTo>
                    <a:pt x="2715" y="4177"/>
                  </a:lnTo>
                  <a:cubicBezTo>
                    <a:pt x="2775" y="4201"/>
                    <a:pt x="2846" y="4237"/>
                    <a:pt x="2906" y="4237"/>
                  </a:cubicBezTo>
                  <a:cubicBezTo>
                    <a:pt x="2977" y="4237"/>
                    <a:pt x="3037" y="4213"/>
                    <a:pt x="3096" y="4177"/>
                  </a:cubicBezTo>
                  <a:lnTo>
                    <a:pt x="6299" y="2344"/>
                  </a:lnTo>
                  <a:lnTo>
                    <a:pt x="7180" y="2844"/>
                  </a:lnTo>
                  <a:cubicBezTo>
                    <a:pt x="7299" y="2927"/>
                    <a:pt x="7299" y="3106"/>
                    <a:pt x="7180" y="3165"/>
                  </a:cubicBezTo>
                  <a:cubicBezTo>
                    <a:pt x="4823" y="4499"/>
                    <a:pt x="5823" y="3939"/>
                    <a:pt x="2989" y="5559"/>
                  </a:cubicBezTo>
                  <a:cubicBezTo>
                    <a:pt x="2960" y="5570"/>
                    <a:pt x="2930" y="5576"/>
                    <a:pt x="2900" y="5576"/>
                  </a:cubicBezTo>
                  <a:cubicBezTo>
                    <a:pt x="2870" y="5576"/>
                    <a:pt x="2840" y="5570"/>
                    <a:pt x="2811" y="5559"/>
                  </a:cubicBezTo>
                  <a:lnTo>
                    <a:pt x="275" y="4094"/>
                  </a:lnTo>
                  <a:cubicBezTo>
                    <a:pt x="249" y="4083"/>
                    <a:pt x="222" y="4078"/>
                    <a:pt x="196" y="4078"/>
                  </a:cubicBezTo>
                  <a:cubicBezTo>
                    <a:pt x="137" y="4078"/>
                    <a:pt x="81" y="4104"/>
                    <a:pt x="48" y="4154"/>
                  </a:cubicBezTo>
                  <a:cubicBezTo>
                    <a:pt x="1" y="4237"/>
                    <a:pt x="37" y="4332"/>
                    <a:pt x="108" y="4380"/>
                  </a:cubicBezTo>
                  <a:lnTo>
                    <a:pt x="2656" y="5844"/>
                  </a:lnTo>
                  <a:cubicBezTo>
                    <a:pt x="2727" y="5880"/>
                    <a:pt x="2811" y="5916"/>
                    <a:pt x="2906" y="5916"/>
                  </a:cubicBezTo>
                  <a:cubicBezTo>
                    <a:pt x="2989" y="5916"/>
                    <a:pt x="3085" y="5880"/>
                    <a:pt x="3156" y="5844"/>
                  </a:cubicBezTo>
                  <a:lnTo>
                    <a:pt x="6264" y="4070"/>
                  </a:lnTo>
                  <a:lnTo>
                    <a:pt x="7192" y="4606"/>
                  </a:lnTo>
                  <a:cubicBezTo>
                    <a:pt x="7311" y="4678"/>
                    <a:pt x="7311" y="4856"/>
                    <a:pt x="7192" y="4916"/>
                  </a:cubicBezTo>
                  <a:cubicBezTo>
                    <a:pt x="7097" y="4963"/>
                    <a:pt x="7121" y="4963"/>
                    <a:pt x="3013" y="7309"/>
                  </a:cubicBezTo>
                  <a:cubicBezTo>
                    <a:pt x="2983" y="7327"/>
                    <a:pt x="2954" y="7336"/>
                    <a:pt x="2924" y="7336"/>
                  </a:cubicBezTo>
                  <a:cubicBezTo>
                    <a:pt x="2894" y="7336"/>
                    <a:pt x="2864" y="7327"/>
                    <a:pt x="2835" y="7309"/>
                  </a:cubicBezTo>
                  <a:lnTo>
                    <a:pt x="1942" y="6797"/>
                  </a:lnTo>
                  <a:cubicBezTo>
                    <a:pt x="1913" y="6780"/>
                    <a:pt x="1883" y="6773"/>
                    <a:pt x="1854" y="6773"/>
                  </a:cubicBezTo>
                  <a:cubicBezTo>
                    <a:pt x="1798" y="6773"/>
                    <a:pt x="1747" y="6802"/>
                    <a:pt x="1715" y="6856"/>
                  </a:cubicBezTo>
                  <a:cubicBezTo>
                    <a:pt x="1668" y="6928"/>
                    <a:pt x="1703" y="7035"/>
                    <a:pt x="1775" y="7071"/>
                  </a:cubicBezTo>
                  <a:lnTo>
                    <a:pt x="2668" y="7595"/>
                  </a:lnTo>
                  <a:cubicBezTo>
                    <a:pt x="2739" y="7642"/>
                    <a:pt x="2835" y="7666"/>
                    <a:pt x="2918" y="7666"/>
                  </a:cubicBezTo>
                  <a:cubicBezTo>
                    <a:pt x="3013" y="7666"/>
                    <a:pt x="3096" y="7642"/>
                    <a:pt x="3168" y="7595"/>
                  </a:cubicBezTo>
                  <a:lnTo>
                    <a:pt x="6287" y="5821"/>
                  </a:lnTo>
                  <a:lnTo>
                    <a:pt x="7204" y="6356"/>
                  </a:lnTo>
                  <a:cubicBezTo>
                    <a:pt x="7323" y="6440"/>
                    <a:pt x="7323" y="6618"/>
                    <a:pt x="7204" y="6678"/>
                  </a:cubicBezTo>
                  <a:lnTo>
                    <a:pt x="6430" y="7118"/>
                  </a:lnTo>
                  <a:cubicBezTo>
                    <a:pt x="6287" y="7214"/>
                    <a:pt x="6347" y="7428"/>
                    <a:pt x="6502" y="7428"/>
                  </a:cubicBezTo>
                  <a:cubicBezTo>
                    <a:pt x="6585" y="7428"/>
                    <a:pt x="6549" y="7416"/>
                    <a:pt x="7359" y="6975"/>
                  </a:cubicBezTo>
                  <a:cubicBezTo>
                    <a:pt x="7716" y="6761"/>
                    <a:pt x="7716" y="6273"/>
                    <a:pt x="7383" y="6082"/>
                  </a:cubicBezTo>
                  <a:lnTo>
                    <a:pt x="6621" y="5642"/>
                  </a:lnTo>
                  <a:lnTo>
                    <a:pt x="7371" y="5213"/>
                  </a:lnTo>
                  <a:cubicBezTo>
                    <a:pt x="7538" y="5130"/>
                    <a:pt x="7621" y="4963"/>
                    <a:pt x="7621" y="4773"/>
                  </a:cubicBezTo>
                  <a:cubicBezTo>
                    <a:pt x="7621" y="4594"/>
                    <a:pt x="7538" y="4427"/>
                    <a:pt x="7371" y="4320"/>
                  </a:cubicBezTo>
                  <a:lnTo>
                    <a:pt x="6609" y="3892"/>
                  </a:lnTo>
                  <a:lnTo>
                    <a:pt x="7359" y="3463"/>
                  </a:lnTo>
                  <a:cubicBezTo>
                    <a:pt x="7514" y="3368"/>
                    <a:pt x="7609" y="3201"/>
                    <a:pt x="7609" y="3011"/>
                  </a:cubicBezTo>
                  <a:cubicBezTo>
                    <a:pt x="7609" y="2832"/>
                    <a:pt x="7514" y="2665"/>
                    <a:pt x="7359" y="2570"/>
                  </a:cubicBezTo>
                  <a:lnTo>
                    <a:pt x="6668" y="2165"/>
                  </a:lnTo>
                  <a:cubicBezTo>
                    <a:pt x="6668" y="427"/>
                    <a:pt x="6680" y="510"/>
                    <a:pt x="6621" y="451"/>
                  </a:cubicBezTo>
                  <a:cubicBezTo>
                    <a:pt x="6597" y="403"/>
                    <a:pt x="6609" y="439"/>
                    <a:pt x="5894" y="22"/>
                  </a:cubicBezTo>
                  <a:cubicBezTo>
                    <a:pt x="5872" y="7"/>
                    <a:pt x="5846" y="0"/>
                    <a:pt x="58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1075;p63">
              <a:extLst>
                <a:ext uri="{FF2B5EF4-FFF2-40B4-BE49-F238E27FC236}">
                  <a16:creationId xmlns:a16="http://schemas.microsoft.com/office/drawing/2014/main" id="{4ABE87D8-9452-62BA-327B-0931EF4FE54C}"/>
                </a:ext>
              </a:extLst>
            </p:cNvPr>
            <p:cNvSpPr/>
            <p:nvPr/>
          </p:nvSpPr>
          <p:spPr>
            <a:xfrm>
              <a:off x="986100" y="3642074"/>
              <a:ext cx="129923" cy="63292"/>
            </a:xfrm>
            <a:custGeom>
              <a:avLst/>
              <a:gdLst/>
              <a:ahLst/>
              <a:cxnLst/>
              <a:rect l="l" t="t" r="r" b="b"/>
              <a:pathLst>
                <a:path w="4085" h="1990" extrusionOk="0">
                  <a:moveTo>
                    <a:pt x="3892" y="0"/>
                  </a:moveTo>
                  <a:cubicBezTo>
                    <a:pt x="3864" y="0"/>
                    <a:pt x="3835" y="8"/>
                    <a:pt x="3811" y="25"/>
                  </a:cubicBezTo>
                  <a:lnTo>
                    <a:pt x="965" y="1644"/>
                  </a:lnTo>
                  <a:cubicBezTo>
                    <a:pt x="935" y="1656"/>
                    <a:pt x="906" y="1662"/>
                    <a:pt x="876" y="1662"/>
                  </a:cubicBezTo>
                  <a:cubicBezTo>
                    <a:pt x="846" y="1662"/>
                    <a:pt x="816" y="1656"/>
                    <a:pt x="786" y="1644"/>
                  </a:cubicBezTo>
                  <a:lnTo>
                    <a:pt x="263" y="1346"/>
                  </a:lnTo>
                  <a:cubicBezTo>
                    <a:pt x="240" y="1331"/>
                    <a:pt x="214" y="1325"/>
                    <a:pt x="188" y="1325"/>
                  </a:cubicBezTo>
                  <a:cubicBezTo>
                    <a:pt x="130" y="1325"/>
                    <a:pt x="69" y="1357"/>
                    <a:pt x="36" y="1406"/>
                  </a:cubicBezTo>
                  <a:cubicBezTo>
                    <a:pt x="1" y="1477"/>
                    <a:pt x="24" y="1584"/>
                    <a:pt x="96" y="1632"/>
                  </a:cubicBezTo>
                  <a:cubicBezTo>
                    <a:pt x="572" y="1882"/>
                    <a:pt x="655" y="1989"/>
                    <a:pt x="870" y="1989"/>
                  </a:cubicBezTo>
                  <a:cubicBezTo>
                    <a:pt x="1108" y="1989"/>
                    <a:pt x="965" y="1989"/>
                    <a:pt x="3965" y="287"/>
                  </a:cubicBezTo>
                  <a:cubicBezTo>
                    <a:pt x="4061" y="263"/>
                    <a:pt x="4084" y="156"/>
                    <a:pt x="4025" y="84"/>
                  </a:cubicBezTo>
                  <a:cubicBezTo>
                    <a:pt x="4001" y="29"/>
                    <a:pt x="3947" y="0"/>
                    <a:pt x="389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1076;p63">
              <a:extLst>
                <a:ext uri="{FF2B5EF4-FFF2-40B4-BE49-F238E27FC236}">
                  <a16:creationId xmlns:a16="http://schemas.microsoft.com/office/drawing/2014/main" id="{BF88052D-4A0B-79D4-3796-E758388C7EE9}"/>
                </a:ext>
              </a:extLst>
            </p:cNvPr>
            <p:cNvSpPr/>
            <p:nvPr/>
          </p:nvSpPr>
          <p:spPr>
            <a:xfrm>
              <a:off x="862283" y="3599678"/>
              <a:ext cx="118696" cy="84156"/>
            </a:xfrm>
            <a:custGeom>
              <a:avLst/>
              <a:gdLst/>
              <a:ahLst/>
              <a:cxnLst/>
              <a:rect l="l" t="t" r="r" b="b"/>
              <a:pathLst>
                <a:path w="3732" h="2646" extrusionOk="0">
                  <a:moveTo>
                    <a:pt x="366" y="1"/>
                  </a:moveTo>
                  <a:cubicBezTo>
                    <a:pt x="332" y="1"/>
                    <a:pt x="299" y="9"/>
                    <a:pt x="274" y="24"/>
                  </a:cubicBezTo>
                  <a:cubicBezTo>
                    <a:pt x="0" y="250"/>
                    <a:pt x="36" y="679"/>
                    <a:pt x="346" y="858"/>
                  </a:cubicBezTo>
                  <a:cubicBezTo>
                    <a:pt x="3352" y="2574"/>
                    <a:pt x="3447" y="2644"/>
                    <a:pt x="3517" y="2644"/>
                  </a:cubicBezTo>
                  <a:cubicBezTo>
                    <a:pt x="3523" y="2644"/>
                    <a:pt x="3529" y="2644"/>
                    <a:pt x="3536" y="2644"/>
                  </a:cubicBezTo>
                  <a:cubicBezTo>
                    <a:pt x="3544" y="2645"/>
                    <a:pt x="3550" y="2645"/>
                    <a:pt x="3557" y="2645"/>
                  </a:cubicBezTo>
                  <a:cubicBezTo>
                    <a:pt x="3685" y="2645"/>
                    <a:pt x="3732" y="2436"/>
                    <a:pt x="3596" y="2346"/>
                  </a:cubicBezTo>
                  <a:lnTo>
                    <a:pt x="500" y="584"/>
                  </a:lnTo>
                  <a:cubicBezTo>
                    <a:pt x="381" y="524"/>
                    <a:pt x="381" y="358"/>
                    <a:pt x="465" y="286"/>
                  </a:cubicBezTo>
                  <a:cubicBezTo>
                    <a:pt x="536" y="227"/>
                    <a:pt x="536" y="119"/>
                    <a:pt x="500" y="60"/>
                  </a:cubicBezTo>
                  <a:cubicBezTo>
                    <a:pt x="465" y="18"/>
                    <a:pt x="414" y="1"/>
                    <a:pt x="3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270F-B0C6-70E3-BFE8-78CB19C09EB9}"/>
              </a:ext>
            </a:extLst>
          </p:cNvPr>
          <p:cNvSpPr>
            <a:spLocks noGrp="1"/>
          </p:cNvSpPr>
          <p:nvPr>
            <p:ph type="title"/>
          </p:nvPr>
        </p:nvSpPr>
        <p:spPr/>
        <p:txBody>
          <a:bodyPr/>
          <a:lstStyle/>
          <a:p>
            <a:r>
              <a:rPr lang="en-US" dirty="0"/>
              <a:t>Mapping algorithms with problems</a:t>
            </a:r>
          </a:p>
        </p:txBody>
      </p:sp>
      <p:graphicFrame>
        <p:nvGraphicFramePr>
          <p:cNvPr id="15" name="Table 14">
            <a:extLst>
              <a:ext uri="{FF2B5EF4-FFF2-40B4-BE49-F238E27FC236}">
                <a16:creationId xmlns:a16="http://schemas.microsoft.com/office/drawing/2014/main" id="{02C0EFC7-BCA3-3EF3-EB17-B27D31D28F22}"/>
              </a:ext>
            </a:extLst>
          </p:cNvPr>
          <p:cNvGraphicFramePr>
            <a:graphicFrameLocks noGrp="1"/>
          </p:cNvGraphicFramePr>
          <p:nvPr>
            <p:extLst>
              <p:ext uri="{D42A27DB-BD31-4B8C-83A1-F6EECF244321}">
                <p14:modId xmlns:p14="http://schemas.microsoft.com/office/powerpoint/2010/main" val="847888703"/>
              </p:ext>
            </p:extLst>
          </p:nvPr>
        </p:nvGraphicFramePr>
        <p:xfrm>
          <a:off x="729942" y="1249680"/>
          <a:ext cx="7684116" cy="3556000"/>
        </p:xfrm>
        <a:graphic>
          <a:graphicData uri="http://schemas.openxmlformats.org/drawingml/2006/table">
            <a:tbl>
              <a:tblPr firstRow="1" bandRow="1">
                <a:tableStyleId>{D3442214-549A-4148-86EF-44E57CC45934}</a:tableStyleId>
              </a:tblPr>
              <a:tblGrid>
                <a:gridCol w="817436">
                  <a:extLst>
                    <a:ext uri="{9D8B030D-6E8A-4147-A177-3AD203B41FA5}">
                      <a16:colId xmlns:a16="http://schemas.microsoft.com/office/drawing/2014/main" val="4971588"/>
                    </a:ext>
                  </a:extLst>
                </a:gridCol>
                <a:gridCol w="1061491">
                  <a:extLst>
                    <a:ext uri="{9D8B030D-6E8A-4147-A177-3AD203B41FA5}">
                      <a16:colId xmlns:a16="http://schemas.microsoft.com/office/drawing/2014/main" val="623279277"/>
                    </a:ext>
                  </a:extLst>
                </a:gridCol>
                <a:gridCol w="1181100">
                  <a:extLst>
                    <a:ext uri="{9D8B030D-6E8A-4147-A177-3AD203B41FA5}">
                      <a16:colId xmlns:a16="http://schemas.microsoft.com/office/drawing/2014/main" val="358286945"/>
                    </a:ext>
                  </a:extLst>
                </a:gridCol>
                <a:gridCol w="1068089">
                  <a:extLst>
                    <a:ext uri="{9D8B030D-6E8A-4147-A177-3AD203B41FA5}">
                      <a16:colId xmlns:a16="http://schemas.microsoft.com/office/drawing/2014/main" val="2162470386"/>
                    </a:ext>
                  </a:extLst>
                </a:gridCol>
                <a:gridCol w="1140927">
                  <a:extLst>
                    <a:ext uri="{9D8B030D-6E8A-4147-A177-3AD203B41FA5}">
                      <a16:colId xmlns:a16="http://schemas.microsoft.com/office/drawing/2014/main" val="2097801412"/>
                    </a:ext>
                  </a:extLst>
                </a:gridCol>
                <a:gridCol w="1210459">
                  <a:extLst>
                    <a:ext uri="{9D8B030D-6E8A-4147-A177-3AD203B41FA5}">
                      <a16:colId xmlns:a16="http://schemas.microsoft.com/office/drawing/2014/main" val="1416230308"/>
                    </a:ext>
                  </a:extLst>
                </a:gridCol>
                <a:gridCol w="1204614">
                  <a:extLst>
                    <a:ext uri="{9D8B030D-6E8A-4147-A177-3AD203B41FA5}">
                      <a16:colId xmlns:a16="http://schemas.microsoft.com/office/drawing/2014/main" val="930803013"/>
                    </a:ext>
                  </a:extLst>
                </a:gridCol>
              </a:tblGrid>
              <a:tr h="452120">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Roboto" panose="02000000000000000000" pitchFamily="2" charset="0"/>
                          <a:ea typeface="Roboto" panose="02000000000000000000" pitchFamily="2" charset="0"/>
                          <a:cs typeface="Roboto" panose="02000000000000000000" pitchFamily="2" charset="0"/>
                        </a:rPr>
                        <a:t>Deep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Roboto" panose="02000000000000000000" pitchFamily="2" charset="0"/>
                          <a:ea typeface="Roboto" panose="02000000000000000000" pitchFamily="2" charset="0"/>
                          <a:cs typeface="Roboto" panose="02000000000000000000" pitchFamily="2" charset="0"/>
                        </a:rPr>
                        <a:t>Computer 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Roboto" panose="02000000000000000000" pitchFamily="2" charset="0"/>
                          <a:ea typeface="Roboto" panose="02000000000000000000" pitchFamily="2" charset="0"/>
                          <a:cs typeface="Roboto" panose="02000000000000000000" pitchFamily="2" charset="0"/>
                        </a:rPr>
                        <a:t>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Roboto" panose="02000000000000000000" pitchFamily="2" charset="0"/>
                          <a:ea typeface="Roboto" panose="02000000000000000000" pitchFamily="2" charset="0"/>
                          <a:cs typeface="Roboto" panose="02000000000000000000" pitchFamily="2" charset="0"/>
                        </a:rPr>
                        <a:t>Forecasting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Roboto" panose="02000000000000000000" pitchFamily="2" charset="0"/>
                          <a:ea typeface="Roboto" panose="02000000000000000000" pitchFamily="2" charset="0"/>
                          <a:cs typeface="Roboto" panose="02000000000000000000" pitchFamily="2" charset="0"/>
                        </a:rPr>
                        <a:t>Reinforcement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Roboto" panose="02000000000000000000" pitchFamily="2" charset="0"/>
                          <a:ea typeface="Roboto" panose="02000000000000000000" pitchFamily="2" charset="0"/>
                          <a:cs typeface="Roboto" panose="02000000000000000000" pitchFamily="2" charset="0"/>
                        </a:rPr>
                        <a:t>Differential Privacy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292734"/>
                  </a:ext>
                </a:extLst>
              </a:tr>
              <a:tr h="767080">
                <a:tc>
                  <a:txBody>
                    <a:bodyPr/>
                    <a:lstStyle/>
                    <a:p>
                      <a:r>
                        <a:rPr lang="en-US" sz="1100" i="1" dirty="0">
                          <a:latin typeface="Roboto" panose="02000000000000000000" pitchFamily="2" charset="0"/>
                          <a:ea typeface="Roboto" panose="02000000000000000000" pitchFamily="2" charset="0"/>
                          <a:cs typeface="Roboto" panose="02000000000000000000" pitchFamily="2" charset="0"/>
                        </a:rPr>
                        <a:t>Problem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highlight>
                          <a:srgbClr val="00FF00"/>
                        </a:highlight>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highlight>
                          <a:srgbClr val="00FF00"/>
                        </a:highlight>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400498"/>
                  </a:ext>
                </a:extLst>
              </a:tr>
              <a:tr h="792480">
                <a:tc>
                  <a:txBody>
                    <a:bodyPr/>
                    <a:lstStyle/>
                    <a:p>
                      <a:r>
                        <a:rPr lang="en-US" sz="1100" i="1" dirty="0">
                          <a:latin typeface="Roboto" panose="02000000000000000000" pitchFamily="2" charset="0"/>
                          <a:ea typeface="Roboto" panose="02000000000000000000" pitchFamily="2" charset="0"/>
                          <a:cs typeface="Roboto" panose="02000000000000000000" pitchFamily="2" charset="0"/>
                        </a:rPr>
                        <a:t>Problem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u="none" strike="noStrike" cap="none" dirty="0">
                        <a:solidFill>
                          <a:srgbClr val="000000"/>
                        </a:solidFill>
                        <a:highlight>
                          <a:srgbClr val="00FF00"/>
                        </a:highlight>
                        <a:latin typeface="Roboto" panose="02000000000000000000" pitchFamily="2" charset="0"/>
                        <a:ea typeface="Roboto" panose="02000000000000000000" pitchFamily="2" charset="0"/>
                        <a:cs typeface="Roboto" panose="02000000000000000000" pitchFamily="2"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9185918"/>
                  </a:ext>
                </a:extLst>
              </a:tr>
              <a:tr h="820306">
                <a:tc>
                  <a:txBody>
                    <a:bodyPr/>
                    <a:lstStyle/>
                    <a:p>
                      <a:r>
                        <a:rPr lang="en-US" sz="1100" i="1" dirty="0">
                          <a:latin typeface="Roboto" panose="02000000000000000000" pitchFamily="2" charset="0"/>
                          <a:ea typeface="Roboto" panose="02000000000000000000" pitchFamily="2" charset="0"/>
                          <a:cs typeface="Roboto" panose="02000000000000000000" pitchFamily="2" charset="0"/>
                        </a:rPr>
                        <a:t>Problem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7684300"/>
                  </a:ext>
                </a:extLst>
              </a:tr>
              <a:tr h="724014">
                <a:tc>
                  <a:txBody>
                    <a:bodyPr/>
                    <a:lstStyle/>
                    <a:p>
                      <a:r>
                        <a:rPr lang="en-US" sz="1100" i="1" dirty="0">
                          <a:latin typeface="Roboto" panose="02000000000000000000" pitchFamily="2" charset="0"/>
                          <a:ea typeface="Roboto" panose="02000000000000000000" pitchFamily="2" charset="0"/>
                          <a:cs typeface="Roboto" panose="02000000000000000000" pitchFamily="2" charset="0"/>
                        </a:rPr>
                        <a:t>Problem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sz="11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584515686"/>
                  </a:ext>
                </a:extLst>
              </a:tr>
            </a:tbl>
          </a:graphicData>
        </a:graphic>
      </p:graphicFrame>
    </p:spTree>
    <p:extLst>
      <p:ext uri="{BB962C8B-B14F-4D97-AF65-F5344CB8AC3E}">
        <p14:creationId xmlns:p14="http://schemas.microsoft.com/office/powerpoint/2010/main" val="194660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Value Network</a:t>
            </a:r>
            <a:endParaRPr dirty="0"/>
          </a:p>
        </p:txBody>
      </p:sp>
      <p:pic>
        <p:nvPicPr>
          <p:cNvPr id="2" name="Picture 1" descr="A diagram of a software&#10;&#10;Description automatically generated">
            <a:extLst>
              <a:ext uri="{FF2B5EF4-FFF2-40B4-BE49-F238E27FC236}">
                <a16:creationId xmlns:a16="http://schemas.microsoft.com/office/drawing/2014/main" id="{89DDD298-86F1-EA8D-8194-2F23FC9D9139}"/>
              </a:ext>
            </a:extLst>
          </p:cNvPr>
          <p:cNvPicPr>
            <a:picLocks noChangeAspect="1"/>
          </p:cNvPicPr>
          <p:nvPr/>
        </p:nvPicPr>
        <p:blipFill>
          <a:blip r:embed="rId3"/>
          <a:stretch>
            <a:fillRect/>
          </a:stretch>
        </p:blipFill>
        <p:spPr>
          <a:xfrm>
            <a:off x="1046024" y="1112200"/>
            <a:ext cx="7051951" cy="3654360"/>
          </a:xfrm>
          <a:prstGeom prst="rect">
            <a:avLst/>
          </a:prstGeom>
        </p:spPr>
      </p:pic>
    </p:spTree>
    <p:extLst>
      <p:ext uri="{BB962C8B-B14F-4D97-AF65-F5344CB8AC3E}">
        <p14:creationId xmlns:p14="http://schemas.microsoft.com/office/powerpoint/2010/main" val="179855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5" name="Title 4">
            <a:extLst>
              <a:ext uri="{FF2B5EF4-FFF2-40B4-BE49-F238E27FC236}">
                <a16:creationId xmlns:a16="http://schemas.microsoft.com/office/drawing/2014/main" id="{11A40A6E-8787-2142-3530-1EB2ABBD8343}"/>
              </a:ext>
            </a:extLst>
          </p:cNvPr>
          <p:cNvSpPr>
            <a:spLocks noGrp="1"/>
          </p:cNvSpPr>
          <p:nvPr>
            <p:ph type="title"/>
          </p:nvPr>
        </p:nvSpPr>
        <p:spPr/>
        <p:txBody>
          <a:bodyPr/>
          <a:lstStyle/>
          <a:p>
            <a:r>
              <a:rPr lang="en-US" dirty="0"/>
              <a:t>Strategy Summary</a:t>
            </a:r>
          </a:p>
        </p:txBody>
      </p:sp>
      <p:sp>
        <p:nvSpPr>
          <p:cNvPr id="6" name="TextBox 5">
            <a:extLst>
              <a:ext uri="{FF2B5EF4-FFF2-40B4-BE49-F238E27FC236}">
                <a16:creationId xmlns:a16="http://schemas.microsoft.com/office/drawing/2014/main" id="{324E73D9-147D-F07E-61AA-7186F718638D}"/>
              </a:ext>
            </a:extLst>
          </p:cNvPr>
          <p:cNvSpPr txBox="1"/>
          <p:nvPr/>
        </p:nvSpPr>
        <p:spPr>
          <a:xfrm>
            <a:off x="720000" y="1330384"/>
            <a:ext cx="4182555" cy="2482731"/>
          </a:xfrm>
          <a:prstGeom prst="rect">
            <a:avLst/>
          </a:prstGeom>
          <a:noFill/>
        </p:spPr>
        <p:txBody>
          <a:bodyPr wrap="none" rtlCol="0">
            <a:spAutoFit/>
          </a:bodyPr>
          <a:lstStyle/>
          <a:p>
            <a:pPr marL="285750" indent="-285750">
              <a:lnSpc>
                <a:spcPct val="200000"/>
              </a:lnSpc>
              <a:buFontTx/>
              <a:buChar char="-"/>
            </a:pPr>
            <a:r>
              <a:rPr lang="en-US" sz="1600" dirty="0">
                <a:latin typeface="Roboto" panose="02000000000000000000" pitchFamily="2" charset="0"/>
                <a:ea typeface="Roboto" panose="02000000000000000000" pitchFamily="2" charset="0"/>
                <a:cs typeface="Roboto" panose="02000000000000000000" pitchFamily="2" charset="0"/>
              </a:rPr>
              <a:t>Advanced AI/ML Algorithms</a:t>
            </a:r>
          </a:p>
          <a:p>
            <a:pPr marL="285750" indent="-285750">
              <a:lnSpc>
                <a:spcPct val="200000"/>
              </a:lnSpc>
              <a:buFontTx/>
              <a:buChar char="-"/>
            </a:pPr>
            <a:r>
              <a:rPr lang="en-US" sz="1600" dirty="0">
                <a:latin typeface="Roboto" panose="02000000000000000000" pitchFamily="2" charset="0"/>
                <a:ea typeface="Roboto" panose="02000000000000000000" pitchFamily="2" charset="0"/>
                <a:cs typeface="Roboto" panose="02000000000000000000" pitchFamily="2" charset="0"/>
              </a:rPr>
              <a:t>Targeting early adopters</a:t>
            </a:r>
          </a:p>
          <a:p>
            <a:pPr marL="285750" indent="-285750">
              <a:lnSpc>
                <a:spcPct val="200000"/>
              </a:lnSpc>
              <a:buFontTx/>
              <a:buChar char="-"/>
            </a:pPr>
            <a:r>
              <a:rPr lang="en-US" sz="1600" dirty="0">
                <a:latin typeface="Roboto" panose="02000000000000000000" pitchFamily="2" charset="0"/>
                <a:ea typeface="Roboto" panose="02000000000000000000" pitchFamily="2" charset="0"/>
                <a:cs typeface="Roboto" panose="02000000000000000000" pitchFamily="2" charset="0"/>
              </a:rPr>
              <a:t>LMS integration to leverage student data</a:t>
            </a:r>
          </a:p>
          <a:p>
            <a:pPr marL="285750" indent="-285750">
              <a:lnSpc>
                <a:spcPct val="200000"/>
              </a:lnSpc>
              <a:buFontTx/>
              <a:buChar char="-"/>
            </a:pPr>
            <a:r>
              <a:rPr lang="en-US" sz="1600" dirty="0">
                <a:latin typeface="Roboto" panose="02000000000000000000" pitchFamily="2" charset="0"/>
                <a:ea typeface="Roboto" panose="02000000000000000000" pitchFamily="2" charset="0"/>
                <a:cs typeface="Roboto" panose="02000000000000000000" pitchFamily="2" charset="0"/>
              </a:rPr>
              <a:t>Freemium pricing model</a:t>
            </a:r>
          </a:p>
          <a:p>
            <a:pPr marL="285750" indent="-285750">
              <a:lnSpc>
                <a:spcPct val="200000"/>
              </a:lnSpc>
              <a:buFontTx/>
              <a:buChar char="-"/>
            </a:pPr>
            <a:r>
              <a:rPr lang="en-US" sz="1600" dirty="0">
                <a:latin typeface="Roboto" panose="02000000000000000000" pitchFamily="2" charset="0"/>
                <a:ea typeface="Roboto" panose="02000000000000000000" pitchFamily="2" charset="0"/>
                <a:cs typeface="Roboto" panose="02000000000000000000" pitchFamily="2" charset="0"/>
              </a:rPr>
              <a:t>Dedicated R&amp;D team</a:t>
            </a:r>
          </a:p>
        </p:txBody>
      </p:sp>
    </p:spTree>
    <p:extLst>
      <p:ext uri="{BB962C8B-B14F-4D97-AF65-F5344CB8AC3E}">
        <p14:creationId xmlns:p14="http://schemas.microsoft.com/office/powerpoint/2010/main" val="1510243273"/>
      </p:ext>
    </p:extLst>
  </p:cSld>
  <p:clrMapOvr>
    <a:masterClrMapping/>
  </p:clrMapOvr>
</p:sld>
</file>

<file path=ppt/theme/theme1.xml><?xml version="1.0" encoding="utf-8"?>
<a:theme xmlns:a="http://schemas.openxmlformats.org/drawingml/2006/main" name="Simple and Elegant Gradients Pitch Deck by Slidesgo">
  <a:themeElements>
    <a:clrScheme name="Simple Light">
      <a:dk1>
        <a:srgbClr val="191919"/>
      </a:dk1>
      <a:lt1>
        <a:srgbClr val="FFFFFF"/>
      </a:lt1>
      <a:dk2>
        <a:srgbClr val="8F5DE4"/>
      </a:dk2>
      <a:lt2>
        <a:srgbClr val="EBDCFA"/>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920</Words>
  <Application>Microsoft Macintosh PowerPoint</Application>
  <PresentationFormat>On-screen Show (16:9)</PresentationFormat>
  <Paragraphs>106</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Maven Pro SemiBold</vt:lpstr>
      <vt:lpstr>Times New Roman</vt:lpstr>
      <vt:lpstr>Calibri</vt:lpstr>
      <vt:lpstr>Maven Pro</vt:lpstr>
      <vt:lpstr>Roboto</vt:lpstr>
      <vt:lpstr>Arial</vt:lpstr>
      <vt:lpstr>Simple and Elegant Gradients Pitch Deck by Slidesgo</vt:lpstr>
      <vt:lpstr>Pitch Deck</vt:lpstr>
      <vt:lpstr>Company Overview</vt:lpstr>
      <vt:lpstr>Strategic Problems and Solutions</vt:lpstr>
      <vt:lpstr>Customer Segmentation Strategy</vt:lpstr>
      <vt:lpstr>Data Sources and Pipeline</vt:lpstr>
      <vt:lpstr>AI Strategy</vt:lpstr>
      <vt:lpstr>Mapping algorithms with problems</vt:lpstr>
      <vt:lpstr>Value Network</vt:lpstr>
      <vt:lpstr>Strategy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ABHAY PAI - 70112000003</cp:lastModifiedBy>
  <cp:revision>6</cp:revision>
  <dcterms:modified xsi:type="dcterms:W3CDTF">2024-05-02T02:16:54Z</dcterms:modified>
</cp:coreProperties>
</file>