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5"/>
  </p:sldMasterIdLst>
  <p:notesMasterIdLst>
    <p:notesMasterId r:id="rId18"/>
  </p:notesMasterIdLst>
  <p:handoutMasterIdLst>
    <p:handoutMasterId r:id="rId19"/>
  </p:handoutMasterIdLst>
  <p:sldIdLst>
    <p:sldId id="719" r:id="rId6"/>
    <p:sldId id="740" r:id="rId7"/>
    <p:sldId id="731" r:id="rId8"/>
    <p:sldId id="732" r:id="rId9"/>
    <p:sldId id="733" r:id="rId10"/>
    <p:sldId id="734" r:id="rId11"/>
    <p:sldId id="735" r:id="rId12"/>
    <p:sldId id="736" r:id="rId13"/>
    <p:sldId id="737" r:id="rId14"/>
    <p:sldId id="738" r:id="rId15"/>
    <p:sldId id="739" r:id="rId16"/>
    <p:sldId id="624"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B2"/>
    <a:srgbClr val="FF7E43"/>
    <a:srgbClr val="002F54"/>
    <a:srgbClr val="11BBFF"/>
    <a:srgbClr val="0070C0"/>
    <a:srgbClr val="115599"/>
    <a:srgbClr val="ADC53B"/>
    <a:srgbClr val="005CA9"/>
    <a:srgbClr val="F8F8F8"/>
    <a:srgbClr val="A6C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3178" autoAdjust="0"/>
  </p:normalViewPr>
  <p:slideViewPr>
    <p:cSldViewPr showGuides="1">
      <p:cViewPr varScale="1">
        <p:scale>
          <a:sx n="92" d="100"/>
          <a:sy n="92" d="100"/>
        </p:scale>
        <p:origin x="786"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0FEC83-6666-4933-8670-2B9892067F0D}" type="datetimeFigureOut">
              <a:rPr lang="en-US" smtClean="0"/>
              <a:t>7/3/2018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628D3F-D4DD-4CB1-9F2E-DE06C9766C0F}" type="slidenum">
              <a:rPr lang="en-US" smtClean="0"/>
              <a:t>‹#›</a:t>
            </a:fld>
            <a:endParaRPr lang="en-US"/>
          </a:p>
        </p:txBody>
      </p:sp>
    </p:spTree>
    <p:extLst>
      <p:ext uri="{BB962C8B-B14F-4D97-AF65-F5344CB8AC3E}">
        <p14:creationId xmlns:p14="http://schemas.microsoft.com/office/powerpoint/2010/main" val="400956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5D08-6740-46EC-B835-9F7562F4CFBA}" type="datetimeFigureOut">
              <a:rPr lang="en-US" smtClean="0"/>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58C34-BD13-4E83-B153-9E33146EA7BB}" type="slidenum">
              <a:rPr lang="en-US" smtClean="0"/>
              <a:t>‹#›</a:t>
            </a:fld>
            <a:endParaRPr lang="en-US"/>
          </a:p>
        </p:txBody>
      </p:sp>
    </p:spTree>
    <p:extLst>
      <p:ext uri="{BB962C8B-B14F-4D97-AF65-F5344CB8AC3E}">
        <p14:creationId xmlns:p14="http://schemas.microsoft.com/office/powerpoint/2010/main" val="102053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over page with image 03">
    <p:spTree>
      <p:nvGrpSpPr>
        <p:cNvPr id="1" name=""/>
        <p:cNvGrpSpPr/>
        <p:nvPr/>
      </p:nvGrpSpPr>
      <p:grpSpPr>
        <a:xfrm>
          <a:off x="0" y="0"/>
          <a:ext cx="0" cy="0"/>
          <a:chOff x="0" y="0"/>
          <a:chExt cx="0" cy="0"/>
        </a:xfrm>
      </p:grpSpPr>
      <p:grpSp>
        <p:nvGrpSpPr>
          <p:cNvPr id="266" name="Group 265"/>
          <p:cNvGrpSpPr/>
          <p:nvPr userDrawn="1"/>
        </p:nvGrpSpPr>
        <p:grpSpPr>
          <a:xfrm>
            <a:off x="3577213" y="0"/>
            <a:ext cx="5566787" cy="5143500"/>
            <a:chOff x="3577214" y="0"/>
            <a:chExt cx="5566786" cy="5143499"/>
          </a:xfrm>
        </p:grpSpPr>
        <p:pic>
          <p:nvPicPr>
            <p:cNvPr id="267" name="Picture 266"/>
            <p:cNvPicPr>
              <a:picLocks noChangeAspect="1"/>
            </p:cNvPicPr>
            <p:nvPr/>
          </p:nvPicPr>
          <p:blipFill rotWithShape="1">
            <a:blip r:embed="rId2">
              <a:extLst>
                <a:ext uri="{28A0092B-C50C-407E-A947-70E740481C1C}">
                  <a14:useLocalDpi xmlns:a14="http://schemas.microsoft.com/office/drawing/2010/main" val="0"/>
                </a:ext>
              </a:extLst>
            </a:blip>
            <a:srcRect l="11075"/>
            <a:stretch/>
          </p:blipFill>
          <p:spPr>
            <a:xfrm>
              <a:off x="3577214" y="0"/>
              <a:ext cx="5566786" cy="5143499"/>
            </a:xfrm>
            <a:prstGeom prst="rect">
              <a:avLst/>
            </a:prstGeom>
          </p:spPr>
        </p:pic>
        <p:sp>
          <p:nvSpPr>
            <p:cNvPr id="268" name="Arc 267"/>
            <p:cNvSpPr/>
            <p:nvPr/>
          </p:nvSpPr>
          <p:spPr>
            <a:xfrm rot="4628493">
              <a:off x="4971021" y="-571402"/>
              <a:ext cx="1722648" cy="3801631"/>
            </a:xfrm>
            <a:prstGeom prst="arc">
              <a:avLst>
                <a:gd name="adj1" fmla="val 15133019"/>
                <a:gd name="adj2" fmla="val 4935580"/>
              </a:avLst>
            </a:prstGeom>
            <a:ln w="3175">
              <a:gradFill>
                <a:gsLst>
                  <a:gs pos="22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Arc 268"/>
            <p:cNvSpPr/>
            <p:nvPr/>
          </p:nvSpPr>
          <p:spPr>
            <a:xfrm rot="4371500">
              <a:off x="5034556" y="-290191"/>
              <a:ext cx="2076678" cy="4761414"/>
            </a:xfrm>
            <a:prstGeom prst="arc">
              <a:avLst>
                <a:gd name="adj1" fmla="val 15490602"/>
                <a:gd name="adj2" fmla="val 4935580"/>
              </a:avLst>
            </a:prstGeom>
            <a:ln w="3175">
              <a:gradFill>
                <a:gsLst>
                  <a:gs pos="29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0" name="Arc 269"/>
            <p:cNvSpPr/>
            <p:nvPr/>
          </p:nvSpPr>
          <p:spPr>
            <a:xfrm rot="4371500">
              <a:off x="5358096" y="738500"/>
              <a:ext cx="2076678" cy="4383284"/>
            </a:xfrm>
            <a:prstGeom prst="arc">
              <a:avLst>
                <a:gd name="adj1" fmla="val 15954694"/>
                <a:gd name="adj2" fmla="val 5174340"/>
              </a:avLst>
            </a:prstGeom>
            <a:ln w="3175">
              <a:gradFill>
                <a:gsLst>
                  <a:gs pos="29000">
                    <a:schemeClr val="bg1"/>
                  </a:gs>
                  <a:gs pos="9000">
                    <a:srgbClr val="0071BD"/>
                  </a:gs>
                </a:gsLst>
                <a:lin ang="18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p:cNvSpPr/>
            <p:nvPr/>
          </p:nvSpPr>
          <p:spPr>
            <a:xfrm rot="4371500">
              <a:off x="5677346" y="2000495"/>
              <a:ext cx="1808324" cy="3394837"/>
            </a:xfrm>
            <a:prstGeom prst="arc">
              <a:avLst>
                <a:gd name="adj1" fmla="val 16258681"/>
                <a:gd name="adj2" fmla="val 4801404"/>
              </a:avLst>
            </a:prstGeom>
            <a:ln w="3175">
              <a:gradFill>
                <a:gsLst>
                  <a:gs pos="73000">
                    <a:srgbClr val="FFFFFF"/>
                  </a:gs>
                  <a:gs pos="77000">
                    <a:schemeClr val="bg1">
                      <a:alpha val="0"/>
                    </a:schemeClr>
                  </a:gs>
                  <a:gs pos="29000">
                    <a:schemeClr val="bg1"/>
                  </a:gs>
                  <a:gs pos="9000">
                    <a:srgbClr val="0071BD"/>
                  </a:gs>
                </a:gsLst>
                <a:lin ang="66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Oval 271"/>
            <p:cNvSpPr/>
            <p:nvPr userDrawn="1"/>
          </p:nvSpPr>
          <p:spPr>
            <a:xfrm>
              <a:off x="5857875" y="2790825"/>
              <a:ext cx="628650" cy="628650"/>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userDrawn="1"/>
          </p:nvSpPr>
          <p:spPr>
            <a:xfrm>
              <a:off x="5943600" y="2876550"/>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nvGrpSpPr>
            <p:cNvPr id="274" name="Group 273"/>
            <p:cNvGrpSpPr/>
            <p:nvPr userDrawn="1"/>
          </p:nvGrpSpPr>
          <p:grpSpPr>
            <a:xfrm>
              <a:off x="5996249" y="2954378"/>
              <a:ext cx="326502" cy="314244"/>
              <a:chOff x="2324100" y="2892425"/>
              <a:chExt cx="465138" cy="447675"/>
            </a:xfrm>
            <a:solidFill>
              <a:srgbClr val="006CB4"/>
            </a:solidFill>
          </p:grpSpPr>
          <p:sp>
            <p:nvSpPr>
              <p:cNvPr id="323" name="Freeform 20"/>
              <p:cNvSpPr>
                <a:spLocks noEditPoints="1"/>
              </p:cNvSpPr>
              <p:nvPr/>
            </p:nvSpPr>
            <p:spPr bwMode="auto">
              <a:xfrm>
                <a:off x="2451100" y="2895600"/>
                <a:ext cx="338138" cy="444500"/>
              </a:xfrm>
              <a:custGeom>
                <a:avLst/>
                <a:gdLst>
                  <a:gd name="T0" fmla="*/ 48 w 88"/>
                  <a:gd name="T1" fmla="*/ 29 h 115"/>
                  <a:gd name="T2" fmla="*/ 56 w 88"/>
                  <a:gd name="T3" fmla="*/ 16 h 115"/>
                  <a:gd name="T4" fmla="*/ 73 w 88"/>
                  <a:gd name="T5" fmla="*/ 9 h 115"/>
                  <a:gd name="T6" fmla="*/ 53 w 88"/>
                  <a:gd name="T7" fmla="*/ 9 h 115"/>
                  <a:gd name="T8" fmla="*/ 56 w 88"/>
                  <a:gd name="T9" fmla="*/ 15 h 115"/>
                  <a:gd name="T10" fmla="*/ 45 w 88"/>
                  <a:gd name="T11" fmla="*/ 27 h 115"/>
                  <a:gd name="T12" fmla="*/ 69 w 88"/>
                  <a:gd name="T13" fmla="*/ 9 h 115"/>
                  <a:gd name="T14" fmla="*/ 57 w 88"/>
                  <a:gd name="T15" fmla="*/ 9 h 115"/>
                  <a:gd name="T16" fmla="*/ 40 w 88"/>
                  <a:gd name="T17" fmla="*/ 26 h 115"/>
                  <a:gd name="T18" fmla="*/ 34 w 88"/>
                  <a:gd name="T19" fmla="*/ 30 h 115"/>
                  <a:gd name="T20" fmla="*/ 40 w 88"/>
                  <a:gd name="T21" fmla="*/ 26 h 115"/>
                  <a:gd name="T22" fmla="*/ 34 w 88"/>
                  <a:gd name="T23" fmla="*/ 73 h 115"/>
                  <a:gd name="T24" fmla="*/ 40 w 88"/>
                  <a:gd name="T25" fmla="*/ 69 h 115"/>
                  <a:gd name="T26" fmla="*/ 34 w 88"/>
                  <a:gd name="T27" fmla="*/ 73 h 115"/>
                  <a:gd name="T28" fmla="*/ 23 w 88"/>
                  <a:gd name="T29" fmla="*/ 60 h 115"/>
                  <a:gd name="T30" fmla="*/ 30 w 88"/>
                  <a:gd name="T31" fmla="*/ 56 h 115"/>
                  <a:gd name="T32" fmla="*/ 23 w 88"/>
                  <a:gd name="T33" fmla="*/ 60 h 115"/>
                  <a:gd name="T34" fmla="*/ 41 w 88"/>
                  <a:gd name="T35" fmla="*/ 56 h 115"/>
                  <a:gd name="T36" fmla="*/ 34 w 88"/>
                  <a:gd name="T37" fmla="*/ 60 h 115"/>
                  <a:gd name="T38" fmla="*/ 41 w 88"/>
                  <a:gd name="T39" fmla="*/ 56 h 115"/>
                  <a:gd name="T40" fmla="*/ 69 w 88"/>
                  <a:gd name="T41" fmla="*/ 32 h 115"/>
                  <a:gd name="T42" fmla="*/ 48 w 88"/>
                  <a:gd name="T43" fmla="*/ 43 h 115"/>
                  <a:gd name="T44" fmla="*/ 11 w 88"/>
                  <a:gd name="T45" fmla="*/ 58 h 115"/>
                  <a:gd name="T46" fmla="*/ 26 w 88"/>
                  <a:gd name="T47" fmla="*/ 69 h 115"/>
                  <a:gd name="T48" fmla="*/ 26 w 88"/>
                  <a:gd name="T49" fmla="*/ 47 h 115"/>
                  <a:gd name="T50" fmla="*/ 58 w 88"/>
                  <a:gd name="T51" fmla="*/ 36 h 115"/>
                  <a:gd name="T52" fmla="*/ 79 w 88"/>
                  <a:gd name="T53" fmla="*/ 43 h 115"/>
                  <a:gd name="T54" fmla="*/ 79 w 88"/>
                  <a:gd name="T55" fmla="*/ 23 h 115"/>
                  <a:gd name="T56" fmla="*/ 79 w 88"/>
                  <a:gd name="T57" fmla="*/ 27 h 115"/>
                  <a:gd name="T58" fmla="*/ 79 w 88"/>
                  <a:gd name="T59" fmla="*/ 40 h 115"/>
                  <a:gd name="T60" fmla="*/ 79 w 88"/>
                  <a:gd name="T61" fmla="*/ 27 h 115"/>
                  <a:gd name="T62" fmla="*/ 66 w 88"/>
                  <a:gd name="T63" fmla="*/ 56 h 115"/>
                  <a:gd name="T64" fmla="*/ 46 w 88"/>
                  <a:gd name="T65" fmla="*/ 60 h 115"/>
                  <a:gd name="T66" fmla="*/ 76 w 88"/>
                  <a:gd name="T67" fmla="*/ 67 h 115"/>
                  <a:gd name="T68" fmla="*/ 76 w 88"/>
                  <a:gd name="T69" fmla="*/ 48 h 115"/>
                  <a:gd name="T70" fmla="*/ 69 w 88"/>
                  <a:gd name="T71" fmla="*/ 58 h 115"/>
                  <a:gd name="T72" fmla="*/ 82 w 88"/>
                  <a:gd name="T73" fmla="*/ 58 h 115"/>
                  <a:gd name="T74" fmla="*/ 79 w 88"/>
                  <a:gd name="T75" fmla="*/ 73 h 115"/>
                  <a:gd name="T76" fmla="*/ 61 w 88"/>
                  <a:gd name="T77" fmla="*/ 81 h 115"/>
                  <a:gd name="T78" fmla="*/ 45 w 88"/>
                  <a:gd name="T79" fmla="*/ 72 h 115"/>
                  <a:gd name="T80" fmla="*/ 69 w 88"/>
                  <a:gd name="T81" fmla="*/ 84 h 115"/>
                  <a:gd name="T82" fmla="*/ 88 w 88"/>
                  <a:gd name="T83" fmla="*/ 83 h 115"/>
                  <a:gd name="T84" fmla="*/ 79 w 88"/>
                  <a:gd name="T85" fmla="*/ 89 h 115"/>
                  <a:gd name="T86" fmla="*/ 79 w 88"/>
                  <a:gd name="T87" fmla="*/ 77 h 115"/>
                  <a:gd name="T88" fmla="*/ 79 w 88"/>
                  <a:gd name="T89" fmla="*/ 89 h 115"/>
                  <a:gd name="T90" fmla="*/ 57 w 88"/>
                  <a:gd name="T91" fmla="*/ 98 h 115"/>
                  <a:gd name="T92" fmla="*/ 30 w 88"/>
                  <a:gd name="T93" fmla="*/ 83 h 115"/>
                  <a:gd name="T94" fmla="*/ 30 w 88"/>
                  <a:gd name="T95" fmla="*/ 30 h 115"/>
                  <a:gd name="T96" fmla="*/ 0 w 88"/>
                  <a:gd name="T97" fmla="*/ 57 h 115"/>
                  <a:gd name="T98" fmla="*/ 43 w 88"/>
                  <a:gd name="T99" fmla="*/ 87 h 115"/>
                  <a:gd name="T100" fmla="*/ 53 w 88"/>
                  <a:gd name="T101" fmla="*/ 105 h 115"/>
                  <a:gd name="T102" fmla="*/ 73 w 88"/>
                  <a:gd name="T103" fmla="*/ 105 h 115"/>
                  <a:gd name="T104" fmla="*/ 63 w 88"/>
                  <a:gd name="T105" fmla="*/ 111 h 115"/>
                  <a:gd name="T106" fmla="*/ 63 w 88"/>
                  <a:gd name="T107" fmla="*/ 100 h 115"/>
                  <a:gd name="T108" fmla="*/ 63 w 88"/>
                  <a:gd name="T109"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 h="115">
                    <a:moveTo>
                      <a:pt x="45" y="27"/>
                    </a:moveTo>
                    <a:cubicBezTo>
                      <a:pt x="48" y="29"/>
                      <a:pt x="48" y="29"/>
                      <a:pt x="48" y="29"/>
                    </a:cubicBezTo>
                    <a:cubicBezTo>
                      <a:pt x="58" y="18"/>
                      <a:pt x="58" y="18"/>
                      <a:pt x="58" y="18"/>
                    </a:cubicBezTo>
                    <a:cubicBezTo>
                      <a:pt x="56" y="16"/>
                      <a:pt x="56" y="16"/>
                      <a:pt x="56" y="16"/>
                    </a:cubicBezTo>
                    <a:cubicBezTo>
                      <a:pt x="58" y="17"/>
                      <a:pt x="60" y="18"/>
                      <a:pt x="63" y="18"/>
                    </a:cubicBezTo>
                    <a:cubicBezTo>
                      <a:pt x="69" y="18"/>
                      <a:pt x="73" y="14"/>
                      <a:pt x="73" y="9"/>
                    </a:cubicBezTo>
                    <a:cubicBezTo>
                      <a:pt x="73" y="4"/>
                      <a:pt x="69" y="0"/>
                      <a:pt x="63" y="0"/>
                    </a:cubicBezTo>
                    <a:cubicBezTo>
                      <a:pt x="57" y="0"/>
                      <a:pt x="53" y="4"/>
                      <a:pt x="53" y="9"/>
                    </a:cubicBezTo>
                    <a:cubicBezTo>
                      <a:pt x="53" y="11"/>
                      <a:pt x="54" y="14"/>
                      <a:pt x="56" y="16"/>
                    </a:cubicBezTo>
                    <a:cubicBezTo>
                      <a:pt x="56" y="15"/>
                      <a:pt x="56" y="15"/>
                      <a:pt x="56" y="15"/>
                    </a:cubicBezTo>
                    <a:cubicBezTo>
                      <a:pt x="45" y="27"/>
                      <a:pt x="45" y="27"/>
                      <a:pt x="45" y="27"/>
                    </a:cubicBezTo>
                    <a:cubicBezTo>
                      <a:pt x="45" y="27"/>
                      <a:pt x="45" y="27"/>
                      <a:pt x="45" y="27"/>
                    </a:cubicBezTo>
                    <a:close/>
                    <a:moveTo>
                      <a:pt x="63" y="3"/>
                    </a:moveTo>
                    <a:cubicBezTo>
                      <a:pt x="66" y="3"/>
                      <a:pt x="69" y="6"/>
                      <a:pt x="69" y="9"/>
                    </a:cubicBezTo>
                    <a:cubicBezTo>
                      <a:pt x="69" y="12"/>
                      <a:pt x="66" y="15"/>
                      <a:pt x="63" y="15"/>
                    </a:cubicBezTo>
                    <a:cubicBezTo>
                      <a:pt x="60" y="15"/>
                      <a:pt x="57" y="12"/>
                      <a:pt x="57" y="9"/>
                    </a:cubicBezTo>
                    <a:cubicBezTo>
                      <a:pt x="57" y="6"/>
                      <a:pt x="60" y="3"/>
                      <a:pt x="63" y="3"/>
                    </a:cubicBezTo>
                    <a:close/>
                    <a:moveTo>
                      <a:pt x="40" y="26"/>
                    </a:moveTo>
                    <a:cubicBezTo>
                      <a:pt x="34" y="26"/>
                      <a:pt x="34" y="26"/>
                      <a:pt x="34" y="26"/>
                    </a:cubicBezTo>
                    <a:cubicBezTo>
                      <a:pt x="34" y="30"/>
                      <a:pt x="34" y="30"/>
                      <a:pt x="34" y="30"/>
                    </a:cubicBezTo>
                    <a:cubicBezTo>
                      <a:pt x="40" y="30"/>
                      <a:pt x="40" y="30"/>
                      <a:pt x="40" y="30"/>
                    </a:cubicBezTo>
                    <a:cubicBezTo>
                      <a:pt x="40" y="26"/>
                      <a:pt x="40" y="26"/>
                      <a:pt x="40" y="26"/>
                    </a:cubicBezTo>
                    <a:cubicBezTo>
                      <a:pt x="40" y="26"/>
                      <a:pt x="40" y="26"/>
                      <a:pt x="40" y="26"/>
                    </a:cubicBezTo>
                    <a:close/>
                    <a:moveTo>
                      <a:pt x="34" y="73"/>
                    </a:moveTo>
                    <a:cubicBezTo>
                      <a:pt x="40" y="73"/>
                      <a:pt x="40" y="73"/>
                      <a:pt x="40" y="73"/>
                    </a:cubicBezTo>
                    <a:cubicBezTo>
                      <a:pt x="40" y="69"/>
                      <a:pt x="40" y="69"/>
                      <a:pt x="40" y="69"/>
                    </a:cubicBezTo>
                    <a:cubicBezTo>
                      <a:pt x="34" y="69"/>
                      <a:pt x="34" y="69"/>
                      <a:pt x="34" y="69"/>
                    </a:cubicBezTo>
                    <a:cubicBezTo>
                      <a:pt x="34" y="73"/>
                      <a:pt x="34" y="73"/>
                      <a:pt x="34" y="73"/>
                    </a:cubicBezTo>
                    <a:cubicBezTo>
                      <a:pt x="34" y="73"/>
                      <a:pt x="34" y="73"/>
                      <a:pt x="34" y="73"/>
                    </a:cubicBezTo>
                    <a:close/>
                    <a:moveTo>
                      <a:pt x="23" y="60"/>
                    </a:moveTo>
                    <a:cubicBezTo>
                      <a:pt x="30" y="60"/>
                      <a:pt x="30" y="60"/>
                      <a:pt x="30" y="60"/>
                    </a:cubicBezTo>
                    <a:cubicBezTo>
                      <a:pt x="30" y="56"/>
                      <a:pt x="30" y="56"/>
                      <a:pt x="30" y="56"/>
                    </a:cubicBezTo>
                    <a:cubicBezTo>
                      <a:pt x="23" y="56"/>
                      <a:pt x="23" y="56"/>
                      <a:pt x="23" y="56"/>
                    </a:cubicBezTo>
                    <a:cubicBezTo>
                      <a:pt x="23" y="60"/>
                      <a:pt x="23" y="60"/>
                      <a:pt x="23" y="60"/>
                    </a:cubicBezTo>
                    <a:cubicBezTo>
                      <a:pt x="23" y="60"/>
                      <a:pt x="23" y="60"/>
                      <a:pt x="23" y="60"/>
                    </a:cubicBezTo>
                    <a:close/>
                    <a:moveTo>
                      <a:pt x="41" y="56"/>
                    </a:moveTo>
                    <a:cubicBezTo>
                      <a:pt x="34" y="56"/>
                      <a:pt x="34" y="56"/>
                      <a:pt x="34" y="56"/>
                    </a:cubicBezTo>
                    <a:cubicBezTo>
                      <a:pt x="34" y="60"/>
                      <a:pt x="34" y="60"/>
                      <a:pt x="34" y="60"/>
                    </a:cubicBezTo>
                    <a:cubicBezTo>
                      <a:pt x="41" y="60"/>
                      <a:pt x="41" y="60"/>
                      <a:pt x="41" y="60"/>
                    </a:cubicBezTo>
                    <a:cubicBezTo>
                      <a:pt x="41" y="56"/>
                      <a:pt x="41" y="56"/>
                      <a:pt x="41" y="56"/>
                    </a:cubicBezTo>
                    <a:cubicBezTo>
                      <a:pt x="41" y="56"/>
                      <a:pt x="41" y="56"/>
                      <a:pt x="41" y="56"/>
                    </a:cubicBezTo>
                    <a:close/>
                    <a:moveTo>
                      <a:pt x="69" y="32"/>
                    </a:moveTo>
                    <a:cubicBezTo>
                      <a:pt x="56" y="32"/>
                      <a:pt x="56" y="32"/>
                      <a:pt x="56" y="32"/>
                    </a:cubicBezTo>
                    <a:cubicBezTo>
                      <a:pt x="48" y="43"/>
                      <a:pt x="48" y="43"/>
                      <a:pt x="48" y="43"/>
                    </a:cubicBezTo>
                    <a:cubicBezTo>
                      <a:pt x="26" y="43"/>
                      <a:pt x="26" y="43"/>
                      <a:pt x="26" y="43"/>
                    </a:cubicBezTo>
                    <a:cubicBezTo>
                      <a:pt x="17" y="43"/>
                      <a:pt x="11" y="49"/>
                      <a:pt x="11" y="58"/>
                    </a:cubicBezTo>
                    <a:cubicBezTo>
                      <a:pt x="11" y="65"/>
                      <a:pt x="17" y="73"/>
                      <a:pt x="26" y="73"/>
                    </a:cubicBezTo>
                    <a:cubicBezTo>
                      <a:pt x="26" y="69"/>
                      <a:pt x="26" y="69"/>
                      <a:pt x="26" y="69"/>
                    </a:cubicBezTo>
                    <a:cubicBezTo>
                      <a:pt x="19" y="69"/>
                      <a:pt x="14" y="63"/>
                      <a:pt x="14" y="58"/>
                    </a:cubicBezTo>
                    <a:cubicBezTo>
                      <a:pt x="14" y="51"/>
                      <a:pt x="19" y="47"/>
                      <a:pt x="26" y="47"/>
                    </a:cubicBezTo>
                    <a:cubicBezTo>
                      <a:pt x="50" y="47"/>
                      <a:pt x="50" y="47"/>
                      <a:pt x="50" y="47"/>
                    </a:cubicBezTo>
                    <a:cubicBezTo>
                      <a:pt x="58" y="36"/>
                      <a:pt x="58" y="36"/>
                      <a:pt x="58" y="36"/>
                    </a:cubicBezTo>
                    <a:cubicBezTo>
                      <a:pt x="69" y="36"/>
                      <a:pt x="69" y="36"/>
                      <a:pt x="69" y="36"/>
                    </a:cubicBezTo>
                    <a:cubicBezTo>
                      <a:pt x="71" y="40"/>
                      <a:pt x="74" y="43"/>
                      <a:pt x="79" y="43"/>
                    </a:cubicBezTo>
                    <a:cubicBezTo>
                      <a:pt x="84" y="43"/>
                      <a:pt x="88" y="39"/>
                      <a:pt x="88" y="33"/>
                    </a:cubicBezTo>
                    <a:cubicBezTo>
                      <a:pt x="88" y="28"/>
                      <a:pt x="84" y="23"/>
                      <a:pt x="79" y="23"/>
                    </a:cubicBezTo>
                    <a:cubicBezTo>
                      <a:pt x="74" y="23"/>
                      <a:pt x="70" y="27"/>
                      <a:pt x="69" y="32"/>
                    </a:cubicBezTo>
                    <a:close/>
                    <a:moveTo>
                      <a:pt x="79" y="27"/>
                    </a:moveTo>
                    <a:cubicBezTo>
                      <a:pt x="82" y="27"/>
                      <a:pt x="84" y="30"/>
                      <a:pt x="84" y="33"/>
                    </a:cubicBezTo>
                    <a:cubicBezTo>
                      <a:pt x="84" y="37"/>
                      <a:pt x="82" y="40"/>
                      <a:pt x="79" y="40"/>
                    </a:cubicBezTo>
                    <a:cubicBezTo>
                      <a:pt x="76" y="40"/>
                      <a:pt x="73" y="37"/>
                      <a:pt x="73" y="33"/>
                    </a:cubicBezTo>
                    <a:cubicBezTo>
                      <a:pt x="73" y="30"/>
                      <a:pt x="76" y="27"/>
                      <a:pt x="79" y="27"/>
                    </a:cubicBezTo>
                    <a:close/>
                    <a:moveTo>
                      <a:pt x="76" y="48"/>
                    </a:moveTo>
                    <a:cubicBezTo>
                      <a:pt x="71" y="48"/>
                      <a:pt x="67" y="51"/>
                      <a:pt x="66" y="56"/>
                    </a:cubicBezTo>
                    <a:cubicBezTo>
                      <a:pt x="46" y="56"/>
                      <a:pt x="46" y="56"/>
                      <a:pt x="46" y="56"/>
                    </a:cubicBezTo>
                    <a:cubicBezTo>
                      <a:pt x="46" y="60"/>
                      <a:pt x="46" y="60"/>
                      <a:pt x="46" y="60"/>
                    </a:cubicBezTo>
                    <a:cubicBezTo>
                      <a:pt x="66" y="60"/>
                      <a:pt x="66" y="60"/>
                      <a:pt x="66" y="60"/>
                    </a:cubicBezTo>
                    <a:cubicBezTo>
                      <a:pt x="67" y="64"/>
                      <a:pt x="71" y="67"/>
                      <a:pt x="76" y="67"/>
                    </a:cubicBezTo>
                    <a:cubicBezTo>
                      <a:pt x="81" y="67"/>
                      <a:pt x="86" y="63"/>
                      <a:pt x="86" y="58"/>
                    </a:cubicBezTo>
                    <a:cubicBezTo>
                      <a:pt x="86" y="53"/>
                      <a:pt x="81" y="48"/>
                      <a:pt x="76" y="48"/>
                    </a:cubicBezTo>
                    <a:close/>
                    <a:moveTo>
                      <a:pt x="76" y="64"/>
                    </a:moveTo>
                    <a:cubicBezTo>
                      <a:pt x="73" y="64"/>
                      <a:pt x="69" y="61"/>
                      <a:pt x="69" y="58"/>
                    </a:cubicBezTo>
                    <a:cubicBezTo>
                      <a:pt x="69" y="54"/>
                      <a:pt x="73" y="52"/>
                      <a:pt x="76" y="52"/>
                    </a:cubicBezTo>
                    <a:cubicBezTo>
                      <a:pt x="79" y="52"/>
                      <a:pt x="82" y="54"/>
                      <a:pt x="82" y="58"/>
                    </a:cubicBezTo>
                    <a:cubicBezTo>
                      <a:pt x="82" y="61"/>
                      <a:pt x="79" y="64"/>
                      <a:pt x="76" y="64"/>
                    </a:cubicBezTo>
                    <a:close/>
                    <a:moveTo>
                      <a:pt x="79" y="73"/>
                    </a:moveTo>
                    <a:cubicBezTo>
                      <a:pt x="74" y="73"/>
                      <a:pt x="70" y="76"/>
                      <a:pt x="69" y="81"/>
                    </a:cubicBezTo>
                    <a:cubicBezTo>
                      <a:pt x="61" y="81"/>
                      <a:pt x="61" y="81"/>
                      <a:pt x="61" y="81"/>
                    </a:cubicBezTo>
                    <a:cubicBezTo>
                      <a:pt x="47" y="69"/>
                      <a:pt x="47" y="69"/>
                      <a:pt x="47" y="69"/>
                    </a:cubicBezTo>
                    <a:cubicBezTo>
                      <a:pt x="45" y="72"/>
                      <a:pt x="45" y="72"/>
                      <a:pt x="45" y="72"/>
                    </a:cubicBezTo>
                    <a:cubicBezTo>
                      <a:pt x="60" y="84"/>
                      <a:pt x="60" y="84"/>
                      <a:pt x="60" y="84"/>
                    </a:cubicBezTo>
                    <a:cubicBezTo>
                      <a:pt x="69" y="84"/>
                      <a:pt x="69" y="84"/>
                      <a:pt x="69" y="84"/>
                    </a:cubicBezTo>
                    <a:cubicBezTo>
                      <a:pt x="70" y="89"/>
                      <a:pt x="74" y="92"/>
                      <a:pt x="79" y="92"/>
                    </a:cubicBezTo>
                    <a:cubicBezTo>
                      <a:pt x="84" y="92"/>
                      <a:pt x="88" y="88"/>
                      <a:pt x="88" y="83"/>
                    </a:cubicBezTo>
                    <a:cubicBezTo>
                      <a:pt x="88" y="77"/>
                      <a:pt x="84" y="73"/>
                      <a:pt x="79" y="73"/>
                    </a:cubicBezTo>
                    <a:close/>
                    <a:moveTo>
                      <a:pt x="79" y="89"/>
                    </a:moveTo>
                    <a:cubicBezTo>
                      <a:pt x="76" y="89"/>
                      <a:pt x="73" y="86"/>
                      <a:pt x="73" y="83"/>
                    </a:cubicBezTo>
                    <a:cubicBezTo>
                      <a:pt x="73" y="79"/>
                      <a:pt x="76" y="77"/>
                      <a:pt x="79" y="77"/>
                    </a:cubicBezTo>
                    <a:cubicBezTo>
                      <a:pt x="82" y="77"/>
                      <a:pt x="84" y="79"/>
                      <a:pt x="84" y="83"/>
                    </a:cubicBezTo>
                    <a:cubicBezTo>
                      <a:pt x="84" y="86"/>
                      <a:pt x="82" y="89"/>
                      <a:pt x="79" y="89"/>
                    </a:cubicBezTo>
                    <a:close/>
                    <a:moveTo>
                      <a:pt x="63" y="96"/>
                    </a:moveTo>
                    <a:cubicBezTo>
                      <a:pt x="61" y="96"/>
                      <a:pt x="59" y="97"/>
                      <a:pt x="57" y="98"/>
                    </a:cubicBezTo>
                    <a:cubicBezTo>
                      <a:pt x="45" y="83"/>
                      <a:pt x="45" y="83"/>
                      <a:pt x="45" y="83"/>
                    </a:cubicBezTo>
                    <a:cubicBezTo>
                      <a:pt x="30" y="83"/>
                      <a:pt x="30" y="83"/>
                      <a:pt x="30" y="83"/>
                    </a:cubicBezTo>
                    <a:cubicBezTo>
                      <a:pt x="15" y="83"/>
                      <a:pt x="4" y="71"/>
                      <a:pt x="4" y="57"/>
                    </a:cubicBezTo>
                    <a:cubicBezTo>
                      <a:pt x="4" y="42"/>
                      <a:pt x="16" y="30"/>
                      <a:pt x="30" y="30"/>
                    </a:cubicBezTo>
                    <a:cubicBezTo>
                      <a:pt x="30" y="26"/>
                      <a:pt x="30" y="26"/>
                      <a:pt x="30" y="26"/>
                    </a:cubicBezTo>
                    <a:cubicBezTo>
                      <a:pt x="14" y="26"/>
                      <a:pt x="0" y="40"/>
                      <a:pt x="0" y="57"/>
                    </a:cubicBezTo>
                    <a:cubicBezTo>
                      <a:pt x="0" y="73"/>
                      <a:pt x="13" y="87"/>
                      <a:pt x="30" y="87"/>
                    </a:cubicBezTo>
                    <a:cubicBezTo>
                      <a:pt x="43" y="87"/>
                      <a:pt x="43" y="87"/>
                      <a:pt x="43" y="87"/>
                    </a:cubicBezTo>
                    <a:cubicBezTo>
                      <a:pt x="54" y="101"/>
                      <a:pt x="54" y="101"/>
                      <a:pt x="54" y="101"/>
                    </a:cubicBezTo>
                    <a:cubicBezTo>
                      <a:pt x="54" y="102"/>
                      <a:pt x="53" y="104"/>
                      <a:pt x="53" y="105"/>
                    </a:cubicBezTo>
                    <a:cubicBezTo>
                      <a:pt x="53" y="111"/>
                      <a:pt x="57" y="115"/>
                      <a:pt x="63" y="115"/>
                    </a:cubicBezTo>
                    <a:cubicBezTo>
                      <a:pt x="69" y="115"/>
                      <a:pt x="73" y="111"/>
                      <a:pt x="73" y="105"/>
                    </a:cubicBezTo>
                    <a:cubicBezTo>
                      <a:pt x="73" y="100"/>
                      <a:pt x="69" y="96"/>
                      <a:pt x="63" y="96"/>
                    </a:cubicBezTo>
                    <a:close/>
                    <a:moveTo>
                      <a:pt x="63" y="111"/>
                    </a:moveTo>
                    <a:cubicBezTo>
                      <a:pt x="60" y="111"/>
                      <a:pt x="57" y="109"/>
                      <a:pt x="57" y="105"/>
                    </a:cubicBezTo>
                    <a:cubicBezTo>
                      <a:pt x="57" y="102"/>
                      <a:pt x="60" y="100"/>
                      <a:pt x="63" y="100"/>
                    </a:cubicBezTo>
                    <a:cubicBezTo>
                      <a:pt x="66" y="100"/>
                      <a:pt x="69" y="102"/>
                      <a:pt x="69" y="105"/>
                    </a:cubicBezTo>
                    <a:cubicBezTo>
                      <a:pt x="69" y="109"/>
                      <a:pt x="66" y="111"/>
                      <a:pt x="63"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1"/>
              <p:cNvSpPr>
                <a:spLocks/>
              </p:cNvSpPr>
              <p:nvPr/>
            </p:nvSpPr>
            <p:spPr bwMode="auto">
              <a:xfrm>
                <a:off x="2324100" y="2892425"/>
                <a:ext cx="276225" cy="439738"/>
              </a:xfrm>
              <a:custGeom>
                <a:avLst/>
                <a:gdLst>
                  <a:gd name="T0" fmla="*/ 47 w 72"/>
                  <a:gd name="T1" fmla="*/ 114 h 114"/>
                  <a:gd name="T2" fmla="*/ 40 w 72"/>
                  <a:gd name="T3" fmla="*/ 104 h 114"/>
                  <a:gd name="T4" fmla="*/ 35 w 72"/>
                  <a:gd name="T5" fmla="*/ 101 h 114"/>
                  <a:gd name="T6" fmla="*/ 30 w 72"/>
                  <a:gd name="T7" fmla="*/ 102 h 114"/>
                  <a:gd name="T8" fmla="*/ 10 w 72"/>
                  <a:gd name="T9" fmla="*/ 90 h 114"/>
                  <a:gd name="T10" fmla="*/ 13 w 72"/>
                  <a:gd name="T11" fmla="*/ 77 h 114"/>
                  <a:gd name="T12" fmla="*/ 11 w 72"/>
                  <a:gd name="T13" fmla="*/ 72 h 114"/>
                  <a:gd name="T14" fmla="*/ 8 w 72"/>
                  <a:gd name="T15" fmla="*/ 71 h 114"/>
                  <a:gd name="T16" fmla="*/ 0 w 72"/>
                  <a:gd name="T17" fmla="*/ 49 h 114"/>
                  <a:gd name="T18" fmla="*/ 11 w 72"/>
                  <a:gd name="T19" fmla="*/ 41 h 114"/>
                  <a:gd name="T20" fmla="*/ 15 w 72"/>
                  <a:gd name="T21" fmla="*/ 35 h 114"/>
                  <a:gd name="T22" fmla="*/ 14 w 72"/>
                  <a:gd name="T23" fmla="*/ 24 h 114"/>
                  <a:gd name="T24" fmla="*/ 33 w 72"/>
                  <a:gd name="T25" fmla="*/ 14 h 114"/>
                  <a:gd name="T26" fmla="*/ 37 w 72"/>
                  <a:gd name="T27" fmla="*/ 17 h 114"/>
                  <a:gd name="T28" fmla="*/ 42 w 72"/>
                  <a:gd name="T29" fmla="*/ 14 h 114"/>
                  <a:gd name="T30" fmla="*/ 49 w 72"/>
                  <a:gd name="T31" fmla="*/ 0 h 114"/>
                  <a:gd name="T32" fmla="*/ 72 w 72"/>
                  <a:gd name="T33" fmla="*/ 8 h 114"/>
                  <a:gd name="T34" fmla="*/ 64 w 72"/>
                  <a:gd name="T35" fmla="*/ 12 h 114"/>
                  <a:gd name="T36" fmla="*/ 50 w 72"/>
                  <a:gd name="T37" fmla="*/ 8 h 114"/>
                  <a:gd name="T38" fmla="*/ 44 w 72"/>
                  <a:gd name="T39" fmla="*/ 23 h 114"/>
                  <a:gd name="T40" fmla="*/ 31 w 72"/>
                  <a:gd name="T41" fmla="*/ 23 h 114"/>
                  <a:gd name="T42" fmla="*/ 20 w 72"/>
                  <a:gd name="T43" fmla="*/ 29 h 114"/>
                  <a:gd name="T44" fmla="*/ 20 w 72"/>
                  <a:gd name="T45" fmla="*/ 44 h 114"/>
                  <a:gd name="T46" fmla="*/ 8 w 72"/>
                  <a:gd name="T47" fmla="*/ 49 h 114"/>
                  <a:gd name="T48" fmla="*/ 10 w 72"/>
                  <a:gd name="T49" fmla="*/ 63 h 114"/>
                  <a:gd name="T50" fmla="*/ 20 w 72"/>
                  <a:gd name="T51" fmla="*/ 73 h 114"/>
                  <a:gd name="T52" fmla="*/ 16 w 72"/>
                  <a:gd name="T53" fmla="*/ 85 h 114"/>
                  <a:gd name="T54" fmla="*/ 26 w 72"/>
                  <a:gd name="T55" fmla="*/ 95 h 114"/>
                  <a:gd name="T56" fmla="*/ 38 w 72"/>
                  <a:gd name="T57" fmla="*/ 93 h 114"/>
                  <a:gd name="T58" fmla="*/ 48 w 72"/>
                  <a:gd name="T59" fmla="*/ 104 h 114"/>
                  <a:gd name="T60" fmla="*/ 62 w 72"/>
                  <a:gd name="T61" fmla="*/ 106 h 114"/>
                  <a:gd name="T62" fmla="*/ 70 w 72"/>
                  <a:gd name="T63" fmla="*/ 102 h 114"/>
                  <a:gd name="T64" fmla="*/ 62 w 72"/>
                  <a:gd name="T6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14">
                    <a:moveTo>
                      <a:pt x="62" y="114"/>
                    </a:moveTo>
                    <a:cubicBezTo>
                      <a:pt x="47" y="114"/>
                      <a:pt x="47" y="114"/>
                      <a:pt x="47" y="114"/>
                    </a:cubicBezTo>
                    <a:cubicBezTo>
                      <a:pt x="43" y="114"/>
                      <a:pt x="40" y="110"/>
                      <a:pt x="40" y="106"/>
                    </a:cubicBezTo>
                    <a:cubicBezTo>
                      <a:pt x="40" y="104"/>
                      <a:pt x="40" y="104"/>
                      <a:pt x="40" y="104"/>
                    </a:cubicBezTo>
                    <a:cubicBezTo>
                      <a:pt x="40" y="103"/>
                      <a:pt x="40" y="103"/>
                      <a:pt x="39" y="103"/>
                    </a:cubicBezTo>
                    <a:cubicBezTo>
                      <a:pt x="35" y="101"/>
                      <a:pt x="35" y="101"/>
                      <a:pt x="35" y="101"/>
                    </a:cubicBezTo>
                    <a:cubicBezTo>
                      <a:pt x="35" y="101"/>
                      <a:pt x="33" y="101"/>
                      <a:pt x="32" y="101"/>
                    </a:cubicBezTo>
                    <a:cubicBezTo>
                      <a:pt x="30" y="102"/>
                      <a:pt x="30" y="102"/>
                      <a:pt x="30" y="102"/>
                    </a:cubicBezTo>
                    <a:cubicBezTo>
                      <a:pt x="26" y="104"/>
                      <a:pt x="22" y="103"/>
                      <a:pt x="20" y="100"/>
                    </a:cubicBezTo>
                    <a:cubicBezTo>
                      <a:pt x="10" y="90"/>
                      <a:pt x="10" y="90"/>
                      <a:pt x="10" y="90"/>
                    </a:cubicBezTo>
                    <a:cubicBezTo>
                      <a:pt x="7" y="87"/>
                      <a:pt x="7" y="82"/>
                      <a:pt x="10" y="79"/>
                    </a:cubicBezTo>
                    <a:cubicBezTo>
                      <a:pt x="13" y="77"/>
                      <a:pt x="13" y="77"/>
                      <a:pt x="13" y="77"/>
                    </a:cubicBezTo>
                    <a:cubicBezTo>
                      <a:pt x="13" y="77"/>
                      <a:pt x="13" y="76"/>
                      <a:pt x="13" y="76"/>
                    </a:cubicBezTo>
                    <a:cubicBezTo>
                      <a:pt x="11" y="72"/>
                      <a:pt x="11" y="72"/>
                      <a:pt x="11" y="72"/>
                    </a:cubicBezTo>
                    <a:cubicBezTo>
                      <a:pt x="11" y="72"/>
                      <a:pt x="10" y="71"/>
                      <a:pt x="10" y="71"/>
                    </a:cubicBezTo>
                    <a:cubicBezTo>
                      <a:pt x="8" y="71"/>
                      <a:pt x="8" y="71"/>
                      <a:pt x="8" y="71"/>
                    </a:cubicBezTo>
                    <a:cubicBezTo>
                      <a:pt x="4" y="71"/>
                      <a:pt x="0" y="68"/>
                      <a:pt x="0" y="64"/>
                    </a:cubicBezTo>
                    <a:cubicBezTo>
                      <a:pt x="0" y="49"/>
                      <a:pt x="0" y="49"/>
                      <a:pt x="0" y="49"/>
                    </a:cubicBezTo>
                    <a:cubicBezTo>
                      <a:pt x="0" y="45"/>
                      <a:pt x="4" y="41"/>
                      <a:pt x="8" y="41"/>
                    </a:cubicBezTo>
                    <a:cubicBezTo>
                      <a:pt x="11" y="41"/>
                      <a:pt x="11" y="41"/>
                      <a:pt x="11" y="41"/>
                    </a:cubicBezTo>
                    <a:cubicBezTo>
                      <a:pt x="12" y="41"/>
                      <a:pt x="12" y="41"/>
                      <a:pt x="12" y="41"/>
                    </a:cubicBezTo>
                    <a:cubicBezTo>
                      <a:pt x="15" y="35"/>
                      <a:pt x="15" y="35"/>
                      <a:pt x="15" y="35"/>
                    </a:cubicBezTo>
                    <a:cubicBezTo>
                      <a:pt x="15" y="35"/>
                      <a:pt x="15" y="34"/>
                      <a:pt x="15" y="34"/>
                    </a:cubicBezTo>
                    <a:cubicBezTo>
                      <a:pt x="11" y="31"/>
                      <a:pt x="11" y="26"/>
                      <a:pt x="14" y="24"/>
                    </a:cubicBezTo>
                    <a:cubicBezTo>
                      <a:pt x="23" y="15"/>
                      <a:pt x="23" y="15"/>
                      <a:pt x="23" y="15"/>
                    </a:cubicBezTo>
                    <a:cubicBezTo>
                      <a:pt x="25" y="12"/>
                      <a:pt x="30" y="12"/>
                      <a:pt x="33" y="14"/>
                    </a:cubicBezTo>
                    <a:cubicBezTo>
                      <a:pt x="36" y="17"/>
                      <a:pt x="36" y="17"/>
                      <a:pt x="36" y="17"/>
                    </a:cubicBezTo>
                    <a:cubicBezTo>
                      <a:pt x="36" y="17"/>
                      <a:pt x="37" y="17"/>
                      <a:pt x="37" y="17"/>
                    </a:cubicBezTo>
                    <a:cubicBezTo>
                      <a:pt x="41" y="15"/>
                      <a:pt x="41" y="15"/>
                      <a:pt x="41" y="15"/>
                    </a:cubicBezTo>
                    <a:cubicBezTo>
                      <a:pt x="41" y="15"/>
                      <a:pt x="42" y="14"/>
                      <a:pt x="42" y="14"/>
                    </a:cubicBezTo>
                    <a:cubicBezTo>
                      <a:pt x="42" y="8"/>
                      <a:pt x="42" y="8"/>
                      <a:pt x="42" y="8"/>
                    </a:cubicBezTo>
                    <a:cubicBezTo>
                      <a:pt x="42" y="4"/>
                      <a:pt x="45" y="0"/>
                      <a:pt x="49" y="0"/>
                    </a:cubicBezTo>
                    <a:cubicBezTo>
                      <a:pt x="65" y="0"/>
                      <a:pt x="65" y="0"/>
                      <a:pt x="65" y="0"/>
                    </a:cubicBezTo>
                    <a:cubicBezTo>
                      <a:pt x="69" y="0"/>
                      <a:pt x="72" y="4"/>
                      <a:pt x="72" y="8"/>
                    </a:cubicBezTo>
                    <a:cubicBezTo>
                      <a:pt x="72" y="12"/>
                      <a:pt x="72" y="12"/>
                      <a:pt x="72" y="12"/>
                    </a:cubicBezTo>
                    <a:cubicBezTo>
                      <a:pt x="64" y="12"/>
                      <a:pt x="64" y="12"/>
                      <a:pt x="64" y="12"/>
                    </a:cubicBezTo>
                    <a:cubicBezTo>
                      <a:pt x="64" y="8"/>
                      <a:pt x="64" y="8"/>
                      <a:pt x="64" y="8"/>
                    </a:cubicBezTo>
                    <a:cubicBezTo>
                      <a:pt x="50" y="8"/>
                      <a:pt x="50" y="8"/>
                      <a:pt x="50" y="8"/>
                    </a:cubicBezTo>
                    <a:cubicBezTo>
                      <a:pt x="50" y="14"/>
                      <a:pt x="50" y="14"/>
                      <a:pt x="50" y="14"/>
                    </a:cubicBezTo>
                    <a:cubicBezTo>
                      <a:pt x="50" y="18"/>
                      <a:pt x="48" y="21"/>
                      <a:pt x="44" y="23"/>
                    </a:cubicBezTo>
                    <a:cubicBezTo>
                      <a:pt x="41" y="24"/>
                      <a:pt x="41" y="24"/>
                      <a:pt x="41" y="24"/>
                    </a:cubicBezTo>
                    <a:cubicBezTo>
                      <a:pt x="38" y="26"/>
                      <a:pt x="33" y="25"/>
                      <a:pt x="31" y="23"/>
                    </a:cubicBezTo>
                    <a:cubicBezTo>
                      <a:pt x="28" y="21"/>
                      <a:pt x="28" y="21"/>
                      <a:pt x="28" y="21"/>
                    </a:cubicBezTo>
                    <a:cubicBezTo>
                      <a:pt x="20" y="29"/>
                      <a:pt x="20" y="29"/>
                      <a:pt x="20" y="29"/>
                    </a:cubicBezTo>
                    <a:cubicBezTo>
                      <a:pt x="23" y="31"/>
                      <a:pt x="23" y="35"/>
                      <a:pt x="22" y="39"/>
                    </a:cubicBezTo>
                    <a:cubicBezTo>
                      <a:pt x="20" y="44"/>
                      <a:pt x="20" y="44"/>
                      <a:pt x="20" y="44"/>
                    </a:cubicBezTo>
                    <a:cubicBezTo>
                      <a:pt x="18" y="47"/>
                      <a:pt x="15" y="49"/>
                      <a:pt x="11" y="49"/>
                    </a:cubicBezTo>
                    <a:cubicBezTo>
                      <a:pt x="8" y="49"/>
                      <a:pt x="8" y="49"/>
                      <a:pt x="8" y="49"/>
                    </a:cubicBezTo>
                    <a:cubicBezTo>
                      <a:pt x="8" y="63"/>
                      <a:pt x="8" y="63"/>
                      <a:pt x="8" y="63"/>
                    </a:cubicBezTo>
                    <a:cubicBezTo>
                      <a:pt x="10" y="63"/>
                      <a:pt x="10" y="63"/>
                      <a:pt x="10" y="63"/>
                    </a:cubicBezTo>
                    <a:cubicBezTo>
                      <a:pt x="14" y="63"/>
                      <a:pt x="17" y="66"/>
                      <a:pt x="18" y="69"/>
                    </a:cubicBezTo>
                    <a:cubicBezTo>
                      <a:pt x="20" y="73"/>
                      <a:pt x="20" y="73"/>
                      <a:pt x="20" y="73"/>
                    </a:cubicBezTo>
                    <a:cubicBezTo>
                      <a:pt x="21" y="76"/>
                      <a:pt x="21" y="80"/>
                      <a:pt x="18" y="83"/>
                    </a:cubicBezTo>
                    <a:cubicBezTo>
                      <a:pt x="16" y="85"/>
                      <a:pt x="16" y="85"/>
                      <a:pt x="16" y="85"/>
                    </a:cubicBezTo>
                    <a:cubicBezTo>
                      <a:pt x="25" y="95"/>
                      <a:pt x="25" y="95"/>
                      <a:pt x="25" y="95"/>
                    </a:cubicBezTo>
                    <a:cubicBezTo>
                      <a:pt x="26" y="95"/>
                      <a:pt x="26" y="95"/>
                      <a:pt x="26" y="95"/>
                    </a:cubicBezTo>
                    <a:cubicBezTo>
                      <a:pt x="29" y="94"/>
                      <a:pt x="29" y="94"/>
                      <a:pt x="29" y="94"/>
                    </a:cubicBezTo>
                    <a:cubicBezTo>
                      <a:pt x="32" y="92"/>
                      <a:pt x="36" y="92"/>
                      <a:pt x="38" y="93"/>
                    </a:cubicBezTo>
                    <a:cubicBezTo>
                      <a:pt x="43" y="95"/>
                      <a:pt x="43" y="95"/>
                      <a:pt x="43" y="95"/>
                    </a:cubicBezTo>
                    <a:cubicBezTo>
                      <a:pt x="46" y="97"/>
                      <a:pt x="48" y="100"/>
                      <a:pt x="48" y="104"/>
                    </a:cubicBezTo>
                    <a:cubicBezTo>
                      <a:pt x="48" y="106"/>
                      <a:pt x="48" y="106"/>
                      <a:pt x="48" y="106"/>
                    </a:cubicBezTo>
                    <a:cubicBezTo>
                      <a:pt x="62" y="106"/>
                      <a:pt x="62" y="106"/>
                      <a:pt x="62" y="106"/>
                    </a:cubicBezTo>
                    <a:cubicBezTo>
                      <a:pt x="62" y="102"/>
                      <a:pt x="62" y="102"/>
                      <a:pt x="62" y="102"/>
                    </a:cubicBezTo>
                    <a:cubicBezTo>
                      <a:pt x="70" y="102"/>
                      <a:pt x="70" y="102"/>
                      <a:pt x="70" y="102"/>
                    </a:cubicBezTo>
                    <a:cubicBezTo>
                      <a:pt x="70" y="106"/>
                      <a:pt x="70" y="106"/>
                      <a:pt x="70" y="106"/>
                    </a:cubicBezTo>
                    <a:cubicBezTo>
                      <a:pt x="70" y="110"/>
                      <a:pt x="66" y="114"/>
                      <a:pt x="6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5" name="Group 274"/>
            <p:cNvGrpSpPr/>
            <p:nvPr/>
          </p:nvGrpSpPr>
          <p:grpSpPr>
            <a:xfrm>
              <a:off x="6400124" y="1570681"/>
              <a:ext cx="671884" cy="671884"/>
              <a:chOff x="7372350" y="3295650"/>
              <a:chExt cx="409575" cy="409575"/>
            </a:xfrm>
          </p:grpSpPr>
          <p:sp>
            <p:nvSpPr>
              <p:cNvPr id="321" name="Oval 320"/>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6" name="Group 275"/>
            <p:cNvGrpSpPr/>
            <p:nvPr/>
          </p:nvGrpSpPr>
          <p:grpSpPr>
            <a:xfrm>
              <a:off x="4596320" y="1823600"/>
              <a:ext cx="860898" cy="860898"/>
              <a:chOff x="7372350" y="3295650"/>
              <a:chExt cx="409575" cy="409575"/>
            </a:xfrm>
          </p:grpSpPr>
          <p:sp>
            <p:nvSpPr>
              <p:cNvPr id="319" name="Oval 318"/>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7" name="Group 276"/>
            <p:cNvGrpSpPr/>
            <p:nvPr/>
          </p:nvGrpSpPr>
          <p:grpSpPr>
            <a:xfrm>
              <a:off x="4850860" y="3791760"/>
              <a:ext cx="409575" cy="409575"/>
              <a:chOff x="7372350" y="3295650"/>
              <a:chExt cx="409575" cy="409575"/>
            </a:xfrm>
          </p:grpSpPr>
          <p:sp>
            <p:nvSpPr>
              <p:cNvPr id="317" name="Oval 316"/>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78" name="Group 277"/>
            <p:cNvGrpSpPr/>
            <p:nvPr/>
          </p:nvGrpSpPr>
          <p:grpSpPr>
            <a:xfrm>
              <a:off x="4932465" y="3880526"/>
              <a:ext cx="232044" cy="232044"/>
              <a:chOff x="5811838" y="3581401"/>
              <a:chExt cx="185738" cy="185738"/>
            </a:xfrm>
            <a:solidFill>
              <a:srgbClr val="006CB4"/>
            </a:solidFill>
          </p:grpSpPr>
          <p:sp>
            <p:nvSpPr>
              <p:cNvPr id="315" name="Freeform 586"/>
              <p:cNvSpPr>
                <a:spLocks noEditPoints="1"/>
              </p:cNvSpPr>
              <p:nvPr/>
            </p:nvSpPr>
            <p:spPr bwMode="auto">
              <a:xfrm>
                <a:off x="5811838" y="3695701"/>
                <a:ext cx="185738" cy="71438"/>
              </a:xfrm>
              <a:custGeom>
                <a:avLst/>
                <a:gdLst>
                  <a:gd name="T0" fmla="*/ 170 w 200"/>
                  <a:gd name="T1" fmla="*/ 3 h 77"/>
                  <a:gd name="T2" fmla="*/ 135 w 200"/>
                  <a:gd name="T3" fmla="*/ 0 h 77"/>
                  <a:gd name="T4" fmla="*/ 134 w 200"/>
                  <a:gd name="T5" fmla="*/ 13 h 77"/>
                  <a:gd name="T6" fmla="*/ 104 w 200"/>
                  <a:gd name="T7" fmla="*/ 14 h 77"/>
                  <a:gd name="T8" fmla="*/ 100 w 200"/>
                  <a:gd name="T9" fmla="*/ 33 h 77"/>
                  <a:gd name="T10" fmla="*/ 97 w 200"/>
                  <a:gd name="T11" fmla="*/ 14 h 77"/>
                  <a:gd name="T12" fmla="*/ 67 w 200"/>
                  <a:gd name="T13" fmla="*/ 13 h 77"/>
                  <a:gd name="T14" fmla="*/ 66 w 200"/>
                  <a:gd name="T15" fmla="*/ 0 h 77"/>
                  <a:gd name="T16" fmla="*/ 31 w 200"/>
                  <a:gd name="T17" fmla="*/ 0 h 77"/>
                  <a:gd name="T18" fmla="*/ 8 w 200"/>
                  <a:gd name="T19" fmla="*/ 3 h 77"/>
                  <a:gd name="T20" fmla="*/ 0 w 200"/>
                  <a:gd name="T21" fmla="*/ 11 h 77"/>
                  <a:gd name="T22" fmla="*/ 31 w 200"/>
                  <a:gd name="T23" fmla="*/ 19 h 77"/>
                  <a:gd name="T24" fmla="*/ 42 w 200"/>
                  <a:gd name="T25" fmla="*/ 44 h 77"/>
                  <a:gd name="T26" fmla="*/ 43 w 200"/>
                  <a:gd name="T27" fmla="*/ 27 h 77"/>
                  <a:gd name="T28" fmla="*/ 79 w 200"/>
                  <a:gd name="T29" fmla="*/ 26 h 77"/>
                  <a:gd name="T30" fmla="*/ 79 w 200"/>
                  <a:gd name="T31" fmla="*/ 19 h 77"/>
                  <a:gd name="T32" fmla="*/ 86 w 200"/>
                  <a:gd name="T33" fmla="*/ 19 h 77"/>
                  <a:gd name="T34" fmla="*/ 85 w 200"/>
                  <a:gd name="T35" fmla="*/ 32 h 77"/>
                  <a:gd name="T36" fmla="*/ 49 w 200"/>
                  <a:gd name="T37" fmla="*/ 33 h 77"/>
                  <a:gd name="T38" fmla="*/ 49 w 200"/>
                  <a:gd name="T39" fmla="*/ 46 h 77"/>
                  <a:gd name="T40" fmla="*/ 58 w 200"/>
                  <a:gd name="T41" fmla="*/ 47 h 77"/>
                  <a:gd name="T42" fmla="*/ 66 w 200"/>
                  <a:gd name="T43" fmla="*/ 77 h 77"/>
                  <a:gd name="T44" fmla="*/ 74 w 200"/>
                  <a:gd name="T45" fmla="*/ 69 h 77"/>
                  <a:gd name="T46" fmla="*/ 92 w 200"/>
                  <a:gd name="T47" fmla="*/ 47 h 77"/>
                  <a:gd name="T48" fmla="*/ 100 w 200"/>
                  <a:gd name="T49" fmla="*/ 77 h 77"/>
                  <a:gd name="T50" fmla="*/ 108 w 200"/>
                  <a:gd name="T51" fmla="*/ 69 h 77"/>
                  <a:gd name="T52" fmla="*/ 126 w 200"/>
                  <a:gd name="T53" fmla="*/ 47 h 77"/>
                  <a:gd name="T54" fmla="*/ 134 w 200"/>
                  <a:gd name="T55" fmla="*/ 77 h 77"/>
                  <a:gd name="T56" fmla="*/ 142 w 200"/>
                  <a:gd name="T57" fmla="*/ 69 h 77"/>
                  <a:gd name="T58" fmla="*/ 147 w 200"/>
                  <a:gd name="T59" fmla="*/ 47 h 77"/>
                  <a:gd name="T60" fmla="*/ 149 w 200"/>
                  <a:gd name="T61" fmla="*/ 46 h 77"/>
                  <a:gd name="T62" fmla="*/ 116 w 200"/>
                  <a:gd name="T63" fmla="*/ 33 h 77"/>
                  <a:gd name="T64" fmla="*/ 112 w 200"/>
                  <a:gd name="T65" fmla="*/ 29 h 77"/>
                  <a:gd name="T66" fmla="*/ 112 w 200"/>
                  <a:gd name="T67" fmla="*/ 19 h 77"/>
                  <a:gd name="T68" fmla="*/ 119 w 200"/>
                  <a:gd name="T69" fmla="*/ 19 h 77"/>
                  <a:gd name="T70" fmla="*/ 153 w 200"/>
                  <a:gd name="T71" fmla="*/ 26 h 77"/>
                  <a:gd name="T72" fmla="*/ 156 w 200"/>
                  <a:gd name="T73" fmla="*/ 29 h 77"/>
                  <a:gd name="T74" fmla="*/ 170 w 200"/>
                  <a:gd name="T75" fmla="*/ 24 h 77"/>
                  <a:gd name="T76" fmla="*/ 192 w 200"/>
                  <a:gd name="T77" fmla="*/ 19 h 77"/>
                  <a:gd name="T78" fmla="*/ 200 w 200"/>
                  <a:gd name="T79" fmla="*/ 11 h 77"/>
                  <a:gd name="T80" fmla="*/ 53 w 200"/>
                  <a:gd name="T81" fmla="*/ 14 h 77"/>
                  <a:gd name="T82" fmla="*/ 27 w 200"/>
                  <a:gd name="T83" fmla="*/ 10 h 77"/>
                  <a:gd name="T84" fmla="*/ 53 w 200"/>
                  <a:gd name="T85" fmla="*/ 6 h 77"/>
                  <a:gd name="T86" fmla="*/ 53 w 200"/>
                  <a:gd name="T87" fmla="*/ 14 h 77"/>
                  <a:gd name="T88" fmla="*/ 148 w 200"/>
                  <a:gd name="T89" fmla="*/ 14 h 77"/>
                  <a:gd name="T90" fmla="*/ 148 w 200"/>
                  <a:gd name="T91" fmla="*/ 6 h 77"/>
                  <a:gd name="T92" fmla="*/ 173 w 200"/>
                  <a:gd name="T93"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0" h="77">
                    <a:moveTo>
                      <a:pt x="192" y="3"/>
                    </a:moveTo>
                    <a:cubicBezTo>
                      <a:pt x="170" y="3"/>
                      <a:pt x="170" y="3"/>
                      <a:pt x="170" y="3"/>
                    </a:cubicBezTo>
                    <a:cubicBezTo>
                      <a:pt x="170" y="0"/>
                      <a:pt x="170" y="0"/>
                      <a:pt x="170" y="0"/>
                    </a:cubicBezTo>
                    <a:cubicBezTo>
                      <a:pt x="135" y="0"/>
                      <a:pt x="135" y="0"/>
                      <a:pt x="135" y="0"/>
                    </a:cubicBezTo>
                    <a:cubicBezTo>
                      <a:pt x="135" y="10"/>
                      <a:pt x="135" y="10"/>
                      <a:pt x="135" y="10"/>
                    </a:cubicBezTo>
                    <a:cubicBezTo>
                      <a:pt x="135" y="11"/>
                      <a:pt x="134" y="12"/>
                      <a:pt x="134" y="13"/>
                    </a:cubicBezTo>
                    <a:cubicBezTo>
                      <a:pt x="133" y="13"/>
                      <a:pt x="132" y="14"/>
                      <a:pt x="131" y="14"/>
                    </a:cubicBezTo>
                    <a:cubicBezTo>
                      <a:pt x="104" y="14"/>
                      <a:pt x="104" y="14"/>
                      <a:pt x="104" y="14"/>
                    </a:cubicBezTo>
                    <a:cubicBezTo>
                      <a:pt x="104" y="29"/>
                      <a:pt x="104" y="29"/>
                      <a:pt x="104" y="29"/>
                    </a:cubicBezTo>
                    <a:cubicBezTo>
                      <a:pt x="104" y="31"/>
                      <a:pt x="102" y="33"/>
                      <a:pt x="100" y="33"/>
                    </a:cubicBezTo>
                    <a:cubicBezTo>
                      <a:pt x="98" y="33"/>
                      <a:pt x="97" y="31"/>
                      <a:pt x="97" y="29"/>
                    </a:cubicBezTo>
                    <a:cubicBezTo>
                      <a:pt x="97" y="14"/>
                      <a:pt x="97" y="14"/>
                      <a:pt x="97" y="14"/>
                    </a:cubicBezTo>
                    <a:cubicBezTo>
                      <a:pt x="70" y="14"/>
                      <a:pt x="70" y="14"/>
                      <a:pt x="70" y="14"/>
                    </a:cubicBezTo>
                    <a:cubicBezTo>
                      <a:pt x="69" y="14"/>
                      <a:pt x="68" y="13"/>
                      <a:pt x="67" y="13"/>
                    </a:cubicBezTo>
                    <a:cubicBezTo>
                      <a:pt x="66" y="12"/>
                      <a:pt x="66" y="11"/>
                      <a:pt x="66" y="10"/>
                    </a:cubicBezTo>
                    <a:cubicBezTo>
                      <a:pt x="66" y="0"/>
                      <a:pt x="66" y="0"/>
                      <a:pt x="66" y="0"/>
                    </a:cubicBezTo>
                    <a:cubicBezTo>
                      <a:pt x="31" y="0"/>
                      <a:pt x="31" y="0"/>
                      <a:pt x="31" y="0"/>
                    </a:cubicBezTo>
                    <a:cubicBezTo>
                      <a:pt x="31" y="0"/>
                      <a:pt x="31" y="0"/>
                      <a:pt x="31" y="0"/>
                    </a:cubicBezTo>
                    <a:cubicBezTo>
                      <a:pt x="31" y="3"/>
                      <a:pt x="31" y="3"/>
                      <a:pt x="31" y="3"/>
                    </a:cubicBezTo>
                    <a:cubicBezTo>
                      <a:pt x="8" y="3"/>
                      <a:pt x="8" y="3"/>
                      <a:pt x="8" y="3"/>
                    </a:cubicBezTo>
                    <a:cubicBezTo>
                      <a:pt x="4" y="3"/>
                      <a:pt x="0" y="7"/>
                      <a:pt x="0" y="11"/>
                    </a:cubicBezTo>
                    <a:cubicBezTo>
                      <a:pt x="0" y="11"/>
                      <a:pt x="0" y="11"/>
                      <a:pt x="0" y="11"/>
                    </a:cubicBezTo>
                    <a:cubicBezTo>
                      <a:pt x="0" y="15"/>
                      <a:pt x="4" y="19"/>
                      <a:pt x="8" y="19"/>
                    </a:cubicBezTo>
                    <a:cubicBezTo>
                      <a:pt x="31" y="19"/>
                      <a:pt x="31" y="19"/>
                      <a:pt x="31" y="19"/>
                    </a:cubicBezTo>
                    <a:cubicBezTo>
                      <a:pt x="31" y="24"/>
                      <a:pt x="31" y="24"/>
                      <a:pt x="31" y="24"/>
                    </a:cubicBezTo>
                    <a:cubicBezTo>
                      <a:pt x="31" y="33"/>
                      <a:pt x="35" y="40"/>
                      <a:pt x="42" y="44"/>
                    </a:cubicBezTo>
                    <a:cubicBezTo>
                      <a:pt x="42" y="29"/>
                      <a:pt x="42" y="29"/>
                      <a:pt x="42" y="29"/>
                    </a:cubicBezTo>
                    <a:cubicBezTo>
                      <a:pt x="42" y="28"/>
                      <a:pt x="43" y="28"/>
                      <a:pt x="43" y="27"/>
                    </a:cubicBezTo>
                    <a:cubicBezTo>
                      <a:pt x="44" y="26"/>
                      <a:pt x="45" y="26"/>
                      <a:pt x="46" y="26"/>
                    </a:cubicBezTo>
                    <a:cubicBezTo>
                      <a:pt x="79" y="26"/>
                      <a:pt x="79" y="26"/>
                      <a:pt x="79" y="26"/>
                    </a:cubicBezTo>
                    <a:cubicBezTo>
                      <a:pt x="79" y="19"/>
                      <a:pt x="79" y="19"/>
                      <a:pt x="79" y="19"/>
                    </a:cubicBezTo>
                    <a:cubicBezTo>
                      <a:pt x="79" y="19"/>
                      <a:pt x="79" y="19"/>
                      <a:pt x="79" y="19"/>
                    </a:cubicBezTo>
                    <a:cubicBezTo>
                      <a:pt x="79" y="17"/>
                      <a:pt x="81" y="16"/>
                      <a:pt x="83" y="16"/>
                    </a:cubicBezTo>
                    <a:cubicBezTo>
                      <a:pt x="85" y="16"/>
                      <a:pt x="86" y="17"/>
                      <a:pt x="86" y="19"/>
                    </a:cubicBezTo>
                    <a:cubicBezTo>
                      <a:pt x="86" y="29"/>
                      <a:pt x="86" y="29"/>
                      <a:pt x="86" y="29"/>
                    </a:cubicBezTo>
                    <a:cubicBezTo>
                      <a:pt x="86" y="30"/>
                      <a:pt x="86" y="31"/>
                      <a:pt x="85" y="32"/>
                    </a:cubicBezTo>
                    <a:cubicBezTo>
                      <a:pt x="84" y="33"/>
                      <a:pt x="84" y="33"/>
                      <a:pt x="83" y="33"/>
                    </a:cubicBezTo>
                    <a:cubicBezTo>
                      <a:pt x="49" y="33"/>
                      <a:pt x="49" y="33"/>
                      <a:pt x="49" y="33"/>
                    </a:cubicBezTo>
                    <a:cubicBezTo>
                      <a:pt x="49" y="46"/>
                      <a:pt x="49" y="46"/>
                      <a:pt x="49" y="46"/>
                    </a:cubicBezTo>
                    <a:cubicBezTo>
                      <a:pt x="49" y="46"/>
                      <a:pt x="49" y="46"/>
                      <a:pt x="49" y="46"/>
                    </a:cubicBezTo>
                    <a:cubicBezTo>
                      <a:pt x="51" y="47"/>
                      <a:pt x="52" y="47"/>
                      <a:pt x="53" y="47"/>
                    </a:cubicBezTo>
                    <a:cubicBezTo>
                      <a:pt x="58" y="47"/>
                      <a:pt x="58" y="47"/>
                      <a:pt x="58" y="47"/>
                    </a:cubicBezTo>
                    <a:cubicBezTo>
                      <a:pt x="58" y="69"/>
                      <a:pt x="58" y="69"/>
                      <a:pt x="58" y="69"/>
                    </a:cubicBezTo>
                    <a:cubicBezTo>
                      <a:pt x="58" y="73"/>
                      <a:pt x="62" y="77"/>
                      <a:pt x="66" y="77"/>
                    </a:cubicBezTo>
                    <a:cubicBezTo>
                      <a:pt x="67" y="77"/>
                      <a:pt x="67" y="77"/>
                      <a:pt x="67" y="77"/>
                    </a:cubicBezTo>
                    <a:cubicBezTo>
                      <a:pt x="71" y="77"/>
                      <a:pt x="74" y="73"/>
                      <a:pt x="74" y="69"/>
                    </a:cubicBezTo>
                    <a:cubicBezTo>
                      <a:pt x="74" y="47"/>
                      <a:pt x="74" y="47"/>
                      <a:pt x="74" y="47"/>
                    </a:cubicBezTo>
                    <a:cubicBezTo>
                      <a:pt x="92" y="47"/>
                      <a:pt x="92" y="47"/>
                      <a:pt x="92" y="47"/>
                    </a:cubicBezTo>
                    <a:cubicBezTo>
                      <a:pt x="92" y="69"/>
                      <a:pt x="92" y="69"/>
                      <a:pt x="92" y="69"/>
                    </a:cubicBezTo>
                    <a:cubicBezTo>
                      <a:pt x="92" y="73"/>
                      <a:pt x="96" y="77"/>
                      <a:pt x="100" y="77"/>
                    </a:cubicBezTo>
                    <a:cubicBezTo>
                      <a:pt x="100" y="77"/>
                      <a:pt x="100" y="77"/>
                      <a:pt x="100" y="77"/>
                    </a:cubicBezTo>
                    <a:cubicBezTo>
                      <a:pt x="105" y="77"/>
                      <a:pt x="108" y="73"/>
                      <a:pt x="108" y="69"/>
                    </a:cubicBezTo>
                    <a:cubicBezTo>
                      <a:pt x="108" y="47"/>
                      <a:pt x="108" y="47"/>
                      <a:pt x="108" y="47"/>
                    </a:cubicBezTo>
                    <a:cubicBezTo>
                      <a:pt x="126" y="47"/>
                      <a:pt x="126" y="47"/>
                      <a:pt x="126" y="47"/>
                    </a:cubicBezTo>
                    <a:cubicBezTo>
                      <a:pt x="126" y="69"/>
                      <a:pt x="126" y="69"/>
                      <a:pt x="126" y="69"/>
                    </a:cubicBezTo>
                    <a:cubicBezTo>
                      <a:pt x="126" y="73"/>
                      <a:pt x="130" y="77"/>
                      <a:pt x="134" y="77"/>
                    </a:cubicBezTo>
                    <a:cubicBezTo>
                      <a:pt x="134" y="77"/>
                      <a:pt x="134" y="77"/>
                      <a:pt x="134" y="77"/>
                    </a:cubicBezTo>
                    <a:cubicBezTo>
                      <a:pt x="139" y="77"/>
                      <a:pt x="142" y="73"/>
                      <a:pt x="142" y="69"/>
                    </a:cubicBezTo>
                    <a:cubicBezTo>
                      <a:pt x="142" y="47"/>
                      <a:pt x="142" y="47"/>
                      <a:pt x="142" y="47"/>
                    </a:cubicBezTo>
                    <a:cubicBezTo>
                      <a:pt x="147" y="47"/>
                      <a:pt x="147" y="47"/>
                      <a:pt x="147" y="47"/>
                    </a:cubicBezTo>
                    <a:cubicBezTo>
                      <a:pt x="148" y="47"/>
                      <a:pt x="149" y="47"/>
                      <a:pt x="149" y="47"/>
                    </a:cubicBezTo>
                    <a:cubicBezTo>
                      <a:pt x="149" y="46"/>
                      <a:pt x="149" y="46"/>
                      <a:pt x="149" y="46"/>
                    </a:cubicBezTo>
                    <a:cubicBezTo>
                      <a:pt x="149" y="33"/>
                      <a:pt x="149" y="33"/>
                      <a:pt x="149" y="33"/>
                    </a:cubicBezTo>
                    <a:cubicBezTo>
                      <a:pt x="116" y="33"/>
                      <a:pt x="116" y="33"/>
                      <a:pt x="116" y="33"/>
                    </a:cubicBezTo>
                    <a:cubicBezTo>
                      <a:pt x="115" y="33"/>
                      <a:pt x="114" y="33"/>
                      <a:pt x="113" y="32"/>
                    </a:cubicBezTo>
                    <a:cubicBezTo>
                      <a:pt x="113" y="31"/>
                      <a:pt x="112" y="30"/>
                      <a:pt x="112" y="29"/>
                    </a:cubicBezTo>
                    <a:cubicBezTo>
                      <a:pt x="112" y="19"/>
                      <a:pt x="112" y="19"/>
                      <a:pt x="112" y="19"/>
                    </a:cubicBezTo>
                    <a:cubicBezTo>
                      <a:pt x="112" y="19"/>
                      <a:pt x="112" y="19"/>
                      <a:pt x="112" y="19"/>
                    </a:cubicBezTo>
                    <a:cubicBezTo>
                      <a:pt x="112" y="17"/>
                      <a:pt x="114" y="16"/>
                      <a:pt x="116" y="16"/>
                    </a:cubicBezTo>
                    <a:cubicBezTo>
                      <a:pt x="118" y="16"/>
                      <a:pt x="119" y="17"/>
                      <a:pt x="119" y="19"/>
                    </a:cubicBezTo>
                    <a:cubicBezTo>
                      <a:pt x="119" y="26"/>
                      <a:pt x="119" y="26"/>
                      <a:pt x="119" y="26"/>
                    </a:cubicBezTo>
                    <a:cubicBezTo>
                      <a:pt x="153" y="26"/>
                      <a:pt x="153" y="26"/>
                      <a:pt x="153" y="26"/>
                    </a:cubicBezTo>
                    <a:cubicBezTo>
                      <a:pt x="154" y="26"/>
                      <a:pt x="155" y="26"/>
                      <a:pt x="155" y="27"/>
                    </a:cubicBezTo>
                    <a:cubicBezTo>
                      <a:pt x="156" y="28"/>
                      <a:pt x="156" y="28"/>
                      <a:pt x="156" y="29"/>
                    </a:cubicBezTo>
                    <a:cubicBezTo>
                      <a:pt x="156" y="45"/>
                      <a:pt x="156" y="45"/>
                      <a:pt x="156" y="45"/>
                    </a:cubicBezTo>
                    <a:cubicBezTo>
                      <a:pt x="164" y="41"/>
                      <a:pt x="170" y="33"/>
                      <a:pt x="170" y="24"/>
                    </a:cubicBezTo>
                    <a:cubicBezTo>
                      <a:pt x="170" y="19"/>
                      <a:pt x="170" y="19"/>
                      <a:pt x="170" y="19"/>
                    </a:cubicBezTo>
                    <a:cubicBezTo>
                      <a:pt x="192" y="19"/>
                      <a:pt x="192" y="19"/>
                      <a:pt x="192" y="19"/>
                    </a:cubicBezTo>
                    <a:cubicBezTo>
                      <a:pt x="197" y="19"/>
                      <a:pt x="200" y="15"/>
                      <a:pt x="200" y="11"/>
                    </a:cubicBezTo>
                    <a:cubicBezTo>
                      <a:pt x="200" y="11"/>
                      <a:pt x="200" y="11"/>
                      <a:pt x="200" y="11"/>
                    </a:cubicBezTo>
                    <a:cubicBezTo>
                      <a:pt x="200" y="7"/>
                      <a:pt x="197" y="3"/>
                      <a:pt x="192" y="3"/>
                    </a:cubicBezTo>
                    <a:close/>
                    <a:moveTo>
                      <a:pt x="53" y="14"/>
                    </a:moveTo>
                    <a:cubicBezTo>
                      <a:pt x="31" y="14"/>
                      <a:pt x="31" y="14"/>
                      <a:pt x="31" y="14"/>
                    </a:cubicBezTo>
                    <a:cubicBezTo>
                      <a:pt x="29" y="14"/>
                      <a:pt x="27" y="12"/>
                      <a:pt x="27" y="10"/>
                    </a:cubicBezTo>
                    <a:cubicBezTo>
                      <a:pt x="27" y="8"/>
                      <a:pt x="29" y="6"/>
                      <a:pt x="31" y="6"/>
                    </a:cubicBezTo>
                    <a:cubicBezTo>
                      <a:pt x="53" y="6"/>
                      <a:pt x="53" y="6"/>
                      <a:pt x="53" y="6"/>
                    </a:cubicBezTo>
                    <a:cubicBezTo>
                      <a:pt x="55" y="6"/>
                      <a:pt x="57" y="8"/>
                      <a:pt x="57" y="10"/>
                    </a:cubicBezTo>
                    <a:cubicBezTo>
                      <a:pt x="57" y="12"/>
                      <a:pt x="55" y="14"/>
                      <a:pt x="53" y="14"/>
                    </a:cubicBezTo>
                    <a:close/>
                    <a:moveTo>
                      <a:pt x="170" y="14"/>
                    </a:moveTo>
                    <a:cubicBezTo>
                      <a:pt x="148" y="14"/>
                      <a:pt x="148" y="14"/>
                      <a:pt x="148" y="14"/>
                    </a:cubicBezTo>
                    <a:cubicBezTo>
                      <a:pt x="146" y="14"/>
                      <a:pt x="144" y="12"/>
                      <a:pt x="144" y="10"/>
                    </a:cubicBezTo>
                    <a:cubicBezTo>
                      <a:pt x="144" y="8"/>
                      <a:pt x="146" y="6"/>
                      <a:pt x="148" y="6"/>
                    </a:cubicBezTo>
                    <a:cubicBezTo>
                      <a:pt x="170" y="6"/>
                      <a:pt x="170" y="6"/>
                      <a:pt x="170" y="6"/>
                    </a:cubicBezTo>
                    <a:cubicBezTo>
                      <a:pt x="172" y="6"/>
                      <a:pt x="173" y="8"/>
                      <a:pt x="173" y="10"/>
                    </a:cubicBezTo>
                    <a:cubicBezTo>
                      <a:pt x="173" y="12"/>
                      <a:pt x="172" y="14"/>
                      <a:pt x="17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587"/>
              <p:cNvSpPr>
                <a:spLocks/>
              </p:cNvSpPr>
              <p:nvPr/>
            </p:nvSpPr>
            <p:spPr bwMode="auto">
              <a:xfrm>
                <a:off x="5811838" y="3581401"/>
                <a:ext cx="185738" cy="120650"/>
              </a:xfrm>
              <a:custGeom>
                <a:avLst/>
                <a:gdLst>
                  <a:gd name="T0" fmla="*/ 200 w 200"/>
                  <a:gd name="T1" fmla="*/ 66 h 129"/>
                  <a:gd name="T2" fmla="*/ 192 w 200"/>
                  <a:gd name="T3" fmla="*/ 58 h 129"/>
                  <a:gd name="T4" fmla="*/ 170 w 200"/>
                  <a:gd name="T5" fmla="*/ 53 h 129"/>
                  <a:gd name="T6" fmla="*/ 142 w 200"/>
                  <a:gd name="T7" fmla="*/ 30 h 129"/>
                  <a:gd name="T8" fmla="*/ 134 w 200"/>
                  <a:gd name="T9" fmla="*/ 0 h 129"/>
                  <a:gd name="T10" fmla="*/ 126 w 200"/>
                  <a:gd name="T11" fmla="*/ 8 h 129"/>
                  <a:gd name="T12" fmla="*/ 108 w 200"/>
                  <a:gd name="T13" fmla="*/ 30 h 129"/>
                  <a:gd name="T14" fmla="*/ 100 w 200"/>
                  <a:gd name="T15" fmla="*/ 0 h 129"/>
                  <a:gd name="T16" fmla="*/ 92 w 200"/>
                  <a:gd name="T17" fmla="*/ 8 h 129"/>
                  <a:gd name="T18" fmla="*/ 74 w 200"/>
                  <a:gd name="T19" fmla="*/ 30 h 129"/>
                  <a:gd name="T20" fmla="*/ 67 w 200"/>
                  <a:gd name="T21" fmla="*/ 0 h 129"/>
                  <a:gd name="T22" fmla="*/ 58 w 200"/>
                  <a:gd name="T23" fmla="*/ 8 h 129"/>
                  <a:gd name="T24" fmla="*/ 53 w 200"/>
                  <a:gd name="T25" fmla="*/ 30 h 129"/>
                  <a:gd name="T26" fmla="*/ 31 w 200"/>
                  <a:gd name="T27" fmla="*/ 58 h 129"/>
                  <a:gd name="T28" fmla="*/ 0 w 200"/>
                  <a:gd name="T29" fmla="*/ 66 h 129"/>
                  <a:gd name="T30" fmla="*/ 8 w 200"/>
                  <a:gd name="T31" fmla="*/ 74 h 129"/>
                  <a:gd name="T32" fmla="*/ 31 w 200"/>
                  <a:gd name="T33" fmla="*/ 92 h 129"/>
                  <a:gd name="T34" fmla="*/ 0 w 200"/>
                  <a:gd name="T35" fmla="*/ 100 h 129"/>
                  <a:gd name="T36" fmla="*/ 8 w 200"/>
                  <a:gd name="T37" fmla="*/ 108 h 129"/>
                  <a:gd name="T38" fmla="*/ 31 w 200"/>
                  <a:gd name="T39" fmla="*/ 115 h 129"/>
                  <a:gd name="T40" fmla="*/ 72 w 200"/>
                  <a:gd name="T41" fmla="*/ 117 h 129"/>
                  <a:gd name="T42" fmla="*/ 73 w 200"/>
                  <a:gd name="T43" fmla="*/ 129 h 129"/>
                  <a:gd name="T44" fmla="*/ 97 w 200"/>
                  <a:gd name="T45" fmla="*/ 104 h 129"/>
                  <a:gd name="T46" fmla="*/ 44 w 200"/>
                  <a:gd name="T47" fmla="*/ 100 h 129"/>
                  <a:gd name="T48" fmla="*/ 97 w 200"/>
                  <a:gd name="T49" fmla="*/ 96 h 129"/>
                  <a:gd name="T50" fmla="*/ 70 w 200"/>
                  <a:gd name="T51" fmla="*/ 87 h 129"/>
                  <a:gd name="T52" fmla="*/ 66 w 200"/>
                  <a:gd name="T53" fmla="*/ 83 h 129"/>
                  <a:gd name="T54" fmla="*/ 67 w 200"/>
                  <a:gd name="T55" fmla="*/ 62 h 129"/>
                  <a:gd name="T56" fmla="*/ 83 w 200"/>
                  <a:gd name="T57" fmla="*/ 61 h 129"/>
                  <a:gd name="T58" fmla="*/ 86 w 200"/>
                  <a:gd name="T59" fmla="*/ 65 h 129"/>
                  <a:gd name="T60" fmla="*/ 73 w 200"/>
                  <a:gd name="T61" fmla="*/ 68 h 129"/>
                  <a:gd name="T62" fmla="*/ 97 w 200"/>
                  <a:gd name="T63" fmla="*/ 80 h 129"/>
                  <a:gd name="T64" fmla="*/ 48 w 200"/>
                  <a:gd name="T65" fmla="*/ 53 h 129"/>
                  <a:gd name="T66" fmla="*/ 48 w 200"/>
                  <a:gd name="T67" fmla="*/ 46 h 129"/>
                  <a:gd name="T68" fmla="*/ 97 w 200"/>
                  <a:gd name="T69" fmla="*/ 39 h 129"/>
                  <a:gd name="T70" fmla="*/ 104 w 200"/>
                  <a:gd name="T71" fmla="*/ 39 h 129"/>
                  <a:gd name="T72" fmla="*/ 153 w 200"/>
                  <a:gd name="T73" fmla="*/ 46 h 129"/>
                  <a:gd name="T74" fmla="*/ 153 w 200"/>
                  <a:gd name="T75" fmla="*/ 53 h 129"/>
                  <a:gd name="T76" fmla="*/ 104 w 200"/>
                  <a:gd name="T77" fmla="*/ 80 h 129"/>
                  <a:gd name="T78" fmla="*/ 127 w 200"/>
                  <a:gd name="T79" fmla="*/ 68 h 129"/>
                  <a:gd name="T80" fmla="*/ 112 w 200"/>
                  <a:gd name="T81" fmla="*/ 65 h 129"/>
                  <a:gd name="T82" fmla="*/ 131 w 200"/>
                  <a:gd name="T83" fmla="*/ 61 h 129"/>
                  <a:gd name="T84" fmla="*/ 134 w 200"/>
                  <a:gd name="T85" fmla="*/ 65 h 129"/>
                  <a:gd name="T86" fmla="*/ 133 w 200"/>
                  <a:gd name="T87" fmla="*/ 86 h 129"/>
                  <a:gd name="T88" fmla="*/ 104 w 200"/>
                  <a:gd name="T89" fmla="*/ 87 h 129"/>
                  <a:gd name="T90" fmla="*/ 153 w 200"/>
                  <a:gd name="T91" fmla="*/ 96 h 129"/>
                  <a:gd name="T92" fmla="*/ 153 w 200"/>
                  <a:gd name="T93" fmla="*/ 104 h 129"/>
                  <a:gd name="T94" fmla="*/ 104 w 200"/>
                  <a:gd name="T95" fmla="*/ 129 h 129"/>
                  <a:gd name="T96" fmla="*/ 127 w 200"/>
                  <a:gd name="T97" fmla="*/ 119 h 129"/>
                  <a:gd name="T98" fmla="*/ 131 w 200"/>
                  <a:gd name="T99" fmla="*/ 115 h 129"/>
                  <a:gd name="T100" fmla="*/ 170 w 200"/>
                  <a:gd name="T101" fmla="*/ 108 h 129"/>
                  <a:gd name="T102" fmla="*/ 200 w 200"/>
                  <a:gd name="T103" fmla="*/ 100 h 129"/>
                  <a:gd name="T104" fmla="*/ 192 w 200"/>
                  <a:gd name="T105" fmla="*/ 92 h 129"/>
                  <a:gd name="T106" fmla="*/ 170 w 200"/>
                  <a:gd name="T107"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29">
                    <a:moveTo>
                      <a:pt x="192" y="74"/>
                    </a:moveTo>
                    <a:cubicBezTo>
                      <a:pt x="197" y="74"/>
                      <a:pt x="200" y="71"/>
                      <a:pt x="200" y="66"/>
                    </a:cubicBezTo>
                    <a:cubicBezTo>
                      <a:pt x="200" y="66"/>
                      <a:pt x="200" y="66"/>
                      <a:pt x="200" y="66"/>
                    </a:cubicBezTo>
                    <a:cubicBezTo>
                      <a:pt x="200" y="62"/>
                      <a:pt x="197" y="58"/>
                      <a:pt x="192" y="58"/>
                    </a:cubicBezTo>
                    <a:cubicBezTo>
                      <a:pt x="170" y="58"/>
                      <a:pt x="170" y="58"/>
                      <a:pt x="170" y="58"/>
                    </a:cubicBezTo>
                    <a:cubicBezTo>
                      <a:pt x="170" y="53"/>
                      <a:pt x="170" y="53"/>
                      <a:pt x="170" y="53"/>
                    </a:cubicBezTo>
                    <a:cubicBezTo>
                      <a:pt x="170" y="40"/>
                      <a:pt x="160" y="30"/>
                      <a:pt x="147" y="30"/>
                    </a:cubicBezTo>
                    <a:cubicBezTo>
                      <a:pt x="142" y="30"/>
                      <a:pt x="142" y="30"/>
                      <a:pt x="142" y="30"/>
                    </a:cubicBezTo>
                    <a:cubicBezTo>
                      <a:pt x="142" y="8"/>
                      <a:pt x="142" y="8"/>
                      <a:pt x="142" y="8"/>
                    </a:cubicBezTo>
                    <a:cubicBezTo>
                      <a:pt x="142" y="4"/>
                      <a:pt x="139" y="0"/>
                      <a:pt x="134" y="0"/>
                    </a:cubicBezTo>
                    <a:cubicBezTo>
                      <a:pt x="134" y="0"/>
                      <a:pt x="134" y="0"/>
                      <a:pt x="134" y="0"/>
                    </a:cubicBezTo>
                    <a:cubicBezTo>
                      <a:pt x="130" y="0"/>
                      <a:pt x="126" y="4"/>
                      <a:pt x="126" y="8"/>
                    </a:cubicBezTo>
                    <a:cubicBezTo>
                      <a:pt x="126" y="30"/>
                      <a:pt x="126" y="30"/>
                      <a:pt x="126" y="30"/>
                    </a:cubicBezTo>
                    <a:cubicBezTo>
                      <a:pt x="108" y="30"/>
                      <a:pt x="108" y="30"/>
                      <a:pt x="108" y="30"/>
                    </a:cubicBezTo>
                    <a:cubicBezTo>
                      <a:pt x="108" y="8"/>
                      <a:pt x="108" y="8"/>
                      <a:pt x="108" y="8"/>
                    </a:cubicBezTo>
                    <a:cubicBezTo>
                      <a:pt x="108" y="4"/>
                      <a:pt x="105" y="0"/>
                      <a:pt x="100" y="0"/>
                    </a:cubicBezTo>
                    <a:cubicBezTo>
                      <a:pt x="100" y="0"/>
                      <a:pt x="100" y="0"/>
                      <a:pt x="100" y="0"/>
                    </a:cubicBezTo>
                    <a:cubicBezTo>
                      <a:pt x="96" y="0"/>
                      <a:pt x="92" y="4"/>
                      <a:pt x="92" y="8"/>
                    </a:cubicBezTo>
                    <a:cubicBezTo>
                      <a:pt x="92" y="30"/>
                      <a:pt x="92" y="30"/>
                      <a:pt x="92" y="30"/>
                    </a:cubicBezTo>
                    <a:cubicBezTo>
                      <a:pt x="74" y="30"/>
                      <a:pt x="74" y="30"/>
                      <a:pt x="74" y="30"/>
                    </a:cubicBezTo>
                    <a:cubicBezTo>
                      <a:pt x="74" y="8"/>
                      <a:pt x="74" y="8"/>
                      <a:pt x="74" y="8"/>
                    </a:cubicBezTo>
                    <a:cubicBezTo>
                      <a:pt x="74" y="4"/>
                      <a:pt x="71" y="0"/>
                      <a:pt x="67" y="0"/>
                    </a:cubicBezTo>
                    <a:cubicBezTo>
                      <a:pt x="66" y="0"/>
                      <a:pt x="66" y="0"/>
                      <a:pt x="66" y="0"/>
                    </a:cubicBezTo>
                    <a:cubicBezTo>
                      <a:pt x="62" y="0"/>
                      <a:pt x="58" y="4"/>
                      <a:pt x="58" y="8"/>
                    </a:cubicBezTo>
                    <a:cubicBezTo>
                      <a:pt x="58" y="30"/>
                      <a:pt x="58" y="30"/>
                      <a:pt x="58" y="30"/>
                    </a:cubicBezTo>
                    <a:cubicBezTo>
                      <a:pt x="53" y="30"/>
                      <a:pt x="53" y="30"/>
                      <a:pt x="53" y="30"/>
                    </a:cubicBezTo>
                    <a:cubicBezTo>
                      <a:pt x="41" y="30"/>
                      <a:pt x="31" y="40"/>
                      <a:pt x="31" y="53"/>
                    </a:cubicBezTo>
                    <a:cubicBezTo>
                      <a:pt x="31" y="58"/>
                      <a:pt x="31" y="58"/>
                      <a:pt x="31" y="58"/>
                    </a:cubicBezTo>
                    <a:cubicBezTo>
                      <a:pt x="8" y="58"/>
                      <a:pt x="8" y="58"/>
                      <a:pt x="8" y="58"/>
                    </a:cubicBezTo>
                    <a:cubicBezTo>
                      <a:pt x="4" y="58"/>
                      <a:pt x="0" y="62"/>
                      <a:pt x="0" y="66"/>
                    </a:cubicBezTo>
                    <a:cubicBezTo>
                      <a:pt x="0" y="66"/>
                      <a:pt x="0" y="66"/>
                      <a:pt x="0" y="66"/>
                    </a:cubicBezTo>
                    <a:cubicBezTo>
                      <a:pt x="0" y="71"/>
                      <a:pt x="4" y="74"/>
                      <a:pt x="8" y="74"/>
                    </a:cubicBezTo>
                    <a:cubicBezTo>
                      <a:pt x="31" y="74"/>
                      <a:pt x="31" y="74"/>
                      <a:pt x="31" y="74"/>
                    </a:cubicBezTo>
                    <a:cubicBezTo>
                      <a:pt x="31" y="92"/>
                      <a:pt x="31" y="92"/>
                      <a:pt x="31" y="92"/>
                    </a:cubicBezTo>
                    <a:cubicBezTo>
                      <a:pt x="8" y="92"/>
                      <a:pt x="8" y="92"/>
                      <a:pt x="8" y="92"/>
                    </a:cubicBezTo>
                    <a:cubicBezTo>
                      <a:pt x="4" y="92"/>
                      <a:pt x="0" y="96"/>
                      <a:pt x="0" y="100"/>
                    </a:cubicBezTo>
                    <a:cubicBezTo>
                      <a:pt x="0" y="100"/>
                      <a:pt x="0" y="100"/>
                      <a:pt x="0" y="100"/>
                    </a:cubicBezTo>
                    <a:cubicBezTo>
                      <a:pt x="0" y="104"/>
                      <a:pt x="4" y="108"/>
                      <a:pt x="8" y="108"/>
                    </a:cubicBezTo>
                    <a:cubicBezTo>
                      <a:pt x="31" y="108"/>
                      <a:pt x="31" y="108"/>
                      <a:pt x="31" y="108"/>
                    </a:cubicBezTo>
                    <a:cubicBezTo>
                      <a:pt x="31" y="115"/>
                      <a:pt x="31" y="115"/>
                      <a:pt x="31" y="115"/>
                    </a:cubicBezTo>
                    <a:cubicBezTo>
                      <a:pt x="70" y="115"/>
                      <a:pt x="70" y="115"/>
                      <a:pt x="70" y="115"/>
                    </a:cubicBezTo>
                    <a:cubicBezTo>
                      <a:pt x="71" y="115"/>
                      <a:pt x="72" y="116"/>
                      <a:pt x="72" y="117"/>
                    </a:cubicBezTo>
                    <a:cubicBezTo>
                      <a:pt x="73" y="117"/>
                      <a:pt x="73" y="118"/>
                      <a:pt x="73" y="119"/>
                    </a:cubicBezTo>
                    <a:cubicBezTo>
                      <a:pt x="73" y="129"/>
                      <a:pt x="73" y="129"/>
                      <a:pt x="73" y="129"/>
                    </a:cubicBezTo>
                    <a:cubicBezTo>
                      <a:pt x="97" y="129"/>
                      <a:pt x="97" y="129"/>
                      <a:pt x="97" y="129"/>
                    </a:cubicBezTo>
                    <a:cubicBezTo>
                      <a:pt x="97" y="104"/>
                      <a:pt x="97" y="104"/>
                      <a:pt x="97" y="104"/>
                    </a:cubicBezTo>
                    <a:cubicBezTo>
                      <a:pt x="48" y="104"/>
                      <a:pt x="48" y="104"/>
                      <a:pt x="48" y="104"/>
                    </a:cubicBezTo>
                    <a:cubicBezTo>
                      <a:pt x="46" y="104"/>
                      <a:pt x="44" y="102"/>
                      <a:pt x="44" y="100"/>
                    </a:cubicBezTo>
                    <a:cubicBezTo>
                      <a:pt x="44" y="98"/>
                      <a:pt x="46" y="96"/>
                      <a:pt x="48" y="96"/>
                    </a:cubicBezTo>
                    <a:cubicBezTo>
                      <a:pt x="97" y="96"/>
                      <a:pt x="97" y="96"/>
                      <a:pt x="97" y="96"/>
                    </a:cubicBezTo>
                    <a:cubicBezTo>
                      <a:pt x="97" y="87"/>
                      <a:pt x="97" y="87"/>
                      <a:pt x="97" y="87"/>
                    </a:cubicBezTo>
                    <a:cubicBezTo>
                      <a:pt x="70" y="87"/>
                      <a:pt x="70" y="87"/>
                      <a:pt x="70" y="87"/>
                    </a:cubicBezTo>
                    <a:cubicBezTo>
                      <a:pt x="69" y="87"/>
                      <a:pt x="68" y="86"/>
                      <a:pt x="67" y="86"/>
                    </a:cubicBezTo>
                    <a:cubicBezTo>
                      <a:pt x="66" y="85"/>
                      <a:pt x="66" y="84"/>
                      <a:pt x="66" y="83"/>
                    </a:cubicBezTo>
                    <a:cubicBezTo>
                      <a:pt x="66" y="65"/>
                      <a:pt x="66" y="65"/>
                      <a:pt x="66" y="65"/>
                    </a:cubicBezTo>
                    <a:cubicBezTo>
                      <a:pt x="66" y="64"/>
                      <a:pt x="66" y="63"/>
                      <a:pt x="67" y="62"/>
                    </a:cubicBezTo>
                    <a:cubicBezTo>
                      <a:pt x="68" y="62"/>
                      <a:pt x="69" y="61"/>
                      <a:pt x="70" y="61"/>
                    </a:cubicBezTo>
                    <a:cubicBezTo>
                      <a:pt x="83" y="61"/>
                      <a:pt x="83" y="61"/>
                      <a:pt x="83" y="61"/>
                    </a:cubicBezTo>
                    <a:cubicBezTo>
                      <a:pt x="83" y="61"/>
                      <a:pt x="83" y="61"/>
                      <a:pt x="83" y="61"/>
                    </a:cubicBezTo>
                    <a:cubicBezTo>
                      <a:pt x="85" y="61"/>
                      <a:pt x="86" y="63"/>
                      <a:pt x="86" y="65"/>
                    </a:cubicBezTo>
                    <a:cubicBezTo>
                      <a:pt x="86" y="67"/>
                      <a:pt x="85" y="68"/>
                      <a:pt x="83" y="68"/>
                    </a:cubicBezTo>
                    <a:cubicBezTo>
                      <a:pt x="73" y="68"/>
                      <a:pt x="73" y="68"/>
                      <a:pt x="73" y="68"/>
                    </a:cubicBezTo>
                    <a:cubicBezTo>
                      <a:pt x="73" y="80"/>
                      <a:pt x="73" y="80"/>
                      <a:pt x="73" y="80"/>
                    </a:cubicBezTo>
                    <a:cubicBezTo>
                      <a:pt x="97" y="80"/>
                      <a:pt x="97" y="80"/>
                      <a:pt x="97" y="80"/>
                    </a:cubicBezTo>
                    <a:cubicBezTo>
                      <a:pt x="97" y="53"/>
                      <a:pt x="97" y="53"/>
                      <a:pt x="97" y="53"/>
                    </a:cubicBezTo>
                    <a:cubicBezTo>
                      <a:pt x="48" y="53"/>
                      <a:pt x="48" y="53"/>
                      <a:pt x="48" y="53"/>
                    </a:cubicBezTo>
                    <a:cubicBezTo>
                      <a:pt x="46" y="53"/>
                      <a:pt x="44" y="52"/>
                      <a:pt x="44" y="50"/>
                    </a:cubicBezTo>
                    <a:cubicBezTo>
                      <a:pt x="44" y="48"/>
                      <a:pt x="46" y="46"/>
                      <a:pt x="48" y="46"/>
                    </a:cubicBezTo>
                    <a:cubicBezTo>
                      <a:pt x="97" y="46"/>
                      <a:pt x="97" y="46"/>
                      <a:pt x="97" y="46"/>
                    </a:cubicBezTo>
                    <a:cubicBezTo>
                      <a:pt x="97" y="39"/>
                      <a:pt x="97" y="39"/>
                      <a:pt x="97" y="39"/>
                    </a:cubicBezTo>
                    <a:cubicBezTo>
                      <a:pt x="97" y="37"/>
                      <a:pt x="98" y="35"/>
                      <a:pt x="100" y="35"/>
                    </a:cubicBezTo>
                    <a:cubicBezTo>
                      <a:pt x="102" y="35"/>
                      <a:pt x="104" y="37"/>
                      <a:pt x="104" y="39"/>
                    </a:cubicBezTo>
                    <a:cubicBezTo>
                      <a:pt x="104" y="46"/>
                      <a:pt x="104" y="46"/>
                      <a:pt x="104" y="46"/>
                    </a:cubicBezTo>
                    <a:cubicBezTo>
                      <a:pt x="153" y="46"/>
                      <a:pt x="153" y="46"/>
                      <a:pt x="153" y="46"/>
                    </a:cubicBezTo>
                    <a:cubicBezTo>
                      <a:pt x="155" y="46"/>
                      <a:pt x="156" y="48"/>
                      <a:pt x="156" y="50"/>
                    </a:cubicBezTo>
                    <a:cubicBezTo>
                      <a:pt x="156" y="52"/>
                      <a:pt x="155" y="53"/>
                      <a:pt x="153" y="53"/>
                    </a:cubicBezTo>
                    <a:cubicBezTo>
                      <a:pt x="104" y="53"/>
                      <a:pt x="104" y="53"/>
                      <a:pt x="104" y="53"/>
                    </a:cubicBezTo>
                    <a:cubicBezTo>
                      <a:pt x="104" y="80"/>
                      <a:pt x="104" y="80"/>
                      <a:pt x="104" y="80"/>
                    </a:cubicBezTo>
                    <a:cubicBezTo>
                      <a:pt x="127" y="80"/>
                      <a:pt x="127" y="80"/>
                      <a:pt x="127" y="80"/>
                    </a:cubicBezTo>
                    <a:cubicBezTo>
                      <a:pt x="127" y="68"/>
                      <a:pt x="127" y="68"/>
                      <a:pt x="127" y="68"/>
                    </a:cubicBezTo>
                    <a:cubicBezTo>
                      <a:pt x="116" y="68"/>
                      <a:pt x="116" y="68"/>
                      <a:pt x="116" y="68"/>
                    </a:cubicBezTo>
                    <a:cubicBezTo>
                      <a:pt x="114" y="68"/>
                      <a:pt x="112" y="67"/>
                      <a:pt x="112" y="65"/>
                    </a:cubicBezTo>
                    <a:cubicBezTo>
                      <a:pt x="112" y="63"/>
                      <a:pt x="114" y="61"/>
                      <a:pt x="116" y="61"/>
                    </a:cubicBezTo>
                    <a:cubicBezTo>
                      <a:pt x="131" y="61"/>
                      <a:pt x="131" y="61"/>
                      <a:pt x="131" y="61"/>
                    </a:cubicBezTo>
                    <a:cubicBezTo>
                      <a:pt x="131" y="61"/>
                      <a:pt x="132" y="62"/>
                      <a:pt x="133" y="62"/>
                    </a:cubicBezTo>
                    <a:cubicBezTo>
                      <a:pt x="134" y="63"/>
                      <a:pt x="134" y="64"/>
                      <a:pt x="134" y="65"/>
                    </a:cubicBezTo>
                    <a:cubicBezTo>
                      <a:pt x="134" y="83"/>
                      <a:pt x="134" y="83"/>
                      <a:pt x="134" y="83"/>
                    </a:cubicBezTo>
                    <a:cubicBezTo>
                      <a:pt x="134" y="84"/>
                      <a:pt x="134" y="85"/>
                      <a:pt x="133" y="86"/>
                    </a:cubicBezTo>
                    <a:cubicBezTo>
                      <a:pt x="132" y="86"/>
                      <a:pt x="131" y="87"/>
                      <a:pt x="131" y="87"/>
                    </a:cubicBezTo>
                    <a:cubicBezTo>
                      <a:pt x="104" y="87"/>
                      <a:pt x="104" y="87"/>
                      <a:pt x="104" y="87"/>
                    </a:cubicBezTo>
                    <a:cubicBezTo>
                      <a:pt x="104" y="96"/>
                      <a:pt x="104" y="96"/>
                      <a:pt x="104" y="96"/>
                    </a:cubicBezTo>
                    <a:cubicBezTo>
                      <a:pt x="153" y="96"/>
                      <a:pt x="153" y="96"/>
                      <a:pt x="153" y="96"/>
                    </a:cubicBezTo>
                    <a:cubicBezTo>
                      <a:pt x="155" y="96"/>
                      <a:pt x="156" y="98"/>
                      <a:pt x="156" y="100"/>
                    </a:cubicBezTo>
                    <a:cubicBezTo>
                      <a:pt x="156" y="102"/>
                      <a:pt x="155" y="104"/>
                      <a:pt x="153" y="104"/>
                    </a:cubicBezTo>
                    <a:cubicBezTo>
                      <a:pt x="104" y="104"/>
                      <a:pt x="104" y="104"/>
                      <a:pt x="104" y="104"/>
                    </a:cubicBezTo>
                    <a:cubicBezTo>
                      <a:pt x="104" y="129"/>
                      <a:pt x="104" y="129"/>
                      <a:pt x="104" y="129"/>
                    </a:cubicBezTo>
                    <a:cubicBezTo>
                      <a:pt x="127" y="129"/>
                      <a:pt x="127" y="129"/>
                      <a:pt x="127" y="129"/>
                    </a:cubicBezTo>
                    <a:cubicBezTo>
                      <a:pt x="127" y="119"/>
                      <a:pt x="127" y="119"/>
                      <a:pt x="127" y="119"/>
                    </a:cubicBezTo>
                    <a:cubicBezTo>
                      <a:pt x="127" y="118"/>
                      <a:pt x="128" y="117"/>
                      <a:pt x="128" y="117"/>
                    </a:cubicBezTo>
                    <a:cubicBezTo>
                      <a:pt x="129" y="116"/>
                      <a:pt x="130" y="115"/>
                      <a:pt x="131" y="115"/>
                    </a:cubicBezTo>
                    <a:cubicBezTo>
                      <a:pt x="170" y="115"/>
                      <a:pt x="170" y="115"/>
                      <a:pt x="170" y="115"/>
                    </a:cubicBezTo>
                    <a:cubicBezTo>
                      <a:pt x="170" y="108"/>
                      <a:pt x="170" y="108"/>
                      <a:pt x="170" y="108"/>
                    </a:cubicBezTo>
                    <a:cubicBezTo>
                      <a:pt x="192" y="108"/>
                      <a:pt x="192" y="108"/>
                      <a:pt x="192" y="108"/>
                    </a:cubicBezTo>
                    <a:cubicBezTo>
                      <a:pt x="197" y="108"/>
                      <a:pt x="200" y="104"/>
                      <a:pt x="200" y="100"/>
                    </a:cubicBezTo>
                    <a:cubicBezTo>
                      <a:pt x="200" y="100"/>
                      <a:pt x="200" y="100"/>
                      <a:pt x="200" y="100"/>
                    </a:cubicBezTo>
                    <a:cubicBezTo>
                      <a:pt x="200" y="96"/>
                      <a:pt x="197" y="92"/>
                      <a:pt x="192" y="92"/>
                    </a:cubicBezTo>
                    <a:cubicBezTo>
                      <a:pt x="170" y="92"/>
                      <a:pt x="170" y="92"/>
                      <a:pt x="170" y="92"/>
                    </a:cubicBezTo>
                    <a:cubicBezTo>
                      <a:pt x="170" y="74"/>
                      <a:pt x="170" y="74"/>
                      <a:pt x="170" y="74"/>
                    </a:cubicBezTo>
                    <a:lnTo>
                      <a:pt x="19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p:nvGrpSpPr>
          <p:grpSpPr>
            <a:xfrm>
              <a:off x="4804412" y="2013585"/>
              <a:ext cx="448092" cy="443866"/>
              <a:chOff x="600076" y="2490788"/>
              <a:chExt cx="168275" cy="166688"/>
            </a:xfrm>
            <a:solidFill>
              <a:srgbClr val="006CB4"/>
            </a:solidFill>
          </p:grpSpPr>
          <p:sp>
            <p:nvSpPr>
              <p:cNvPr id="306" name="Freeform 503"/>
              <p:cNvSpPr>
                <a:spLocks noEditPoints="1"/>
              </p:cNvSpPr>
              <p:nvPr/>
            </p:nvSpPr>
            <p:spPr bwMode="auto">
              <a:xfrm>
                <a:off x="633413" y="2524126"/>
                <a:ext cx="101600" cy="119063"/>
              </a:xfrm>
              <a:custGeom>
                <a:avLst/>
                <a:gdLst>
                  <a:gd name="T0" fmla="*/ 54 w 108"/>
                  <a:gd name="T1" fmla="*/ 0 h 129"/>
                  <a:gd name="T2" fmla="*/ 51 w 108"/>
                  <a:gd name="T3" fmla="*/ 0 h 129"/>
                  <a:gd name="T4" fmla="*/ 0 w 108"/>
                  <a:gd name="T5" fmla="*/ 49 h 129"/>
                  <a:gd name="T6" fmla="*/ 0 w 108"/>
                  <a:gd name="T7" fmla="*/ 54 h 129"/>
                  <a:gd name="T8" fmla="*/ 20 w 108"/>
                  <a:gd name="T9" fmla="*/ 97 h 129"/>
                  <a:gd name="T10" fmla="*/ 34 w 108"/>
                  <a:gd name="T11" fmla="*/ 115 h 129"/>
                  <a:gd name="T12" fmla="*/ 29 w 108"/>
                  <a:gd name="T13" fmla="*/ 121 h 129"/>
                  <a:gd name="T14" fmla="*/ 37 w 108"/>
                  <a:gd name="T15" fmla="*/ 129 h 129"/>
                  <a:gd name="T16" fmla="*/ 72 w 108"/>
                  <a:gd name="T17" fmla="*/ 129 h 129"/>
                  <a:gd name="T18" fmla="*/ 79 w 108"/>
                  <a:gd name="T19" fmla="*/ 121 h 129"/>
                  <a:gd name="T20" fmla="*/ 74 w 108"/>
                  <a:gd name="T21" fmla="*/ 115 h 129"/>
                  <a:gd name="T22" fmla="*/ 88 w 108"/>
                  <a:gd name="T23" fmla="*/ 97 h 129"/>
                  <a:gd name="T24" fmla="*/ 108 w 108"/>
                  <a:gd name="T25" fmla="*/ 54 h 129"/>
                  <a:gd name="T26" fmla="*/ 54 w 108"/>
                  <a:gd name="T27" fmla="*/ 0 h 129"/>
                  <a:gd name="T28" fmla="*/ 81 w 108"/>
                  <a:gd name="T29" fmla="*/ 91 h 129"/>
                  <a:gd name="T30" fmla="*/ 80 w 108"/>
                  <a:gd name="T31" fmla="*/ 95 h 129"/>
                  <a:gd name="T32" fmla="*/ 76 w 108"/>
                  <a:gd name="T33" fmla="*/ 104 h 129"/>
                  <a:gd name="T34" fmla="*/ 67 w 108"/>
                  <a:gd name="T35" fmla="*/ 107 h 129"/>
                  <a:gd name="T36" fmla="*/ 41 w 108"/>
                  <a:gd name="T37" fmla="*/ 107 h 129"/>
                  <a:gd name="T38" fmla="*/ 32 w 108"/>
                  <a:gd name="T39" fmla="*/ 104 h 129"/>
                  <a:gd name="T40" fmla="*/ 28 w 108"/>
                  <a:gd name="T41" fmla="*/ 94 h 129"/>
                  <a:gd name="T42" fmla="*/ 27 w 108"/>
                  <a:gd name="T43" fmla="*/ 91 h 129"/>
                  <a:gd name="T44" fmla="*/ 8 w 108"/>
                  <a:gd name="T45" fmla="*/ 54 h 129"/>
                  <a:gd name="T46" fmla="*/ 9 w 108"/>
                  <a:gd name="T47" fmla="*/ 50 h 129"/>
                  <a:gd name="T48" fmla="*/ 51 w 108"/>
                  <a:gd name="T49" fmla="*/ 9 h 129"/>
                  <a:gd name="T50" fmla="*/ 52 w 108"/>
                  <a:gd name="T51" fmla="*/ 9 h 129"/>
                  <a:gd name="T52" fmla="*/ 54 w 108"/>
                  <a:gd name="T53" fmla="*/ 9 h 129"/>
                  <a:gd name="T54" fmla="*/ 86 w 108"/>
                  <a:gd name="T55" fmla="*/ 22 h 129"/>
                  <a:gd name="T56" fmla="*/ 100 w 108"/>
                  <a:gd name="T57" fmla="*/ 54 h 129"/>
                  <a:gd name="T58" fmla="*/ 81 w 108"/>
                  <a:gd name="T59" fmla="*/ 9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29">
                    <a:moveTo>
                      <a:pt x="54" y="0"/>
                    </a:moveTo>
                    <a:cubicBezTo>
                      <a:pt x="53" y="0"/>
                      <a:pt x="52" y="0"/>
                      <a:pt x="51" y="0"/>
                    </a:cubicBezTo>
                    <a:cubicBezTo>
                      <a:pt x="25" y="2"/>
                      <a:pt x="3" y="23"/>
                      <a:pt x="0" y="49"/>
                    </a:cubicBezTo>
                    <a:cubicBezTo>
                      <a:pt x="0" y="51"/>
                      <a:pt x="0" y="53"/>
                      <a:pt x="0" y="54"/>
                    </a:cubicBezTo>
                    <a:cubicBezTo>
                      <a:pt x="0" y="71"/>
                      <a:pt x="7" y="86"/>
                      <a:pt x="20" y="97"/>
                    </a:cubicBezTo>
                    <a:cubicBezTo>
                      <a:pt x="21" y="105"/>
                      <a:pt x="26" y="112"/>
                      <a:pt x="34" y="115"/>
                    </a:cubicBezTo>
                    <a:cubicBezTo>
                      <a:pt x="31" y="116"/>
                      <a:pt x="29" y="118"/>
                      <a:pt x="29" y="121"/>
                    </a:cubicBezTo>
                    <a:cubicBezTo>
                      <a:pt x="29" y="125"/>
                      <a:pt x="33" y="129"/>
                      <a:pt x="37" y="129"/>
                    </a:cubicBezTo>
                    <a:cubicBezTo>
                      <a:pt x="72" y="129"/>
                      <a:pt x="72" y="129"/>
                      <a:pt x="72" y="129"/>
                    </a:cubicBezTo>
                    <a:cubicBezTo>
                      <a:pt x="76" y="129"/>
                      <a:pt x="79" y="125"/>
                      <a:pt x="79" y="121"/>
                    </a:cubicBezTo>
                    <a:cubicBezTo>
                      <a:pt x="79" y="118"/>
                      <a:pt x="77" y="116"/>
                      <a:pt x="74" y="115"/>
                    </a:cubicBezTo>
                    <a:cubicBezTo>
                      <a:pt x="82" y="112"/>
                      <a:pt x="87" y="105"/>
                      <a:pt x="88" y="97"/>
                    </a:cubicBezTo>
                    <a:cubicBezTo>
                      <a:pt x="101" y="86"/>
                      <a:pt x="108" y="71"/>
                      <a:pt x="108" y="54"/>
                    </a:cubicBezTo>
                    <a:cubicBezTo>
                      <a:pt x="108" y="24"/>
                      <a:pt x="84" y="0"/>
                      <a:pt x="54" y="0"/>
                    </a:cubicBezTo>
                    <a:close/>
                    <a:moveTo>
                      <a:pt x="81" y="91"/>
                    </a:moveTo>
                    <a:cubicBezTo>
                      <a:pt x="80" y="92"/>
                      <a:pt x="80" y="93"/>
                      <a:pt x="80" y="95"/>
                    </a:cubicBezTo>
                    <a:cubicBezTo>
                      <a:pt x="80" y="98"/>
                      <a:pt x="78" y="101"/>
                      <a:pt x="76" y="104"/>
                    </a:cubicBezTo>
                    <a:cubicBezTo>
                      <a:pt x="74" y="106"/>
                      <a:pt x="70" y="107"/>
                      <a:pt x="67" y="107"/>
                    </a:cubicBezTo>
                    <a:cubicBezTo>
                      <a:pt x="41" y="107"/>
                      <a:pt x="41" y="107"/>
                      <a:pt x="41" y="107"/>
                    </a:cubicBezTo>
                    <a:cubicBezTo>
                      <a:pt x="38" y="107"/>
                      <a:pt x="35" y="106"/>
                      <a:pt x="32" y="104"/>
                    </a:cubicBezTo>
                    <a:cubicBezTo>
                      <a:pt x="30" y="101"/>
                      <a:pt x="28" y="98"/>
                      <a:pt x="28" y="94"/>
                    </a:cubicBezTo>
                    <a:cubicBezTo>
                      <a:pt x="28" y="93"/>
                      <a:pt x="28" y="92"/>
                      <a:pt x="27" y="91"/>
                    </a:cubicBezTo>
                    <a:cubicBezTo>
                      <a:pt x="15" y="82"/>
                      <a:pt x="8" y="69"/>
                      <a:pt x="8" y="54"/>
                    </a:cubicBezTo>
                    <a:cubicBezTo>
                      <a:pt x="8" y="53"/>
                      <a:pt x="8" y="51"/>
                      <a:pt x="9" y="50"/>
                    </a:cubicBezTo>
                    <a:cubicBezTo>
                      <a:pt x="11" y="28"/>
                      <a:pt x="29" y="10"/>
                      <a:pt x="51" y="9"/>
                    </a:cubicBezTo>
                    <a:cubicBezTo>
                      <a:pt x="52" y="9"/>
                      <a:pt x="52" y="9"/>
                      <a:pt x="52" y="9"/>
                    </a:cubicBezTo>
                    <a:cubicBezTo>
                      <a:pt x="52" y="9"/>
                      <a:pt x="53" y="9"/>
                      <a:pt x="54" y="9"/>
                    </a:cubicBezTo>
                    <a:cubicBezTo>
                      <a:pt x="66" y="9"/>
                      <a:pt x="78" y="14"/>
                      <a:pt x="86" y="22"/>
                    </a:cubicBezTo>
                    <a:cubicBezTo>
                      <a:pt x="95" y="31"/>
                      <a:pt x="100" y="42"/>
                      <a:pt x="100" y="54"/>
                    </a:cubicBezTo>
                    <a:cubicBezTo>
                      <a:pt x="100" y="69"/>
                      <a:pt x="93" y="82"/>
                      <a:pt x="8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504"/>
              <p:cNvSpPr>
                <a:spLocks/>
              </p:cNvSpPr>
              <p:nvPr/>
            </p:nvSpPr>
            <p:spPr bwMode="auto">
              <a:xfrm>
                <a:off x="666751" y="2643188"/>
                <a:ext cx="34925" cy="14288"/>
              </a:xfrm>
              <a:custGeom>
                <a:avLst/>
                <a:gdLst>
                  <a:gd name="T0" fmla="*/ 32 w 38"/>
                  <a:gd name="T1" fmla="*/ 0 h 14"/>
                  <a:gd name="T2" fmla="*/ 6 w 38"/>
                  <a:gd name="T3" fmla="*/ 0 h 14"/>
                  <a:gd name="T4" fmla="*/ 0 w 38"/>
                  <a:gd name="T5" fmla="*/ 7 h 14"/>
                  <a:gd name="T6" fmla="*/ 6 w 38"/>
                  <a:gd name="T7" fmla="*/ 14 h 14"/>
                  <a:gd name="T8" fmla="*/ 32 w 38"/>
                  <a:gd name="T9" fmla="*/ 14 h 14"/>
                  <a:gd name="T10" fmla="*/ 38 w 38"/>
                  <a:gd name="T11" fmla="*/ 7 h 14"/>
                  <a:gd name="T12" fmla="*/ 32 w 3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2" y="0"/>
                    </a:moveTo>
                    <a:cubicBezTo>
                      <a:pt x="6" y="0"/>
                      <a:pt x="6" y="0"/>
                      <a:pt x="6" y="0"/>
                    </a:cubicBezTo>
                    <a:cubicBezTo>
                      <a:pt x="3" y="0"/>
                      <a:pt x="0" y="3"/>
                      <a:pt x="0" y="7"/>
                    </a:cubicBezTo>
                    <a:cubicBezTo>
                      <a:pt x="0" y="10"/>
                      <a:pt x="3" y="14"/>
                      <a:pt x="6" y="14"/>
                    </a:cubicBezTo>
                    <a:cubicBezTo>
                      <a:pt x="32" y="14"/>
                      <a:pt x="32" y="14"/>
                      <a:pt x="32" y="14"/>
                    </a:cubicBezTo>
                    <a:cubicBezTo>
                      <a:pt x="35" y="14"/>
                      <a:pt x="38" y="10"/>
                      <a:pt x="38" y="7"/>
                    </a:cubicBezTo>
                    <a:cubicBezTo>
                      <a:pt x="38" y="3"/>
                      <a:pt x="35"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505"/>
              <p:cNvSpPr>
                <a:spLocks/>
              </p:cNvSpPr>
              <p:nvPr/>
            </p:nvSpPr>
            <p:spPr bwMode="auto">
              <a:xfrm>
                <a:off x="681038" y="2490788"/>
                <a:ext cx="6350" cy="28575"/>
              </a:xfrm>
              <a:custGeom>
                <a:avLst/>
                <a:gdLst>
                  <a:gd name="T0" fmla="*/ 4 w 8"/>
                  <a:gd name="T1" fmla="*/ 32 h 32"/>
                  <a:gd name="T2" fmla="*/ 8 w 8"/>
                  <a:gd name="T3" fmla="*/ 28 h 32"/>
                  <a:gd name="T4" fmla="*/ 8 w 8"/>
                  <a:gd name="T5" fmla="*/ 4 h 32"/>
                  <a:gd name="T6" fmla="*/ 4 w 8"/>
                  <a:gd name="T7" fmla="*/ 0 h 32"/>
                  <a:gd name="T8" fmla="*/ 0 w 8"/>
                  <a:gd name="T9" fmla="*/ 4 h 32"/>
                  <a:gd name="T10" fmla="*/ 0 w 8"/>
                  <a:gd name="T11" fmla="*/ 28 h 32"/>
                  <a:gd name="T12" fmla="*/ 4 w 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32"/>
                    </a:moveTo>
                    <a:cubicBezTo>
                      <a:pt x="6" y="32"/>
                      <a:pt x="8" y="31"/>
                      <a:pt x="8" y="28"/>
                    </a:cubicBezTo>
                    <a:cubicBezTo>
                      <a:pt x="8" y="4"/>
                      <a:pt x="8" y="4"/>
                      <a:pt x="8" y="4"/>
                    </a:cubicBezTo>
                    <a:cubicBezTo>
                      <a:pt x="8" y="1"/>
                      <a:pt x="6" y="0"/>
                      <a:pt x="4" y="0"/>
                    </a:cubicBezTo>
                    <a:cubicBezTo>
                      <a:pt x="2" y="0"/>
                      <a:pt x="0" y="1"/>
                      <a:pt x="0" y="4"/>
                    </a:cubicBezTo>
                    <a:cubicBezTo>
                      <a:pt x="0" y="28"/>
                      <a:pt x="0" y="28"/>
                      <a:pt x="0" y="28"/>
                    </a:cubicBezTo>
                    <a:cubicBezTo>
                      <a:pt x="0" y="31"/>
                      <a:pt x="2" y="32"/>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506"/>
              <p:cNvSpPr>
                <a:spLocks/>
              </p:cNvSpPr>
              <p:nvPr/>
            </p:nvSpPr>
            <p:spPr bwMode="auto">
              <a:xfrm>
                <a:off x="622301" y="2513013"/>
                <a:ext cx="23813" cy="25400"/>
              </a:xfrm>
              <a:custGeom>
                <a:avLst/>
                <a:gdLst>
                  <a:gd name="T0" fmla="*/ 19 w 26"/>
                  <a:gd name="T1" fmla="*/ 24 h 26"/>
                  <a:gd name="T2" fmla="*/ 22 w 26"/>
                  <a:gd name="T3" fmla="*/ 26 h 26"/>
                  <a:gd name="T4" fmla="*/ 25 w 26"/>
                  <a:gd name="T5" fmla="*/ 24 h 26"/>
                  <a:gd name="T6" fmla="*/ 26 w 26"/>
                  <a:gd name="T7" fmla="*/ 21 h 26"/>
                  <a:gd name="T8" fmla="*/ 25 w 26"/>
                  <a:gd name="T9" fmla="*/ 18 h 26"/>
                  <a:gd name="T10" fmla="*/ 8 w 26"/>
                  <a:gd name="T11" fmla="*/ 1 h 26"/>
                  <a:gd name="T12" fmla="*/ 5 w 26"/>
                  <a:gd name="T13" fmla="*/ 0 h 26"/>
                  <a:gd name="T14" fmla="*/ 2 w 26"/>
                  <a:gd name="T15" fmla="*/ 1 h 26"/>
                  <a:gd name="T16" fmla="*/ 2 w 26"/>
                  <a:gd name="T17" fmla="*/ 7 h 26"/>
                  <a:gd name="T18" fmla="*/ 19 w 26"/>
                  <a:gd name="T19"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9" y="24"/>
                    </a:moveTo>
                    <a:cubicBezTo>
                      <a:pt x="20" y="25"/>
                      <a:pt x="21" y="26"/>
                      <a:pt x="22" y="26"/>
                    </a:cubicBezTo>
                    <a:cubicBezTo>
                      <a:pt x="23" y="26"/>
                      <a:pt x="24" y="25"/>
                      <a:pt x="25" y="24"/>
                    </a:cubicBezTo>
                    <a:cubicBezTo>
                      <a:pt x="26" y="24"/>
                      <a:pt x="26" y="23"/>
                      <a:pt x="26" y="21"/>
                    </a:cubicBezTo>
                    <a:cubicBezTo>
                      <a:pt x="26" y="20"/>
                      <a:pt x="26" y="19"/>
                      <a:pt x="25" y="18"/>
                    </a:cubicBezTo>
                    <a:cubicBezTo>
                      <a:pt x="8" y="1"/>
                      <a:pt x="8" y="1"/>
                      <a:pt x="8" y="1"/>
                    </a:cubicBezTo>
                    <a:cubicBezTo>
                      <a:pt x="7" y="0"/>
                      <a:pt x="6" y="0"/>
                      <a:pt x="5" y="0"/>
                    </a:cubicBezTo>
                    <a:cubicBezTo>
                      <a:pt x="4" y="0"/>
                      <a:pt x="3" y="0"/>
                      <a:pt x="2" y="1"/>
                    </a:cubicBezTo>
                    <a:cubicBezTo>
                      <a:pt x="0" y="3"/>
                      <a:pt x="0" y="6"/>
                      <a:pt x="2" y="7"/>
                    </a:cubicBezTo>
                    <a:lnTo>
                      <a:pt x="1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507"/>
              <p:cNvSpPr>
                <a:spLocks/>
              </p:cNvSpPr>
              <p:nvPr/>
            </p:nvSpPr>
            <p:spPr bwMode="auto">
              <a:xfrm>
                <a:off x="720726" y="2611438"/>
                <a:ext cx="25400" cy="23813"/>
              </a:xfrm>
              <a:custGeom>
                <a:avLst/>
                <a:gdLst>
                  <a:gd name="T0" fmla="*/ 8 w 27"/>
                  <a:gd name="T1" fmla="*/ 1 h 26"/>
                  <a:gd name="T2" fmla="*/ 5 w 27"/>
                  <a:gd name="T3" fmla="*/ 0 h 26"/>
                  <a:gd name="T4" fmla="*/ 2 w 27"/>
                  <a:gd name="T5" fmla="*/ 1 h 26"/>
                  <a:gd name="T6" fmla="*/ 2 w 27"/>
                  <a:gd name="T7" fmla="*/ 8 h 26"/>
                  <a:gd name="T8" fmla="*/ 19 w 27"/>
                  <a:gd name="T9" fmla="*/ 25 h 26"/>
                  <a:gd name="T10" fmla="*/ 22 w 27"/>
                  <a:gd name="T11" fmla="*/ 26 h 26"/>
                  <a:gd name="T12" fmla="*/ 25 w 27"/>
                  <a:gd name="T13" fmla="*/ 25 h 26"/>
                  <a:gd name="T14" fmla="*/ 27 w 27"/>
                  <a:gd name="T15" fmla="*/ 22 h 26"/>
                  <a:gd name="T16" fmla="*/ 25 w 27"/>
                  <a:gd name="T17" fmla="*/ 19 h 26"/>
                  <a:gd name="T18" fmla="*/ 8 w 27"/>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8" y="1"/>
                    </a:moveTo>
                    <a:cubicBezTo>
                      <a:pt x="7" y="1"/>
                      <a:pt x="6" y="0"/>
                      <a:pt x="5" y="0"/>
                    </a:cubicBezTo>
                    <a:cubicBezTo>
                      <a:pt x="4" y="0"/>
                      <a:pt x="3" y="1"/>
                      <a:pt x="2" y="1"/>
                    </a:cubicBezTo>
                    <a:cubicBezTo>
                      <a:pt x="0" y="3"/>
                      <a:pt x="0" y="6"/>
                      <a:pt x="2" y="8"/>
                    </a:cubicBezTo>
                    <a:cubicBezTo>
                      <a:pt x="19" y="25"/>
                      <a:pt x="19" y="25"/>
                      <a:pt x="19" y="25"/>
                    </a:cubicBezTo>
                    <a:cubicBezTo>
                      <a:pt x="20" y="26"/>
                      <a:pt x="21" y="26"/>
                      <a:pt x="22" y="26"/>
                    </a:cubicBezTo>
                    <a:cubicBezTo>
                      <a:pt x="23" y="26"/>
                      <a:pt x="25" y="26"/>
                      <a:pt x="25" y="25"/>
                    </a:cubicBezTo>
                    <a:cubicBezTo>
                      <a:pt x="26" y="24"/>
                      <a:pt x="27" y="23"/>
                      <a:pt x="27" y="22"/>
                    </a:cubicBezTo>
                    <a:cubicBezTo>
                      <a:pt x="27" y="21"/>
                      <a:pt x="26" y="19"/>
                      <a:pt x="25" y="19"/>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508"/>
              <p:cNvSpPr>
                <a:spLocks/>
              </p:cNvSpPr>
              <p:nvPr/>
            </p:nvSpPr>
            <p:spPr bwMode="auto">
              <a:xfrm>
                <a:off x="720726" y="2513013"/>
                <a:ext cx="25400" cy="25400"/>
              </a:xfrm>
              <a:custGeom>
                <a:avLst/>
                <a:gdLst>
                  <a:gd name="T0" fmla="*/ 4 w 26"/>
                  <a:gd name="T1" fmla="*/ 26 h 26"/>
                  <a:gd name="T2" fmla="*/ 7 w 26"/>
                  <a:gd name="T3" fmla="*/ 24 h 26"/>
                  <a:gd name="T4" fmla="*/ 24 w 26"/>
                  <a:gd name="T5" fmla="*/ 7 h 26"/>
                  <a:gd name="T6" fmla="*/ 24 w 26"/>
                  <a:gd name="T7" fmla="*/ 1 h 26"/>
                  <a:gd name="T8" fmla="*/ 21 w 26"/>
                  <a:gd name="T9" fmla="*/ 0 h 26"/>
                  <a:gd name="T10" fmla="*/ 18 w 26"/>
                  <a:gd name="T11" fmla="*/ 1 h 26"/>
                  <a:gd name="T12" fmla="*/ 1 w 26"/>
                  <a:gd name="T13" fmla="*/ 18 h 26"/>
                  <a:gd name="T14" fmla="*/ 0 w 26"/>
                  <a:gd name="T15" fmla="*/ 21 h 26"/>
                  <a:gd name="T16" fmla="*/ 1 w 26"/>
                  <a:gd name="T17" fmla="*/ 24 h 26"/>
                  <a:gd name="T18" fmla="*/ 4 w 2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4" y="26"/>
                    </a:moveTo>
                    <a:cubicBezTo>
                      <a:pt x="5" y="26"/>
                      <a:pt x="6" y="25"/>
                      <a:pt x="7" y="24"/>
                    </a:cubicBezTo>
                    <a:cubicBezTo>
                      <a:pt x="24" y="7"/>
                      <a:pt x="24" y="7"/>
                      <a:pt x="24" y="7"/>
                    </a:cubicBezTo>
                    <a:cubicBezTo>
                      <a:pt x="26" y="6"/>
                      <a:pt x="26" y="3"/>
                      <a:pt x="24" y="1"/>
                    </a:cubicBezTo>
                    <a:cubicBezTo>
                      <a:pt x="24" y="0"/>
                      <a:pt x="22" y="0"/>
                      <a:pt x="21" y="0"/>
                    </a:cubicBezTo>
                    <a:cubicBezTo>
                      <a:pt x="20" y="0"/>
                      <a:pt x="19" y="0"/>
                      <a:pt x="18" y="1"/>
                    </a:cubicBezTo>
                    <a:cubicBezTo>
                      <a:pt x="1" y="18"/>
                      <a:pt x="1" y="18"/>
                      <a:pt x="1" y="18"/>
                    </a:cubicBezTo>
                    <a:cubicBezTo>
                      <a:pt x="0" y="19"/>
                      <a:pt x="0" y="20"/>
                      <a:pt x="0" y="21"/>
                    </a:cubicBezTo>
                    <a:cubicBezTo>
                      <a:pt x="0" y="23"/>
                      <a:pt x="0" y="24"/>
                      <a:pt x="1" y="24"/>
                    </a:cubicBezTo>
                    <a:cubicBezTo>
                      <a:pt x="2" y="25"/>
                      <a:pt x="3"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509"/>
              <p:cNvSpPr>
                <a:spLocks/>
              </p:cNvSpPr>
              <p:nvPr/>
            </p:nvSpPr>
            <p:spPr bwMode="auto">
              <a:xfrm>
                <a:off x="623888" y="2611438"/>
                <a:ext cx="23813" cy="23813"/>
              </a:xfrm>
              <a:custGeom>
                <a:avLst/>
                <a:gdLst>
                  <a:gd name="T0" fmla="*/ 21 w 26"/>
                  <a:gd name="T1" fmla="*/ 0 h 26"/>
                  <a:gd name="T2" fmla="*/ 18 w 26"/>
                  <a:gd name="T3" fmla="*/ 1 h 26"/>
                  <a:gd name="T4" fmla="*/ 1 w 26"/>
                  <a:gd name="T5" fmla="*/ 19 h 26"/>
                  <a:gd name="T6" fmla="*/ 0 w 26"/>
                  <a:gd name="T7" fmla="*/ 22 h 26"/>
                  <a:gd name="T8" fmla="*/ 1 w 26"/>
                  <a:gd name="T9" fmla="*/ 25 h 26"/>
                  <a:gd name="T10" fmla="*/ 4 w 26"/>
                  <a:gd name="T11" fmla="*/ 26 h 26"/>
                  <a:gd name="T12" fmla="*/ 7 w 26"/>
                  <a:gd name="T13" fmla="*/ 25 h 26"/>
                  <a:gd name="T14" fmla="*/ 24 w 26"/>
                  <a:gd name="T15" fmla="*/ 8 h 26"/>
                  <a:gd name="T16" fmla="*/ 24 w 26"/>
                  <a:gd name="T17" fmla="*/ 1 h 26"/>
                  <a:gd name="T18" fmla="*/ 21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21" y="0"/>
                    </a:moveTo>
                    <a:cubicBezTo>
                      <a:pt x="20" y="0"/>
                      <a:pt x="19" y="1"/>
                      <a:pt x="18" y="1"/>
                    </a:cubicBezTo>
                    <a:cubicBezTo>
                      <a:pt x="1" y="19"/>
                      <a:pt x="1" y="19"/>
                      <a:pt x="1" y="19"/>
                    </a:cubicBezTo>
                    <a:cubicBezTo>
                      <a:pt x="0" y="19"/>
                      <a:pt x="0" y="21"/>
                      <a:pt x="0" y="22"/>
                    </a:cubicBezTo>
                    <a:cubicBezTo>
                      <a:pt x="0" y="23"/>
                      <a:pt x="0" y="24"/>
                      <a:pt x="1" y="25"/>
                    </a:cubicBezTo>
                    <a:cubicBezTo>
                      <a:pt x="2" y="26"/>
                      <a:pt x="3" y="26"/>
                      <a:pt x="4" y="26"/>
                    </a:cubicBezTo>
                    <a:cubicBezTo>
                      <a:pt x="5" y="26"/>
                      <a:pt x="6" y="26"/>
                      <a:pt x="7" y="25"/>
                    </a:cubicBezTo>
                    <a:cubicBezTo>
                      <a:pt x="24" y="8"/>
                      <a:pt x="24" y="8"/>
                      <a:pt x="24" y="8"/>
                    </a:cubicBezTo>
                    <a:cubicBezTo>
                      <a:pt x="26" y="6"/>
                      <a:pt x="26" y="3"/>
                      <a:pt x="24" y="1"/>
                    </a:cubicBezTo>
                    <a:cubicBezTo>
                      <a:pt x="23" y="1"/>
                      <a:pt x="22"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510"/>
              <p:cNvSpPr>
                <a:spLocks/>
              </p:cNvSpPr>
              <p:nvPr/>
            </p:nvSpPr>
            <p:spPr bwMode="auto">
              <a:xfrm>
                <a:off x="600076" y="2570163"/>
                <a:ext cx="30163" cy="7938"/>
              </a:xfrm>
              <a:custGeom>
                <a:avLst/>
                <a:gdLst>
                  <a:gd name="T0" fmla="*/ 33 w 33"/>
                  <a:gd name="T1" fmla="*/ 4 h 9"/>
                  <a:gd name="T2" fmla="*/ 29 w 33"/>
                  <a:gd name="T3" fmla="*/ 0 h 9"/>
                  <a:gd name="T4" fmla="*/ 4 w 33"/>
                  <a:gd name="T5" fmla="*/ 0 h 9"/>
                  <a:gd name="T6" fmla="*/ 0 w 33"/>
                  <a:gd name="T7" fmla="*/ 4 h 9"/>
                  <a:gd name="T8" fmla="*/ 4 w 33"/>
                  <a:gd name="T9" fmla="*/ 9 h 9"/>
                  <a:gd name="T10" fmla="*/ 29 w 33"/>
                  <a:gd name="T11" fmla="*/ 9 h 9"/>
                  <a:gd name="T12" fmla="*/ 33 w 3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3" y="4"/>
                    </a:moveTo>
                    <a:cubicBezTo>
                      <a:pt x="33" y="2"/>
                      <a:pt x="31" y="0"/>
                      <a:pt x="29" y="0"/>
                    </a:cubicBezTo>
                    <a:cubicBezTo>
                      <a:pt x="4" y="0"/>
                      <a:pt x="4" y="0"/>
                      <a:pt x="4" y="0"/>
                    </a:cubicBezTo>
                    <a:cubicBezTo>
                      <a:pt x="2" y="0"/>
                      <a:pt x="0" y="2"/>
                      <a:pt x="0" y="4"/>
                    </a:cubicBezTo>
                    <a:cubicBezTo>
                      <a:pt x="0" y="7"/>
                      <a:pt x="2" y="9"/>
                      <a:pt x="4" y="9"/>
                    </a:cubicBezTo>
                    <a:cubicBezTo>
                      <a:pt x="29" y="9"/>
                      <a:pt x="29" y="9"/>
                      <a:pt x="29" y="9"/>
                    </a:cubicBezTo>
                    <a:cubicBezTo>
                      <a:pt x="31" y="9"/>
                      <a:pt x="33" y="7"/>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511"/>
              <p:cNvSpPr>
                <a:spLocks/>
              </p:cNvSpPr>
              <p:nvPr/>
            </p:nvSpPr>
            <p:spPr bwMode="auto">
              <a:xfrm>
                <a:off x="738188" y="2570163"/>
                <a:ext cx="30163" cy="7938"/>
              </a:xfrm>
              <a:custGeom>
                <a:avLst/>
                <a:gdLst>
                  <a:gd name="T0" fmla="*/ 29 w 33"/>
                  <a:gd name="T1" fmla="*/ 0 h 9"/>
                  <a:gd name="T2" fmla="*/ 4 w 33"/>
                  <a:gd name="T3" fmla="*/ 0 h 9"/>
                  <a:gd name="T4" fmla="*/ 0 w 33"/>
                  <a:gd name="T5" fmla="*/ 4 h 9"/>
                  <a:gd name="T6" fmla="*/ 4 w 33"/>
                  <a:gd name="T7" fmla="*/ 9 h 9"/>
                  <a:gd name="T8" fmla="*/ 29 w 33"/>
                  <a:gd name="T9" fmla="*/ 9 h 9"/>
                  <a:gd name="T10" fmla="*/ 33 w 33"/>
                  <a:gd name="T11" fmla="*/ 4 h 9"/>
                  <a:gd name="T12" fmla="*/ 29 w 3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29" y="0"/>
                    </a:moveTo>
                    <a:cubicBezTo>
                      <a:pt x="4" y="0"/>
                      <a:pt x="4" y="0"/>
                      <a:pt x="4" y="0"/>
                    </a:cubicBezTo>
                    <a:cubicBezTo>
                      <a:pt x="2" y="0"/>
                      <a:pt x="0" y="2"/>
                      <a:pt x="0" y="4"/>
                    </a:cubicBezTo>
                    <a:cubicBezTo>
                      <a:pt x="0" y="7"/>
                      <a:pt x="2" y="9"/>
                      <a:pt x="4" y="9"/>
                    </a:cubicBezTo>
                    <a:cubicBezTo>
                      <a:pt x="29" y="9"/>
                      <a:pt x="29" y="9"/>
                      <a:pt x="29" y="9"/>
                    </a:cubicBezTo>
                    <a:cubicBezTo>
                      <a:pt x="31" y="9"/>
                      <a:pt x="33" y="7"/>
                      <a:pt x="33" y="4"/>
                    </a:cubicBezTo>
                    <a:cubicBezTo>
                      <a:pt x="33" y="2"/>
                      <a:pt x="31"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31"/>
            <p:cNvSpPr>
              <a:spLocks noEditPoints="1"/>
            </p:cNvSpPr>
            <p:nvPr/>
          </p:nvSpPr>
          <p:spPr bwMode="auto">
            <a:xfrm>
              <a:off x="6558338" y="1716527"/>
              <a:ext cx="337761" cy="366675"/>
            </a:xfrm>
            <a:custGeom>
              <a:avLst/>
              <a:gdLst>
                <a:gd name="T0" fmla="*/ 95 w 106"/>
                <a:gd name="T1" fmla="*/ 74 h 115"/>
                <a:gd name="T2" fmla="*/ 66 w 106"/>
                <a:gd name="T3" fmla="*/ 62 h 115"/>
                <a:gd name="T4" fmla="*/ 104 w 106"/>
                <a:gd name="T5" fmla="*/ 41 h 115"/>
                <a:gd name="T6" fmla="*/ 80 w 106"/>
                <a:gd name="T7" fmla="*/ 19 h 115"/>
                <a:gd name="T8" fmla="*/ 28 w 106"/>
                <a:gd name="T9" fmla="*/ 26 h 115"/>
                <a:gd name="T10" fmla="*/ 31 w 106"/>
                <a:gd name="T11" fmla="*/ 62 h 115"/>
                <a:gd name="T12" fmla="*/ 51 w 106"/>
                <a:gd name="T13" fmla="*/ 74 h 115"/>
                <a:gd name="T14" fmla="*/ 26 w 106"/>
                <a:gd name="T15" fmla="*/ 70 h 115"/>
                <a:gd name="T16" fmla="*/ 26 w 106"/>
                <a:gd name="T17" fmla="*/ 81 h 115"/>
                <a:gd name="T18" fmla="*/ 51 w 106"/>
                <a:gd name="T19" fmla="*/ 78 h 115"/>
                <a:gd name="T20" fmla="*/ 12 w 106"/>
                <a:gd name="T21" fmla="*/ 88 h 115"/>
                <a:gd name="T22" fmla="*/ 0 w 106"/>
                <a:gd name="T23" fmla="*/ 89 h 115"/>
                <a:gd name="T24" fmla="*/ 11 w 106"/>
                <a:gd name="T25" fmla="*/ 91 h 115"/>
                <a:gd name="T26" fmla="*/ 39 w 106"/>
                <a:gd name="T27" fmla="*/ 103 h 115"/>
                <a:gd name="T28" fmla="*/ 41 w 106"/>
                <a:gd name="T29" fmla="*/ 115 h 115"/>
                <a:gd name="T30" fmla="*/ 42 w 106"/>
                <a:gd name="T31" fmla="*/ 103 h 115"/>
                <a:gd name="T32" fmla="*/ 55 w 106"/>
                <a:gd name="T33" fmla="*/ 91 h 115"/>
                <a:gd name="T34" fmla="*/ 62 w 106"/>
                <a:gd name="T35" fmla="*/ 62 h 115"/>
                <a:gd name="T36" fmla="*/ 58 w 106"/>
                <a:gd name="T37" fmla="*/ 109 h 115"/>
                <a:gd name="T38" fmla="*/ 70 w 106"/>
                <a:gd name="T39" fmla="*/ 109 h 115"/>
                <a:gd name="T40" fmla="*/ 66 w 106"/>
                <a:gd name="T41" fmla="*/ 90 h 115"/>
                <a:gd name="T42" fmla="*/ 86 w 106"/>
                <a:gd name="T43" fmla="*/ 94 h 115"/>
                <a:gd name="T44" fmla="*/ 86 w 106"/>
                <a:gd name="T45" fmla="*/ 82 h 115"/>
                <a:gd name="T46" fmla="*/ 66 w 106"/>
                <a:gd name="T47" fmla="*/ 86 h 115"/>
                <a:gd name="T48" fmla="*/ 95 w 106"/>
                <a:gd name="T49" fmla="*/ 78 h 115"/>
                <a:gd name="T50" fmla="*/ 106 w 106"/>
                <a:gd name="T51" fmla="*/ 75 h 115"/>
                <a:gd name="T52" fmla="*/ 26 w 106"/>
                <a:gd name="T53" fmla="*/ 78 h 115"/>
                <a:gd name="T54" fmla="*/ 26 w 106"/>
                <a:gd name="T55" fmla="*/ 73 h 115"/>
                <a:gd name="T56" fmla="*/ 26 w 106"/>
                <a:gd name="T57" fmla="*/ 78 h 115"/>
                <a:gd name="T58" fmla="*/ 4 w 106"/>
                <a:gd name="T59" fmla="*/ 89 h 115"/>
                <a:gd name="T60" fmla="*/ 9 w 106"/>
                <a:gd name="T61" fmla="*/ 89 h 115"/>
                <a:gd name="T62" fmla="*/ 43 w 106"/>
                <a:gd name="T63" fmla="*/ 109 h 115"/>
                <a:gd name="T64" fmla="*/ 38 w 106"/>
                <a:gd name="T65" fmla="*/ 109 h 115"/>
                <a:gd name="T66" fmla="*/ 43 w 106"/>
                <a:gd name="T67" fmla="*/ 109 h 115"/>
                <a:gd name="T68" fmla="*/ 31 w 106"/>
                <a:gd name="T69" fmla="*/ 31 h 115"/>
                <a:gd name="T70" fmla="*/ 33 w 106"/>
                <a:gd name="T71" fmla="*/ 26 h 115"/>
                <a:gd name="T72" fmla="*/ 75 w 106"/>
                <a:gd name="T73" fmla="*/ 22 h 115"/>
                <a:gd name="T74" fmla="*/ 83 w 106"/>
                <a:gd name="T75" fmla="*/ 24 h 115"/>
                <a:gd name="T76" fmla="*/ 83 w 106"/>
                <a:gd name="T77" fmla="*/ 57 h 115"/>
                <a:gd name="T78" fmla="*/ 18 w 106"/>
                <a:gd name="T79" fmla="*/ 44 h 115"/>
                <a:gd name="T80" fmla="*/ 88 w 106"/>
                <a:gd name="T81" fmla="*/ 88 h 115"/>
                <a:gd name="T82" fmla="*/ 83 w 106"/>
                <a:gd name="T83" fmla="*/ 88 h 115"/>
                <a:gd name="T84" fmla="*/ 67 w 106"/>
                <a:gd name="T85" fmla="*/ 109 h 115"/>
                <a:gd name="T86" fmla="*/ 62 w 106"/>
                <a:gd name="T87" fmla="*/ 109 h 115"/>
                <a:gd name="T88" fmla="*/ 67 w 106"/>
                <a:gd name="T89" fmla="*/ 109 h 115"/>
                <a:gd name="T90" fmla="*/ 98 w 106"/>
                <a:gd name="T91" fmla="*/ 75 h 115"/>
                <a:gd name="T92" fmla="*/ 103 w 106"/>
                <a:gd name="T93" fmla="*/ 7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15">
                  <a:moveTo>
                    <a:pt x="101" y="70"/>
                  </a:moveTo>
                  <a:cubicBezTo>
                    <a:pt x="98" y="70"/>
                    <a:pt x="95" y="72"/>
                    <a:pt x="95" y="74"/>
                  </a:cubicBezTo>
                  <a:cubicBezTo>
                    <a:pt x="66" y="74"/>
                    <a:pt x="66" y="74"/>
                    <a:pt x="66" y="74"/>
                  </a:cubicBezTo>
                  <a:cubicBezTo>
                    <a:pt x="66" y="62"/>
                    <a:pt x="66" y="62"/>
                    <a:pt x="66" y="62"/>
                  </a:cubicBezTo>
                  <a:cubicBezTo>
                    <a:pt x="71" y="62"/>
                    <a:pt x="76" y="62"/>
                    <a:pt x="83" y="62"/>
                  </a:cubicBezTo>
                  <a:cubicBezTo>
                    <a:pt x="94" y="62"/>
                    <a:pt x="104" y="53"/>
                    <a:pt x="104" y="41"/>
                  </a:cubicBezTo>
                  <a:cubicBezTo>
                    <a:pt x="104" y="29"/>
                    <a:pt x="94" y="19"/>
                    <a:pt x="83" y="19"/>
                  </a:cubicBezTo>
                  <a:cubicBezTo>
                    <a:pt x="83" y="19"/>
                    <a:pt x="83" y="19"/>
                    <a:pt x="80" y="19"/>
                  </a:cubicBezTo>
                  <a:cubicBezTo>
                    <a:pt x="76" y="8"/>
                    <a:pt x="66" y="0"/>
                    <a:pt x="54" y="0"/>
                  </a:cubicBezTo>
                  <a:cubicBezTo>
                    <a:pt x="40" y="0"/>
                    <a:pt x="28" y="11"/>
                    <a:pt x="28" y="26"/>
                  </a:cubicBezTo>
                  <a:cubicBezTo>
                    <a:pt x="20" y="27"/>
                    <a:pt x="13" y="35"/>
                    <a:pt x="13" y="44"/>
                  </a:cubicBezTo>
                  <a:cubicBezTo>
                    <a:pt x="13" y="54"/>
                    <a:pt x="21" y="62"/>
                    <a:pt x="31" y="62"/>
                  </a:cubicBezTo>
                  <a:cubicBezTo>
                    <a:pt x="31" y="62"/>
                    <a:pt x="31" y="62"/>
                    <a:pt x="51" y="62"/>
                  </a:cubicBezTo>
                  <a:cubicBezTo>
                    <a:pt x="51" y="74"/>
                    <a:pt x="51" y="74"/>
                    <a:pt x="51" y="74"/>
                  </a:cubicBezTo>
                  <a:cubicBezTo>
                    <a:pt x="32" y="74"/>
                    <a:pt x="32" y="74"/>
                    <a:pt x="32" y="74"/>
                  </a:cubicBezTo>
                  <a:cubicBezTo>
                    <a:pt x="32" y="72"/>
                    <a:pt x="29" y="70"/>
                    <a:pt x="26" y="70"/>
                  </a:cubicBezTo>
                  <a:cubicBezTo>
                    <a:pt x="23" y="70"/>
                    <a:pt x="21" y="72"/>
                    <a:pt x="21" y="75"/>
                  </a:cubicBezTo>
                  <a:cubicBezTo>
                    <a:pt x="21" y="78"/>
                    <a:pt x="23" y="81"/>
                    <a:pt x="26" y="81"/>
                  </a:cubicBezTo>
                  <a:cubicBezTo>
                    <a:pt x="29" y="81"/>
                    <a:pt x="31" y="80"/>
                    <a:pt x="32" y="78"/>
                  </a:cubicBezTo>
                  <a:cubicBezTo>
                    <a:pt x="51" y="78"/>
                    <a:pt x="51" y="78"/>
                    <a:pt x="51" y="78"/>
                  </a:cubicBezTo>
                  <a:cubicBezTo>
                    <a:pt x="51" y="88"/>
                    <a:pt x="51" y="88"/>
                    <a:pt x="51" y="88"/>
                  </a:cubicBezTo>
                  <a:cubicBezTo>
                    <a:pt x="12" y="88"/>
                    <a:pt x="12" y="88"/>
                    <a:pt x="12" y="88"/>
                  </a:cubicBezTo>
                  <a:cubicBezTo>
                    <a:pt x="11" y="85"/>
                    <a:pt x="9" y="83"/>
                    <a:pt x="6" y="83"/>
                  </a:cubicBezTo>
                  <a:cubicBezTo>
                    <a:pt x="3" y="83"/>
                    <a:pt x="0" y="85"/>
                    <a:pt x="0" y="89"/>
                  </a:cubicBezTo>
                  <a:cubicBezTo>
                    <a:pt x="0" y="92"/>
                    <a:pt x="3" y="94"/>
                    <a:pt x="6" y="94"/>
                  </a:cubicBezTo>
                  <a:cubicBezTo>
                    <a:pt x="9" y="94"/>
                    <a:pt x="11" y="93"/>
                    <a:pt x="11" y="91"/>
                  </a:cubicBezTo>
                  <a:cubicBezTo>
                    <a:pt x="39" y="91"/>
                    <a:pt x="39" y="91"/>
                    <a:pt x="39" y="91"/>
                  </a:cubicBezTo>
                  <a:cubicBezTo>
                    <a:pt x="39" y="103"/>
                    <a:pt x="39" y="103"/>
                    <a:pt x="39" y="103"/>
                  </a:cubicBezTo>
                  <a:cubicBezTo>
                    <a:pt x="37" y="104"/>
                    <a:pt x="35" y="106"/>
                    <a:pt x="35" y="109"/>
                  </a:cubicBezTo>
                  <a:cubicBezTo>
                    <a:pt x="35" y="112"/>
                    <a:pt x="37" y="115"/>
                    <a:pt x="41" y="115"/>
                  </a:cubicBezTo>
                  <a:cubicBezTo>
                    <a:pt x="44" y="115"/>
                    <a:pt x="47" y="112"/>
                    <a:pt x="47" y="109"/>
                  </a:cubicBezTo>
                  <a:cubicBezTo>
                    <a:pt x="47" y="106"/>
                    <a:pt x="45" y="104"/>
                    <a:pt x="42" y="103"/>
                  </a:cubicBezTo>
                  <a:cubicBezTo>
                    <a:pt x="42" y="91"/>
                    <a:pt x="42" y="91"/>
                    <a:pt x="42" y="91"/>
                  </a:cubicBezTo>
                  <a:cubicBezTo>
                    <a:pt x="55" y="91"/>
                    <a:pt x="55" y="91"/>
                    <a:pt x="55" y="91"/>
                  </a:cubicBezTo>
                  <a:cubicBezTo>
                    <a:pt x="55" y="62"/>
                    <a:pt x="55" y="62"/>
                    <a:pt x="55" y="62"/>
                  </a:cubicBezTo>
                  <a:cubicBezTo>
                    <a:pt x="57" y="62"/>
                    <a:pt x="60" y="62"/>
                    <a:pt x="62" y="62"/>
                  </a:cubicBezTo>
                  <a:cubicBezTo>
                    <a:pt x="62" y="103"/>
                    <a:pt x="62" y="103"/>
                    <a:pt x="62" y="103"/>
                  </a:cubicBezTo>
                  <a:cubicBezTo>
                    <a:pt x="60" y="104"/>
                    <a:pt x="58" y="106"/>
                    <a:pt x="58" y="109"/>
                  </a:cubicBezTo>
                  <a:cubicBezTo>
                    <a:pt x="58" y="112"/>
                    <a:pt x="61" y="115"/>
                    <a:pt x="64" y="115"/>
                  </a:cubicBezTo>
                  <a:cubicBezTo>
                    <a:pt x="67" y="115"/>
                    <a:pt x="70" y="112"/>
                    <a:pt x="70" y="109"/>
                  </a:cubicBezTo>
                  <a:cubicBezTo>
                    <a:pt x="70" y="106"/>
                    <a:pt x="68" y="104"/>
                    <a:pt x="66" y="103"/>
                  </a:cubicBezTo>
                  <a:cubicBezTo>
                    <a:pt x="66" y="90"/>
                    <a:pt x="66" y="90"/>
                    <a:pt x="66" y="90"/>
                  </a:cubicBezTo>
                  <a:cubicBezTo>
                    <a:pt x="80" y="90"/>
                    <a:pt x="80" y="90"/>
                    <a:pt x="80" y="90"/>
                  </a:cubicBezTo>
                  <a:cubicBezTo>
                    <a:pt x="81" y="92"/>
                    <a:pt x="83" y="94"/>
                    <a:pt x="86" y="94"/>
                  </a:cubicBezTo>
                  <a:cubicBezTo>
                    <a:pt x="89" y="94"/>
                    <a:pt x="92" y="91"/>
                    <a:pt x="92" y="88"/>
                  </a:cubicBezTo>
                  <a:cubicBezTo>
                    <a:pt x="92" y="85"/>
                    <a:pt x="89" y="82"/>
                    <a:pt x="86" y="82"/>
                  </a:cubicBezTo>
                  <a:cubicBezTo>
                    <a:pt x="83" y="82"/>
                    <a:pt x="81" y="84"/>
                    <a:pt x="80" y="86"/>
                  </a:cubicBezTo>
                  <a:cubicBezTo>
                    <a:pt x="66" y="86"/>
                    <a:pt x="66" y="86"/>
                    <a:pt x="66" y="86"/>
                  </a:cubicBezTo>
                  <a:cubicBezTo>
                    <a:pt x="66" y="78"/>
                    <a:pt x="66" y="78"/>
                    <a:pt x="66" y="78"/>
                  </a:cubicBezTo>
                  <a:cubicBezTo>
                    <a:pt x="95" y="78"/>
                    <a:pt x="95" y="78"/>
                    <a:pt x="95" y="78"/>
                  </a:cubicBezTo>
                  <a:cubicBezTo>
                    <a:pt x="96" y="80"/>
                    <a:pt x="98" y="81"/>
                    <a:pt x="101" y="81"/>
                  </a:cubicBezTo>
                  <a:cubicBezTo>
                    <a:pt x="104" y="81"/>
                    <a:pt x="106" y="78"/>
                    <a:pt x="106" y="75"/>
                  </a:cubicBezTo>
                  <a:cubicBezTo>
                    <a:pt x="106" y="72"/>
                    <a:pt x="104" y="70"/>
                    <a:pt x="101" y="70"/>
                  </a:cubicBezTo>
                  <a:close/>
                  <a:moveTo>
                    <a:pt x="26" y="78"/>
                  </a:moveTo>
                  <a:cubicBezTo>
                    <a:pt x="25" y="78"/>
                    <a:pt x="24" y="77"/>
                    <a:pt x="24" y="75"/>
                  </a:cubicBezTo>
                  <a:cubicBezTo>
                    <a:pt x="24" y="74"/>
                    <a:pt x="25" y="73"/>
                    <a:pt x="26" y="73"/>
                  </a:cubicBezTo>
                  <a:cubicBezTo>
                    <a:pt x="28" y="73"/>
                    <a:pt x="29" y="74"/>
                    <a:pt x="29" y="75"/>
                  </a:cubicBezTo>
                  <a:cubicBezTo>
                    <a:pt x="29" y="77"/>
                    <a:pt x="28" y="78"/>
                    <a:pt x="26" y="78"/>
                  </a:cubicBezTo>
                  <a:close/>
                  <a:moveTo>
                    <a:pt x="6" y="91"/>
                  </a:moveTo>
                  <a:cubicBezTo>
                    <a:pt x="5" y="91"/>
                    <a:pt x="4" y="90"/>
                    <a:pt x="4" y="89"/>
                  </a:cubicBezTo>
                  <a:cubicBezTo>
                    <a:pt x="4" y="87"/>
                    <a:pt x="5" y="86"/>
                    <a:pt x="6" y="86"/>
                  </a:cubicBezTo>
                  <a:cubicBezTo>
                    <a:pt x="7" y="86"/>
                    <a:pt x="9" y="87"/>
                    <a:pt x="9" y="89"/>
                  </a:cubicBezTo>
                  <a:cubicBezTo>
                    <a:pt x="9" y="90"/>
                    <a:pt x="7" y="91"/>
                    <a:pt x="6" y="91"/>
                  </a:cubicBezTo>
                  <a:close/>
                  <a:moveTo>
                    <a:pt x="43" y="109"/>
                  </a:moveTo>
                  <a:cubicBezTo>
                    <a:pt x="43" y="110"/>
                    <a:pt x="42" y="111"/>
                    <a:pt x="41" y="111"/>
                  </a:cubicBezTo>
                  <a:cubicBezTo>
                    <a:pt x="39" y="111"/>
                    <a:pt x="38" y="110"/>
                    <a:pt x="38" y="109"/>
                  </a:cubicBezTo>
                  <a:cubicBezTo>
                    <a:pt x="38" y="107"/>
                    <a:pt x="39" y="106"/>
                    <a:pt x="41" y="106"/>
                  </a:cubicBezTo>
                  <a:cubicBezTo>
                    <a:pt x="42" y="106"/>
                    <a:pt x="43" y="107"/>
                    <a:pt x="43" y="109"/>
                  </a:cubicBezTo>
                  <a:close/>
                  <a:moveTo>
                    <a:pt x="18" y="44"/>
                  </a:moveTo>
                  <a:cubicBezTo>
                    <a:pt x="18" y="36"/>
                    <a:pt x="24" y="31"/>
                    <a:pt x="31" y="31"/>
                  </a:cubicBezTo>
                  <a:cubicBezTo>
                    <a:pt x="33" y="31"/>
                    <a:pt x="33" y="31"/>
                    <a:pt x="33" y="31"/>
                  </a:cubicBezTo>
                  <a:cubicBezTo>
                    <a:pt x="33" y="31"/>
                    <a:pt x="33" y="31"/>
                    <a:pt x="33" y="26"/>
                  </a:cubicBezTo>
                  <a:cubicBezTo>
                    <a:pt x="33" y="14"/>
                    <a:pt x="42" y="5"/>
                    <a:pt x="54" y="5"/>
                  </a:cubicBezTo>
                  <a:cubicBezTo>
                    <a:pt x="64" y="5"/>
                    <a:pt x="73" y="12"/>
                    <a:pt x="75" y="22"/>
                  </a:cubicBezTo>
                  <a:cubicBezTo>
                    <a:pt x="75" y="22"/>
                    <a:pt x="75" y="22"/>
                    <a:pt x="76" y="24"/>
                  </a:cubicBezTo>
                  <a:cubicBezTo>
                    <a:pt x="76" y="24"/>
                    <a:pt x="76" y="24"/>
                    <a:pt x="83" y="24"/>
                  </a:cubicBezTo>
                  <a:cubicBezTo>
                    <a:pt x="92" y="24"/>
                    <a:pt x="99" y="31"/>
                    <a:pt x="99" y="41"/>
                  </a:cubicBezTo>
                  <a:cubicBezTo>
                    <a:pt x="99" y="50"/>
                    <a:pt x="92" y="57"/>
                    <a:pt x="83" y="57"/>
                  </a:cubicBezTo>
                  <a:cubicBezTo>
                    <a:pt x="83" y="57"/>
                    <a:pt x="83" y="57"/>
                    <a:pt x="31" y="57"/>
                  </a:cubicBezTo>
                  <a:cubicBezTo>
                    <a:pt x="24" y="57"/>
                    <a:pt x="18" y="51"/>
                    <a:pt x="18" y="44"/>
                  </a:cubicBezTo>
                  <a:close/>
                  <a:moveTo>
                    <a:pt x="86" y="86"/>
                  </a:moveTo>
                  <a:cubicBezTo>
                    <a:pt x="87" y="86"/>
                    <a:pt x="88" y="87"/>
                    <a:pt x="88" y="88"/>
                  </a:cubicBezTo>
                  <a:cubicBezTo>
                    <a:pt x="88" y="89"/>
                    <a:pt x="87" y="91"/>
                    <a:pt x="86" y="91"/>
                  </a:cubicBezTo>
                  <a:cubicBezTo>
                    <a:pt x="84" y="91"/>
                    <a:pt x="83" y="89"/>
                    <a:pt x="83" y="88"/>
                  </a:cubicBezTo>
                  <a:cubicBezTo>
                    <a:pt x="83" y="87"/>
                    <a:pt x="84" y="86"/>
                    <a:pt x="86" y="86"/>
                  </a:cubicBezTo>
                  <a:close/>
                  <a:moveTo>
                    <a:pt x="67" y="109"/>
                  </a:moveTo>
                  <a:cubicBezTo>
                    <a:pt x="67" y="110"/>
                    <a:pt x="65" y="111"/>
                    <a:pt x="64" y="111"/>
                  </a:cubicBezTo>
                  <a:cubicBezTo>
                    <a:pt x="62" y="111"/>
                    <a:pt x="62" y="110"/>
                    <a:pt x="62" y="109"/>
                  </a:cubicBezTo>
                  <a:cubicBezTo>
                    <a:pt x="62" y="107"/>
                    <a:pt x="62" y="106"/>
                    <a:pt x="64" y="106"/>
                  </a:cubicBezTo>
                  <a:cubicBezTo>
                    <a:pt x="65" y="106"/>
                    <a:pt x="67" y="107"/>
                    <a:pt x="67" y="109"/>
                  </a:cubicBezTo>
                  <a:close/>
                  <a:moveTo>
                    <a:pt x="101" y="78"/>
                  </a:moveTo>
                  <a:cubicBezTo>
                    <a:pt x="99" y="78"/>
                    <a:pt x="98" y="77"/>
                    <a:pt x="98" y="75"/>
                  </a:cubicBezTo>
                  <a:cubicBezTo>
                    <a:pt x="98" y="74"/>
                    <a:pt x="99" y="73"/>
                    <a:pt x="101" y="73"/>
                  </a:cubicBezTo>
                  <a:cubicBezTo>
                    <a:pt x="102" y="73"/>
                    <a:pt x="103" y="74"/>
                    <a:pt x="103" y="75"/>
                  </a:cubicBezTo>
                  <a:cubicBezTo>
                    <a:pt x="103" y="77"/>
                    <a:pt x="102" y="78"/>
                    <a:pt x="101" y="78"/>
                  </a:cubicBezTo>
                  <a:close/>
                </a:path>
              </a:pathLst>
            </a:custGeom>
            <a:solidFill>
              <a:srgbClr val="006CB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1" name="Group 280"/>
            <p:cNvGrpSpPr/>
            <p:nvPr/>
          </p:nvGrpSpPr>
          <p:grpSpPr>
            <a:xfrm>
              <a:off x="7440443" y="3315105"/>
              <a:ext cx="409575" cy="409575"/>
              <a:chOff x="7372350" y="3295650"/>
              <a:chExt cx="409575" cy="409575"/>
            </a:xfrm>
          </p:grpSpPr>
          <p:grpSp>
            <p:nvGrpSpPr>
              <p:cNvPr id="293" name="Group 292"/>
              <p:cNvGrpSpPr/>
              <p:nvPr/>
            </p:nvGrpSpPr>
            <p:grpSpPr>
              <a:xfrm>
                <a:off x="7372350" y="3295650"/>
                <a:ext cx="409575" cy="409575"/>
                <a:chOff x="7372350" y="3295650"/>
                <a:chExt cx="409575" cy="409575"/>
              </a:xfrm>
            </p:grpSpPr>
            <p:sp>
              <p:nvSpPr>
                <p:cNvPr id="304" name="Oval 303"/>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94" name="Group 293"/>
              <p:cNvGrpSpPr/>
              <p:nvPr/>
            </p:nvGrpSpPr>
            <p:grpSpPr>
              <a:xfrm>
                <a:off x="7458177" y="3394194"/>
                <a:ext cx="240405" cy="185880"/>
                <a:chOff x="641350" y="1001713"/>
                <a:chExt cx="307976" cy="238125"/>
              </a:xfrm>
              <a:solidFill>
                <a:srgbClr val="006CB4"/>
              </a:solidFill>
            </p:grpSpPr>
            <p:sp>
              <p:nvSpPr>
                <p:cNvPr id="295" name="Freeform 5"/>
                <p:cNvSpPr>
                  <a:spLocks noEditPoints="1"/>
                </p:cNvSpPr>
                <p:nvPr/>
              </p:nvSpPr>
              <p:spPr bwMode="auto">
                <a:xfrm>
                  <a:off x="808038" y="1071563"/>
                  <a:ext cx="141288" cy="168275"/>
                </a:xfrm>
                <a:custGeom>
                  <a:avLst/>
                  <a:gdLst>
                    <a:gd name="T0" fmla="*/ 747 w 2347"/>
                    <a:gd name="T1" fmla="*/ 2792 h 2792"/>
                    <a:gd name="T2" fmla="*/ 747 w 2347"/>
                    <a:gd name="T3" fmla="*/ 2427 h 2792"/>
                    <a:gd name="T4" fmla="*/ 601 w 2347"/>
                    <a:gd name="T5" fmla="*/ 2404 h 2792"/>
                    <a:gd name="T6" fmla="*/ 280 w 2347"/>
                    <a:gd name="T7" fmla="*/ 2063 h 2792"/>
                    <a:gd name="T8" fmla="*/ 268 w 2347"/>
                    <a:gd name="T9" fmla="*/ 1924 h 2792"/>
                    <a:gd name="T10" fmla="*/ 267 w 2347"/>
                    <a:gd name="T11" fmla="*/ 1727 h 2792"/>
                    <a:gd name="T12" fmla="*/ 109 w 2347"/>
                    <a:gd name="T13" fmla="*/ 1727 h 2792"/>
                    <a:gd name="T14" fmla="*/ 2 w 2347"/>
                    <a:gd name="T15" fmla="*/ 1630 h 2792"/>
                    <a:gd name="T16" fmla="*/ 14 w 2347"/>
                    <a:gd name="T17" fmla="*/ 1566 h 2792"/>
                    <a:gd name="T18" fmla="*/ 208 w 2347"/>
                    <a:gd name="T19" fmla="*/ 1078 h 2792"/>
                    <a:gd name="T20" fmla="*/ 215 w 2347"/>
                    <a:gd name="T21" fmla="*/ 1052 h 2792"/>
                    <a:gd name="T22" fmla="*/ 683 w 2347"/>
                    <a:gd name="T23" fmla="*/ 204 h 2792"/>
                    <a:gd name="T24" fmla="*/ 1388 w 2347"/>
                    <a:gd name="T25" fmla="*/ 25 h 2792"/>
                    <a:gd name="T26" fmla="*/ 2327 w 2347"/>
                    <a:gd name="T27" fmla="*/ 884 h 2792"/>
                    <a:gd name="T28" fmla="*/ 2344 w 2347"/>
                    <a:gd name="T29" fmla="*/ 1005 h 2792"/>
                    <a:gd name="T30" fmla="*/ 2347 w 2347"/>
                    <a:gd name="T31" fmla="*/ 1024 h 2792"/>
                    <a:gd name="T32" fmla="*/ 2347 w 2347"/>
                    <a:gd name="T33" fmla="*/ 1152 h 2792"/>
                    <a:gd name="T34" fmla="*/ 2340 w 2347"/>
                    <a:gd name="T35" fmla="*/ 1209 h 2792"/>
                    <a:gd name="T36" fmla="*/ 2042 w 2347"/>
                    <a:gd name="T37" fmla="*/ 1832 h 2792"/>
                    <a:gd name="T38" fmla="*/ 2027 w 2347"/>
                    <a:gd name="T39" fmla="*/ 1868 h 2792"/>
                    <a:gd name="T40" fmla="*/ 2027 w 2347"/>
                    <a:gd name="T41" fmla="*/ 2792 h 2792"/>
                    <a:gd name="T42" fmla="*/ 747 w 2347"/>
                    <a:gd name="T43" fmla="*/ 2792 h 2792"/>
                    <a:gd name="T44" fmla="*/ 1440 w 2347"/>
                    <a:gd name="T45" fmla="*/ 499 h 2792"/>
                    <a:gd name="T46" fmla="*/ 1279 w 2347"/>
                    <a:gd name="T47" fmla="*/ 340 h 2792"/>
                    <a:gd name="T48" fmla="*/ 1120 w 2347"/>
                    <a:gd name="T49" fmla="*/ 499 h 2792"/>
                    <a:gd name="T50" fmla="*/ 1281 w 2347"/>
                    <a:gd name="T51" fmla="*/ 660 h 2792"/>
                    <a:gd name="T52" fmla="*/ 1440 w 2347"/>
                    <a:gd name="T53" fmla="*/ 499 h 2792"/>
                    <a:gd name="T54" fmla="*/ 1280 w 2347"/>
                    <a:gd name="T55" fmla="*/ 767 h 2792"/>
                    <a:gd name="T56" fmla="*/ 1120 w 2347"/>
                    <a:gd name="T57" fmla="*/ 927 h 2792"/>
                    <a:gd name="T58" fmla="*/ 1281 w 2347"/>
                    <a:gd name="T59" fmla="*/ 1087 h 2792"/>
                    <a:gd name="T60" fmla="*/ 1440 w 2347"/>
                    <a:gd name="T61" fmla="*/ 927 h 2792"/>
                    <a:gd name="T62" fmla="*/ 1280 w 2347"/>
                    <a:gd name="T63" fmla="*/ 767 h 2792"/>
                    <a:gd name="T64" fmla="*/ 1280 w 2347"/>
                    <a:gd name="T65" fmla="*/ 1513 h 2792"/>
                    <a:gd name="T66" fmla="*/ 1440 w 2347"/>
                    <a:gd name="T67" fmla="*/ 1353 h 2792"/>
                    <a:gd name="T68" fmla="*/ 1282 w 2347"/>
                    <a:gd name="T69" fmla="*/ 1193 h 2792"/>
                    <a:gd name="T70" fmla="*/ 1120 w 2347"/>
                    <a:gd name="T71" fmla="*/ 1352 h 2792"/>
                    <a:gd name="T72" fmla="*/ 1280 w 2347"/>
                    <a:gd name="T73" fmla="*/ 1513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47" h="2792">
                      <a:moveTo>
                        <a:pt x="747" y="2792"/>
                      </a:moveTo>
                      <a:cubicBezTo>
                        <a:pt x="747" y="2669"/>
                        <a:pt x="747" y="2547"/>
                        <a:pt x="747" y="2427"/>
                      </a:cubicBezTo>
                      <a:cubicBezTo>
                        <a:pt x="697" y="2420"/>
                        <a:pt x="648" y="2416"/>
                        <a:pt x="601" y="2404"/>
                      </a:cubicBezTo>
                      <a:cubicBezTo>
                        <a:pt x="423" y="2358"/>
                        <a:pt x="317" y="2242"/>
                        <a:pt x="280" y="2063"/>
                      </a:cubicBezTo>
                      <a:cubicBezTo>
                        <a:pt x="270" y="2018"/>
                        <a:pt x="269" y="1971"/>
                        <a:pt x="268" y="1924"/>
                      </a:cubicBezTo>
                      <a:cubicBezTo>
                        <a:pt x="266" y="1859"/>
                        <a:pt x="267" y="1794"/>
                        <a:pt x="267" y="1727"/>
                      </a:cubicBezTo>
                      <a:cubicBezTo>
                        <a:pt x="213" y="1727"/>
                        <a:pt x="161" y="1727"/>
                        <a:pt x="109" y="1727"/>
                      </a:cubicBezTo>
                      <a:cubicBezTo>
                        <a:pt x="51" y="1726"/>
                        <a:pt x="6" y="1687"/>
                        <a:pt x="2" y="1630"/>
                      </a:cubicBezTo>
                      <a:cubicBezTo>
                        <a:pt x="0" y="1609"/>
                        <a:pt x="6" y="1586"/>
                        <a:pt x="14" y="1566"/>
                      </a:cubicBezTo>
                      <a:cubicBezTo>
                        <a:pt x="78" y="1403"/>
                        <a:pt x="144" y="1241"/>
                        <a:pt x="208" y="1078"/>
                      </a:cubicBezTo>
                      <a:cubicBezTo>
                        <a:pt x="212" y="1070"/>
                        <a:pt x="214" y="1061"/>
                        <a:pt x="215" y="1052"/>
                      </a:cubicBezTo>
                      <a:cubicBezTo>
                        <a:pt x="234" y="693"/>
                        <a:pt x="389" y="409"/>
                        <a:pt x="683" y="204"/>
                      </a:cubicBezTo>
                      <a:cubicBezTo>
                        <a:pt x="894" y="57"/>
                        <a:pt x="1132" y="0"/>
                        <a:pt x="1388" y="25"/>
                      </a:cubicBezTo>
                      <a:cubicBezTo>
                        <a:pt x="1852" y="69"/>
                        <a:pt x="2243" y="428"/>
                        <a:pt x="2327" y="884"/>
                      </a:cubicBezTo>
                      <a:cubicBezTo>
                        <a:pt x="2335" y="924"/>
                        <a:pt x="2338" y="964"/>
                        <a:pt x="2344" y="1005"/>
                      </a:cubicBezTo>
                      <a:cubicBezTo>
                        <a:pt x="2344" y="1011"/>
                        <a:pt x="2346" y="1018"/>
                        <a:pt x="2347" y="1024"/>
                      </a:cubicBezTo>
                      <a:cubicBezTo>
                        <a:pt x="2347" y="1067"/>
                        <a:pt x="2347" y="1109"/>
                        <a:pt x="2347" y="1152"/>
                      </a:cubicBezTo>
                      <a:cubicBezTo>
                        <a:pt x="2345" y="1171"/>
                        <a:pt x="2342" y="1190"/>
                        <a:pt x="2340" y="1209"/>
                      </a:cubicBezTo>
                      <a:cubicBezTo>
                        <a:pt x="2311" y="1450"/>
                        <a:pt x="2211" y="1657"/>
                        <a:pt x="2042" y="1832"/>
                      </a:cubicBezTo>
                      <a:cubicBezTo>
                        <a:pt x="2031" y="1842"/>
                        <a:pt x="2027" y="1853"/>
                        <a:pt x="2027" y="1868"/>
                      </a:cubicBezTo>
                      <a:cubicBezTo>
                        <a:pt x="2027" y="2176"/>
                        <a:pt x="2027" y="2484"/>
                        <a:pt x="2027" y="2792"/>
                      </a:cubicBezTo>
                      <a:cubicBezTo>
                        <a:pt x="1600" y="2792"/>
                        <a:pt x="1174" y="2792"/>
                        <a:pt x="747" y="2792"/>
                      </a:cubicBezTo>
                      <a:close/>
                      <a:moveTo>
                        <a:pt x="1440" y="499"/>
                      </a:moveTo>
                      <a:cubicBezTo>
                        <a:pt x="1439" y="410"/>
                        <a:pt x="1368" y="339"/>
                        <a:pt x="1279" y="340"/>
                      </a:cubicBezTo>
                      <a:cubicBezTo>
                        <a:pt x="1192" y="340"/>
                        <a:pt x="1120" y="412"/>
                        <a:pt x="1120" y="499"/>
                      </a:cubicBezTo>
                      <a:cubicBezTo>
                        <a:pt x="1120" y="587"/>
                        <a:pt x="1193" y="660"/>
                        <a:pt x="1281" y="660"/>
                      </a:cubicBezTo>
                      <a:cubicBezTo>
                        <a:pt x="1369" y="660"/>
                        <a:pt x="1440" y="587"/>
                        <a:pt x="1440" y="499"/>
                      </a:cubicBezTo>
                      <a:close/>
                      <a:moveTo>
                        <a:pt x="1280" y="767"/>
                      </a:moveTo>
                      <a:cubicBezTo>
                        <a:pt x="1192" y="767"/>
                        <a:pt x="1120" y="839"/>
                        <a:pt x="1120" y="927"/>
                      </a:cubicBezTo>
                      <a:cubicBezTo>
                        <a:pt x="1121" y="1015"/>
                        <a:pt x="1193" y="1087"/>
                        <a:pt x="1281" y="1087"/>
                      </a:cubicBezTo>
                      <a:cubicBezTo>
                        <a:pt x="1369" y="1086"/>
                        <a:pt x="1440" y="1015"/>
                        <a:pt x="1440" y="927"/>
                      </a:cubicBezTo>
                      <a:cubicBezTo>
                        <a:pt x="1440" y="838"/>
                        <a:pt x="1370" y="767"/>
                        <a:pt x="1280" y="767"/>
                      </a:cubicBezTo>
                      <a:close/>
                      <a:moveTo>
                        <a:pt x="1280" y="1513"/>
                      </a:moveTo>
                      <a:cubicBezTo>
                        <a:pt x="1369" y="1513"/>
                        <a:pt x="1440" y="1442"/>
                        <a:pt x="1440" y="1353"/>
                      </a:cubicBezTo>
                      <a:cubicBezTo>
                        <a:pt x="1440" y="1265"/>
                        <a:pt x="1370" y="1195"/>
                        <a:pt x="1282" y="1193"/>
                      </a:cubicBezTo>
                      <a:cubicBezTo>
                        <a:pt x="1194" y="1192"/>
                        <a:pt x="1121" y="1264"/>
                        <a:pt x="1120" y="1352"/>
                      </a:cubicBezTo>
                      <a:cubicBezTo>
                        <a:pt x="1119" y="1440"/>
                        <a:pt x="1191" y="1513"/>
                        <a:pt x="1280" y="15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6"/>
                <p:cNvSpPr>
                  <a:spLocks noEditPoints="1"/>
                </p:cNvSpPr>
                <p:nvPr/>
              </p:nvSpPr>
              <p:spPr bwMode="auto">
                <a:xfrm>
                  <a:off x="641350" y="1071563"/>
                  <a:ext cx="141288" cy="168275"/>
                </a:xfrm>
                <a:custGeom>
                  <a:avLst/>
                  <a:gdLst>
                    <a:gd name="T0" fmla="*/ 0 w 2352"/>
                    <a:gd name="T1" fmla="*/ 1027 h 2799"/>
                    <a:gd name="T2" fmla="*/ 16 w 2352"/>
                    <a:gd name="T3" fmla="*/ 914 h 2799"/>
                    <a:gd name="T4" fmla="*/ 383 w 2352"/>
                    <a:gd name="T5" fmla="*/ 275 h 2799"/>
                    <a:gd name="T6" fmla="*/ 957 w 2352"/>
                    <a:gd name="T7" fmla="*/ 33 h 2799"/>
                    <a:gd name="T8" fmla="*/ 1862 w 2352"/>
                    <a:gd name="T9" fmla="*/ 385 h 2799"/>
                    <a:gd name="T10" fmla="*/ 2127 w 2352"/>
                    <a:gd name="T11" fmla="*/ 985 h 2799"/>
                    <a:gd name="T12" fmla="*/ 2130 w 2352"/>
                    <a:gd name="T13" fmla="*/ 1021 h 2799"/>
                    <a:gd name="T14" fmla="*/ 2157 w 2352"/>
                    <a:gd name="T15" fmla="*/ 1132 h 2799"/>
                    <a:gd name="T16" fmla="*/ 2334 w 2352"/>
                    <a:gd name="T17" fmla="*/ 1575 h 2799"/>
                    <a:gd name="T18" fmla="*/ 2317 w 2352"/>
                    <a:gd name="T19" fmla="*/ 1701 h 2799"/>
                    <a:gd name="T20" fmla="*/ 2236 w 2352"/>
                    <a:gd name="T21" fmla="*/ 1734 h 2799"/>
                    <a:gd name="T22" fmla="*/ 2080 w 2352"/>
                    <a:gd name="T23" fmla="*/ 1734 h 2799"/>
                    <a:gd name="T24" fmla="*/ 2080 w 2352"/>
                    <a:gd name="T25" fmla="*/ 1759 h 2799"/>
                    <a:gd name="T26" fmla="*/ 2075 w 2352"/>
                    <a:gd name="T27" fmla="*/ 2019 h 2799"/>
                    <a:gd name="T28" fmla="*/ 1689 w 2352"/>
                    <a:gd name="T29" fmla="*/ 2423 h 2799"/>
                    <a:gd name="T30" fmla="*/ 1600 w 2352"/>
                    <a:gd name="T31" fmla="*/ 2431 h 2799"/>
                    <a:gd name="T32" fmla="*/ 1600 w 2352"/>
                    <a:gd name="T33" fmla="*/ 2799 h 2799"/>
                    <a:gd name="T34" fmla="*/ 320 w 2352"/>
                    <a:gd name="T35" fmla="*/ 2799 h 2799"/>
                    <a:gd name="T36" fmla="*/ 320 w 2352"/>
                    <a:gd name="T37" fmla="*/ 1873 h 2799"/>
                    <a:gd name="T38" fmla="*/ 307 w 2352"/>
                    <a:gd name="T39" fmla="*/ 1840 h 2799"/>
                    <a:gd name="T40" fmla="*/ 16 w 2352"/>
                    <a:gd name="T41" fmla="*/ 1273 h 2799"/>
                    <a:gd name="T42" fmla="*/ 0 w 2352"/>
                    <a:gd name="T43" fmla="*/ 1159 h 2799"/>
                    <a:gd name="T44" fmla="*/ 0 w 2352"/>
                    <a:gd name="T45" fmla="*/ 1027 h 2799"/>
                    <a:gd name="T46" fmla="*/ 640 w 2352"/>
                    <a:gd name="T47" fmla="*/ 1520 h 2799"/>
                    <a:gd name="T48" fmla="*/ 800 w 2352"/>
                    <a:gd name="T49" fmla="*/ 1360 h 2799"/>
                    <a:gd name="T50" fmla="*/ 639 w 2352"/>
                    <a:gd name="T51" fmla="*/ 1200 h 2799"/>
                    <a:gd name="T52" fmla="*/ 480 w 2352"/>
                    <a:gd name="T53" fmla="*/ 1359 h 2799"/>
                    <a:gd name="T54" fmla="*/ 640 w 2352"/>
                    <a:gd name="T55" fmla="*/ 1520 h 2799"/>
                    <a:gd name="T56" fmla="*/ 1068 w 2352"/>
                    <a:gd name="T57" fmla="*/ 347 h 2799"/>
                    <a:gd name="T58" fmla="*/ 907 w 2352"/>
                    <a:gd name="T59" fmla="*/ 506 h 2799"/>
                    <a:gd name="T60" fmla="*/ 1065 w 2352"/>
                    <a:gd name="T61" fmla="*/ 667 h 2799"/>
                    <a:gd name="T62" fmla="*/ 1227 w 2352"/>
                    <a:gd name="T63" fmla="*/ 506 h 2799"/>
                    <a:gd name="T64" fmla="*/ 1068 w 2352"/>
                    <a:gd name="T65" fmla="*/ 347 h 2799"/>
                    <a:gd name="T66" fmla="*/ 1493 w 2352"/>
                    <a:gd name="T67" fmla="*/ 774 h 2799"/>
                    <a:gd name="T68" fmla="*/ 1333 w 2352"/>
                    <a:gd name="T69" fmla="*/ 934 h 2799"/>
                    <a:gd name="T70" fmla="*/ 1494 w 2352"/>
                    <a:gd name="T71" fmla="*/ 1094 h 2799"/>
                    <a:gd name="T72" fmla="*/ 1653 w 2352"/>
                    <a:gd name="T73" fmla="*/ 934 h 2799"/>
                    <a:gd name="T74" fmla="*/ 1493 w 2352"/>
                    <a:gd name="T75" fmla="*/ 774 h 2799"/>
                    <a:gd name="T76" fmla="*/ 641 w 2352"/>
                    <a:gd name="T77" fmla="*/ 774 h 2799"/>
                    <a:gd name="T78" fmla="*/ 480 w 2352"/>
                    <a:gd name="T79" fmla="*/ 933 h 2799"/>
                    <a:gd name="T80" fmla="*/ 640 w 2352"/>
                    <a:gd name="T81" fmla="*/ 1094 h 2799"/>
                    <a:gd name="T82" fmla="*/ 800 w 2352"/>
                    <a:gd name="T83" fmla="*/ 935 h 2799"/>
                    <a:gd name="T84" fmla="*/ 641 w 2352"/>
                    <a:gd name="T85" fmla="*/ 774 h 2799"/>
                    <a:gd name="T86" fmla="*/ 907 w 2352"/>
                    <a:gd name="T87" fmla="*/ 934 h 2799"/>
                    <a:gd name="T88" fmla="*/ 1066 w 2352"/>
                    <a:gd name="T89" fmla="*/ 1094 h 2799"/>
                    <a:gd name="T90" fmla="*/ 1227 w 2352"/>
                    <a:gd name="T91" fmla="*/ 934 h 2799"/>
                    <a:gd name="T92" fmla="*/ 1066 w 2352"/>
                    <a:gd name="T93" fmla="*/ 774 h 2799"/>
                    <a:gd name="T94" fmla="*/ 907 w 2352"/>
                    <a:gd name="T95" fmla="*/ 934 h 2799"/>
                    <a:gd name="T96" fmla="*/ 1066 w 2352"/>
                    <a:gd name="T97" fmla="*/ 1520 h 2799"/>
                    <a:gd name="T98" fmla="*/ 1227 w 2352"/>
                    <a:gd name="T99" fmla="*/ 1360 h 2799"/>
                    <a:gd name="T100" fmla="*/ 1066 w 2352"/>
                    <a:gd name="T101" fmla="*/ 1200 h 2799"/>
                    <a:gd name="T102" fmla="*/ 907 w 2352"/>
                    <a:gd name="T103" fmla="*/ 1359 h 2799"/>
                    <a:gd name="T104" fmla="*/ 1066 w 2352"/>
                    <a:gd name="T105" fmla="*/ 1520 h 2799"/>
                    <a:gd name="T106" fmla="*/ 1653 w 2352"/>
                    <a:gd name="T107" fmla="*/ 1359 h 2799"/>
                    <a:gd name="T108" fmla="*/ 1494 w 2352"/>
                    <a:gd name="T109" fmla="*/ 1200 h 2799"/>
                    <a:gd name="T110" fmla="*/ 1333 w 2352"/>
                    <a:gd name="T111" fmla="*/ 1360 h 2799"/>
                    <a:gd name="T112" fmla="*/ 1494 w 2352"/>
                    <a:gd name="T113" fmla="*/ 1520 h 2799"/>
                    <a:gd name="T114" fmla="*/ 1653 w 2352"/>
                    <a:gd name="T115" fmla="*/ 1359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2" h="2799">
                      <a:moveTo>
                        <a:pt x="0" y="1027"/>
                      </a:moveTo>
                      <a:cubicBezTo>
                        <a:pt x="5" y="989"/>
                        <a:pt x="9" y="952"/>
                        <a:pt x="16" y="914"/>
                      </a:cubicBezTo>
                      <a:cubicBezTo>
                        <a:pt x="60" y="657"/>
                        <a:pt x="184" y="444"/>
                        <a:pt x="383" y="275"/>
                      </a:cubicBezTo>
                      <a:cubicBezTo>
                        <a:pt x="549" y="135"/>
                        <a:pt x="741" y="52"/>
                        <a:pt x="957" y="33"/>
                      </a:cubicBezTo>
                      <a:cubicBezTo>
                        <a:pt x="1316" y="0"/>
                        <a:pt x="1619" y="118"/>
                        <a:pt x="1862" y="385"/>
                      </a:cubicBezTo>
                      <a:cubicBezTo>
                        <a:pt x="2016" y="555"/>
                        <a:pt x="2102" y="757"/>
                        <a:pt x="2127" y="985"/>
                      </a:cubicBezTo>
                      <a:cubicBezTo>
                        <a:pt x="2128" y="997"/>
                        <a:pt x="2130" y="1009"/>
                        <a:pt x="2130" y="1021"/>
                      </a:cubicBezTo>
                      <a:cubicBezTo>
                        <a:pt x="2128" y="1060"/>
                        <a:pt x="2142" y="1096"/>
                        <a:pt x="2157" y="1132"/>
                      </a:cubicBezTo>
                      <a:cubicBezTo>
                        <a:pt x="2216" y="1279"/>
                        <a:pt x="2275" y="1427"/>
                        <a:pt x="2334" y="1575"/>
                      </a:cubicBezTo>
                      <a:cubicBezTo>
                        <a:pt x="2352" y="1620"/>
                        <a:pt x="2352" y="1663"/>
                        <a:pt x="2317" y="1701"/>
                      </a:cubicBezTo>
                      <a:cubicBezTo>
                        <a:pt x="2295" y="1724"/>
                        <a:pt x="2267" y="1734"/>
                        <a:pt x="2236" y="1734"/>
                      </a:cubicBezTo>
                      <a:cubicBezTo>
                        <a:pt x="2185" y="1734"/>
                        <a:pt x="2133" y="1734"/>
                        <a:pt x="2080" y="1734"/>
                      </a:cubicBezTo>
                      <a:cubicBezTo>
                        <a:pt x="2080" y="1744"/>
                        <a:pt x="2080" y="1751"/>
                        <a:pt x="2080" y="1759"/>
                      </a:cubicBezTo>
                      <a:cubicBezTo>
                        <a:pt x="2079" y="1846"/>
                        <a:pt x="2081" y="1933"/>
                        <a:pt x="2075" y="2019"/>
                      </a:cubicBezTo>
                      <a:cubicBezTo>
                        <a:pt x="2060" y="2234"/>
                        <a:pt x="1902" y="2397"/>
                        <a:pt x="1689" y="2423"/>
                      </a:cubicBezTo>
                      <a:cubicBezTo>
                        <a:pt x="1660" y="2427"/>
                        <a:pt x="1631" y="2429"/>
                        <a:pt x="1600" y="2431"/>
                      </a:cubicBezTo>
                      <a:cubicBezTo>
                        <a:pt x="1600" y="2554"/>
                        <a:pt x="1600" y="2676"/>
                        <a:pt x="1600" y="2799"/>
                      </a:cubicBezTo>
                      <a:cubicBezTo>
                        <a:pt x="1173" y="2799"/>
                        <a:pt x="747" y="2799"/>
                        <a:pt x="320" y="2799"/>
                      </a:cubicBezTo>
                      <a:cubicBezTo>
                        <a:pt x="320" y="2490"/>
                        <a:pt x="320" y="2182"/>
                        <a:pt x="320" y="1873"/>
                      </a:cubicBezTo>
                      <a:cubicBezTo>
                        <a:pt x="320" y="1859"/>
                        <a:pt x="316" y="1850"/>
                        <a:pt x="307" y="1840"/>
                      </a:cubicBezTo>
                      <a:cubicBezTo>
                        <a:pt x="151" y="1681"/>
                        <a:pt x="54" y="1493"/>
                        <a:pt x="16" y="1273"/>
                      </a:cubicBezTo>
                      <a:cubicBezTo>
                        <a:pt x="9" y="1235"/>
                        <a:pt x="5" y="1197"/>
                        <a:pt x="0" y="1159"/>
                      </a:cubicBezTo>
                      <a:cubicBezTo>
                        <a:pt x="0" y="1115"/>
                        <a:pt x="0" y="1071"/>
                        <a:pt x="0" y="1027"/>
                      </a:cubicBezTo>
                      <a:close/>
                      <a:moveTo>
                        <a:pt x="640" y="1520"/>
                      </a:moveTo>
                      <a:cubicBezTo>
                        <a:pt x="728" y="1520"/>
                        <a:pt x="800" y="1448"/>
                        <a:pt x="800" y="1360"/>
                      </a:cubicBezTo>
                      <a:cubicBezTo>
                        <a:pt x="800" y="1272"/>
                        <a:pt x="727" y="1200"/>
                        <a:pt x="639" y="1200"/>
                      </a:cubicBezTo>
                      <a:cubicBezTo>
                        <a:pt x="551" y="1201"/>
                        <a:pt x="480" y="1272"/>
                        <a:pt x="480" y="1359"/>
                      </a:cubicBezTo>
                      <a:cubicBezTo>
                        <a:pt x="480" y="1448"/>
                        <a:pt x="551" y="1520"/>
                        <a:pt x="640" y="1520"/>
                      </a:cubicBezTo>
                      <a:close/>
                      <a:moveTo>
                        <a:pt x="1068" y="347"/>
                      </a:moveTo>
                      <a:cubicBezTo>
                        <a:pt x="979" y="346"/>
                        <a:pt x="907" y="417"/>
                        <a:pt x="907" y="506"/>
                      </a:cubicBezTo>
                      <a:cubicBezTo>
                        <a:pt x="907" y="594"/>
                        <a:pt x="978" y="666"/>
                        <a:pt x="1065" y="667"/>
                      </a:cubicBezTo>
                      <a:cubicBezTo>
                        <a:pt x="1153" y="668"/>
                        <a:pt x="1227" y="594"/>
                        <a:pt x="1227" y="506"/>
                      </a:cubicBezTo>
                      <a:cubicBezTo>
                        <a:pt x="1226" y="419"/>
                        <a:pt x="1155" y="347"/>
                        <a:pt x="1068" y="347"/>
                      </a:cubicBezTo>
                      <a:close/>
                      <a:moveTo>
                        <a:pt x="1493" y="774"/>
                      </a:moveTo>
                      <a:cubicBezTo>
                        <a:pt x="1405" y="774"/>
                        <a:pt x="1333" y="846"/>
                        <a:pt x="1333" y="934"/>
                      </a:cubicBezTo>
                      <a:cubicBezTo>
                        <a:pt x="1334" y="1022"/>
                        <a:pt x="1406" y="1094"/>
                        <a:pt x="1494" y="1094"/>
                      </a:cubicBezTo>
                      <a:cubicBezTo>
                        <a:pt x="1582" y="1093"/>
                        <a:pt x="1653" y="1022"/>
                        <a:pt x="1653" y="934"/>
                      </a:cubicBezTo>
                      <a:cubicBezTo>
                        <a:pt x="1653" y="845"/>
                        <a:pt x="1583" y="774"/>
                        <a:pt x="1493" y="774"/>
                      </a:cubicBezTo>
                      <a:close/>
                      <a:moveTo>
                        <a:pt x="641" y="774"/>
                      </a:moveTo>
                      <a:cubicBezTo>
                        <a:pt x="552" y="774"/>
                        <a:pt x="480" y="845"/>
                        <a:pt x="480" y="933"/>
                      </a:cubicBezTo>
                      <a:cubicBezTo>
                        <a:pt x="480" y="1021"/>
                        <a:pt x="552" y="1094"/>
                        <a:pt x="640" y="1094"/>
                      </a:cubicBezTo>
                      <a:cubicBezTo>
                        <a:pt x="727" y="1093"/>
                        <a:pt x="799" y="1022"/>
                        <a:pt x="800" y="935"/>
                      </a:cubicBezTo>
                      <a:cubicBezTo>
                        <a:pt x="801" y="846"/>
                        <a:pt x="730" y="774"/>
                        <a:pt x="641" y="774"/>
                      </a:cubicBezTo>
                      <a:close/>
                      <a:moveTo>
                        <a:pt x="907" y="934"/>
                      </a:moveTo>
                      <a:cubicBezTo>
                        <a:pt x="908" y="1022"/>
                        <a:pt x="978" y="1093"/>
                        <a:pt x="1066" y="1094"/>
                      </a:cubicBezTo>
                      <a:cubicBezTo>
                        <a:pt x="1154" y="1094"/>
                        <a:pt x="1227" y="1022"/>
                        <a:pt x="1227" y="934"/>
                      </a:cubicBezTo>
                      <a:cubicBezTo>
                        <a:pt x="1227" y="845"/>
                        <a:pt x="1155" y="774"/>
                        <a:pt x="1066" y="774"/>
                      </a:cubicBezTo>
                      <a:cubicBezTo>
                        <a:pt x="977" y="774"/>
                        <a:pt x="907" y="845"/>
                        <a:pt x="907" y="934"/>
                      </a:cubicBezTo>
                      <a:close/>
                      <a:moveTo>
                        <a:pt x="1066" y="1520"/>
                      </a:moveTo>
                      <a:cubicBezTo>
                        <a:pt x="1155" y="1520"/>
                        <a:pt x="1227" y="1448"/>
                        <a:pt x="1227" y="1360"/>
                      </a:cubicBezTo>
                      <a:cubicBezTo>
                        <a:pt x="1227" y="1272"/>
                        <a:pt x="1154" y="1200"/>
                        <a:pt x="1066" y="1200"/>
                      </a:cubicBezTo>
                      <a:cubicBezTo>
                        <a:pt x="978" y="1201"/>
                        <a:pt x="907" y="1271"/>
                        <a:pt x="907" y="1359"/>
                      </a:cubicBezTo>
                      <a:cubicBezTo>
                        <a:pt x="907" y="1449"/>
                        <a:pt x="978" y="1520"/>
                        <a:pt x="1066" y="1520"/>
                      </a:cubicBezTo>
                      <a:close/>
                      <a:moveTo>
                        <a:pt x="1653" y="1359"/>
                      </a:moveTo>
                      <a:cubicBezTo>
                        <a:pt x="1653" y="1271"/>
                        <a:pt x="1582" y="1201"/>
                        <a:pt x="1494" y="1200"/>
                      </a:cubicBezTo>
                      <a:cubicBezTo>
                        <a:pt x="1406" y="1200"/>
                        <a:pt x="1333" y="1272"/>
                        <a:pt x="1333" y="1360"/>
                      </a:cubicBezTo>
                      <a:cubicBezTo>
                        <a:pt x="1333" y="1448"/>
                        <a:pt x="1405" y="1520"/>
                        <a:pt x="1494" y="1520"/>
                      </a:cubicBezTo>
                      <a:cubicBezTo>
                        <a:pt x="1582" y="1520"/>
                        <a:pt x="1653" y="1448"/>
                        <a:pt x="1653" y="13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7"/>
                <p:cNvSpPr>
                  <a:spLocks/>
                </p:cNvSpPr>
                <p:nvPr/>
              </p:nvSpPr>
              <p:spPr bwMode="auto">
                <a:xfrm>
                  <a:off x="785813" y="1001713"/>
                  <a:ext cx="20638" cy="20638"/>
                </a:xfrm>
                <a:custGeom>
                  <a:avLst/>
                  <a:gdLst>
                    <a:gd name="T0" fmla="*/ 186 w 338"/>
                    <a:gd name="T1" fmla="*/ 0 h 331"/>
                    <a:gd name="T2" fmla="*/ 253 w 338"/>
                    <a:gd name="T3" fmla="*/ 29 h 331"/>
                    <a:gd name="T4" fmla="*/ 309 w 338"/>
                    <a:gd name="T5" fmla="*/ 222 h 331"/>
                    <a:gd name="T6" fmla="*/ 136 w 338"/>
                    <a:gd name="T7" fmla="*/ 318 h 331"/>
                    <a:gd name="T8" fmla="*/ 2 w 338"/>
                    <a:gd name="T9" fmla="*/ 165 h 331"/>
                    <a:gd name="T10" fmla="*/ 123 w 338"/>
                    <a:gd name="T11" fmla="*/ 5 h 331"/>
                    <a:gd name="T12" fmla="*/ 138 w 338"/>
                    <a:gd name="T13" fmla="*/ 0 h 331"/>
                    <a:gd name="T14" fmla="*/ 186 w 338"/>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331">
                      <a:moveTo>
                        <a:pt x="186" y="0"/>
                      </a:moveTo>
                      <a:cubicBezTo>
                        <a:pt x="208" y="9"/>
                        <a:pt x="233" y="16"/>
                        <a:pt x="253" y="29"/>
                      </a:cubicBezTo>
                      <a:cubicBezTo>
                        <a:pt x="315" y="70"/>
                        <a:pt x="338" y="152"/>
                        <a:pt x="309" y="222"/>
                      </a:cubicBezTo>
                      <a:cubicBezTo>
                        <a:pt x="281" y="289"/>
                        <a:pt x="207" y="331"/>
                        <a:pt x="136" y="318"/>
                      </a:cubicBezTo>
                      <a:cubicBezTo>
                        <a:pt x="60" y="304"/>
                        <a:pt x="4" y="241"/>
                        <a:pt x="2" y="165"/>
                      </a:cubicBezTo>
                      <a:cubicBezTo>
                        <a:pt x="0" y="89"/>
                        <a:pt x="51" y="22"/>
                        <a:pt x="123" y="5"/>
                      </a:cubicBezTo>
                      <a:cubicBezTo>
                        <a:pt x="128" y="3"/>
                        <a:pt x="133" y="1"/>
                        <a:pt x="138" y="0"/>
                      </a:cubicBezTo>
                      <a:cubicBezTo>
                        <a:pt x="154" y="0"/>
                        <a:pt x="170" y="0"/>
                        <a:pt x="1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
                <p:cNvSpPr>
                  <a:spLocks/>
                </p:cNvSpPr>
                <p:nvPr/>
              </p:nvSpPr>
              <p:spPr bwMode="auto">
                <a:xfrm>
                  <a:off x="842963" y="1022351"/>
                  <a:ext cx="19050" cy="20638"/>
                </a:xfrm>
                <a:custGeom>
                  <a:avLst/>
                  <a:gdLst>
                    <a:gd name="T0" fmla="*/ 160 w 320"/>
                    <a:gd name="T1" fmla="*/ 320 h 320"/>
                    <a:gd name="T2" fmla="*/ 0 w 320"/>
                    <a:gd name="T3" fmla="*/ 160 h 320"/>
                    <a:gd name="T4" fmla="*/ 160 w 320"/>
                    <a:gd name="T5" fmla="*/ 0 h 320"/>
                    <a:gd name="T6" fmla="*/ 320 w 320"/>
                    <a:gd name="T7" fmla="*/ 159 h 320"/>
                    <a:gd name="T8" fmla="*/ 160 w 320"/>
                    <a:gd name="T9" fmla="*/ 320 h 320"/>
                  </a:gdLst>
                  <a:ahLst/>
                  <a:cxnLst>
                    <a:cxn ang="0">
                      <a:pos x="T0" y="T1"/>
                    </a:cxn>
                    <a:cxn ang="0">
                      <a:pos x="T2" y="T3"/>
                    </a:cxn>
                    <a:cxn ang="0">
                      <a:pos x="T4" y="T5"/>
                    </a:cxn>
                    <a:cxn ang="0">
                      <a:pos x="T6" y="T7"/>
                    </a:cxn>
                    <a:cxn ang="0">
                      <a:pos x="T8" y="T9"/>
                    </a:cxn>
                  </a:cxnLst>
                  <a:rect l="0" t="0" r="r" b="b"/>
                  <a:pathLst>
                    <a:path w="320" h="320">
                      <a:moveTo>
                        <a:pt x="160" y="320"/>
                      </a:moveTo>
                      <a:cubicBezTo>
                        <a:pt x="72" y="320"/>
                        <a:pt x="0" y="249"/>
                        <a:pt x="0" y="160"/>
                      </a:cubicBezTo>
                      <a:cubicBezTo>
                        <a:pt x="0" y="71"/>
                        <a:pt x="72" y="0"/>
                        <a:pt x="160" y="0"/>
                      </a:cubicBezTo>
                      <a:cubicBezTo>
                        <a:pt x="248" y="0"/>
                        <a:pt x="319" y="71"/>
                        <a:pt x="320" y="159"/>
                      </a:cubicBezTo>
                      <a:cubicBezTo>
                        <a:pt x="320" y="247"/>
                        <a:pt x="249" y="320"/>
                        <a:pt x="16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9"/>
                <p:cNvSpPr>
                  <a:spLocks/>
                </p:cNvSpPr>
                <p:nvPr/>
              </p:nvSpPr>
              <p:spPr bwMode="auto">
                <a:xfrm>
                  <a:off x="863600" y="1047751"/>
                  <a:ext cx="19050" cy="19050"/>
                </a:xfrm>
                <a:custGeom>
                  <a:avLst/>
                  <a:gdLst>
                    <a:gd name="T0" fmla="*/ 0 w 320"/>
                    <a:gd name="T1" fmla="*/ 160 h 320"/>
                    <a:gd name="T2" fmla="*/ 160 w 320"/>
                    <a:gd name="T3" fmla="*/ 0 h 320"/>
                    <a:gd name="T4" fmla="*/ 320 w 320"/>
                    <a:gd name="T5" fmla="*/ 161 h 320"/>
                    <a:gd name="T6" fmla="*/ 160 w 320"/>
                    <a:gd name="T7" fmla="*/ 320 h 320"/>
                    <a:gd name="T8" fmla="*/ 0 w 320"/>
                    <a:gd name="T9" fmla="*/ 160 h 320"/>
                  </a:gdLst>
                  <a:ahLst/>
                  <a:cxnLst>
                    <a:cxn ang="0">
                      <a:pos x="T0" y="T1"/>
                    </a:cxn>
                    <a:cxn ang="0">
                      <a:pos x="T2" y="T3"/>
                    </a:cxn>
                    <a:cxn ang="0">
                      <a:pos x="T4" y="T5"/>
                    </a:cxn>
                    <a:cxn ang="0">
                      <a:pos x="T6" y="T7"/>
                    </a:cxn>
                    <a:cxn ang="0">
                      <a:pos x="T8" y="T9"/>
                    </a:cxn>
                  </a:cxnLst>
                  <a:rect l="0" t="0" r="r" b="b"/>
                  <a:pathLst>
                    <a:path w="320" h="320">
                      <a:moveTo>
                        <a:pt x="0" y="160"/>
                      </a:moveTo>
                      <a:cubicBezTo>
                        <a:pt x="0" y="71"/>
                        <a:pt x="71" y="0"/>
                        <a:pt x="160" y="0"/>
                      </a:cubicBezTo>
                      <a:cubicBezTo>
                        <a:pt x="249" y="0"/>
                        <a:pt x="320" y="72"/>
                        <a:pt x="320" y="161"/>
                      </a:cubicBezTo>
                      <a:cubicBezTo>
                        <a:pt x="319" y="248"/>
                        <a:pt x="247" y="320"/>
                        <a:pt x="160" y="320"/>
                      </a:cubicBezTo>
                      <a:cubicBezTo>
                        <a:pt x="72" y="320"/>
                        <a:pt x="0" y="248"/>
                        <a:pt x="0"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0"/>
                <p:cNvSpPr>
                  <a:spLocks/>
                </p:cNvSpPr>
                <p:nvPr/>
              </p:nvSpPr>
              <p:spPr bwMode="auto">
                <a:xfrm>
                  <a:off x="815975" y="1008063"/>
                  <a:ext cx="19050" cy="19050"/>
                </a:xfrm>
                <a:custGeom>
                  <a:avLst/>
                  <a:gdLst>
                    <a:gd name="T0" fmla="*/ 162 w 321"/>
                    <a:gd name="T1" fmla="*/ 320 h 321"/>
                    <a:gd name="T2" fmla="*/ 0 w 321"/>
                    <a:gd name="T3" fmla="*/ 161 h 321"/>
                    <a:gd name="T4" fmla="*/ 160 w 321"/>
                    <a:gd name="T5" fmla="*/ 0 h 321"/>
                    <a:gd name="T6" fmla="*/ 320 w 321"/>
                    <a:gd name="T7" fmla="*/ 159 h 321"/>
                    <a:gd name="T8" fmla="*/ 162 w 321"/>
                    <a:gd name="T9" fmla="*/ 320 h 321"/>
                  </a:gdLst>
                  <a:ahLst/>
                  <a:cxnLst>
                    <a:cxn ang="0">
                      <a:pos x="T0" y="T1"/>
                    </a:cxn>
                    <a:cxn ang="0">
                      <a:pos x="T2" y="T3"/>
                    </a:cxn>
                    <a:cxn ang="0">
                      <a:pos x="T4" y="T5"/>
                    </a:cxn>
                    <a:cxn ang="0">
                      <a:pos x="T6" y="T7"/>
                    </a:cxn>
                    <a:cxn ang="0">
                      <a:pos x="T8" y="T9"/>
                    </a:cxn>
                  </a:cxnLst>
                  <a:rect l="0" t="0" r="r" b="b"/>
                  <a:pathLst>
                    <a:path w="321" h="321">
                      <a:moveTo>
                        <a:pt x="162" y="320"/>
                      </a:moveTo>
                      <a:cubicBezTo>
                        <a:pt x="73" y="321"/>
                        <a:pt x="1" y="249"/>
                        <a:pt x="0" y="161"/>
                      </a:cubicBezTo>
                      <a:cubicBezTo>
                        <a:pt x="0" y="73"/>
                        <a:pt x="72" y="0"/>
                        <a:pt x="160" y="0"/>
                      </a:cubicBezTo>
                      <a:cubicBezTo>
                        <a:pt x="248" y="0"/>
                        <a:pt x="320" y="71"/>
                        <a:pt x="320" y="159"/>
                      </a:cubicBezTo>
                      <a:cubicBezTo>
                        <a:pt x="321" y="248"/>
                        <a:pt x="250" y="320"/>
                        <a:pt x="162"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1"/>
                <p:cNvSpPr>
                  <a:spLocks/>
                </p:cNvSpPr>
                <p:nvPr/>
              </p:nvSpPr>
              <p:spPr bwMode="auto">
                <a:xfrm>
                  <a:off x="755650" y="1008063"/>
                  <a:ext cx="19050" cy="19050"/>
                </a:xfrm>
                <a:custGeom>
                  <a:avLst/>
                  <a:gdLst>
                    <a:gd name="T0" fmla="*/ 160 w 320"/>
                    <a:gd name="T1" fmla="*/ 320 h 320"/>
                    <a:gd name="T2" fmla="*/ 0 w 320"/>
                    <a:gd name="T3" fmla="*/ 160 h 320"/>
                    <a:gd name="T4" fmla="*/ 161 w 320"/>
                    <a:gd name="T5" fmla="*/ 0 h 320"/>
                    <a:gd name="T6" fmla="*/ 320 w 320"/>
                    <a:gd name="T7" fmla="*/ 160 h 320"/>
                    <a:gd name="T8" fmla="*/ 160 w 320"/>
                    <a:gd name="T9" fmla="*/ 320 h 320"/>
                  </a:gdLst>
                  <a:ahLst/>
                  <a:cxnLst>
                    <a:cxn ang="0">
                      <a:pos x="T0" y="T1"/>
                    </a:cxn>
                    <a:cxn ang="0">
                      <a:pos x="T2" y="T3"/>
                    </a:cxn>
                    <a:cxn ang="0">
                      <a:pos x="T4" y="T5"/>
                    </a:cxn>
                    <a:cxn ang="0">
                      <a:pos x="T6" y="T7"/>
                    </a:cxn>
                    <a:cxn ang="0">
                      <a:pos x="T8" y="T9"/>
                    </a:cxn>
                  </a:cxnLst>
                  <a:rect l="0" t="0" r="r" b="b"/>
                  <a:pathLst>
                    <a:path w="320" h="320">
                      <a:moveTo>
                        <a:pt x="160" y="320"/>
                      </a:moveTo>
                      <a:cubicBezTo>
                        <a:pt x="72" y="320"/>
                        <a:pt x="0" y="248"/>
                        <a:pt x="0" y="160"/>
                      </a:cubicBezTo>
                      <a:cubicBezTo>
                        <a:pt x="0" y="72"/>
                        <a:pt x="73" y="0"/>
                        <a:pt x="161" y="0"/>
                      </a:cubicBezTo>
                      <a:cubicBezTo>
                        <a:pt x="249" y="1"/>
                        <a:pt x="319" y="72"/>
                        <a:pt x="320" y="160"/>
                      </a:cubicBezTo>
                      <a:cubicBezTo>
                        <a:pt x="320" y="249"/>
                        <a:pt x="249" y="320"/>
                        <a:pt x="16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2"/>
                <p:cNvSpPr>
                  <a:spLocks/>
                </p:cNvSpPr>
                <p:nvPr/>
              </p:nvSpPr>
              <p:spPr bwMode="auto">
                <a:xfrm>
                  <a:off x="708025" y="1046163"/>
                  <a:ext cx="19050" cy="20638"/>
                </a:xfrm>
                <a:custGeom>
                  <a:avLst/>
                  <a:gdLst>
                    <a:gd name="T0" fmla="*/ 320 w 322"/>
                    <a:gd name="T1" fmla="*/ 165 h 324"/>
                    <a:gd name="T2" fmla="*/ 156 w 322"/>
                    <a:gd name="T3" fmla="*/ 322 h 324"/>
                    <a:gd name="T4" fmla="*/ 1 w 322"/>
                    <a:gd name="T5" fmla="*/ 160 h 324"/>
                    <a:gd name="T6" fmla="*/ 167 w 322"/>
                    <a:gd name="T7" fmla="*/ 2 h 324"/>
                    <a:gd name="T8" fmla="*/ 320 w 322"/>
                    <a:gd name="T9" fmla="*/ 165 h 324"/>
                  </a:gdLst>
                  <a:ahLst/>
                  <a:cxnLst>
                    <a:cxn ang="0">
                      <a:pos x="T0" y="T1"/>
                    </a:cxn>
                    <a:cxn ang="0">
                      <a:pos x="T2" y="T3"/>
                    </a:cxn>
                    <a:cxn ang="0">
                      <a:pos x="T4" y="T5"/>
                    </a:cxn>
                    <a:cxn ang="0">
                      <a:pos x="T6" y="T7"/>
                    </a:cxn>
                    <a:cxn ang="0">
                      <a:pos x="T8" y="T9"/>
                    </a:cxn>
                  </a:cxnLst>
                  <a:rect l="0" t="0" r="r" b="b"/>
                  <a:pathLst>
                    <a:path w="322" h="324">
                      <a:moveTo>
                        <a:pt x="320" y="165"/>
                      </a:moveTo>
                      <a:cubicBezTo>
                        <a:pt x="319" y="254"/>
                        <a:pt x="245" y="324"/>
                        <a:pt x="156" y="322"/>
                      </a:cubicBezTo>
                      <a:cubicBezTo>
                        <a:pt x="70" y="319"/>
                        <a:pt x="0" y="246"/>
                        <a:pt x="1" y="160"/>
                      </a:cubicBezTo>
                      <a:cubicBezTo>
                        <a:pt x="3" y="69"/>
                        <a:pt x="76" y="0"/>
                        <a:pt x="167" y="2"/>
                      </a:cubicBezTo>
                      <a:cubicBezTo>
                        <a:pt x="253" y="4"/>
                        <a:pt x="322" y="78"/>
                        <a:pt x="320"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3"/>
                <p:cNvSpPr>
                  <a:spLocks/>
                </p:cNvSpPr>
                <p:nvPr/>
              </p:nvSpPr>
              <p:spPr bwMode="auto">
                <a:xfrm>
                  <a:off x="728663" y="1022351"/>
                  <a:ext cx="19050" cy="20638"/>
                </a:xfrm>
                <a:custGeom>
                  <a:avLst/>
                  <a:gdLst>
                    <a:gd name="T0" fmla="*/ 320 w 320"/>
                    <a:gd name="T1" fmla="*/ 160 h 320"/>
                    <a:gd name="T2" fmla="*/ 160 w 320"/>
                    <a:gd name="T3" fmla="*/ 320 h 320"/>
                    <a:gd name="T4" fmla="*/ 0 w 320"/>
                    <a:gd name="T5" fmla="*/ 159 h 320"/>
                    <a:gd name="T6" fmla="*/ 159 w 320"/>
                    <a:gd name="T7" fmla="*/ 0 h 320"/>
                    <a:gd name="T8" fmla="*/ 320 w 320"/>
                    <a:gd name="T9" fmla="*/ 160 h 320"/>
                  </a:gdLst>
                  <a:ahLst/>
                  <a:cxnLst>
                    <a:cxn ang="0">
                      <a:pos x="T0" y="T1"/>
                    </a:cxn>
                    <a:cxn ang="0">
                      <a:pos x="T2" y="T3"/>
                    </a:cxn>
                    <a:cxn ang="0">
                      <a:pos x="T4" y="T5"/>
                    </a:cxn>
                    <a:cxn ang="0">
                      <a:pos x="T6" y="T7"/>
                    </a:cxn>
                    <a:cxn ang="0">
                      <a:pos x="T8" y="T9"/>
                    </a:cxn>
                  </a:cxnLst>
                  <a:rect l="0" t="0" r="r" b="b"/>
                  <a:pathLst>
                    <a:path w="320" h="320">
                      <a:moveTo>
                        <a:pt x="320" y="160"/>
                      </a:moveTo>
                      <a:cubicBezTo>
                        <a:pt x="320" y="248"/>
                        <a:pt x="248" y="320"/>
                        <a:pt x="160" y="320"/>
                      </a:cubicBezTo>
                      <a:cubicBezTo>
                        <a:pt x="71" y="320"/>
                        <a:pt x="0" y="247"/>
                        <a:pt x="0" y="159"/>
                      </a:cubicBezTo>
                      <a:cubicBezTo>
                        <a:pt x="1" y="71"/>
                        <a:pt x="71" y="0"/>
                        <a:pt x="159" y="0"/>
                      </a:cubicBezTo>
                      <a:cubicBezTo>
                        <a:pt x="248" y="0"/>
                        <a:pt x="319" y="71"/>
                        <a:pt x="320"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82" name="Group 281"/>
            <p:cNvGrpSpPr/>
            <p:nvPr/>
          </p:nvGrpSpPr>
          <p:grpSpPr>
            <a:xfrm>
              <a:off x="8265749" y="2026671"/>
              <a:ext cx="338492" cy="338492"/>
              <a:chOff x="8201025" y="1971675"/>
              <a:chExt cx="409575" cy="409575"/>
            </a:xfrm>
          </p:grpSpPr>
          <p:grpSp>
            <p:nvGrpSpPr>
              <p:cNvPr id="283" name="Group 282"/>
              <p:cNvGrpSpPr/>
              <p:nvPr/>
            </p:nvGrpSpPr>
            <p:grpSpPr>
              <a:xfrm>
                <a:off x="8201025" y="1971675"/>
                <a:ext cx="409575" cy="409575"/>
                <a:chOff x="7372350" y="3295650"/>
                <a:chExt cx="409575" cy="409575"/>
              </a:xfrm>
            </p:grpSpPr>
            <p:sp>
              <p:nvSpPr>
                <p:cNvPr id="291" name="Oval 290"/>
                <p:cNvSpPr/>
                <p:nvPr userDrawn="1"/>
              </p:nvSpPr>
              <p:spPr>
                <a:xfrm>
                  <a:off x="7372350" y="3295650"/>
                  <a:ext cx="409575" cy="409575"/>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7413307" y="3336607"/>
                  <a:ext cx="327660" cy="327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cs typeface="Arial" panose="020B0604020202020204" pitchFamily="34" charset="0"/>
                  </a:endParaRPr>
                </a:p>
              </p:txBody>
            </p:sp>
          </p:grpSp>
          <p:grpSp>
            <p:nvGrpSpPr>
              <p:cNvPr id="284" name="Group 283"/>
              <p:cNvGrpSpPr/>
              <p:nvPr/>
            </p:nvGrpSpPr>
            <p:grpSpPr>
              <a:xfrm>
                <a:off x="8296275" y="2095500"/>
                <a:ext cx="219075" cy="193451"/>
                <a:chOff x="650875" y="2216151"/>
                <a:chExt cx="271463" cy="239711"/>
              </a:xfrm>
              <a:solidFill>
                <a:srgbClr val="006CB4"/>
              </a:solidFill>
            </p:grpSpPr>
            <p:sp>
              <p:nvSpPr>
                <p:cNvPr id="285" name="Freeform 25"/>
                <p:cNvSpPr>
                  <a:spLocks/>
                </p:cNvSpPr>
                <p:nvPr/>
              </p:nvSpPr>
              <p:spPr bwMode="auto">
                <a:xfrm>
                  <a:off x="715963" y="2336800"/>
                  <a:ext cx="65088" cy="119062"/>
                </a:xfrm>
                <a:custGeom>
                  <a:avLst/>
                  <a:gdLst>
                    <a:gd name="T0" fmla="*/ 419 w 480"/>
                    <a:gd name="T1" fmla="*/ 0 h 871"/>
                    <a:gd name="T2" fmla="*/ 480 w 480"/>
                    <a:gd name="T3" fmla="*/ 24 h 871"/>
                    <a:gd name="T4" fmla="*/ 441 w 480"/>
                    <a:gd name="T5" fmla="*/ 127 h 871"/>
                    <a:gd name="T6" fmla="*/ 280 w 480"/>
                    <a:gd name="T7" fmla="*/ 546 h 871"/>
                    <a:gd name="T8" fmla="*/ 287 w 480"/>
                    <a:gd name="T9" fmla="*/ 574 h 871"/>
                    <a:gd name="T10" fmla="*/ 334 w 480"/>
                    <a:gd name="T11" fmla="*/ 765 h 871"/>
                    <a:gd name="T12" fmla="*/ 161 w 480"/>
                    <a:gd name="T13" fmla="*/ 864 h 871"/>
                    <a:gd name="T14" fmla="*/ 21 w 480"/>
                    <a:gd name="T15" fmla="*/ 732 h 871"/>
                    <a:gd name="T16" fmla="*/ 189 w 480"/>
                    <a:gd name="T17" fmla="*/ 537 h 871"/>
                    <a:gd name="T18" fmla="*/ 222 w 480"/>
                    <a:gd name="T19" fmla="*/ 514 h 871"/>
                    <a:gd name="T20" fmla="*/ 411 w 480"/>
                    <a:gd name="T21" fmla="*/ 20 h 871"/>
                    <a:gd name="T22" fmla="*/ 419 w 480"/>
                    <a:gd name="T23" fmla="*/ 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0" h="871">
                      <a:moveTo>
                        <a:pt x="419" y="0"/>
                      </a:moveTo>
                      <a:cubicBezTo>
                        <a:pt x="440" y="8"/>
                        <a:pt x="459" y="16"/>
                        <a:pt x="480" y="24"/>
                      </a:cubicBezTo>
                      <a:cubicBezTo>
                        <a:pt x="467" y="59"/>
                        <a:pt x="454" y="93"/>
                        <a:pt x="441" y="127"/>
                      </a:cubicBezTo>
                      <a:cubicBezTo>
                        <a:pt x="387" y="266"/>
                        <a:pt x="334" y="406"/>
                        <a:pt x="280" y="546"/>
                      </a:cubicBezTo>
                      <a:cubicBezTo>
                        <a:pt x="275" y="558"/>
                        <a:pt x="276" y="565"/>
                        <a:pt x="287" y="574"/>
                      </a:cubicBezTo>
                      <a:cubicBezTo>
                        <a:pt x="344" y="621"/>
                        <a:pt x="363" y="698"/>
                        <a:pt x="334" y="765"/>
                      </a:cubicBezTo>
                      <a:cubicBezTo>
                        <a:pt x="306" y="833"/>
                        <a:pt x="239" y="871"/>
                        <a:pt x="161" y="864"/>
                      </a:cubicBezTo>
                      <a:cubicBezTo>
                        <a:pt x="94" y="857"/>
                        <a:pt x="36" y="803"/>
                        <a:pt x="21" y="732"/>
                      </a:cubicBezTo>
                      <a:cubicBezTo>
                        <a:pt x="0" y="630"/>
                        <a:pt x="82" y="533"/>
                        <a:pt x="189" y="537"/>
                      </a:cubicBezTo>
                      <a:cubicBezTo>
                        <a:pt x="209" y="538"/>
                        <a:pt x="216" y="531"/>
                        <a:pt x="222" y="514"/>
                      </a:cubicBezTo>
                      <a:cubicBezTo>
                        <a:pt x="285" y="349"/>
                        <a:pt x="348" y="185"/>
                        <a:pt x="411" y="20"/>
                      </a:cubicBezTo>
                      <a:cubicBezTo>
                        <a:pt x="414" y="14"/>
                        <a:pt x="417" y="7"/>
                        <a:pt x="4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6"/>
                <p:cNvSpPr>
                  <a:spLocks/>
                </p:cNvSpPr>
                <p:nvPr/>
              </p:nvSpPr>
              <p:spPr bwMode="auto">
                <a:xfrm>
                  <a:off x="827088" y="2317750"/>
                  <a:ext cx="95250" cy="73025"/>
                </a:xfrm>
                <a:custGeom>
                  <a:avLst/>
                  <a:gdLst>
                    <a:gd name="T0" fmla="*/ 0 w 705"/>
                    <a:gd name="T1" fmla="*/ 55 h 537"/>
                    <a:gd name="T2" fmla="*/ 36 w 705"/>
                    <a:gd name="T3" fmla="*/ 0 h 537"/>
                    <a:gd name="T4" fmla="*/ 421 w 705"/>
                    <a:gd name="T5" fmla="*/ 250 h 537"/>
                    <a:gd name="T6" fmla="*/ 542 w 705"/>
                    <a:gd name="T7" fmla="*/ 203 h 537"/>
                    <a:gd name="T8" fmla="*/ 702 w 705"/>
                    <a:gd name="T9" fmla="*/ 363 h 537"/>
                    <a:gd name="T10" fmla="*/ 553 w 705"/>
                    <a:gd name="T11" fmla="*/ 531 h 537"/>
                    <a:gd name="T12" fmla="*/ 375 w 705"/>
                    <a:gd name="T13" fmla="*/ 388 h 537"/>
                    <a:gd name="T14" fmla="*/ 380 w 705"/>
                    <a:gd name="T15" fmla="*/ 324 h 537"/>
                    <a:gd name="T16" fmla="*/ 368 w 705"/>
                    <a:gd name="T17" fmla="*/ 294 h 537"/>
                    <a:gd name="T18" fmla="*/ 16 w 705"/>
                    <a:gd name="T19" fmla="*/ 66 h 537"/>
                    <a:gd name="T20" fmla="*/ 0 w 705"/>
                    <a:gd name="T21" fmla="*/ 5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5" h="537">
                      <a:moveTo>
                        <a:pt x="0" y="55"/>
                      </a:moveTo>
                      <a:cubicBezTo>
                        <a:pt x="12" y="37"/>
                        <a:pt x="23" y="19"/>
                        <a:pt x="36" y="0"/>
                      </a:cubicBezTo>
                      <a:cubicBezTo>
                        <a:pt x="164" y="84"/>
                        <a:pt x="292" y="167"/>
                        <a:pt x="421" y="250"/>
                      </a:cubicBezTo>
                      <a:cubicBezTo>
                        <a:pt x="456" y="220"/>
                        <a:pt x="495" y="202"/>
                        <a:pt x="542" y="203"/>
                      </a:cubicBezTo>
                      <a:cubicBezTo>
                        <a:pt x="628" y="204"/>
                        <a:pt x="700" y="276"/>
                        <a:pt x="702" y="363"/>
                      </a:cubicBezTo>
                      <a:cubicBezTo>
                        <a:pt x="705" y="450"/>
                        <a:pt x="637" y="525"/>
                        <a:pt x="553" y="531"/>
                      </a:cubicBezTo>
                      <a:cubicBezTo>
                        <a:pt x="461" y="537"/>
                        <a:pt x="384" y="476"/>
                        <a:pt x="375" y="388"/>
                      </a:cubicBezTo>
                      <a:cubicBezTo>
                        <a:pt x="373" y="367"/>
                        <a:pt x="376" y="345"/>
                        <a:pt x="380" y="324"/>
                      </a:cubicBezTo>
                      <a:cubicBezTo>
                        <a:pt x="383" y="310"/>
                        <a:pt x="382" y="303"/>
                        <a:pt x="368" y="294"/>
                      </a:cubicBezTo>
                      <a:cubicBezTo>
                        <a:pt x="251" y="219"/>
                        <a:pt x="134" y="142"/>
                        <a:pt x="16" y="66"/>
                      </a:cubicBezTo>
                      <a:cubicBezTo>
                        <a:pt x="11" y="62"/>
                        <a:pt x="6" y="59"/>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7"/>
                <p:cNvSpPr>
                  <a:spLocks/>
                </p:cNvSpPr>
                <p:nvPr/>
              </p:nvSpPr>
              <p:spPr bwMode="auto">
                <a:xfrm>
                  <a:off x="650875" y="2305050"/>
                  <a:ext cx="101600" cy="46037"/>
                </a:xfrm>
                <a:custGeom>
                  <a:avLst/>
                  <a:gdLst>
                    <a:gd name="T0" fmla="*/ 739 w 754"/>
                    <a:gd name="T1" fmla="*/ 0 h 343"/>
                    <a:gd name="T2" fmla="*/ 754 w 754"/>
                    <a:gd name="T3" fmla="*/ 63 h 343"/>
                    <a:gd name="T4" fmla="*/ 642 w 754"/>
                    <a:gd name="T5" fmla="*/ 91 h 343"/>
                    <a:gd name="T6" fmla="*/ 350 w 754"/>
                    <a:gd name="T7" fmla="*/ 164 h 343"/>
                    <a:gd name="T8" fmla="*/ 330 w 754"/>
                    <a:gd name="T9" fmla="*/ 188 h 343"/>
                    <a:gd name="T10" fmla="*/ 157 w 754"/>
                    <a:gd name="T11" fmla="*/ 337 h 343"/>
                    <a:gd name="T12" fmla="*/ 3 w 754"/>
                    <a:gd name="T13" fmla="*/ 167 h 343"/>
                    <a:gd name="T14" fmla="*/ 168 w 754"/>
                    <a:gd name="T15" fmla="*/ 9 h 343"/>
                    <a:gd name="T16" fmla="*/ 309 w 754"/>
                    <a:gd name="T17" fmla="*/ 90 h 343"/>
                    <a:gd name="T18" fmla="*/ 318 w 754"/>
                    <a:gd name="T19" fmla="*/ 104 h 343"/>
                    <a:gd name="T20" fmla="*/ 739 w 754"/>
                    <a:gd name="T2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4" h="343">
                      <a:moveTo>
                        <a:pt x="739" y="0"/>
                      </a:moveTo>
                      <a:cubicBezTo>
                        <a:pt x="744" y="22"/>
                        <a:pt x="749" y="41"/>
                        <a:pt x="754" y="63"/>
                      </a:cubicBezTo>
                      <a:cubicBezTo>
                        <a:pt x="717" y="73"/>
                        <a:pt x="679" y="82"/>
                        <a:pt x="642" y="91"/>
                      </a:cubicBezTo>
                      <a:cubicBezTo>
                        <a:pt x="545" y="116"/>
                        <a:pt x="447" y="140"/>
                        <a:pt x="350" y="164"/>
                      </a:cubicBezTo>
                      <a:cubicBezTo>
                        <a:pt x="335" y="167"/>
                        <a:pt x="331" y="174"/>
                        <a:pt x="330" y="188"/>
                      </a:cubicBezTo>
                      <a:cubicBezTo>
                        <a:pt x="323" y="277"/>
                        <a:pt x="246" y="343"/>
                        <a:pt x="157" y="337"/>
                      </a:cubicBezTo>
                      <a:cubicBezTo>
                        <a:pt x="67" y="331"/>
                        <a:pt x="0" y="257"/>
                        <a:pt x="3" y="167"/>
                      </a:cubicBezTo>
                      <a:cubicBezTo>
                        <a:pt x="6" y="79"/>
                        <a:pt x="80" y="7"/>
                        <a:pt x="168" y="9"/>
                      </a:cubicBezTo>
                      <a:cubicBezTo>
                        <a:pt x="230" y="10"/>
                        <a:pt x="277" y="38"/>
                        <a:pt x="309" y="90"/>
                      </a:cubicBezTo>
                      <a:cubicBezTo>
                        <a:pt x="312" y="94"/>
                        <a:pt x="314" y="99"/>
                        <a:pt x="318" y="104"/>
                      </a:cubicBezTo>
                      <a:cubicBezTo>
                        <a:pt x="458" y="69"/>
                        <a:pt x="598" y="35"/>
                        <a:pt x="7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8"/>
                <p:cNvSpPr>
                  <a:spLocks/>
                </p:cNvSpPr>
                <p:nvPr/>
              </p:nvSpPr>
              <p:spPr bwMode="auto">
                <a:xfrm>
                  <a:off x="690563" y="2216151"/>
                  <a:ext cx="71438" cy="61912"/>
                </a:xfrm>
                <a:custGeom>
                  <a:avLst/>
                  <a:gdLst>
                    <a:gd name="T0" fmla="*/ 326 w 530"/>
                    <a:gd name="T1" fmla="*/ 254 h 457"/>
                    <a:gd name="T2" fmla="*/ 530 w 530"/>
                    <a:gd name="T3" fmla="*/ 405 h 457"/>
                    <a:gd name="T4" fmla="*/ 490 w 530"/>
                    <a:gd name="T5" fmla="*/ 457 h 457"/>
                    <a:gd name="T6" fmla="*/ 286 w 530"/>
                    <a:gd name="T7" fmla="*/ 306 h 457"/>
                    <a:gd name="T8" fmla="*/ 139 w 530"/>
                    <a:gd name="T9" fmla="*/ 342 h 457"/>
                    <a:gd name="T10" fmla="*/ 48 w 530"/>
                    <a:gd name="T11" fmla="*/ 284 h 457"/>
                    <a:gd name="T12" fmla="*/ 50 w 530"/>
                    <a:gd name="T13" fmla="*/ 77 h 457"/>
                    <a:gd name="T14" fmla="*/ 254 w 530"/>
                    <a:gd name="T15" fmla="*/ 37 h 457"/>
                    <a:gd name="T16" fmla="*/ 326 w 530"/>
                    <a:gd name="T17" fmla="*/ 25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457">
                      <a:moveTo>
                        <a:pt x="326" y="254"/>
                      </a:moveTo>
                      <a:cubicBezTo>
                        <a:pt x="395" y="304"/>
                        <a:pt x="462" y="354"/>
                        <a:pt x="530" y="405"/>
                      </a:cubicBezTo>
                      <a:cubicBezTo>
                        <a:pt x="517" y="422"/>
                        <a:pt x="505" y="438"/>
                        <a:pt x="490" y="457"/>
                      </a:cubicBezTo>
                      <a:cubicBezTo>
                        <a:pt x="423" y="407"/>
                        <a:pt x="355" y="357"/>
                        <a:pt x="286" y="306"/>
                      </a:cubicBezTo>
                      <a:cubicBezTo>
                        <a:pt x="243" y="340"/>
                        <a:pt x="194" y="355"/>
                        <a:pt x="139" y="342"/>
                      </a:cubicBezTo>
                      <a:cubicBezTo>
                        <a:pt x="102" y="333"/>
                        <a:pt x="71" y="314"/>
                        <a:pt x="48" y="284"/>
                      </a:cubicBezTo>
                      <a:cubicBezTo>
                        <a:pt x="0" y="223"/>
                        <a:pt x="1" y="137"/>
                        <a:pt x="50" y="77"/>
                      </a:cubicBezTo>
                      <a:cubicBezTo>
                        <a:pt x="100" y="17"/>
                        <a:pt x="186" y="0"/>
                        <a:pt x="254" y="37"/>
                      </a:cubicBezTo>
                      <a:cubicBezTo>
                        <a:pt x="330" y="78"/>
                        <a:pt x="356" y="154"/>
                        <a:pt x="326"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9"/>
                <p:cNvSpPr>
                  <a:spLocks/>
                </p:cNvSpPr>
                <p:nvPr/>
              </p:nvSpPr>
              <p:spPr bwMode="auto">
                <a:xfrm>
                  <a:off x="827088" y="2225675"/>
                  <a:ext cx="73025" cy="55562"/>
                </a:xfrm>
                <a:custGeom>
                  <a:avLst/>
                  <a:gdLst>
                    <a:gd name="T0" fmla="*/ 240 w 540"/>
                    <a:gd name="T1" fmla="*/ 288 h 411"/>
                    <a:gd name="T2" fmla="*/ 34 w 540"/>
                    <a:gd name="T3" fmla="*/ 411 h 411"/>
                    <a:gd name="T4" fmla="*/ 0 w 540"/>
                    <a:gd name="T5" fmla="*/ 355 h 411"/>
                    <a:gd name="T6" fmla="*/ 19 w 540"/>
                    <a:gd name="T7" fmla="*/ 344 h 411"/>
                    <a:gd name="T8" fmla="*/ 193 w 540"/>
                    <a:gd name="T9" fmla="*/ 239 h 411"/>
                    <a:gd name="T10" fmla="*/ 205 w 540"/>
                    <a:gd name="T11" fmla="*/ 213 h 411"/>
                    <a:gd name="T12" fmla="*/ 334 w 540"/>
                    <a:gd name="T13" fmla="*/ 17 h 411"/>
                    <a:gd name="T14" fmla="*/ 527 w 540"/>
                    <a:gd name="T15" fmla="*/ 151 h 411"/>
                    <a:gd name="T16" fmla="*/ 451 w 540"/>
                    <a:gd name="T17" fmla="*/ 319 h 411"/>
                    <a:gd name="T18" fmla="*/ 265 w 540"/>
                    <a:gd name="T19" fmla="*/ 310 h 411"/>
                    <a:gd name="T20" fmla="*/ 240 w 540"/>
                    <a:gd name="T21" fmla="*/ 288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411">
                      <a:moveTo>
                        <a:pt x="240" y="288"/>
                      </a:moveTo>
                      <a:cubicBezTo>
                        <a:pt x="171" y="329"/>
                        <a:pt x="103" y="369"/>
                        <a:pt x="34" y="411"/>
                      </a:cubicBezTo>
                      <a:cubicBezTo>
                        <a:pt x="23" y="393"/>
                        <a:pt x="12" y="375"/>
                        <a:pt x="0" y="355"/>
                      </a:cubicBezTo>
                      <a:cubicBezTo>
                        <a:pt x="7" y="351"/>
                        <a:pt x="13" y="347"/>
                        <a:pt x="19" y="344"/>
                      </a:cubicBezTo>
                      <a:cubicBezTo>
                        <a:pt x="77" y="308"/>
                        <a:pt x="135" y="273"/>
                        <a:pt x="193" y="239"/>
                      </a:cubicBezTo>
                      <a:cubicBezTo>
                        <a:pt x="205" y="232"/>
                        <a:pt x="207" y="226"/>
                        <a:pt x="205" y="213"/>
                      </a:cubicBezTo>
                      <a:cubicBezTo>
                        <a:pt x="186" y="121"/>
                        <a:pt x="243" y="35"/>
                        <a:pt x="334" y="17"/>
                      </a:cubicBezTo>
                      <a:cubicBezTo>
                        <a:pt x="423" y="0"/>
                        <a:pt x="510" y="60"/>
                        <a:pt x="527" y="151"/>
                      </a:cubicBezTo>
                      <a:cubicBezTo>
                        <a:pt x="540" y="216"/>
                        <a:pt x="508" y="284"/>
                        <a:pt x="451" y="319"/>
                      </a:cubicBezTo>
                      <a:cubicBezTo>
                        <a:pt x="393" y="355"/>
                        <a:pt x="319" y="351"/>
                        <a:pt x="265" y="310"/>
                      </a:cubicBezTo>
                      <a:cubicBezTo>
                        <a:pt x="257" y="304"/>
                        <a:pt x="249" y="296"/>
                        <a:pt x="240"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30"/>
                <p:cNvSpPr>
                  <a:spLocks noChangeArrowheads="1"/>
                </p:cNvSpPr>
                <p:nvPr/>
              </p:nvSpPr>
              <p:spPr bwMode="auto">
                <a:xfrm>
                  <a:off x="762000" y="2271713"/>
                  <a:ext cx="60325" cy="587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5" name="AutoShape 3"/>
          <p:cNvSpPr>
            <a:spLocks noChangeAspect="1" noChangeArrowheads="1" noTextEdit="1"/>
          </p:cNvSpPr>
          <p:nvPr userDrawn="1"/>
        </p:nvSpPr>
        <p:spPr bwMode="auto">
          <a:xfrm>
            <a:off x="0" y="2519363"/>
            <a:ext cx="914400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6"/>
          <p:cNvSpPr>
            <a:spLocks/>
          </p:cNvSpPr>
          <p:nvPr userDrawn="1"/>
        </p:nvSpPr>
        <p:spPr bwMode="auto">
          <a:xfrm>
            <a:off x="538381" y="0"/>
            <a:ext cx="4527550" cy="5143500"/>
          </a:xfrm>
          <a:custGeom>
            <a:avLst/>
            <a:gdLst>
              <a:gd name="T0" fmla="*/ 0 w 8556"/>
              <a:gd name="T1" fmla="*/ 0 h 9720"/>
              <a:gd name="T2" fmla="*/ 8556 w 8556"/>
              <a:gd name="T3" fmla="*/ 0 h 9720"/>
              <a:gd name="T4" fmla="*/ 5850 w 8556"/>
              <a:gd name="T5" fmla="*/ 9720 h 9720"/>
              <a:gd name="T6" fmla="*/ 0 w 8556"/>
              <a:gd name="T7" fmla="*/ 9720 h 9720"/>
              <a:gd name="T8" fmla="*/ 0 w 8556"/>
              <a:gd name="T9" fmla="*/ 0 h 9720"/>
            </a:gdLst>
            <a:ahLst/>
            <a:cxnLst>
              <a:cxn ang="0">
                <a:pos x="T0" y="T1"/>
              </a:cxn>
              <a:cxn ang="0">
                <a:pos x="T2" y="T3"/>
              </a:cxn>
              <a:cxn ang="0">
                <a:pos x="T4" y="T5"/>
              </a:cxn>
              <a:cxn ang="0">
                <a:pos x="T6" y="T7"/>
              </a:cxn>
              <a:cxn ang="0">
                <a:pos x="T8" y="T9"/>
              </a:cxn>
            </a:cxnLst>
            <a:rect l="0" t="0" r="r" b="b"/>
            <a:pathLst>
              <a:path w="8556" h="9720">
                <a:moveTo>
                  <a:pt x="0" y="0"/>
                </a:moveTo>
                <a:lnTo>
                  <a:pt x="8556" y="0"/>
                </a:lnTo>
                <a:lnTo>
                  <a:pt x="5850" y="9720"/>
                </a:lnTo>
                <a:lnTo>
                  <a:pt x="0" y="972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357"/>
          <p:cNvSpPr>
            <a:spLocks/>
          </p:cNvSpPr>
          <p:nvPr userDrawn="1"/>
        </p:nvSpPr>
        <p:spPr bwMode="auto">
          <a:xfrm>
            <a:off x="1983897" y="2993280"/>
            <a:ext cx="2251667" cy="2150221"/>
          </a:xfrm>
          <a:custGeom>
            <a:avLst/>
            <a:gdLst>
              <a:gd name="T0" fmla="*/ 4173 w 4173"/>
              <a:gd name="T1" fmla="*/ 0 h 4025"/>
              <a:gd name="T2" fmla="*/ 3052 w 4173"/>
              <a:gd name="T3" fmla="*/ 4025 h 4025"/>
              <a:gd name="T4" fmla="*/ 0 w 4173"/>
              <a:gd name="T5" fmla="*/ 4025 h 4025"/>
              <a:gd name="T6" fmla="*/ 4173 w 4173"/>
              <a:gd name="T7" fmla="*/ 0 h 4025"/>
              <a:gd name="connsiteX0" fmla="*/ 9916 w 9916"/>
              <a:gd name="connsiteY0" fmla="*/ 0 h 9815"/>
              <a:gd name="connsiteX1" fmla="*/ 7314 w 9916"/>
              <a:gd name="connsiteY1" fmla="*/ 9815 h 9815"/>
              <a:gd name="connsiteX2" fmla="*/ 0 w 9916"/>
              <a:gd name="connsiteY2" fmla="*/ 9815 h 9815"/>
              <a:gd name="connsiteX3" fmla="*/ 9916 w 9916"/>
              <a:gd name="connsiteY3" fmla="*/ 0 h 9815"/>
            </a:gdLst>
            <a:ahLst/>
            <a:cxnLst>
              <a:cxn ang="0">
                <a:pos x="connsiteX0" y="connsiteY0"/>
              </a:cxn>
              <a:cxn ang="0">
                <a:pos x="connsiteX1" y="connsiteY1"/>
              </a:cxn>
              <a:cxn ang="0">
                <a:pos x="connsiteX2" y="connsiteY2"/>
              </a:cxn>
              <a:cxn ang="0">
                <a:pos x="connsiteX3" y="connsiteY3"/>
              </a:cxn>
            </a:cxnLst>
            <a:rect l="l" t="t" r="r" b="b"/>
            <a:pathLst>
              <a:path w="9916" h="9815">
                <a:moveTo>
                  <a:pt x="9916" y="0"/>
                </a:moveTo>
                <a:lnTo>
                  <a:pt x="7314" y="9815"/>
                </a:lnTo>
                <a:lnTo>
                  <a:pt x="0" y="9815"/>
                </a:lnTo>
                <a:lnTo>
                  <a:pt x="9916" y="0"/>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358"/>
          <p:cNvSpPr>
            <a:spLocks/>
          </p:cNvSpPr>
          <p:nvPr userDrawn="1"/>
        </p:nvSpPr>
        <p:spPr bwMode="auto">
          <a:xfrm>
            <a:off x="4208320" y="0"/>
            <a:ext cx="3124200" cy="3013075"/>
          </a:xfrm>
          <a:custGeom>
            <a:avLst/>
            <a:gdLst>
              <a:gd name="T0" fmla="*/ 1585 w 5904"/>
              <a:gd name="T1" fmla="*/ 0 h 5695"/>
              <a:gd name="T2" fmla="*/ 5904 w 5904"/>
              <a:gd name="T3" fmla="*/ 0 h 5695"/>
              <a:gd name="T4" fmla="*/ 0 w 5904"/>
              <a:gd name="T5" fmla="*/ 5695 h 5695"/>
              <a:gd name="T6" fmla="*/ 1585 w 5904"/>
              <a:gd name="T7" fmla="*/ 0 h 5695"/>
              <a:gd name="T8" fmla="*/ 1585 w 5904"/>
              <a:gd name="T9" fmla="*/ 0 h 5695"/>
            </a:gdLst>
            <a:ahLst/>
            <a:cxnLst>
              <a:cxn ang="0">
                <a:pos x="T0" y="T1"/>
              </a:cxn>
              <a:cxn ang="0">
                <a:pos x="T2" y="T3"/>
              </a:cxn>
              <a:cxn ang="0">
                <a:pos x="T4" y="T5"/>
              </a:cxn>
              <a:cxn ang="0">
                <a:pos x="T6" y="T7"/>
              </a:cxn>
              <a:cxn ang="0">
                <a:pos x="T8" y="T9"/>
              </a:cxn>
            </a:cxnLst>
            <a:rect l="0" t="0" r="r" b="b"/>
            <a:pathLst>
              <a:path w="5904" h="5695">
                <a:moveTo>
                  <a:pt x="1585" y="0"/>
                </a:moveTo>
                <a:lnTo>
                  <a:pt x="5904" y="0"/>
                </a:lnTo>
                <a:lnTo>
                  <a:pt x="0" y="5695"/>
                </a:lnTo>
                <a:lnTo>
                  <a:pt x="1585" y="0"/>
                </a:lnTo>
                <a:lnTo>
                  <a:pt x="1585" y="0"/>
                </a:lnTo>
                <a:close/>
              </a:path>
            </a:pathLst>
          </a:custGeom>
          <a:solidFill>
            <a:schemeClr val="bg1">
              <a:alpha val="96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64807" y="285750"/>
            <a:ext cx="3021384" cy="448384"/>
            <a:chOff x="164807" y="285750"/>
            <a:chExt cx="3021384" cy="448384"/>
          </a:xfrm>
        </p:grpSpPr>
        <p:pic>
          <p:nvPicPr>
            <p:cNvPr id="360" name="Picture 359"/>
            <p:cNvPicPr/>
            <p:nvPr userDrawn="1"/>
          </p:nvPicPr>
          <p:blipFill>
            <a:blip r:embed="rId3">
              <a:extLst>
                <a:ext uri="{28A0092B-C50C-407E-A947-70E740481C1C}">
                  <a14:useLocalDpi xmlns:a14="http://schemas.microsoft.com/office/drawing/2010/main" val="0"/>
                </a:ext>
              </a:extLst>
            </a:blip>
            <a:stretch>
              <a:fillRect/>
            </a:stretch>
          </p:blipFill>
          <p:spPr bwMode="auto">
            <a:xfrm>
              <a:off x="2401966" y="359111"/>
              <a:ext cx="784225" cy="375023"/>
            </a:xfrm>
            <a:prstGeom prst="rect">
              <a:avLst/>
            </a:prstGeom>
            <a:noFill/>
            <a:ln>
              <a:noFill/>
            </a:ln>
          </p:spPr>
        </p:pic>
        <p:pic>
          <p:nvPicPr>
            <p:cNvPr id="66" name="Picture 6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4807" y="285750"/>
              <a:ext cx="1973212" cy="384141"/>
            </a:xfrm>
            <a:prstGeom prst="rect">
              <a:avLst/>
            </a:prstGeom>
          </p:spPr>
        </p:pic>
        <p:cxnSp>
          <p:nvCxnSpPr>
            <p:cNvPr id="67" name="Straight Connector 66"/>
            <p:cNvCxnSpPr/>
            <p:nvPr userDrawn="1"/>
          </p:nvCxnSpPr>
          <p:spPr>
            <a:xfrm>
              <a:off x="2269993" y="285750"/>
              <a:ext cx="0" cy="4483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461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01">
    <p:spTree>
      <p:nvGrpSpPr>
        <p:cNvPr id="1" name=""/>
        <p:cNvGrpSpPr/>
        <p:nvPr/>
      </p:nvGrpSpPr>
      <p:grpSpPr>
        <a:xfrm>
          <a:off x="0" y="0"/>
          <a:ext cx="0" cy="0"/>
          <a:chOff x="0" y="0"/>
          <a:chExt cx="0" cy="0"/>
        </a:xfrm>
      </p:grpSpPr>
      <p:grpSp>
        <p:nvGrpSpPr>
          <p:cNvPr id="2" name="Group 1"/>
          <p:cNvGrpSpPr/>
          <p:nvPr userDrawn="1"/>
        </p:nvGrpSpPr>
        <p:grpSpPr>
          <a:xfrm>
            <a:off x="1588" y="0"/>
            <a:ext cx="9140825" cy="5143501"/>
            <a:chOff x="1588" y="0"/>
            <a:chExt cx="9140825" cy="5143501"/>
          </a:xfrm>
        </p:grpSpPr>
        <p:sp>
          <p:nvSpPr>
            <p:cNvPr id="19" name="AutoShape 3"/>
            <p:cNvSpPr>
              <a:spLocks noChangeAspect="1" noChangeArrowheads="1" noTextEdit="1"/>
            </p:cNvSpPr>
            <p:nvPr userDrawn="1"/>
          </p:nvSpPr>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5"/>
            <p:cNvSpPr>
              <a:spLocks noChangeArrowheads="1"/>
            </p:cNvSpPr>
            <p:nvPr userDrawn="1"/>
          </p:nvSpPr>
          <p:spPr bwMode="auto">
            <a:xfrm>
              <a:off x="1588" y="0"/>
              <a:ext cx="9140825" cy="5143500"/>
            </a:xfrm>
            <a:prstGeom prst="rect">
              <a:avLst/>
            </a:prstGeom>
            <a:solidFill>
              <a:srgbClr val="1292D7"/>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p:cNvSpPr>
              <a:spLocks/>
            </p:cNvSpPr>
            <p:nvPr userDrawn="1"/>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1288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userDrawn="1"/>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userDrawn="1"/>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solidFill>
                  <a:srgbClr val="1170B5"/>
                </a:solidFill>
              </a:endParaRPr>
            </a:p>
          </p:txBody>
        </p:sp>
        <p:sp>
          <p:nvSpPr>
            <p:cNvPr id="25" name="Freeform 11"/>
            <p:cNvSpPr>
              <a:spLocks/>
            </p:cNvSpPr>
            <p:nvPr userDrawn="1"/>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userDrawn="1"/>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p:nvPr userDrawn="1"/>
        </p:nvCxnSpPr>
        <p:spPr>
          <a:xfrm flipV="1">
            <a:off x="3473447" y="617539"/>
            <a:ext cx="0" cy="3716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6" hasCustomPrompt="1"/>
          </p:nvPr>
        </p:nvSpPr>
        <p:spPr>
          <a:xfrm>
            <a:off x="3929063" y="685681"/>
            <a:ext cx="3594101" cy="3711694"/>
          </a:xfrm>
          <a:prstGeom prst="rect">
            <a:avLst/>
          </a:prstGeom>
        </p:spPr>
        <p:txBody>
          <a:bodyPr lIns="54864"/>
          <a:lstStyle>
            <a:lvl1pPr marL="0" indent="0">
              <a:buNone/>
              <a:defRPr sz="4800" b="0">
                <a:solidFill>
                  <a:schemeClr val="bg1"/>
                </a:solidFill>
                <a:latin typeface="+mj-lt"/>
              </a:defRPr>
            </a:lvl1pPr>
          </a:lstStyle>
          <a:p>
            <a:pPr lvl="0"/>
            <a:r>
              <a:rPr lang="en-US" dirty="0" smtClean="0"/>
              <a:t>Section divider</a:t>
            </a:r>
          </a:p>
        </p:txBody>
      </p:sp>
      <p:sp>
        <p:nvSpPr>
          <p:cNvPr id="3" name="Text Placeholder 2"/>
          <p:cNvSpPr>
            <a:spLocks noGrp="1"/>
          </p:cNvSpPr>
          <p:nvPr>
            <p:ph type="body" sz="quarter" idx="17" hasCustomPrompt="1"/>
          </p:nvPr>
        </p:nvSpPr>
        <p:spPr>
          <a:xfrm>
            <a:off x="425450" y="685681"/>
            <a:ext cx="2965450" cy="1357312"/>
          </a:xfrm>
          <a:prstGeom prst="rect">
            <a:avLst/>
          </a:prstGeom>
        </p:spPr>
        <p:txBody>
          <a:bodyPr/>
          <a:lstStyle>
            <a:lvl1pPr marL="0" indent="0" algn="r">
              <a:buNone/>
              <a:defRPr sz="7200" b="0">
                <a:solidFill>
                  <a:schemeClr val="bg1"/>
                </a:solidFill>
                <a:latin typeface="+mj-lt"/>
              </a:defRPr>
            </a:lvl1pPr>
          </a:lstStyle>
          <a:p>
            <a:pPr lvl="0"/>
            <a:r>
              <a:rPr lang="en-US" dirty="0" smtClean="0"/>
              <a:t>01</a:t>
            </a:r>
          </a:p>
        </p:txBody>
      </p:sp>
    </p:spTree>
    <p:extLst>
      <p:ext uri="{BB962C8B-B14F-4D97-AF65-F5344CB8AC3E}">
        <p14:creationId xmlns:p14="http://schemas.microsoft.com/office/powerpoint/2010/main" val="211594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1"/>
            <a:ext cx="8839200" cy="609600"/>
          </a:xfrm>
          <a:prstGeom prst="rect">
            <a:avLst/>
          </a:prstGeom>
        </p:spPr>
        <p:txBody>
          <a:bodyPr lIns="0"/>
          <a:lstStyle>
            <a:lvl1pPr>
              <a:defRPr sz="2000"/>
            </a:lvl1pPr>
          </a:lstStyle>
          <a:p>
            <a:r>
              <a:rPr lang="en-US" dirty="0" smtClean="0"/>
              <a:t>Click to edit Master title style</a:t>
            </a:r>
            <a:endParaRPr lang="en-US" dirty="0"/>
          </a:p>
        </p:txBody>
      </p:sp>
      <p:sp>
        <p:nvSpPr>
          <p:cNvPr id="3"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8" name="Group 7"/>
          <p:cNvGrpSpPr/>
          <p:nvPr userDrawn="1"/>
        </p:nvGrpSpPr>
        <p:grpSpPr>
          <a:xfrm>
            <a:off x="3048000" y="4913644"/>
            <a:ext cx="6096000" cy="229855"/>
            <a:chOff x="0" y="4424363"/>
            <a:chExt cx="9144000" cy="719137"/>
          </a:xfrm>
        </p:grpSpPr>
        <p:sp>
          <p:nvSpPr>
            <p:cNvPr id="9" name="Freeform 5"/>
            <p:cNvSpPr>
              <a:spLocks/>
            </p:cNvSpPr>
            <p:nvPr/>
          </p:nvSpPr>
          <p:spPr bwMode="auto">
            <a:xfrm>
              <a:off x="0" y="4424363"/>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0" y="4876800"/>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6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1"/>
            <a:ext cx="8839200" cy="609600"/>
          </a:xfrm>
          <a:prstGeom prst="rect">
            <a:avLst/>
          </a:prstGeom>
        </p:spPr>
        <p:txBody>
          <a:bodyPr lIns="0"/>
          <a:lstStyle>
            <a:lvl1pPr>
              <a:defRPr sz="2000"/>
            </a:lvl1pPr>
          </a:lstStyle>
          <a:p>
            <a:r>
              <a:rPr lang="en-US" dirty="0" smtClean="0"/>
              <a:t>Click to edit Master title style</a:t>
            </a:r>
            <a:endParaRPr lang="en-US" dirty="0"/>
          </a:p>
        </p:txBody>
      </p:sp>
      <p:sp>
        <p:nvSpPr>
          <p:cNvPr id="3"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4" name="Group 3"/>
          <p:cNvGrpSpPr/>
          <p:nvPr userDrawn="1"/>
        </p:nvGrpSpPr>
        <p:grpSpPr>
          <a:xfrm>
            <a:off x="134815" y="4834045"/>
            <a:ext cx="1510692" cy="224192"/>
            <a:chOff x="164807" y="285750"/>
            <a:chExt cx="3021384" cy="448384"/>
          </a:xfrm>
        </p:grpSpPr>
        <p:pic>
          <p:nvPicPr>
            <p:cNvPr id="5" name="Picture 4"/>
            <p:cNvPicPr/>
            <p:nvPr userDrawn="1"/>
          </p:nvPicPr>
          <p:blipFill>
            <a:blip r:embed="rId2">
              <a:extLst>
                <a:ext uri="{28A0092B-C50C-407E-A947-70E740481C1C}">
                  <a14:useLocalDpi xmlns:a14="http://schemas.microsoft.com/office/drawing/2010/main" val="0"/>
                </a:ext>
              </a:extLst>
            </a:blip>
            <a:stretch>
              <a:fillRect/>
            </a:stretch>
          </p:blipFill>
          <p:spPr bwMode="auto">
            <a:xfrm>
              <a:off x="2401966" y="359111"/>
              <a:ext cx="784225" cy="375023"/>
            </a:xfrm>
            <a:prstGeom prst="rect">
              <a:avLst/>
            </a:prstGeom>
            <a:noFill/>
            <a:ln>
              <a:noFill/>
            </a:ln>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4807" y="285750"/>
              <a:ext cx="1973212" cy="384141"/>
            </a:xfrm>
            <a:prstGeom prst="rect">
              <a:avLst/>
            </a:prstGeom>
          </p:spPr>
        </p:pic>
        <p:cxnSp>
          <p:nvCxnSpPr>
            <p:cNvPr id="7" name="Straight Connector 6"/>
            <p:cNvCxnSpPr/>
            <p:nvPr userDrawn="1"/>
          </p:nvCxnSpPr>
          <p:spPr>
            <a:xfrm>
              <a:off x="2269993" y="285750"/>
              <a:ext cx="0" cy="4483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951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55448" y="54864"/>
            <a:ext cx="8305800" cy="463550"/>
          </a:xfrm>
          <a:prstGeom prst="rect">
            <a:avLst/>
          </a:prstGeom>
        </p:spPr>
        <p:txBody>
          <a:bodyPr lIns="0" anchor="t"/>
          <a:lstStyle>
            <a:lvl1pPr marL="0" indent="0">
              <a:buNone/>
              <a:defRPr sz="2000" b="0">
                <a:solidFill>
                  <a:srgbClr val="404040"/>
                </a:solidFill>
                <a:latin typeface="+mj-lt"/>
              </a:defRPr>
            </a:lvl1pPr>
          </a:lstStyle>
          <a:p>
            <a:pPr lvl="0"/>
            <a:r>
              <a:rPr lang="en-US" dirty="0" smtClean="0"/>
              <a:t>Presentation Agenda</a:t>
            </a:r>
          </a:p>
        </p:txBody>
      </p:sp>
      <p:sp>
        <p:nvSpPr>
          <p:cNvPr id="44" name="Text Placeholder 43"/>
          <p:cNvSpPr>
            <a:spLocks noGrp="1"/>
          </p:cNvSpPr>
          <p:nvPr>
            <p:ph type="body" sz="quarter" idx="11" hasCustomPrompt="1"/>
          </p:nvPr>
        </p:nvSpPr>
        <p:spPr>
          <a:xfrm>
            <a:off x="1393825" y="1443166"/>
            <a:ext cx="2749550" cy="212366"/>
          </a:xfrm>
          <a:prstGeom prst="rect">
            <a:avLst/>
          </a:prstGeom>
          <a:noFill/>
        </p:spPr>
        <p:txBody>
          <a:bodyPr wrap="square" bIns="0" rtlCol="0" anchor="t">
            <a:spAutoFit/>
          </a:bodyPr>
          <a:lstStyle>
            <a:lvl1pPr marL="0" indent="0">
              <a:buNone/>
              <a:defRPr lang="en-US" sz="12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342900" indent="-342900">
              <a:buNone/>
              <a:defRPr lang="en-US" sz="1100"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350" dirty="0" smtClean="0"/>
            </a:lvl3pPr>
            <a:lvl4pPr marL="0" indent="0">
              <a:buNone/>
              <a:defRPr lang="en-US" dirty="0" smtClean="0"/>
            </a:lvl4pPr>
            <a:lvl5pPr marL="0" indent="0">
              <a:buNone/>
              <a:defRPr lang="en-US" dirty="0"/>
            </a:lvl5pPr>
          </a:lstStyle>
          <a:p>
            <a:pPr marL="0" lvl="0"/>
            <a:r>
              <a:rPr lang="en-US" dirty="0" smtClean="0"/>
              <a:t>Title</a:t>
            </a:r>
          </a:p>
        </p:txBody>
      </p:sp>
      <p:sp>
        <p:nvSpPr>
          <p:cNvPr id="45" name="Text Placeholder 43"/>
          <p:cNvSpPr>
            <a:spLocks noGrp="1"/>
          </p:cNvSpPr>
          <p:nvPr>
            <p:ph type="body" sz="quarter" idx="12" hasCustomPrompt="1"/>
          </p:nvPr>
        </p:nvSpPr>
        <p:spPr>
          <a:xfrm>
            <a:off x="429905" y="1443166"/>
            <a:ext cx="873115" cy="249299"/>
          </a:xfrm>
          <a:prstGeom prst="rect">
            <a:avLst/>
          </a:prstGeom>
          <a:noFill/>
        </p:spPr>
        <p:txBody>
          <a:bodyPr wrap="square" tIns="0" bIns="0" rtlCol="0" anchor="ctr">
            <a:spAutoFit/>
          </a:bodyPr>
          <a:lstStyle>
            <a:lvl1pPr marL="0" indent="0">
              <a:buNone/>
              <a:defRPr lang="en-US" sz="18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350" dirty="0" smtClean="0"/>
            </a:lvl2pPr>
          </a:lstStyle>
          <a:p>
            <a:pPr marL="0" lvl="0"/>
            <a:r>
              <a:rPr lang="en-US" dirty="0" smtClean="0"/>
              <a:t>10.00</a:t>
            </a:r>
          </a:p>
        </p:txBody>
      </p:sp>
      <p:sp>
        <p:nvSpPr>
          <p:cNvPr id="46" name="Text Placeholder 43"/>
          <p:cNvSpPr>
            <a:spLocks noGrp="1"/>
          </p:cNvSpPr>
          <p:nvPr>
            <p:ph type="body" sz="quarter" idx="13" hasCustomPrompt="1"/>
          </p:nvPr>
        </p:nvSpPr>
        <p:spPr>
          <a:xfrm>
            <a:off x="1393825" y="1682911"/>
            <a:ext cx="2749550" cy="350865"/>
          </a:xfrm>
          <a:prstGeom prst="rect">
            <a:avLst/>
          </a:prstGeom>
          <a:noFill/>
        </p:spPr>
        <p:txBody>
          <a:bodyPr wrap="square" tIns="0" rtlCol="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100"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342900" indent="-342900">
              <a:buNone/>
              <a:defRPr lang="en-US" sz="1100"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350" dirty="0" smtClean="0"/>
            </a:lvl3pPr>
            <a:lvl4pPr marL="0" indent="0">
              <a:buNone/>
              <a:defRPr lang="en-US" dirty="0" smtClean="0"/>
            </a:lvl4pPr>
            <a:lvl5pPr marL="0" indent="0">
              <a:buNone/>
              <a:defRPr lang="en-US" dirty="0"/>
            </a:lvl5pPr>
          </a:lstStyle>
          <a:p>
            <a:r>
              <a:rPr lang="en-US" sz="1100" dirty="0" smtClean="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endParaRPr lang="en-US" sz="1100" dirty="0">
              <a:solidFill>
                <a:schemeClr val="tx1">
                  <a:lumMod val="75000"/>
                  <a:lumOff val="25000"/>
                </a:schemeClr>
              </a:solidFill>
              <a:latin typeface="Franklin Gothic Book" panose="020B0503020102020204" pitchFamily="34" charset="0"/>
              <a:cs typeface="Segoe UI Semibold" panose="020B0702040204020203" pitchFamily="34" charset="0"/>
            </a:endParaRPr>
          </a:p>
        </p:txBody>
      </p:sp>
      <p:sp>
        <p:nvSpPr>
          <p:cNvPr id="34" name="Shape 42"/>
          <p:cNvSpPr>
            <a:spLocks noGrp="1"/>
          </p:cNvSpPr>
          <p:nvPr>
            <p:ph type="sldNum" sz="quarter" idx="4"/>
          </p:nvPr>
        </p:nvSpPr>
        <p:spPr>
          <a:xfrm>
            <a:off x="4337857" y="4857750"/>
            <a:ext cx="468287" cy="176783"/>
          </a:xfrm>
          <a:prstGeom prst="rect">
            <a:avLst/>
          </a:prstGeom>
        </p:spPr>
        <p:txBody>
          <a:bodyPr anchor="ctr"/>
          <a:lstStyle>
            <a:lvl1pPr algn="ctr">
              <a:defRPr sz="1000">
                <a:solidFill>
                  <a:schemeClr val="tx1">
                    <a:lumMod val="95000"/>
                    <a:lumOff val="5000"/>
                  </a:schemeClr>
                </a:solidFill>
                <a:latin typeface="+mj-lt"/>
                <a:cs typeface="Arial" panose="020B0604020202020204" pitchFamily="34" charset="0"/>
              </a:defRPr>
            </a:lvl1pPr>
          </a:lstStyle>
          <a:p>
            <a:fld id="{86CB4B4D-7CA3-9044-876B-883B54F8677D}" type="slidenum">
              <a:rPr lang="en-US" smtClean="0"/>
              <a:pPr/>
              <a:t>‹#›</a:t>
            </a:fld>
            <a:endParaRPr lang="en-US" dirty="0"/>
          </a:p>
        </p:txBody>
      </p:sp>
      <p:grpSp>
        <p:nvGrpSpPr>
          <p:cNvPr id="35" name="Group 34"/>
          <p:cNvGrpSpPr/>
          <p:nvPr userDrawn="1"/>
        </p:nvGrpSpPr>
        <p:grpSpPr>
          <a:xfrm>
            <a:off x="3048000" y="4913644"/>
            <a:ext cx="6096000" cy="229855"/>
            <a:chOff x="0" y="4424363"/>
            <a:chExt cx="9144000" cy="719137"/>
          </a:xfrm>
        </p:grpSpPr>
        <p:sp>
          <p:nvSpPr>
            <p:cNvPr id="36" name="Freeform 5"/>
            <p:cNvSpPr>
              <a:spLocks/>
            </p:cNvSpPr>
            <p:nvPr/>
          </p:nvSpPr>
          <p:spPr bwMode="auto">
            <a:xfrm>
              <a:off x="0" y="4424363"/>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p:cNvSpPr>
            <p:nvPr/>
          </p:nvSpPr>
          <p:spPr bwMode="auto">
            <a:xfrm>
              <a:off x="0" y="4876800"/>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002F5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884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 touch">
    <p:spTree>
      <p:nvGrpSpPr>
        <p:cNvPr id="1" name=""/>
        <p:cNvGrpSpPr/>
        <p:nvPr/>
      </p:nvGrpSpPr>
      <p:grpSpPr>
        <a:xfrm>
          <a:off x="0" y="0"/>
          <a:ext cx="0" cy="0"/>
          <a:chOff x="0" y="0"/>
          <a:chExt cx="0" cy="0"/>
        </a:xfrm>
      </p:grpSpPr>
      <p:sp>
        <p:nvSpPr>
          <p:cNvPr id="26" name="Freeform 5"/>
          <p:cNvSpPr>
            <a:spLocks/>
          </p:cNvSpPr>
          <p:nvPr userDrawn="1"/>
        </p:nvSpPr>
        <p:spPr bwMode="auto">
          <a:xfrm>
            <a:off x="1588" y="0"/>
            <a:ext cx="5756275" cy="5143500"/>
          </a:xfrm>
          <a:custGeom>
            <a:avLst/>
            <a:gdLst>
              <a:gd name="T0" fmla="*/ 0 w 10877"/>
              <a:gd name="T1" fmla="*/ 0 h 9720"/>
              <a:gd name="T2" fmla="*/ 10877 w 10877"/>
              <a:gd name="T3" fmla="*/ 0 h 9720"/>
              <a:gd name="T4" fmla="*/ 10877 w 10877"/>
              <a:gd name="T5" fmla="*/ 0 h 9720"/>
              <a:gd name="T6" fmla="*/ 8717 w 10877"/>
              <a:gd name="T7" fmla="*/ 9720 h 9720"/>
              <a:gd name="T8" fmla="*/ 0 w 10877"/>
              <a:gd name="T9" fmla="*/ 9720 h 9720"/>
              <a:gd name="T10" fmla="*/ 0 w 10877"/>
              <a:gd name="T11" fmla="*/ 0 h 9720"/>
            </a:gdLst>
            <a:ahLst/>
            <a:cxnLst>
              <a:cxn ang="0">
                <a:pos x="T0" y="T1"/>
              </a:cxn>
              <a:cxn ang="0">
                <a:pos x="T2" y="T3"/>
              </a:cxn>
              <a:cxn ang="0">
                <a:pos x="T4" y="T5"/>
              </a:cxn>
              <a:cxn ang="0">
                <a:pos x="T6" y="T7"/>
              </a:cxn>
              <a:cxn ang="0">
                <a:pos x="T8" y="T9"/>
              </a:cxn>
              <a:cxn ang="0">
                <a:pos x="T10" y="T11"/>
              </a:cxn>
            </a:cxnLst>
            <a:rect l="0" t="0" r="r" b="b"/>
            <a:pathLst>
              <a:path w="10877" h="9720">
                <a:moveTo>
                  <a:pt x="0" y="0"/>
                </a:moveTo>
                <a:lnTo>
                  <a:pt x="10877" y="0"/>
                </a:lnTo>
                <a:lnTo>
                  <a:pt x="10877" y="0"/>
                </a:lnTo>
                <a:lnTo>
                  <a:pt x="8717" y="9720"/>
                </a:lnTo>
                <a:lnTo>
                  <a:pt x="0" y="972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 name="TextBox 3"/>
          <p:cNvSpPr txBox="1"/>
          <p:nvPr userDrawn="1"/>
        </p:nvSpPr>
        <p:spPr>
          <a:xfrm>
            <a:off x="3626751" y="3294670"/>
            <a:ext cx="1738098" cy="461665"/>
          </a:xfrm>
          <a:prstGeom prst="rect">
            <a:avLst/>
          </a:prstGeom>
          <a:noFill/>
          <a:ln>
            <a:noFill/>
          </a:ln>
        </p:spPr>
        <p:txBody>
          <a:bodyPr wrap="square" rtlCol="0">
            <a:spAutoFit/>
          </a:bodyPr>
          <a:lstStyle/>
          <a:p>
            <a:pPr algn="ctr"/>
            <a:r>
              <a:rPr lang="en-US" sz="2400" b="0" dirty="0" smtClean="0">
                <a:solidFill>
                  <a:srgbClr val="000000"/>
                </a:solidFill>
                <a:latin typeface="Franklin Gothic Book" panose="020B0503020102020204" pitchFamily="34" charset="0"/>
              </a:rPr>
              <a:t>Thank you</a:t>
            </a:r>
            <a:endParaRPr lang="en-US" sz="2400" b="0" dirty="0">
              <a:solidFill>
                <a:srgbClr val="000000"/>
              </a:solidFill>
              <a:latin typeface="Franklin Gothic Book" panose="020B0503020102020204" pitchFamily="34" charset="0"/>
            </a:endParaRPr>
          </a:p>
        </p:txBody>
      </p:sp>
      <p:sp>
        <p:nvSpPr>
          <p:cNvPr id="5" name="TextBox 4"/>
          <p:cNvSpPr txBox="1"/>
          <p:nvPr userDrawn="1"/>
        </p:nvSpPr>
        <p:spPr>
          <a:xfrm>
            <a:off x="-38100" y="4028691"/>
            <a:ext cx="9067800"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lumMod val="50000"/>
                  </a:schemeClr>
                </a:solidFill>
                <a:latin typeface="+mn-lt"/>
                <a:cs typeface="Arial" panose="020B0604020202020204" pitchFamily="34" charset="0"/>
              </a:rPr>
              <a:t>© 2018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 </a:t>
            </a:r>
          </a:p>
          <a:p>
            <a:pPr algn="ctr"/>
            <a:endParaRPr lang="en-US" sz="800" dirty="0">
              <a:solidFill>
                <a:schemeClr val="tx1">
                  <a:lumMod val="50000"/>
                </a:schemeClr>
              </a:solidFill>
              <a:latin typeface="+mn-lt"/>
              <a:cs typeface="Arial" panose="020B0604020202020204" pitchFamily="34" charset="0"/>
            </a:endParaRPr>
          </a:p>
        </p:txBody>
      </p:sp>
      <p:grpSp>
        <p:nvGrpSpPr>
          <p:cNvPr id="3" name="Group 2"/>
          <p:cNvGrpSpPr/>
          <p:nvPr userDrawn="1"/>
        </p:nvGrpSpPr>
        <p:grpSpPr>
          <a:xfrm>
            <a:off x="38100" y="1581150"/>
            <a:ext cx="8991600" cy="1415688"/>
            <a:chOff x="38100" y="1387166"/>
            <a:chExt cx="8991600" cy="1415688"/>
          </a:xfrm>
        </p:grpSpPr>
        <p:grpSp>
          <p:nvGrpSpPr>
            <p:cNvPr id="7" name="Group 6"/>
            <p:cNvGrpSpPr/>
            <p:nvPr userDrawn="1"/>
          </p:nvGrpSpPr>
          <p:grpSpPr>
            <a:xfrm>
              <a:off x="1167187" y="1387166"/>
              <a:ext cx="6577227" cy="1415688"/>
              <a:chOff x="2208144" y="2911173"/>
              <a:chExt cx="7483855" cy="1629292"/>
            </a:xfrm>
          </p:grpSpPr>
          <p:grpSp>
            <p:nvGrpSpPr>
              <p:cNvPr id="10" name="Group 9"/>
              <p:cNvGrpSpPr/>
              <p:nvPr userDrawn="1"/>
            </p:nvGrpSpPr>
            <p:grpSpPr>
              <a:xfrm>
                <a:off x="6364990" y="3132849"/>
                <a:ext cx="3327009" cy="1399778"/>
                <a:chOff x="5186364" y="2571751"/>
                <a:chExt cx="3956049" cy="1485871"/>
              </a:xfrm>
              <a:noFill/>
            </p:grpSpPr>
            <p:sp>
              <p:nvSpPr>
                <p:cNvPr id="35" name="Freeform 34"/>
                <p:cNvSpPr/>
                <p:nvPr/>
              </p:nvSpPr>
              <p:spPr>
                <a:xfrm>
                  <a:off x="5186364" y="2571751"/>
                  <a:ext cx="1676401"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0 w 1676400"/>
                    <a:gd name="connsiteY0" fmla="*/ 1479730 h 1576794"/>
                    <a:gd name="connsiteX1" fmla="*/ 0 w 1676400"/>
                    <a:gd name="connsiteY1" fmla="*/ 704850 h 1576794"/>
                    <a:gd name="connsiteX2" fmla="*/ 1676400 w 1676400"/>
                    <a:gd name="connsiteY2" fmla="*/ 0 h 1576794"/>
                    <a:gd name="connsiteX3" fmla="*/ 1676400 w 1676400"/>
                    <a:gd name="connsiteY3" fmla="*/ 1485871 h 1576794"/>
                    <a:gd name="connsiteX4" fmla="*/ 108729 w 1676400"/>
                    <a:gd name="connsiteY4" fmla="*/ 1576794 h 1576794"/>
                    <a:gd name="connsiteX0" fmla="*/ 0 w 1676400"/>
                    <a:gd name="connsiteY0" fmla="*/ 1479730 h 1485871"/>
                    <a:gd name="connsiteX1" fmla="*/ 0 w 1676400"/>
                    <a:gd name="connsiteY1" fmla="*/ 704850 h 1485871"/>
                    <a:gd name="connsiteX2" fmla="*/ 1676400 w 1676400"/>
                    <a:gd name="connsiteY2" fmla="*/ 0 h 1485871"/>
                    <a:gd name="connsiteX3" fmla="*/ 1676400 w 1676400"/>
                    <a:gd name="connsiteY3" fmla="*/ 1485871 h 1485871"/>
                  </a:gdLst>
                  <a:ahLst/>
                  <a:cxnLst>
                    <a:cxn ang="0">
                      <a:pos x="connsiteX0" y="connsiteY0"/>
                    </a:cxn>
                    <a:cxn ang="0">
                      <a:pos x="connsiteX1" y="connsiteY1"/>
                    </a:cxn>
                    <a:cxn ang="0">
                      <a:pos x="connsiteX2" y="connsiteY2"/>
                    </a:cxn>
                    <a:cxn ang="0">
                      <a:pos x="connsiteX3" y="connsiteY3"/>
                    </a:cxn>
                  </a:cxnLst>
                  <a:rect l="l" t="t" r="r" b="b"/>
                  <a:pathLst>
                    <a:path w="1676400" h="1485871">
                      <a:moveTo>
                        <a:pt x="0" y="1479730"/>
                      </a:moveTo>
                      <a:lnTo>
                        <a:pt x="0" y="704850"/>
                      </a:lnTo>
                      <a:lnTo>
                        <a:pt x="1676400" y="0"/>
                      </a:lnTo>
                      <a:lnTo>
                        <a:pt x="1676400" y="1485871"/>
                      </a:lnTo>
                    </a:path>
                  </a:pathLst>
                </a:custGeom>
                <a:grp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aseline="-25000" dirty="0">
                    <a:solidFill>
                      <a:srgbClr val="0070C0"/>
                    </a:solidFill>
                  </a:endParaRPr>
                </a:p>
              </p:txBody>
            </p:sp>
            <p:sp>
              <p:nvSpPr>
                <p:cNvPr id="36" name="Freeform 35"/>
                <p:cNvSpPr/>
                <p:nvPr/>
              </p:nvSpPr>
              <p:spPr>
                <a:xfrm>
                  <a:off x="6862763" y="2571751"/>
                  <a:ext cx="2279650"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3962400 w 3962400"/>
                    <a:gd name="connsiteY0" fmla="*/ 0 h 2095471"/>
                    <a:gd name="connsiteX1" fmla="*/ 1676400 w 3962400"/>
                    <a:gd name="connsiteY1" fmla="*/ 2095471 h 2095471"/>
                    <a:gd name="connsiteX2" fmla="*/ 0 w 3962400"/>
                    <a:gd name="connsiteY2" fmla="*/ 2089330 h 2095471"/>
                    <a:gd name="connsiteX3" fmla="*/ 0 w 3962400"/>
                    <a:gd name="connsiteY3" fmla="*/ 1314450 h 2095471"/>
                    <a:gd name="connsiteX4" fmla="*/ 3962400 w 3962400"/>
                    <a:gd name="connsiteY4" fmla="*/ 0 h 2095471"/>
                    <a:gd name="connsiteX0" fmla="*/ 3962400 w 3962400"/>
                    <a:gd name="connsiteY0" fmla="*/ 600104 h 2695575"/>
                    <a:gd name="connsiteX1" fmla="*/ 1676400 w 3962400"/>
                    <a:gd name="connsiteY1" fmla="*/ 2695575 h 2695575"/>
                    <a:gd name="connsiteX2" fmla="*/ 0 w 3962400"/>
                    <a:gd name="connsiteY2" fmla="*/ 2689434 h 2695575"/>
                    <a:gd name="connsiteX3" fmla="*/ 1682750 w 3962400"/>
                    <a:gd name="connsiteY3" fmla="*/ 34954 h 2695575"/>
                    <a:gd name="connsiteX4" fmla="*/ 3962400 w 3962400"/>
                    <a:gd name="connsiteY4" fmla="*/ 600104 h 2695575"/>
                    <a:gd name="connsiteX0" fmla="*/ 3962400 w 3962400"/>
                    <a:gd name="connsiteY0" fmla="*/ 600104 h 2689434"/>
                    <a:gd name="connsiteX1" fmla="*/ 3956050 w 3962400"/>
                    <a:gd name="connsiteY1" fmla="*/ 1489075 h 2689434"/>
                    <a:gd name="connsiteX2" fmla="*/ 0 w 3962400"/>
                    <a:gd name="connsiteY2" fmla="*/ 2689434 h 2689434"/>
                    <a:gd name="connsiteX3" fmla="*/ 1682750 w 3962400"/>
                    <a:gd name="connsiteY3" fmla="*/ 34954 h 2689434"/>
                    <a:gd name="connsiteX4" fmla="*/ 3962400 w 3962400"/>
                    <a:gd name="connsiteY4" fmla="*/ 600104 h 2689434"/>
                    <a:gd name="connsiteX0" fmla="*/ 2279650 w 2279650"/>
                    <a:gd name="connsiteY0" fmla="*/ 600104 h 1489075"/>
                    <a:gd name="connsiteX1" fmla="*/ 2273300 w 2279650"/>
                    <a:gd name="connsiteY1" fmla="*/ 1489075 h 1489075"/>
                    <a:gd name="connsiteX2" fmla="*/ 311150 w 2279650"/>
                    <a:gd name="connsiteY2" fmla="*/ 1171784 h 1489075"/>
                    <a:gd name="connsiteX3" fmla="*/ 0 w 2279650"/>
                    <a:gd name="connsiteY3" fmla="*/ 34954 h 1489075"/>
                    <a:gd name="connsiteX4" fmla="*/ 2279650 w 2279650"/>
                    <a:gd name="connsiteY4" fmla="*/ 600104 h 1489075"/>
                    <a:gd name="connsiteX0" fmla="*/ 2279650 w 2279650"/>
                    <a:gd name="connsiteY0" fmla="*/ 600104 h 1508334"/>
                    <a:gd name="connsiteX1" fmla="*/ 2273300 w 2279650"/>
                    <a:gd name="connsiteY1" fmla="*/ 1489075 h 1508334"/>
                    <a:gd name="connsiteX2" fmla="*/ 0 w 2279650"/>
                    <a:gd name="connsiteY2" fmla="*/ 1508334 h 1508334"/>
                    <a:gd name="connsiteX3" fmla="*/ 0 w 2279650"/>
                    <a:gd name="connsiteY3" fmla="*/ 34954 h 1508334"/>
                    <a:gd name="connsiteX4" fmla="*/ 2279650 w 2279650"/>
                    <a:gd name="connsiteY4" fmla="*/ 600104 h 1508334"/>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715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71500 h 1479730"/>
                    <a:gd name="connsiteX0" fmla="*/ 2279650 w 2279650"/>
                    <a:gd name="connsiteY0" fmla="*/ 5461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46100 h 1479730"/>
                    <a:gd name="connsiteX0" fmla="*/ 0 w 2279650"/>
                    <a:gd name="connsiteY0" fmla="*/ 1479730 h 1576794"/>
                    <a:gd name="connsiteX1" fmla="*/ 0 w 2279650"/>
                    <a:gd name="connsiteY1" fmla="*/ 0 h 1576794"/>
                    <a:gd name="connsiteX2" fmla="*/ 2279650 w 2279650"/>
                    <a:gd name="connsiteY2" fmla="*/ 546100 h 1576794"/>
                    <a:gd name="connsiteX3" fmla="*/ 2273300 w 2279650"/>
                    <a:gd name="connsiteY3" fmla="*/ 1460471 h 1576794"/>
                    <a:gd name="connsiteX4" fmla="*/ 108729 w 2279650"/>
                    <a:gd name="connsiteY4" fmla="*/ 1576794 h 1576794"/>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60471 h 1479730"/>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79267 h 1479730"/>
                  </a:gdLst>
                  <a:ahLst/>
                  <a:cxnLst>
                    <a:cxn ang="0">
                      <a:pos x="connsiteX0" y="connsiteY0"/>
                    </a:cxn>
                    <a:cxn ang="0">
                      <a:pos x="connsiteX1" y="connsiteY1"/>
                    </a:cxn>
                    <a:cxn ang="0">
                      <a:pos x="connsiteX2" y="connsiteY2"/>
                    </a:cxn>
                    <a:cxn ang="0">
                      <a:pos x="connsiteX3" y="connsiteY3"/>
                    </a:cxn>
                  </a:cxnLst>
                  <a:rect l="l" t="t" r="r" b="b"/>
                  <a:pathLst>
                    <a:path w="2279650" h="1479730">
                      <a:moveTo>
                        <a:pt x="0" y="1479730"/>
                      </a:moveTo>
                      <a:lnTo>
                        <a:pt x="0" y="0"/>
                      </a:lnTo>
                      <a:lnTo>
                        <a:pt x="2279650" y="546100"/>
                      </a:lnTo>
                      <a:cubicBezTo>
                        <a:pt x="2277533" y="842424"/>
                        <a:pt x="2275417" y="1182943"/>
                        <a:pt x="2273300" y="1479267"/>
                      </a:cubicBezTo>
                    </a:path>
                  </a:pathLst>
                </a:custGeom>
                <a:grp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grpSp>
          <p:grpSp>
            <p:nvGrpSpPr>
              <p:cNvPr id="11" name="Group 10"/>
              <p:cNvGrpSpPr/>
              <p:nvPr userDrawn="1"/>
            </p:nvGrpSpPr>
            <p:grpSpPr>
              <a:xfrm>
                <a:off x="2208144" y="2911173"/>
                <a:ext cx="4162809" cy="1629292"/>
                <a:chOff x="2508695" y="2911173"/>
                <a:chExt cx="4162809" cy="1629292"/>
              </a:xfrm>
            </p:grpSpPr>
            <p:sp>
              <p:nvSpPr>
                <p:cNvPr id="32" name="Freeform 31"/>
                <p:cNvSpPr/>
                <p:nvPr/>
              </p:nvSpPr>
              <p:spPr>
                <a:xfrm>
                  <a:off x="2657279" y="2914200"/>
                  <a:ext cx="1723332" cy="1620757"/>
                </a:xfrm>
                <a:custGeom>
                  <a:avLst/>
                  <a:gdLst>
                    <a:gd name="connsiteX0" fmla="*/ 2009543 w 2009543"/>
                    <a:gd name="connsiteY0" fmla="*/ 0 h 1905000"/>
                    <a:gd name="connsiteX1" fmla="*/ 791229 w 2009543"/>
                    <a:gd name="connsiteY1" fmla="*/ 1905000 h 1905000"/>
                    <a:gd name="connsiteX2" fmla="*/ 0 w 2009543"/>
                    <a:gd name="connsiteY2" fmla="*/ 1905000 h 1905000"/>
                    <a:gd name="connsiteX0" fmla="*/ 2009543 w 2009543"/>
                    <a:gd name="connsiteY0" fmla="*/ 0 h 1905000"/>
                    <a:gd name="connsiteX1" fmla="*/ 791229 w 2009543"/>
                    <a:gd name="connsiteY1" fmla="*/ 1905000 h 1905000"/>
                    <a:gd name="connsiteX2" fmla="*/ 461256 w 2009543"/>
                    <a:gd name="connsiteY2" fmla="*/ 1890010 h 1905000"/>
                    <a:gd name="connsiteX3" fmla="*/ 0 w 2009543"/>
                    <a:gd name="connsiteY3" fmla="*/ 1905000 h 1905000"/>
                    <a:gd name="connsiteX4" fmla="*/ 2009543 w 2009543"/>
                    <a:gd name="connsiteY4" fmla="*/ 0 h 1905000"/>
                    <a:gd name="connsiteX0" fmla="*/ 461256 w 2009543"/>
                    <a:gd name="connsiteY0" fmla="*/ 1890010 h 1997922"/>
                    <a:gd name="connsiteX1" fmla="*/ 0 w 2009543"/>
                    <a:gd name="connsiteY1" fmla="*/ 1905000 h 1997922"/>
                    <a:gd name="connsiteX2" fmla="*/ 2009543 w 2009543"/>
                    <a:gd name="connsiteY2" fmla="*/ 0 h 1997922"/>
                    <a:gd name="connsiteX3" fmla="*/ 791229 w 2009543"/>
                    <a:gd name="connsiteY3" fmla="*/ 1905000 h 1997922"/>
                    <a:gd name="connsiteX4" fmla="*/ 569168 w 2009543"/>
                    <a:gd name="connsiteY4" fmla="*/ 1997922 h 1997922"/>
                    <a:gd name="connsiteX0" fmla="*/ 0 w 2009543"/>
                    <a:gd name="connsiteY0" fmla="*/ 1905000 h 1997922"/>
                    <a:gd name="connsiteX1" fmla="*/ 2009543 w 2009543"/>
                    <a:gd name="connsiteY1" fmla="*/ 0 h 1997922"/>
                    <a:gd name="connsiteX2" fmla="*/ 791229 w 2009543"/>
                    <a:gd name="connsiteY2" fmla="*/ 1905000 h 1997922"/>
                    <a:gd name="connsiteX3" fmla="*/ 569168 w 2009543"/>
                    <a:gd name="connsiteY3" fmla="*/ 1997922 h 1997922"/>
                    <a:gd name="connsiteX0" fmla="*/ 0 w 2009543"/>
                    <a:gd name="connsiteY0" fmla="*/ 1905000 h 1905000"/>
                    <a:gd name="connsiteX1" fmla="*/ 2009543 w 2009543"/>
                    <a:gd name="connsiteY1" fmla="*/ 0 h 1905000"/>
                    <a:gd name="connsiteX2" fmla="*/ 791229 w 2009543"/>
                    <a:gd name="connsiteY2" fmla="*/ 1905000 h 1905000"/>
                    <a:gd name="connsiteX0" fmla="*/ 0 w 2067267"/>
                    <a:gd name="connsiteY0" fmla="*/ 1700648 h 1700648"/>
                    <a:gd name="connsiteX1" fmla="*/ 2067267 w 2067267"/>
                    <a:gd name="connsiteY1" fmla="*/ 0 h 1700648"/>
                    <a:gd name="connsiteX2" fmla="*/ 791229 w 2067267"/>
                    <a:gd name="connsiteY2" fmla="*/ 1700648 h 1700648"/>
                    <a:gd name="connsiteX0" fmla="*/ 0 w 2023974"/>
                    <a:gd name="connsiteY0" fmla="*/ 1914731 h 1914731"/>
                    <a:gd name="connsiteX1" fmla="*/ 2023974 w 2023974"/>
                    <a:gd name="connsiteY1" fmla="*/ 0 h 1914731"/>
                    <a:gd name="connsiteX2" fmla="*/ 791229 w 2023974"/>
                    <a:gd name="connsiteY2" fmla="*/ 1914731 h 1914731"/>
                    <a:gd name="connsiteX0" fmla="*/ 0 w 2009543"/>
                    <a:gd name="connsiteY0" fmla="*/ 1807690 h 1807690"/>
                    <a:gd name="connsiteX1" fmla="*/ 2009543 w 2009543"/>
                    <a:gd name="connsiteY1" fmla="*/ 0 h 1807690"/>
                    <a:gd name="connsiteX2" fmla="*/ 791229 w 2009543"/>
                    <a:gd name="connsiteY2" fmla="*/ 1807690 h 1807690"/>
                    <a:gd name="connsiteX0" fmla="*/ 0 w 2028784"/>
                    <a:gd name="connsiteY0" fmla="*/ 1909865 h 1909865"/>
                    <a:gd name="connsiteX1" fmla="*/ 2028784 w 2028784"/>
                    <a:gd name="connsiteY1" fmla="*/ 0 h 1909865"/>
                    <a:gd name="connsiteX2" fmla="*/ 791229 w 2028784"/>
                    <a:gd name="connsiteY2" fmla="*/ 1909865 h 1909865"/>
                    <a:gd name="connsiteX0" fmla="*/ 0 w 2004732"/>
                    <a:gd name="connsiteY0" fmla="*/ 1900134 h 1900134"/>
                    <a:gd name="connsiteX1" fmla="*/ 2004732 w 2004732"/>
                    <a:gd name="connsiteY1" fmla="*/ 0 h 1900134"/>
                    <a:gd name="connsiteX2" fmla="*/ 791229 w 2004732"/>
                    <a:gd name="connsiteY2" fmla="*/ 1900134 h 1900134"/>
                    <a:gd name="connsiteX0" fmla="*/ 0 w 2033776"/>
                    <a:gd name="connsiteY0" fmla="*/ 1904330 h 1904330"/>
                    <a:gd name="connsiteX1" fmla="*/ 2033776 w 2033776"/>
                    <a:gd name="connsiteY1" fmla="*/ 0 h 1904330"/>
                    <a:gd name="connsiteX2" fmla="*/ 820273 w 2033776"/>
                    <a:gd name="connsiteY2" fmla="*/ 1900134 h 1904330"/>
                    <a:gd name="connsiteX0" fmla="*/ 0 w 2033776"/>
                    <a:gd name="connsiteY0" fmla="*/ 1912724 h 1912724"/>
                    <a:gd name="connsiteX1" fmla="*/ 2033776 w 2033776"/>
                    <a:gd name="connsiteY1" fmla="*/ 0 h 1912724"/>
                    <a:gd name="connsiteX2" fmla="*/ 820273 w 2033776"/>
                    <a:gd name="connsiteY2" fmla="*/ 1908528 h 1912724"/>
                  </a:gdLst>
                  <a:ahLst/>
                  <a:cxnLst>
                    <a:cxn ang="0">
                      <a:pos x="connsiteX0" y="connsiteY0"/>
                    </a:cxn>
                    <a:cxn ang="0">
                      <a:pos x="connsiteX1" y="connsiteY1"/>
                    </a:cxn>
                    <a:cxn ang="0">
                      <a:pos x="connsiteX2" y="connsiteY2"/>
                    </a:cxn>
                  </a:cxnLst>
                  <a:rect l="l" t="t" r="r" b="b"/>
                  <a:pathLst>
                    <a:path w="2033776" h="1912724">
                      <a:moveTo>
                        <a:pt x="0" y="1912724"/>
                      </a:moveTo>
                      <a:lnTo>
                        <a:pt x="2033776" y="0"/>
                      </a:lnTo>
                      <a:lnTo>
                        <a:pt x="820273" y="1908528"/>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sp>
              <p:nvSpPr>
                <p:cNvPr id="33" name="Freeform 32"/>
                <p:cNvSpPr/>
                <p:nvPr/>
              </p:nvSpPr>
              <p:spPr>
                <a:xfrm>
                  <a:off x="2508695" y="2912556"/>
                  <a:ext cx="1873111" cy="1624755"/>
                </a:xfrm>
                <a:custGeom>
                  <a:avLst/>
                  <a:gdLst>
                    <a:gd name="connsiteX0" fmla="*/ 2204884 w 2204884"/>
                    <a:gd name="connsiteY0" fmla="*/ 0 h 1898650"/>
                    <a:gd name="connsiteX1" fmla="*/ 322649 w 2204884"/>
                    <a:gd name="connsiteY1" fmla="*/ 1898650 h 1898650"/>
                    <a:gd name="connsiteX2" fmla="*/ 0 w 2204884"/>
                    <a:gd name="connsiteY2" fmla="*/ 1898650 h 1898650"/>
                    <a:gd name="connsiteX0" fmla="*/ 322649 w 2204884"/>
                    <a:gd name="connsiteY0" fmla="*/ 1898650 h 2006562"/>
                    <a:gd name="connsiteX1" fmla="*/ 0 w 2204884"/>
                    <a:gd name="connsiteY1" fmla="*/ 1898650 h 2006562"/>
                    <a:gd name="connsiteX2" fmla="*/ 2204884 w 2204884"/>
                    <a:gd name="connsiteY2" fmla="*/ 0 h 2006562"/>
                    <a:gd name="connsiteX3" fmla="*/ 430561 w 2204884"/>
                    <a:gd name="connsiteY3" fmla="*/ 2006562 h 2006562"/>
                    <a:gd name="connsiteX0" fmla="*/ 322649 w 2204884"/>
                    <a:gd name="connsiteY0" fmla="*/ 1898650 h 1898650"/>
                    <a:gd name="connsiteX1" fmla="*/ 0 w 2204884"/>
                    <a:gd name="connsiteY1" fmla="*/ 1898650 h 1898650"/>
                    <a:gd name="connsiteX2" fmla="*/ 2204884 w 2204884"/>
                    <a:gd name="connsiteY2" fmla="*/ 0 h 1898650"/>
                    <a:gd name="connsiteX0" fmla="*/ 0 w 2204884"/>
                    <a:gd name="connsiteY0" fmla="*/ 1898650 h 1898650"/>
                    <a:gd name="connsiteX1" fmla="*/ 2204884 w 2204884"/>
                    <a:gd name="connsiteY1" fmla="*/ 0 h 1898650"/>
                    <a:gd name="connsiteX0" fmla="*/ 0 w 2151969"/>
                    <a:gd name="connsiteY0" fmla="*/ 1903515 h 1903515"/>
                    <a:gd name="connsiteX1" fmla="*/ 2151969 w 2151969"/>
                    <a:gd name="connsiteY1" fmla="*/ 0 h 1903515"/>
                    <a:gd name="connsiteX0" fmla="*/ 0 w 2185643"/>
                    <a:gd name="connsiteY0" fmla="*/ 1913246 h 1913246"/>
                    <a:gd name="connsiteX1" fmla="*/ 2185643 w 2185643"/>
                    <a:gd name="connsiteY1" fmla="*/ 0 h 1913246"/>
                    <a:gd name="connsiteX0" fmla="*/ 0 w 2185643"/>
                    <a:gd name="connsiteY0" fmla="*/ 1913246 h 1913246"/>
                    <a:gd name="connsiteX1" fmla="*/ 2185643 w 2185643"/>
                    <a:gd name="connsiteY1" fmla="*/ 0 h 1913246"/>
                    <a:gd name="connsiteX0" fmla="*/ 0 w 2210539"/>
                    <a:gd name="connsiteY0" fmla="*/ 1925835 h 1925835"/>
                    <a:gd name="connsiteX1" fmla="*/ 2210539 w 2210539"/>
                    <a:gd name="connsiteY1" fmla="*/ 0 h 1925835"/>
                    <a:gd name="connsiteX0" fmla="*/ 0 w 2243732"/>
                    <a:gd name="connsiteY0" fmla="*/ 1724394 h 1724394"/>
                    <a:gd name="connsiteX1" fmla="*/ 2243732 w 2243732"/>
                    <a:gd name="connsiteY1" fmla="*/ 0 h 1724394"/>
                    <a:gd name="connsiteX0" fmla="*/ 0 w 2210539"/>
                    <a:gd name="connsiteY0" fmla="*/ 1917443 h 1917443"/>
                    <a:gd name="connsiteX1" fmla="*/ 2210539 w 2210539"/>
                    <a:gd name="connsiteY1" fmla="*/ 0 h 1917443"/>
                  </a:gdLst>
                  <a:ahLst/>
                  <a:cxnLst>
                    <a:cxn ang="0">
                      <a:pos x="connsiteX0" y="connsiteY0"/>
                    </a:cxn>
                    <a:cxn ang="0">
                      <a:pos x="connsiteX1" y="connsiteY1"/>
                    </a:cxn>
                  </a:cxnLst>
                  <a:rect l="l" t="t" r="r" b="b"/>
                  <a:pathLst>
                    <a:path w="2210539" h="1917443">
                      <a:moveTo>
                        <a:pt x="0" y="1917443"/>
                      </a:moveTo>
                      <a:lnTo>
                        <a:pt x="2210539"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sp>
              <p:nvSpPr>
                <p:cNvPr id="34" name="Freeform 33"/>
                <p:cNvSpPr/>
                <p:nvPr/>
              </p:nvSpPr>
              <p:spPr>
                <a:xfrm>
                  <a:off x="3196095" y="2911173"/>
                  <a:ext cx="3475409" cy="1629292"/>
                </a:xfrm>
                <a:custGeom>
                  <a:avLst/>
                  <a:gdLst>
                    <a:gd name="connsiteX0" fmla="*/ 1336772 w 4012662"/>
                    <a:gd name="connsiteY0" fmla="*/ 0 h 1911350"/>
                    <a:gd name="connsiteX1" fmla="*/ 4012662 w 4012662"/>
                    <a:gd name="connsiteY1" fmla="*/ 1911350 h 1911350"/>
                    <a:gd name="connsiteX2" fmla="*/ 0 w 4012662"/>
                    <a:gd name="connsiteY2" fmla="*/ 1911350 h 1911350"/>
                    <a:gd name="connsiteX0" fmla="*/ 1336772 w 4012662"/>
                    <a:gd name="connsiteY0" fmla="*/ 0 h 1913488"/>
                    <a:gd name="connsiteX1" fmla="*/ 4012662 w 4012662"/>
                    <a:gd name="connsiteY1" fmla="*/ 1911350 h 1913488"/>
                    <a:gd name="connsiteX2" fmla="*/ 1816050 w 4012662"/>
                    <a:gd name="connsiteY2" fmla="*/ 1913488 h 1913488"/>
                    <a:gd name="connsiteX3" fmla="*/ 0 w 4012662"/>
                    <a:gd name="connsiteY3" fmla="*/ 1911350 h 1913488"/>
                    <a:gd name="connsiteX4" fmla="*/ 1336772 w 4012662"/>
                    <a:gd name="connsiteY4" fmla="*/ 0 h 1913488"/>
                    <a:gd name="connsiteX0" fmla="*/ 1816050 w 4012662"/>
                    <a:gd name="connsiteY0" fmla="*/ 1913488 h 2021400"/>
                    <a:gd name="connsiteX1" fmla="*/ 0 w 4012662"/>
                    <a:gd name="connsiteY1" fmla="*/ 1911350 h 2021400"/>
                    <a:gd name="connsiteX2" fmla="*/ 1336772 w 4012662"/>
                    <a:gd name="connsiteY2" fmla="*/ 0 h 2021400"/>
                    <a:gd name="connsiteX3" fmla="*/ 4012662 w 4012662"/>
                    <a:gd name="connsiteY3" fmla="*/ 1911350 h 2021400"/>
                    <a:gd name="connsiteX4" fmla="*/ 1923962 w 4012662"/>
                    <a:gd name="connsiteY4" fmla="*/ 2021400 h 2021400"/>
                    <a:gd name="connsiteX0" fmla="*/ 1816050 w 4012662"/>
                    <a:gd name="connsiteY0" fmla="*/ 1913488 h 1913488"/>
                    <a:gd name="connsiteX1" fmla="*/ 0 w 4012662"/>
                    <a:gd name="connsiteY1" fmla="*/ 1911350 h 1913488"/>
                    <a:gd name="connsiteX2" fmla="*/ 1336772 w 4012662"/>
                    <a:gd name="connsiteY2" fmla="*/ 0 h 1913488"/>
                    <a:gd name="connsiteX3" fmla="*/ 4012662 w 4012662"/>
                    <a:gd name="connsiteY3" fmla="*/ 1911350 h 1913488"/>
                    <a:gd name="connsiteX0" fmla="*/ 0 w 4012662"/>
                    <a:gd name="connsiteY0" fmla="*/ 1911350 h 1911350"/>
                    <a:gd name="connsiteX1" fmla="*/ 1336772 w 4012662"/>
                    <a:gd name="connsiteY1" fmla="*/ 0 h 1911350"/>
                    <a:gd name="connsiteX2" fmla="*/ 4012662 w 4012662"/>
                    <a:gd name="connsiteY2" fmla="*/ 1911350 h 1911350"/>
                    <a:gd name="connsiteX0" fmla="*/ 0 w 4070285"/>
                    <a:gd name="connsiteY0" fmla="*/ 1887228 h 1911350"/>
                    <a:gd name="connsiteX1" fmla="*/ 1394395 w 4070285"/>
                    <a:gd name="connsiteY1" fmla="*/ 0 h 1911350"/>
                    <a:gd name="connsiteX2" fmla="*/ 4070285 w 4070285"/>
                    <a:gd name="connsiteY2" fmla="*/ 1911350 h 1911350"/>
                    <a:gd name="connsiteX0" fmla="*/ 0 w 4070285"/>
                    <a:gd name="connsiteY0" fmla="*/ 1901701 h 1911350"/>
                    <a:gd name="connsiteX1" fmla="*/ 1394395 w 4070285"/>
                    <a:gd name="connsiteY1" fmla="*/ 0 h 1911350"/>
                    <a:gd name="connsiteX2" fmla="*/ 4070285 w 4070285"/>
                    <a:gd name="connsiteY2" fmla="*/ 1911350 h 1911350"/>
                    <a:gd name="connsiteX0" fmla="*/ 0 w 4070285"/>
                    <a:gd name="connsiteY0" fmla="*/ 1906525 h 1916174"/>
                    <a:gd name="connsiteX1" fmla="*/ 1432810 w 4070285"/>
                    <a:gd name="connsiteY1" fmla="*/ 0 h 1916174"/>
                    <a:gd name="connsiteX2" fmla="*/ 4070285 w 4070285"/>
                    <a:gd name="connsiteY2" fmla="*/ 1916174 h 1916174"/>
                    <a:gd name="connsiteX0" fmla="*/ 0 w 4070285"/>
                    <a:gd name="connsiteY0" fmla="*/ 1896876 h 1906525"/>
                    <a:gd name="connsiteX1" fmla="*/ 1379989 w 4070285"/>
                    <a:gd name="connsiteY1" fmla="*/ 0 h 1906525"/>
                    <a:gd name="connsiteX2" fmla="*/ 4070285 w 4070285"/>
                    <a:gd name="connsiteY2" fmla="*/ 1906525 h 1906525"/>
                    <a:gd name="connsiteX0" fmla="*/ 0 w 4113504"/>
                    <a:gd name="connsiteY0" fmla="*/ 1896876 h 1906525"/>
                    <a:gd name="connsiteX1" fmla="*/ 1423208 w 4113504"/>
                    <a:gd name="connsiteY1" fmla="*/ 0 h 1906525"/>
                    <a:gd name="connsiteX2" fmla="*/ 4113504 w 4113504"/>
                    <a:gd name="connsiteY2" fmla="*/ 1906525 h 1906525"/>
                    <a:gd name="connsiteX0" fmla="*/ 0 w 4094296"/>
                    <a:gd name="connsiteY0" fmla="*/ 1892052 h 1906525"/>
                    <a:gd name="connsiteX1" fmla="*/ 1404000 w 4094296"/>
                    <a:gd name="connsiteY1" fmla="*/ 0 h 1906525"/>
                    <a:gd name="connsiteX2" fmla="*/ 4094296 w 4094296"/>
                    <a:gd name="connsiteY2" fmla="*/ 1906525 h 1906525"/>
                    <a:gd name="connsiteX0" fmla="*/ 0 w 4094296"/>
                    <a:gd name="connsiteY0" fmla="*/ 1654863 h 1669336"/>
                    <a:gd name="connsiteX1" fmla="*/ 1412283 w 4094296"/>
                    <a:gd name="connsiteY1" fmla="*/ 0 h 1669336"/>
                    <a:gd name="connsiteX2" fmla="*/ 4094296 w 4094296"/>
                    <a:gd name="connsiteY2" fmla="*/ 1669336 h 1669336"/>
                    <a:gd name="connsiteX0" fmla="*/ 0 w 4094296"/>
                    <a:gd name="connsiteY0" fmla="*/ 1879569 h 1894042"/>
                    <a:gd name="connsiteX1" fmla="*/ 1387431 w 4094296"/>
                    <a:gd name="connsiteY1" fmla="*/ 0 h 1894042"/>
                    <a:gd name="connsiteX2" fmla="*/ 4094296 w 4094296"/>
                    <a:gd name="connsiteY2" fmla="*/ 1894042 h 1894042"/>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87892 h 1902365"/>
                    <a:gd name="connsiteX1" fmla="*/ 1424708 w 4094296"/>
                    <a:gd name="connsiteY1" fmla="*/ 0 h 1902365"/>
                    <a:gd name="connsiteX2" fmla="*/ 4094296 w 4094296"/>
                    <a:gd name="connsiteY2" fmla="*/ 1902365 h 1902365"/>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79569 h 1894042"/>
                    <a:gd name="connsiteX1" fmla="*/ 1499262 w 4094296"/>
                    <a:gd name="connsiteY1" fmla="*/ 0 h 1894042"/>
                    <a:gd name="connsiteX2" fmla="*/ 4094296 w 4094296"/>
                    <a:gd name="connsiteY2" fmla="*/ 1894042 h 1894042"/>
                    <a:gd name="connsiteX0" fmla="*/ 0 w 4094296"/>
                    <a:gd name="connsiteY0" fmla="*/ 1900375 h 1914848"/>
                    <a:gd name="connsiteX1" fmla="*/ 1399857 w 4094296"/>
                    <a:gd name="connsiteY1" fmla="*/ 0 h 1914848"/>
                    <a:gd name="connsiteX2" fmla="*/ 4094296 w 4094296"/>
                    <a:gd name="connsiteY2" fmla="*/ 1914848 h 1914848"/>
                    <a:gd name="connsiteX0" fmla="*/ 0 w 4094296"/>
                    <a:gd name="connsiteY0" fmla="*/ 1892053 h 1906526"/>
                    <a:gd name="connsiteX1" fmla="*/ 1403998 w 4094296"/>
                    <a:gd name="connsiteY1" fmla="*/ 0 h 1906526"/>
                    <a:gd name="connsiteX2" fmla="*/ 4094296 w 4094296"/>
                    <a:gd name="connsiteY2" fmla="*/ 1906526 h 1906526"/>
                  </a:gdLst>
                  <a:ahLst/>
                  <a:cxnLst>
                    <a:cxn ang="0">
                      <a:pos x="connsiteX0" y="connsiteY0"/>
                    </a:cxn>
                    <a:cxn ang="0">
                      <a:pos x="connsiteX1" y="connsiteY1"/>
                    </a:cxn>
                    <a:cxn ang="0">
                      <a:pos x="connsiteX2" y="connsiteY2"/>
                    </a:cxn>
                  </a:cxnLst>
                  <a:rect l="l" t="t" r="r" b="b"/>
                  <a:pathLst>
                    <a:path w="4094296" h="1906526">
                      <a:moveTo>
                        <a:pt x="0" y="1892053"/>
                      </a:moveTo>
                      <a:lnTo>
                        <a:pt x="1403998" y="0"/>
                      </a:lnTo>
                      <a:lnTo>
                        <a:pt x="4094296" y="1906526"/>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C0"/>
                    </a:solidFill>
                  </a:endParaRPr>
                </a:p>
              </p:txBody>
            </p:sp>
          </p:grpSp>
          <p:sp>
            <p:nvSpPr>
              <p:cNvPr id="12" name="Freeform 11"/>
              <p:cNvSpPr/>
              <p:nvPr userDrawn="1"/>
            </p:nvSpPr>
            <p:spPr>
              <a:xfrm>
                <a:off x="6381983" y="3764280"/>
                <a:ext cx="56976" cy="773425"/>
              </a:xfrm>
              <a:custGeom>
                <a:avLst/>
                <a:gdLst>
                  <a:gd name="connsiteX0" fmla="*/ 0 w 76200"/>
                  <a:gd name="connsiteY0" fmla="*/ 754380 h 754380"/>
                  <a:gd name="connsiteX1" fmla="*/ 76200 w 76200"/>
                  <a:gd name="connsiteY1" fmla="*/ 0 h 754380"/>
                  <a:gd name="connsiteX0" fmla="*/ 0 w 44817"/>
                  <a:gd name="connsiteY0" fmla="*/ 770251 h 770251"/>
                  <a:gd name="connsiteX1" fmla="*/ 44817 w 44817"/>
                  <a:gd name="connsiteY1" fmla="*/ 0 h 770251"/>
                  <a:gd name="connsiteX0" fmla="*/ 0 w 29125"/>
                  <a:gd name="connsiteY0" fmla="*/ 773425 h 773425"/>
                  <a:gd name="connsiteX1" fmla="*/ 29125 w 29125"/>
                  <a:gd name="connsiteY1" fmla="*/ 0 h 773425"/>
                  <a:gd name="connsiteX0" fmla="*/ 0 w 41678"/>
                  <a:gd name="connsiteY0" fmla="*/ 773425 h 773425"/>
                  <a:gd name="connsiteX1" fmla="*/ 41678 w 41678"/>
                  <a:gd name="connsiteY1" fmla="*/ 0 h 773425"/>
                </a:gdLst>
                <a:ahLst/>
                <a:cxnLst>
                  <a:cxn ang="0">
                    <a:pos x="connsiteX0" y="connsiteY0"/>
                  </a:cxn>
                  <a:cxn ang="0">
                    <a:pos x="connsiteX1" y="connsiteY1"/>
                  </a:cxn>
                </a:cxnLst>
                <a:rect l="l" t="t" r="r" b="b"/>
                <a:pathLst>
                  <a:path w="41678" h="773425">
                    <a:moveTo>
                      <a:pt x="0" y="773425"/>
                    </a:moveTo>
                    <a:cubicBezTo>
                      <a:pt x="25400" y="521965"/>
                      <a:pt x="16278" y="251460"/>
                      <a:pt x="41678"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 name="Freeform 12"/>
              <p:cNvSpPr/>
              <p:nvPr userDrawn="1"/>
            </p:nvSpPr>
            <p:spPr>
              <a:xfrm>
                <a:off x="6448355" y="3764280"/>
                <a:ext cx="51154" cy="766044"/>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Lst>
                <a:ahLst/>
                <a:cxnLst>
                  <a:cxn ang="0">
                    <a:pos x="connsiteX0" y="connsiteY0"/>
                  </a:cxn>
                  <a:cxn ang="0">
                    <a:pos x="connsiteX1" y="connsiteY1"/>
                  </a:cxn>
                </a:cxnLst>
                <a:rect l="l" t="t" r="r" b="b"/>
                <a:pathLst>
                  <a:path w="30480" h="754380">
                    <a:moveTo>
                      <a:pt x="30480" y="754380"/>
                    </a:moveTo>
                    <a:lnTo>
                      <a:pt x="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4" name="Freeform 13"/>
              <p:cNvSpPr/>
              <p:nvPr userDrawn="1"/>
            </p:nvSpPr>
            <p:spPr>
              <a:xfrm>
                <a:off x="6720697" y="3642250"/>
                <a:ext cx="125058" cy="89597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125058 w 125058"/>
                  <a:gd name="connsiteY0" fmla="*/ 895978 h 895978"/>
                  <a:gd name="connsiteX1" fmla="*/ 0 w 125058"/>
                  <a:gd name="connsiteY1" fmla="*/ 0 h 895978"/>
                </a:gdLst>
                <a:ahLst/>
                <a:cxnLst>
                  <a:cxn ang="0">
                    <a:pos x="connsiteX0" y="connsiteY0"/>
                  </a:cxn>
                  <a:cxn ang="0">
                    <a:pos x="connsiteX1" y="connsiteY1"/>
                  </a:cxn>
                </a:cxnLst>
                <a:rect l="l" t="t" r="r" b="b"/>
                <a:pathLst>
                  <a:path w="125058" h="895978">
                    <a:moveTo>
                      <a:pt x="125058" y="895978"/>
                    </a:moveTo>
                    <a:cubicBezTo>
                      <a:pt x="84418" y="608958"/>
                      <a:pt x="40640" y="287020"/>
                      <a:pt x="0"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5" name="Freeform 14"/>
              <p:cNvSpPr/>
              <p:nvPr userDrawn="1"/>
            </p:nvSpPr>
            <p:spPr>
              <a:xfrm>
                <a:off x="6552873" y="3678113"/>
                <a:ext cx="122247" cy="49002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Lst>
                <a:ahLst/>
                <a:cxnLst>
                  <a:cxn ang="0">
                    <a:pos x="connsiteX0" y="connsiteY0"/>
                  </a:cxn>
                  <a:cxn ang="0">
                    <a:pos x="connsiteX1" y="connsiteY1"/>
                  </a:cxn>
                  <a:cxn ang="0">
                    <a:pos x="connsiteX2" y="connsiteY2"/>
                  </a:cxn>
                  <a:cxn ang="0">
                    <a:pos x="connsiteX3" y="connsiteY3"/>
                  </a:cxn>
                </a:cxnLst>
                <a:rect l="l" t="t" r="r" b="b"/>
                <a:pathLst>
                  <a:path w="122247" h="469084">
                    <a:moveTo>
                      <a:pt x="0" y="30480"/>
                    </a:moveTo>
                    <a:lnTo>
                      <a:pt x="76527" y="469084"/>
                    </a:lnTo>
                    <a:cubicBezTo>
                      <a:pt x="91822" y="354225"/>
                      <a:pt x="119762" y="204365"/>
                      <a:pt x="122247" y="126184"/>
                    </a:cubicBezTo>
                    <a:lnTo>
                      <a:pt x="9144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6" name="Freeform 15"/>
              <p:cNvSpPr/>
              <p:nvPr userDrawn="1"/>
            </p:nvSpPr>
            <p:spPr>
              <a:xfrm>
                <a:off x="6507152" y="3738923"/>
                <a:ext cx="91767" cy="7924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Lst>
                <a:ahLst/>
                <a:cxnLst>
                  <a:cxn ang="0">
                    <a:pos x="connsiteX0" y="connsiteY0"/>
                  </a:cxn>
                  <a:cxn ang="0">
                    <a:pos x="connsiteX1" y="connsiteY1"/>
                  </a:cxn>
                  <a:cxn ang="0">
                    <a:pos x="connsiteX2" y="connsiteY2"/>
                  </a:cxn>
                </a:cxnLst>
                <a:rect l="l" t="t" r="r" b="b"/>
                <a:pathLst>
                  <a:path w="91767" h="792480">
                    <a:moveTo>
                      <a:pt x="0" y="0"/>
                    </a:moveTo>
                    <a:lnTo>
                      <a:pt x="91767" y="629104"/>
                    </a:lnTo>
                    <a:lnTo>
                      <a:pt x="76200" y="79248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Freeform 16"/>
              <p:cNvSpPr/>
              <p:nvPr userDrawn="1"/>
            </p:nvSpPr>
            <p:spPr>
              <a:xfrm>
                <a:off x="6652260" y="4030979"/>
                <a:ext cx="120249" cy="50881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54380"/>
                  <a:gd name="connsiteX1" fmla="*/ 91767 w 91767"/>
                  <a:gd name="connsiteY1" fmla="*/ 613864 h 754380"/>
                  <a:gd name="connsiteX2" fmla="*/ 7620 w 91767"/>
                  <a:gd name="connsiteY2" fmla="*/ 754380 h 754380"/>
                  <a:gd name="connsiteX0" fmla="*/ 14913 w 22533"/>
                  <a:gd name="connsiteY0" fmla="*/ 0 h 754380"/>
                  <a:gd name="connsiteX1" fmla="*/ 0 w 22533"/>
                  <a:gd name="connsiteY1" fmla="*/ 537664 h 754380"/>
                  <a:gd name="connsiteX2" fmla="*/ 22533 w 22533"/>
                  <a:gd name="connsiteY2" fmla="*/ 754380 h 754380"/>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186381 h 216861"/>
                  <a:gd name="connsiteX1" fmla="*/ 0 w 113973"/>
                  <a:gd name="connsiteY1" fmla="*/ 145 h 216861"/>
                  <a:gd name="connsiteX2" fmla="*/ 22533 w 113973"/>
                  <a:gd name="connsiteY2" fmla="*/ 216861 h 216861"/>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483140 h 513620"/>
                  <a:gd name="connsiteX1" fmla="*/ 38101 w 113973"/>
                  <a:gd name="connsiteY1" fmla="*/ 0 h 513620"/>
                  <a:gd name="connsiteX2" fmla="*/ 0 w 113973"/>
                  <a:gd name="connsiteY2" fmla="*/ 296904 h 513620"/>
                  <a:gd name="connsiteX3" fmla="*/ 22533 w 113973"/>
                  <a:gd name="connsiteY3" fmla="*/ 513620 h 513620"/>
                  <a:gd name="connsiteX0" fmla="*/ 126526 w 126526"/>
                  <a:gd name="connsiteY0" fmla="*/ 532011 h 532011"/>
                  <a:gd name="connsiteX1" fmla="*/ 38101 w 126526"/>
                  <a:gd name="connsiteY1" fmla="*/ 0 h 532011"/>
                  <a:gd name="connsiteX2" fmla="*/ 0 w 126526"/>
                  <a:gd name="connsiteY2" fmla="*/ 296904 h 532011"/>
                  <a:gd name="connsiteX3" fmla="*/ 22533 w 126526"/>
                  <a:gd name="connsiteY3" fmla="*/ 513620 h 532011"/>
                  <a:gd name="connsiteX0" fmla="*/ 120249 w 120249"/>
                  <a:gd name="connsiteY0" fmla="*/ 522237 h 522237"/>
                  <a:gd name="connsiteX1" fmla="*/ 38101 w 120249"/>
                  <a:gd name="connsiteY1" fmla="*/ 0 h 522237"/>
                  <a:gd name="connsiteX2" fmla="*/ 0 w 120249"/>
                  <a:gd name="connsiteY2" fmla="*/ 296904 h 522237"/>
                  <a:gd name="connsiteX3" fmla="*/ 22533 w 120249"/>
                  <a:gd name="connsiteY3" fmla="*/ 513620 h 522237"/>
                </a:gdLst>
                <a:ahLst/>
                <a:cxnLst>
                  <a:cxn ang="0">
                    <a:pos x="connsiteX0" y="connsiteY0"/>
                  </a:cxn>
                  <a:cxn ang="0">
                    <a:pos x="connsiteX1" y="connsiteY1"/>
                  </a:cxn>
                  <a:cxn ang="0">
                    <a:pos x="connsiteX2" y="connsiteY2"/>
                  </a:cxn>
                  <a:cxn ang="0">
                    <a:pos x="connsiteX3" y="connsiteY3"/>
                  </a:cxn>
                </a:cxnLst>
                <a:rect l="l" t="t" r="r" b="b"/>
                <a:pathLst>
                  <a:path w="120249" h="522237">
                    <a:moveTo>
                      <a:pt x="120249" y="522237"/>
                    </a:moveTo>
                    <a:cubicBezTo>
                      <a:pt x="97498" y="488190"/>
                      <a:pt x="60852" y="34047"/>
                      <a:pt x="38101" y="0"/>
                    </a:cubicBezTo>
                    <a:lnTo>
                      <a:pt x="0" y="296904"/>
                    </a:lnTo>
                    <a:lnTo>
                      <a:pt x="22533" y="51362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8" name="Freeform 17"/>
              <p:cNvSpPr/>
              <p:nvPr userDrawn="1"/>
            </p:nvSpPr>
            <p:spPr>
              <a:xfrm>
                <a:off x="6824980" y="3593985"/>
                <a:ext cx="122823" cy="942976"/>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103993"/>
                  <a:gd name="connsiteY0" fmla="*/ 0 h 974720"/>
                  <a:gd name="connsiteX1" fmla="*/ 103993 w 103993"/>
                  <a:gd name="connsiteY1" fmla="*/ 974720 h 974720"/>
                  <a:gd name="connsiteX0" fmla="*/ 0 w 122823"/>
                  <a:gd name="connsiteY0" fmla="*/ 0 h 958848"/>
                  <a:gd name="connsiteX1" fmla="*/ 122823 w 122823"/>
                  <a:gd name="connsiteY1" fmla="*/ 958848 h 958848"/>
                  <a:gd name="connsiteX0" fmla="*/ 0 w 122823"/>
                  <a:gd name="connsiteY0" fmla="*/ 0 h 942976"/>
                  <a:gd name="connsiteX1" fmla="*/ 122823 w 122823"/>
                  <a:gd name="connsiteY1" fmla="*/ 942976 h 942976"/>
                </a:gdLst>
                <a:ahLst/>
                <a:cxnLst>
                  <a:cxn ang="0">
                    <a:pos x="connsiteX0" y="connsiteY0"/>
                  </a:cxn>
                  <a:cxn ang="0">
                    <a:pos x="connsiteX1" y="connsiteY1"/>
                  </a:cxn>
                </a:cxnLst>
                <a:rect l="l" t="t" r="r" b="b"/>
                <a:pathLst>
                  <a:path w="122823" h="942976">
                    <a:moveTo>
                      <a:pt x="0" y="0"/>
                    </a:moveTo>
                    <a:cubicBezTo>
                      <a:pt x="30480" y="317500"/>
                      <a:pt x="92343" y="625476"/>
                      <a:pt x="122823" y="942976"/>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9" name="Freeform 18"/>
              <p:cNvSpPr/>
              <p:nvPr userDrawn="1"/>
            </p:nvSpPr>
            <p:spPr>
              <a:xfrm>
                <a:off x="6931784" y="3473220"/>
                <a:ext cx="223395" cy="72540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3395"/>
                  <a:gd name="connsiteY0" fmla="*/ 76832 h 741272"/>
                  <a:gd name="connsiteX1" fmla="*/ 139575 w 223395"/>
                  <a:gd name="connsiteY1" fmla="*/ 741272 h 741272"/>
                  <a:gd name="connsiteX2" fmla="*/ 223395 w 223395"/>
                  <a:gd name="connsiteY2" fmla="*/ 497432 h 741272"/>
                  <a:gd name="connsiteX3" fmla="*/ 147918 w 223395"/>
                  <a:gd name="connsiteY3" fmla="*/ 0 h 741272"/>
                  <a:gd name="connsiteX0" fmla="*/ 0 w 223395"/>
                  <a:gd name="connsiteY0" fmla="*/ 60960 h 725400"/>
                  <a:gd name="connsiteX1" fmla="*/ 139575 w 223395"/>
                  <a:gd name="connsiteY1" fmla="*/ 725400 h 725400"/>
                  <a:gd name="connsiteX2" fmla="*/ 223395 w 223395"/>
                  <a:gd name="connsiteY2" fmla="*/ 481560 h 725400"/>
                  <a:gd name="connsiteX3" fmla="*/ 144779 w 223395"/>
                  <a:gd name="connsiteY3" fmla="*/ 0 h 725400"/>
                </a:gdLst>
                <a:ahLst/>
                <a:cxnLst>
                  <a:cxn ang="0">
                    <a:pos x="connsiteX0" y="connsiteY0"/>
                  </a:cxn>
                  <a:cxn ang="0">
                    <a:pos x="connsiteX1" y="connsiteY1"/>
                  </a:cxn>
                  <a:cxn ang="0">
                    <a:pos x="connsiteX2" y="connsiteY2"/>
                  </a:cxn>
                  <a:cxn ang="0">
                    <a:pos x="connsiteX3" y="connsiteY3"/>
                  </a:cxn>
                </a:cxnLst>
                <a:rect l="l" t="t" r="r" b="b"/>
                <a:pathLst>
                  <a:path w="223395" h="725400">
                    <a:moveTo>
                      <a:pt x="0" y="60960"/>
                    </a:moveTo>
                    <a:lnTo>
                      <a:pt x="139575" y="725400"/>
                    </a:lnTo>
                    <a:lnTo>
                      <a:pt x="223395" y="481560"/>
                    </a:lnTo>
                    <a:lnTo>
                      <a:pt x="144779"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0" name="Freeform 19"/>
              <p:cNvSpPr/>
              <p:nvPr userDrawn="1"/>
            </p:nvSpPr>
            <p:spPr>
              <a:xfrm flipV="1">
                <a:off x="7155179" y="4293994"/>
                <a:ext cx="95922" cy="2421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95922"/>
                  <a:gd name="connsiteY0" fmla="*/ 3807 h 242159"/>
                  <a:gd name="connsiteX1" fmla="*/ 44997 w 95922"/>
                  <a:gd name="connsiteY1" fmla="*/ 242159 h 242159"/>
                  <a:gd name="connsiteX2" fmla="*/ 95922 w 95922"/>
                  <a:gd name="connsiteY2" fmla="*/ 0 h 242159"/>
                </a:gdLst>
                <a:ahLst/>
                <a:cxnLst>
                  <a:cxn ang="0">
                    <a:pos x="connsiteX0" y="connsiteY0"/>
                  </a:cxn>
                  <a:cxn ang="0">
                    <a:pos x="connsiteX1" y="connsiteY1"/>
                  </a:cxn>
                  <a:cxn ang="0">
                    <a:pos x="connsiteX2" y="connsiteY2"/>
                  </a:cxn>
                </a:cxnLst>
                <a:rect l="l" t="t" r="r" b="b"/>
                <a:pathLst>
                  <a:path w="95922" h="242159">
                    <a:moveTo>
                      <a:pt x="0" y="3807"/>
                    </a:moveTo>
                    <a:lnTo>
                      <a:pt x="44997" y="242159"/>
                    </a:lnTo>
                    <a:cubicBezTo>
                      <a:pt x="63018" y="167788"/>
                      <a:pt x="77901" y="74371"/>
                      <a:pt x="95922"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1" name="Freeform 20"/>
              <p:cNvSpPr/>
              <p:nvPr userDrawn="1"/>
            </p:nvSpPr>
            <p:spPr>
              <a:xfrm>
                <a:off x="7311262" y="3237878"/>
                <a:ext cx="255322" cy="129666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255321"/>
                  <a:gd name="connsiteY0" fmla="*/ 1293489 h 1293489"/>
                  <a:gd name="connsiteX1" fmla="*/ 0 w 255321"/>
                  <a:gd name="connsiteY1" fmla="*/ 746981 h 1293489"/>
                  <a:gd name="connsiteX2" fmla="*/ 255321 w 255321"/>
                  <a:gd name="connsiteY2" fmla="*/ 0 h 1293489"/>
                  <a:gd name="connsiteX0" fmla="*/ 130263 w 255321"/>
                  <a:gd name="connsiteY0" fmla="*/ 1280792 h 1280792"/>
                  <a:gd name="connsiteX1" fmla="*/ 0 w 255321"/>
                  <a:gd name="connsiteY1" fmla="*/ 734284 h 1280792"/>
                  <a:gd name="connsiteX2" fmla="*/ 255321 w 255321"/>
                  <a:gd name="connsiteY2" fmla="*/ 0 h 1280792"/>
                  <a:gd name="connsiteX0" fmla="*/ 136540 w 255321"/>
                  <a:gd name="connsiteY0" fmla="*/ 1296664 h 1296664"/>
                  <a:gd name="connsiteX1" fmla="*/ 0 w 255321"/>
                  <a:gd name="connsiteY1" fmla="*/ 734284 h 1296664"/>
                  <a:gd name="connsiteX2" fmla="*/ 255321 w 255321"/>
                  <a:gd name="connsiteY2" fmla="*/ 0 h 1296664"/>
                </a:gdLst>
                <a:ahLst/>
                <a:cxnLst>
                  <a:cxn ang="0">
                    <a:pos x="connsiteX0" y="connsiteY0"/>
                  </a:cxn>
                  <a:cxn ang="0">
                    <a:pos x="connsiteX1" y="connsiteY1"/>
                  </a:cxn>
                  <a:cxn ang="0">
                    <a:pos x="connsiteX2" y="connsiteY2"/>
                  </a:cxn>
                </a:cxnLst>
                <a:rect l="l" t="t" r="r" b="b"/>
                <a:pathLst>
                  <a:path w="255321" h="1296664">
                    <a:moveTo>
                      <a:pt x="136540" y="1296664"/>
                    </a:moveTo>
                    <a:lnTo>
                      <a:pt x="0" y="734284"/>
                    </a:lnTo>
                    <a:cubicBezTo>
                      <a:pt x="84061" y="494813"/>
                      <a:pt x="171260" y="239471"/>
                      <a:pt x="255321"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2" name="Freeform 21"/>
              <p:cNvSpPr/>
              <p:nvPr userDrawn="1"/>
            </p:nvSpPr>
            <p:spPr>
              <a:xfrm>
                <a:off x="7194032" y="3362402"/>
                <a:ext cx="121920" cy="27469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Lst>
                <a:ahLst/>
                <a:cxnLst>
                  <a:cxn ang="0">
                    <a:pos x="connsiteX0" y="connsiteY0"/>
                  </a:cxn>
                  <a:cxn ang="0">
                    <a:pos x="connsiteX1" y="connsiteY1"/>
                  </a:cxn>
                  <a:cxn ang="0">
                    <a:pos x="connsiteX2" y="connsiteY2"/>
                  </a:cxn>
                </a:cxnLst>
                <a:rect l="l" t="t" r="r" b="b"/>
                <a:pathLst>
                  <a:path w="121920" h="299312">
                    <a:moveTo>
                      <a:pt x="0" y="60960"/>
                    </a:moveTo>
                    <a:lnTo>
                      <a:pt x="44997" y="299312"/>
                    </a:lnTo>
                    <a:lnTo>
                      <a:pt x="121920"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3" name="Freeform 22"/>
              <p:cNvSpPr/>
              <p:nvPr userDrawn="1"/>
            </p:nvSpPr>
            <p:spPr>
              <a:xfrm>
                <a:off x="8318281" y="3350812"/>
                <a:ext cx="229323" cy="118490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16367 w 229323"/>
                  <a:gd name="connsiteY0" fmla="*/ 1184905 h 1184905"/>
                  <a:gd name="connsiteX1" fmla="*/ 0 w 229323"/>
                  <a:gd name="connsiteY1" fmla="*/ 741272 h 1184905"/>
                  <a:gd name="connsiteX2" fmla="*/ 229323 w 229323"/>
                  <a:gd name="connsiteY2" fmla="*/ 0 h 1184905"/>
                </a:gdLst>
                <a:ahLst/>
                <a:cxnLst>
                  <a:cxn ang="0">
                    <a:pos x="connsiteX0" y="connsiteY0"/>
                  </a:cxn>
                  <a:cxn ang="0">
                    <a:pos x="connsiteX1" y="connsiteY1"/>
                  </a:cxn>
                  <a:cxn ang="0">
                    <a:pos x="connsiteX2" y="connsiteY2"/>
                  </a:cxn>
                </a:cxnLst>
                <a:rect l="l" t="t" r="r" b="b"/>
                <a:pathLst>
                  <a:path w="229323" h="1184905">
                    <a:moveTo>
                      <a:pt x="116367" y="1184905"/>
                    </a:moveTo>
                    <a:lnTo>
                      <a:pt x="0" y="741272"/>
                    </a:lnTo>
                    <a:lnTo>
                      <a:pt x="22932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4" name="Freeform 23"/>
              <p:cNvSpPr/>
              <p:nvPr userDrawn="1"/>
            </p:nvSpPr>
            <p:spPr>
              <a:xfrm>
                <a:off x="9315550" y="3597037"/>
                <a:ext cx="168363" cy="9372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22643 w 145503"/>
                  <a:gd name="connsiteY0" fmla="*/ 937260 h 937260"/>
                  <a:gd name="connsiteX1" fmla="*/ 0 w 145503"/>
                  <a:gd name="connsiteY1" fmla="*/ 512672 h 937260"/>
                  <a:gd name="connsiteX2" fmla="*/ 145503 w 145503"/>
                  <a:gd name="connsiteY2" fmla="*/ 0 h 937260"/>
                  <a:gd name="connsiteX0" fmla="*/ 168363 w 168363"/>
                  <a:gd name="connsiteY0" fmla="*/ 937260 h 937260"/>
                  <a:gd name="connsiteX1" fmla="*/ 0 w 168363"/>
                  <a:gd name="connsiteY1" fmla="*/ 512672 h 937260"/>
                  <a:gd name="connsiteX2" fmla="*/ 145503 w 168363"/>
                  <a:gd name="connsiteY2" fmla="*/ 0 h 937260"/>
                </a:gdLst>
                <a:ahLst/>
                <a:cxnLst>
                  <a:cxn ang="0">
                    <a:pos x="connsiteX0" y="connsiteY0"/>
                  </a:cxn>
                  <a:cxn ang="0">
                    <a:pos x="connsiteX1" y="connsiteY1"/>
                  </a:cxn>
                  <a:cxn ang="0">
                    <a:pos x="connsiteX2" y="connsiteY2"/>
                  </a:cxn>
                </a:cxnLst>
                <a:rect l="l" t="t" r="r" b="b"/>
                <a:pathLst>
                  <a:path w="168363" h="937260">
                    <a:moveTo>
                      <a:pt x="168363" y="937260"/>
                    </a:moveTo>
                    <a:lnTo>
                      <a:pt x="0" y="512672"/>
                    </a:lnTo>
                    <a:lnTo>
                      <a:pt x="14550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5" name="Freeform 24"/>
              <p:cNvSpPr/>
              <p:nvPr userDrawn="1"/>
            </p:nvSpPr>
            <p:spPr>
              <a:xfrm>
                <a:off x="8081091" y="3220295"/>
                <a:ext cx="307938" cy="55648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389343"/>
                  <a:gd name="connsiteY0" fmla="*/ 1150620 h 1150620"/>
                  <a:gd name="connsiteX1" fmla="*/ 0 w 389343"/>
                  <a:gd name="connsiteY1" fmla="*/ 604112 h 1150620"/>
                  <a:gd name="connsiteX2" fmla="*/ 389343 w 389343"/>
                  <a:gd name="connsiteY2" fmla="*/ 0 h 1150620"/>
                  <a:gd name="connsiteX0" fmla="*/ 0 w 259080"/>
                  <a:gd name="connsiteY0" fmla="*/ 1150620 h 1150620"/>
                  <a:gd name="connsiteX1" fmla="*/ 144057 w 259080"/>
                  <a:gd name="connsiteY1" fmla="*/ 444092 h 1150620"/>
                  <a:gd name="connsiteX2" fmla="*/ 259080 w 259080"/>
                  <a:gd name="connsiteY2" fmla="*/ 0 h 1150620"/>
                  <a:gd name="connsiteX0" fmla="*/ 0 w 304800"/>
                  <a:gd name="connsiteY0" fmla="*/ 0 h 505052"/>
                  <a:gd name="connsiteX1" fmla="*/ 189777 w 304800"/>
                  <a:gd name="connsiteY1" fmla="*/ 505052 h 505052"/>
                  <a:gd name="connsiteX2" fmla="*/ 304800 w 304800"/>
                  <a:gd name="connsiteY2" fmla="*/ 60960 h 505052"/>
                  <a:gd name="connsiteX0" fmla="*/ 0 w 304800"/>
                  <a:gd name="connsiteY0" fmla="*/ 0 h 527912"/>
                  <a:gd name="connsiteX1" fmla="*/ 166917 w 304800"/>
                  <a:gd name="connsiteY1" fmla="*/ 527912 h 527912"/>
                  <a:gd name="connsiteX2" fmla="*/ 304800 w 304800"/>
                  <a:gd name="connsiteY2" fmla="*/ 60960 h 527912"/>
                  <a:gd name="connsiteX0" fmla="*/ 0 w 307938"/>
                  <a:gd name="connsiteY0" fmla="*/ 0 h 556481"/>
                  <a:gd name="connsiteX1" fmla="*/ 170055 w 307938"/>
                  <a:gd name="connsiteY1" fmla="*/ 556481 h 556481"/>
                  <a:gd name="connsiteX2" fmla="*/ 307938 w 307938"/>
                  <a:gd name="connsiteY2" fmla="*/ 89529 h 556481"/>
                </a:gdLst>
                <a:ahLst/>
                <a:cxnLst>
                  <a:cxn ang="0">
                    <a:pos x="connsiteX0" y="connsiteY0"/>
                  </a:cxn>
                  <a:cxn ang="0">
                    <a:pos x="connsiteX1" y="connsiteY1"/>
                  </a:cxn>
                  <a:cxn ang="0">
                    <a:pos x="connsiteX2" y="connsiteY2"/>
                  </a:cxn>
                </a:cxnLst>
                <a:rect l="l" t="t" r="r" b="b"/>
                <a:pathLst>
                  <a:path w="307938" h="556481">
                    <a:moveTo>
                      <a:pt x="0" y="0"/>
                    </a:moveTo>
                    <a:lnTo>
                      <a:pt x="170055" y="556481"/>
                    </a:lnTo>
                    <a:lnTo>
                      <a:pt x="307938" y="89529"/>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27" name="Freeform 26"/>
              <p:cNvSpPr/>
              <p:nvPr userDrawn="1"/>
            </p:nvSpPr>
            <p:spPr>
              <a:xfrm>
                <a:off x="8503473" y="3390790"/>
                <a:ext cx="169706" cy="11373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82260"/>
                  <a:gd name="connsiteY0" fmla="*/ 1138144 h 1138144"/>
                  <a:gd name="connsiteX1" fmla="*/ 182260 w 182260"/>
                  <a:gd name="connsiteY1" fmla="*/ 0 h 1138144"/>
                  <a:gd name="connsiteX0" fmla="*/ 0 w 169706"/>
                  <a:gd name="connsiteY0" fmla="*/ 1144492 h 1144492"/>
                  <a:gd name="connsiteX1" fmla="*/ 169706 w 169706"/>
                  <a:gd name="connsiteY1" fmla="*/ 0 h 1144492"/>
                  <a:gd name="connsiteX0" fmla="*/ 0 w 176738"/>
                  <a:gd name="connsiteY0" fmla="*/ 1155159 h 1155159"/>
                  <a:gd name="connsiteX1" fmla="*/ 176738 w 176738"/>
                  <a:gd name="connsiteY1" fmla="*/ 0 h 1155159"/>
                  <a:gd name="connsiteX0" fmla="*/ 0 w 169706"/>
                  <a:gd name="connsiteY0" fmla="*/ 1137379 h 1137379"/>
                  <a:gd name="connsiteX1" fmla="*/ 169706 w 169706"/>
                  <a:gd name="connsiteY1" fmla="*/ 0 h 1137379"/>
                </a:gdLst>
                <a:ahLst/>
                <a:cxnLst>
                  <a:cxn ang="0">
                    <a:pos x="connsiteX0" y="connsiteY0"/>
                  </a:cxn>
                  <a:cxn ang="0">
                    <a:pos x="connsiteX1" y="connsiteY1"/>
                  </a:cxn>
                </a:cxnLst>
                <a:rect l="l" t="t" r="r" b="b"/>
                <a:pathLst>
                  <a:path w="169706" h="1137379">
                    <a:moveTo>
                      <a:pt x="0" y="1137379"/>
                    </a:moveTo>
                    <a:cubicBezTo>
                      <a:pt x="58661" y="763288"/>
                      <a:pt x="111045" y="374091"/>
                      <a:pt x="169706" y="0"/>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8" name="Freeform 27"/>
              <p:cNvSpPr/>
              <p:nvPr userDrawn="1"/>
            </p:nvSpPr>
            <p:spPr>
              <a:xfrm>
                <a:off x="8742168" y="3665220"/>
                <a:ext cx="317177" cy="86402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333"/>
                  <a:gd name="connsiteY0" fmla="*/ 1574389 h 1574389"/>
                  <a:gd name="connsiteX1" fmla="*/ 4781 w 10333"/>
                  <a:gd name="connsiteY1" fmla="*/ 0 h 1574389"/>
                  <a:gd name="connsiteX2" fmla="*/ 10333 w 10333"/>
                  <a:gd name="connsiteY2" fmla="*/ 1532332 h 1574389"/>
                  <a:gd name="connsiteX0" fmla="*/ 0 w 11221"/>
                  <a:gd name="connsiteY0" fmla="*/ 1574389 h 1595957"/>
                  <a:gd name="connsiteX1" fmla="*/ 4781 w 11221"/>
                  <a:gd name="connsiteY1" fmla="*/ 0 h 1595957"/>
                  <a:gd name="connsiteX2" fmla="*/ 11221 w 11221"/>
                  <a:gd name="connsiteY2" fmla="*/ 1595957 h 1595957"/>
                  <a:gd name="connsiteX0" fmla="*/ 0 w 11221"/>
                  <a:gd name="connsiteY0" fmla="*/ 1574389 h 1574389"/>
                  <a:gd name="connsiteX1" fmla="*/ 4781 w 11221"/>
                  <a:gd name="connsiteY1" fmla="*/ 0 h 1574389"/>
                  <a:gd name="connsiteX2" fmla="*/ 11221 w 11221"/>
                  <a:gd name="connsiteY2" fmla="*/ 1572822 h 1574389"/>
                </a:gdLst>
                <a:ahLst/>
                <a:cxnLst>
                  <a:cxn ang="0">
                    <a:pos x="connsiteX0" y="connsiteY0"/>
                  </a:cxn>
                  <a:cxn ang="0">
                    <a:pos x="connsiteX1" y="connsiteY1"/>
                  </a:cxn>
                  <a:cxn ang="0">
                    <a:pos x="connsiteX2" y="connsiteY2"/>
                  </a:cxn>
                </a:cxnLst>
                <a:rect l="l" t="t" r="r" b="b"/>
                <a:pathLst>
                  <a:path w="11221" h="1574389">
                    <a:moveTo>
                      <a:pt x="0" y="1574389"/>
                    </a:moveTo>
                    <a:cubicBezTo>
                      <a:pt x="1483" y="1062317"/>
                      <a:pt x="3298" y="512072"/>
                      <a:pt x="4781" y="0"/>
                    </a:cubicBezTo>
                    <a:cubicBezTo>
                      <a:pt x="6632" y="515406"/>
                      <a:pt x="9370" y="1057416"/>
                      <a:pt x="11221" y="1572822"/>
                    </a:cubicBez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9" name="Freeform 28"/>
              <p:cNvSpPr/>
              <p:nvPr userDrawn="1"/>
            </p:nvSpPr>
            <p:spPr>
              <a:xfrm>
                <a:off x="7774828" y="3485481"/>
                <a:ext cx="287146" cy="103855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000"/>
                  <a:gd name="connsiteY0" fmla="*/ 2091610 h 2101610"/>
                  <a:gd name="connsiteX1" fmla="*/ 4448 w 10000"/>
                  <a:gd name="connsiteY1" fmla="*/ 0 h 2101610"/>
                  <a:gd name="connsiteX2" fmla="*/ 10000 w 10000"/>
                  <a:gd name="connsiteY2" fmla="*/ 2101610 h 2101610"/>
                  <a:gd name="connsiteX0" fmla="*/ 0 w 12965"/>
                  <a:gd name="connsiteY0" fmla="*/ 2091610 h 2091610"/>
                  <a:gd name="connsiteX1" fmla="*/ 4448 w 12965"/>
                  <a:gd name="connsiteY1" fmla="*/ 0 h 2091610"/>
                  <a:gd name="connsiteX2" fmla="*/ 12965 w 12965"/>
                  <a:gd name="connsiteY2" fmla="*/ 1851683 h 2091610"/>
                  <a:gd name="connsiteX0" fmla="*/ 0 w 14486"/>
                  <a:gd name="connsiteY0" fmla="*/ 2102725 h 2102725"/>
                  <a:gd name="connsiteX1" fmla="*/ 4448 w 14486"/>
                  <a:gd name="connsiteY1" fmla="*/ 11115 h 2102725"/>
                  <a:gd name="connsiteX2" fmla="*/ 14111 w 14486"/>
                  <a:gd name="connsiteY2" fmla="*/ 1589187 h 2102725"/>
                  <a:gd name="connsiteX3" fmla="*/ 12965 w 14486"/>
                  <a:gd name="connsiteY3" fmla="*/ 1862798 h 2102725"/>
                  <a:gd name="connsiteX0" fmla="*/ 0 w 14111"/>
                  <a:gd name="connsiteY0" fmla="*/ 2102727 h 2102727"/>
                  <a:gd name="connsiteX1" fmla="*/ 4448 w 14111"/>
                  <a:gd name="connsiteY1" fmla="*/ 11117 h 2102727"/>
                  <a:gd name="connsiteX2" fmla="*/ 14111 w 14111"/>
                  <a:gd name="connsiteY2" fmla="*/ 1589189 h 2102727"/>
                  <a:gd name="connsiteX3" fmla="*/ 12965 w 14111"/>
                  <a:gd name="connsiteY3" fmla="*/ 1862800 h 2102727"/>
                  <a:gd name="connsiteX0" fmla="*/ 0 w 14111"/>
                  <a:gd name="connsiteY0" fmla="*/ 2091610 h 2091610"/>
                  <a:gd name="connsiteX1" fmla="*/ 4448 w 14111"/>
                  <a:gd name="connsiteY1" fmla="*/ 0 h 2091610"/>
                  <a:gd name="connsiteX2" fmla="*/ 14111 w 14111"/>
                  <a:gd name="connsiteY2" fmla="*/ 1578072 h 2091610"/>
                  <a:gd name="connsiteX3" fmla="*/ 12965 w 14111"/>
                  <a:gd name="connsiteY3" fmla="*/ 1851683 h 2091610"/>
                  <a:gd name="connsiteX0" fmla="*/ 0 w 9663"/>
                  <a:gd name="connsiteY0" fmla="*/ 0 h 1851683"/>
                  <a:gd name="connsiteX1" fmla="*/ 9663 w 9663"/>
                  <a:gd name="connsiteY1" fmla="*/ 1578072 h 1851683"/>
                  <a:gd name="connsiteX2" fmla="*/ 8517 w 9663"/>
                  <a:gd name="connsiteY2" fmla="*/ 1851683 h 1851683"/>
                </a:gdLst>
                <a:ahLst/>
                <a:cxnLst>
                  <a:cxn ang="0">
                    <a:pos x="connsiteX0" y="connsiteY0"/>
                  </a:cxn>
                  <a:cxn ang="0">
                    <a:pos x="connsiteX1" y="connsiteY1"/>
                  </a:cxn>
                  <a:cxn ang="0">
                    <a:pos x="connsiteX2" y="connsiteY2"/>
                  </a:cxn>
                </a:cxnLst>
                <a:rect l="l" t="t" r="r" b="b"/>
                <a:pathLst>
                  <a:path w="9663" h="1851683">
                    <a:moveTo>
                      <a:pt x="0" y="0"/>
                    </a:moveTo>
                    <a:lnTo>
                      <a:pt x="9663" y="1578072"/>
                    </a:lnTo>
                    <a:lnTo>
                      <a:pt x="8517" y="1851683"/>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30" name="Freeform 29"/>
              <p:cNvSpPr/>
              <p:nvPr userDrawn="1"/>
            </p:nvSpPr>
            <p:spPr>
              <a:xfrm>
                <a:off x="9554615" y="3637986"/>
                <a:ext cx="61683" cy="88605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61683"/>
                  <a:gd name="connsiteY0" fmla="*/ 939392 h 939392"/>
                  <a:gd name="connsiteX1" fmla="*/ 61683 w 61683"/>
                  <a:gd name="connsiteY1" fmla="*/ 0 h 939392"/>
                  <a:gd name="connsiteX0" fmla="*/ 0 w 61683"/>
                  <a:gd name="connsiteY0" fmla="*/ 886052 h 886052"/>
                  <a:gd name="connsiteX1" fmla="*/ 61683 w 61683"/>
                  <a:gd name="connsiteY1" fmla="*/ 0 h 886052"/>
                </a:gdLst>
                <a:ahLst/>
                <a:cxnLst>
                  <a:cxn ang="0">
                    <a:pos x="connsiteX0" y="connsiteY0"/>
                  </a:cxn>
                  <a:cxn ang="0">
                    <a:pos x="connsiteX1" y="connsiteY1"/>
                  </a:cxn>
                </a:cxnLst>
                <a:rect l="l" t="t" r="r" b="b"/>
                <a:pathLst>
                  <a:path w="61683" h="886052">
                    <a:moveTo>
                      <a:pt x="0" y="886052"/>
                    </a:moveTo>
                    <a:lnTo>
                      <a:pt x="61683" y="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31" name="Freeform 30"/>
              <p:cNvSpPr/>
              <p:nvPr userDrawn="1"/>
            </p:nvSpPr>
            <p:spPr>
              <a:xfrm>
                <a:off x="9078030" y="3485481"/>
                <a:ext cx="129540" cy="19263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 name="connsiteX0" fmla="*/ 0 w 121920"/>
                  <a:gd name="connsiteY0" fmla="*/ 60960 h 230732"/>
                  <a:gd name="connsiteX1" fmla="*/ 67857 w 121920"/>
                  <a:gd name="connsiteY1" fmla="*/ 230732 h 230732"/>
                  <a:gd name="connsiteX2" fmla="*/ 121920 w 121920"/>
                  <a:gd name="connsiteY2" fmla="*/ 0 h 230732"/>
                  <a:gd name="connsiteX0" fmla="*/ 0 w 114300"/>
                  <a:gd name="connsiteY0" fmla="*/ 0 h 169772"/>
                  <a:gd name="connsiteX1" fmla="*/ 67857 w 114300"/>
                  <a:gd name="connsiteY1" fmla="*/ 169772 h 169772"/>
                  <a:gd name="connsiteX2" fmla="*/ 114300 w 114300"/>
                  <a:gd name="connsiteY2" fmla="*/ 22860 h 169772"/>
                  <a:gd name="connsiteX0" fmla="*/ 0 w 129540"/>
                  <a:gd name="connsiteY0" fmla="*/ 0 h 192632"/>
                  <a:gd name="connsiteX1" fmla="*/ 83097 w 129540"/>
                  <a:gd name="connsiteY1" fmla="*/ 192632 h 192632"/>
                  <a:gd name="connsiteX2" fmla="*/ 129540 w 129540"/>
                  <a:gd name="connsiteY2" fmla="*/ 45720 h 192632"/>
                </a:gdLst>
                <a:ahLst/>
                <a:cxnLst>
                  <a:cxn ang="0">
                    <a:pos x="connsiteX0" y="connsiteY0"/>
                  </a:cxn>
                  <a:cxn ang="0">
                    <a:pos x="connsiteX1" y="connsiteY1"/>
                  </a:cxn>
                  <a:cxn ang="0">
                    <a:pos x="connsiteX2" y="connsiteY2"/>
                  </a:cxn>
                </a:cxnLst>
                <a:rect l="l" t="t" r="r" b="b"/>
                <a:pathLst>
                  <a:path w="129540" h="192632">
                    <a:moveTo>
                      <a:pt x="0" y="0"/>
                    </a:moveTo>
                    <a:lnTo>
                      <a:pt x="83097" y="192632"/>
                    </a:lnTo>
                    <a:lnTo>
                      <a:pt x="129540" y="45720"/>
                    </a:lnTo>
                  </a:path>
                </a:pathLst>
              </a:custGeom>
              <a:noFill/>
              <a:ln w="9525"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grpSp>
        <p:cxnSp>
          <p:nvCxnSpPr>
            <p:cNvPr id="8" name="Straight Connector 7"/>
            <p:cNvCxnSpPr/>
            <p:nvPr userDrawn="1"/>
          </p:nvCxnSpPr>
          <p:spPr>
            <a:xfrm>
              <a:off x="38100" y="2798914"/>
              <a:ext cx="1873251" cy="0"/>
            </a:xfrm>
            <a:prstGeom prst="line">
              <a:avLst/>
            </a:prstGeom>
            <a:ln w="9525">
              <a:gradFill flip="none" rotWithShape="1">
                <a:gsLst>
                  <a:gs pos="0">
                    <a:schemeClr val="bg1"/>
                  </a:gs>
                  <a:gs pos="64000">
                    <a:srgbClr val="0070C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flipV="1">
              <a:off x="4825694" y="2794798"/>
              <a:ext cx="4204006" cy="7872"/>
            </a:xfrm>
            <a:prstGeom prst="line">
              <a:avLst/>
            </a:prstGeom>
            <a:ln w="9525">
              <a:gradFill flip="none" rotWithShape="1">
                <a:gsLst>
                  <a:gs pos="0">
                    <a:schemeClr val="bg1"/>
                  </a:gs>
                  <a:gs pos="64000">
                    <a:srgbClr val="0070C0"/>
                  </a:gs>
                </a:gsLst>
                <a:lin ang="0" scaled="1"/>
                <a:tileRect/>
              </a:gradFill>
            </a:ln>
          </p:spPr>
          <p:style>
            <a:lnRef idx="1">
              <a:schemeClr val="accent1"/>
            </a:lnRef>
            <a:fillRef idx="0">
              <a:schemeClr val="accent1"/>
            </a:fillRef>
            <a:effectRef idx="0">
              <a:schemeClr val="accent1"/>
            </a:effectRef>
            <a:fontRef idx="minor">
              <a:schemeClr val="tx1"/>
            </a:fontRef>
          </p:style>
        </p:cxnSp>
      </p:grpSp>
      <p:pic>
        <p:nvPicPr>
          <p:cNvPr id="48" name="Picture 47"/>
          <p:cNvPicPr>
            <a:picLocks noChangeAspect="1"/>
          </p:cNvPicPr>
          <p:nvPr userDrawn="1"/>
        </p:nvPicPr>
        <p:blipFill>
          <a:blip r:embed="rId2"/>
          <a:srcRect l="4346" r="6376"/>
          <a:stretch>
            <a:fillRect/>
          </a:stretch>
        </p:blipFill>
        <p:spPr>
          <a:xfrm>
            <a:off x="-2" y="4576467"/>
            <a:ext cx="9144000" cy="567033"/>
          </a:xfrm>
          <a:custGeom>
            <a:avLst/>
            <a:gdLst>
              <a:gd name="connsiteX0" fmla="*/ 0 w 7315200"/>
              <a:gd name="connsiteY0" fmla="*/ 0 h 1121761"/>
              <a:gd name="connsiteX1" fmla="*/ 7315200 w 7315200"/>
              <a:gd name="connsiteY1" fmla="*/ 0 h 1121761"/>
              <a:gd name="connsiteX2" fmla="*/ 7315200 w 7315200"/>
              <a:gd name="connsiteY2" fmla="*/ 1121761 h 1121761"/>
              <a:gd name="connsiteX3" fmla="*/ 0 w 7315200"/>
              <a:gd name="connsiteY3" fmla="*/ 1121761 h 1121761"/>
            </a:gdLst>
            <a:ahLst/>
            <a:cxnLst>
              <a:cxn ang="0">
                <a:pos x="connsiteX0" y="connsiteY0"/>
              </a:cxn>
              <a:cxn ang="0">
                <a:pos x="connsiteX1" y="connsiteY1"/>
              </a:cxn>
              <a:cxn ang="0">
                <a:pos x="connsiteX2" y="connsiteY2"/>
              </a:cxn>
              <a:cxn ang="0">
                <a:pos x="connsiteX3" y="connsiteY3"/>
              </a:cxn>
            </a:cxnLst>
            <a:rect l="l" t="t" r="r" b="b"/>
            <a:pathLst>
              <a:path w="7315200" h="1121761">
                <a:moveTo>
                  <a:pt x="0" y="0"/>
                </a:moveTo>
                <a:lnTo>
                  <a:pt x="7315200" y="0"/>
                </a:lnTo>
                <a:lnTo>
                  <a:pt x="7315200" y="1121761"/>
                </a:lnTo>
                <a:lnTo>
                  <a:pt x="0" y="1121761"/>
                </a:lnTo>
                <a:close/>
              </a:path>
            </a:pathLst>
          </a:custGeom>
        </p:spPr>
      </p:pic>
    </p:spTree>
    <p:extLst>
      <p:ext uri="{BB962C8B-B14F-4D97-AF65-F5344CB8AC3E}">
        <p14:creationId xmlns:p14="http://schemas.microsoft.com/office/powerpoint/2010/main" val="83323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Shape 40"/>
          <p:cNvSpPr>
            <a:spLocks noGrp="1"/>
          </p:cNvSpPr>
          <p:nvPr>
            <p:ph type="title"/>
          </p:nvPr>
        </p:nvSpPr>
        <p:spPr>
          <a:xfrm>
            <a:off x="230936" y="150264"/>
            <a:ext cx="8723050" cy="452986"/>
          </a:xfrm>
          <a:prstGeom prst="rect">
            <a:avLst/>
          </a:prstGeom>
        </p:spPr>
        <p:txBody>
          <a:bodyPr anchor="t">
            <a:noAutofit/>
          </a:bodyPr>
          <a:lstStyle>
            <a:lvl1pPr>
              <a:defRPr sz="2000">
                <a:solidFill>
                  <a:srgbClr val="0070C0"/>
                </a:solidFill>
              </a:defRPr>
            </a:lvl1pPr>
          </a:lstStyle>
          <a:p>
            <a:r>
              <a:rPr dirty="0"/>
              <a:t>Title Text</a:t>
            </a:r>
          </a:p>
        </p:txBody>
      </p:sp>
      <p:pic>
        <p:nvPicPr>
          <p:cNvPr id="14" name="image2.png" descr="Untitled-7.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0115" y="4615422"/>
            <a:ext cx="684507" cy="326830"/>
          </a:xfrm>
          <a:prstGeom prst="rect">
            <a:avLst/>
          </a:prstGeom>
          <a:ln w="12700">
            <a:miter lim="400000"/>
          </a:ln>
        </p:spPr>
      </p:pic>
      <p:sp>
        <p:nvSpPr>
          <p:cNvPr id="12" name="Shape 42"/>
          <p:cNvSpPr>
            <a:spLocks noGrp="1"/>
          </p:cNvSpPr>
          <p:nvPr>
            <p:ph type="sldNum" sz="quarter" idx="2"/>
          </p:nvPr>
        </p:nvSpPr>
        <p:spPr>
          <a:xfrm>
            <a:off x="8440893" y="4755133"/>
            <a:ext cx="468287" cy="279401"/>
          </a:xfrm>
          <a:prstGeom prst="rect">
            <a:avLst/>
          </a:prstGeom>
        </p:spPr>
        <p:txBody>
          <a:bodyP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grpSp>
        <p:nvGrpSpPr>
          <p:cNvPr id="6" name="Group 5"/>
          <p:cNvGrpSpPr/>
          <p:nvPr userDrawn="1"/>
        </p:nvGrpSpPr>
        <p:grpSpPr>
          <a:xfrm>
            <a:off x="332014" y="519800"/>
            <a:ext cx="384531" cy="67500"/>
            <a:chOff x="415746" y="4094663"/>
            <a:chExt cx="512708" cy="90000"/>
          </a:xfrm>
        </p:grpSpPr>
        <p:sp>
          <p:nvSpPr>
            <p:cNvPr id="7" name="Oval 6"/>
            <p:cNvSpPr>
              <a:spLocks noChangeAspect="1"/>
            </p:cNvSpPr>
            <p:nvPr/>
          </p:nvSpPr>
          <p:spPr>
            <a:xfrm>
              <a:off x="415746"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Oval 7"/>
            <p:cNvSpPr>
              <a:spLocks noChangeAspect="1"/>
            </p:cNvSpPr>
            <p:nvPr/>
          </p:nvSpPr>
          <p:spPr>
            <a:xfrm>
              <a:off x="627101"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a:spLocks noChangeAspect="1"/>
            </p:cNvSpPr>
            <p:nvPr/>
          </p:nvSpPr>
          <p:spPr>
            <a:xfrm>
              <a:off x="838454" y="4094663"/>
              <a:ext cx="90000" cy="9000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282803263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46018"/>
            <a:ext cx="8684638" cy="531352"/>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2350" y="830082"/>
            <a:ext cx="8684638" cy="37419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4818129"/>
            <a:ext cx="2133600" cy="273844"/>
          </a:xfrm>
          <a:prstGeom prst="rect">
            <a:avLst/>
          </a:prstGeom>
        </p:spPr>
        <p:txBody>
          <a:bodyPr/>
          <a:lstStyle/>
          <a:p>
            <a:fld id="{C1522C73-52EA-476F-9D6E-C845BAFD29AD}" type="datetime1">
              <a:rPr lang="en-US" smtClean="0"/>
              <a:t>7/3/2018</a:t>
            </a:fld>
            <a:endParaRPr lang="en-US"/>
          </a:p>
        </p:txBody>
      </p:sp>
      <p:sp>
        <p:nvSpPr>
          <p:cNvPr id="5" name="Footer Placeholder 4"/>
          <p:cNvSpPr>
            <a:spLocks noGrp="1"/>
          </p:cNvSpPr>
          <p:nvPr>
            <p:ph type="ftr" sz="quarter" idx="11"/>
          </p:nvPr>
        </p:nvSpPr>
        <p:spPr>
          <a:xfrm>
            <a:off x="5562602" y="39490"/>
            <a:ext cx="2667065" cy="181541"/>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39490"/>
            <a:ext cx="185195" cy="18154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744009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27527"/>
      </p:ext>
    </p:extLst>
  </p:cSld>
  <p:clrMap bg1="lt1" tx1="dk1" bg2="lt2" tx2="dk2" accent1="accent1" accent2="accent2" accent3="accent3" accent4="accent4" accent5="accent5" accent6="accent6" hlink="hlink" folHlink="folHlink"/>
  <p:sldLayoutIdLst>
    <p:sldLayoutId id="2147483718" r:id="rId1"/>
    <p:sldLayoutId id="2147483695" r:id="rId2"/>
    <p:sldLayoutId id="2147483719" r:id="rId3"/>
    <p:sldLayoutId id="2147483720" r:id="rId4"/>
    <p:sldLayoutId id="2147483721" r:id="rId5"/>
    <p:sldLayoutId id="2147483684" r:id="rId6"/>
    <p:sldLayoutId id="2147483723" r:id="rId7"/>
    <p:sldLayoutId id="2147483724" r:id="rId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0" userDrawn="1">
          <p15:clr>
            <a:srgbClr val="F26B43"/>
          </p15:clr>
        </p15:guide>
        <p15:guide id="2" pos="30" userDrawn="1">
          <p15:clr>
            <a:srgbClr val="F26B43"/>
          </p15:clr>
        </p15:guide>
        <p15:guide id="3" pos="209" userDrawn="1">
          <p15:clr>
            <a:srgbClr val="F26B43"/>
          </p15:clr>
        </p15:guide>
        <p15:guide id="4" pos="269" userDrawn="1">
          <p15:clr>
            <a:srgbClr val="F26B43"/>
          </p15:clr>
        </p15:guide>
        <p15:guide id="5" pos="449" userDrawn="1">
          <p15:clr>
            <a:srgbClr val="F26B43"/>
          </p15:clr>
        </p15:guide>
        <p15:guide id="6" pos="509" userDrawn="1">
          <p15:clr>
            <a:srgbClr val="F26B43"/>
          </p15:clr>
        </p15:guide>
        <p15:guide id="7" pos="692" userDrawn="1">
          <p15:clr>
            <a:srgbClr val="F26B43"/>
          </p15:clr>
        </p15:guide>
        <p15:guide id="8" pos="748" userDrawn="1">
          <p15:clr>
            <a:srgbClr val="F26B43"/>
          </p15:clr>
        </p15:guide>
        <p15:guide id="9" pos="931" userDrawn="1">
          <p15:clr>
            <a:srgbClr val="F26B43"/>
          </p15:clr>
        </p15:guide>
        <p15:guide id="10" pos="987" userDrawn="1">
          <p15:clr>
            <a:srgbClr val="F26B43"/>
          </p15:clr>
        </p15:guide>
        <p15:guide id="11" pos="1171" userDrawn="1">
          <p15:clr>
            <a:srgbClr val="F26B43"/>
          </p15:clr>
        </p15:guide>
        <p15:guide id="12" pos="1227" userDrawn="1">
          <p15:clr>
            <a:srgbClr val="F26B43"/>
          </p15:clr>
        </p15:guide>
        <p15:guide id="13" pos="1410" userDrawn="1">
          <p15:clr>
            <a:srgbClr val="F26B43"/>
          </p15:clr>
        </p15:guide>
        <p15:guide id="14" pos="1466" userDrawn="1">
          <p15:clr>
            <a:srgbClr val="F26B43"/>
          </p15:clr>
        </p15:guide>
        <p15:guide id="15" pos="1649" userDrawn="1">
          <p15:clr>
            <a:srgbClr val="F26B43"/>
          </p15:clr>
        </p15:guide>
        <p15:guide id="16" pos="1706" userDrawn="1">
          <p15:clr>
            <a:srgbClr val="F26B43"/>
          </p15:clr>
        </p15:guide>
        <p15:guide id="17" pos="1889" userDrawn="1">
          <p15:clr>
            <a:srgbClr val="F26B43"/>
          </p15:clr>
        </p15:guide>
        <p15:guide id="18" pos="1949" userDrawn="1">
          <p15:clr>
            <a:srgbClr val="F26B43"/>
          </p15:clr>
        </p15:guide>
        <p15:guide id="19" pos="2128" userDrawn="1">
          <p15:clr>
            <a:srgbClr val="F26B43"/>
          </p15:clr>
        </p15:guide>
        <p15:guide id="20" pos="2188" userDrawn="1">
          <p15:clr>
            <a:srgbClr val="F26B43"/>
          </p15:clr>
        </p15:guide>
        <p15:guide id="21" pos="2368" userDrawn="1">
          <p15:clr>
            <a:srgbClr val="F26B43"/>
          </p15:clr>
        </p15:guide>
        <p15:guide id="22" pos="2427" userDrawn="1">
          <p15:clr>
            <a:srgbClr val="F26B43"/>
          </p15:clr>
        </p15:guide>
        <p15:guide id="23" pos="2611" userDrawn="1">
          <p15:clr>
            <a:srgbClr val="F26B43"/>
          </p15:clr>
        </p15:guide>
        <p15:guide id="24" pos="2667" userDrawn="1">
          <p15:clr>
            <a:srgbClr val="F26B43"/>
          </p15:clr>
        </p15:guide>
        <p15:guide id="25" pos="2850" userDrawn="1">
          <p15:clr>
            <a:srgbClr val="F26B43"/>
          </p15:clr>
        </p15:guide>
        <p15:guide id="26" pos="2906" userDrawn="1">
          <p15:clr>
            <a:srgbClr val="F26B43"/>
          </p15:clr>
        </p15:guide>
        <p15:guide id="27" pos="3089" userDrawn="1">
          <p15:clr>
            <a:srgbClr val="F26B43"/>
          </p15:clr>
        </p15:guide>
        <p15:guide id="28" pos="3146" userDrawn="1">
          <p15:clr>
            <a:srgbClr val="F26B43"/>
          </p15:clr>
        </p15:guide>
        <p15:guide id="29" pos="3329" userDrawn="1">
          <p15:clr>
            <a:srgbClr val="F26B43"/>
          </p15:clr>
        </p15:guide>
        <p15:guide id="30" pos="3389" userDrawn="1">
          <p15:clr>
            <a:srgbClr val="F26B43"/>
          </p15:clr>
        </p15:guide>
        <p15:guide id="31" pos="3568" userDrawn="1">
          <p15:clr>
            <a:srgbClr val="F26B43"/>
          </p15:clr>
        </p15:guide>
        <p15:guide id="32" pos="3628" userDrawn="1">
          <p15:clr>
            <a:srgbClr val="F26B43"/>
          </p15:clr>
        </p15:guide>
        <p15:guide id="33" pos="3808" userDrawn="1">
          <p15:clr>
            <a:srgbClr val="F26B43"/>
          </p15:clr>
        </p15:guide>
        <p15:guide id="34" pos="3867" userDrawn="1">
          <p15:clr>
            <a:srgbClr val="F26B43"/>
          </p15:clr>
        </p15:guide>
        <p15:guide id="35" pos="4051" userDrawn="1">
          <p15:clr>
            <a:srgbClr val="F26B43"/>
          </p15:clr>
        </p15:guide>
        <p15:guide id="36" pos="4107" userDrawn="1">
          <p15:clr>
            <a:srgbClr val="F26B43"/>
          </p15:clr>
        </p15:guide>
        <p15:guide id="37" pos="4290" userDrawn="1">
          <p15:clr>
            <a:srgbClr val="F26B43"/>
          </p15:clr>
        </p15:guide>
        <p15:guide id="38" pos="4346" userDrawn="1">
          <p15:clr>
            <a:srgbClr val="F26B43"/>
          </p15:clr>
        </p15:guide>
        <p15:guide id="39" pos="4529" userDrawn="1">
          <p15:clr>
            <a:srgbClr val="F26B43"/>
          </p15:clr>
        </p15:guide>
        <p15:guide id="40" pos="4586" userDrawn="1">
          <p15:clr>
            <a:srgbClr val="F26B43"/>
          </p15:clr>
        </p15:guide>
        <p15:guide id="41" pos="4769" userDrawn="1">
          <p15:clr>
            <a:srgbClr val="F26B43"/>
          </p15:clr>
        </p15:guide>
        <p15:guide id="42" pos="4825" userDrawn="1">
          <p15:clr>
            <a:srgbClr val="F26B43"/>
          </p15:clr>
        </p15:guide>
        <p15:guide id="43" pos="5008" userDrawn="1">
          <p15:clr>
            <a:srgbClr val="F26B43"/>
          </p15:clr>
        </p15:guide>
        <p15:guide id="44" pos="5064" userDrawn="1">
          <p15:clr>
            <a:srgbClr val="F26B43"/>
          </p15:clr>
        </p15:guide>
        <p15:guide id="45" pos="5248" userDrawn="1">
          <p15:clr>
            <a:srgbClr val="F26B43"/>
          </p15:clr>
        </p15:guide>
        <p15:guide id="46" pos="5307" userDrawn="1">
          <p15:clr>
            <a:srgbClr val="F26B43"/>
          </p15:clr>
        </p15:guide>
        <p15:guide id="47" pos="5487" userDrawn="1">
          <p15:clr>
            <a:srgbClr val="F26B43"/>
          </p15:clr>
        </p15:guide>
        <p15:guide id="48" pos="5547" userDrawn="1">
          <p15:clr>
            <a:srgbClr val="F26B43"/>
          </p15:clr>
        </p15:guide>
        <p15:guide id="49" pos="5730" userDrawn="1">
          <p15:clr>
            <a:srgbClr val="F26B43"/>
          </p15:clr>
        </p15:guide>
        <p15:guide id="50" orient="horz" pos="146" userDrawn="1">
          <p15:clr>
            <a:srgbClr val="F26B43"/>
          </p15:clr>
        </p15:guide>
        <p15:guide id="51" orient="horz" pos="329" userDrawn="1">
          <p15:clr>
            <a:srgbClr val="F26B43"/>
          </p15:clr>
        </p15:guide>
        <p15:guide id="52" orient="horz" pos="385" userDrawn="1">
          <p15:clr>
            <a:srgbClr val="F26B43"/>
          </p15:clr>
        </p15:guide>
        <p15:guide id="53" orient="horz" pos="569" userDrawn="1">
          <p15:clr>
            <a:srgbClr val="F26B43"/>
          </p15:clr>
        </p15:guide>
        <p15:guide id="54" orient="horz" pos="625" userDrawn="1">
          <p15:clr>
            <a:srgbClr val="F26B43"/>
          </p15:clr>
        </p15:guide>
        <p15:guide id="55" orient="horz" pos="808" userDrawn="1">
          <p15:clr>
            <a:srgbClr val="F26B43"/>
          </p15:clr>
        </p15:guide>
        <p15:guide id="56" orient="horz" pos="868" userDrawn="1">
          <p15:clr>
            <a:srgbClr val="F26B43"/>
          </p15:clr>
        </p15:guide>
        <p15:guide id="57" orient="horz" pos="1047" userDrawn="1">
          <p15:clr>
            <a:srgbClr val="F26B43"/>
          </p15:clr>
        </p15:guide>
        <p15:guide id="58" orient="horz" pos="1107" userDrawn="1">
          <p15:clr>
            <a:srgbClr val="F26B43"/>
          </p15:clr>
        </p15:guide>
        <p15:guide id="59" orient="horz" pos="1287" userDrawn="1">
          <p15:clr>
            <a:srgbClr val="F26B43"/>
          </p15:clr>
        </p15:guide>
        <p15:guide id="60" orient="horz" pos="1346" userDrawn="1">
          <p15:clr>
            <a:srgbClr val="F26B43"/>
          </p15:clr>
        </p15:guide>
        <p15:guide id="61" orient="horz" pos="1530" userDrawn="1">
          <p15:clr>
            <a:srgbClr val="F26B43"/>
          </p15:clr>
        </p15:guide>
        <p15:guide id="62" orient="horz" pos="1586" userDrawn="1">
          <p15:clr>
            <a:srgbClr val="F26B43"/>
          </p15:clr>
        </p15:guide>
        <p15:guide id="63" orient="horz" pos="1769" userDrawn="1">
          <p15:clr>
            <a:srgbClr val="F26B43"/>
          </p15:clr>
        </p15:guide>
        <p15:guide id="64" orient="horz" pos="1825" userDrawn="1">
          <p15:clr>
            <a:srgbClr val="F26B43"/>
          </p15:clr>
        </p15:guide>
        <p15:guide id="65" orient="horz" pos="2009" userDrawn="1">
          <p15:clr>
            <a:srgbClr val="F26B43"/>
          </p15:clr>
        </p15:guide>
        <p15:guide id="66" orient="horz" pos="2065" userDrawn="1">
          <p15:clr>
            <a:srgbClr val="F26B43"/>
          </p15:clr>
        </p15:guide>
        <p15:guide id="67" orient="horz" pos="2248" userDrawn="1">
          <p15:clr>
            <a:srgbClr val="F26B43"/>
          </p15:clr>
        </p15:guide>
        <p15:guide id="68" orient="horz" pos="2304" userDrawn="1">
          <p15:clr>
            <a:srgbClr val="F26B43"/>
          </p15:clr>
        </p15:guide>
        <p15:guide id="69" orient="horz" pos="2487" userDrawn="1">
          <p15:clr>
            <a:srgbClr val="F26B43"/>
          </p15:clr>
        </p15:guide>
        <p15:guide id="70" orient="horz" pos="2543" userDrawn="1">
          <p15:clr>
            <a:srgbClr val="F26B43"/>
          </p15:clr>
        </p15:guide>
        <p15:guide id="71" orient="horz" pos="2727" userDrawn="1">
          <p15:clr>
            <a:srgbClr val="F26B43"/>
          </p15:clr>
        </p15:guide>
        <p15:guide id="72" orient="horz" pos="2786" userDrawn="1">
          <p15:clr>
            <a:srgbClr val="F26B43"/>
          </p15:clr>
        </p15:guide>
        <p15:guide id="73" orient="horz" pos="2970" userDrawn="1">
          <p15:clr>
            <a:srgbClr val="F26B43"/>
          </p15:clr>
        </p15:guide>
        <p15:guide id="74" orient="horz" pos="3026" userDrawn="1">
          <p15:clr>
            <a:srgbClr val="F26B43"/>
          </p15:clr>
        </p15:guide>
        <p15:guide id="75" orient="horz" pos="32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3886200" y="2114550"/>
            <a:ext cx="3594101" cy="2038469"/>
          </a:xfrm>
        </p:spPr>
        <p:txBody>
          <a:bodyPr/>
          <a:lstStyle/>
          <a:p>
            <a:r>
              <a:rPr lang="en-US" dirty="0" smtClean="0"/>
              <a:t>Securities Lending</a:t>
            </a:r>
            <a:endParaRPr lang="en-US" sz="3200" dirty="0"/>
          </a:p>
        </p:txBody>
      </p:sp>
    </p:spTree>
    <p:extLst>
      <p:ext uri="{BB962C8B-B14F-4D97-AF65-F5344CB8AC3E}">
        <p14:creationId xmlns:p14="http://schemas.microsoft.com/office/powerpoint/2010/main" val="410328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Use Case #2: How Blockchain technology can be leveraged for Post Trade processing</a:t>
            </a:r>
          </a:p>
        </p:txBody>
      </p:sp>
      <p:sp>
        <p:nvSpPr>
          <p:cNvPr id="5" name="TextBox 4"/>
          <p:cNvSpPr txBox="1"/>
          <p:nvPr/>
        </p:nvSpPr>
        <p:spPr>
          <a:xfrm>
            <a:off x="342900" y="746038"/>
            <a:ext cx="4114800" cy="282662"/>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‘To-Be’ Process</a:t>
            </a:r>
          </a:p>
        </p:txBody>
      </p:sp>
      <p:sp>
        <p:nvSpPr>
          <p:cNvPr id="6" name="Rectangle 5"/>
          <p:cNvSpPr/>
          <p:nvPr/>
        </p:nvSpPr>
        <p:spPr>
          <a:xfrm>
            <a:off x="342900" y="1003028"/>
            <a:ext cx="4114800" cy="3485570"/>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33388" indent="-433388">
              <a:lnSpc>
                <a:spcPct val="150000"/>
              </a:lnSpc>
            </a:pPr>
            <a:r>
              <a:rPr lang="en-US" sz="1050" dirty="0">
                <a:solidFill>
                  <a:schemeClr val="tx1">
                    <a:lumMod val="50000"/>
                  </a:schemeClr>
                </a:solidFill>
                <a:latin typeface="Calibri" panose="020F0502020204030204" pitchFamily="34" charset="0"/>
              </a:rPr>
              <a:t>Step 1:  Lenders &amp; Brokers will agree trade terms using </a:t>
            </a:r>
            <a:r>
              <a:rPr lang="en-US" sz="1050">
                <a:solidFill>
                  <a:schemeClr val="tx1">
                    <a:lumMod val="50000"/>
                  </a:schemeClr>
                </a:solidFill>
                <a:latin typeface="Calibri" panose="020F0502020204030204" pitchFamily="34" charset="0"/>
              </a:rPr>
              <a:t>current </a:t>
            </a:r>
            <a:r>
              <a:rPr lang="en-US" sz="1050" smtClean="0">
                <a:solidFill>
                  <a:schemeClr val="tx1">
                    <a:lumMod val="50000"/>
                  </a:schemeClr>
                </a:solidFill>
                <a:latin typeface="Calibri" panose="020F0502020204030204" pitchFamily="34" charset="0"/>
              </a:rPr>
              <a:t>applications</a:t>
            </a:r>
          </a:p>
          <a:p>
            <a:pPr marL="433388" indent="-433388">
              <a:lnSpc>
                <a:spcPct val="150000"/>
              </a:lnSpc>
            </a:pPr>
            <a:r>
              <a:rPr lang="en-US" sz="1050" smtClean="0">
                <a:solidFill>
                  <a:schemeClr val="tx1">
                    <a:lumMod val="50000"/>
                  </a:schemeClr>
                </a:solidFill>
                <a:latin typeface="Calibri" panose="020F0502020204030204" pitchFamily="34" charset="0"/>
              </a:rPr>
              <a:t>Step </a:t>
            </a:r>
            <a:r>
              <a:rPr lang="en-US" sz="1050" dirty="0">
                <a:solidFill>
                  <a:schemeClr val="tx1">
                    <a:lumMod val="50000"/>
                  </a:schemeClr>
                </a:solidFill>
                <a:latin typeface="Calibri" panose="020F0502020204030204" pitchFamily="34" charset="0"/>
              </a:rPr>
              <a:t>2:  Trade details will flow from Execution system to blockchain n/w in real time</a:t>
            </a:r>
          </a:p>
          <a:p>
            <a:pPr marL="433388" indent="-433388">
              <a:lnSpc>
                <a:spcPct val="150000"/>
              </a:lnSpc>
            </a:pPr>
            <a:r>
              <a:rPr lang="en-US" sz="1050" dirty="0">
                <a:solidFill>
                  <a:schemeClr val="tx1">
                    <a:lumMod val="50000"/>
                  </a:schemeClr>
                </a:solidFill>
                <a:latin typeface="Calibri" panose="020F0502020204030204" pitchFamily="34" charset="0"/>
              </a:rPr>
              <a:t>Step 3:  Smart contract will automatically determine Collateral &amp; Security Obligations at a sub-account/client level</a:t>
            </a:r>
          </a:p>
          <a:p>
            <a:pPr marL="433388" indent="-433388">
              <a:lnSpc>
                <a:spcPct val="150000"/>
              </a:lnSpc>
            </a:pPr>
            <a:r>
              <a:rPr lang="en-US" sz="1050" dirty="0">
                <a:solidFill>
                  <a:schemeClr val="tx1">
                    <a:lumMod val="50000"/>
                  </a:schemeClr>
                </a:solidFill>
                <a:latin typeface="Calibri" panose="020F0502020204030204" pitchFamily="34" charset="0"/>
              </a:rPr>
              <a:t>Step 4:  Borrower and Lender will confirm trade details on the blockchain using public- private key</a:t>
            </a:r>
          </a:p>
          <a:p>
            <a:pPr marL="433388" indent="-433388">
              <a:lnSpc>
                <a:spcPct val="150000"/>
              </a:lnSpc>
            </a:pPr>
            <a:r>
              <a:rPr lang="en-US" sz="1050" dirty="0">
                <a:solidFill>
                  <a:schemeClr val="tx1">
                    <a:lumMod val="50000"/>
                  </a:schemeClr>
                </a:solidFill>
                <a:latin typeface="Calibri" panose="020F0502020204030204" pitchFamily="34" charset="0"/>
              </a:rPr>
              <a:t>Step 5:  Smart contract will transfer securities to the borrower account &amp; collateral to the lender account</a:t>
            </a:r>
          </a:p>
          <a:p>
            <a:pPr marL="433388" indent="-433388">
              <a:lnSpc>
                <a:spcPct val="150000"/>
              </a:lnSpc>
            </a:pPr>
            <a:r>
              <a:rPr lang="en-US" sz="1050" dirty="0">
                <a:solidFill>
                  <a:schemeClr val="tx1">
                    <a:lumMod val="50000"/>
                  </a:schemeClr>
                </a:solidFill>
                <a:latin typeface="Calibri" panose="020F0502020204030204" pitchFamily="34" charset="0"/>
              </a:rPr>
              <a:t>Step 6:  Smart contract will send acknowledgement to lender &amp; borrower</a:t>
            </a:r>
          </a:p>
          <a:p>
            <a:pPr marL="433388" indent="-433388">
              <a:lnSpc>
                <a:spcPct val="150000"/>
              </a:lnSpc>
            </a:pPr>
            <a:r>
              <a:rPr lang="en-US" sz="1050" dirty="0">
                <a:solidFill>
                  <a:schemeClr val="tx1">
                    <a:lumMod val="50000"/>
                  </a:schemeClr>
                </a:solidFill>
                <a:latin typeface="Calibri" panose="020F0502020204030204" pitchFamily="34" charset="0"/>
              </a:rPr>
              <a:t>Step 7:  Smart contract will perform daily MTM calculation and will transfer the collateral accordingly</a:t>
            </a:r>
          </a:p>
        </p:txBody>
      </p:sp>
      <p:sp>
        <p:nvSpPr>
          <p:cNvPr id="7" name="TextBox 6"/>
          <p:cNvSpPr txBox="1"/>
          <p:nvPr/>
        </p:nvSpPr>
        <p:spPr>
          <a:xfrm>
            <a:off x="4758368" y="746038"/>
            <a:ext cx="4114800" cy="282662"/>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Assumptions</a:t>
            </a:r>
          </a:p>
        </p:txBody>
      </p:sp>
      <p:sp>
        <p:nvSpPr>
          <p:cNvPr id="8" name="Rectangle 7"/>
          <p:cNvSpPr/>
          <p:nvPr/>
        </p:nvSpPr>
        <p:spPr>
          <a:xfrm>
            <a:off x="4758368" y="1003028"/>
            <a:ext cx="4114800" cy="3485570"/>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Trade Execution will be outside blockchain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post trade activities like Clearing &amp; Settlement, Collateral &amp; Margin Management, Corporate Action processing, Reconciliation &amp; Regulatory reporting will be done using blockchain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market participants will be provided permissioned access (private – public key combination)</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securities will be digitized and stored on the block chain network</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There will be two ledgers – collateral ledger &amp; security ledger at sub-account/client level</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Custodian &amp; Depository will validate and manage asset ledger and will have a public key to view client positions</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CCP will perform following functions:</a:t>
            </a:r>
          </a:p>
          <a:p>
            <a:pPr lvl="1"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Manage blockchain infrastructure</a:t>
            </a:r>
          </a:p>
          <a:p>
            <a:pPr lvl="1"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Perform KYC checks and on-board market participants</a:t>
            </a:r>
            <a:endParaRPr lang="en-US" sz="1050" dirty="0">
              <a:solidFill>
                <a:schemeClr val="tx1">
                  <a:lumMod val="50000"/>
                </a:schemeClr>
              </a:solidFill>
              <a:latin typeface="Calibri" panose="020F0502020204030204" pitchFamily="34" charset="0"/>
              <a:cs typeface="Arial" panose="020B0604020202020204" pitchFamily="34" charset="0"/>
            </a:endParaRPr>
          </a:p>
        </p:txBody>
      </p:sp>
      <p:sp>
        <p:nvSpPr>
          <p:cNvPr id="9" name="Rectangle 8"/>
          <p:cNvSpPr/>
          <p:nvPr/>
        </p:nvSpPr>
        <p:spPr>
          <a:xfrm>
            <a:off x="4743450" y="4490093"/>
            <a:ext cx="4286250" cy="346249"/>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825" dirty="0">
                <a:solidFill>
                  <a:schemeClr val="tx1">
                    <a:lumMod val="50000"/>
                  </a:schemeClr>
                </a:solidFill>
                <a:latin typeface="+mj-lt"/>
              </a:rPr>
              <a:t>For bi-lateral trade execution, trade confirmation/affirmation will be done on the </a:t>
            </a:r>
            <a:r>
              <a:rPr lang="en-US" sz="825" dirty="0" err="1">
                <a:solidFill>
                  <a:schemeClr val="tx1">
                    <a:lumMod val="50000"/>
                  </a:schemeClr>
                </a:solidFill>
                <a:latin typeface="+mj-lt"/>
              </a:rPr>
              <a:t>blockchain</a:t>
            </a:r>
            <a:r>
              <a:rPr lang="en-US" sz="825" dirty="0">
                <a:solidFill>
                  <a:schemeClr val="tx1">
                    <a:lumMod val="50000"/>
                  </a:schemeClr>
                </a:solidFill>
                <a:latin typeface="+mj-lt"/>
              </a:rPr>
              <a:t> n/w</a:t>
            </a:r>
          </a:p>
        </p:txBody>
      </p:sp>
    </p:spTree>
    <p:extLst>
      <p:ext uri="{BB962C8B-B14F-4D97-AF65-F5344CB8AC3E}">
        <p14:creationId xmlns:p14="http://schemas.microsoft.com/office/powerpoint/2010/main" val="2399263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1800" dirty="0"/>
              <a:t>Benefits of Blockchain in Sec Lending business</a:t>
            </a:r>
          </a:p>
        </p:txBody>
      </p:sp>
      <p:sp>
        <p:nvSpPr>
          <p:cNvPr id="5" name="Rounded Rectangle 4"/>
          <p:cNvSpPr/>
          <p:nvPr/>
        </p:nvSpPr>
        <p:spPr>
          <a:xfrm>
            <a:off x="342900" y="685800"/>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Faster execution</a:t>
            </a:r>
            <a:endParaRPr lang="en-US" sz="1200" kern="0" dirty="0">
              <a:solidFill>
                <a:schemeClr val="bg1"/>
              </a:solidFill>
              <a:latin typeface="Calibri" panose="020F0502020204030204" pitchFamily="34" charset="0"/>
            </a:endParaRPr>
          </a:p>
        </p:txBody>
      </p:sp>
      <p:sp>
        <p:nvSpPr>
          <p:cNvPr id="6" name="Rectangle 5"/>
          <p:cNvSpPr/>
          <p:nvPr/>
        </p:nvSpPr>
        <p:spPr>
          <a:xfrm>
            <a:off x="2171700" y="685800"/>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technology could accelerate the execution of security lending, as counterparties would be able to agree terms and pricing in real-time</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enable peer-to-peer transfer of securities without the need of intermediaries(custodian, lending agent) or central authorities (CCP’s)</a:t>
            </a:r>
          </a:p>
        </p:txBody>
      </p:sp>
      <p:sp>
        <p:nvSpPr>
          <p:cNvPr id="7" name="Rounded Rectangle 6"/>
          <p:cNvSpPr/>
          <p:nvPr/>
        </p:nvSpPr>
        <p:spPr>
          <a:xfrm>
            <a:off x="342900" y="2221835"/>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Efficient Collateral &amp; Margin Management</a:t>
            </a:r>
          </a:p>
        </p:txBody>
      </p:sp>
      <p:sp>
        <p:nvSpPr>
          <p:cNvPr id="8" name="Rounded Rectangle 7"/>
          <p:cNvSpPr/>
          <p:nvPr/>
        </p:nvSpPr>
        <p:spPr>
          <a:xfrm>
            <a:off x="342900" y="3008948"/>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Simplified Corporate Action processing</a:t>
            </a:r>
          </a:p>
        </p:txBody>
      </p:sp>
      <p:sp>
        <p:nvSpPr>
          <p:cNvPr id="9" name="Rounded Rectangle 8"/>
          <p:cNvSpPr/>
          <p:nvPr/>
        </p:nvSpPr>
        <p:spPr>
          <a:xfrm>
            <a:off x="342900" y="1460183"/>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Faster clearing and settlement</a:t>
            </a:r>
          </a:p>
        </p:txBody>
      </p:sp>
      <p:sp>
        <p:nvSpPr>
          <p:cNvPr id="10" name="Rectangle 9"/>
          <p:cNvSpPr/>
          <p:nvPr/>
        </p:nvSpPr>
        <p:spPr>
          <a:xfrm>
            <a:off x="2171700" y="1460183"/>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could enable near real-time clearing and settlement as the same information will be available in a common database/distributed ledger </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Distributed ledger could enhance information sharing by providing permissioned access to all the market participants</a:t>
            </a:r>
          </a:p>
        </p:txBody>
      </p:sp>
      <p:sp>
        <p:nvSpPr>
          <p:cNvPr id="11" name="Rectangle 10"/>
          <p:cNvSpPr/>
          <p:nvPr/>
        </p:nvSpPr>
        <p:spPr>
          <a:xfrm>
            <a:off x="2171700" y="2221835"/>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would allow daily better collateral &amp; margin management (daily MTM and transfer of collateral b/w market participants) using Smart contracts</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With focus on collateral optimization, blockchain can help participants identifying the cheapest collateral and posting it as a collateral</a:t>
            </a:r>
          </a:p>
        </p:txBody>
      </p:sp>
      <p:sp>
        <p:nvSpPr>
          <p:cNvPr id="12" name="Rectangle 11"/>
          <p:cNvSpPr/>
          <p:nvPr/>
        </p:nvSpPr>
        <p:spPr>
          <a:xfrm>
            <a:off x="2171700" y="3008948"/>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All corporate action events can be captured in the blockchain platform(market vendors can send corporate action events info.) and necessary transfer of securities can done using smart contract</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help maintaining “single truth” - (asset position, asset ownership etc.)</a:t>
            </a:r>
          </a:p>
        </p:txBody>
      </p:sp>
      <p:sp>
        <p:nvSpPr>
          <p:cNvPr id="13" name="Rounded Rectangle 12"/>
          <p:cNvSpPr/>
          <p:nvPr/>
        </p:nvSpPr>
        <p:spPr>
          <a:xfrm>
            <a:off x="342900" y="3783330"/>
            <a:ext cx="1714500" cy="617220"/>
          </a:xfrm>
          <a:prstGeom prst="roundRect">
            <a:avLst/>
          </a:prstGeom>
          <a:solidFill>
            <a:srgbClr val="4F81BD"/>
          </a:solidFill>
          <a:ln w="25400" cap="flat" cmpd="sng" algn="ctr">
            <a:noFill/>
            <a:prstDash val="solid"/>
          </a:ln>
          <a:effectLst/>
        </p:spPr>
        <p:txBody>
          <a:bodyPr rtlCol="0" anchor="ctr"/>
          <a:lstStyle/>
          <a:p>
            <a:pPr algn="ctr"/>
            <a:r>
              <a:rPr lang="en-US" sz="1200" b="1" kern="0" dirty="0">
                <a:solidFill>
                  <a:sysClr val="window" lastClr="FFFFFF"/>
                </a:solidFill>
                <a:latin typeface="Calibri" panose="020F0502020204030204" pitchFamily="34" charset="0"/>
              </a:rPr>
              <a:t>Reduction in BO operation cost</a:t>
            </a:r>
          </a:p>
        </p:txBody>
      </p:sp>
      <p:sp>
        <p:nvSpPr>
          <p:cNvPr id="14" name="Rectangle 13"/>
          <p:cNvSpPr/>
          <p:nvPr/>
        </p:nvSpPr>
        <p:spPr>
          <a:xfrm>
            <a:off x="2171700" y="3783330"/>
            <a:ext cx="6286500" cy="617220"/>
          </a:xfrm>
          <a:prstGeom prst="rect">
            <a:avLst/>
          </a:prstGeom>
          <a:solidFill>
            <a:schemeClr val="bg2">
              <a:lumMod val="40000"/>
              <a:lumOff val="60000"/>
            </a:schemeClr>
          </a:solidFill>
          <a:ln w="25400" cap="flat" cmpd="sng" algn="ctr">
            <a:noFill/>
            <a:prstDash val="solid"/>
          </a:ln>
          <a:effectLst/>
        </p:spPr>
        <p:txBody>
          <a:bodyPr rtlCol="0" anchor="ctr"/>
          <a:lstStyle/>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The post-trade process plays a fundamental role in distributing and duplicating the transaction information across all counterparts, attesting the transfer of the title of the asset. </a:t>
            </a:r>
          </a:p>
          <a:p>
            <a:pPr marL="90488" lvl="1" indent="-90488">
              <a:buFont typeface="Arial" panose="020B0604020202020204" pitchFamily="34" charset="0"/>
              <a:buChar char="•"/>
            </a:pPr>
            <a:r>
              <a:rPr lang="en-US" sz="975" kern="0" dirty="0">
                <a:solidFill>
                  <a:srgbClr val="1F497D"/>
                </a:solidFill>
                <a:latin typeface="Calibri" panose="020F0502020204030204" pitchFamily="34" charset="0"/>
              </a:rPr>
              <a:t>Blockchain will simplify middle and back office processes (e.g. beneficial owner accounting, reconciliation, regulatory reporting)</a:t>
            </a:r>
          </a:p>
        </p:txBody>
      </p:sp>
    </p:spTree>
    <p:extLst>
      <p:ext uri="{BB962C8B-B14F-4D97-AF65-F5344CB8AC3E}">
        <p14:creationId xmlns:p14="http://schemas.microsoft.com/office/powerpoint/2010/main" val="52693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236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a:off x="1178932" y="3943350"/>
            <a:ext cx="510499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chor="t">
            <a:normAutofit/>
          </a:bodyPr>
          <a:lstStyle/>
          <a:p>
            <a:r>
              <a:rPr lang="en-US" sz="1800" dirty="0"/>
              <a:t>OTC SBL Transaction Flow</a:t>
            </a:r>
          </a:p>
        </p:txBody>
      </p:sp>
      <p:sp>
        <p:nvSpPr>
          <p:cNvPr id="11" name="Rectangle 10"/>
          <p:cNvSpPr/>
          <p:nvPr/>
        </p:nvSpPr>
        <p:spPr>
          <a:xfrm>
            <a:off x="7029450" y="4114800"/>
            <a:ext cx="165735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p:cNvSpPr/>
          <p:nvPr/>
        </p:nvSpPr>
        <p:spPr>
          <a:xfrm>
            <a:off x="6096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bg1"/>
                </a:solidFill>
                <a:latin typeface="Calibri" panose="020F0502020204030204" pitchFamily="34" charset="0"/>
              </a:rPr>
              <a:t>Beneficial Owner</a:t>
            </a:r>
            <a:endParaRPr lang="en-US" sz="1200" b="1" dirty="0">
              <a:solidFill>
                <a:schemeClr val="bg1"/>
              </a:solidFill>
              <a:latin typeface="Calibri" panose="020F0502020204030204" pitchFamily="34" charset="0"/>
            </a:endParaRPr>
          </a:p>
        </p:txBody>
      </p:sp>
      <p:sp>
        <p:nvSpPr>
          <p:cNvPr id="6" name="Rectangle 5"/>
          <p:cNvSpPr/>
          <p:nvPr/>
        </p:nvSpPr>
        <p:spPr>
          <a:xfrm>
            <a:off x="22098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Agent Lender</a:t>
            </a:r>
          </a:p>
        </p:txBody>
      </p:sp>
      <p:sp>
        <p:nvSpPr>
          <p:cNvPr id="7" name="Rectangle 6"/>
          <p:cNvSpPr/>
          <p:nvPr/>
        </p:nvSpPr>
        <p:spPr>
          <a:xfrm>
            <a:off x="57150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Broker-Dealer</a:t>
            </a:r>
          </a:p>
        </p:txBody>
      </p:sp>
      <p:sp>
        <p:nvSpPr>
          <p:cNvPr id="8" name="Rectangle 7"/>
          <p:cNvSpPr/>
          <p:nvPr/>
        </p:nvSpPr>
        <p:spPr>
          <a:xfrm>
            <a:off x="7315200" y="1733550"/>
            <a:ext cx="1143000" cy="152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bg1"/>
                </a:solidFill>
                <a:latin typeface="Calibri" panose="020F0502020204030204" pitchFamily="34" charset="0"/>
              </a:rPr>
              <a:t>Client</a:t>
            </a:r>
          </a:p>
        </p:txBody>
      </p:sp>
      <p:sp>
        <p:nvSpPr>
          <p:cNvPr id="5" name="Left-Right Arrow 4"/>
          <p:cNvSpPr/>
          <p:nvPr/>
        </p:nvSpPr>
        <p:spPr>
          <a:xfrm>
            <a:off x="1752600" y="2419350"/>
            <a:ext cx="457200" cy="228600"/>
          </a:xfrm>
          <a:prstGeom prst="lef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429000" y="1733550"/>
            <a:ext cx="2209800" cy="152400"/>
          </a:xfrm>
          <a:prstGeom prst="lef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3411977" y="2876550"/>
            <a:ext cx="2209800" cy="152400"/>
          </a:xfrm>
          <a:prstGeom prst="lef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456562" y="1962150"/>
            <a:ext cx="2209800" cy="15240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56562" y="3105150"/>
            <a:ext cx="2209800" cy="15240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983477" y="1809750"/>
            <a:ext cx="1066800" cy="230832"/>
          </a:xfrm>
          <a:prstGeom prst="rect">
            <a:avLst/>
          </a:prstGeom>
          <a:noFill/>
        </p:spPr>
        <p:txBody>
          <a:bodyPr wrap="square" rtlCol="0">
            <a:spAutoFit/>
          </a:bodyPr>
          <a:lstStyle/>
          <a:p>
            <a:r>
              <a:rPr lang="en-US" sz="900" dirty="0" smtClean="0">
                <a:latin typeface="Calibri" panose="020F0502020204030204" pitchFamily="34" charset="0"/>
              </a:rPr>
              <a:t>Securities</a:t>
            </a:r>
            <a:endParaRPr lang="en-US" sz="900" dirty="0">
              <a:latin typeface="Calibri" panose="020F0502020204030204" pitchFamily="34" charset="0"/>
            </a:endParaRPr>
          </a:p>
        </p:txBody>
      </p:sp>
      <p:sp>
        <p:nvSpPr>
          <p:cNvPr id="15" name="TextBox 14"/>
          <p:cNvSpPr txBox="1"/>
          <p:nvPr/>
        </p:nvSpPr>
        <p:spPr>
          <a:xfrm>
            <a:off x="4000500" y="2937085"/>
            <a:ext cx="1066800" cy="230832"/>
          </a:xfrm>
          <a:prstGeom prst="rect">
            <a:avLst/>
          </a:prstGeom>
          <a:noFill/>
        </p:spPr>
        <p:txBody>
          <a:bodyPr wrap="square" rtlCol="0">
            <a:spAutoFit/>
          </a:bodyPr>
          <a:lstStyle/>
          <a:p>
            <a:r>
              <a:rPr lang="en-US" sz="900" dirty="0">
                <a:latin typeface="Calibri" panose="020F0502020204030204" pitchFamily="34" charset="0"/>
              </a:rPr>
              <a:t>Securities</a:t>
            </a:r>
          </a:p>
        </p:txBody>
      </p:sp>
      <p:sp>
        <p:nvSpPr>
          <p:cNvPr id="16" name="Left-Right Arrow 15"/>
          <p:cNvSpPr/>
          <p:nvPr/>
        </p:nvSpPr>
        <p:spPr>
          <a:xfrm>
            <a:off x="6858000" y="2419350"/>
            <a:ext cx="457200" cy="228600"/>
          </a:xfrm>
          <a:prstGeom prst="lef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3456562" y="2266950"/>
            <a:ext cx="2182238"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456562" y="2495550"/>
            <a:ext cx="216521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62400" y="2038350"/>
            <a:ext cx="1219200" cy="230832"/>
          </a:xfrm>
          <a:prstGeom prst="rect">
            <a:avLst/>
          </a:prstGeom>
          <a:noFill/>
        </p:spPr>
        <p:txBody>
          <a:bodyPr wrap="square" rtlCol="0">
            <a:spAutoFit/>
          </a:bodyPr>
          <a:lstStyle/>
          <a:p>
            <a:r>
              <a:rPr lang="en-US" sz="900" dirty="0" smtClean="0">
                <a:latin typeface="Calibri" panose="020F0502020204030204" pitchFamily="34" charset="0"/>
              </a:rPr>
              <a:t>Mark To Market</a:t>
            </a:r>
            <a:endParaRPr lang="en-US" sz="900" dirty="0">
              <a:latin typeface="Calibri" panose="020F0502020204030204" pitchFamily="34" charset="0"/>
            </a:endParaRPr>
          </a:p>
        </p:txBody>
      </p:sp>
      <p:sp>
        <p:nvSpPr>
          <p:cNvPr id="22" name="TextBox 21"/>
          <p:cNvSpPr txBox="1"/>
          <p:nvPr/>
        </p:nvSpPr>
        <p:spPr>
          <a:xfrm>
            <a:off x="3972128" y="2266950"/>
            <a:ext cx="1219200" cy="230832"/>
          </a:xfrm>
          <a:prstGeom prst="rect">
            <a:avLst/>
          </a:prstGeom>
          <a:noFill/>
        </p:spPr>
        <p:txBody>
          <a:bodyPr wrap="square" rtlCol="0">
            <a:spAutoFit/>
          </a:bodyPr>
          <a:lstStyle/>
          <a:p>
            <a:r>
              <a:rPr lang="en-US" sz="900" dirty="0" smtClean="0">
                <a:latin typeface="Calibri" panose="020F0502020204030204" pitchFamily="34" charset="0"/>
              </a:rPr>
              <a:t>Rebate/Fees</a:t>
            </a:r>
            <a:endParaRPr lang="en-US" sz="900" dirty="0">
              <a:latin typeface="Calibri" panose="020F0502020204030204" pitchFamily="34" charset="0"/>
            </a:endParaRPr>
          </a:p>
        </p:txBody>
      </p:sp>
      <p:sp>
        <p:nvSpPr>
          <p:cNvPr id="23" name="TextBox 22"/>
          <p:cNvSpPr txBox="1"/>
          <p:nvPr/>
        </p:nvSpPr>
        <p:spPr>
          <a:xfrm>
            <a:off x="3657600" y="2495550"/>
            <a:ext cx="1828800" cy="230832"/>
          </a:xfrm>
          <a:prstGeom prst="rect">
            <a:avLst/>
          </a:prstGeom>
          <a:noFill/>
        </p:spPr>
        <p:txBody>
          <a:bodyPr wrap="square" rtlCol="0">
            <a:spAutoFit/>
          </a:bodyPr>
          <a:lstStyle>
            <a:defPPr>
              <a:defRPr lang="en-US"/>
            </a:defPPr>
            <a:lvl1pPr>
              <a:defRPr sz="900">
                <a:latin typeface="Calibri" panose="020F0502020204030204" pitchFamily="34" charset="0"/>
              </a:defRPr>
            </a:lvl1pPr>
          </a:lstStyle>
          <a:p>
            <a:r>
              <a:rPr lang="en-US" dirty="0"/>
              <a:t>Dividends/Corporate Actions</a:t>
            </a:r>
          </a:p>
        </p:txBody>
      </p:sp>
      <p:sp>
        <p:nvSpPr>
          <p:cNvPr id="24" name="TextBox 23"/>
          <p:cNvSpPr txBox="1"/>
          <p:nvPr/>
        </p:nvSpPr>
        <p:spPr>
          <a:xfrm>
            <a:off x="4017523" y="2706253"/>
            <a:ext cx="1219200" cy="230832"/>
          </a:xfrm>
          <a:prstGeom prst="rect">
            <a:avLst/>
          </a:prstGeom>
          <a:noFill/>
        </p:spPr>
        <p:txBody>
          <a:bodyPr wrap="square" rtlCol="0">
            <a:spAutoFit/>
          </a:bodyPr>
          <a:lstStyle/>
          <a:p>
            <a:r>
              <a:rPr lang="en-US" sz="900" dirty="0" smtClean="0">
                <a:latin typeface="Calibri" panose="020F0502020204030204" pitchFamily="34" charset="0"/>
              </a:rPr>
              <a:t>Collateral</a:t>
            </a:r>
            <a:endParaRPr lang="en-US" sz="900" dirty="0">
              <a:latin typeface="Calibri" panose="020F0502020204030204" pitchFamily="34" charset="0"/>
            </a:endParaRPr>
          </a:p>
        </p:txBody>
      </p:sp>
      <p:sp>
        <p:nvSpPr>
          <p:cNvPr id="25" name="TextBox 24"/>
          <p:cNvSpPr txBox="1"/>
          <p:nvPr/>
        </p:nvSpPr>
        <p:spPr>
          <a:xfrm>
            <a:off x="802127" y="2311001"/>
            <a:ext cx="1066800" cy="5078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Pension Funds</a:t>
            </a:r>
          </a:p>
          <a:p>
            <a:r>
              <a:rPr lang="en-US" sz="900" dirty="0" smtClean="0">
                <a:solidFill>
                  <a:schemeClr val="bg1"/>
                </a:solidFill>
                <a:latin typeface="Calibri" panose="020F0502020204030204" pitchFamily="34" charset="0"/>
              </a:rPr>
              <a:t>Insurance Company</a:t>
            </a:r>
            <a:endParaRPr lang="en-US" sz="900" dirty="0">
              <a:solidFill>
                <a:schemeClr val="bg1"/>
              </a:solidFill>
              <a:latin typeface="Calibri" panose="020F0502020204030204" pitchFamily="34" charset="0"/>
            </a:endParaRPr>
          </a:p>
        </p:txBody>
      </p:sp>
      <p:sp>
        <p:nvSpPr>
          <p:cNvPr id="26" name="TextBox 25"/>
          <p:cNvSpPr txBox="1"/>
          <p:nvPr/>
        </p:nvSpPr>
        <p:spPr>
          <a:xfrm>
            <a:off x="2303834" y="2304921"/>
            <a:ext cx="1066800" cy="5078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Custodians</a:t>
            </a:r>
          </a:p>
          <a:p>
            <a:r>
              <a:rPr lang="en-US" sz="900" dirty="0" smtClean="0">
                <a:solidFill>
                  <a:schemeClr val="bg1"/>
                </a:solidFill>
                <a:latin typeface="Calibri" panose="020F0502020204030204" pitchFamily="34" charset="0"/>
              </a:rPr>
              <a:t>3</a:t>
            </a:r>
            <a:r>
              <a:rPr lang="en-US" sz="900" baseline="30000" dirty="0" smtClean="0">
                <a:solidFill>
                  <a:schemeClr val="bg1"/>
                </a:solidFill>
                <a:latin typeface="Calibri" panose="020F0502020204030204" pitchFamily="34" charset="0"/>
              </a:rPr>
              <a:t>rd</a:t>
            </a:r>
            <a:r>
              <a:rPr lang="en-US" sz="900" dirty="0" smtClean="0">
                <a:solidFill>
                  <a:schemeClr val="bg1"/>
                </a:solidFill>
                <a:latin typeface="Calibri" panose="020F0502020204030204" pitchFamily="34" charset="0"/>
              </a:rPr>
              <a:t> Party </a:t>
            </a:r>
            <a:r>
              <a:rPr lang="en-US" sz="900" dirty="0">
                <a:solidFill>
                  <a:schemeClr val="bg1"/>
                </a:solidFill>
                <a:latin typeface="Calibri" panose="020F0502020204030204" pitchFamily="34" charset="0"/>
              </a:rPr>
              <a:t>L</a:t>
            </a:r>
            <a:r>
              <a:rPr lang="en-US" sz="900" dirty="0" smtClean="0">
                <a:solidFill>
                  <a:schemeClr val="bg1"/>
                </a:solidFill>
                <a:latin typeface="Calibri" panose="020F0502020204030204" pitchFamily="34" charset="0"/>
              </a:rPr>
              <a:t>ending Agents </a:t>
            </a:r>
            <a:endParaRPr lang="en-US" sz="900" dirty="0">
              <a:solidFill>
                <a:schemeClr val="bg1"/>
              </a:solidFill>
              <a:latin typeface="Calibri" panose="020F0502020204030204" pitchFamily="34" charset="0"/>
            </a:endParaRPr>
          </a:p>
        </p:txBody>
      </p:sp>
      <p:sp>
        <p:nvSpPr>
          <p:cNvPr id="27" name="Rectangle 26"/>
          <p:cNvSpPr/>
          <p:nvPr/>
        </p:nvSpPr>
        <p:spPr>
          <a:xfrm>
            <a:off x="1178932" y="895350"/>
            <a:ext cx="1788673"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bg1"/>
                </a:solidFill>
                <a:latin typeface="Calibri" panose="020F0502020204030204" pitchFamily="34" charset="0"/>
              </a:rPr>
              <a:t>Lender (Supply)</a:t>
            </a:r>
            <a:endParaRPr lang="en-US" sz="1200" b="1" dirty="0">
              <a:solidFill>
                <a:schemeClr val="bg1"/>
              </a:solidFill>
              <a:latin typeface="Calibri" panose="020F0502020204030204" pitchFamily="34" charset="0"/>
            </a:endParaRPr>
          </a:p>
        </p:txBody>
      </p:sp>
      <p:sp>
        <p:nvSpPr>
          <p:cNvPr id="28" name="Rectangle 27"/>
          <p:cNvSpPr/>
          <p:nvPr/>
        </p:nvSpPr>
        <p:spPr>
          <a:xfrm>
            <a:off x="6135113" y="888536"/>
            <a:ext cx="1788673"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bg1"/>
                </a:solidFill>
                <a:latin typeface="Calibri" panose="020F0502020204030204" pitchFamily="34" charset="0"/>
              </a:rPr>
              <a:t>Borrower(Demand)</a:t>
            </a:r>
            <a:endParaRPr lang="en-US" sz="1200" b="1" dirty="0">
              <a:solidFill>
                <a:schemeClr val="bg1"/>
              </a:solidFill>
              <a:latin typeface="Calibri" panose="020F0502020204030204" pitchFamily="34" charset="0"/>
            </a:endParaRPr>
          </a:p>
        </p:txBody>
      </p:sp>
      <p:sp>
        <p:nvSpPr>
          <p:cNvPr id="29" name="TextBox 28"/>
          <p:cNvSpPr txBox="1"/>
          <p:nvPr/>
        </p:nvSpPr>
        <p:spPr>
          <a:xfrm>
            <a:off x="1142999" y="1193336"/>
            <a:ext cx="1640731" cy="230832"/>
          </a:xfrm>
          <a:prstGeom prst="rect">
            <a:avLst/>
          </a:prstGeom>
          <a:noFill/>
        </p:spPr>
        <p:txBody>
          <a:bodyPr wrap="square" rtlCol="0">
            <a:spAutoFit/>
          </a:bodyPr>
          <a:lstStyle/>
          <a:p>
            <a:r>
              <a:rPr lang="en-US" sz="900" dirty="0" smtClean="0">
                <a:latin typeface="Calibri" panose="020F0502020204030204" pitchFamily="34" charset="0"/>
              </a:rPr>
              <a:t>SL Authorization Agreement</a:t>
            </a:r>
            <a:endParaRPr lang="en-US" sz="900" dirty="0">
              <a:latin typeface="Calibri" panose="020F0502020204030204" pitchFamily="34" charset="0"/>
            </a:endParaRPr>
          </a:p>
        </p:txBody>
      </p:sp>
      <p:sp>
        <p:nvSpPr>
          <p:cNvPr id="30" name="TextBox 29"/>
          <p:cNvSpPr txBox="1"/>
          <p:nvPr/>
        </p:nvSpPr>
        <p:spPr>
          <a:xfrm>
            <a:off x="3785343" y="1202512"/>
            <a:ext cx="1426054" cy="230832"/>
          </a:xfrm>
          <a:prstGeom prst="rect">
            <a:avLst/>
          </a:prstGeom>
          <a:noFill/>
        </p:spPr>
        <p:txBody>
          <a:bodyPr wrap="square" rtlCol="0">
            <a:spAutoFit/>
          </a:bodyPr>
          <a:lstStyle/>
          <a:p>
            <a:r>
              <a:rPr lang="en-US" sz="900" dirty="0" smtClean="0">
                <a:latin typeface="Calibri" panose="020F0502020204030204" pitchFamily="34" charset="0"/>
              </a:rPr>
              <a:t>Master SL Agreement</a:t>
            </a:r>
            <a:endParaRPr lang="en-US" sz="900" dirty="0">
              <a:latin typeface="Calibri" panose="020F0502020204030204" pitchFamily="34" charset="0"/>
            </a:endParaRPr>
          </a:p>
        </p:txBody>
      </p:sp>
      <p:sp>
        <p:nvSpPr>
          <p:cNvPr id="31" name="TextBox 30"/>
          <p:cNvSpPr txBox="1"/>
          <p:nvPr/>
        </p:nvSpPr>
        <p:spPr>
          <a:xfrm>
            <a:off x="6213009" y="1182721"/>
            <a:ext cx="1559391" cy="369332"/>
          </a:xfrm>
          <a:prstGeom prst="rect">
            <a:avLst/>
          </a:prstGeom>
          <a:noFill/>
        </p:spPr>
        <p:txBody>
          <a:bodyPr wrap="square" rtlCol="0">
            <a:spAutoFit/>
          </a:bodyPr>
          <a:lstStyle/>
          <a:p>
            <a:r>
              <a:rPr lang="en-US" sz="900" dirty="0" smtClean="0">
                <a:latin typeface="Calibri" panose="020F0502020204030204" pitchFamily="34" charset="0"/>
              </a:rPr>
              <a:t>Master SL Agreement</a:t>
            </a:r>
          </a:p>
          <a:p>
            <a:r>
              <a:rPr lang="en-US" sz="900" dirty="0" smtClean="0">
                <a:latin typeface="Calibri" panose="020F0502020204030204" pitchFamily="34" charset="0"/>
              </a:rPr>
              <a:t>(Prime Broker Agreement)</a:t>
            </a:r>
            <a:endParaRPr lang="en-US" sz="900" dirty="0">
              <a:latin typeface="Calibri" panose="020F0502020204030204" pitchFamily="34" charset="0"/>
            </a:endParaRPr>
          </a:p>
        </p:txBody>
      </p:sp>
      <p:sp>
        <p:nvSpPr>
          <p:cNvPr id="32" name="TextBox 31"/>
          <p:cNvSpPr txBox="1"/>
          <p:nvPr/>
        </p:nvSpPr>
        <p:spPr>
          <a:xfrm>
            <a:off x="3581400" y="1548651"/>
            <a:ext cx="1828800" cy="230832"/>
          </a:xfrm>
          <a:prstGeom prst="rect">
            <a:avLst/>
          </a:prstGeom>
          <a:noFill/>
        </p:spPr>
        <p:txBody>
          <a:bodyPr wrap="square" rtlCol="0">
            <a:spAutoFit/>
          </a:bodyPr>
          <a:lstStyle/>
          <a:p>
            <a:r>
              <a:rPr lang="en-US" sz="900" dirty="0" smtClean="0">
                <a:latin typeface="Calibri" panose="020F0502020204030204" pitchFamily="34" charset="0"/>
              </a:rPr>
              <a:t>Collateral &gt; 100% on-Loan Value</a:t>
            </a:r>
            <a:endParaRPr lang="en-US" sz="900" dirty="0">
              <a:latin typeface="Calibri" panose="020F0502020204030204" pitchFamily="34" charset="0"/>
            </a:endParaRPr>
          </a:p>
        </p:txBody>
      </p:sp>
      <p:cxnSp>
        <p:nvCxnSpPr>
          <p:cNvPr id="51" name="Straight Arrow Connector 50"/>
          <p:cNvCxnSpPr/>
          <p:nvPr/>
        </p:nvCxnSpPr>
        <p:spPr>
          <a:xfrm flipV="1">
            <a:off x="1178932" y="3257550"/>
            <a:ext cx="5149" cy="6858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283925" y="3257550"/>
            <a:ext cx="5149" cy="6858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24200" y="3828921"/>
            <a:ext cx="1298178" cy="230832"/>
          </a:xfrm>
          <a:prstGeom prst="rect">
            <a:avLst/>
          </a:prstGeom>
          <a:solidFill>
            <a:schemeClr val="bg1"/>
          </a:solidFill>
        </p:spPr>
        <p:txBody>
          <a:bodyPr wrap="square" rtlCol="0">
            <a:spAutoFit/>
          </a:bodyPr>
          <a:lstStyle/>
          <a:p>
            <a:pPr algn="ctr"/>
            <a:r>
              <a:rPr lang="en-US" sz="900" dirty="0" smtClean="0">
                <a:latin typeface="Calibri" panose="020F0502020204030204" pitchFamily="34" charset="0"/>
              </a:rPr>
              <a:t>Principal to Transaction</a:t>
            </a:r>
            <a:endParaRPr lang="en-US" sz="900" dirty="0">
              <a:latin typeface="Calibri" panose="020F0502020204030204" pitchFamily="34" charset="0"/>
            </a:endParaRPr>
          </a:p>
        </p:txBody>
      </p:sp>
      <p:sp>
        <p:nvSpPr>
          <p:cNvPr id="57" name="TextBox 56"/>
          <p:cNvSpPr txBox="1"/>
          <p:nvPr/>
        </p:nvSpPr>
        <p:spPr>
          <a:xfrm>
            <a:off x="5792822" y="2339622"/>
            <a:ext cx="1066800" cy="369332"/>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Brokers</a:t>
            </a:r>
          </a:p>
          <a:p>
            <a:r>
              <a:rPr lang="en-US" sz="900" dirty="0" smtClean="0">
                <a:solidFill>
                  <a:schemeClr val="bg1"/>
                </a:solidFill>
                <a:latin typeface="Calibri" panose="020F0502020204030204" pitchFamily="34" charset="0"/>
              </a:rPr>
              <a:t>Prime Brokers</a:t>
            </a:r>
            <a:endParaRPr lang="en-US" sz="900" dirty="0">
              <a:solidFill>
                <a:schemeClr val="bg1"/>
              </a:solidFill>
              <a:latin typeface="Calibri" panose="020F0502020204030204" pitchFamily="34" charset="0"/>
            </a:endParaRPr>
          </a:p>
        </p:txBody>
      </p:sp>
      <p:sp>
        <p:nvSpPr>
          <p:cNvPr id="58" name="TextBox 57"/>
          <p:cNvSpPr txBox="1"/>
          <p:nvPr/>
        </p:nvSpPr>
        <p:spPr>
          <a:xfrm>
            <a:off x="7522723" y="2266950"/>
            <a:ext cx="1066800" cy="646331"/>
          </a:xfrm>
          <a:prstGeom prst="rect">
            <a:avLst/>
          </a:prstGeom>
          <a:noFill/>
        </p:spPr>
        <p:txBody>
          <a:bodyPr wrap="square" rtlCol="0">
            <a:spAutoFit/>
          </a:bodyPr>
          <a:lstStyle/>
          <a:p>
            <a:r>
              <a:rPr lang="en-US" sz="900" dirty="0" smtClean="0">
                <a:solidFill>
                  <a:schemeClr val="bg1"/>
                </a:solidFill>
                <a:latin typeface="Calibri" panose="020F0502020204030204" pitchFamily="34" charset="0"/>
              </a:rPr>
              <a:t>Hedge Funds</a:t>
            </a:r>
          </a:p>
          <a:p>
            <a:r>
              <a:rPr lang="en-US" sz="900" dirty="0" smtClean="0">
                <a:solidFill>
                  <a:schemeClr val="bg1"/>
                </a:solidFill>
                <a:latin typeface="Calibri" panose="020F0502020204030204" pitchFamily="34" charset="0"/>
              </a:rPr>
              <a:t>Mutual Funds</a:t>
            </a:r>
          </a:p>
          <a:p>
            <a:r>
              <a:rPr lang="en-US" sz="900" dirty="0" smtClean="0">
                <a:solidFill>
                  <a:schemeClr val="bg1"/>
                </a:solidFill>
                <a:latin typeface="Calibri" panose="020F0502020204030204" pitchFamily="34" charset="0"/>
              </a:rPr>
              <a:t>Proprietary Traders</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97313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Security Lending can occur bi-laterally or over electronic trading platforms</a:t>
            </a:r>
          </a:p>
        </p:txBody>
      </p:sp>
      <p:sp>
        <p:nvSpPr>
          <p:cNvPr id="5" name="AutoShape 9"/>
          <p:cNvSpPr>
            <a:spLocks noChangeArrowheads="1"/>
          </p:cNvSpPr>
          <p:nvPr/>
        </p:nvSpPr>
        <p:spPr bwMode="auto">
          <a:xfrm>
            <a:off x="1133654" y="857250"/>
            <a:ext cx="6515100" cy="342900"/>
          </a:xfrm>
          <a:prstGeom prst="roundRect">
            <a:avLst>
              <a:gd name="adj" fmla="val 0"/>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200" b="1" dirty="0">
                <a:solidFill>
                  <a:schemeClr val="bg1"/>
                </a:solidFill>
                <a:latin typeface="Calibri" panose="020F0502020204030204" pitchFamily="34" charset="0"/>
                <a:cs typeface="Arial" panose="020B0604020202020204" pitchFamily="34" charset="0"/>
              </a:rPr>
              <a:t>Securities lending market participants</a:t>
            </a:r>
            <a:endParaRPr lang="en-US" altLang="en-US" sz="1200" b="1" dirty="0">
              <a:latin typeface="Calibri" panose="020F0502020204030204" pitchFamily="34" charset="0"/>
              <a:cs typeface="Arial" panose="020B0604020202020204" pitchFamily="34" charset="0"/>
            </a:endParaRPr>
          </a:p>
        </p:txBody>
      </p:sp>
      <p:sp>
        <p:nvSpPr>
          <p:cNvPr id="6" name="AutoShape 20"/>
          <p:cNvSpPr>
            <a:spLocks noChangeArrowheads="1"/>
          </p:cNvSpPr>
          <p:nvPr>
            <p:custDataLst>
              <p:tags r:id="rId1"/>
            </p:custDataLst>
          </p:nvPr>
        </p:nvSpPr>
        <p:spPr bwMode="auto">
          <a:xfrm>
            <a:off x="1133654" y="1497806"/>
            <a:ext cx="2743200" cy="342900"/>
          </a:xfrm>
          <a:prstGeom prst="roundRect">
            <a:avLst>
              <a:gd name="adj" fmla="val 0"/>
            </a:avLst>
          </a:prstGeom>
          <a:solidFill>
            <a:schemeClr val="accent1">
              <a:lumMod val="60000"/>
              <a:lumOff val="40000"/>
            </a:schemeClr>
          </a:solidFill>
          <a:ln>
            <a:noFill/>
          </a:ln>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050" b="1" dirty="0">
                <a:solidFill>
                  <a:schemeClr val="bg1"/>
                </a:solidFill>
                <a:latin typeface="Calibri" panose="020F0502020204030204" pitchFamily="34" charset="0"/>
                <a:cs typeface="Arial" panose="020B0604020202020204" pitchFamily="34" charset="0"/>
              </a:rPr>
              <a:t>Bilateral market (OTC)</a:t>
            </a:r>
          </a:p>
        </p:txBody>
      </p:sp>
      <p:sp>
        <p:nvSpPr>
          <p:cNvPr id="7" name="AutoShape 6"/>
          <p:cNvSpPr>
            <a:spLocks noChangeArrowheads="1"/>
          </p:cNvSpPr>
          <p:nvPr>
            <p:custDataLst>
              <p:tags r:id="rId2"/>
            </p:custDataLst>
          </p:nvPr>
        </p:nvSpPr>
        <p:spPr bwMode="auto">
          <a:xfrm>
            <a:off x="4914900" y="1497806"/>
            <a:ext cx="2743200" cy="342900"/>
          </a:xfrm>
          <a:prstGeom prst="roundRect">
            <a:avLst>
              <a:gd name="adj" fmla="val 0"/>
            </a:avLst>
          </a:prstGeom>
          <a:solidFill>
            <a:schemeClr val="accent1">
              <a:lumMod val="60000"/>
              <a:lumOff val="40000"/>
            </a:schemeClr>
          </a:solidFill>
          <a:ln>
            <a:noFill/>
          </a:ln>
        </p:spPr>
        <p:txBody>
          <a:bodyPr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endParaRPr lang="en-US" altLang="en-US" sz="1050" b="1" dirty="0">
              <a:solidFill>
                <a:srgbClr val="003772"/>
              </a:solidFill>
              <a:latin typeface="Calibri" panose="020F0502020204030204" pitchFamily="34" charset="0"/>
              <a:cs typeface="Arial" panose="020B0604020202020204" pitchFamily="34" charset="0"/>
            </a:endParaRPr>
          </a:p>
          <a:p>
            <a:pPr algn="ctr" eaLnBrk="1" hangingPunct="1">
              <a:buClrTx/>
              <a:buFontTx/>
              <a:buNone/>
            </a:pPr>
            <a:r>
              <a:rPr lang="en-GB" altLang="en-US" sz="1050" b="1" dirty="0">
                <a:solidFill>
                  <a:schemeClr val="bg1"/>
                </a:solidFill>
                <a:latin typeface="Calibri" panose="020F0502020204030204" pitchFamily="34" charset="0"/>
                <a:cs typeface="Arial" panose="020B0604020202020204" pitchFamily="34" charset="0"/>
              </a:rPr>
              <a:t>Electronic platforms</a:t>
            </a:r>
          </a:p>
          <a:p>
            <a:pPr algn="ctr" eaLnBrk="1" hangingPunct="1">
              <a:buClrTx/>
              <a:buFontTx/>
              <a:buNone/>
            </a:pPr>
            <a:endParaRPr lang="en-US" altLang="en-US" sz="1050" b="1" dirty="0">
              <a:solidFill>
                <a:schemeClr val="bg1"/>
              </a:solidFill>
              <a:latin typeface="Calibri" panose="020F0502020204030204" pitchFamily="34" charset="0"/>
              <a:cs typeface="Arial" panose="020B0604020202020204" pitchFamily="34" charset="0"/>
            </a:endParaRPr>
          </a:p>
        </p:txBody>
      </p:sp>
      <p:sp>
        <p:nvSpPr>
          <p:cNvPr id="8" name="AutoShape 10"/>
          <p:cNvSpPr>
            <a:spLocks noChangeArrowheads="1"/>
          </p:cNvSpPr>
          <p:nvPr/>
        </p:nvSpPr>
        <p:spPr bwMode="auto">
          <a:xfrm>
            <a:off x="1133654" y="2686050"/>
            <a:ext cx="6515100" cy="342900"/>
          </a:xfrm>
          <a:prstGeom prst="roundRect">
            <a:avLst>
              <a:gd name="adj" fmla="val 0"/>
            </a:avLst>
          </a:prstGeom>
          <a:solidFill>
            <a:schemeClr val="tx1"/>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1200" b="1" dirty="0">
                <a:solidFill>
                  <a:schemeClr val="bg1"/>
                </a:solidFill>
                <a:latin typeface="Calibri" panose="020F0502020204030204" pitchFamily="34" charset="0"/>
                <a:cs typeface="Arial" panose="020B0604020202020204" pitchFamily="34" charset="0"/>
              </a:rPr>
              <a:t>Clearing Counterparty (CCP)</a:t>
            </a:r>
          </a:p>
        </p:txBody>
      </p:sp>
      <p:sp>
        <p:nvSpPr>
          <p:cNvPr id="9" name="AutoShape 11"/>
          <p:cNvSpPr>
            <a:spLocks noChangeArrowheads="1"/>
          </p:cNvSpPr>
          <p:nvPr/>
        </p:nvSpPr>
        <p:spPr bwMode="auto">
          <a:xfrm>
            <a:off x="1133654" y="3314700"/>
            <a:ext cx="2743200" cy="342900"/>
          </a:xfrm>
          <a:prstGeom prst="roundRect">
            <a:avLst>
              <a:gd name="adj" fmla="val 0"/>
            </a:avLst>
          </a:prstGeom>
          <a:solidFill>
            <a:schemeClr val="accent3">
              <a:lumMod val="60000"/>
              <a:lumOff val="40000"/>
            </a:schemeClr>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a:solidFill>
                  <a:schemeClr val="bg1"/>
                </a:solidFill>
                <a:cs typeface="Arial" panose="020B0604020202020204" pitchFamily="34" charset="0"/>
              </a:rPr>
              <a:t>Central Securities Depositories</a:t>
            </a:r>
          </a:p>
        </p:txBody>
      </p:sp>
      <p:sp>
        <p:nvSpPr>
          <p:cNvPr id="10" name="AutoShape 12"/>
          <p:cNvSpPr>
            <a:spLocks noChangeArrowheads="1"/>
          </p:cNvSpPr>
          <p:nvPr/>
        </p:nvSpPr>
        <p:spPr bwMode="auto">
          <a:xfrm>
            <a:off x="4914900" y="3314700"/>
            <a:ext cx="2743200" cy="342900"/>
          </a:xfrm>
          <a:prstGeom prst="roundRect">
            <a:avLst>
              <a:gd name="adj" fmla="val 0"/>
            </a:avLst>
          </a:prstGeom>
          <a:solidFill>
            <a:schemeClr val="accent3">
              <a:lumMod val="60000"/>
              <a:lumOff val="40000"/>
            </a:schemeClr>
          </a:solidFill>
          <a:ln>
            <a:noFill/>
          </a:ln>
          <a:effec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a:solidFill>
                  <a:schemeClr val="bg1"/>
                </a:solidFill>
                <a:cs typeface="Arial" panose="020B0604020202020204" pitchFamily="34" charset="0"/>
              </a:rPr>
              <a:t>International Central Securities Depositories</a:t>
            </a:r>
          </a:p>
        </p:txBody>
      </p:sp>
      <p:cxnSp>
        <p:nvCxnSpPr>
          <p:cNvPr id="14" name="Elbow Connector 13"/>
          <p:cNvCxnSpPr>
            <a:stCxn id="5" idx="2"/>
            <a:endCxn id="7" idx="0"/>
          </p:cNvCxnSpPr>
          <p:nvPr/>
        </p:nvCxnSpPr>
        <p:spPr>
          <a:xfrm rot="16200000" flipH="1">
            <a:off x="5190024" y="401329"/>
            <a:ext cx="297656" cy="189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2"/>
            <a:endCxn id="6" idx="0"/>
          </p:cNvCxnSpPr>
          <p:nvPr/>
        </p:nvCxnSpPr>
        <p:spPr>
          <a:xfrm rot="5400000">
            <a:off x="3299401" y="406003"/>
            <a:ext cx="297656" cy="18859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AutoShape 11"/>
          <p:cNvSpPr>
            <a:spLocks noChangeArrowheads="1"/>
          </p:cNvSpPr>
          <p:nvPr/>
        </p:nvSpPr>
        <p:spPr bwMode="auto">
          <a:xfrm>
            <a:off x="4914900" y="2057400"/>
            <a:ext cx="2743200" cy="342900"/>
          </a:xfrm>
          <a:prstGeom prst="roundRect">
            <a:avLst>
              <a:gd name="adj" fmla="val 0"/>
            </a:avLst>
          </a:prstGeom>
          <a:solidFill>
            <a:srgbClr val="CCD6E3"/>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solidFill>
                  <a:schemeClr val="tx2"/>
                </a:solidFill>
                <a:latin typeface="Calibri" panose="020F0502020204030204" pitchFamily="34" charset="0"/>
                <a:cs typeface="Arial" panose="020B0604020202020204" pitchFamily="34" charset="0"/>
              </a:rPr>
              <a:t>Eurex</a:t>
            </a:r>
            <a:r>
              <a:rPr lang="en-US" altLang="en-US" sz="900" b="1" dirty="0">
                <a:solidFill>
                  <a:schemeClr val="tx2"/>
                </a:solidFill>
                <a:latin typeface="Calibri" panose="020F0502020204030204" pitchFamily="34" charset="0"/>
                <a:cs typeface="Arial" panose="020B0604020202020204" pitchFamily="34" charset="0"/>
              </a:rPr>
              <a:t> Repo-</a:t>
            </a:r>
            <a:r>
              <a:rPr lang="en-US" altLang="en-US" sz="900" b="1" dirty="0" err="1">
                <a:solidFill>
                  <a:schemeClr val="tx2"/>
                </a:solidFill>
                <a:latin typeface="Calibri" panose="020F0502020204030204" pitchFamily="34" charset="0"/>
                <a:cs typeface="Arial" panose="020B0604020202020204" pitchFamily="34" charset="0"/>
              </a:rPr>
              <a:t>SecLend</a:t>
            </a:r>
            <a:r>
              <a:rPr lang="en-US" altLang="en-US" sz="900" b="1" dirty="0">
                <a:solidFill>
                  <a:schemeClr val="tx2"/>
                </a:solidFill>
                <a:latin typeface="Calibri" panose="020F0502020204030204" pitchFamily="34" charset="0"/>
                <a:cs typeface="Arial" panose="020B0604020202020204" pitchFamily="34" charset="0"/>
              </a:rPr>
              <a:t> Market</a:t>
            </a:r>
          </a:p>
        </p:txBody>
      </p:sp>
      <p:sp>
        <p:nvSpPr>
          <p:cNvPr id="18" name="AutoShape 12"/>
          <p:cNvSpPr>
            <a:spLocks noChangeArrowheads="1"/>
          </p:cNvSpPr>
          <p:nvPr/>
        </p:nvSpPr>
        <p:spPr bwMode="auto">
          <a:xfrm>
            <a:off x="1133654" y="2057400"/>
            <a:ext cx="2743200" cy="342900"/>
          </a:xfrm>
          <a:prstGeom prst="roundRect">
            <a:avLst>
              <a:gd name="adj" fmla="val 0"/>
            </a:avLst>
          </a:prstGeom>
          <a:solidFill>
            <a:srgbClr val="CCD6E3"/>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solidFill>
                  <a:schemeClr val="tx2"/>
                </a:solidFill>
                <a:latin typeface="Calibri" panose="020F0502020204030204" pitchFamily="34" charset="0"/>
                <a:cs typeface="Arial" panose="020B0604020202020204" pitchFamily="34" charset="0"/>
              </a:rPr>
              <a:t>EquiLend</a:t>
            </a:r>
            <a:r>
              <a:rPr lang="en-US" altLang="en-US" sz="900" b="1" dirty="0">
                <a:solidFill>
                  <a:schemeClr val="tx2"/>
                </a:solidFill>
                <a:latin typeface="Calibri" panose="020F0502020204030204" pitchFamily="34" charset="0"/>
                <a:cs typeface="Arial" panose="020B0604020202020204" pitchFamily="34" charset="0"/>
              </a:rPr>
              <a:t>, </a:t>
            </a:r>
            <a:r>
              <a:rPr lang="en-US" altLang="en-US" sz="900" b="1" dirty="0" err="1">
                <a:solidFill>
                  <a:schemeClr val="tx2"/>
                </a:solidFill>
                <a:latin typeface="Calibri" panose="020F0502020204030204" pitchFamily="34" charset="0"/>
                <a:cs typeface="Arial" panose="020B0604020202020204" pitchFamily="34" charset="0"/>
              </a:rPr>
              <a:t>Sungard</a:t>
            </a:r>
            <a:r>
              <a:rPr lang="en-US" altLang="en-US" sz="900" b="1" dirty="0">
                <a:solidFill>
                  <a:schemeClr val="tx2"/>
                </a:solidFill>
                <a:latin typeface="Calibri" panose="020F0502020204030204" pitchFamily="34" charset="0"/>
                <a:cs typeface="Arial" panose="020B0604020202020204" pitchFamily="34" charset="0"/>
              </a:rPr>
              <a:t> Real-Time Service</a:t>
            </a:r>
          </a:p>
        </p:txBody>
      </p:sp>
      <p:cxnSp>
        <p:nvCxnSpPr>
          <p:cNvPr id="20" name="Straight Arrow Connector 19"/>
          <p:cNvCxnSpPr>
            <a:stCxn id="6" idx="2"/>
            <a:endCxn id="18" idx="0"/>
          </p:cNvCxnSpPr>
          <p:nvPr/>
        </p:nvCxnSpPr>
        <p:spPr>
          <a:xfrm>
            <a:off x="2505254" y="1840705"/>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7" idx="0"/>
          </p:cNvCxnSpPr>
          <p:nvPr/>
        </p:nvCxnSpPr>
        <p:spPr>
          <a:xfrm>
            <a:off x="6286500" y="1840705"/>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utoShape 14"/>
          <p:cNvSpPr>
            <a:spLocks noChangeArrowheads="1"/>
          </p:cNvSpPr>
          <p:nvPr/>
        </p:nvSpPr>
        <p:spPr bwMode="auto">
          <a:xfrm>
            <a:off x="4914900" y="3886200"/>
            <a:ext cx="2743200" cy="342900"/>
          </a:xfrm>
          <a:prstGeom prst="roundRect">
            <a:avLst>
              <a:gd name="adj" fmla="val 0"/>
            </a:avLst>
          </a:prstGeom>
          <a:solidFill>
            <a:srgbClr val="D9D9D9"/>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a:latin typeface="Calibri" panose="020F0502020204030204" pitchFamily="34" charset="0"/>
                <a:cs typeface="Arial" panose="020B0604020202020204" pitchFamily="34" charset="0"/>
              </a:rPr>
              <a:t>Clearstream Banking Luxembourg </a:t>
            </a:r>
          </a:p>
          <a:p>
            <a:pPr algn="ctr" eaLnBrk="1" hangingPunct="1">
              <a:buClrTx/>
              <a:buFontTx/>
              <a:buNone/>
            </a:pPr>
            <a:r>
              <a:rPr lang="en-US" altLang="en-US" sz="900" b="1">
                <a:latin typeface="Calibri" panose="020F0502020204030204" pitchFamily="34" charset="0"/>
                <a:cs typeface="Arial" panose="020B0604020202020204" pitchFamily="34" charset="0"/>
              </a:rPr>
              <a:t>Euroclear Bank</a:t>
            </a:r>
          </a:p>
        </p:txBody>
      </p:sp>
      <p:sp>
        <p:nvSpPr>
          <p:cNvPr id="24" name="AutoShape 14"/>
          <p:cNvSpPr>
            <a:spLocks noChangeArrowheads="1"/>
          </p:cNvSpPr>
          <p:nvPr/>
        </p:nvSpPr>
        <p:spPr bwMode="auto">
          <a:xfrm>
            <a:off x="1133654" y="3886200"/>
            <a:ext cx="2743200" cy="342900"/>
          </a:xfrm>
          <a:prstGeom prst="roundRect">
            <a:avLst>
              <a:gd name="adj" fmla="val 0"/>
            </a:avLst>
          </a:prstGeom>
          <a:solidFill>
            <a:srgbClr val="D9D9D9"/>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27000" tIns="27000" rIns="27000" bIns="27000" anchor="ctr"/>
          <a:lstStyle>
            <a:lvl1pPr eaLnBrk="0" hangingPunct="0">
              <a:buClr>
                <a:schemeClr val="accent1"/>
              </a:buClr>
              <a:buChar char="•"/>
              <a:defRPr sz="1400">
                <a:solidFill>
                  <a:schemeClr val="tx1"/>
                </a:solidFill>
                <a:latin typeface="Arial" panose="020B0604020202020204" pitchFamily="34" charset="0"/>
              </a:defRPr>
            </a:lvl1pPr>
            <a:lvl2pPr marL="742950" indent="-28575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2pPr>
            <a:lvl3pPr marL="1143000" indent="-228600" eaLnBrk="0" hangingPunct="0">
              <a:buClr>
                <a:schemeClr val="accent1"/>
              </a:buClr>
              <a:buChar char="•"/>
              <a:defRPr sz="1400">
                <a:solidFill>
                  <a:schemeClr val="tx1"/>
                </a:solidFill>
                <a:latin typeface="Arial" panose="020B0604020202020204" pitchFamily="34" charset="0"/>
              </a:defRPr>
            </a:lvl3pPr>
            <a:lvl4pPr marL="1600200" indent="-228600" eaLnBrk="0" hangingPunct="0">
              <a:buClr>
                <a:schemeClr val="accent1"/>
              </a:buClr>
              <a:buFont typeface="Arial" panose="020B0604020202020204" pitchFamily="34" charset="0"/>
              <a:buChar char="–"/>
              <a:defRPr sz="1400">
                <a:solidFill>
                  <a:schemeClr val="tx1"/>
                </a:solidFill>
                <a:latin typeface="Arial" panose="020B0604020202020204" pitchFamily="34" charset="0"/>
              </a:defRPr>
            </a:lvl4pPr>
            <a:lvl5pPr marL="2057400" indent="-228600" eaLnBrk="0" hangingPunct="0">
              <a:buClr>
                <a:schemeClr val="tx2"/>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2"/>
              </a:buClr>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ClrTx/>
              <a:buFontTx/>
              <a:buNone/>
            </a:pPr>
            <a:r>
              <a:rPr lang="en-US" altLang="en-US" sz="900" b="1" dirty="0" err="1">
                <a:latin typeface="Calibri" panose="020F0502020204030204" pitchFamily="34" charset="0"/>
                <a:cs typeface="Arial" panose="020B0604020202020204" pitchFamily="34" charset="0"/>
              </a:rPr>
              <a:t>Clearstream</a:t>
            </a:r>
            <a:endParaRPr lang="en-US" altLang="en-US" sz="900" b="1" dirty="0">
              <a:latin typeface="Calibri" panose="020F0502020204030204" pitchFamily="34" charset="0"/>
              <a:cs typeface="Arial" panose="020B0604020202020204" pitchFamily="34" charset="0"/>
            </a:endParaRPr>
          </a:p>
          <a:p>
            <a:pPr algn="ctr" eaLnBrk="1" hangingPunct="1">
              <a:buClrTx/>
              <a:buFontTx/>
              <a:buNone/>
            </a:pPr>
            <a:r>
              <a:rPr lang="en-US" altLang="en-US" sz="900" b="1" dirty="0" err="1">
                <a:latin typeface="Calibri" panose="020F0502020204030204" pitchFamily="34" charset="0"/>
                <a:cs typeface="Arial" panose="020B0604020202020204" pitchFamily="34" charset="0"/>
              </a:rPr>
              <a:t>Euroclear</a:t>
            </a:r>
            <a:endParaRPr lang="en-US" altLang="en-US" sz="900" b="1" dirty="0">
              <a:latin typeface="Calibri" panose="020F0502020204030204" pitchFamily="34" charset="0"/>
              <a:cs typeface="Arial" panose="020B0604020202020204" pitchFamily="34" charset="0"/>
            </a:endParaRPr>
          </a:p>
        </p:txBody>
      </p:sp>
      <p:cxnSp>
        <p:nvCxnSpPr>
          <p:cNvPr id="26" name="Elbow Connector 25"/>
          <p:cNvCxnSpPr>
            <a:stCxn id="18" idx="2"/>
            <a:endCxn id="8" idx="0"/>
          </p:cNvCxnSpPr>
          <p:nvPr/>
        </p:nvCxnSpPr>
        <p:spPr>
          <a:xfrm rot="16200000" flipH="1">
            <a:off x="3305354" y="1600200"/>
            <a:ext cx="285750" cy="1885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7" idx="2"/>
            <a:endCxn id="8" idx="0"/>
          </p:cNvCxnSpPr>
          <p:nvPr/>
        </p:nvCxnSpPr>
        <p:spPr>
          <a:xfrm rot="5400000">
            <a:off x="5195977" y="1595527"/>
            <a:ext cx="285750" cy="1895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9" idx="0"/>
          </p:cNvCxnSpPr>
          <p:nvPr/>
        </p:nvCxnSpPr>
        <p:spPr>
          <a:xfrm rot="5400000">
            <a:off x="3305354" y="2228850"/>
            <a:ext cx="285750" cy="18859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0" idx="0"/>
          </p:cNvCxnSpPr>
          <p:nvPr/>
        </p:nvCxnSpPr>
        <p:spPr>
          <a:xfrm rot="16200000" flipH="1">
            <a:off x="5195977" y="2224177"/>
            <a:ext cx="285750" cy="189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a:endCxn id="24" idx="0"/>
          </p:cNvCxnSpPr>
          <p:nvPr/>
        </p:nvCxnSpPr>
        <p:spPr>
          <a:xfrm>
            <a:off x="2505254" y="3657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2"/>
            <a:endCxn id="23" idx="0"/>
          </p:cNvCxnSpPr>
          <p:nvPr/>
        </p:nvCxnSpPr>
        <p:spPr>
          <a:xfrm>
            <a:off x="6286500" y="3657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2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ext Placeholder 7"/>
          <p:cNvSpPr>
            <a:spLocks noGrp="1"/>
          </p:cNvSpPr>
          <p:nvPr>
            <p:ph type="body" sz="quarter" idx="13"/>
          </p:nvPr>
        </p:nvSpPr>
        <p:spPr/>
        <p:txBody>
          <a:bodyPr/>
          <a:lstStyle/>
          <a:p>
            <a:endParaRPr lang="en-US"/>
          </a:p>
        </p:txBody>
      </p:sp>
      <p:sp>
        <p:nvSpPr>
          <p:cNvPr id="6" name="Title 1"/>
          <p:cNvSpPr>
            <a:spLocks noGrp="1"/>
          </p:cNvSpPr>
          <p:nvPr>
            <p:ph type="title" idx="4294967295"/>
          </p:nvPr>
        </p:nvSpPr>
        <p:spPr>
          <a:xfrm>
            <a:off x="342900" y="155480"/>
            <a:ext cx="8685212" cy="531813"/>
          </a:xfrm>
          <a:prstGeom prst="rect">
            <a:avLst/>
          </a:prstGeom>
        </p:spPr>
        <p:txBody>
          <a:bodyPr anchor="t">
            <a:noAutofit/>
          </a:bodyPr>
          <a:lstStyle/>
          <a:p>
            <a:r>
              <a:rPr lang="en-US" sz="1800" dirty="0"/>
              <a:t>Potential Blockchain use cases in the Security Lending business</a:t>
            </a:r>
          </a:p>
        </p:txBody>
      </p:sp>
      <p:graphicFrame>
        <p:nvGraphicFramePr>
          <p:cNvPr id="5" name="Table 4"/>
          <p:cNvGraphicFramePr>
            <a:graphicFrameLocks noGrp="1"/>
          </p:cNvGraphicFramePr>
          <p:nvPr>
            <p:extLst>
              <p:ext uri="{D42A27DB-BD31-4B8C-83A1-F6EECF244321}">
                <p14:modId xmlns:p14="http://schemas.microsoft.com/office/powerpoint/2010/main" val="2263926283"/>
              </p:ext>
            </p:extLst>
          </p:nvPr>
        </p:nvGraphicFramePr>
        <p:xfrm>
          <a:off x="342900" y="571500"/>
          <a:ext cx="8240245" cy="4069080"/>
        </p:xfrm>
        <a:graphic>
          <a:graphicData uri="http://schemas.openxmlformats.org/drawingml/2006/table">
            <a:tbl>
              <a:tblPr firstRow="1" bandRow="1">
                <a:tableStyleId>{5C22544A-7EE6-4342-B048-85BDC9FD1C3A}</a:tableStyleId>
              </a:tblPr>
              <a:tblGrid>
                <a:gridCol w="468852">
                  <a:extLst>
                    <a:ext uri="{9D8B030D-6E8A-4147-A177-3AD203B41FA5}">
                      <a16:colId xmlns:a16="http://schemas.microsoft.com/office/drawing/2014/main" val="20000"/>
                    </a:ext>
                  </a:extLst>
                </a:gridCol>
                <a:gridCol w="1004681">
                  <a:extLst>
                    <a:ext uri="{9D8B030D-6E8A-4147-A177-3AD203B41FA5}">
                      <a16:colId xmlns:a16="http://schemas.microsoft.com/office/drawing/2014/main" val="20001"/>
                    </a:ext>
                  </a:extLst>
                </a:gridCol>
                <a:gridCol w="4712727">
                  <a:extLst>
                    <a:ext uri="{9D8B030D-6E8A-4147-A177-3AD203B41FA5}">
                      <a16:colId xmlns:a16="http://schemas.microsoft.com/office/drawing/2014/main" val="20002"/>
                    </a:ext>
                  </a:extLst>
                </a:gridCol>
                <a:gridCol w="2053985">
                  <a:extLst>
                    <a:ext uri="{9D8B030D-6E8A-4147-A177-3AD203B41FA5}">
                      <a16:colId xmlns:a16="http://schemas.microsoft.com/office/drawing/2014/main" val="20003"/>
                    </a:ext>
                  </a:extLst>
                </a:gridCol>
              </a:tblGrid>
              <a:tr h="388620">
                <a:tc>
                  <a:txBody>
                    <a:bodyPr/>
                    <a:lstStyle/>
                    <a:p>
                      <a:pPr algn="ctr"/>
                      <a:r>
                        <a:rPr lang="en-US" sz="1200" dirty="0" smtClean="0">
                          <a:latin typeface="Calibri" panose="020F0502020204030204" pitchFamily="34" charset="0"/>
                        </a:rPr>
                        <a:t>Use</a:t>
                      </a:r>
                      <a:r>
                        <a:rPr lang="en-US" sz="1200" baseline="0" dirty="0" smtClean="0">
                          <a:latin typeface="Calibri" panose="020F0502020204030204" pitchFamily="34" charset="0"/>
                        </a:rPr>
                        <a:t> </a:t>
                      </a:r>
                    </a:p>
                    <a:p>
                      <a:pPr algn="ctr"/>
                      <a:r>
                        <a:rPr lang="en-US" sz="1200" baseline="0" dirty="0" smtClean="0">
                          <a:latin typeface="Calibri" panose="020F0502020204030204" pitchFamily="34" charset="0"/>
                        </a:rPr>
                        <a:t>Case </a:t>
                      </a:r>
                      <a:r>
                        <a:rPr lang="en-US" sz="1200" dirty="0" smtClean="0">
                          <a:latin typeface="Calibri" panose="020F0502020204030204" pitchFamily="34" charset="0"/>
                        </a:rPr>
                        <a:t> </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Area</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Use Case Description</a:t>
                      </a:r>
                      <a:endParaRPr lang="en-US" sz="1200" dirty="0">
                        <a:latin typeface="Calibri" panose="020F0502020204030204" pitchFamily="34" charset="0"/>
                      </a:endParaRPr>
                    </a:p>
                  </a:txBody>
                  <a:tcPr marL="68580" marR="68580" marT="34290" marB="34290" anchor="ctr"/>
                </a:tc>
                <a:tc>
                  <a:txBody>
                    <a:bodyPr/>
                    <a:lstStyle/>
                    <a:p>
                      <a:pPr algn="ctr"/>
                      <a:r>
                        <a:rPr lang="en-US" sz="1200" dirty="0" smtClean="0">
                          <a:latin typeface="Calibri" panose="020F0502020204030204" pitchFamily="34" charset="0"/>
                        </a:rPr>
                        <a:t>Value</a:t>
                      </a:r>
                      <a:r>
                        <a:rPr lang="en-US" sz="1200" baseline="0" dirty="0" smtClean="0">
                          <a:latin typeface="Calibri" panose="020F0502020204030204" pitchFamily="34" charset="0"/>
                        </a:rPr>
                        <a:t> Proposition</a:t>
                      </a:r>
                      <a:endParaRPr lang="en-US" sz="1200" dirty="0">
                        <a:latin typeface="Calibri" panose="020F0502020204030204" pitchFamily="34" charset="0"/>
                      </a:endParaRPr>
                    </a:p>
                  </a:txBody>
                  <a:tcPr marL="68580" marR="68580" marT="34290" marB="34290" anchor="ctr"/>
                </a:tc>
                <a:extLst>
                  <a:ext uri="{0D108BD9-81ED-4DB2-BD59-A6C34878D82A}">
                    <a16:rowId xmlns:a16="http://schemas.microsoft.com/office/drawing/2014/main" val="10000"/>
                  </a:ext>
                </a:extLst>
              </a:tr>
              <a:tr h="75438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1</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Trade Execution</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a:t>
                      </a:r>
                      <a:r>
                        <a:rPr lang="en-US" sz="900" b="1" kern="1200" dirty="0" smtClean="0">
                          <a:solidFill>
                            <a:srgbClr val="000000"/>
                          </a:solidFill>
                          <a:latin typeface="Calibri" panose="020F0502020204030204" pitchFamily="34" charset="0"/>
                          <a:ea typeface="+mn-ea"/>
                          <a:cs typeface="Arial" pitchFamily="34" charset="0"/>
                        </a:rPr>
                        <a:t>peer-to-peer lending </a:t>
                      </a:r>
                      <a:r>
                        <a:rPr lang="en-US" sz="900" kern="1200" dirty="0" smtClean="0">
                          <a:solidFill>
                            <a:srgbClr val="000000"/>
                          </a:solidFill>
                          <a:latin typeface="Calibri" panose="020F0502020204030204" pitchFamily="34" charset="0"/>
                          <a:ea typeface="+mn-ea"/>
                          <a:cs typeface="Arial" pitchFamily="34" charset="0"/>
                        </a:rPr>
                        <a:t>by bringing market participants on to</a:t>
                      </a:r>
                      <a:r>
                        <a:rPr lang="en-US" sz="900" kern="1200" baseline="0" dirty="0" smtClean="0">
                          <a:solidFill>
                            <a:srgbClr val="000000"/>
                          </a:solidFill>
                          <a:latin typeface="Calibri" panose="020F0502020204030204" pitchFamily="34" charset="0"/>
                          <a:ea typeface="+mn-ea"/>
                          <a:cs typeface="Arial" pitchFamily="34" charset="0"/>
                        </a:rPr>
                        <a:t> a</a:t>
                      </a:r>
                      <a:r>
                        <a:rPr lang="en-US" sz="900" kern="1200" dirty="0" smtClean="0">
                          <a:solidFill>
                            <a:srgbClr val="000000"/>
                          </a:solidFill>
                          <a:latin typeface="Calibri" panose="020F0502020204030204" pitchFamily="34" charset="0"/>
                          <a:ea typeface="+mn-ea"/>
                          <a:cs typeface="Arial" pitchFamily="34" charset="0"/>
                        </a:rPr>
                        <a:t> common platform. The</a:t>
                      </a:r>
                      <a:r>
                        <a:rPr lang="en-US" sz="900" kern="1200" baseline="0" dirty="0" smtClean="0">
                          <a:solidFill>
                            <a:srgbClr val="000000"/>
                          </a:solidFill>
                          <a:latin typeface="Calibri" panose="020F0502020204030204" pitchFamily="34" charset="0"/>
                          <a:ea typeface="+mn-ea"/>
                          <a:cs typeface="Arial" pitchFamily="34" charset="0"/>
                        </a:rPr>
                        <a:t> peer-to-peer lending </a:t>
                      </a:r>
                      <a:r>
                        <a:rPr lang="en-US" sz="900" kern="1200" dirty="0" smtClean="0">
                          <a:solidFill>
                            <a:srgbClr val="000000"/>
                          </a:solidFill>
                          <a:latin typeface="Calibri" panose="020F0502020204030204" pitchFamily="34" charset="0"/>
                          <a:ea typeface="+mn-ea"/>
                          <a:cs typeface="Arial" pitchFamily="34" charset="0"/>
                        </a:rPr>
                        <a:t>can be extended to HNI’s &amp; Retail customers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facilitate </a:t>
                      </a:r>
                      <a:r>
                        <a:rPr lang="en-US" sz="900" b="1" kern="1200" dirty="0" smtClean="0">
                          <a:solidFill>
                            <a:srgbClr val="000000"/>
                          </a:solidFill>
                          <a:latin typeface="Calibri" panose="020F0502020204030204" pitchFamily="34" charset="0"/>
                          <a:ea typeface="+mn-ea"/>
                          <a:cs typeface="Arial" pitchFamily="34" charset="0"/>
                        </a:rPr>
                        <a:t>sharing of trade documents/information </a:t>
                      </a:r>
                      <a:r>
                        <a:rPr lang="en-US" sz="900" kern="1200" dirty="0" smtClean="0">
                          <a:solidFill>
                            <a:srgbClr val="000000"/>
                          </a:solidFill>
                          <a:latin typeface="Calibri" panose="020F0502020204030204" pitchFamily="34" charset="0"/>
                          <a:ea typeface="+mn-ea"/>
                          <a:cs typeface="Arial" pitchFamily="34" charset="0"/>
                        </a:rPr>
                        <a:t>b/w borrower and lenders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enables maintaining of up-to-date </a:t>
                      </a:r>
                      <a:r>
                        <a:rPr lang="en-US" sz="900" b="1" kern="1200" dirty="0" smtClean="0">
                          <a:solidFill>
                            <a:srgbClr val="000000"/>
                          </a:solidFill>
                          <a:latin typeface="Calibri" panose="020F0502020204030204" pitchFamily="34" charset="0"/>
                          <a:ea typeface="+mn-ea"/>
                          <a:cs typeface="Arial" pitchFamily="34" charset="0"/>
                        </a:rPr>
                        <a:t>record of customers’ KYC information</a:t>
                      </a:r>
                      <a:r>
                        <a:rPr lang="en-US" sz="900" kern="1200" dirty="0" smtClean="0">
                          <a:solidFill>
                            <a:srgbClr val="000000"/>
                          </a:solidFill>
                          <a:latin typeface="Calibri" panose="020F0502020204030204" pitchFamily="34" charset="0"/>
                          <a:ea typeface="+mn-ea"/>
                          <a:cs typeface="Arial" pitchFamily="34" charset="0"/>
                        </a:rPr>
                        <a:t>, an audit trail of KYC changes, and sharing</a:t>
                      </a:r>
                      <a:r>
                        <a:rPr lang="en-US" sz="900" kern="1200" baseline="0" dirty="0" smtClean="0">
                          <a:solidFill>
                            <a:srgbClr val="000000"/>
                          </a:solidFill>
                          <a:latin typeface="Calibri" panose="020F0502020204030204" pitchFamily="34" charset="0"/>
                          <a:ea typeface="+mn-ea"/>
                          <a:cs typeface="Arial" pitchFamily="34" charset="0"/>
                        </a:rPr>
                        <a:t> of</a:t>
                      </a:r>
                      <a:r>
                        <a:rPr lang="en-US" sz="900" kern="1200" dirty="0" smtClean="0">
                          <a:solidFill>
                            <a:srgbClr val="000000"/>
                          </a:solidFill>
                          <a:latin typeface="Calibri" panose="020F0502020204030204" pitchFamily="34" charset="0"/>
                          <a:ea typeface="+mn-ea"/>
                          <a:cs typeface="Arial" pitchFamily="34" charset="0"/>
                        </a:rPr>
                        <a:t> non-confidential KYC information</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Improves transparency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Paperless trade processing</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Fraud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Enhance liquidity in the market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1"/>
                  </a:ext>
                </a:extLst>
              </a:tr>
              <a:tr h="8915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2</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Clearing &amp; Settlement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streamline post-trade processing by </a:t>
                      </a:r>
                      <a:r>
                        <a:rPr lang="en-US" sz="900" b="1" kern="1200" dirty="0" smtClean="0">
                          <a:solidFill>
                            <a:srgbClr val="000000"/>
                          </a:solidFill>
                          <a:latin typeface="Calibri" panose="020F0502020204030204" pitchFamily="34" charset="0"/>
                          <a:ea typeface="+mn-ea"/>
                          <a:cs typeface="Arial" pitchFamily="34" charset="0"/>
                        </a:rPr>
                        <a:t>leveraging smart contracts </a:t>
                      </a:r>
                      <a:r>
                        <a:rPr lang="en-US" sz="900" kern="1200" dirty="0" smtClean="0">
                          <a:solidFill>
                            <a:srgbClr val="000000"/>
                          </a:solidFill>
                          <a:latin typeface="Calibri" panose="020F0502020204030204" pitchFamily="34" charset="0"/>
                          <a:ea typeface="+mn-ea"/>
                          <a:cs typeface="Arial" pitchFamily="34" charset="0"/>
                        </a:rPr>
                        <a:t>and distributed ledger technology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a:t>
                      </a:r>
                      <a:r>
                        <a:rPr lang="en-US" sz="900" kern="1200" baseline="0" dirty="0" smtClean="0">
                          <a:solidFill>
                            <a:srgbClr val="000000"/>
                          </a:solidFill>
                          <a:latin typeface="Calibri" panose="020F0502020204030204" pitchFamily="34" charset="0"/>
                          <a:ea typeface="+mn-ea"/>
                          <a:cs typeface="Arial" pitchFamily="34" charset="0"/>
                        </a:rPr>
                        <a:t>can view </a:t>
                      </a:r>
                      <a:r>
                        <a:rPr lang="en-US" sz="900" b="1" kern="1200" baseline="0" dirty="0" smtClean="0">
                          <a:solidFill>
                            <a:srgbClr val="000000"/>
                          </a:solidFill>
                          <a:latin typeface="Calibri" panose="020F0502020204030204" pitchFamily="34" charset="0"/>
                          <a:ea typeface="+mn-ea"/>
                          <a:cs typeface="Arial" pitchFamily="34" charset="0"/>
                        </a:rPr>
                        <a:t>current positions (via Distributed Ledger) </a:t>
                      </a:r>
                      <a:r>
                        <a:rPr lang="en-US" sz="900" kern="1200" baseline="0" dirty="0" smtClean="0">
                          <a:solidFill>
                            <a:srgbClr val="000000"/>
                          </a:solidFill>
                          <a:latin typeface="Calibri" panose="020F0502020204030204" pitchFamily="34" charset="0"/>
                          <a:ea typeface="+mn-ea"/>
                          <a:cs typeface="Arial" pitchFamily="34" charset="0"/>
                        </a:rPr>
                        <a:t>and determine participants (lenders and borrowers) </a:t>
                      </a:r>
                      <a:r>
                        <a:rPr lang="en-US" sz="900" b="1" kern="1200" baseline="0" dirty="0" smtClean="0">
                          <a:solidFill>
                            <a:srgbClr val="000000"/>
                          </a:solidFill>
                          <a:latin typeface="Calibri" panose="020F0502020204030204" pitchFamily="34" charset="0"/>
                          <a:ea typeface="+mn-ea"/>
                          <a:cs typeface="Arial" pitchFamily="34" charset="0"/>
                        </a:rPr>
                        <a:t>security</a:t>
                      </a:r>
                      <a:r>
                        <a:rPr lang="en-US" sz="900" kern="1200" baseline="0" dirty="0" smtClean="0">
                          <a:solidFill>
                            <a:srgbClr val="000000"/>
                          </a:solidFill>
                          <a:latin typeface="Calibri" panose="020F0502020204030204" pitchFamily="34" charset="0"/>
                          <a:ea typeface="+mn-ea"/>
                          <a:cs typeface="Arial" pitchFamily="34" charset="0"/>
                        </a:rPr>
                        <a:t> </a:t>
                      </a:r>
                      <a:r>
                        <a:rPr lang="en-US" sz="900" b="1" kern="1200" baseline="0" dirty="0" smtClean="0">
                          <a:solidFill>
                            <a:srgbClr val="000000"/>
                          </a:solidFill>
                          <a:latin typeface="Calibri" panose="020F0502020204030204" pitchFamily="34" charset="0"/>
                          <a:ea typeface="+mn-ea"/>
                          <a:cs typeface="Arial" pitchFamily="34" charset="0"/>
                        </a:rPr>
                        <a:t>obligations (via Smart Contract) </a:t>
                      </a:r>
                      <a:r>
                        <a:rPr lang="en-US" sz="900" kern="1200" baseline="0" dirty="0" smtClean="0">
                          <a:solidFill>
                            <a:srgbClr val="000000"/>
                          </a:solidFill>
                          <a:latin typeface="Calibri" panose="020F0502020204030204" pitchFamily="34" charset="0"/>
                          <a:ea typeface="+mn-ea"/>
                          <a:cs typeface="Arial" pitchFamily="34" charset="0"/>
                        </a:rPr>
                        <a:t>post trade execution </a:t>
                      </a:r>
                      <a:endParaRPr lang="en-US" sz="900" kern="1200" dirty="0" smtClean="0">
                        <a:solidFill>
                          <a:srgbClr val="000000"/>
                        </a:solidFill>
                        <a:latin typeface="Calibri" panose="020F0502020204030204" pitchFamily="34" charset="0"/>
                        <a:ea typeface="+mn-ea"/>
                        <a:cs typeface="Arial"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reduce settlement times by providing all trade details to all parties immediately after the execution</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Eliminates manual errors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Speeds-up settlement process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Settlement risk</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Eliminates multiple systems across participants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2"/>
                  </a:ext>
                </a:extLst>
              </a:tr>
              <a:tr h="8915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3</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Collateral Management</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can help streamline collateral management process including customer onboarding and margin management </a:t>
                      </a:r>
                      <a:r>
                        <a:rPr lang="en-US" sz="900" b="1" kern="1200" dirty="0" smtClean="0">
                          <a:solidFill>
                            <a:srgbClr val="000000"/>
                          </a:solidFill>
                          <a:latin typeface="Calibri" panose="020F0502020204030204" pitchFamily="34" charset="0"/>
                          <a:ea typeface="+mn-ea"/>
                          <a:cs typeface="Arial" pitchFamily="34" charset="0"/>
                        </a:rPr>
                        <a:t>using distributed collateral ledger</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a:t>
                      </a:r>
                      <a:r>
                        <a:rPr lang="en-US" sz="900" kern="1200" baseline="0" dirty="0" smtClean="0">
                          <a:solidFill>
                            <a:srgbClr val="000000"/>
                          </a:solidFill>
                          <a:latin typeface="Calibri" panose="020F0502020204030204" pitchFamily="34" charset="0"/>
                          <a:ea typeface="+mn-ea"/>
                          <a:cs typeface="Arial" pitchFamily="34" charset="0"/>
                        </a:rPr>
                        <a:t>can compute daily </a:t>
                      </a:r>
                      <a:r>
                        <a:rPr lang="en-US" sz="900" b="1" kern="1200" baseline="0" dirty="0" smtClean="0">
                          <a:solidFill>
                            <a:srgbClr val="000000"/>
                          </a:solidFill>
                          <a:latin typeface="Calibri" panose="020F0502020204030204" pitchFamily="34" charset="0"/>
                          <a:ea typeface="+mn-ea"/>
                          <a:cs typeface="Arial" pitchFamily="34" charset="0"/>
                        </a:rPr>
                        <a:t>MTM (via Distributed Ledger) </a:t>
                      </a:r>
                      <a:r>
                        <a:rPr lang="en-US" sz="900" kern="1200" baseline="0" dirty="0" smtClean="0">
                          <a:solidFill>
                            <a:srgbClr val="000000"/>
                          </a:solidFill>
                          <a:latin typeface="Calibri" panose="020F0502020204030204" pitchFamily="34" charset="0"/>
                          <a:ea typeface="+mn-ea"/>
                          <a:cs typeface="Arial" pitchFamily="34" charset="0"/>
                        </a:rPr>
                        <a:t>and determine participants(lenders and borrowers) </a:t>
                      </a:r>
                      <a:r>
                        <a:rPr lang="en-US" sz="900" b="1" kern="1200" baseline="0" dirty="0" smtClean="0">
                          <a:solidFill>
                            <a:srgbClr val="000000"/>
                          </a:solidFill>
                          <a:latin typeface="Calibri" panose="020F0502020204030204" pitchFamily="34" charset="0"/>
                          <a:ea typeface="+mn-ea"/>
                          <a:cs typeface="Arial" pitchFamily="34" charset="0"/>
                        </a:rPr>
                        <a:t>collateral requirements (via Smart Contract)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All collateral terms &amp; conditions can be </a:t>
                      </a:r>
                      <a:r>
                        <a:rPr lang="en-US" sz="900" b="1" kern="1200" dirty="0" smtClean="0">
                          <a:solidFill>
                            <a:srgbClr val="000000"/>
                          </a:solidFill>
                          <a:latin typeface="Calibri" panose="020F0502020204030204" pitchFamily="34" charset="0"/>
                          <a:ea typeface="+mn-ea"/>
                          <a:cs typeface="Arial" pitchFamily="34" charset="0"/>
                        </a:rPr>
                        <a:t>encoded on a smart contract </a:t>
                      </a:r>
                      <a:r>
                        <a:rPr lang="en-US" sz="900" kern="1200" dirty="0" smtClean="0">
                          <a:solidFill>
                            <a:srgbClr val="000000"/>
                          </a:solidFill>
                          <a:latin typeface="Calibri" panose="020F0502020204030204" pitchFamily="34" charset="0"/>
                          <a:ea typeface="+mn-ea"/>
                          <a:cs typeface="Arial" pitchFamily="34" charset="0"/>
                        </a:rPr>
                        <a:t>which can be made available via shared database for counterparties to exchange collaterals</a:t>
                      </a: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Real time exchange of collaterals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Reduce collateral requirements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Optimization of collateral</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Reduction in Credit Risk &amp; Operational Risk</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3"/>
                  </a:ext>
                </a:extLst>
              </a:tr>
              <a:tr h="4800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4</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Corporate Action</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kern="1200" dirty="0" smtClean="0">
                          <a:solidFill>
                            <a:srgbClr val="000000"/>
                          </a:solidFill>
                          <a:latin typeface="Calibri" panose="020F0502020204030204" pitchFamily="34" charset="0"/>
                          <a:ea typeface="+mn-ea"/>
                          <a:cs typeface="Arial" pitchFamily="34" charset="0"/>
                        </a:rPr>
                        <a:t>Use reliable data using data stored in distributed ledgers</a:t>
                      </a:r>
                      <a:r>
                        <a:rPr lang="en-US" sz="900" kern="1200" dirty="0" smtClean="0">
                          <a:solidFill>
                            <a:srgbClr val="000000"/>
                          </a:solidFill>
                          <a:latin typeface="Calibri" panose="020F0502020204030204" pitchFamily="34" charset="0"/>
                          <a:ea typeface="+mn-ea"/>
                          <a:cs typeface="Arial" pitchFamily="34" charset="0"/>
                        </a:rPr>
                        <a:t> to process shareholders disbursements with better accuracy &amp; on a timely fashion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Reduces manual efforts and</a:t>
                      </a:r>
                      <a:r>
                        <a:rPr lang="en-US" sz="900" kern="1200" baseline="0" dirty="0" smtClean="0">
                          <a:solidFill>
                            <a:srgbClr val="000000"/>
                          </a:solidFill>
                          <a:latin typeface="Calibri" panose="020F0502020204030204" pitchFamily="34" charset="0"/>
                          <a:ea typeface="+mn-ea"/>
                          <a:cs typeface="Arial" pitchFamily="34" charset="0"/>
                        </a:rPr>
                        <a:t> cost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Improves transparency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Real time processing</a:t>
                      </a: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4"/>
                  </a:ext>
                </a:extLst>
              </a:tr>
              <a:tr h="61722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5</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Calibri" panose="020F0502020204030204" pitchFamily="34" charset="0"/>
                          <a:ea typeface="+mn-ea"/>
                          <a:cs typeface="Arial" pitchFamily="34" charset="0"/>
                        </a:rPr>
                        <a:t>Reconciliation &amp; Reporting</a:t>
                      </a:r>
                      <a:endParaRPr lang="en-US" sz="900" kern="1200" dirty="0">
                        <a:solidFill>
                          <a:srgbClr val="000000"/>
                        </a:solidFill>
                        <a:latin typeface="Calibri" panose="020F0502020204030204" pitchFamily="34" charset="0"/>
                        <a:ea typeface="+mn-ea"/>
                        <a:cs typeface="Arial" pitchFamily="34" charset="0"/>
                      </a:endParaRPr>
                    </a:p>
                  </a:txBody>
                  <a:tcPr marL="68580" marR="68580" marT="34290" marB="34290" anchor="ct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Blockchain eliminates need for internal/external reconciliation's(e.g. FOBO, Ledger(LC/LD) Vs Statements(SC/SD)) as information is available</a:t>
                      </a:r>
                      <a:r>
                        <a:rPr lang="en-US" sz="900" kern="1200" baseline="0" dirty="0" smtClean="0">
                          <a:solidFill>
                            <a:srgbClr val="000000"/>
                          </a:solidFill>
                          <a:latin typeface="Calibri" panose="020F0502020204030204" pitchFamily="34" charset="0"/>
                          <a:ea typeface="+mn-ea"/>
                          <a:cs typeface="Arial" pitchFamily="34" charset="0"/>
                        </a:rPr>
                        <a:t> on distributed ledger</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rgbClr val="000000"/>
                          </a:solidFill>
                          <a:latin typeface="Calibri" panose="020F0502020204030204" pitchFamily="34" charset="0"/>
                          <a:ea typeface="+mn-ea"/>
                          <a:cs typeface="Arial" pitchFamily="34" charset="0"/>
                        </a:rPr>
                        <a:t>Regulators </a:t>
                      </a:r>
                      <a:r>
                        <a:rPr lang="en-US" sz="900" b="1" kern="1200" baseline="0" dirty="0" smtClean="0">
                          <a:solidFill>
                            <a:srgbClr val="000000"/>
                          </a:solidFill>
                          <a:latin typeface="Calibri" panose="020F0502020204030204" pitchFamily="34" charset="0"/>
                          <a:ea typeface="+mn-ea"/>
                          <a:cs typeface="Arial" pitchFamily="34" charset="0"/>
                        </a:rPr>
                        <a:t>can directly log-in to blockchain n/w </a:t>
                      </a:r>
                      <a:r>
                        <a:rPr lang="en-US" sz="900" kern="1200" baseline="0" dirty="0" smtClean="0">
                          <a:solidFill>
                            <a:srgbClr val="000000"/>
                          </a:solidFill>
                          <a:latin typeface="Calibri" panose="020F0502020204030204" pitchFamily="34" charset="0"/>
                          <a:ea typeface="+mn-ea"/>
                          <a:cs typeface="Arial" pitchFamily="34" charset="0"/>
                        </a:rPr>
                        <a:t>to view trade details</a:t>
                      </a:r>
                      <a:endParaRPr lang="en-US" sz="900" kern="1200" dirty="0" smtClean="0">
                        <a:solidFill>
                          <a:srgbClr val="000000"/>
                        </a:solidFill>
                        <a:latin typeface="Calibri" panose="020F0502020204030204" pitchFamily="34" charset="0"/>
                        <a:ea typeface="+mn-ea"/>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rgbClr val="000000"/>
                          </a:solidFill>
                          <a:latin typeface="Calibri" panose="020F0502020204030204" pitchFamily="34" charset="0"/>
                        </a:rPr>
                        <a:t>Reduction in Operational Risk &amp; cost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smtClean="0">
                          <a:solidFill>
                            <a:srgbClr val="000000"/>
                          </a:solidFill>
                          <a:latin typeface="Calibri" panose="020F0502020204030204" pitchFamily="34" charset="0"/>
                          <a:ea typeface="+mn-ea"/>
                          <a:cs typeface="Arial" pitchFamily="34" charset="0"/>
                        </a:rPr>
                        <a:t>Consolidated Audit trail for efficient Regulatory Reporting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kern="1200" dirty="0" smtClean="0">
                        <a:solidFill>
                          <a:srgbClr val="000000"/>
                        </a:solidFill>
                        <a:latin typeface="Calibri" panose="020F0502020204030204" pitchFamily="34" charset="0"/>
                        <a:ea typeface="+mn-ea"/>
                        <a:cs typeface="Arial" pitchFamily="34" charset="0"/>
                      </a:endParaRP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726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Significant disruption in the market place can be expected when implemented by all market participants</a:t>
            </a:r>
          </a:p>
        </p:txBody>
      </p:sp>
      <p:sp>
        <p:nvSpPr>
          <p:cNvPr id="5" name="Rounded Rectangle 4"/>
          <p:cNvSpPr/>
          <p:nvPr/>
        </p:nvSpPr>
        <p:spPr>
          <a:xfrm>
            <a:off x="701542" y="1237042"/>
            <a:ext cx="1854732" cy="47339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Lender’s &amp; Borrower's</a:t>
            </a:r>
          </a:p>
        </p:txBody>
      </p:sp>
      <p:sp>
        <p:nvSpPr>
          <p:cNvPr id="6" name="Rectangle 5"/>
          <p:cNvSpPr/>
          <p:nvPr/>
        </p:nvSpPr>
        <p:spPr>
          <a:xfrm>
            <a:off x="2558735" y="125895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Lenders &amp; Borrowers will see substantial benefits due to reduced costs for transacting </a:t>
            </a:r>
          </a:p>
          <a:p>
            <a:pPr marL="125016" indent="-125016">
              <a:buFont typeface="Arial" pitchFamily="34" charset="0"/>
              <a:buChar char="•"/>
            </a:pPr>
            <a:r>
              <a:rPr lang="en-US" sz="900" kern="0" dirty="0">
                <a:solidFill>
                  <a:srgbClr val="1F497D"/>
                </a:solidFill>
                <a:latin typeface="Calibri" panose="020F0502020204030204" pitchFamily="34" charset="0"/>
              </a:rPr>
              <a:t>With better and direct market access, investors can trade among themselves(Peer-to-peer lending)</a:t>
            </a:r>
          </a:p>
        </p:txBody>
      </p:sp>
      <p:sp>
        <p:nvSpPr>
          <p:cNvPr id="7" name="Rounded Rectangle 6"/>
          <p:cNvSpPr/>
          <p:nvPr/>
        </p:nvSpPr>
        <p:spPr>
          <a:xfrm>
            <a:off x="705917" y="2274067"/>
            <a:ext cx="1854732" cy="44153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CCP</a:t>
            </a:r>
          </a:p>
        </p:txBody>
      </p:sp>
      <p:sp>
        <p:nvSpPr>
          <p:cNvPr id="8" name="Rounded Rectangle 7"/>
          <p:cNvSpPr/>
          <p:nvPr/>
        </p:nvSpPr>
        <p:spPr>
          <a:xfrm>
            <a:off x="709985" y="2776649"/>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3rd Party Application provider</a:t>
            </a:r>
          </a:p>
        </p:txBody>
      </p:sp>
      <p:sp>
        <p:nvSpPr>
          <p:cNvPr id="9" name="Rounded Rectangle 8"/>
          <p:cNvSpPr/>
          <p:nvPr/>
        </p:nvSpPr>
        <p:spPr>
          <a:xfrm>
            <a:off x="701542" y="1771485"/>
            <a:ext cx="1854732" cy="441536"/>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Lending Agent/</a:t>
            </a:r>
          </a:p>
          <a:p>
            <a:pPr algn="ctr"/>
            <a:r>
              <a:rPr lang="en-US" sz="1200" b="1" dirty="0">
                <a:solidFill>
                  <a:schemeClr val="bg1"/>
                </a:solidFill>
                <a:latin typeface="Calibri" panose="020F0502020204030204" pitchFamily="34" charset="0"/>
              </a:rPr>
              <a:t>Broker Dealers</a:t>
            </a:r>
          </a:p>
        </p:txBody>
      </p:sp>
      <p:sp>
        <p:nvSpPr>
          <p:cNvPr id="10" name="TextBox 23"/>
          <p:cNvSpPr txBox="1"/>
          <p:nvPr/>
        </p:nvSpPr>
        <p:spPr>
          <a:xfrm>
            <a:off x="758332" y="857250"/>
            <a:ext cx="1754648"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accent1"/>
                </a:solidFill>
                <a:latin typeface="Calibri"/>
              </a:rPr>
              <a:t>Market Participants</a:t>
            </a:r>
          </a:p>
        </p:txBody>
      </p:sp>
      <p:sp>
        <p:nvSpPr>
          <p:cNvPr id="11" name="TextBox 24"/>
          <p:cNvSpPr txBox="1"/>
          <p:nvPr/>
        </p:nvSpPr>
        <p:spPr>
          <a:xfrm>
            <a:off x="4295725" y="857250"/>
            <a:ext cx="1921745"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accent1"/>
                </a:solidFill>
                <a:latin typeface="Calibri"/>
              </a:rPr>
              <a:t>Potential Implications</a:t>
            </a:r>
          </a:p>
        </p:txBody>
      </p:sp>
      <p:sp>
        <p:nvSpPr>
          <p:cNvPr id="12" name="Rectangle 11"/>
          <p:cNvSpPr/>
          <p:nvPr/>
        </p:nvSpPr>
        <p:spPr>
          <a:xfrm>
            <a:off x="2558735" y="1777471"/>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Lending Agent &amp; Broker-Dealer will no longer play a key role in providing market access to clients and instead will need to focus on market making activities and providing liquidity </a:t>
            </a:r>
          </a:p>
        </p:txBody>
      </p:sp>
      <p:sp>
        <p:nvSpPr>
          <p:cNvPr id="13" name="Rectangle 12"/>
          <p:cNvSpPr/>
          <p:nvPr/>
        </p:nvSpPr>
        <p:spPr>
          <a:xfrm>
            <a:off x="2558735" y="2280053"/>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Role of CCPs in trade settlement will become irrelevant with smart contract driven trading</a:t>
            </a:r>
          </a:p>
          <a:p>
            <a:pPr marL="125016" indent="-125016">
              <a:buFont typeface="Arial" pitchFamily="34" charset="0"/>
              <a:buChar char="•"/>
            </a:pPr>
            <a:r>
              <a:rPr lang="en-US" sz="900" kern="0" dirty="0">
                <a:solidFill>
                  <a:srgbClr val="1F497D"/>
                </a:solidFill>
                <a:latin typeface="Calibri" panose="020F0502020204030204" pitchFamily="34" charset="0"/>
              </a:rPr>
              <a:t>OTC Derivatives will continue to require CCP services for counterparty risk management over the tenure of contracts</a:t>
            </a:r>
          </a:p>
        </p:txBody>
      </p:sp>
      <p:sp>
        <p:nvSpPr>
          <p:cNvPr id="14" name="Rectangle 13"/>
          <p:cNvSpPr/>
          <p:nvPr/>
        </p:nvSpPr>
        <p:spPr>
          <a:xfrm>
            <a:off x="2558735" y="279795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Blockchain will make most of the 3</a:t>
            </a:r>
            <a:r>
              <a:rPr lang="en-US" sz="900" kern="0" baseline="30000" dirty="0">
                <a:solidFill>
                  <a:srgbClr val="1F497D"/>
                </a:solidFill>
                <a:latin typeface="Calibri" panose="020F0502020204030204" pitchFamily="34" charset="0"/>
              </a:rPr>
              <a:t>rd</a:t>
            </a:r>
            <a:r>
              <a:rPr lang="en-US" sz="900" kern="0" dirty="0">
                <a:solidFill>
                  <a:srgbClr val="1F497D"/>
                </a:solidFill>
                <a:latin typeface="Calibri" panose="020F0502020204030204" pitchFamily="34" charset="0"/>
              </a:rPr>
              <a:t> party applications (</a:t>
            </a:r>
            <a:r>
              <a:rPr lang="en-US" sz="900" kern="0" dirty="0" err="1">
                <a:solidFill>
                  <a:srgbClr val="1F497D"/>
                </a:solidFill>
                <a:latin typeface="Calibri" panose="020F0502020204030204" pitchFamily="34" charset="0"/>
              </a:rPr>
              <a:t>Equlend</a:t>
            </a:r>
            <a:r>
              <a:rPr lang="en-US" sz="900" kern="0" dirty="0">
                <a:solidFill>
                  <a:srgbClr val="1F497D"/>
                </a:solidFill>
                <a:latin typeface="Calibri" panose="020F0502020204030204" pitchFamily="34" charset="0"/>
              </a:rPr>
              <a:t>, </a:t>
            </a:r>
            <a:r>
              <a:rPr lang="en-US" sz="900" kern="0" dirty="0" err="1">
                <a:solidFill>
                  <a:srgbClr val="1F497D"/>
                </a:solidFill>
                <a:latin typeface="Calibri" panose="020F0502020204030204" pitchFamily="34" charset="0"/>
              </a:rPr>
              <a:t>Sungared</a:t>
            </a:r>
            <a:r>
              <a:rPr lang="en-US" sz="900" kern="0" dirty="0">
                <a:solidFill>
                  <a:srgbClr val="1F497D"/>
                </a:solidFill>
                <a:latin typeface="Calibri" panose="020F0502020204030204" pitchFamily="34" charset="0"/>
              </a:rPr>
              <a:t>, Geneva etc.) redundant as entire trade lifecycle can be moved to a </a:t>
            </a:r>
            <a:r>
              <a:rPr lang="en-US" sz="900" kern="0" dirty="0" err="1">
                <a:solidFill>
                  <a:srgbClr val="1F497D"/>
                </a:solidFill>
                <a:latin typeface="Calibri" panose="020F0502020204030204" pitchFamily="34" charset="0"/>
              </a:rPr>
              <a:t>blockchain</a:t>
            </a:r>
            <a:r>
              <a:rPr lang="en-US" sz="900" kern="0" dirty="0">
                <a:solidFill>
                  <a:srgbClr val="1F497D"/>
                </a:solidFill>
                <a:latin typeface="Calibri" panose="020F0502020204030204" pitchFamily="34" charset="0"/>
              </a:rPr>
              <a:t> n/w</a:t>
            </a:r>
          </a:p>
        </p:txBody>
      </p:sp>
      <p:sp>
        <p:nvSpPr>
          <p:cNvPr id="15" name="Rounded Rectangle 14"/>
          <p:cNvSpPr/>
          <p:nvPr/>
        </p:nvSpPr>
        <p:spPr>
          <a:xfrm>
            <a:off x="709985" y="3300419"/>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Central Securities Depositories</a:t>
            </a:r>
          </a:p>
        </p:txBody>
      </p:sp>
      <p:sp>
        <p:nvSpPr>
          <p:cNvPr id="16" name="Rectangle 15"/>
          <p:cNvSpPr/>
          <p:nvPr/>
        </p:nvSpPr>
        <p:spPr>
          <a:xfrm>
            <a:off x="2558735" y="3321729"/>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Ownership authentication &amp; custody of assets in a blockchain are redundant and hence the role of CSDs will be limited to serving as a third party for verification and managing the tokens</a:t>
            </a:r>
          </a:p>
        </p:txBody>
      </p:sp>
      <p:sp>
        <p:nvSpPr>
          <p:cNvPr id="17" name="Rounded Rectangle 16"/>
          <p:cNvSpPr/>
          <p:nvPr/>
        </p:nvSpPr>
        <p:spPr>
          <a:xfrm>
            <a:off x="713501" y="3814068"/>
            <a:ext cx="1854732" cy="472182"/>
          </a:xfrm>
          <a:prstGeom prst="roundRect">
            <a:avLst/>
          </a:prstGeom>
          <a:solidFill>
            <a:srgbClr val="4F81BD"/>
          </a:solidFill>
          <a:ln w="25400" cap="flat" cmpd="sng" algn="ctr">
            <a:noFill/>
            <a:prstDash val="solid"/>
          </a:ln>
          <a:effectLst/>
        </p:spPr>
        <p:txBody>
          <a:bodyPr rtlCol="0" anchor="ctr"/>
          <a:lstStyle/>
          <a:p>
            <a:pPr algn="ctr"/>
            <a:r>
              <a:rPr lang="en-US" sz="1200" b="1" dirty="0">
                <a:solidFill>
                  <a:schemeClr val="bg1"/>
                </a:solidFill>
                <a:latin typeface="Calibri" panose="020F0502020204030204" pitchFamily="34" charset="0"/>
              </a:rPr>
              <a:t>Custodians</a:t>
            </a:r>
          </a:p>
        </p:txBody>
      </p:sp>
      <p:sp>
        <p:nvSpPr>
          <p:cNvPr id="18" name="Rectangle 17"/>
          <p:cNvSpPr/>
          <p:nvPr/>
        </p:nvSpPr>
        <p:spPr>
          <a:xfrm>
            <a:off x="2562252" y="3835378"/>
            <a:ext cx="5667349" cy="429563"/>
          </a:xfrm>
          <a:prstGeom prst="rect">
            <a:avLst/>
          </a:prstGeom>
          <a:solidFill>
            <a:schemeClr val="bg2">
              <a:lumMod val="40000"/>
              <a:lumOff val="60000"/>
            </a:schemeClr>
          </a:solidFill>
          <a:ln w="25400" cap="flat" cmpd="sng" algn="ctr">
            <a:noFill/>
            <a:prstDash val="solid"/>
          </a:ln>
          <a:effectLst/>
        </p:spPr>
        <p:txBody>
          <a:bodyPr rtlCol="0" anchor="ctr"/>
          <a:lstStyle/>
          <a:p>
            <a:pPr marL="125016" indent="-125016">
              <a:buFont typeface="Arial" pitchFamily="34" charset="0"/>
              <a:buChar char="•"/>
            </a:pPr>
            <a:r>
              <a:rPr lang="en-US" sz="900" kern="0" dirty="0">
                <a:solidFill>
                  <a:srgbClr val="1F497D"/>
                </a:solidFill>
                <a:latin typeface="Calibri" panose="020F0502020204030204" pitchFamily="34" charset="0"/>
              </a:rPr>
              <a:t>Assets on a blockchain ledger will not require traditional custody services and the role of the custodian will be limited to managing holding information</a:t>
            </a:r>
          </a:p>
        </p:txBody>
      </p:sp>
    </p:spTree>
    <p:extLst>
      <p:ext uri="{BB962C8B-B14F-4D97-AF65-F5344CB8AC3E}">
        <p14:creationId xmlns:p14="http://schemas.microsoft.com/office/powerpoint/2010/main" val="255394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rot="16200000">
            <a:off x="3212780" y="1244922"/>
            <a:ext cx="2261243" cy="2971800"/>
          </a:xfrm>
          <a:prstGeom prst="rect">
            <a:avLst/>
          </a:prstGeom>
          <a:solidFill>
            <a:schemeClr val="accent4">
              <a:lumMod val="5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5" name="Title 1"/>
          <p:cNvSpPr>
            <a:spLocks noGrp="1"/>
          </p:cNvSpPr>
          <p:nvPr>
            <p:ph type="title"/>
          </p:nvPr>
        </p:nvSpPr>
        <p:spPr/>
        <p:txBody>
          <a:bodyPr anchor="t">
            <a:noAutofit/>
          </a:bodyPr>
          <a:lstStyle/>
          <a:p>
            <a:r>
              <a:rPr lang="en-US" sz="1800" dirty="0"/>
              <a:t>Use Case #1: Blockchain Technology can streamline Trade Execution</a:t>
            </a:r>
          </a:p>
        </p:txBody>
      </p:sp>
      <p:sp>
        <p:nvSpPr>
          <p:cNvPr id="7" name="Rounded Rectangle 7"/>
          <p:cNvSpPr/>
          <p:nvPr/>
        </p:nvSpPr>
        <p:spPr>
          <a:xfrm>
            <a:off x="354330" y="1606563"/>
            <a:ext cx="960120" cy="617220"/>
          </a:xfrm>
          <a:prstGeom prst="rect">
            <a:avLst/>
          </a:prstGeom>
          <a:solidFill>
            <a:srgbClr val="0062B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p:txBody>
      </p:sp>
      <p:sp>
        <p:nvSpPr>
          <p:cNvPr id="8" name="Rounded Rectangle 7"/>
          <p:cNvSpPr/>
          <p:nvPr/>
        </p:nvSpPr>
        <p:spPr>
          <a:xfrm>
            <a:off x="7484144" y="1606563"/>
            <a:ext cx="960120" cy="617220"/>
          </a:xfrm>
          <a:prstGeom prst="rect">
            <a:avLst/>
          </a:prstGeom>
          <a:solidFill>
            <a:srgbClr val="0062B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p:txBody>
      </p:sp>
      <p:sp>
        <p:nvSpPr>
          <p:cNvPr id="9" name="Down Arrow 8"/>
          <p:cNvSpPr/>
          <p:nvPr/>
        </p:nvSpPr>
        <p:spPr>
          <a:xfrm>
            <a:off x="4020902" y="971551"/>
            <a:ext cx="685800" cy="435257"/>
          </a:xfrm>
          <a:prstGeom prst="downArrow">
            <a:avLst/>
          </a:prstGeom>
          <a:solidFill>
            <a:srgbClr val="006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a:latin typeface="Calibri" panose="020F0502020204030204" pitchFamily="34" charset="0"/>
            </a:endParaRPr>
          </a:p>
        </p:txBody>
      </p:sp>
      <p:sp>
        <p:nvSpPr>
          <p:cNvPr id="10" name="TextBox 9"/>
          <p:cNvSpPr txBox="1"/>
          <p:nvPr/>
        </p:nvSpPr>
        <p:spPr>
          <a:xfrm>
            <a:off x="3179998" y="775343"/>
            <a:ext cx="2367608" cy="3693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All securities will be digitized by the Depository </a:t>
            </a:r>
          </a:p>
        </p:txBody>
      </p:sp>
      <p:sp>
        <p:nvSpPr>
          <p:cNvPr id="11" name="TextBox 10"/>
          <p:cNvSpPr txBox="1"/>
          <p:nvPr/>
        </p:nvSpPr>
        <p:spPr>
          <a:xfrm>
            <a:off x="3581400" y="1361859"/>
            <a:ext cx="1028700"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Digitized Securities</a:t>
            </a:r>
          </a:p>
        </p:txBody>
      </p:sp>
      <p:sp>
        <p:nvSpPr>
          <p:cNvPr id="14" name="Rounded Rectangle 13"/>
          <p:cNvSpPr/>
          <p:nvPr/>
        </p:nvSpPr>
        <p:spPr>
          <a:xfrm>
            <a:off x="3028950" y="1600201"/>
            <a:ext cx="2800350" cy="2261243"/>
          </a:xfrm>
          <a:prstGeom prst="roundRect">
            <a:avLst>
              <a:gd name="adj" fmla="val 9824"/>
            </a:avLst>
          </a:prstGeom>
          <a:solidFill>
            <a:schemeClr val="accent6">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latin typeface="Calibri" panose="020F0502020204030204" pitchFamily="34" charset="0"/>
              </a:rPr>
              <a:t> 	</a:t>
            </a:r>
          </a:p>
        </p:txBody>
      </p:sp>
      <p:pic>
        <p:nvPicPr>
          <p:cNvPr id="12" name="Picture 11"/>
          <p:cNvPicPr>
            <a:picLocks noChangeAspect="1"/>
          </p:cNvPicPr>
          <p:nvPr/>
        </p:nvPicPr>
        <p:blipFill>
          <a:blip r:embed="rId2"/>
          <a:stretch>
            <a:fillRect/>
          </a:stretch>
        </p:blipFill>
        <p:spPr>
          <a:xfrm>
            <a:off x="3371850" y="1683598"/>
            <a:ext cx="274320" cy="232625"/>
          </a:xfrm>
          <a:prstGeom prst="rect">
            <a:avLst/>
          </a:prstGeom>
        </p:spPr>
      </p:pic>
      <p:sp>
        <p:nvSpPr>
          <p:cNvPr id="13" name="TextBox 12"/>
          <p:cNvSpPr txBox="1"/>
          <p:nvPr/>
        </p:nvSpPr>
        <p:spPr>
          <a:xfrm>
            <a:off x="3660389" y="1701806"/>
            <a:ext cx="1850229"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Permissioned Distributed Ledger</a:t>
            </a:r>
          </a:p>
        </p:txBody>
      </p:sp>
      <p:grpSp>
        <p:nvGrpSpPr>
          <p:cNvPr id="15" name="Group 14"/>
          <p:cNvGrpSpPr/>
          <p:nvPr/>
        </p:nvGrpSpPr>
        <p:grpSpPr>
          <a:xfrm>
            <a:off x="3201525" y="2762734"/>
            <a:ext cx="1059807" cy="586073"/>
            <a:chOff x="3058340" y="3169920"/>
            <a:chExt cx="1413076" cy="1283494"/>
          </a:xfrm>
        </p:grpSpPr>
        <p:sp>
          <p:nvSpPr>
            <p:cNvPr id="16" name="Rectangle 15"/>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a:latin typeface="Calibri" panose="020F0502020204030204" pitchFamily="34" charset="0"/>
              </a:endParaRPr>
            </a:p>
          </p:txBody>
        </p:sp>
        <p:sp>
          <p:nvSpPr>
            <p:cNvPr id="17" name="Flowchart: Magnetic Disk 16"/>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18" name="Flowchart: Magnetic Disk 17"/>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1</a:t>
              </a:r>
            </a:p>
          </p:txBody>
        </p:sp>
        <p:sp>
          <p:nvSpPr>
            <p:cNvPr id="19" name="Flowchart: Magnetic Disk 18"/>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2</a:t>
              </a:r>
            </a:p>
          </p:txBody>
        </p:sp>
        <p:sp>
          <p:nvSpPr>
            <p:cNvPr id="20" name="Flowchart: Magnetic Disk 19"/>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N</a:t>
              </a:r>
            </a:p>
          </p:txBody>
        </p:sp>
        <p:cxnSp>
          <p:nvCxnSpPr>
            <p:cNvPr id="21" name="Elbow Connector 20"/>
            <p:cNvCxnSpPr>
              <a:stCxn id="17" idx="3"/>
              <a:endCxn id="18"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9"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3"/>
              <a:endCxn id="20"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200400" y="2571751"/>
            <a:ext cx="1060814" cy="215444"/>
          </a:xfrm>
          <a:prstGeom prst="rect">
            <a:avLst/>
          </a:prstGeom>
          <a:solidFill>
            <a:schemeClr val="bg1"/>
          </a:solidFill>
        </p:spPr>
        <p:txBody>
          <a:bodyPr wrap="square">
            <a:spAutoFit/>
          </a:bodyPr>
          <a:lstStyle/>
          <a:p>
            <a:pPr algn="ctr"/>
            <a:r>
              <a:rPr lang="en-US" sz="800" b="1" dirty="0">
                <a:solidFill>
                  <a:srgbClr val="000000"/>
                </a:solidFill>
                <a:latin typeface="Calibri" panose="020F0502020204030204" pitchFamily="34" charset="0"/>
                <a:cs typeface="Arial" pitchFamily="34" charset="0"/>
              </a:rPr>
              <a:t>Transfer of Security</a:t>
            </a:r>
          </a:p>
        </p:txBody>
      </p:sp>
      <p:cxnSp>
        <p:nvCxnSpPr>
          <p:cNvPr id="25" name="Elbow Connector 24"/>
          <p:cNvCxnSpPr>
            <a:stCxn id="7" idx="3"/>
          </p:cNvCxnSpPr>
          <p:nvPr/>
        </p:nvCxnSpPr>
        <p:spPr>
          <a:xfrm>
            <a:off x="1314450" y="1915174"/>
            <a:ext cx="1714500" cy="104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 idx="1"/>
          </p:cNvCxnSpPr>
          <p:nvPr/>
        </p:nvCxnSpPr>
        <p:spPr>
          <a:xfrm rot="10800000">
            <a:off x="5829300" y="1914251"/>
            <a:ext cx="1654844"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880" y="1600201"/>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Ia. Post borrowing needs and/or inventory</a:t>
            </a:r>
          </a:p>
        </p:txBody>
      </p:sp>
      <p:sp>
        <p:nvSpPr>
          <p:cNvPr id="32" name="TextBox 31"/>
          <p:cNvSpPr txBox="1"/>
          <p:nvPr/>
        </p:nvSpPr>
        <p:spPr>
          <a:xfrm>
            <a:off x="5840730" y="1600201"/>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Ib. Post inventory of lendable securities</a:t>
            </a:r>
          </a:p>
        </p:txBody>
      </p:sp>
      <p:grpSp>
        <p:nvGrpSpPr>
          <p:cNvPr id="33" name="Group 32"/>
          <p:cNvGrpSpPr/>
          <p:nvPr/>
        </p:nvGrpSpPr>
        <p:grpSpPr>
          <a:xfrm>
            <a:off x="4540892" y="2764927"/>
            <a:ext cx="1082141" cy="586073"/>
            <a:chOff x="3058340" y="3169920"/>
            <a:chExt cx="1442855" cy="1283494"/>
          </a:xfrm>
        </p:grpSpPr>
        <p:sp>
          <p:nvSpPr>
            <p:cNvPr id="34" name="Rectangle 33"/>
            <p:cNvSpPr/>
            <p:nvPr/>
          </p:nvSpPr>
          <p:spPr>
            <a:xfrm>
              <a:off x="3058340" y="3169920"/>
              <a:ext cx="1442855"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a:latin typeface="Calibri" panose="020F0502020204030204" pitchFamily="34" charset="0"/>
              </a:endParaRPr>
            </a:p>
          </p:txBody>
        </p:sp>
        <p:sp>
          <p:nvSpPr>
            <p:cNvPr id="35" name="Flowchart: Magnetic Disk 34"/>
            <p:cNvSpPr/>
            <p:nvPr/>
          </p:nvSpPr>
          <p:spPr>
            <a:xfrm>
              <a:off x="3413759" y="3347999"/>
              <a:ext cx="937548" cy="477243"/>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36" name="Flowchart: Magnetic Disk 35"/>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1</a:t>
              </a:r>
            </a:p>
          </p:txBody>
        </p:sp>
        <p:sp>
          <p:nvSpPr>
            <p:cNvPr id="37" name="Flowchart: Magnetic Disk 36"/>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2</a:t>
              </a:r>
            </a:p>
          </p:txBody>
        </p:sp>
        <p:sp>
          <p:nvSpPr>
            <p:cNvPr id="38" name="Flowchart: Magnetic Disk 37"/>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solidFill>
                    <a:srgbClr val="1775A1"/>
                  </a:solidFill>
                  <a:latin typeface="Calibri" panose="020F0502020204030204" pitchFamily="34" charset="0"/>
                </a:rPr>
                <a:t>Client N</a:t>
              </a:r>
            </a:p>
          </p:txBody>
        </p:sp>
        <p:cxnSp>
          <p:nvCxnSpPr>
            <p:cNvPr id="39" name="Elbow Connector 38"/>
            <p:cNvCxnSpPr>
              <a:stCxn id="35" idx="3"/>
              <a:endCxn id="36" idx="1"/>
            </p:cNvCxnSpPr>
            <p:nvPr/>
          </p:nvCxnSpPr>
          <p:spPr>
            <a:xfrm rot="5400000">
              <a:off x="3480508" y="3667054"/>
              <a:ext cx="243838" cy="56021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3"/>
              <a:endCxn id="37" idx="1"/>
            </p:cNvCxnSpPr>
            <p:nvPr/>
          </p:nvCxnSpPr>
          <p:spPr>
            <a:xfrm flipH="1">
              <a:off x="3776472" y="3825242"/>
              <a:ext cx="106061" cy="2438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5" idx="3"/>
              <a:endCxn id="38" idx="1"/>
            </p:cNvCxnSpPr>
            <p:nvPr/>
          </p:nvCxnSpPr>
          <p:spPr>
            <a:xfrm rot="16200000" flipH="1">
              <a:off x="3934660" y="3773115"/>
              <a:ext cx="243838" cy="34809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4535212" y="2573945"/>
            <a:ext cx="1103588" cy="215444"/>
          </a:xfrm>
          <a:prstGeom prst="rect">
            <a:avLst/>
          </a:prstGeom>
          <a:solidFill>
            <a:schemeClr val="bg1"/>
          </a:solidFill>
        </p:spPr>
        <p:txBody>
          <a:bodyPr wrap="square">
            <a:spAutoFit/>
          </a:bodyPr>
          <a:lstStyle/>
          <a:p>
            <a:pPr algn="ctr"/>
            <a:r>
              <a:rPr lang="en-US" sz="800" b="1" dirty="0">
                <a:solidFill>
                  <a:srgbClr val="000000"/>
                </a:solidFill>
                <a:latin typeface="Calibri" panose="020F0502020204030204" pitchFamily="34" charset="0"/>
                <a:cs typeface="Arial" pitchFamily="34" charset="0"/>
              </a:rPr>
              <a:t>Transfer of Collateral</a:t>
            </a:r>
          </a:p>
        </p:txBody>
      </p:sp>
      <p:sp>
        <p:nvSpPr>
          <p:cNvPr id="43" name="Rectangle 42"/>
          <p:cNvSpPr/>
          <p:nvPr/>
        </p:nvSpPr>
        <p:spPr>
          <a:xfrm>
            <a:off x="3015013" y="1944966"/>
            <a:ext cx="2814287" cy="473206"/>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 Smart contract matches lender &amp; borrower based on their needs. The list of matches will be made available to lender &amp; borrower in real-time</a:t>
            </a:r>
            <a:endParaRPr lang="en-US" sz="825" b="1" dirty="0">
              <a:solidFill>
                <a:srgbClr val="000000"/>
              </a:solidFill>
              <a:latin typeface="Calibri" panose="020F0502020204030204" pitchFamily="34" charset="0"/>
              <a:cs typeface="Arial" pitchFamily="34" charset="0"/>
            </a:endParaRPr>
          </a:p>
        </p:txBody>
      </p:sp>
      <p:cxnSp>
        <p:nvCxnSpPr>
          <p:cNvPr id="44" name="Elbow Connector 43"/>
          <p:cNvCxnSpPr>
            <a:stCxn id="7" idx="2"/>
            <a:endCxn id="14" idx="1"/>
          </p:cNvCxnSpPr>
          <p:nvPr/>
        </p:nvCxnSpPr>
        <p:spPr>
          <a:xfrm rot="16200000" flipH="1">
            <a:off x="1678151" y="1380023"/>
            <a:ext cx="507039" cy="21945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8" idx="2"/>
            <a:endCxn id="14" idx="3"/>
          </p:cNvCxnSpPr>
          <p:nvPr/>
        </p:nvCxnSpPr>
        <p:spPr>
          <a:xfrm rot="5400000">
            <a:off x="6643232" y="1409851"/>
            <a:ext cx="507039" cy="213490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14450" y="24326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Validate security position of the lender #</a:t>
            </a:r>
          </a:p>
        </p:txBody>
      </p:sp>
      <p:sp>
        <p:nvSpPr>
          <p:cNvPr id="51" name="TextBox 50"/>
          <p:cNvSpPr txBox="1"/>
          <p:nvPr/>
        </p:nvSpPr>
        <p:spPr>
          <a:xfrm>
            <a:off x="5840730" y="24326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Validate collateral position of the borrower #</a:t>
            </a:r>
          </a:p>
        </p:txBody>
      </p:sp>
      <p:sp>
        <p:nvSpPr>
          <p:cNvPr id="52" name="Rectangle 51"/>
          <p:cNvSpPr/>
          <p:nvPr/>
        </p:nvSpPr>
        <p:spPr>
          <a:xfrm>
            <a:off x="3028950" y="3507002"/>
            <a:ext cx="2814287" cy="219291"/>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VI. Encode agreed trade details onto the Smart Contract</a:t>
            </a:r>
            <a:endParaRPr lang="en-US" sz="825" b="1" dirty="0">
              <a:solidFill>
                <a:srgbClr val="000000"/>
              </a:solidFill>
              <a:latin typeface="Calibri" panose="020F0502020204030204" pitchFamily="34" charset="0"/>
              <a:cs typeface="Arial" pitchFamily="34" charset="0"/>
            </a:endParaRPr>
          </a:p>
        </p:txBody>
      </p:sp>
      <p:sp>
        <p:nvSpPr>
          <p:cNvPr id="53" name="TextBox 52"/>
          <p:cNvSpPr txBox="1"/>
          <p:nvPr/>
        </p:nvSpPr>
        <p:spPr>
          <a:xfrm>
            <a:off x="1314450" y="27755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Borrower can accept, reject or modify request</a:t>
            </a:r>
          </a:p>
        </p:txBody>
      </p:sp>
      <p:sp>
        <p:nvSpPr>
          <p:cNvPr id="54" name="TextBox 53"/>
          <p:cNvSpPr txBox="1"/>
          <p:nvPr/>
        </p:nvSpPr>
        <p:spPr>
          <a:xfrm>
            <a:off x="5840730" y="2775594"/>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Lender can accept, reject or modify request</a:t>
            </a:r>
          </a:p>
        </p:txBody>
      </p:sp>
      <p:sp>
        <p:nvSpPr>
          <p:cNvPr id="57" name="Down Arrow 56"/>
          <p:cNvSpPr/>
          <p:nvPr/>
        </p:nvSpPr>
        <p:spPr>
          <a:xfrm>
            <a:off x="4041304" y="3886201"/>
            <a:ext cx="685800" cy="435257"/>
          </a:xfrm>
          <a:prstGeom prst="downArrow">
            <a:avLst/>
          </a:prstGeom>
          <a:solidFill>
            <a:srgbClr val="006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Calibri" panose="020F0502020204030204" pitchFamily="34" charset="0"/>
            </a:endParaRPr>
          </a:p>
        </p:txBody>
      </p:sp>
      <p:sp>
        <p:nvSpPr>
          <p:cNvPr id="58" name="TextBox 57"/>
          <p:cNvSpPr txBox="1"/>
          <p:nvPr/>
        </p:nvSpPr>
        <p:spPr>
          <a:xfrm>
            <a:off x="3200400" y="4400551"/>
            <a:ext cx="2367608" cy="207749"/>
          </a:xfrm>
          <a:prstGeom prst="rect">
            <a:avLst/>
          </a:prstGeom>
          <a:solidFill>
            <a:schemeClr val="accent6">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sz="1200" b="1">
                <a:solidFill>
                  <a:schemeClr val="accent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50" dirty="0">
                <a:latin typeface="Calibri" panose="020F0502020204030204" pitchFamily="34" charset="0"/>
              </a:rPr>
              <a:t>VII. Clearing &amp; Settlements</a:t>
            </a:r>
          </a:p>
        </p:txBody>
      </p:sp>
      <p:cxnSp>
        <p:nvCxnSpPr>
          <p:cNvPr id="63" name="Elbow Connector 62"/>
          <p:cNvCxnSpPr>
            <a:stCxn id="7" idx="2"/>
          </p:cNvCxnSpPr>
          <p:nvPr/>
        </p:nvCxnSpPr>
        <p:spPr>
          <a:xfrm rot="16200000" flipH="1">
            <a:off x="1198565" y="1859608"/>
            <a:ext cx="1294760" cy="2023109"/>
          </a:xfrm>
          <a:prstGeom prst="bentConnector2">
            <a:avLst/>
          </a:prstGeom>
          <a:ln w="1905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8" idx="2"/>
          </p:cNvCxnSpPr>
          <p:nvPr/>
        </p:nvCxnSpPr>
        <p:spPr>
          <a:xfrm rot="5400000">
            <a:off x="6249373" y="1803711"/>
            <a:ext cx="1294760" cy="2134904"/>
          </a:xfrm>
          <a:prstGeom prst="bentConnector2">
            <a:avLst/>
          </a:prstGeom>
          <a:ln w="1905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314450" y="3314701"/>
            <a:ext cx="1645920"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Recall/Return</a:t>
            </a:r>
          </a:p>
        </p:txBody>
      </p:sp>
      <p:sp>
        <p:nvSpPr>
          <p:cNvPr id="67" name="TextBox 66"/>
          <p:cNvSpPr txBox="1"/>
          <p:nvPr/>
        </p:nvSpPr>
        <p:spPr>
          <a:xfrm>
            <a:off x="5840730" y="3314701"/>
            <a:ext cx="1645920"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Recall/Return</a:t>
            </a:r>
          </a:p>
        </p:txBody>
      </p:sp>
      <p:sp>
        <p:nvSpPr>
          <p:cNvPr id="68" name="TextBox 67"/>
          <p:cNvSpPr txBox="1"/>
          <p:nvPr/>
        </p:nvSpPr>
        <p:spPr>
          <a:xfrm>
            <a:off x="5840730" y="4171950"/>
            <a:ext cx="3246120" cy="403957"/>
          </a:xfrm>
          <a:prstGeom prst="rect">
            <a:avLst/>
          </a:prstGeom>
          <a:noFill/>
        </p:spPr>
        <p:txBody>
          <a:bodyPr wrap="square" rtlCol="0">
            <a:spAutoFit/>
          </a:bodyPr>
          <a:lstStyle/>
          <a:p>
            <a:pPr algn="r"/>
            <a:r>
              <a:rPr lang="en-US" sz="675" i="1" dirty="0">
                <a:solidFill>
                  <a:srgbClr val="000000"/>
                </a:solidFill>
                <a:latin typeface="+mj-lt"/>
                <a:cs typeface="Arial" pitchFamily="34" charset="0"/>
              </a:rPr>
              <a:t>*Lending Agent/Custodians will perform KYC checks for all the market participants and will on-board them on the blockchain network. Any market participant can post the needs using their private key</a:t>
            </a:r>
          </a:p>
        </p:txBody>
      </p:sp>
      <p:sp>
        <p:nvSpPr>
          <p:cNvPr id="69" name="TextBox 68"/>
          <p:cNvSpPr txBox="1"/>
          <p:nvPr/>
        </p:nvSpPr>
        <p:spPr>
          <a:xfrm>
            <a:off x="5840730" y="4570326"/>
            <a:ext cx="3246120" cy="196208"/>
          </a:xfrm>
          <a:prstGeom prst="rect">
            <a:avLst/>
          </a:prstGeom>
          <a:noFill/>
        </p:spPr>
        <p:txBody>
          <a:bodyPr wrap="square" rtlCol="0">
            <a:spAutoFit/>
          </a:bodyPr>
          <a:lstStyle/>
          <a:p>
            <a:pPr algn="r"/>
            <a:r>
              <a:rPr lang="en-US" sz="675" i="1" dirty="0">
                <a:solidFill>
                  <a:srgbClr val="000000"/>
                </a:solidFill>
                <a:latin typeface="+mj-lt"/>
                <a:cs typeface="Arial" pitchFamily="34" charset="0"/>
              </a:rPr>
              <a:t># Market participants can view position using the public key </a:t>
            </a:r>
          </a:p>
        </p:txBody>
      </p:sp>
      <p:sp>
        <p:nvSpPr>
          <p:cNvPr id="56" name="TextBox 55"/>
          <p:cNvSpPr txBox="1"/>
          <p:nvPr/>
        </p:nvSpPr>
        <p:spPr>
          <a:xfrm>
            <a:off x="7209824" y="25569"/>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OTC</a:t>
            </a:r>
          </a:p>
        </p:txBody>
      </p:sp>
      <p:sp>
        <p:nvSpPr>
          <p:cNvPr id="59" name="TextBox 58"/>
          <p:cNvSpPr txBox="1"/>
          <p:nvPr/>
        </p:nvSpPr>
        <p:spPr>
          <a:xfrm>
            <a:off x="7769894" y="25569"/>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Electronic</a:t>
            </a:r>
          </a:p>
        </p:txBody>
      </p:sp>
    </p:spTree>
    <p:extLst>
      <p:ext uri="{BB962C8B-B14F-4D97-AF65-F5344CB8AC3E}">
        <p14:creationId xmlns:p14="http://schemas.microsoft.com/office/powerpoint/2010/main" val="3118811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1800" dirty="0"/>
              <a:t>Use Case #1: How Blockchain technology can be leveraged for Trade Execution</a:t>
            </a:r>
          </a:p>
        </p:txBody>
      </p:sp>
      <p:sp>
        <p:nvSpPr>
          <p:cNvPr id="5" name="TextBox 4"/>
          <p:cNvSpPr txBox="1"/>
          <p:nvPr/>
        </p:nvSpPr>
        <p:spPr>
          <a:xfrm>
            <a:off x="5272718" y="971550"/>
            <a:ext cx="3585532" cy="253916"/>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Assumptions</a:t>
            </a:r>
          </a:p>
        </p:txBody>
      </p:sp>
      <p:sp>
        <p:nvSpPr>
          <p:cNvPr id="6" name="Rectangle 5"/>
          <p:cNvSpPr/>
          <p:nvPr/>
        </p:nvSpPr>
        <p:spPr>
          <a:xfrm>
            <a:off x="5272717" y="1288778"/>
            <a:ext cx="3585533" cy="2677656"/>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existing securities will be digitized by the depository</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Positions of all market participants (Hedge Fund, Mutual Fund etc.) will be made available on the blockchain</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For all new securities, depository will be responsible to send them on to blockchain platform</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All market participants will be provided public-private key combination to access distributed database(ledger)</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Blockchain infrastructure will be managed CCP</a:t>
            </a:r>
          </a:p>
          <a:p>
            <a:pPr marL="171450" indent="-171450">
              <a:lnSpc>
                <a:spcPct val="150000"/>
              </a:lnSpc>
              <a:buFont typeface="Arial" panose="020B0604020202020204" pitchFamily="34" charset="0"/>
              <a:buChar char="•"/>
            </a:pPr>
            <a:r>
              <a:rPr lang="en-US" sz="1050" dirty="0">
                <a:solidFill>
                  <a:schemeClr val="tx1">
                    <a:lumMod val="50000"/>
                  </a:schemeClr>
                </a:solidFill>
                <a:latin typeface="Calibri" panose="020F0502020204030204" pitchFamily="34" charset="0"/>
              </a:rPr>
              <a:t>CCP will perform client checks before on-boarding them onto blockchain platform</a:t>
            </a:r>
          </a:p>
          <a:p>
            <a:endParaRPr lang="en-US" sz="1050" dirty="0">
              <a:solidFill>
                <a:schemeClr val="tx1">
                  <a:lumMod val="50000"/>
                </a:schemeClr>
              </a:solidFill>
              <a:latin typeface="Calibri" panose="020F0502020204030204" pitchFamily="34" charset="0"/>
            </a:endParaRPr>
          </a:p>
        </p:txBody>
      </p:sp>
      <p:sp>
        <p:nvSpPr>
          <p:cNvPr id="7" name="TextBox 6"/>
          <p:cNvSpPr txBox="1"/>
          <p:nvPr/>
        </p:nvSpPr>
        <p:spPr>
          <a:xfrm>
            <a:off x="457200" y="971550"/>
            <a:ext cx="4343400" cy="253916"/>
          </a:xfrm>
          <a:prstGeom prst="rect">
            <a:avLst/>
          </a:prstGeom>
          <a:solidFill>
            <a:srgbClr val="4F81BD"/>
          </a:solidFill>
          <a:ln w="25400" cap="flat" cmpd="sng" algn="ctr">
            <a:noFill/>
            <a:prstDash val="solid"/>
          </a:ln>
          <a:effectLst/>
        </p:spPr>
        <p:txBody>
          <a:bodyPr rtlCol="0" anchor="ctr"/>
          <a:lstStyle>
            <a:defPPr>
              <a:defRPr lang="en-US"/>
            </a:defPPr>
            <a:lvl1pPr algn="ctr">
              <a:defRPr sz="1600" b="1">
                <a:solidFill>
                  <a:schemeClr val="bg1"/>
                </a:solidFill>
              </a:defRPr>
            </a:lvl1pPr>
          </a:lstStyle>
          <a:p>
            <a:r>
              <a:rPr lang="en-US" sz="1350" dirty="0">
                <a:latin typeface="Calibri" panose="020F0502020204030204" pitchFamily="34" charset="0"/>
              </a:rPr>
              <a:t>‘To-Be’ Process</a:t>
            </a:r>
          </a:p>
        </p:txBody>
      </p:sp>
      <p:sp>
        <p:nvSpPr>
          <p:cNvPr id="8" name="Rectangle 7"/>
          <p:cNvSpPr/>
          <p:nvPr/>
        </p:nvSpPr>
        <p:spPr>
          <a:xfrm>
            <a:off x="457200" y="1288778"/>
            <a:ext cx="4343400" cy="3000821"/>
          </a:xfrm>
          <a:prstGeom prst="rect">
            <a:avLst/>
          </a:prstGeom>
          <a:solidFill>
            <a:schemeClr val="bg2">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73869" indent="-473869">
              <a:lnSpc>
                <a:spcPct val="150000"/>
              </a:lnSpc>
            </a:pPr>
            <a:r>
              <a:rPr lang="en-US" sz="1050" dirty="0">
                <a:solidFill>
                  <a:schemeClr val="tx1">
                    <a:lumMod val="50000"/>
                  </a:schemeClr>
                </a:solidFill>
                <a:latin typeface="Calibri" panose="020F0502020204030204" pitchFamily="34" charset="0"/>
              </a:rPr>
              <a:t>Step 1a: Borrower's will post their needs on the blockchain network</a:t>
            </a:r>
          </a:p>
          <a:p>
            <a:pPr marL="473869" indent="-473869">
              <a:lnSpc>
                <a:spcPct val="150000"/>
              </a:lnSpc>
            </a:pPr>
            <a:r>
              <a:rPr lang="en-US" sz="1050" dirty="0">
                <a:solidFill>
                  <a:schemeClr val="tx1">
                    <a:lumMod val="50000"/>
                  </a:schemeClr>
                </a:solidFill>
                <a:latin typeface="Calibri" panose="020F0502020204030204" pitchFamily="34" charset="0"/>
              </a:rPr>
              <a:t>Step 1b: Lender’s will post inventory of lendable securities (Smart Contract will access position data and identify securities which can be loaned)</a:t>
            </a:r>
          </a:p>
          <a:p>
            <a:pPr marL="473869" indent="-473869">
              <a:lnSpc>
                <a:spcPct val="150000"/>
              </a:lnSpc>
            </a:pPr>
            <a:r>
              <a:rPr lang="en-US" sz="1050" dirty="0">
                <a:solidFill>
                  <a:schemeClr val="tx1">
                    <a:lumMod val="50000"/>
                  </a:schemeClr>
                </a:solidFill>
                <a:latin typeface="Calibri" panose="020F0502020204030204" pitchFamily="34" charset="0"/>
              </a:rPr>
              <a:t>Step 2: Smart Contract will match lender and borrower based on their need. There can be more than one match. Lender/borrower will view the entire list of match trades and engage in trader to trader messaging</a:t>
            </a:r>
          </a:p>
          <a:p>
            <a:pPr marL="433388" indent="-433388">
              <a:lnSpc>
                <a:spcPct val="150000"/>
              </a:lnSpc>
            </a:pPr>
            <a:r>
              <a:rPr lang="en-US" sz="1050" dirty="0">
                <a:solidFill>
                  <a:schemeClr val="tx1">
                    <a:lumMod val="50000"/>
                  </a:schemeClr>
                </a:solidFill>
                <a:latin typeface="Calibri" panose="020F0502020204030204" pitchFamily="34" charset="0"/>
              </a:rPr>
              <a:t>Step 3: Borrower &amp; lender will validate the position data of the counterparty</a:t>
            </a:r>
          </a:p>
          <a:p>
            <a:pPr marL="433388" indent="-433388">
              <a:lnSpc>
                <a:spcPct val="150000"/>
              </a:lnSpc>
            </a:pPr>
            <a:r>
              <a:rPr lang="en-US" sz="1050" dirty="0">
                <a:solidFill>
                  <a:schemeClr val="tx1">
                    <a:lumMod val="50000"/>
                  </a:schemeClr>
                </a:solidFill>
                <a:latin typeface="Calibri" panose="020F0502020204030204" pitchFamily="34" charset="0"/>
              </a:rPr>
              <a:t>Step 4: Borrower &amp; Lender can accept, partially accept, or reject the trade</a:t>
            </a:r>
          </a:p>
          <a:p>
            <a:pPr marL="433388" indent="-433388">
              <a:lnSpc>
                <a:spcPct val="150000"/>
              </a:lnSpc>
            </a:pPr>
            <a:r>
              <a:rPr lang="en-US" sz="1050" dirty="0">
                <a:solidFill>
                  <a:schemeClr val="tx1">
                    <a:lumMod val="50000"/>
                  </a:schemeClr>
                </a:solidFill>
                <a:latin typeface="Calibri" panose="020F0502020204030204" pitchFamily="34" charset="0"/>
              </a:rPr>
              <a:t>Step 5: Borrower &amp; Lender can return/recall the securities</a:t>
            </a:r>
          </a:p>
          <a:p>
            <a:pPr marL="433388" indent="-433388">
              <a:lnSpc>
                <a:spcPct val="150000"/>
              </a:lnSpc>
            </a:pPr>
            <a:r>
              <a:rPr lang="en-US" sz="1050" dirty="0">
                <a:solidFill>
                  <a:schemeClr val="tx1">
                    <a:lumMod val="50000"/>
                  </a:schemeClr>
                </a:solidFill>
                <a:latin typeface="Calibri" panose="020F0502020204030204" pitchFamily="34" charset="0"/>
              </a:rPr>
              <a:t>Step 6: Post trade confirmation, trade details will be encoded on the Smart Contract</a:t>
            </a:r>
          </a:p>
        </p:txBody>
      </p:sp>
    </p:spTree>
    <p:extLst>
      <p:ext uri="{BB962C8B-B14F-4D97-AF65-F5344CB8AC3E}">
        <p14:creationId xmlns:p14="http://schemas.microsoft.com/office/powerpoint/2010/main" val="2518726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rot="16200000">
            <a:off x="3982570" y="-166327"/>
            <a:ext cx="617220" cy="262422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64" name="Rectangle 63"/>
          <p:cNvSpPr/>
          <p:nvPr/>
        </p:nvSpPr>
        <p:spPr>
          <a:xfrm rot="16200000">
            <a:off x="2985241" y="1613640"/>
            <a:ext cx="2602022" cy="2971798"/>
          </a:xfrm>
          <a:prstGeom prst="rect">
            <a:avLst/>
          </a:prstGeom>
          <a:solidFill>
            <a:schemeClr val="accent4">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Clearing &amp; Settlement</a:t>
            </a:r>
            <a:endParaRPr lang="en-US" sz="750" b="1" i="1" dirty="0">
              <a:solidFill>
                <a:schemeClr val="accent1">
                  <a:lumMod val="75000"/>
                </a:schemeClr>
              </a:solidFill>
              <a:latin typeface="Calibri" panose="020F0502020204030204" pitchFamily="34" charset="0"/>
            </a:endParaRPr>
          </a:p>
        </p:txBody>
      </p:sp>
      <p:sp>
        <p:nvSpPr>
          <p:cNvPr id="2" name="Title 1"/>
          <p:cNvSpPr>
            <a:spLocks noGrp="1"/>
          </p:cNvSpPr>
          <p:nvPr>
            <p:ph type="title"/>
          </p:nvPr>
        </p:nvSpPr>
        <p:spPr>
          <a:xfrm>
            <a:off x="150618" y="152087"/>
            <a:ext cx="8839200" cy="609600"/>
          </a:xfrm>
        </p:spPr>
        <p:txBody>
          <a:bodyPr anchor="t">
            <a:noAutofit/>
          </a:bodyPr>
          <a:lstStyle/>
          <a:p>
            <a:r>
              <a:rPr lang="en-US" sz="1800" dirty="0"/>
              <a:t>Use Case #2A: Blockchain Technology can streamline most of the post trade activities</a:t>
            </a:r>
          </a:p>
        </p:txBody>
      </p:sp>
      <p:sp>
        <p:nvSpPr>
          <p:cNvPr id="5" name="Rounded Rectangle 7"/>
          <p:cNvSpPr/>
          <p:nvPr/>
        </p:nvSpPr>
        <p:spPr>
          <a:xfrm>
            <a:off x="3543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6" name="Rounded Rectangle 7"/>
          <p:cNvSpPr/>
          <p:nvPr/>
        </p:nvSpPr>
        <p:spPr>
          <a:xfrm>
            <a:off x="74409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7" name="Rectangle 6"/>
          <p:cNvSpPr/>
          <p:nvPr/>
        </p:nvSpPr>
        <p:spPr>
          <a:xfrm>
            <a:off x="3152959" y="836399"/>
            <a:ext cx="2425360" cy="61722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rPr>
              <a:t>Sec Lending Execution</a:t>
            </a:r>
            <a:br>
              <a:rPr lang="en-US" sz="1200" b="1" dirty="0">
                <a:latin typeface="Calibri" panose="020F0502020204030204" pitchFamily="34" charset="0"/>
              </a:rPr>
            </a:br>
            <a:r>
              <a:rPr lang="en-US" sz="788" b="1" dirty="0">
                <a:latin typeface="Calibri" panose="020F0502020204030204" pitchFamily="34" charset="0"/>
              </a:rPr>
              <a:t>Trades are executed electronically </a:t>
            </a:r>
          </a:p>
          <a:p>
            <a:pPr algn="ctr"/>
            <a:r>
              <a:rPr lang="en-US" sz="788" b="1" i="1" dirty="0">
                <a:latin typeface="Calibri" panose="020F0502020204030204" pitchFamily="34" charset="0"/>
              </a:rPr>
              <a:t>(e.g. </a:t>
            </a:r>
            <a:r>
              <a:rPr lang="en-US" sz="788" b="1" i="1" dirty="0" err="1">
                <a:latin typeface="Calibri" panose="020F0502020204030204" pitchFamily="34" charset="0"/>
              </a:rPr>
              <a:t>Eurex</a:t>
            </a:r>
            <a:r>
              <a:rPr lang="en-US" sz="788" b="1" i="1" dirty="0">
                <a:latin typeface="Calibri" panose="020F0502020204030204" pitchFamily="34" charset="0"/>
              </a:rPr>
              <a:t> Sec lending market)</a:t>
            </a:r>
            <a:endParaRPr lang="en-US" sz="750" b="1" i="1" dirty="0">
              <a:latin typeface="Calibri" panose="020F0502020204030204" pitchFamily="34" charset="0"/>
            </a:endParaRPr>
          </a:p>
        </p:txBody>
      </p:sp>
      <p:sp>
        <p:nvSpPr>
          <p:cNvPr id="8" name="Rounded Rectangle 7"/>
          <p:cNvSpPr/>
          <p:nvPr/>
        </p:nvSpPr>
        <p:spPr>
          <a:xfrm>
            <a:off x="2971800" y="1798528"/>
            <a:ext cx="2800350" cy="2602022"/>
          </a:xfrm>
          <a:prstGeom prst="roundRect">
            <a:avLst>
              <a:gd name="adj" fmla="val 9824"/>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latin typeface="Calibri" panose="020F0502020204030204" pitchFamily="34" charset="0"/>
              </a:rPr>
              <a:t> 	</a:t>
            </a:r>
          </a:p>
        </p:txBody>
      </p:sp>
      <p:pic>
        <p:nvPicPr>
          <p:cNvPr id="9" name="Picture 8"/>
          <p:cNvPicPr>
            <a:picLocks noChangeAspect="1"/>
          </p:cNvPicPr>
          <p:nvPr/>
        </p:nvPicPr>
        <p:blipFill>
          <a:blip r:embed="rId2"/>
          <a:stretch>
            <a:fillRect/>
          </a:stretch>
        </p:blipFill>
        <p:spPr>
          <a:xfrm>
            <a:off x="3701207" y="1838979"/>
            <a:ext cx="274320" cy="232625"/>
          </a:xfrm>
          <a:prstGeom prst="rect">
            <a:avLst/>
          </a:prstGeom>
        </p:spPr>
      </p:pic>
      <p:sp>
        <p:nvSpPr>
          <p:cNvPr id="10" name="TextBox 9"/>
          <p:cNvSpPr txBox="1"/>
          <p:nvPr/>
        </p:nvSpPr>
        <p:spPr>
          <a:xfrm>
            <a:off x="3989746" y="1857188"/>
            <a:ext cx="1160944"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Distributed Ledger</a:t>
            </a:r>
          </a:p>
        </p:txBody>
      </p:sp>
      <p:grpSp>
        <p:nvGrpSpPr>
          <p:cNvPr id="11" name="Group 10"/>
          <p:cNvGrpSpPr/>
          <p:nvPr/>
        </p:nvGrpSpPr>
        <p:grpSpPr>
          <a:xfrm>
            <a:off x="4540893" y="3164977"/>
            <a:ext cx="1059807" cy="586073"/>
            <a:chOff x="3058340" y="3169920"/>
            <a:chExt cx="1413076" cy="1283494"/>
          </a:xfrm>
        </p:grpSpPr>
        <p:sp>
          <p:nvSpPr>
            <p:cNvPr id="12" name="Rectangle 11"/>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13" name="Flowchart: Magnetic Disk 12"/>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14" name="Flowchart: Magnetic Disk 13"/>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15" name="Flowchart: Magnetic Disk 14"/>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16" name="Flowchart: Magnetic Disk 15"/>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17" name="Elbow Connector 16"/>
            <p:cNvCxnSpPr>
              <a:stCxn id="13" idx="3"/>
              <a:endCxn id="14"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6"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143250" y="3164977"/>
            <a:ext cx="1059807" cy="586073"/>
            <a:chOff x="3058340" y="3169920"/>
            <a:chExt cx="1413076" cy="1283494"/>
          </a:xfrm>
        </p:grpSpPr>
        <p:sp>
          <p:nvSpPr>
            <p:cNvPr id="21" name="Rectangle 20"/>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22" name="Flowchart: Magnetic Disk 21"/>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23" name="Flowchart: Magnetic Disk 22"/>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24" name="Flowchart: Magnetic Disk 23"/>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25" name="Flowchart: Magnetic Disk 24"/>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26" name="Elbow Connector 25"/>
            <p:cNvCxnSpPr>
              <a:stCxn id="22" idx="3"/>
              <a:endCxn id="23"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4"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5"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3142125"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Security</a:t>
            </a:r>
          </a:p>
        </p:txBody>
      </p:sp>
      <p:sp>
        <p:nvSpPr>
          <p:cNvPr id="30" name="Rectangle 29"/>
          <p:cNvSpPr/>
          <p:nvPr/>
        </p:nvSpPr>
        <p:spPr>
          <a:xfrm>
            <a:off x="4535212"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Collateral</a:t>
            </a:r>
          </a:p>
        </p:txBody>
      </p:sp>
      <p:sp>
        <p:nvSpPr>
          <p:cNvPr id="35" name="TextBox 34"/>
          <p:cNvSpPr txBox="1"/>
          <p:nvPr/>
        </p:nvSpPr>
        <p:spPr>
          <a:xfrm>
            <a:off x="3185073" y="531581"/>
            <a:ext cx="2393245"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 Terms of the Sec Lending transaction are agreed</a:t>
            </a:r>
          </a:p>
        </p:txBody>
      </p:sp>
      <p:sp>
        <p:nvSpPr>
          <p:cNvPr id="36" name="TextBox 35"/>
          <p:cNvSpPr txBox="1"/>
          <p:nvPr/>
        </p:nvSpPr>
        <p:spPr>
          <a:xfrm>
            <a:off x="4376092" y="1522200"/>
            <a:ext cx="2367608"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Send transaction details to Block chain real time</a:t>
            </a:r>
          </a:p>
        </p:txBody>
      </p:sp>
      <p:cxnSp>
        <p:nvCxnSpPr>
          <p:cNvPr id="38" name="Straight Arrow Connector 37"/>
          <p:cNvCxnSpPr>
            <a:stCxn id="7" idx="2"/>
            <a:endCxn id="8" idx="0"/>
          </p:cNvCxnSpPr>
          <p:nvPr/>
        </p:nvCxnSpPr>
        <p:spPr>
          <a:xfrm>
            <a:off x="4365639" y="1453620"/>
            <a:ext cx="6336" cy="3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71800" y="2141174"/>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 Smart contract determines Security &amp; </a:t>
            </a:r>
            <a:r>
              <a:rPr lang="en-US" sz="825" b="1" dirty="0">
                <a:solidFill>
                  <a:srgbClr val="000000"/>
                </a:solidFill>
                <a:latin typeface="Calibri" panose="020F0502020204030204" pitchFamily="34" charset="0"/>
                <a:cs typeface="Arial" pitchFamily="34" charset="0"/>
              </a:rPr>
              <a:t>Collateral Obligations</a:t>
            </a:r>
          </a:p>
        </p:txBody>
      </p:sp>
      <p:cxnSp>
        <p:nvCxnSpPr>
          <p:cNvPr id="47" name="Elbow Connector 46"/>
          <p:cNvCxnSpPr>
            <a:stCxn id="5" idx="3"/>
            <a:endCxn id="43" idx="1"/>
          </p:cNvCxnSpPr>
          <p:nvPr/>
        </p:nvCxnSpPr>
        <p:spPr>
          <a:xfrm flipV="1">
            <a:off x="1314450" y="2314299"/>
            <a:ext cx="1657350"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1"/>
            <a:endCxn id="43" idx="3"/>
          </p:cNvCxnSpPr>
          <p:nvPr/>
        </p:nvCxnSpPr>
        <p:spPr>
          <a:xfrm rot="10800000">
            <a:off x="5786088" y="2314300"/>
            <a:ext cx="1654843" cy="923"/>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57300" y="230573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Confirm Collateral/cash leg of the transaction</a:t>
            </a:r>
          </a:p>
        </p:txBody>
      </p:sp>
      <p:sp>
        <p:nvSpPr>
          <p:cNvPr id="51" name="TextBox 50"/>
          <p:cNvSpPr txBox="1"/>
          <p:nvPr/>
        </p:nvSpPr>
        <p:spPr>
          <a:xfrm>
            <a:off x="5840730" y="230573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III. Confirm Security leg of the transaction</a:t>
            </a:r>
          </a:p>
        </p:txBody>
      </p:sp>
      <p:sp>
        <p:nvSpPr>
          <p:cNvPr id="52" name="Rectangle 51"/>
          <p:cNvSpPr/>
          <p:nvPr/>
        </p:nvSpPr>
        <p:spPr>
          <a:xfrm>
            <a:off x="2971800" y="2549226"/>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IV. Smart contract transfers securities &amp; collateral on a </a:t>
            </a:r>
            <a:r>
              <a:rPr lang="en-US" sz="825" b="1" dirty="0" err="1">
                <a:solidFill>
                  <a:schemeClr val="tx1">
                    <a:lumMod val="50000"/>
                  </a:schemeClr>
                </a:solidFill>
                <a:latin typeface="Calibri" panose="020F0502020204030204" pitchFamily="34" charset="0"/>
                <a:cs typeface="Arial" pitchFamily="34" charset="0"/>
              </a:rPr>
              <a:t>DvP</a:t>
            </a:r>
            <a:r>
              <a:rPr lang="en-US" sz="825" b="1" dirty="0">
                <a:solidFill>
                  <a:schemeClr val="tx1">
                    <a:lumMod val="50000"/>
                  </a:schemeClr>
                </a:solidFill>
                <a:latin typeface="Calibri" panose="020F0502020204030204" pitchFamily="34" charset="0"/>
                <a:cs typeface="Arial" pitchFamily="34" charset="0"/>
              </a:rPr>
              <a:t> basis</a:t>
            </a:r>
          </a:p>
        </p:txBody>
      </p:sp>
      <p:sp>
        <p:nvSpPr>
          <p:cNvPr id="85" name="Rectangle 84"/>
          <p:cNvSpPr/>
          <p:nvPr/>
        </p:nvSpPr>
        <p:spPr>
          <a:xfrm>
            <a:off x="3142126" y="3829051"/>
            <a:ext cx="2416889" cy="535979"/>
          </a:xfrm>
          <a:prstGeom prst="rect">
            <a:avLst/>
          </a:prstGeom>
          <a:solidFill>
            <a:schemeClr val="accent6">
              <a:lumMod val="20000"/>
              <a:lumOff val="80000"/>
            </a:schemeClr>
          </a:solidFill>
          <a:ln>
            <a:solidFill>
              <a:schemeClr val="tx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13" b="1">
              <a:noFill/>
              <a:latin typeface="Calibri" panose="020F0502020204030204" pitchFamily="34" charset="0"/>
            </a:endParaRPr>
          </a:p>
        </p:txBody>
      </p:sp>
      <p:cxnSp>
        <p:nvCxnSpPr>
          <p:cNvPr id="54" name="Elbow Connector 53"/>
          <p:cNvCxnSpPr>
            <a:stCxn id="21" idx="1"/>
            <a:endCxn id="5" idx="2"/>
          </p:cNvCxnSpPr>
          <p:nvPr/>
        </p:nvCxnSpPr>
        <p:spPr>
          <a:xfrm rot="10800000">
            <a:off x="834390" y="2623833"/>
            <a:ext cx="2308860" cy="834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0"/>
            <a:endCxn id="7" idx="1"/>
          </p:cNvCxnSpPr>
          <p:nvPr/>
        </p:nvCxnSpPr>
        <p:spPr>
          <a:xfrm rot="5400000" flipH="1" flipV="1">
            <a:off x="1562873" y="416527"/>
            <a:ext cx="861603" cy="2318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 idx="0"/>
            <a:endCxn id="7" idx="3"/>
          </p:cNvCxnSpPr>
          <p:nvPr/>
        </p:nvCxnSpPr>
        <p:spPr>
          <a:xfrm rot="16200000" flipV="1">
            <a:off x="6318853" y="404475"/>
            <a:ext cx="861603" cy="23426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6" idx="2"/>
          </p:cNvCxnSpPr>
          <p:nvPr/>
        </p:nvCxnSpPr>
        <p:spPr>
          <a:xfrm flipV="1">
            <a:off x="5424574" y="2623832"/>
            <a:ext cx="2496416" cy="834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14450"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Send acknowledgement of collateral/cash transfer</a:t>
            </a:r>
          </a:p>
        </p:txBody>
      </p:sp>
      <p:sp>
        <p:nvSpPr>
          <p:cNvPr id="72" name="TextBox 71"/>
          <p:cNvSpPr txBox="1"/>
          <p:nvPr/>
        </p:nvSpPr>
        <p:spPr>
          <a:xfrm>
            <a:off x="5710625"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 Send acknowledgment of security/stock transfer</a:t>
            </a: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020" y="4075245"/>
            <a:ext cx="274320" cy="268156"/>
          </a:xfrm>
          <a:prstGeom prst="rect">
            <a:avLst/>
          </a:prstGeom>
        </p:spPr>
      </p:pic>
      <p:pic>
        <p:nvPicPr>
          <p:cNvPr id="74" name="Picture 73"/>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685782" y="3714750"/>
            <a:ext cx="315468" cy="315468"/>
          </a:xfrm>
          <a:prstGeom prst="rect">
            <a:avLst/>
          </a:prstGeom>
        </p:spPr>
      </p:pic>
      <p:sp>
        <p:nvSpPr>
          <p:cNvPr id="75" name="TextBox 74"/>
          <p:cNvSpPr txBox="1"/>
          <p:nvPr/>
        </p:nvSpPr>
        <p:spPr>
          <a:xfrm>
            <a:off x="7466427" y="3497133"/>
            <a:ext cx="763174" cy="415498"/>
          </a:xfrm>
          <a:prstGeom prst="rect">
            <a:avLst/>
          </a:prstGeom>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Depository</a:t>
            </a:r>
          </a:p>
        </p:txBody>
      </p:sp>
      <p:cxnSp>
        <p:nvCxnSpPr>
          <p:cNvPr id="76" name="Straight Arrow Connector 75"/>
          <p:cNvCxnSpPr/>
          <p:nvPr/>
        </p:nvCxnSpPr>
        <p:spPr>
          <a:xfrm>
            <a:off x="5806440" y="3866965"/>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72200" y="3668584"/>
            <a:ext cx="1078261"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Corporate Action</a:t>
            </a:r>
          </a:p>
        </p:txBody>
      </p:sp>
      <p:sp>
        <p:nvSpPr>
          <p:cNvPr id="79" name="TextBox 78"/>
          <p:cNvSpPr txBox="1"/>
          <p:nvPr/>
        </p:nvSpPr>
        <p:spPr>
          <a:xfrm>
            <a:off x="3232629" y="3837801"/>
            <a:ext cx="2184655" cy="300082"/>
          </a:xfrm>
          <a:prstGeom prst="rect">
            <a:avLst/>
          </a:prstGeom>
          <a:noFill/>
        </p:spPr>
        <p:txBody>
          <a:bodyPr wrap="square" rtlCol="0">
            <a:spAutoFit/>
          </a:bodyPr>
          <a:lstStyle/>
          <a:p>
            <a:pPr algn="ctr"/>
            <a:r>
              <a:rPr lang="en-US" sz="675" b="1" dirty="0">
                <a:solidFill>
                  <a:srgbClr val="000000"/>
                </a:solidFill>
                <a:latin typeface="Calibri" panose="020F0502020204030204" pitchFamily="34" charset="0"/>
                <a:cs typeface="Arial" pitchFamily="34" charset="0"/>
              </a:rPr>
              <a:t>CCP’s to manage Block chain network and resolve infrastructure related issues</a:t>
            </a:r>
          </a:p>
        </p:txBody>
      </p:sp>
      <p:pic>
        <p:nvPicPr>
          <p:cNvPr id="81" name="Picture 8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14590" y="3755398"/>
            <a:ext cx="315468" cy="315468"/>
          </a:xfrm>
          <a:prstGeom prst="rect">
            <a:avLst/>
          </a:prstGeom>
        </p:spPr>
      </p:pic>
      <p:sp>
        <p:nvSpPr>
          <p:cNvPr id="82" name="TextBox 81"/>
          <p:cNvSpPr txBox="1"/>
          <p:nvPr/>
        </p:nvSpPr>
        <p:spPr>
          <a:xfrm>
            <a:off x="392499" y="3543300"/>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Custodians</a:t>
            </a:r>
          </a:p>
        </p:txBody>
      </p:sp>
      <p:sp>
        <p:nvSpPr>
          <p:cNvPr id="83" name="TextBox 82"/>
          <p:cNvSpPr txBox="1"/>
          <p:nvPr/>
        </p:nvSpPr>
        <p:spPr>
          <a:xfrm>
            <a:off x="1112583" y="3714751"/>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Validate Client Asset Ledger</a:t>
            </a:r>
          </a:p>
        </p:txBody>
      </p:sp>
      <p:cxnSp>
        <p:nvCxnSpPr>
          <p:cNvPr id="84" name="Straight Arrow Connector 83"/>
          <p:cNvCxnSpPr/>
          <p:nvPr/>
        </p:nvCxnSpPr>
        <p:spPr>
          <a:xfrm>
            <a:off x="971550" y="3913132"/>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706006" y="4370832"/>
            <a:ext cx="315468" cy="315468"/>
          </a:xfrm>
          <a:prstGeom prst="rect">
            <a:avLst/>
          </a:prstGeom>
        </p:spPr>
      </p:pic>
      <p:sp>
        <p:nvSpPr>
          <p:cNvPr id="87" name="TextBox 86"/>
          <p:cNvSpPr txBox="1"/>
          <p:nvPr/>
        </p:nvSpPr>
        <p:spPr>
          <a:xfrm>
            <a:off x="7486650" y="416971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Regulators</a:t>
            </a:r>
          </a:p>
        </p:txBody>
      </p:sp>
      <p:sp>
        <p:nvSpPr>
          <p:cNvPr id="89" name="TextBox 88"/>
          <p:cNvSpPr txBox="1"/>
          <p:nvPr/>
        </p:nvSpPr>
        <p:spPr>
          <a:xfrm>
            <a:off x="6195060" y="4318643"/>
            <a:ext cx="1078261"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Regulatory reporting</a:t>
            </a:r>
          </a:p>
        </p:txBody>
      </p:sp>
      <p:pic>
        <p:nvPicPr>
          <p:cNvPr id="90" name="Picture 8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22142" y="4370832"/>
            <a:ext cx="315468" cy="315468"/>
          </a:xfrm>
          <a:prstGeom prst="rect">
            <a:avLst/>
          </a:prstGeom>
        </p:spPr>
      </p:pic>
      <p:sp>
        <p:nvSpPr>
          <p:cNvPr id="91" name="TextBox 90"/>
          <p:cNvSpPr txBox="1"/>
          <p:nvPr/>
        </p:nvSpPr>
        <p:spPr>
          <a:xfrm>
            <a:off x="71216" y="4110894"/>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Back Office</a:t>
            </a:r>
          </a:p>
        </p:txBody>
      </p:sp>
      <p:sp>
        <p:nvSpPr>
          <p:cNvPr id="92" name="TextBox 91"/>
          <p:cNvSpPr txBox="1"/>
          <p:nvPr/>
        </p:nvSpPr>
        <p:spPr>
          <a:xfrm>
            <a:off x="1120134" y="4318643"/>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Perform various reconciliation</a:t>
            </a:r>
          </a:p>
        </p:txBody>
      </p:sp>
      <p:cxnSp>
        <p:nvCxnSpPr>
          <p:cNvPr id="95" name="Elbow Connector 94"/>
          <p:cNvCxnSpPr>
            <a:stCxn id="90" idx="3"/>
            <a:endCxn id="85" idx="2"/>
          </p:cNvCxnSpPr>
          <p:nvPr/>
        </p:nvCxnSpPr>
        <p:spPr>
          <a:xfrm flipV="1">
            <a:off x="937609" y="4365030"/>
            <a:ext cx="3412961"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86" idx="1"/>
            <a:endCxn id="85" idx="2"/>
          </p:cNvCxnSpPr>
          <p:nvPr/>
        </p:nvCxnSpPr>
        <p:spPr>
          <a:xfrm rot="10800000">
            <a:off x="4350570" y="4365030"/>
            <a:ext cx="3355436"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09824" y="47907"/>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OTC</a:t>
            </a:r>
          </a:p>
        </p:txBody>
      </p:sp>
      <p:sp>
        <p:nvSpPr>
          <p:cNvPr id="69" name="TextBox 68"/>
          <p:cNvSpPr txBox="1"/>
          <p:nvPr/>
        </p:nvSpPr>
        <p:spPr>
          <a:xfrm>
            <a:off x="7769894" y="47907"/>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Electronic</a:t>
            </a:r>
          </a:p>
        </p:txBody>
      </p:sp>
    </p:spTree>
    <p:extLst>
      <p:ext uri="{BB962C8B-B14F-4D97-AF65-F5344CB8AC3E}">
        <p14:creationId xmlns:p14="http://schemas.microsoft.com/office/powerpoint/2010/main" val="967576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rot="16200000">
            <a:off x="3982570" y="-166327"/>
            <a:ext cx="617220" cy="262422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Execution</a:t>
            </a:r>
          </a:p>
        </p:txBody>
      </p:sp>
      <p:sp>
        <p:nvSpPr>
          <p:cNvPr id="64" name="Rectangle 63"/>
          <p:cNvSpPr/>
          <p:nvPr/>
        </p:nvSpPr>
        <p:spPr>
          <a:xfrm rot="16200000">
            <a:off x="2985241" y="1613640"/>
            <a:ext cx="2602022" cy="2971798"/>
          </a:xfrm>
          <a:prstGeom prst="rect">
            <a:avLst/>
          </a:prstGeom>
          <a:solidFill>
            <a:schemeClr val="accent4">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a:solidFill>
                  <a:schemeClr val="accent1">
                    <a:lumMod val="75000"/>
                  </a:schemeClr>
                </a:solidFill>
                <a:latin typeface="Calibri" panose="020F0502020204030204" pitchFamily="34" charset="0"/>
              </a:rPr>
              <a:t>Clearing &amp; Settlement</a:t>
            </a:r>
            <a:endParaRPr lang="en-US" sz="750" b="1" i="1" dirty="0">
              <a:solidFill>
                <a:schemeClr val="accent1">
                  <a:lumMod val="75000"/>
                </a:schemeClr>
              </a:solidFill>
              <a:latin typeface="Calibri" panose="020F0502020204030204" pitchFamily="34" charset="0"/>
            </a:endParaRPr>
          </a:p>
        </p:txBody>
      </p:sp>
      <p:sp>
        <p:nvSpPr>
          <p:cNvPr id="2" name="Title 1"/>
          <p:cNvSpPr>
            <a:spLocks noGrp="1"/>
          </p:cNvSpPr>
          <p:nvPr>
            <p:ph type="title"/>
          </p:nvPr>
        </p:nvSpPr>
        <p:spPr/>
        <p:txBody>
          <a:bodyPr anchor="t">
            <a:noAutofit/>
          </a:bodyPr>
          <a:lstStyle/>
          <a:p>
            <a:r>
              <a:rPr lang="en-US" sz="1800" dirty="0"/>
              <a:t>Use Case #2B: Blockchain Technology can streamline most of the post trade activities</a:t>
            </a:r>
          </a:p>
        </p:txBody>
      </p:sp>
      <p:sp>
        <p:nvSpPr>
          <p:cNvPr id="5" name="Rounded Rectangle 7"/>
          <p:cNvSpPr/>
          <p:nvPr/>
        </p:nvSpPr>
        <p:spPr>
          <a:xfrm>
            <a:off x="3543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Borrower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6" name="Rounded Rectangle 7"/>
          <p:cNvSpPr/>
          <p:nvPr/>
        </p:nvSpPr>
        <p:spPr>
          <a:xfrm>
            <a:off x="7440930" y="2006612"/>
            <a:ext cx="960120" cy="6172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r>
              <a:rPr lang="en-US" sz="1200" b="1" dirty="0">
                <a:solidFill>
                  <a:schemeClr val="bg1"/>
                </a:solidFill>
                <a:latin typeface="Calibri" panose="020F0502020204030204" pitchFamily="34" charset="0"/>
                <a:cs typeface="Arial" pitchFamily="34" charset="0"/>
              </a:rPr>
              <a:t>Lender</a:t>
            </a: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a:p>
            <a:pPr algn="ctr"/>
            <a:endParaRPr lang="en-US" sz="1200" b="1" dirty="0">
              <a:solidFill>
                <a:schemeClr val="bg1"/>
              </a:solidFill>
              <a:latin typeface="Calibri" panose="020F0502020204030204" pitchFamily="34" charset="0"/>
            </a:endParaRPr>
          </a:p>
        </p:txBody>
      </p:sp>
      <p:sp>
        <p:nvSpPr>
          <p:cNvPr id="7" name="Rectangle 6"/>
          <p:cNvSpPr/>
          <p:nvPr/>
        </p:nvSpPr>
        <p:spPr>
          <a:xfrm>
            <a:off x="3152959" y="775372"/>
            <a:ext cx="2425360" cy="678247"/>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rPr>
              <a:t>Sec Lending Execution</a:t>
            </a:r>
            <a:br>
              <a:rPr lang="en-US" sz="1200" b="1" dirty="0">
                <a:latin typeface="Calibri" panose="020F0502020204030204" pitchFamily="34" charset="0"/>
              </a:rPr>
            </a:br>
            <a:r>
              <a:rPr lang="en-US" sz="1200" b="1" dirty="0">
                <a:latin typeface="Calibri" panose="020F0502020204030204" pitchFamily="34" charset="0"/>
              </a:rPr>
              <a:t>Trades are executed bi-laterally </a:t>
            </a:r>
          </a:p>
          <a:p>
            <a:pPr algn="ctr"/>
            <a:r>
              <a:rPr lang="en-US" sz="1200" b="1" dirty="0">
                <a:latin typeface="Calibri" panose="020F0502020204030204" pitchFamily="34" charset="0"/>
              </a:rPr>
              <a:t>(via email or 3rd </a:t>
            </a:r>
            <a:r>
              <a:rPr lang="en-US" sz="1200" b="1" dirty="0" smtClean="0">
                <a:latin typeface="Calibri" panose="020F0502020204030204" pitchFamily="34" charset="0"/>
              </a:rPr>
              <a:t>party </a:t>
            </a:r>
            <a:r>
              <a:rPr lang="en-US" sz="1200" b="1" dirty="0">
                <a:latin typeface="Calibri" panose="020F0502020204030204" pitchFamily="34" charset="0"/>
              </a:rPr>
              <a:t>application </a:t>
            </a:r>
            <a:r>
              <a:rPr lang="en-US" sz="1200" b="1" dirty="0" smtClean="0">
                <a:latin typeface="Calibri" panose="020F0502020204030204" pitchFamily="34" charset="0"/>
              </a:rPr>
              <a:t>)</a:t>
            </a:r>
            <a:endParaRPr lang="en-US" sz="1200" b="1" dirty="0">
              <a:latin typeface="Calibri" panose="020F0502020204030204" pitchFamily="34" charset="0"/>
            </a:endParaRPr>
          </a:p>
        </p:txBody>
      </p:sp>
      <p:sp>
        <p:nvSpPr>
          <p:cNvPr id="8" name="Rounded Rectangle 7"/>
          <p:cNvSpPr/>
          <p:nvPr/>
        </p:nvSpPr>
        <p:spPr>
          <a:xfrm>
            <a:off x="2971800" y="1798528"/>
            <a:ext cx="2800350" cy="2602022"/>
          </a:xfrm>
          <a:prstGeom prst="roundRect">
            <a:avLst>
              <a:gd name="adj" fmla="val 9824"/>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latin typeface="Calibri" panose="020F0502020204030204" pitchFamily="34" charset="0"/>
              </a:rPr>
              <a:t> 	</a:t>
            </a:r>
          </a:p>
        </p:txBody>
      </p:sp>
      <p:pic>
        <p:nvPicPr>
          <p:cNvPr id="9" name="Picture 8"/>
          <p:cNvPicPr>
            <a:picLocks noChangeAspect="1"/>
          </p:cNvPicPr>
          <p:nvPr/>
        </p:nvPicPr>
        <p:blipFill>
          <a:blip r:embed="rId2"/>
          <a:stretch>
            <a:fillRect/>
          </a:stretch>
        </p:blipFill>
        <p:spPr>
          <a:xfrm>
            <a:off x="3701207" y="1838979"/>
            <a:ext cx="274320" cy="232625"/>
          </a:xfrm>
          <a:prstGeom prst="rect">
            <a:avLst/>
          </a:prstGeom>
        </p:spPr>
      </p:pic>
      <p:sp>
        <p:nvSpPr>
          <p:cNvPr id="10" name="TextBox 9"/>
          <p:cNvSpPr txBox="1"/>
          <p:nvPr/>
        </p:nvSpPr>
        <p:spPr>
          <a:xfrm>
            <a:off x="3989746" y="1857188"/>
            <a:ext cx="1160944" cy="230832"/>
          </a:xfrm>
          <a:prstGeom prst="rect">
            <a:avLst/>
          </a:prstGeom>
          <a:noFill/>
        </p:spPr>
        <p:txBody>
          <a:bodyPr wrap="square" rtlCol="0">
            <a:spAutoFit/>
          </a:bodyPr>
          <a:lstStyle/>
          <a:p>
            <a:r>
              <a:rPr lang="en-US" sz="900" b="1" dirty="0">
                <a:solidFill>
                  <a:srgbClr val="000000"/>
                </a:solidFill>
                <a:latin typeface="Calibri" panose="020F0502020204030204" pitchFamily="34" charset="0"/>
                <a:cs typeface="Arial" pitchFamily="34" charset="0"/>
              </a:rPr>
              <a:t>Distributed Ledger</a:t>
            </a:r>
          </a:p>
        </p:txBody>
      </p:sp>
      <p:grpSp>
        <p:nvGrpSpPr>
          <p:cNvPr id="11" name="Group 10"/>
          <p:cNvGrpSpPr/>
          <p:nvPr/>
        </p:nvGrpSpPr>
        <p:grpSpPr>
          <a:xfrm>
            <a:off x="4540893" y="3164977"/>
            <a:ext cx="1059807" cy="586073"/>
            <a:chOff x="3058340" y="3169920"/>
            <a:chExt cx="1413076" cy="1283494"/>
          </a:xfrm>
        </p:grpSpPr>
        <p:sp>
          <p:nvSpPr>
            <p:cNvPr id="12" name="Rectangle 11"/>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13" name="Flowchart: Magnetic Disk 12"/>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Collateral Ledger</a:t>
              </a:r>
            </a:p>
          </p:txBody>
        </p:sp>
        <p:sp>
          <p:nvSpPr>
            <p:cNvPr id="14" name="Flowchart: Magnetic Disk 13"/>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15" name="Flowchart: Magnetic Disk 14"/>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16" name="Flowchart: Magnetic Disk 15"/>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17" name="Elbow Connector 16"/>
            <p:cNvCxnSpPr>
              <a:stCxn id="13" idx="3"/>
              <a:endCxn id="14"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6"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143250" y="3164977"/>
            <a:ext cx="1059807" cy="586073"/>
            <a:chOff x="3058340" y="3169920"/>
            <a:chExt cx="1413076" cy="1283494"/>
          </a:xfrm>
        </p:grpSpPr>
        <p:sp>
          <p:nvSpPr>
            <p:cNvPr id="21" name="Rectangle 20"/>
            <p:cNvSpPr/>
            <p:nvPr/>
          </p:nvSpPr>
          <p:spPr>
            <a:xfrm>
              <a:off x="3058340" y="3169920"/>
              <a:ext cx="1413076" cy="1283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b="1" dirty="0">
                <a:latin typeface="Calibri" panose="020F0502020204030204" pitchFamily="34" charset="0"/>
              </a:endParaRPr>
            </a:p>
          </p:txBody>
        </p:sp>
        <p:sp>
          <p:nvSpPr>
            <p:cNvPr id="22" name="Flowchart: Magnetic Disk 21"/>
            <p:cNvSpPr/>
            <p:nvPr/>
          </p:nvSpPr>
          <p:spPr>
            <a:xfrm>
              <a:off x="3413760" y="3352800"/>
              <a:ext cx="731520" cy="47244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solidFill>
                    <a:srgbClr val="1775A1"/>
                  </a:solidFill>
                  <a:latin typeface="Calibri" panose="020F0502020204030204" pitchFamily="34" charset="0"/>
                </a:rPr>
                <a:t>Security</a:t>
              </a:r>
            </a:p>
            <a:p>
              <a:pPr algn="ctr"/>
              <a:r>
                <a:rPr lang="en-US" sz="750" b="1" dirty="0">
                  <a:solidFill>
                    <a:srgbClr val="1775A1"/>
                  </a:solidFill>
                  <a:latin typeface="Calibri" panose="020F0502020204030204" pitchFamily="34" charset="0"/>
                </a:rPr>
                <a:t>Ledger</a:t>
              </a:r>
            </a:p>
          </p:txBody>
        </p:sp>
        <p:sp>
          <p:nvSpPr>
            <p:cNvPr id="23" name="Flowchart: Magnetic Disk 22"/>
            <p:cNvSpPr/>
            <p:nvPr/>
          </p:nvSpPr>
          <p:spPr>
            <a:xfrm>
              <a:off x="3139440"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1</a:t>
              </a:r>
            </a:p>
          </p:txBody>
        </p:sp>
        <p:sp>
          <p:nvSpPr>
            <p:cNvPr id="24" name="Flowchart: Magnetic Disk 23"/>
            <p:cNvSpPr/>
            <p:nvPr/>
          </p:nvSpPr>
          <p:spPr>
            <a:xfrm>
              <a:off x="3593592"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2</a:t>
              </a:r>
            </a:p>
          </p:txBody>
        </p:sp>
        <p:sp>
          <p:nvSpPr>
            <p:cNvPr id="25" name="Flowchart: Magnetic Disk 24"/>
            <p:cNvSpPr/>
            <p:nvPr/>
          </p:nvSpPr>
          <p:spPr>
            <a:xfrm>
              <a:off x="4047744" y="4069080"/>
              <a:ext cx="365760" cy="274320"/>
            </a:xfrm>
            <a:prstGeom prst="flowChartMagneticDisk">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b="1" dirty="0">
                  <a:solidFill>
                    <a:srgbClr val="1775A1"/>
                  </a:solidFill>
                  <a:latin typeface="Calibri" panose="020F0502020204030204" pitchFamily="34" charset="0"/>
                </a:rPr>
                <a:t>Client N</a:t>
              </a:r>
            </a:p>
          </p:txBody>
        </p:sp>
        <p:cxnSp>
          <p:nvCxnSpPr>
            <p:cNvPr id="26" name="Elbow Connector 25"/>
            <p:cNvCxnSpPr>
              <a:stCxn id="22" idx="3"/>
              <a:endCxn id="23" idx="1"/>
            </p:cNvCxnSpPr>
            <p:nvPr/>
          </p:nvCxnSpPr>
          <p:spPr>
            <a:xfrm rot="5400000">
              <a:off x="3429000" y="3718560"/>
              <a:ext cx="243840" cy="457200"/>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4" idx="1"/>
            </p:cNvCxnSpPr>
            <p:nvPr/>
          </p:nvCxnSpPr>
          <p:spPr>
            <a:xfrm flipH="1">
              <a:off x="3776472" y="3825240"/>
              <a:ext cx="3048" cy="2438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5" idx="1"/>
            </p:cNvCxnSpPr>
            <p:nvPr/>
          </p:nvCxnSpPr>
          <p:spPr>
            <a:xfrm rot="16200000" flipH="1">
              <a:off x="3883152" y="3721608"/>
              <a:ext cx="243840" cy="45110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3142125"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Security</a:t>
            </a:r>
          </a:p>
        </p:txBody>
      </p:sp>
      <p:sp>
        <p:nvSpPr>
          <p:cNvPr id="30" name="Rectangle 29"/>
          <p:cNvSpPr/>
          <p:nvPr/>
        </p:nvSpPr>
        <p:spPr>
          <a:xfrm>
            <a:off x="4535212" y="2973994"/>
            <a:ext cx="1060814" cy="196208"/>
          </a:xfrm>
          <a:prstGeom prst="rect">
            <a:avLst/>
          </a:prstGeom>
          <a:solidFill>
            <a:schemeClr val="bg1"/>
          </a:solidFill>
        </p:spPr>
        <p:txBody>
          <a:bodyPr wrap="square">
            <a:spAutoFit/>
          </a:bodyPr>
          <a:lstStyle/>
          <a:p>
            <a:pPr algn="ctr"/>
            <a:r>
              <a:rPr lang="en-US" sz="675" b="1" dirty="0">
                <a:solidFill>
                  <a:srgbClr val="000000"/>
                </a:solidFill>
                <a:latin typeface="Calibri" panose="020F0502020204030204" pitchFamily="34" charset="0"/>
                <a:cs typeface="Arial" pitchFamily="34" charset="0"/>
              </a:rPr>
              <a:t>Transfer of Collateral</a:t>
            </a:r>
          </a:p>
        </p:txBody>
      </p:sp>
      <p:sp>
        <p:nvSpPr>
          <p:cNvPr id="35" name="TextBox 34"/>
          <p:cNvSpPr txBox="1"/>
          <p:nvPr/>
        </p:nvSpPr>
        <p:spPr>
          <a:xfrm>
            <a:off x="3202781" y="511485"/>
            <a:ext cx="2393245"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 Terms of the Sec Lending transaction are agreed</a:t>
            </a:r>
          </a:p>
        </p:txBody>
      </p:sp>
      <p:sp>
        <p:nvSpPr>
          <p:cNvPr id="36" name="TextBox 35"/>
          <p:cNvSpPr txBox="1"/>
          <p:nvPr/>
        </p:nvSpPr>
        <p:spPr>
          <a:xfrm>
            <a:off x="4376092" y="1522200"/>
            <a:ext cx="2367608" cy="219291"/>
          </a:xfrm>
          <a:prstGeom prst="rect">
            <a:avLst/>
          </a:prstGeom>
          <a:noFill/>
        </p:spPr>
        <p:txBody>
          <a:bodyPr wrap="square" rtlCol="0">
            <a:spAutoFit/>
          </a:bodyPr>
          <a:lstStyle/>
          <a:p>
            <a:r>
              <a:rPr lang="en-US" sz="825" b="1" dirty="0">
                <a:solidFill>
                  <a:srgbClr val="000000"/>
                </a:solidFill>
                <a:latin typeface="Calibri" panose="020F0502020204030204" pitchFamily="34" charset="0"/>
                <a:cs typeface="Arial" pitchFamily="34" charset="0"/>
              </a:rPr>
              <a:t>Send transaction details to Block chain real time</a:t>
            </a:r>
          </a:p>
        </p:txBody>
      </p:sp>
      <p:cxnSp>
        <p:nvCxnSpPr>
          <p:cNvPr id="38" name="Straight Arrow Connector 37"/>
          <p:cNvCxnSpPr>
            <a:stCxn id="7" idx="2"/>
            <a:endCxn id="8" idx="0"/>
          </p:cNvCxnSpPr>
          <p:nvPr/>
        </p:nvCxnSpPr>
        <p:spPr>
          <a:xfrm>
            <a:off x="4365639" y="1453619"/>
            <a:ext cx="6336" cy="3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71800" y="2141174"/>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III. Smart contract determines Security &amp; </a:t>
            </a:r>
            <a:r>
              <a:rPr lang="en-US" sz="825" b="1" dirty="0">
                <a:solidFill>
                  <a:srgbClr val="000000"/>
                </a:solidFill>
                <a:latin typeface="Calibri" panose="020F0502020204030204" pitchFamily="34" charset="0"/>
                <a:cs typeface="Arial" pitchFamily="34" charset="0"/>
              </a:rPr>
              <a:t>Collateral Obligations</a:t>
            </a:r>
          </a:p>
        </p:txBody>
      </p:sp>
      <p:cxnSp>
        <p:nvCxnSpPr>
          <p:cNvPr id="47" name="Elbow Connector 46"/>
          <p:cNvCxnSpPr>
            <a:stCxn id="5" idx="3"/>
            <a:endCxn id="43" idx="1"/>
          </p:cNvCxnSpPr>
          <p:nvPr/>
        </p:nvCxnSpPr>
        <p:spPr>
          <a:xfrm flipV="1">
            <a:off x="1314450" y="2314299"/>
            <a:ext cx="1657350" cy="92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5772150" y="2314299"/>
            <a:ext cx="1654844" cy="92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25880" y="236288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Confirm Collateral/cash leg of the transaction</a:t>
            </a:r>
          </a:p>
        </p:txBody>
      </p:sp>
      <p:sp>
        <p:nvSpPr>
          <p:cNvPr id="51" name="TextBox 50"/>
          <p:cNvSpPr txBox="1"/>
          <p:nvPr/>
        </p:nvSpPr>
        <p:spPr>
          <a:xfrm>
            <a:off x="5722055" y="2362885"/>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IV. Confirm Security leg of the transaction</a:t>
            </a:r>
          </a:p>
        </p:txBody>
      </p:sp>
      <p:sp>
        <p:nvSpPr>
          <p:cNvPr id="52" name="Rectangle 51"/>
          <p:cNvSpPr/>
          <p:nvPr/>
        </p:nvSpPr>
        <p:spPr>
          <a:xfrm>
            <a:off x="2971800" y="2549226"/>
            <a:ext cx="2814287" cy="346249"/>
          </a:xfrm>
          <a:prstGeom prst="rect">
            <a:avLst/>
          </a:prstGeom>
          <a:solidFill>
            <a:schemeClr val="accent6">
              <a:lumMod val="20000"/>
              <a:lumOff val="80000"/>
            </a:schemeClr>
          </a:solidFill>
        </p:spPr>
        <p:txBody>
          <a:bodyPr wrap="square" anchor="ctr">
            <a:spAutoFit/>
          </a:bodyPr>
          <a:lstStyle/>
          <a:p>
            <a:pPr algn="ctr"/>
            <a:r>
              <a:rPr lang="en-US" sz="825" b="1" dirty="0">
                <a:solidFill>
                  <a:schemeClr val="tx1">
                    <a:lumMod val="50000"/>
                  </a:schemeClr>
                </a:solidFill>
                <a:latin typeface="Calibri" panose="020F0502020204030204" pitchFamily="34" charset="0"/>
                <a:cs typeface="Arial" pitchFamily="34" charset="0"/>
              </a:rPr>
              <a:t>V. Smart contract transfers securities &amp; collateral on a </a:t>
            </a:r>
            <a:r>
              <a:rPr lang="en-US" sz="825" b="1" dirty="0" err="1">
                <a:solidFill>
                  <a:schemeClr val="tx1">
                    <a:lumMod val="50000"/>
                  </a:schemeClr>
                </a:solidFill>
                <a:latin typeface="Calibri" panose="020F0502020204030204" pitchFamily="34" charset="0"/>
                <a:cs typeface="Arial" pitchFamily="34" charset="0"/>
              </a:rPr>
              <a:t>DvP</a:t>
            </a:r>
            <a:r>
              <a:rPr lang="en-US" sz="825" b="1" dirty="0">
                <a:solidFill>
                  <a:schemeClr val="tx1">
                    <a:lumMod val="50000"/>
                  </a:schemeClr>
                </a:solidFill>
                <a:latin typeface="Calibri" panose="020F0502020204030204" pitchFamily="34" charset="0"/>
                <a:cs typeface="Arial" pitchFamily="34" charset="0"/>
              </a:rPr>
              <a:t> basis</a:t>
            </a:r>
          </a:p>
        </p:txBody>
      </p:sp>
      <p:sp>
        <p:nvSpPr>
          <p:cNvPr id="85" name="Rectangle 84"/>
          <p:cNvSpPr/>
          <p:nvPr/>
        </p:nvSpPr>
        <p:spPr>
          <a:xfrm>
            <a:off x="3142126" y="3829051"/>
            <a:ext cx="2416889" cy="535979"/>
          </a:xfrm>
          <a:prstGeom prst="rect">
            <a:avLst/>
          </a:prstGeom>
          <a:solidFill>
            <a:schemeClr val="accent6">
              <a:lumMod val="20000"/>
              <a:lumOff val="80000"/>
            </a:schemeClr>
          </a:solidFill>
          <a:ln>
            <a:solidFill>
              <a:schemeClr val="tx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13" b="1">
              <a:noFill/>
              <a:latin typeface="Calibri" panose="020F0502020204030204" pitchFamily="34" charset="0"/>
            </a:endParaRPr>
          </a:p>
        </p:txBody>
      </p:sp>
      <p:cxnSp>
        <p:nvCxnSpPr>
          <p:cNvPr id="54" name="Elbow Connector 53"/>
          <p:cNvCxnSpPr>
            <a:stCxn id="21" idx="1"/>
            <a:endCxn id="5" idx="2"/>
          </p:cNvCxnSpPr>
          <p:nvPr/>
        </p:nvCxnSpPr>
        <p:spPr>
          <a:xfrm rot="10800000">
            <a:off x="834390" y="2623833"/>
            <a:ext cx="2308860" cy="834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0"/>
            <a:endCxn id="7" idx="1"/>
          </p:cNvCxnSpPr>
          <p:nvPr/>
        </p:nvCxnSpPr>
        <p:spPr>
          <a:xfrm rot="5400000" flipH="1" flipV="1">
            <a:off x="1547616" y="401270"/>
            <a:ext cx="892116" cy="2318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 idx="0"/>
            <a:endCxn id="7" idx="3"/>
          </p:cNvCxnSpPr>
          <p:nvPr/>
        </p:nvCxnSpPr>
        <p:spPr>
          <a:xfrm rot="16200000" flipV="1">
            <a:off x="6303597" y="389218"/>
            <a:ext cx="892116" cy="2342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6" idx="2"/>
          </p:cNvCxnSpPr>
          <p:nvPr/>
        </p:nvCxnSpPr>
        <p:spPr>
          <a:xfrm flipV="1">
            <a:off x="5424574" y="2623832"/>
            <a:ext cx="2496416" cy="834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14450"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VI. Send acknowledgement of collateral/cash transfer</a:t>
            </a:r>
          </a:p>
        </p:txBody>
      </p:sp>
      <p:sp>
        <p:nvSpPr>
          <p:cNvPr id="72" name="TextBox 71"/>
          <p:cNvSpPr txBox="1"/>
          <p:nvPr/>
        </p:nvSpPr>
        <p:spPr>
          <a:xfrm>
            <a:off x="5710625" y="3015177"/>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VI. Send acknowledgment of security/stock transfer</a:t>
            </a: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020" y="4075245"/>
            <a:ext cx="274320" cy="268156"/>
          </a:xfrm>
          <a:prstGeom prst="rect">
            <a:avLst/>
          </a:prstGeom>
        </p:spPr>
      </p:pic>
      <p:pic>
        <p:nvPicPr>
          <p:cNvPr id="74" name="Picture 73"/>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685782" y="3714750"/>
            <a:ext cx="315468" cy="315468"/>
          </a:xfrm>
          <a:prstGeom prst="rect">
            <a:avLst/>
          </a:prstGeom>
        </p:spPr>
      </p:pic>
      <p:sp>
        <p:nvSpPr>
          <p:cNvPr id="75" name="TextBox 74"/>
          <p:cNvSpPr txBox="1"/>
          <p:nvPr/>
        </p:nvSpPr>
        <p:spPr>
          <a:xfrm>
            <a:off x="7466427" y="3497133"/>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Depository</a:t>
            </a:r>
          </a:p>
        </p:txBody>
      </p:sp>
      <p:cxnSp>
        <p:nvCxnSpPr>
          <p:cNvPr id="76" name="Straight Arrow Connector 75"/>
          <p:cNvCxnSpPr/>
          <p:nvPr/>
        </p:nvCxnSpPr>
        <p:spPr>
          <a:xfrm>
            <a:off x="5806440" y="3866965"/>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72200" y="3668584"/>
            <a:ext cx="1078261"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Corporate Action</a:t>
            </a:r>
          </a:p>
        </p:txBody>
      </p:sp>
      <p:sp>
        <p:nvSpPr>
          <p:cNvPr id="79" name="TextBox 78"/>
          <p:cNvSpPr txBox="1"/>
          <p:nvPr/>
        </p:nvSpPr>
        <p:spPr>
          <a:xfrm>
            <a:off x="3232629" y="3837801"/>
            <a:ext cx="2184655" cy="300082"/>
          </a:xfrm>
          <a:prstGeom prst="rect">
            <a:avLst/>
          </a:prstGeom>
          <a:noFill/>
        </p:spPr>
        <p:txBody>
          <a:bodyPr wrap="square" rtlCol="0">
            <a:spAutoFit/>
          </a:bodyPr>
          <a:lstStyle/>
          <a:p>
            <a:pPr algn="ctr"/>
            <a:r>
              <a:rPr lang="en-US" sz="675" b="1" dirty="0">
                <a:solidFill>
                  <a:srgbClr val="000000"/>
                </a:solidFill>
                <a:latin typeface="Calibri" panose="020F0502020204030204" pitchFamily="34" charset="0"/>
                <a:cs typeface="Arial" pitchFamily="34" charset="0"/>
              </a:rPr>
              <a:t>CCP’s to manage Block chain network and resolve infrastructure related issues</a:t>
            </a:r>
          </a:p>
        </p:txBody>
      </p:sp>
      <p:pic>
        <p:nvPicPr>
          <p:cNvPr id="81" name="Picture 8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14590" y="3755398"/>
            <a:ext cx="315468" cy="315468"/>
          </a:xfrm>
          <a:prstGeom prst="rect">
            <a:avLst/>
          </a:prstGeom>
        </p:spPr>
      </p:pic>
      <p:sp>
        <p:nvSpPr>
          <p:cNvPr id="82" name="TextBox 81"/>
          <p:cNvSpPr txBox="1"/>
          <p:nvPr/>
        </p:nvSpPr>
        <p:spPr>
          <a:xfrm>
            <a:off x="392499" y="3543300"/>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Custodians</a:t>
            </a:r>
          </a:p>
        </p:txBody>
      </p:sp>
      <p:sp>
        <p:nvSpPr>
          <p:cNvPr id="83" name="TextBox 82"/>
          <p:cNvSpPr txBox="1"/>
          <p:nvPr/>
        </p:nvSpPr>
        <p:spPr>
          <a:xfrm>
            <a:off x="1112583" y="3714751"/>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Validate Client Asset Ledger</a:t>
            </a:r>
          </a:p>
        </p:txBody>
      </p:sp>
      <p:cxnSp>
        <p:nvCxnSpPr>
          <p:cNvPr id="84" name="Straight Arrow Connector 83"/>
          <p:cNvCxnSpPr/>
          <p:nvPr/>
        </p:nvCxnSpPr>
        <p:spPr>
          <a:xfrm>
            <a:off x="971550" y="3913132"/>
            <a:ext cx="18516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706006" y="4370832"/>
            <a:ext cx="315468" cy="315468"/>
          </a:xfrm>
          <a:prstGeom prst="rect">
            <a:avLst/>
          </a:prstGeom>
        </p:spPr>
      </p:pic>
      <p:sp>
        <p:nvSpPr>
          <p:cNvPr id="87" name="TextBox 86"/>
          <p:cNvSpPr txBox="1"/>
          <p:nvPr/>
        </p:nvSpPr>
        <p:spPr>
          <a:xfrm>
            <a:off x="7486650" y="416971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Regulators</a:t>
            </a:r>
          </a:p>
        </p:txBody>
      </p:sp>
      <p:sp>
        <p:nvSpPr>
          <p:cNvPr id="89" name="TextBox 88"/>
          <p:cNvSpPr txBox="1"/>
          <p:nvPr/>
        </p:nvSpPr>
        <p:spPr>
          <a:xfrm>
            <a:off x="6195060" y="4318643"/>
            <a:ext cx="1078261"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Regulatory reporting</a:t>
            </a:r>
          </a:p>
        </p:txBody>
      </p:sp>
      <p:pic>
        <p:nvPicPr>
          <p:cNvPr id="90" name="Picture 8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622142" y="4370832"/>
            <a:ext cx="315468" cy="315468"/>
          </a:xfrm>
          <a:prstGeom prst="rect">
            <a:avLst/>
          </a:prstGeom>
        </p:spPr>
      </p:pic>
      <p:sp>
        <p:nvSpPr>
          <p:cNvPr id="91" name="TextBox 90"/>
          <p:cNvSpPr txBox="1"/>
          <p:nvPr/>
        </p:nvSpPr>
        <p:spPr>
          <a:xfrm>
            <a:off x="76654" y="4116547"/>
            <a:ext cx="763174" cy="415498"/>
          </a:xfrm>
          <a:prstGeom prst="rect">
            <a:avLst/>
          </a:prstGeom>
          <a:noFill/>
        </p:spPr>
        <p:txBody>
          <a:bodyPr wrap="square" rtlCol="0">
            <a:spAutoFit/>
          </a:bodyPr>
          <a:lstStyle/>
          <a:p>
            <a:pPr algn="ctr"/>
            <a:r>
              <a:rPr lang="en-US" sz="1050" b="1" dirty="0">
                <a:solidFill>
                  <a:schemeClr val="accent1">
                    <a:lumMod val="50000"/>
                  </a:schemeClr>
                </a:solidFill>
                <a:latin typeface="Calibri" panose="020F0502020204030204" pitchFamily="34" charset="0"/>
                <a:cs typeface="Arial" pitchFamily="34" charset="0"/>
              </a:rPr>
              <a:t>Back Office</a:t>
            </a:r>
          </a:p>
        </p:txBody>
      </p:sp>
      <p:sp>
        <p:nvSpPr>
          <p:cNvPr id="92" name="TextBox 91"/>
          <p:cNvSpPr txBox="1"/>
          <p:nvPr/>
        </p:nvSpPr>
        <p:spPr>
          <a:xfrm>
            <a:off x="1120134" y="4318643"/>
            <a:ext cx="1516318" cy="219291"/>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Perform various reconciliation</a:t>
            </a:r>
          </a:p>
        </p:txBody>
      </p:sp>
      <p:cxnSp>
        <p:nvCxnSpPr>
          <p:cNvPr id="95" name="Elbow Connector 94"/>
          <p:cNvCxnSpPr>
            <a:stCxn id="90" idx="3"/>
            <a:endCxn id="85" idx="2"/>
          </p:cNvCxnSpPr>
          <p:nvPr/>
        </p:nvCxnSpPr>
        <p:spPr>
          <a:xfrm flipV="1">
            <a:off x="937609" y="4365030"/>
            <a:ext cx="3412961"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86" idx="1"/>
            <a:endCxn id="85" idx="2"/>
          </p:cNvCxnSpPr>
          <p:nvPr/>
        </p:nvCxnSpPr>
        <p:spPr>
          <a:xfrm rot="10800000">
            <a:off x="4350570" y="4365030"/>
            <a:ext cx="3355436" cy="1635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00700" y="726754"/>
            <a:ext cx="2880360" cy="438582"/>
          </a:xfrm>
          <a:prstGeom prst="rect">
            <a:avLst/>
          </a:prstGeom>
          <a:noFill/>
        </p:spPr>
        <p:txBody>
          <a:bodyPr wrap="square" rtlCol="0">
            <a:spAutoFit/>
          </a:bodyPr>
          <a:lstStyle/>
          <a:p>
            <a:r>
              <a:rPr lang="en-US" sz="750" b="1" i="1" dirty="0">
                <a:solidFill>
                  <a:srgbClr val="F15A29"/>
                </a:solidFill>
                <a:latin typeface="Calibri" panose="020F0502020204030204" pitchFamily="34" charset="0"/>
                <a:cs typeface="Arial" pitchFamily="34" charset="0"/>
              </a:rPr>
              <a:t>Blockchain can be leveraged for building peer-to-peer lending model. This will depend if </a:t>
            </a:r>
            <a:r>
              <a:rPr lang="en-US" sz="750" b="1" i="1" dirty="0" smtClean="0">
                <a:solidFill>
                  <a:srgbClr val="F15A29"/>
                </a:solidFill>
                <a:latin typeface="Calibri" panose="020F0502020204030204" pitchFamily="34" charset="0"/>
                <a:cs typeface="Arial" pitchFamily="34" charset="0"/>
              </a:rPr>
              <a:t>Client wants </a:t>
            </a:r>
            <a:r>
              <a:rPr lang="en-US" sz="750" b="1" i="1" dirty="0">
                <a:solidFill>
                  <a:srgbClr val="F15A29"/>
                </a:solidFill>
                <a:latin typeface="Calibri" panose="020F0502020204030204" pitchFamily="34" charset="0"/>
                <a:cs typeface="Arial" pitchFamily="34" charset="0"/>
              </a:rPr>
              <a:t>to move their client base from current systems </a:t>
            </a:r>
            <a:r>
              <a:rPr lang="en-US" sz="750" b="1" i="1" dirty="0" smtClean="0">
                <a:solidFill>
                  <a:srgbClr val="F15A29"/>
                </a:solidFill>
                <a:latin typeface="Calibri" panose="020F0502020204030204" pitchFamily="34" charset="0"/>
                <a:cs typeface="Arial" pitchFamily="34" charset="0"/>
              </a:rPr>
              <a:t>to </a:t>
            </a:r>
            <a:r>
              <a:rPr lang="en-US" sz="750" b="1" i="1" dirty="0">
                <a:solidFill>
                  <a:srgbClr val="F15A29"/>
                </a:solidFill>
                <a:latin typeface="Calibri" panose="020F0502020204030204" pitchFamily="34" charset="0"/>
                <a:cs typeface="Arial" pitchFamily="34" charset="0"/>
              </a:rPr>
              <a:t>a new </a:t>
            </a:r>
            <a:r>
              <a:rPr lang="en-US" sz="750" b="1" i="1" dirty="0" err="1">
                <a:solidFill>
                  <a:srgbClr val="F15A29"/>
                </a:solidFill>
                <a:latin typeface="Calibri" panose="020F0502020204030204" pitchFamily="34" charset="0"/>
                <a:cs typeface="Arial" pitchFamily="34" charset="0"/>
              </a:rPr>
              <a:t>blockhain</a:t>
            </a:r>
            <a:r>
              <a:rPr lang="en-US" sz="750" b="1" i="1" dirty="0">
                <a:solidFill>
                  <a:srgbClr val="F15A29"/>
                </a:solidFill>
                <a:latin typeface="Calibri" panose="020F0502020204030204" pitchFamily="34" charset="0"/>
                <a:cs typeface="Arial" pitchFamily="34" charset="0"/>
              </a:rPr>
              <a:t> based platform</a:t>
            </a:r>
          </a:p>
        </p:txBody>
      </p:sp>
      <p:sp>
        <p:nvSpPr>
          <p:cNvPr id="68" name="TextBox 67"/>
          <p:cNvSpPr txBox="1"/>
          <p:nvPr/>
        </p:nvSpPr>
        <p:spPr>
          <a:xfrm>
            <a:off x="7209824" y="47907"/>
            <a:ext cx="548640" cy="184666"/>
          </a:xfrm>
          <a:prstGeom prst="rect">
            <a:avLst/>
          </a:prstGeom>
          <a:solidFill>
            <a:schemeClr val="bg2">
              <a:lumMod val="20000"/>
              <a:lumOff val="80000"/>
            </a:schemeClr>
          </a:solidFill>
        </p:spPr>
        <p:txBody>
          <a:bodyPr wrap="square" rtlCol="0" anchor="ctr">
            <a:spAutoFit/>
          </a:bodyPr>
          <a:lstStyle/>
          <a:p>
            <a:pPr algn="ctr"/>
            <a:r>
              <a:rPr lang="en-US" sz="600" b="1" dirty="0">
                <a:latin typeface="Arial" pitchFamily="34" charset="0"/>
                <a:cs typeface="Arial" pitchFamily="34" charset="0"/>
              </a:rPr>
              <a:t>OTC</a:t>
            </a:r>
          </a:p>
        </p:txBody>
      </p:sp>
      <p:sp>
        <p:nvSpPr>
          <p:cNvPr id="69" name="TextBox 68"/>
          <p:cNvSpPr txBox="1"/>
          <p:nvPr/>
        </p:nvSpPr>
        <p:spPr>
          <a:xfrm>
            <a:off x="7769894" y="47907"/>
            <a:ext cx="582930" cy="184666"/>
          </a:xfrm>
          <a:prstGeom prst="rect">
            <a:avLst/>
          </a:prstGeom>
          <a:solidFill>
            <a:schemeClr val="bg2">
              <a:lumMod val="20000"/>
              <a:lumOff val="80000"/>
            </a:schemeClr>
          </a:solidFill>
        </p:spPr>
        <p:txBody>
          <a:bodyPr wrap="square" rtlCol="0" anchor="ctr">
            <a:spAutoFit/>
          </a:bodyPr>
          <a:lstStyle/>
          <a:p>
            <a:pPr algn="ctr"/>
            <a:r>
              <a:rPr lang="en-US" sz="600" b="1" dirty="0">
                <a:solidFill>
                  <a:schemeClr val="bg2">
                    <a:lumMod val="60000"/>
                    <a:lumOff val="40000"/>
                  </a:schemeClr>
                </a:solidFill>
                <a:latin typeface="Arial" pitchFamily="34" charset="0"/>
                <a:cs typeface="Arial" pitchFamily="34" charset="0"/>
              </a:rPr>
              <a:t>Electronic</a:t>
            </a:r>
          </a:p>
        </p:txBody>
      </p:sp>
      <p:cxnSp>
        <p:nvCxnSpPr>
          <p:cNvPr id="78" name="Elbow Connector 77"/>
          <p:cNvCxnSpPr/>
          <p:nvPr/>
        </p:nvCxnSpPr>
        <p:spPr>
          <a:xfrm flipV="1">
            <a:off x="1314450" y="2170776"/>
            <a:ext cx="1657350" cy="92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0800000">
            <a:off x="5772150" y="2171700"/>
            <a:ext cx="1654844" cy="92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14450" y="1771650"/>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 Confirm trade details (Confirmation/Affirmation)</a:t>
            </a:r>
          </a:p>
        </p:txBody>
      </p:sp>
      <p:sp>
        <p:nvSpPr>
          <p:cNvPr id="93" name="TextBox 92"/>
          <p:cNvSpPr txBox="1"/>
          <p:nvPr/>
        </p:nvSpPr>
        <p:spPr>
          <a:xfrm>
            <a:off x="5710625" y="1771650"/>
            <a:ext cx="1645920" cy="346249"/>
          </a:xfrm>
          <a:prstGeom prst="rect">
            <a:avLst/>
          </a:prstGeom>
          <a:noFill/>
        </p:spPr>
        <p:txBody>
          <a:bodyPr wrap="square" rtlCol="0">
            <a:spAutoFit/>
          </a:bodyPr>
          <a:lstStyle/>
          <a:p>
            <a:pPr algn="ctr"/>
            <a:r>
              <a:rPr lang="en-US" sz="825" b="1" dirty="0">
                <a:solidFill>
                  <a:srgbClr val="000000"/>
                </a:solidFill>
                <a:latin typeface="Calibri" panose="020F0502020204030204" pitchFamily="34" charset="0"/>
                <a:cs typeface="Arial" pitchFamily="34" charset="0"/>
              </a:rPr>
              <a:t>II. Confirm trade details (Confirmation/Affirmation)</a:t>
            </a:r>
          </a:p>
        </p:txBody>
      </p:sp>
    </p:spTree>
    <p:extLst>
      <p:ext uri="{BB962C8B-B14F-4D97-AF65-F5344CB8AC3E}">
        <p14:creationId xmlns:p14="http://schemas.microsoft.com/office/powerpoint/2010/main" val="38824180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47vJAQCj02R5XKer4iu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7lZNGoh.U23_3PHyHSxvg"/>
</p:tagLst>
</file>

<file path=ppt/theme/theme1.xml><?xml version="1.0" encoding="utf-8"?>
<a:theme xmlns:a="http://schemas.openxmlformats.org/drawingml/2006/main" name="Infosys_Bemore Theme">
  <a:themeElements>
    <a:clrScheme name="Infy Bemore colors">
      <a:dk1>
        <a:sysClr val="windowText" lastClr="000000"/>
      </a:dk1>
      <a:lt1>
        <a:sysClr val="window" lastClr="FFFFFF"/>
      </a:lt1>
      <a:dk2>
        <a:srgbClr val="404040"/>
      </a:dk2>
      <a:lt2>
        <a:srgbClr val="E7E6E6"/>
      </a:lt2>
      <a:accent1>
        <a:srgbClr val="115599"/>
      </a:accent1>
      <a:accent2>
        <a:srgbClr val="1199DD"/>
      </a:accent2>
      <a:accent3>
        <a:srgbClr val="2F8A80"/>
      </a:accent3>
      <a:accent4>
        <a:srgbClr val="ADC53B"/>
      </a:accent4>
      <a:accent5>
        <a:srgbClr val="FF7E43"/>
      </a:accent5>
      <a:accent6>
        <a:srgbClr val="FFC000"/>
      </a:accent6>
      <a:hlink>
        <a:srgbClr val="1199DD"/>
      </a:hlink>
      <a:folHlink>
        <a:srgbClr val="C00000"/>
      </a:folHlink>
    </a:clrScheme>
    <a:fontScheme name="Infy Bemore font style">
      <a:majorFont>
        <a:latin typeface="Franklin Gothic Medium"/>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QorusTemplate xmlns:xsi="http://www.w3.org/2001/XMLSchema-instance" xmlns:xsd="http://www.w3.org/2001/XMLSchema">
  <TemplateName>Orals_Template_Prototype_v1.pptx</TemplateName>
  <Description/>
  <ManualMergeEnabled>false</ManualMergeEnabled>
  <AddMergeEnabled>false</AddMergeEnabled>
  <UpdateMergeEnabled>false</UpdateMergeEnabled>
  <StartupType>3</StartupType>
  <IsRemoteTemplate>false</IsRemoteTemplate>
  <SiteID>3093b332-c8ad-493f-b88c-dfb57b0781d7</SiteID>
  <WebID>7f9dbc03-c801-41a2-a653-72376ea8ed82</WebID>
  <ParentListID>4d674800-1280-4393-9b04-7065dee766b8</ParentListID>
  <AssociatedListID>76191615-861e-4825-88b5-48c469ab16ef</AssociatedListID>
  <UniqueID>2b98719a-2c72-4269-8ad1-483c95021ae0</UniqueID>
  <PermissionsEnabled>false</PermissionsEnabled>
  <Permissions/>
  <ContentDefinition/>
  <PropertiesDefinition>
    <MergedTemplateName>Orals_Template_Prototype_v1.pptx</MergedTemplateName>
    <IsBaseTemplate>false</IsBaseTemplate>
    <Storage Type="0">
      <SiteID/>
      <WebID/>
      <ListID/>
      <FolderID/>
      <FullPath/>
    </Storage>
    <Defaults AllowRefresh="false" PreserveEmptyStitches="false"/>
  </PropertiesDefinition>
  <DataSourcesDefinition>
    <DataSource Name="Projects" Category="Input">
      <Tags>
        <Tag xmlns:xsi="http://www.w3.org/2001/XMLSchema-instance" xmlns:xsd="http://www.w3.org/2001/XMLSchema" Name="ProjectsSPS.Title" FriendlyName="Title (Title) " Type="System.String" IsInputTag="True" IsTable="False" IsImageTag="False" Mapped="Title"/>
        <Tag xmlns:xsi="http://www.w3.org/2001/XMLSchema-instance" xmlns:xsd="http://www.w3.org/2001/XMLSchema" Name="ProjectsSPS.ProjectCloseComments" FriendlyName="Close Comments" Type="System.String" IsInputTag="True" IsTable="False" IsImageTag="False" Mapped="ProjectCloseComments"/>
        <Tag xmlns:xsi="http://www.w3.org/2001/XMLSchema-instance" xmlns:xsd="http://www.w3.org/2001/XMLSchema" Name="ProjectsSPS.ProjectOwner" FriendlyName="Owner" Type="System.String" IsInputTag="True" IsTable="False" IsImageTag="False" Mapped="ProjectOwner"/>
        <Tag xmlns:xsi="http://www.w3.org/2001/XMLSchema-instance" xmlns:xsd="http://www.w3.org/2001/XMLSchema" Name="ProjectsSPS.ProjectStatus" FriendlyName="Status" Type="System.String" IsInputTag="True" IsTable="False" IsImageTag="False" Mapped="ProjectStatus"/>
        <Tag xmlns:xsi="http://www.w3.org/2001/XMLSchema-instance" xmlns:xsd="http://www.w3.org/2001/XMLSchema" Name="ProjectsSPS.ProjectDescription" FriendlyName="Description" Type="System.String" IsInputTag="True" IsTable="False" IsImageTag="False" Mapped="ProjectDescription"/>
        <Tag xmlns:xsi="http://www.w3.org/2001/XMLSchema-instance" xmlns:xsd="http://www.w3.org/2001/XMLSchema" Name="ProjectsSPS.ProjectCompanyName" FriendlyName="Company" Type="System.String" IsInputTag="True" IsTable="False" IsImageTag="False" Mapped="ProjectCompanyName"/>
        <Tag xmlns:xsi="http://www.w3.org/2001/XMLSchema-instance" xmlns:xsd="http://www.w3.org/2001/XMLSchema" Name="ProjectsSPS.ProjectDueDate" FriendlyName="Due Date" Type="System.DateTime" IsInputTag="True" IsTable="False" IsImageTag="False" Mapped="ProjectDueDate"/>
        <Tag xmlns:xsi="http://www.w3.org/2001/XMLSchema-instance" xmlns:xsd="http://www.w3.org/2001/XMLSchema" Name="ProjectsSPS.ProjectCloseReason" FriendlyName="Close Reason" Type="System.String" IsInputTag="True" IsTable="False" IsImageTag="False" Mapped="ProjectCloseReason"/>
        <Tag xmlns:xsi="http://www.w3.org/2001/XMLSchema-instance" xmlns:xsd="http://www.w3.org/2001/XMLSchema" Name="ProjectsSPS.contactName" FriendlyName="Person's Name" Type="System.String" IsInputTag="True" IsTable="False" IsImageTag="False" Mapped="contactName"/>
        <Tag xmlns:xsi="http://www.w3.org/2001/XMLSchema-instance" xmlns:xsd="http://www.w3.org/2001/XMLSchema" Name="ProjectsSPS.Industry" FriendlyName="Industry" Type="System.String" IsInputTag="True" IsTable="False" IsImageTag="False" Mapped="Industry"/>
        <Tag xmlns:xsi="http://www.w3.org/2001/XMLSchema-instance" xmlns:xsd="http://www.w3.org/2001/XMLSchema" Name="ProjectsSPS.MeetingName" FriendlyName="Meeting Name" Type="System.String" IsInputTag="True" IsTable="False" IsImageTag="False" Mapped="MeetingName"/>
        <Tag xmlns:xsi="http://www.w3.org/2001/XMLSchema-instance" xmlns:xsd="http://www.w3.org/2001/XMLSchema" Name="ProjectsSPS.Contacts" FriendlyName="Contacts" Type="System.String" IsInputTag="True" IsTable="False" IsImageTag="False" Mapped="Contacts"/>
        <Tag xmlns:xsi="http://www.w3.org/2001/XMLSchema-instance" xmlns:xsd="http://www.w3.org/2001/XMLSchema" Name="ProjectsSPS.OpportunityID" FriendlyName="Opportunity ID" Type="System.String" IsInputTag="True" IsTable="False" IsImageTag="False" Mapped="OpportunityID"/>
        <Tag xmlns:xsi="http://www.w3.org/2001/XMLSchema-instance" xmlns:xsd="http://www.w3.org/2001/XMLSchema" Name="ProjectsSPS.ID" FriendlyName="ID" Type="System.Int32" IsInputTag="True" IsTable="False" IsImageTag="False" Mapped="ID"/>
        <Tag xmlns:xsi="http://www.w3.org/2001/XMLSchema-instance" xmlns:xsd="http://www.w3.org/2001/XMLSchema" Name="ProjectsSPS.Modified" FriendlyName="Modified" Type="System.DateTime" IsInputTag="True" IsTable="False" IsImageTag="False" Mapped="Modified"/>
        <Tag xmlns:xsi="http://www.w3.org/2001/XMLSchema-instance" xmlns:xsd="http://www.w3.org/2001/XMLSchema" Name="ProjectsSPS.Created" FriendlyName="Created" Type="System.DateTime" IsInputTag="True" IsTable="False" IsImageTag="False" Mapped="Created"/>
        <Tag xmlns:xsi="http://www.w3.org/2001/XMLSchema-instance" xmlns:xsd="http://www.w3.org/2001/XMLSchema" Name="ProjectsSPS.Author" FriendlyName="Created By" Type="System.String" IsInputTag="True" IsTable="False" IsImageTag="False" Mapped="Author"/>
        <Tag xmlns:xsi="http://www.w3.org/2001/XMLSchema-instance" xmlns:xsd="http://www.w3.org/2001/XMLSchema" Name="ProjectsSPS.Editor" FriendlyName="Modified By" Type="System.String" IsInputTag="True" IsTable="False" IsImageTag="False" Mapped="Editor"/>
      </Tags>
      <DataSourceMetaData Type="0">
        <FullPath>Infosys\Infosys\Projects</FullPath>
        <FullUrl>https://infosys.qorusbreeze.com/Infosys/Lists/Projects</FullUrl>
        <SiteID>3093b332-c8ad-493f-b88c-dfb57b0781d7</SiteID>
        <WebID>7f9dbc03-c801-41a2-a653-72376ea8ed82</WebID>
        <ListID>76191615-861e-4825-88b5-48c469ab16ef</ListID>
        <ViewFolderItems>False</ViewFolderItems>
        <FolderID>8d3279d2-b132-4954-8fd6-572da301a6df</FolderID>
        <ViewFields>
          <FieldRef Name="Title"/>
          <FieldRef Name="ProjectCloseComments"/>
          <FieldRef Name="ProjectOwner"/>
          <FieldRef Name="ProjectStatus"/>
          <FieldRef Name="ProjectDescription"/>
          <FieldRef Name="ProjectCompanyName"/>
          <FieldRef Name="ProjectDueDate"/>
          <FieldRef Name="ProjectCloseReason"/>
          <FieldRef Name="contactName"/>
          <FieldRef Name="Industry"/>
          <FieldRef Name="MeetingName"/>
          <FieldRef Name="Contacts"/>
          <FieldRef Name="OpportunityID"/>
          <FieldRef Name="ID"/>
          <FieldRef Name="Modified"/>
          <FieldRef Name="Created"/>
          <FieldRef Name="Author"/>
          <FieldRef Name="Editor"/>
        </ViewFields>
        <Query>
          <Where>
            <And>
              <And>
                <And>
                  <And>
                    <And>
                      <And>
                        <And>
                          <And>
                            <And>
                              <And>
                                <And>
                                  <And>
                                    <And>
                                      <And>
                                        <And>
                                          <And>
                                            <And>
                                              <And>
                                                <Eq>
                                                  <FieldRef Name="Title"/>
                                                  <Value Type="Text">@Title</Value>
                                                </Eq>
                                                <Eq>
                                                  <FieldRef Name="ProjectCloseComments"/>
                                                  <Value Type="Text">@ProjectCloseComments</Value>
                                                </Eq>
                                              </And>
                                              <Eq>
                                                <FieldRef Name="ProjectOwner"/>
                                                <Value Type="User">@ProjectOwner</Value>
                                              </Eq>
                                            </And>
                                            <Eq>
                                              <FieldRef Name="ProjectStatus"/>
                                              <Value Type="Choice">@ProjectStatus</Value>
                                            </Eq>
                                          </And>
                                          <Eq>
                                            <FieldRef Name="ProjectDescription"/>
                                            <Value Type="Note">@ProjectDescription</Value>
                                          </Eq>
                                        </And>
                                        <Eq>
                                          <FieldRef Name="ProjectCompanyName"/>
                                          <Value Type="Text">@ProjectCompanyName</Value>
                                        </Eq>
                                      </And>
                                      <Eq>
                                        <FieldRef Name="ProjectDueDate"/>
                                        <Value Type="DateTime">@ProjectDueDate</Value>
                                      </Eq>
                                    </And>
                                    <Eq>
                                      <FieldRef Name="ProjectCloseReason"/>
                                      <Value Type="Choice">@ProjectCloseReason</Value>
                                    </Eq>
                                  </And>
                                  <Eq>
                                    <FieldRef Name="contactName"/>
                                    <Value Type="Text">@contactName</Value>
                                  </Eq>
                                </And>
                                <Eq>
                                  <FieldRef Name="Industry"/>
                                  <Value Type="Choice">@Industry</Value>
                                </Eq>
                              </And>
                              <Eq>
                                <FieldRef Name="MeetingName"/>
                                <Value Type="Text">@MeetingName</Value>
                              </Eq>
                            </And>
                            <Eq>
                              <FieldRef Name="Contacts"/>
                              <Value Type="MultiChoice">@Contacts</Value>
                            </Eq>
                          </And>
                          <Eq>
                            <FieldRef Name="OpportunityID"/>
                            <Value Type="Text">@OpportunityID</Value>
                          </Eq>
                        </And>
                        <Eq>
                          <FieldRef Name="ID"/>
                          <Value Type="Counter">@ID</Value>
                        </Eq>
                      </And>
                      <Eq>
                        <FieldRef Name="Modified"/>
                        <Value Type="DateTime">@Modified</Value>
                      </Eq>
                    </And>
                    <Eq>
                      <FieldRef Name="Created"/>
                      <Value Type="DateTime">@Created</Value>
                    </Eq>
                  </And>
                  <Eq>
                    <FieldRef Name="Author"/>
                    <Value Type="User">@Author</Value>
                  </Eq>
                </And>
                <Eq>
                  <FieldRef Name="Editor"/>
                  <Value Type="User">@Editor</Value>
                </Eq>
              </And>
              <Eq>
                <FieldRef Name="FSObjType"/>
                <Value Type="Lookup">0</Value>
              </Eq>
            </And>
          </Where>
        </Query>
      </DataSourceMetaData>
    </DataSource>
  </DataSourcesDefinition>
  <ConditionDefinition/>
</QorusTemplat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90C0089D9232064E959F2C19C9BE8539" ma:contentTypeVersion="0" ma:contentTypeDescription="Create a new document." ma:contentTypeScope="" ma:versionID="eaf0ecc40e41b49714256ed208a0c46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DA1F4F-A1AD-4738-9BAC-8C9FEB3C7331}">
  <ds:schemaRefs>
    <ds:schemaRef ds:uri="http://www.w3.org/2001/XMLSchema"/>
  </ds:schemaRefs>
</ds:datastoreItem>
</file>

<file path=customXml/itemProps2.xml><?xml version="1.0" encoding="utf-8"?>
<ds:datastoreItem xmlns:ds="http://schemas.openxmlformats.org/officeDocument/2006/customXml" ds:itemID="{E88E5154-22BB-403B-9403-5BEC79A9E5B9}">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F54D2069-AE43-4A5F-A155-B9E51D02244C}">
  <ds:schemaRefs>
    <ds:schemaRef ds:uri="http://schemas.microsoft.com/sharepoint/v3/contenttype/forms"/>
  </ds:schemaRefs>
</ds:datastoreItem>
</file>

<file path=customXml/itemProps4.xml><?xml version="1.0" encoding="utf-8"?>
<ds:datastoreItem xmlns:ds="http://schemas.openxmlformats.org/officeDocument/2006/customXml" ds:itemID="{6918EDCE-43D2-468A-9B95-912CF0AE3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11034</TotalTime>
  <Words>1924</Words>
  <Application>Microsoft Office PowerPoint</Application>
  <PresentationFormat>On-screen Show (16:9)</PresentationFormat>
  <Paragraphs>357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Medium</vt:lpstr>
      <vt:lpstr>Segoe UI</vt:lpstr>
      <vt:lpstr>Segoe UI Black</vt:lpstr>
      <vt:lpstr>Segoe UI Semibold</vt:lpstr>
      <vt:lpstr>Infosys_Bemore Theme</vt:lpstr>
      <vt:lpstr>PowerPoint Presentation</vt:lpstr>
      <vt:lpstr>OTC SBL Transaction Flow</vt:lpstr>
      <vt:lpstr>Security Lending can occur bi-laterally or over electronic trading platforms</vt:lpstr>
      <vt:lpstr>Potential Blockchain use cases in the Security Lending business</vt:lpstr>
      <vt:lpstr>Significant disruption in the market place can be expected when implemented by all market participants</vt:lpstr>
      <vt:lpstr>Use Case #1: Blockchain Technology can streamline Trade Execution</vt:lpstr>
      <vt:lpstr>Use Case #1: How Blockchain technology can be leveraged for Trade Execution</vt:lpstr>
      <vt:lpstr>Use Case #2A: Blockchain Technology can streamline most of the post trade activities</vt:lpstr>
      <vt:lpstr>Use Case #2B: Blockchain Technology can streamline most of the post trade activities</vt:lpstr>
      <vt:lpstr>Use Case #2: How Blockchain technology can be leveraged for Post Trade processing</vt:lpstr>
      <vt:lpstr>Benefits of Blockchain in Sec Lending business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Orals Template</dc:title>
  <dc:creator>Ajai Raghav P.C</dc:creator>
  <cp:lastModifiedBy>Mahendran Manickam</cp:lastModifiedBy>
  <cp:revision>2356</cp:revision>
  <dcterms:created xsi:type="dcterms:W3CDTF">2016-08-22T04:54:41Z</dcterms:created>
  <dcterms:modified xsi:type="dcterms:W3CDTF">2018-07-03T07:30:52Z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0x01010090C0089D9232064E959F2C19C9BE8539</vt:lpwstr>
  </property>
  <property fmtid="{D5CDD505-2E9C-101B-9397-08002B2CF9AE}" pid="3" name="SPSiteID">
    <vt:lpwstr>3093b332-c8ad-493f-b88c-dfb57b0781d7</vt:lpwstr>
  </property>
  <property fmtid="{D5CDD505-2E9C-101B-9397-08002B2CF9AE}" pid="4" name="SPWebID">
    <vt:lpwstr>7f9dbc03-c801-41a2-a653-72376ea8ed82</vt:lpwstr>
  </property>
  <property fmtid="{D5CDD505-2E9C-101B-9397-08002B2CF9AE}" pid="5" name="SPListID">
    <vt:lpwstr>76191615-861e-4825-88b5-48c469ab16ef</vt:lpwstr>
  </property>
  <property fmtid="{D5CDD505-2E9C-101B-9397-08002B2CF9AE}" pid="6" name="SPServerURL">
    <vt:lpwstr>https://infosys.qorusbreeze.com</vt:lpwstr>
  </property>
  <property fmtid="{D5CDD505-2E9C-101B-9397-08002B2CF9AE}" pid="7" name="WorkflowChangePath">
    <vt:lpwstr>86926a37-8850-42ab-a7f0-5144efe2ccc3,8;86926a37-8850-42ab-a7f0-5144efe2ccc3,8;86926a37-8850-42ab-a7f0-5144efe2ccc3,8;4ce575e5-9069-487d-b539-ecfb197e964a,14;4ce575e5-9069-487d-b539-ecfb197e964a,14;</vt:lpwstr>
  </property>
</Properties>
</file>