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60" r:id="rId2"/>
    <p:sldId id="272" r:id="rId3"/>
    <p:sldId id="295" r:id="rId4"/>
    <p:sldId id="261" r:id="rId5"/>
    <p:sldId id="293" r:id="rId6"/>
    <p:sldId id="297" r:id="rId7"/>
    <p:sldId id="296" r:id="rId8"/>
    <p:sldId id="262" r:id="rId9"/>
    <p:sldId id="294" r:id="rId10"/>
    <p:sldId id="298" r:id="rId11"/>
    <p:sldId id="263" r:id="rId12"/>
    <p:sldId id="292" r:id="rId13"/>
    <p:sldId id="299" r:id="rId14"/>
    <p:sldId id="271"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80B3E-8776-4A1D-ADB9-0012B78599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E8CC5B4-B516-4AFE-BDE2-76403ADDACB0}">
      <dgm:prSet phldrT="[Text]" custT="1"/>
      <dgm:spPr/>
      <dgm:t>
        <a:bodyPr/>
        <a:lstStyle/>
        <a:p>
          <a:r>
            <a:rPr lang="en-US" sz="1800" dirty="0" smtClean="0"/>
            <a:t>Ledger with a centralized trusted entity</a:t>
          </a:r>
          <a:endParaRPr lang="en-US" sz="1800" dirty="0"/>
        </a:p>
      </dgm:t>
    </dgm:pt>
    <dgm:pt modelId="{ED44A24C-67ED-4358-B75B-3A5A268EA6C9}" type="parTrans" cxnId="{62B50098-E2BC-4CE8-A3F8-8C3CF4A1CF47}">
      <dgm:prSet/>
      <dgm:spPr/>
      <dgm:t>
        <a:bodyPr/>
        <a:lstStyle/>
        <a:p>
          <a:endParaRPr lang="en-US" sz="1800"/>
        </a:p>
      </dgm:t>
    </dgm:pt>
    <dgm:pt modelId="{23035B29-1FEC-4491-86FD-2851BE140684}" type="sibTrans" cxnId="{62B50098-E2BC-4CE8-A3F8-8C3CF4A1CF47}">
      <dgm:prSet/>
      <dgm:spPr/>
      <dgm:t>
        <a:bodyPr/>
        <a:lstStyle/>
        <a:p>
          <a:endParaRPr lang="en-US" sz="1800"/>
        </a:p>
      </dgm:t>
    </dgm:pt>
    <dgm:pt modelId="{D65C35B3-7375-44CF-A01F-66000F4C16BA}">
      <dgm:prSet phldrT="[Text]" custT="1"/>
      <dgm:spPr/>
      <dgm:t>
        <a:bodyPr/>
        <a:lstStyle/>
        <a:p>
          <a:r>
            <a:rPr lang="en-US" sz="1800" dirty="0" smtClean="0"/>
            <a:t>Complete decentralized trust</a:t>
          </a:r>
          <a:endParaRPr lang="en-US" sz="1800" dirty="0"/>
        </a:p>
      </dgm:t>
    </dgm:pt>
    <dgm:pt modelId="{C3D1889F-FC3F-45AA-98F0-5041F6D74A42}" type="parTrans" cxnId="{3E4EF352-5268-462F-BE14-5D600A216B71}">
      <dgm:prSet/>
      <dgm:spPr/>
      <dgm:t>
        <a:bodyPr/>
        <a:lstStyle/>
        <a:p>
          <a:endParaRPr lang="en-US" sz="1800"/>
        </a:p>
      </dgm:t>
    </dgm:pt>
    <dgm:pt modelId="{3F30CB6C-00EC-41CA-87EF-618CB740504A}" type="sibTrans" cxnId="{3E4EF352-5268-462F-BE14-5D600A216B71}">
      <dgm:prSet/>
      <dgm:spPr/>
      <dgm:t>
        <a:bodyPr/>
        <a:lstStyle/>
        <a:p>
          <a:endParaRPr lang="en-US" sz="1800"/>
        </a:p>
      </dgm:t>
    </dgm:pt>
    <dgm:pt modelId="{BF12AF65-511B-4E7D-8496-6242204AC88A}" type="pres">
      <dgm:prSet presAssocID="{2D180B3E-8776-4A1D-ADB9-0012B78599B8}" presName="Name0" presStyleCnt="0">
        <dgm:presLayoutVars>
          <dgm:chMax val="7"/>
          <dgm:chPref val="7"/>
          <dgm:dir/>
        </dgm:presLayoutVars>
      </dgm:prSet>
      <dgm:spPr/>
      <dgm:t>
        <a:bodyPr/>
        <a:lstStyle/>
        <a:p>
          <a:endParaRPr lang="en-US"/>
        </a:p>
      </dgm:t>
    </dgm:pt>
    <dgm:pt modelId="{D46BF03C-BA71-4EBA-A5C2-6A4D759E6BCD}" type="pres">
      <dgm:prSet presAssocID="{2D180B3E-8776-4A1D-ADB9-0012B78599B8}" presName="Name1" presStyleCnt="0"/>
      <dgm:spPr/>
      <dgm:t>
        <a:bodyPr/>
        <a:lstStyle/>
        <a:p>
          <a:endParaRPr lang="en-US"/>
        </a:p>
      </dgm:t>
    </dgm:pt>
    <dgm:pt modelId="{6C0B18E1-6DE0-49CD-B134-1492047165B1}" type="pres">
      <dgm:prSet presAssocID="{2D180B3E-8776-4A1D-ADB9-0012B78599B8}" presName="cycle" presStyleCnt="0"/>
      <dgm:spPr/>
      <dgm:t>
        <a:bodyPr/>
        <a:lstStyle/>
        <a:p>
          <a:endParaRPr lang="en-US"/>
        </a:p>
      </dgm:t>
    </dgm:pt>
    <dgm:pt modelId="{1A42430C-187C-46E4-A70A-DB482455FD17}" type="pres">
      <dgm:prSet presAssocID="{2D180B3E-8776-4A1D-ADB9-0012B78599B8}" presName="srcNode" presStyleLbl="node1" presStyleIdx="0" presStyleCnt="2"/>
      <dgm:spPr/>
      <dgm:t>
        <a:bodyPr/>
        <a:lstStyle/>
        <a:p>
          <a:endParaRPr lang="en-US"/>
        </a:p>
      </dgm:t>
    </dgm:pt>
    <dgm:pt modelId="{5CF1F67E-D042-4761-9857-8A5EAFF2AC4F}" type="pres">
      <dgm:prSet presAssocID="{2D180B3E-8776-4A1D-ADB9-0012B78599B8}" presName="conn" presStyleLbl="parChTrans1D2" presStyleIdx="0" presStyleCnt="1"/>
      <dgm:spPr/>
      <dgm:t>
        <a:bodyPr/>
        <a:lstStyle/>
        <a:p>
          <a:endParaRPr lang="en-US"/>
        </a:p>
      </dgm:t>
    </dgm:pt>
    <dgm:pt modelId="{59065C1A-BE92-4E17-94CC-CB1AD402BE9C}" type="pres">
      <dgm:prSet presAssocID="{2D180B3E-8776-4A1D-ADB9-0012B78599B8}" presName="extraNode" presStyleLbl="node1" presStyleIdx="0" presStyleCnt="2"/>
      <dgm:spPr/>
      <dgm:t>
        <a:bodyPr/>
        <a:lstStyle/>
        <a:p>
          <a:endParaRPr lang="en-US"/>
        </a:p>
      </dgm:t>
    </dgm:pt>
    <dgm:pt modelId="{9C8E1801-31E2-4BFC-8802-230BA3561024}" type="pres">
      <dgm:prSet presAssocID="{2D180B3E-8776-4A1D-ADB9-0012B78599B8}" presName="dstNode" presStyleLbl="node1" presStyleIdx="0" presStyleCnt="2"/>
      <dgm:spPr/>
      <dgm:t>
        <a:bodyPr/>
        <a:lstStyle/>
        <a:p>
          <a:endParaRPr lang="en-US"/>
        </a:p>
      </dgm:t>
    </dgm:pt>
    <dgm:pt modelId="{B8915B05-569A-4827-AEB5-543CE3DC4FC5}" type="pres">
      <dgm:prSet presAssocID="{8E8CC5B4-B516-4AFE-BDE2-76403ADDACB0}" presName="text_1" presStyleLbl="node1" presStyleIdx="0" presStyleCnt="2">
        <dgm:presLayoutVars>
          <dgm:bulletEnabled val="1"/>
        </dgm:presLayoutVars>
      </dgm:prSet>
      <dgm:spPr/>
      <dgm:t>
        <a:bodyPr/>
        <a:lstStyle/>
        <a:p>
          <a:endParaRPr lang="en-IN"/>
        </a:p>
      </dgm:t>
    </dgm:pt>
    <dgm:pt modelId="{A2418E37-5051-47C2-8ED5-D6A74F2CAFB7}" type="pres">
      <dgm:prSet presAssocID="{8E8CC5B4-B516-4AFE-BDE2-76403ADDACB0}" presName="accent_1" presStyleCnt="0"/>
      <dgm:spPr/>
    </dgm:pt>
    <dgm:pt modelId="{48C3B448-0EE1-4D33-A2F1-BAF00F5B9A78}" type="pres">
      <dgm:prSet presAssocID="{8E8CC5B4-B516-4AFE-BDE2-76403ADDACB0}" presName="accentRepeatNode" presStyleLbl="solidFgAcc1" presStyleIdx="0" presStyleCnt="2"/>
      <dgm:spPr/>
      <dgm:t>
        <a:bodyPr/>
        <a:lstStyle/>
        <a:p>
          <a:endParaRPr lang="en-US"/>
        </a:p>
      </dgm:t>
    </dgm:pt>
    <dgm:pt modelId="{319E0093-ADA0-4479-B1C5-D92DA971A56D}" type="pres">
      <dgm:prSet presAssocID="{D65C35B3-7375-44CF-A01F-66000F4C16BA}" presName="text_2" presStyleLbl="node1" presStyleIdx="1" presStyleCnt="2">
        <dgm:presLayoutVars>
          <dgm:bulletEnabled val="1"/>
        </dgm:presLayoutVars>
      </dgm:prSet>
      <dgm:spPr/>
      <dgm:t>
        <a:bodyPr/>
        <a:lstStyle/>
        <a:p>
          <a:endParaRPr lang="en-IN"/>
        </a:p>
      </dgm:t>
    </dgm:pt>
    <dgm:pt modelId="{28021E55-AA0A-497B-A5B1-EA16D262CE03}" type="pres">
      <dgm:prSet presAssocID="{D65C35B3-7375-44CF-A01F-66000F4C16BA}" presName="accent_2" presStyleCnt="0"/>
      <dgm:spPr/>
    </dgm:pt>
    <dgm:pt modelId="{3BD2134D-8B8B-42AB-ADFB-EBF6932DE429}" type="pres">
      <dgm:prSet presAssocID="{D65C35B3-7375-44CF-A01F-66000F4C16BA}" presName="accentRepeatNode" presStyleLbl="solidFgAcc1" presStyleIdx="1" presStyleCnt="2"/>
      <dgm:spPr/>
    </dgm:pt>
  </dgm:ptLst>
  <dgm:cxnLst>
    <dgm:cxn modelId="{41A84196-5B1A-4F64-92EB-F2A265AB3BF1}" type="presOf" srcId="{D65C35B3-7375-44CF-A01F-66000F4C16BA}" destId="{319E0093-ADA0-4479-B1C5-D92DA971A56D}" srcOrd="0" destOrd="0" presId="urn:microsoft.com/office/officeart/2008/layout/VerticalCurvedList"/>
    <dgm:cxn modelId="{6A8A0995-B555-484C-838A-B2AF7BCC1FB2}" type="presOf" srcId="{8E8CC5B4-B516-4AFE-BDE2-76403ADDACB0}" destId="{B8915B05-569A-4827-AEB5-543CE3DC4FC5}" srcOrd="0" destOrd="0" presId="urn:microsoft.com/office/officeart/2008/layout/VerticalCurvedList"/>
    <dgm:cxn modelId="{54B5908C-6F7E-48CC-A541-684AF02136B0}" type="presOf" srcId="{23035B29-1FEC-4491-86FD-2851BE140684}" destId="{5CF1F67E-D042-4761-9857-8A5EAFF2AC4F}" srcOrd="0" destOrd="0" presId="urn:microsoft.com/office/officeart/2008/layout/VerticalCurvedList"/>
    <dgm:cxn modelId="{62B50098-E2BC-4CE8-A3F8-8C3CF4A1CF47}" srcId="{2D180B3E-8776-4A1D-ADB9-0012B78599B8}" destId="{8E8CC5B4-B516-4AFE-BDE2-76403ADDACB0}" srcOrd="0" destOrd="0" parTransId="{ED44A24C-67ED-4358-B75B-3A5A268EA6C9}" sibTransId="{23035B29-1FEC-4491-86FD-2851BE140684}"/>
    <dgm:cxn modelId="{3E4EF352-5268-462F-BE14-5D600A216B71}" srcId="{2D180B3E-8776-4A1D-ADB9-0012B78599B8}" destId="{D65C35B3-7375-44CF-A01F-66000F4C16BA}" srcOrd="1" destOrd="0" parTransId="{C3D1889F-FC3F-45AA-98F0-5041F6D74A42}" sibTransId="{3F30CB6C-00EC-41CA-87EF-618CB740504A}"/>
    <dgm:cxn modelId="{75A7FCAA-A3E0-4CAF-B741-C344CA078EC0}" type="presOf" srcId="{2D180B3E-8776-4A1D-ADB9-0012B78599B8}" destId="{BF12AF65-511B-4E7D-8496-6242204AC88A}" srcOrd="0" destOrd="0" presId="urn:microsoft.com/office/officeart/2008/layout/VerticalCurvedList"/>
    <dgm:cxn modelId="{C83FF02D-1EB8-471B-A614-17A898CC19BC}" type="presParOf" srcId="{BF12AF65-511B-4E7D-8496-6242204AC88A}" destId="{D46BF03C-BA71-4EBA-A5C2-6A4D759E6BCD}" srcOrd="0" destOrd="0" presId="urn:microsoft.com/office/officeart/2008/layout/VerticalCurvedList"/>
    <dgm:cxn modelId="{598CF826-CB8D-4B49-BCF5-27F28AACA744}" type="presParOf" srcId="{D46BF03C-BA71-4EBA-A5C2-6A4D759E6BCD}" destId="{6C0B18E1-6DE0-49CD-B134-1492047165B1}" srcOrd="0" destOrd="0" presId="urn:microsoft.com/office/officeart/2008/layout/VerticalCurvedList"/>
    <dgm:cxn modelId="{B11DBC33-A871-43B2-9F35-E1906241E23F}" type="presParOf" srcId="{6C0B18E1-6DE0-49CD-B134-1492047165B1}" destId="{1A42430C-187C-46E4-A70A-DB482455FD17}" srcOrd="0" destOrd="0" presId="urn:microsoft.com/office/officeart/2008/layout/VerticalCurvedList"/>
    <dgm:cxn modelId="{9437C204-71F5-4D78-BA95-700AD718E95C}" type="presParOf" srcId="{6C0B18E1-6DE0-49CD-B134-1492047165B1}" destId="{5CF1F67E-D042-4761-9857-8A5EAFF2AC4F}" srcOrd="1" destOrd="0" presId="urn:microsoft.com/office/officeart/2008/layout/VerticalCurvedList"/>
    <dgm:cxn modelId="{834004AE-68DE-4A66-982E-BAC1236C0105}" type="presParOf" srcId="{6C0B18E1-6DE0-49CD-B134-1492047165B1}" destId="{59065C1A-BE92-4E17-94CC-CB1AD402BE9C}" srcOrd="2" destOrd="0" presId="urn:microsoft.com/office/officeart/2008/layout/VerticalCurvedList"/>
    <dgm:cxn modelId="{D33DBB01-ACF7-4A77-8962-136749A96AFB}" type="presParOf" srcId="{6C0B18E1-6DE0-49CD-B134-1492047165B1}" destId="{9C8E1801-31E2-4BFC-8802-230BA3561024}" srcOrd="3" destOrd="0" presId="urn:microsoft.com/office/officeart/2008/layout/VerticalCurvedList"/>
    <dgm:cxn modelId="{D9383D83-0A87-42E4-BAB9-4098F24D3903}" type="presParOf" srcId="{D46BF03C-BA71-4EBA-A5C2-6A4D759E6BCD}" destId="{B8915B05-569A-4827-AEB5-543CE3DC4FC5}" srcOrd="1" destOrd="0" presId="urn:microsoft.com/office/officeart/2008/layout/VerticalCurvedList"/>
    <dgm:cxn modelId="{5902ECDB-93E7-4742-95D9-B321DF67A0DF}" type="presParOf" srcId="{D46BF03C-BA71-4EBA-A5C2-6A4D759E6BCD}" destId="{A2418E37-5051-47C2-8ED5-D6A74F2CAFB7}" srcOrd="2" destOrd="0" presId="urn:microsoft.com/office/officeart/2008/layout/VerticalCurvedList"/>
    <dgm:cxn modelId="{6FE72DDD-BBE9-4B60-B861-7A29B87F4352}" type="presParOf" srcId="{A2418E37-5051-47C2-8ED5-D6A74F2CAFB7}" destId="{48C3B448-0EE1-4D33-A2F1-BAF00F5B9A78}" srcOrd="0" destOrd="0" presId="urn:microsoft.com/office/officeart/2008/layout/VerticalCurvedList"/>
    <dgm:cxn modelId="{6CC892AB-7705-4889-BFE1-E9B9D1B0FCF2}" type="presParOf" srcId="{D46BF03C-BA71-4EBA-A5C2-6A4D759E6BCD}" destId="{319E0093-ADA0-4479-B1C5-D92DA971A56D}" srcOrd="3" destOrd="0" presId="urn:microsoft.com/office/officeart/2008/layout/VerticalCurvedList"/>
    <dgm:cxn modelId="{AFCF3413-2130-488F-88C1-5165FEAA2F6C}" type="presParOf" srcId="{D46BF03C-BA71-4EBA-A5C2-6A4D759E6BCD}" destId="{28021E55-AA0A-497B-A5B1-EA16D262CE03}" srcOrd="4" destOrd="0" presId="urn:microsoft.com/office/officeart/2008/layout/VerticalCurvedList"/>
    <dgm:cxn modelId="{6EC6660E-E25E-4FD6-9227-FB39D3B78289}" type="presParOf" srcId="{28021E55-AA0A-497B-A5B1-EA16D262CE03}" destId="{3BD2134D-8B8B-42AB-ADFB-EBF6932DE429}" srcOrd="0" destOrd="0" presId="urn:microsoft.com/office/officeart/2008/layout/VerticalCurvedList"/>
  </dgm:cxnLst>
  <dgm:bg/>
  <dgm:whole/>
  <dgm:extLst>
    <a:ext uri="http://schemas.microsoft.com/office/drawing/2008/diagram">
      <dsp:dataModelExt xmlns=""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1F67E-D042-4761-9857-8A5EAFF2AC4F}">
      <dsp:nvSpPr>
        <dsp:cNvPr id="0" name=""/>
        <dsp:cNvSpPr/>
      </dsp:nvSpPr>
      <dsp:spPr>
        <a:xfrm>
          <a:off x="-5603599" y="-857842"/>
          <a:ext cx="6671748" cy="6671748"/>
        </a:xfrm>
        <a:prstGeom prst="blockArc">
          <a:avLst>
            <a:gd name="adj1" fmla="val 18900000"/>
            <a:gd name="adj2" fmla="val 2700000"/>
            <a:gd name="adj3" fmla="val 32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D39A96-36C5-4707-8C5D-AC422F559E37}">
      <dsp:nvSpPr>
        <dsp:cNvPr id="0" name=""/>
        <dsp:cNvSpPr/>
      </dsp:nvSpPr>
      <dsp:spPr>
        <a:xfrm>
          <a:off x="466970" y="309654"/>
          <a:ext cx="6270953"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Summary</a:t>
          </a:r>
          <a:endParaRPr lang="en-US" sz="1800" kern="1200" dirty="0"/>
        </a:p>
      </dsp:txBody>
      <dsp:txXfrm>
        <a:off x="466970" y="309654"/>
        <a:ext cx="6270953" cy="619706"/>
      </dsp:txXfrm>
    </dsp:sp>
    <dsp:sp modelId="{0EDC829C-014B-4EB9-9442-ACB451E733DA}">
      <dsp:nvSpPr>
        <dsp:cNvPr id="0" name=""/>
        <dsp:cNvSpPr/>
      </dsp:nvSpPr>
      <dsp:spPr>
        <a:xfrm>
          <a:off x="79653" y="232191"/>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A4583-E5C8-41EF-9D66-38C58D04D510}">
      <dsp:nvSpPr>
        <dsp:cNvPr id="0" name=""/>
        <dsp:cNvSpPr/>
      </dsp:nvSpPr>
      <dsp:spPr>
        <a:xfrm>
          <a:off x="911033" y="1238916"/>
          <a:ext cx="5826890"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Primary Stakeholders</a:t>
          </a:r>
          <a:endParaRPr lang="en-US" sz="1800" kern="1200" dirty="0"/>
        </a:p>
      </dsp:txBody>
      <dsp:txXfrm>
        <a:off x="911033" y="1238916"/>
        <a:ext cx="5826890" cy="619706"/>
      </dsp:txXfrm>
    </dsp:sp>
    <dsp:sp modelId="{48C3B448-0EE1-4D33-A2F1-BAF00F5B9A78}">
      <dsp:nvSpPr>
        <dsp:cNvPr id="0" name=""/>
        <dsp:cNvSpPr/>
      </dsp:nvSpPr>
      <dsp:spPr>
        <a:xfrm>
          <a:off x="523717" y="1161453"/>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332C32-CB38-4355-9CFF-0C504DAD09FC}">
      <dsp:nvSpPr>
        <dsp:cNvPr id="0" name=""/>
        <dsp:cNvSpPr/>
      </dsp:nvSpPr>
      <dsp:spPr>
        <a:xfrm>
          <a:off x="1047325" y="2168178"/>
          <a:ext cx="5690599"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Stakeholders – Roles &amp; Responsibilities</a:t>
          </a:r>
          <a:endParaRPr lang="en-US" sz="1800" kern="1200" dirty="0"/>
        </a:p>
      </dsp:txBody>
      <dsp:txXfrm>
        <a:off x="1047325" y="2168178"/>
        <a:ext cx="5690599" cy="619706"/>
      </dsp:txXfrm>
    </dsp:sp>
    <dsp:sp modelId="{3BD2134D-8B8B-42AB-ADFB-EBF6932DE429}">
      <dsp:nvSpPr>
        <dsp:cNvPr id="0" name=""/>
        <dsp:cNvSpPr/>
      </dsp:nvSpPr>
      <dsp:spPr>
        <a:xfrm>
          <a:off x="660008" y="2090715"/>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B8DAA-319F-49AC-9413-099AB5905947}">
      <dsp:nvSpPr>
        <dsp:cNvPr id="0" name=""/>
        <dsp:cNvSpPr/>
      </dsp:nvSpPr>
      <dsp:spPr>
        <a:xfrm>
          <a:off x="911033" y="3097440"/>
          <a:ext cx="5826890"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Workflows</a:t>
          </a:r>
          <a:endParaRPr lang="en-US" sz="1800" kern="1200" dirty="0"/>
        </a:p>
      </dsp:txBody>
      <dsp:txXfrm>
        <a:off x="911033" y="3097440"/>
        <a:ext cx="5826890" cy="619706"/>
      </dsp:txXfrm>
    </dsp:sp>
    <dsp:sp modelId="{D7050852-802D-45D2-AD47-B3F6D6087950}">
      <dsp:nvSpPr>
        <dsp:cNvPr id="0" name=""/>
        <dsp:cNvSpPr/>
      </dsp:nvSpPr>
      <dsp:spPr>
        <a:xfrm>
          <a:off x="523717" y="3019976"/>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9B16BC-F95B-46CB-A745-5A634B24974E}">
      <dsp:nvSpPr>
        <dsp:cNvPr id="0" name=""/>
        <dsp:cNvSpPr/>
      </dsp:nvSpPr>
      <dsp:spPr>
        <a:xfrm>
          <a:off x="466970" y="4026702"/>
          <a:ext cx="6270953" cy="61970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189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Proposed </a:t>
          </a:r>
          <a:r>
            <a:rPr lang="en-US" sz="1800" kern="1200" dirty="0" smtClean="0"/>
            <a:t>Solution</a:t>
          </a:r>
        </a:p>
      </dsp:txBody>
      <dsp:txXfrm>
        <a:off x="466970" y="4026702"/>
        <a:ext cx="6270953" cy="619706"/>
      </dsp:txXfrm>
    </dsp:sp>
    <dsp:sp modelId="{0B705DC5-8AAB-4514-8BFC-AE42B4615937}">
      <dsp:nvSpPr>
        <dsp:cNvPr id="0" name=""/>
        <dsp:cNvSpPr/>
      </dsp:nvSpPr>
      <dsp:spPr>
        <a:xfrm>
          <a:off x="79653" y="3949238"/>
          <a:ext cx="774632" cy="77463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sz="quarter" idx="1"/>
          </p:nvPr>
        </p:nvSpPr>
        <p:spPr>
          <a:xfrm>
            <a:off x="3970734" y="0"/>
            <a:ext cx="3038145" cy="465743"/>
          </a:xfrm>
          <a:prstGeom prst="rect">
            <a:avLst/>
          </a:prstGeom>
        </p:spPr>
        <p:txBody>
          <a:bodyPr vert="horz" lIns="88139" tIns="44070" rIns="88139" bIns="44070" rtlCol="0"/>
          <a:lstStyle>
            <a:lvl1pPr algn="r">
              <a:defRPr sz="1200"/>
            </a:lvl1pPr>
          </a:lstStyle>
          <a:p>
            <a:fld id="{0EF51669-E2EF-4AD8-B7DD-6FC768B588FF}" type="datetimeFigureOut">
              <a:rPr lang="en-US" smtClean="0"/>
              <a:pPr/>
              <a:t>12/2/2018</a:t>
            </a:fld>
            <a:endParaRPr lang="en-US"/>
          </a:p>
        </p:txBody>
      </p:sp>
      <p:sp>
        <p:nvSpPr>
          <p:cNvPr id="4" name="Footer Placeholder 3"/>
          <p:cNvSpPr>
            <a:spLocks noGrp="1"/>
          </p:cNvSpPr>
          <p:nvPr>
            <p:ph type="ftr" sz="quarter" idx="2"/>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FBB491D3-2D49-44AE-9B62-3D909F5DDAF8}" type="slidenum">
              <a:rPr lang="en-US" smtClean="0"/>
              <a:pPr/>
              <a:t>‹#›</a:t>
            </a:fld>
            <a:endParaRPr lang="en-US"/>
          </a:p>
        </p:txBody>
      </p:sp>
    </p:spTree>
    <p:extLst>
      <p:ext uri="{BB962C8B-B14F-4D97-AF65-F5344CB8AC3E}">
        <p14:creationId xmlns="" xmlns:p14="http://schemas.microsoft.com/office/powerpoint/2010/main" val="177865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99A12013-1B3A-4866-8CEC-9267989FBFA6}" type="datetimeFigureOut">
              <a:rPr lang="en-US" smtClean="0"/>
              <a:pPr/>
              <a:t>12/2/2018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FDD47857-C735-43E4-8EB9-4B28F51F9F9F}" type="slidenum">
              <a:rPr lang="en-US" smtClean="0"/>
              <a:pPr/>
              <a:t>‹#›</a:t>
            </a:fld>
            <a:endParaRPr lang="en-US"/>
          </a:p>
        </p:txBody>
      </p:sp>
    </p:spTree>
    <p:extLst>
      <p:ext uri="{BB962C8B-B14F-4D97-AF65-F5344CB8AC3E}">
        <p14:creationId xmlns="" xmlns:p14="http://schemas.microsoft.com/office/powerpoint/2010/main" val="3431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solidFill>
                  <a:prstClr val="black"/>
                </a:solidFill>
              </a:rPr>
              <a:pPr/>
              <a:t>2</a:t>
            </a:fld>
            <a:endParaRPr lang="en-US" dirty="0">
              <a:solidFill>
                <a:prstClr val="black"/>
              </a:solidFill>
            </a:endParaRPr>
          </a:p>
        </p:txBody>
      </p:sp>
    </p:spTree>
    <p:extLst>
      <p:ext uri="{BB962C8B-B14F-4D97-AF65-F5344CB8AC3E}">
        <p14:creationId xmlns="" xmlns:p14="http://schemas.microsoft.com/office/powerpoint/2010/main" val="3536636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143"/>
            <a:ext cx="12192000" cy="6843712"/>
          </a:xfrm>
          <a:prstGeom prst="rect">
            <a:avLst/>
          </a:prstGeom>
        </p:spPr>
      </p:pic>
      <p:sp>
        <p:nvSpPr>
          <p:cNvPr id="2" name="Title 1"/>
          <p:cNvSpPr>
            <a:spLocks noGrp="1"/>
          </p:cNvSpPr>
          <p:nvPr>
            <p:ph type="ctrTitle"/>
          </p:nvPr>
        </p:nvSpPr>
        <p:spPr>
          <a:xfrm>
            <a:off x="374759" y="106181"/>
            <a:ext cx="11402964"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4760" y="5555105"/>
            <a:ext cx="572124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47456" y="5812537"/>
            <a:ext cx="3352800" cy="308745"/>
          </a:xfrm>
          <a:prstGeom prst="rect">
            <a:avLst/>
          </a:prstGeom>
        </p:spPr>
      </p:pic>
    </p:spTree>
    <p:extLst>
      <p:ext uri="{BB962C8B-B14F-4D97-AF65-F5344CB8AC3E}">
        <p14:creationId xmlns="" xmlns:p14="http://schemas.microsoft.com/office/powerpoint/2010/main" val="1028181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0318325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1" y="945631"/>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500"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sz="500" dirty="0" smtClean="0"/>
          </a:p>
          <a:p>
            <a:endParaRPr lang="en-US" sz="500" dirty="0"/>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217543" y="5850012"/>
            <a:ext cx="3352800" cy="308745"/>
          </a:xfrm>
          <a:prstGeom prst="rect">
            <a:avLst/>
          </a:prstGeom>
        </p:spPr>
      </p:pic>
    </p:spTree>
    <p:extLst>
      <p:ext uri="{BB962C8B-B14F-4D97-AF65-F5344CB8AC3E}">
        <p14:creationId xmlns="" xmlns:p14="http://schemas.microsoft.com/office/powerpoint/2010/main" val="1555050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1" y="2747963"/>
            <a:ext cx="11584516"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 xmlns:p14="http://schemas.microsoft.com/office/powerpoint/2010/main" val="1528680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799" y="1119266"/>
            <a:ext cx="5711252"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65955" y="1119266"/>
            <a:ext cx="5711252"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97638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798" y="1119266"/>
            <a:ext cx="5691717"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7" y="1119266"/>
            <a:ext cx="569594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70" y="1828801"/>
            <a:ext cx="569594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5799677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696588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5181077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42242961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a:extLst>
              <a:ext uri="{28A0092B-C50C-407E-A947-70E740481C1C}">
                <a14:useLocalDpi xmlns="" xmlns:a14="http://schemas.microsoft.com/office/drawing/2010/main" val="0"/>
              </a:ext>
            </a:extLst>
          </a:blip>
          <a:srcRect t="91913"/>
          <a:stretch/>
        </p:blipFill>
        <p:spPr>
          <a:xfrm>
            <a:off x="1" y="6303365"/>
            <a:ext cx="12191999" cy="554635"/>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D287FEE0-19E7-4B6A-970B-2E57472C505B}" type="datetimeFigureOut">
              <a:rPr lang="en-US" smtClean="0"/>
              <a:pPr/>
              <a:t>12/2/2018</a:t>
            </a:fld>
            <a:endParaRPr lang="en-US"/>
          </a:p>
        </p:txBody>
      </p:sp>
      <p:sp>
        <p:nvSpPr>
          <p:cNvPr id="5" name="Footer Placeholder 4"/>
          <p:cNvSpPr>
            <a:spLocks noGrp="1"/>
          </p:cNvSpPr>
          <p:nvPr>
            <p:ph type="ftr" sz="quarter" idx="3"/>
          </p:nvPr>
        </p:nvSpPr>
        <p:spPr>
          <a:xfrm>
            <a:off x="7416801" y="78270"/>
            <a:ext cx="3556087"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11470641" y="7827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4A17118C-B03A-4B35-8E07-AAB6079DA442}" type="slidenum">
              <a:rPr lang="en-US" smtClean="0"/>
              <a:pPr/>
              <a:t>‹#›</a:t>
            </a:fld>
            <a:endParaRPr lang="en-US"/>
          </a:p>
        </p:txBody>
      </p:sp>
      <p:sp>
        <p:nvSpPr>
          <p:cNvPr id="8" name="Rectangle 7"/>
          <p:cNvSpPr/>
          <p:nvPr/>
        </p:nvSpPr>
        <p:spPr>
          <a:xfrm>
            <a:off x="497417"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itchFamily="34" charset="0"/>
            </a:endParaRPr>
          </a:p>
        </p:txBody>
      </p:sp>
      <p:cxnSp>
        <p:nvCxnSpPr>
          <p:cNvPr id="10" name="Straight Connector 9"/>
          <p:cNvCxnSpPr/>
          <p:nvPr/>
        </p:nvCxnSpPr>
        <p:spPr>
          <a:xfrm>
            <a:off x="11205595" y="108053"/>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8347456" y="6464311"/>
            <a:ext cx="3352800" cy="308745"/>
          </a:xfrm>
          <a:prstGeom prst="rect">
            <a:avLst/>
          </a:prstGeom>
        </p:spPr>
      </p:pic>
    </p:spTree>
    <p:extLst>
      <p:ext uri="{BB962C8B-B14F-4D97-AF65-F5344CB8AC3E}">
        <p14:creationId xmlns="" xmlns:p14="http://schemas.microsoft.com/office/powerpoint/2010/main" val="1300584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AWS Blockchain Services</a:t>
            </a:r>
            <a:endParaRPr lang="en-US" dirty="0">
              <a:latin typeface="+mn-lt"/>
            </a:endParaRPr>
          </a:p>
        </p:txBody>
      </p:sp>
      <p:sp>
        <p:nvSpPr>
          <p:cNvPr id="3" name="Subtitle 2"/>
          <p:cNvSpPr>
            <a:spLocks noGrp="1"/>
          </p:cNvSpPr>
          <p:nvPr>
            <p:ph type="subTitle" idx="1"/>
          </p:nvPr>
        </p:nvSpPr>
        <p:spPr/>
        <p:txBody>
          <a:bodyPr/>
          <a:lstStyle/>
          <a:p>
            <a:r>
              <a:rPr lang="en-US" dirty="0" smtClean="0"/>
              <a:t>Financial Services - Infosys</a:t>
            </a:r>
          </a:p>
          <a:p>
            <a:r>
              <a:rPr lang="en-US" dirty="0" smtClean="0"/>
              <a:t>Dec 2018</a:t>
            </a:r>
            <a:endParaRPr lang="en-US" dirty="0"/>
          </a:p>
        </p:txBody>
      </p:sp>
    </p:spTree>
    <p:extLst>
      <p:ext uri="{BB962C8B-B14F-4D97-AF65-F5344CB8AC3E}">
        <p14:creationId xmlns="" xmlns:p14="http://schemas.microsoft.com/office/powerpoint/2010/main" val="354030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Amazon Managed Blockchain Use cases</a:t>
            </a:r>
            <a:endParaRPr lang="en-US" dirty="0">
              <a:latin typeface="+mn-lt"/>
            </a:endParaRPr>
          </a:p>
        </p:txBody>
      </p:sp>
      <p:sp>
        <p:nvSpPr>
          <p:cNvPr id="4" name="TextBox 3"/>
          <p:cNvSpPr txBox="1"/>
          <p:nvPr/>
        </p:nvSpPr>
        <p:spPr>
          <a:xfrm>
            <a:off x="436727" y="1138303"/>
            <a:ext cx="6003262" cy="1538883"/>
          </a:xfrm>
          <a:prstGeom prst="rect">
            <a:avLst/>
          </a:prstGeom>
          <a:noFill/>
        </p:spPr>
        <p:txBody>
          <a:bodyPr wrap="square" rtlCol="0">
            <a:spAutoFit/>
          </a:bodyPr>
          <a:lstStyle/>
          <a:p>
            <a:pPr marL="742950" lvl="1" indent="-285750">
              <a:spcBef>
                <a:spcPts val="600"/>
              </a:spcBef>
              <a:buFont typeface="Arial" panose="020B0604020202020204" pitchFamily="34" charset="0"/>
              <a:buChar char="•"/>
            </a:pPr>
            <a:r>
              <a:rPr lang="en-US" sz="2800" dirty="0" smtClean="0">
                <a:cs typeface="Arial" pitchFamily="34" charset="0"/>
              </a:rPr>
              <a:t>Trading and Asset Transfer</a:t>
            </a:r>
          </a:p>
          <a:p>
            <a:pPr marL="742950" lvl="1" indent="-285750">
              <a:spcBef>
                <a:spcPts val="600"/>
              </a:spcBef>
              <a:buFont typeface="Arial" panose="020B0604020202020204" pitchFamily="34" charset="0"/>
              <a:buChar char="•"/>
            </a:pPr>
            <a:r>
              <a:rPr lang="en-US" sz="2800" dirty="0" smtClean="0">
                <a:cs typeface="Arial" pitchFamily="34" charset="0"/>
              </a:rPr>
              <a:t>Retail</a:t>
            </a:r>
          </a:p>
          <a:p>
            <a:pPr marL="742950" lvl="1" indent="-285750">
              <a:spcBef>
                <a:spcPts val="600"/>
              </a:spcBef>
              <a:buFont typeface="Arial" panose="020B0604020202020204" pitchFamily="34" charset="0"/>
              <a:buChar char="•"/>
            </a:pPr>
            <a:r>
              <a:rPr lang="en-US" sz="2800" dirty="0" smtClean="0">
                <a:cs typeface="Arial" pitchFamily="34" charset="0"/>
              </a:rPr>
              <a:t>Supply chain</a:t>
            </a:r>
          </a:p>
        </p:txBody>
      </p:sp>
    </p:spTree>
    <p:extLst>
      <p:ext uri="{BB962C8B-B14F-4D97-AF65-F5344CB8AC3E}">
        <p14:creationId xmlns="" xmlns:p14="http://schemas.microsoft.com/office/powerpoint/2010/main" val="3465979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695570" y="287382"/>
            <a:ext cx="10800861" cy="6006086"/>
          </a:xfrm>
          <a:prstGeom prst="rect">
            <a:avLst/>
          </a:prstGeom>
          <a:noFill/>
          <a:ln w="9525">
            <a:noFill/>
            <a:miter lim="800000"/>
            <a:headEnd/>
            <a:tailEnd/>
          </a:ln>
          <a:effectLst/>
        </p:spPr>
      </p:pic>
    </p:spTree>
    <p:extLst>
      <p:ext uri="{BB962C8B-B14F-4D97-AF65-F5344CB8AC3E}">
        <p14:creationId xmlns="" xmlns:p14="http://schemas.microsoft.com/office/powerpoint/2010/main" val="48397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Sign up</a:t>
            </a:r>
            <a:endParaRPr lang="en-US" dirty="0"/>
          </a:p>
        </p:txBody>
      </p:sp>
      <p:pic>
        <p:nvPicPr>
          <p:cNvPr id="3073" name="Picture 1"/>
          <p:cNvPicPr>
            <a:picLocks noChangeAspect="1" noChangeArrowheads="1"/>
          </p:cNvPicPr>
          <p:nvPr/>
        </p:nvPicPr>
        <p:blipFill>
          <a:blip r:embed="rId2"/>
          <a:srcRect/>
          <a:stretch>
            <a:fillRect/>
          </a:stretch>
        </p:blipFill>
        <p:spPr bwMode="auto">
          <a:xfrm>
            <a:off x="790575" y="1247775"/>
            <a:ext cx="10610850" cy="4362450"/>
          </a:xfrm>
          <a:prstGeom prst="rect">
            <a:avLst/>
          </a:prstGeom>
          <a:noFill/>
          <a:ln w="9525">
            <a:noFill/>
            <a:miter lim="800000"/>
            <a:headEnd/>
            <a:tailEnd/>
          </a:ln>
          <a:effectLst/>
        </p:spPr>
      </p:pic>
    </p:spTree>
    <p:extLst>
      <p:ext uri="{BB962C8B-B14F-4D97-AF65-F5344CB8AC3E}">
        <p14:creationId xmlns="" xmlns:p14="http://schemas.microsoft.com/office/powerpoint/2010/main" val="326573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a:t>
            </a:r>
            <a:r>
              <a:rPr lang="en-US" dirty="0" smtClean="0"/>
              <a:t>S</a:t>
            </a:r>
            <a:r>
              <a:rPr lang="en-US" dirty="0" smtClean="0"/>
              <a:t>ign up</a:t>
            </a:r>
            <a:endParaRPr lang="en-US" dirty="0"/>
          </a:p>
        </p:txBody>
      </p:sp>
      <p:pic>
        <p:nvPicPr>
          <p:cNvPr id="27650" name="Picture 2"/>
          <p:cNvPicPr>
            <a:picLocks noChangeAspect="1" noChangeArrowheads="1"/>
          </p:cNvPicPr>
          <p:nvPr/>
        </p:nvPicPr>
        <p:blipFill>
          <a:blip r:embed="rId2"/>
          <a:srcRect/>
          <a:stretch>
            <a:fillRect/>
          </a:stretch>
        </p:blipFill>
        <p:spPr bwMode="auto">
          <a:xfrm>
            <a:off x="790575" y="1547813"/>
            <a:ext cx="10610850" cy="3762375"/>
          </a:xfrm>
          <a:prstGeom prst="rect">
            <a:avLst/>
          </a:prstGeom>
          <a:noFill/>
          <a:ln w="9525">
            <a:noFill/>
            <a:miter lim="800000"/>
            <a:headEnd/>
            <a:tailEnd/>
          </a:ln>
          <a:effectLst/>
        </p:spPr>
      </p:pic>
    </p:spTree>
    <p:extLst>
      <p:ext uri="{BB962C8B-B14F-4D97-AF65-F5344CB8AC3E}">
        <p14:creationId xmlns="" xmlns:p14="http://schemas.microsoft.com/office/powerpoint/2010/main" val="326573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Thank you</a:t>
            </a:r>
            <a:br>
              <a:rPr lang="en-US" dirty="0" smtClean="0"/>
            </a:br>
            <a:r>
              <a:rPr lang="en-US" sz="1600" dirty="0"/>
              <a:t/>
            </a:r>
            <a:br>
              <a:rPr lang="en-US" sz="1600" dirty="0"/>
            </a:br>
            <a:r>
              <a:rPr lang="en-US" sz="1600" dirty="0"/>
              <a:t>Blockchain@infosys.com</a:t>
            </a:r>
            <a:endParaRPr lang="en-US" dirty="0"/>
          </a:p>
        </p:txBody>
      </p:sp>
    </p:spTree>
    <p:extLst>
      <p:ext uri="{BB962C8B-B14F-4D97-AF65-F5344CB8AC3E}">
        <p14:creationId xmlns="" xmlns:p14="http://schemas.microsoft.com/office/powerpoint/2010/main" val="3226392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 xmlns:p14="http://schemas.microsoft.com/office/powerpoint/2010/main" val="2242487759"/>
              </p:ext>
            </p:extLst>
          </p:nvPr>
        </p:nvGraphicFramePr>
        <p:xfrm>
          <a:off x="304800" y="1072781"/>
          <a:ext cx="6807200" cy="4956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2"/>
          <p:cNvSpPr>
            <a:spLocks noGrp="1"/>
          </p:cNvSpPr>
          <p:nvPr>
            <p:ph type="title"/>
          </p:nvPr>
        </p:nvSpPr>
        <p:spPr>
          <a:xfrm>
            <a:off x="309800" y="194692"/>
            <a:ext cx="11579517" cy="708469"/>
          </a:xfrm>
        </p:spPr>
        <p:txBody>
          <a:bodyPr vert="horz" lIns="121920" tIns="60960" rIns="121920" bIns="60960" rtlCol="0" anchor="ctr">
            <a:normAutofit/>
          </a:bodyPr>
          <a:lstStyle/>
          <a:p>
            <a:pPr defTabSz="1219140"/>
            <a:r>
              <a:rPr lang="en-US" sz="2400" b="0" dirty="0" smtClean="0">
                <a:latin typeface="+mn-lt"/>
              </a:rPr>
              <a:t>Amazon wanted to solve</a:t>
            </a:r>
            <a:endParaRPr lang="en-US" sz="2400" b="0" dirty="0">
              <a:latin typeface="+mn-lt"/>
            </a:endParaRPr>
          </a:p>
        </p:txBody>
      </p:sp>
      <p:pic>
        <p:nvPicPr>
          <p:cNvPr id="23556" name="Picture 4"/>
          <p:cNvPicPr>
            <a:picLocks noChangeAspect="1" noChangeArrowheads="1"/>
          </p:cNvPicPr>
          <p:nvPr/>
        </p:nvPicPr>
        <p:blipFill>
          <a:blip r:embed="rId7"/>
          <a:srcRect/>
          <a:stretch>
            <a:fillRect/>
          </a:stretch>
        </p:blipFill>
        <p:spPr bwMode="auto">
          <a:xfrm>
            <a:off x="7394122" y="2080125"/>
            <a:ext cx="4542806" cy="2988264"/>
          </a:xfrm>
          <a:prstGeom prst="rect">
            <a:avLst/>
          </a:prstGeom>
          <a:noFill/>
          <a:ln w="9525">
            <a:noFill/>
            <a:miter lim="800000"/>
            <a:headEnd/>
            <a:tailEnd/>
          </a:ln>
          <a:effectLst/>
        </p:spPr>
      </p:pic>
    </p:spTree>
    <p:extLst>
      <p:ext uri="{BB962C8B-B14F-4D97-AF65-F5344CB8AC3E}">
        <p14:creationId xmlns="" xmlns:p14="http://schemas.microsoft.com/office/powerpoint/2010/main" val="3969880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mage result for amazon qldb"/>
          <p:cNvPicPr>
            <a:picLocks noChangeAspect="1" noChangeArrowheads="1"/>
          </p:cNvPicPr>
          <p:nvPr/>
        </p:nvPicPr>
        <p:blipFill>
          <a:blip r:embed="rId2"/>
          <a:srcRect/>
          <a:stretch>
            <a:fillRect/>
          </a:stretch>
        </p:blipFill>
        <p:spPr bwMode="auto">
          <a:xfrm>
            <a:off x="2001589" y="78378"/>
            <a:ext cx="8188823" cy="6136008"/>
          </a:xfrm>
          <a:prstGeom prst="rect">
            <a:avLst/>
          </a:prstGeom>
          <a:noFill/>
        </p:spPr>
      </p:pic>
    </p:spTree>
    <p:extLst>
      <p:ext uri="{BB962C8B-B14F-4D97-AF65-F5344CB8AC3E}">
        <p14:creationId xmlns="" xmlns:p14="http://schemas.microsoft.com/office/powerpoint/2010/main" val="3465979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96300" y="270454"/>
            <a:ext cx="10799400" cy="6025842"/>
          </a:xfrm>
          <a:prstGeom prst="rect">
            <a:avLst/>
          </a:prstGeom>
          <a:noFill/>
          <a:ln w="9525">
            <a:noFill/>
            <a:miter lim="800000"/>
            <a:headEnd/>
            <a:tailEnd/>
          </a:ln>
          <a:effectLst/>
        </p:spPr>
      </p:pic>
    </p:spTree>
    <p:extLst>
      <p:ext uri="{BB962C8B-B14F-4D97-AF65-F5344CB8AC3E}">
        <p14:creationId xmlns="" xmlns:p14="http://schemas.microsoft.com/office/powerpoint/2010/main" val="3465979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How it works</a:t>
            </a:r>
            <a:endParaRPr lang="en-US" dirty="0">
              <a:latin typeface="+mn-lt"/>
            </a:endParaRPr>
          </a:p>
        </p:txBody>
      </p:sp>
      <p:pic>
        <p:nvPicPr>
          <p:cNvPr id="4098" name="Picture 2" descr="Product-Page-Diagram_AWS-Quantum(2)"/>
          <p:cNvPicPr>
            <a:picLocks noChangeAspect="1" noChangeArrowheads="1"/>
          </p:cNvPicPr>
          <p:nvPr/>
        </p:nvPicPr>
        <p:blipFill>
          <a:blip r:embed="rId2"/>
          <a:srcRect/>
          <a:stretch>
            <a:fillRect/>
          </a:stretch>
        </p:blipFill>
        <p:spPr bwMode="auto">
          <a:xfrm>
            <a:off x="822039" y="941294"/>
            <a:ext cx="10547922" cy="5152372"/>
          </a:xfrm>
          <a:prstGeom prst="rect">
            <a:avLst/>
          </a:prstGeom>
          <a:noFill/>
        </p:spPr>
      </p:pic>
    </p:spTree>
    <p:extLst>
      <p:ext uri="{BB962C8B-B14F-4D97-AF65-F5344CB8AC3E}">
        <p14:creationId xmlns="" xmlns:p14="http://schemas.microsoft.com/office/powerpoint/2010/main" val="1155464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Amazon QLDB Use cases</a:t>
            </a:r>
            <a:endParaRPr lang="en-US" dirty="0">
              <a:latin typeface="+mn-lt"/>
            </a:endParaRPr>
          </a:p>
        </p:txBody>
      </p:sp>
      <p:sp>
        <p:nvSpPr>
          <p:cNvPr id="4" name="TextBox 3"/>
          <p:cNvSpPr txBox="1"/>
          <p:nvPr/>
        </p:nvSpPr>
        <p:spPr>
          <a:xfrm>
            <a:off x="436727" y="1138303"/>
            <a:ext cx="6003262" cy="2554545"/>
          </a:xfrm>
          <a:prstGeom prst="rect">
            <a:avLst/>
          </a:prstGeom>
          <a:noFill/>
        </p:spPr>
        <p:txBody>
          <a:bodyPr wrap="square" rtlCol="0">
            <a:spAutoFit/>
          </a:bodyPr>
          <a:lstStyle/>
          <a:p>
            <a:pPr marL="742950" lvl="1" indent="-285750">
              <a:spcBef>
                <a:spcPts val="600"/>
              </a:spcBef>
              <a:buFont typeface="Arial" panose="020B0604020202020204" pitchFamily="34" charset="0"/>
              <a:buChar char="•"/>
            </a:pPr>
            <a:r>
              <a:rPr lang="en-US" sz="2800" dirty="0" smtClean="0">
                <a:cs typeface="Arial" pitchFamily="34" charset="0"/>
              </a:rPr>
              <a:t>Finance</a:t>
            </a:r>
          </a:p>
          <a:p>
            <a:pPr marL="742950" lvl="1" indent="-285750">
              <a:spcBef>
                <a:spcPts val="600"/>
              </a:spcBef>
              <a:buFont typeface="Arial" panose="020B0604020202020204" pitchFamily="34" charset="0"/>
              <a:buChar char="•"/>
            </a:pPr>
            <a:r>
              <a:rPr lang="en-US" sz="2800" dirty="0" smtClean="0">
                <a:cs typeface="Arial" pitchFamily="34" charset="0"/>
              </a:rPr>
              <a:t>Manufacturing</a:t>
            </a:r>
          </a:p>
          <a:p>
            <a:pPr marL="742950" lvl="1" indent="-285750">
              <a:spcBef>
                <a:spcPts val="600"/>
              </a:spcBef>
              <a:buFont typeface="Arial" panose="020B0604020202020204" pitchFamily="34" charset="0"/>
              <a:buChar char="•"/>
            </a:pPr>
            <a:r>
              <a:rPr lang="en-US" sz="2800" dirty="0" smtClean="0">
                <a:cs typeface="Arial" pitchFamily="34" charset="0"/>
              </a:rPr>
              <a:t>Insurance</a:t>
            </a:r>
          </a:p>
          <a:p>
            <a:pPr marL="742950" lvl="1" indent="-285750">
              <a:spcBef>
                <a:spcPts val="600"/>
              </a:spcBef>
              <a:buFont typeface="Arial" panose="020B0604020202020204" pitchFamily="34" charset="0"/>
              <a:buChar char="•"/>
            </a:pPr>
            <a:r>
              <a:rPr lang="en-US" sz="2800" dirty="0" smtClean="0">
                <a:cs typeface="Arial" pitchFamily="34" charset="0"/>
              </a:rPr>
              <a:t>HR &amp; Payroll</a:t>
            </a:r>
            <a:endParaRPr lang="en-US" sz="2800" dirty="0" smtClean="0"/>
          </a:p>
          <a:p>
            <a:pPr marL="742950" lvl="1" indent="-285750">
              <a:spcBef>
                <a:spcPts val="600"/>
              </a:spcBef>
              <a:buFont typeface="Arial" panose="020B0604020202020204" pitchFamily="34" charset="0"/>
              <a:buChar char="•"/>
            </a:pPr>
            <a:r>
              <a:rPr lang="en-US" sz="2800" dirty="0" smtClean="0">
                <a:cs typeface="Arial" pitchFamily="34" charset="0"/>
              </a:rPr>
              <a:t>Retail &amp; Supply chain</a:t>
            </a:r>
          </a:p>
        </p:txBody>
      </p:sp>
    </p:spTree>
    <p:extLst>
      <p:ext uri="{BB962C8B-B14F-4D97-AF65-F5344CB8AC3E}">
        <p14:creationId xmlns="" xmlns:p14="http://schemas.microsoft.com/office/powerpoint/2010/main" val="3465979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srcRect/>
          <a:stretch>
            <a:fillRect/>
          </a:stretch>
        </p:blipFill>
        <p:spPr bwMode="auto">
          <a:xfrm>
            <a:off x="992124" y="640080"/>
            <a:ext cx="10207753" cy="5146766"/>
          </a:xfrm>
          <a:prstGeom prst="rect">
            <a:avLst/>
          </a:prstGeom>
          <a:noFill/>
          <a:ln w="9525">
            <a:noFill/>
            <a:miter lim="800000"/>
            <a:headEnd/>
            <a:tailEnd/>
          </a:ln>
          <a:effectLst/>
        </p:spPr>
      </p:pic>
    </p:spTree>
    <p:extLst>
      <p:ext uri="{BB962C8B-B14F-4D97-AF65-F5344CB8AC3E}">
        <p14:creationId xmlns="" xmlns:p14="http://schemas.microsoft.com/office/powerpoint/2010/main" val="3465979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8279" y="313508"/>
            <a:ext cx="10815443" cy="5969725"/>
          </a:xfrm>
          <a:prstGeom prst="rect">
            <a:avLst/>
          </a:prstGeom>
          <a:noFill/>
          <a:ln w="9525">
            <a:noFill/>
            <a:miter lim="800000"/>
            <a:headEnd/>
            <a:tailEnd/>
          </a:ln>
          <a:effectLst/>
        </p:spPr>
      </p:pic>
    </p:spTree>
    <p:extLst>
      <p:ext uri="{BB962C8B-B14F-4D97-AF65-F5344CB8AC3E}">
        <p14:creationId xmlns="" xmlns:p14="http://schemas.microsoft.com/office/powerpoint/2010/main" val="562880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How it works</a:t>
            </a:r>
            <a:endParaRPr lang="en-US" dirty="0">
              <a:latin typeface="+mn-lt"/>
            </a:endParaRPr>
          </a:p>
        </p:txBody>
      </p:sp>
      <p:pic>
        <p:nvPicPr>
          <p:cNvPr id="36866" name="Picture 2" descr="Product-Page-Diagram_AWS-Taiga_Final"/>
          <p:cNvPicPr>
            <a:picLocks noChangeAspect="1" noChangeArrowheads="1"/>
          </p:cNvPicPr>
          <p:nvPr/>
        </p:nvPicPr>
        <p:blipFill>
          <a:blip r:embed="rId2"/>
          <a:srcRect/>
          <a:stretch>
            <a:fillRect/>
          </a:stretch>
        </p:blipFill>
        <p:spPr bwMode="auto">
          <a:xfrm>
            <a:off x="76967" y="1385046"/>
            <a:ext cx="12038067" cy="3953435"/>
          </a:xfrm>
          <a:prstGeom prst="rect">
            <a:avLst/>
          </a:prstGeom>
          <a:noFill/>
        </p:spPr>
      </p:pic>
    </p:spTree>
    <p:extLst>
      <p:ext uri="{BB962C8B-B14F-4D97-AF65-F5344CB8AC3E}">
        <p14:creationId xmlns="" xmlns:p14="http://schemas.microsoft.com/office/powerpoint/2010/main" val="1155464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 xmlns:thm15="http://schemas.microsoft.com/office/thememl/2012/main" name="Theme1" id="{C1C8D23D-BD4F-4367-B3F6-06E30466FE6E}" vid="{50C6B804-FE19-4B0B-A206-0BFCAEE7E4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29112</TotalTime>
  <Words>65</Words>
  <Application>Microsoft Office PowerPoint</Application>
  <PresentationFormat>Custom</PresentationFormat>
  <Paragraphs>22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Theme1</vt:lpstr>
      <vt:lpstr>AWS Blockchain Services</vt:lpstr>
      <vt:lpstr>Amazon wanted to solve</vt:lpstr>
      <vt:lpstr>Slide 3</vt:lpstr>
      <vt:lpstr>Slide 4</vt:lpstr>
      <vt:lpstr>How it works</vt:lpstr>
      <vt:lpstr>Amazon QLDB Use cases</vt:lpstr>
      <vt:lpstr>Slide 7</vt:lpstr>
      <vt:lpstr>Slide 8</vt:lpstr>
      <vt:lpstr>How it works</vt:lpstr>
      <vt:lpstr>Amazon Managed Blockchain Use cases</vt:lpstr>
      <vt:lpstr>Slide 11</vt:lpstr>
      <vt:lpstr>Where to Sign up</vt:lpstr>
      <vt:lpstr>Where to Sign up</vt:lpstr>
      <vt:lpstr>Thank you  Blockchain@infosys.com</vt:lpstr>
    </vt:vector>
  </TitlesOfParts>
  <Company>Infosys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Stakeholders and their roles in Social Credit Initiative</dc:title>
  <dc:creator>Sovit .</dc:creator>
  <cp:lastModifiedBy>ABHAY</cp:lastModifiedBy>
  <cp:revision>395</cp:revision>
  <cp:lastPrinted>2017-06-05T13:20:12Z</cp:lastPrinted>
  <dcterms:created xsi:type="dcterms:W3CDTF">2017-04-19T06:03:10Z</dcterms:created>
  <dcterms:modified xsi:type="dcterms:W3CDTF">2018-12-02T13:09:09Z</dcterms:modified>
</cp:coreProperties>
</file>