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260" r:id="rId2"/>
    <p:sldId id="272" r:id="rId3"/>
    <p:sldId id="261" r:id="rId4"/>
    <p:sldId id="262" r:id="rId5"/>
    <p:sldId id="263" r:id="rId6"/>
    <p:sldId id="274" r:id="rId7"/>
    <p:sldId id="269" r:id="rId8"/>
    <p:sldId id="288" r:id="rId9"/>
    <p:sldId id="289" r:id="rId10"/>
    <p:sldId id="290" r:id="rId11"/>
    <p:sldId id="287" r:id="rId12"/>
    <p:sldId id="291" r:id="rId13"/>
    <p:sldId id="292" r:id="rId14"/>
    <p:sldId id="271" r:id="rId1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2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180B3E-8776-4A1D-ADB9-0012B78599B8}"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425D53BC-928F-45F9-A363-EE98F04B77DA}">
      <dgm:prSet phldrT="[Text]" custT="1"/>
      <dgm:spPr/>
      <dgm:t>
        <a:bodyPr/>
        <a:lstStyle/>
        <a:p>
          <a:r>
            <a:rPr lang="en-US" sz="1800" dirty="0" smtClean="0"/>
            <a:t>Proposed </a:t>
          </a:r>
          <a:r>
            <a:rPr lang="en-US" sz="1800" dirty="0" smtClean="0"/>
            <a:t>Solution</a:t>
          </a:r>
        </a:p>
      </dgm:t>
    </dgm:pt>
    <dgm:pt modelId="{D275B9E1-6413-4966-8AF5-D600C73695DC}" type="parTrans" cxnId="{8F6CCDEE-C5F2-4D69-882F-A11EE7F4311E}">
      <dgm:prSet/>
      <dgm:spPr/>
      <dgm:t>
        <a:bodyPr/>
        <a:lstStyle/>
        <a:p>
          <a:endParaRPr lang="en-US" sz="1800"/>
        </a:p>
      </dgm:t>
    </dgm:pt>
    <dgm:pt modelId="{9819DE6B-2E39-442F-AF6B-672F976C2E93}" type="sibTrans" cxnId="{8F6CCDEE-C5F2-4D69-882F-A11EE7F4311E}">
      <dgm:prSet/>
      <dgm:spPr/>
      <dgm:t>
        <a:bodyPr/>
        <a:lstStyle/>
        <a:p>
          <a:endParaRPr lang="en-US" sz="1800"/>
        </a:p>
      </dgm:t>
    </dgm:pt>
    <dgm:pt modelId="{8E8CC5B4-B516-4AFE-BDE2-76403ADDACB0}">
      <dgm:prSet phldrT="[Text]" custT="1"/>
      <dgm:spPr/>
      <dgm:t>
        <a:bodyPr/>
        <a:lstStyle/>
        <a:p>
          <a:r>
            <a:rPr lang="en-US" sz="1800" dirty="0" smtClean="0"/>
            <a:t>Primary Stakeholders</a:t>
          </a:r>
          <a:endParaRPr lang="en-US" sz="1800" dirty="0"/>
        </a:p>
      </dgm:t>
    </dgm:pt>
    <dgm:pt modelId="{ED44A24C-67ED-4358-B75B-3A5A268EA6C9}" type="parTrans" cxnId="{62B50098-E2BC-4CE8-A3F8-8C3CF4A1CF47}">
      <dgm:prSet/>
      <dgm:spPr/>
      <dgm:t>
        <a:bodyPr/>
        <a:lstStyle/>
        <a:p>
          <a:endParaRPr lang="en-US" sz="1800"/>
        </a:p>
      </dgm:t>
    </dgm:pt>
    <dgm:pt modelId="{23035B29-1FEC-4491-86FD-2851BE140684}" type="sibTrans" cxnId="{62B50098-E2BC-4CE8-A3F8-8C3CF4A1CF47}">
      <dgm:prSet/>
      <dgm:spPr/>
      <dgm:t>
        <a:bodyPr/>
        <a:lstStyle/>
        <a:p>
          <a:endParaRPr lang="en-US" sz="1800"/>
        </a:p>
      </dgm:t>
    </dgm:pt>
    <dgm:pt modelId="{389B52F8-B378-4251-92E4-AF7B57D70090}">
      <dgm:prSet phldrT="[Text]" custT="1"/>
      <dgm:spPr/>
      <dgm:t>
        <a:bodyPr/>
        <a:lstStyle/>
        <a:p>
          <a:r>
            <a:rPr lang="en-US" sz="1800" dirty="0" smtClean="0"/>
            <a:t>Summary</a:t>
          </a:r>
          <a:endParaRPr lang="en-US" sz="1800" dirty="0"/>
        </a:p>
      </dgm:t>
    </dgm:pt>
    <dgm:pt modelId="{601198BB-EC39-4832-B34E-ED6D643BB2A0}" type="parTrans" cxnId="{4C32E361-4FB4-4423-9A1E-86D153985173}">
      <dgm:prSet/>
      <dgm:spPr/>
      <dgm:t>
        <a:bodyPr/>
        <a:lstStyle/>
        <a:p>
          <a:endParaRPr lang="en-US" sz="1800"/>
        </a:p>
      </dgm:t>
    </dgm:pt>
    <dgm:pt modelId="{5211E375-A349-4F83-90DF-D2DA4676C8EE}" type="sibTrans" cxnId="{4C32E361-4FB4-4423-9A1E-86D153985173}">
      <dgm:prSet/>
      <dgm:spPr/>
      <dgm:t>
        <a:bodyPr/>
        <a:lstStyle/>
        <a:p>
          <a:endParaRPr lang="en-US" sz="1800"/>
        </a:p>
      </dgm:t>
    </dgm:pt>
    <dgm:pt modelId="{45D90109-4532-459A-9105-41FDCD0057CF}">
      <dgm:prSet phldrT="[Text]" custT="1"/>
      <dgm:spPr/>
      <dgm:t>
        <a:bodyPr/>
        <a:lstStyle/>
        <a:p>
          <a:r>
            <a:rPr lang="en-US" sz="1800" dirty="0" smtClean="0"/>
            <a:t>Workflows</a:t>
          </a:r>
          <a:endParaRPr lang="en-US" sz="1800" dirty="0"/>
        </a:p>
      </dgm:t>
    </dgm:pt>
    <dgm:pt modelId="{60B8AD99-FEFB-41D9-819A-A1D3070B4EFE}" type="parTrans" cxnId="{382AB799-E0F0-4250-8B21-B0A0232B42B3}">
      <dgm:prSet/>
      <dgm:spPr/>
      <dgm:t>
        <a:bodyPr/>
        <a:lstStyle/>
        <a:p>
          <a:endParaRPr lang="en-US" sz="1800"/>
        </a:p>
      </dgm:t>
    </dgm:pt>
    <dgm:pt modelId="{DA00BAD3-591A-4BCA-977D-9BF0763E8CB1}" type="sibTrans" cxnId="{382AB799-E0F0-4250-8B21-B0A0232B42B3}">
      <dgm:prSet/>
      <dgm:spPr/>
      <dgm:t>
        <a:bodyPr/>
        <a:lstStyle/>
        <a:p>
          <a:endParaRPr lang="en-US" sz="1800"/>
        </a:p>
      </dgm:t>
    </dgm:pt>
    <dgm:pt modelId="{D65C35B3-7375-44CF-A01F-66000F4C16BA}">
      <dgm:prSet phldrT="[Text]" custT="1"/>
      <dgm:spPr/>
      <dgm:t>
        <a:bodyPr/>
        <a:lstStyle/>
        <a:p>
          <a:r>
            <a:rPr lang="en-US" sz="1800" dirty="0" smtClean="0"/>
            <a:t>Stakeholders – Roles &amp; Responsibilities</a:t>
          </a:r>
          <a:endParaRPr lang="en-US" sz="1800" dirty="0"/>
        </a:p>
      </dgm:t>
    </dgm:pt>
    <dgm:pt modelId="{C3D1889F-FC3F-45AA-98F0-5041F6D74A42}" type="parTrans" cxnId="{3E4EF352-5268-462F-BE14-5D600A216B71}">
      <dgm:prSet/>
      <dgm:spPr/>
      <dgm:t>
        <a:bodyPr/>
        <a:lstStyle/>
        <a:p>
          <a:endParaRPr lang="en-US" sz="1800"/>
        </a:p>
      </dgm:t>
    </dgm:pt>
    <dgm:pt modelId="{3F30CB6C-00EC-41CA-87EF-618CB740504A}" type="sibTrans" cxnId="{3E4EF352-5268-462F-BE14-5D600A216B71}">
      <dgm:prSet/>
      <dgm:spPr/>
      <dgm:t>
        <a:bodyPr/>
        <a:lstStyle/>
        <a:p>
          <a:endParaRPr lang="en-US" sz="1800"/>
        </a:p>
      </dgm:t>
    </dgm:pt>
    <dgm:pt modelId="{BF12AF65-511B-4E7D-8496-6242204AC88A}" type="pres">
      <dgm:prSet presAssocID="{2D180B3E-8776-4A1D-ADB9-0012B78599B8}" presName="Name0" presStyleCnt="0">
        <dgm:presLayoutVars>
          <dgm:chMax val="7"/>
          <dgm:chPref val="7"/>
          <dgm:dir/>
        </dgm:presLayoutVars>
      </dgm:prSet>
      <dgm:spPr/>
      <dgm:t>
        <a:bodyPr/>
        <a:lstStyle/>
        <a:p>
          <a:endParaRPr lang="en-US"/>
        </a:p>
      </dgm:t>
    </dgm:pt>
    <dgm:pt modelId="{D46BF03C-BA71-4EBA-A5C2-6A4D759E6BCD}" type="pres">
      <dgm:prSet presAssocID="{2D180B3E-8776-4A1D-ADB9-0012B78599B8}" presName="Name1" presStyleCnt="0"/>
      <dgm:spPr/>
      <dgm:t>
        <a:bodyPr/>
        <a:lstStyle/>
        <a:p>
          <a:endParaRPr lang="en-US"/>
        </a:p>
      </dgm:t>
    </dgm:pt>
    <dgm:pt modelId="{6C0B18E1-6DE0-49CD-B134-1492047165B1}" type="pres">
      <dgm:prSet presAssocID="{2D180B3E-8776-4A1D-ADB9-0012B78599B8}" presName="cycle" presStyleCnt="0"/>
      <dgm:spPr/>
      <dgm:t>
        <a:bodyPr/>
        <a:lstStyle/>
        <a:p>
          <a:endParaRPr lang="en-US"/>
        </a:p>
      </dgm:t>
    </dgm:pt>
    <dgm:pt modelId="{1A42430C-187C-46E4-A70A-DB482455FD17}" type="pres">
      <dgm:prSet presAssocID="{2D180B3E-8776-4A1D-ADB9-0012B78599B8}" presName="srcNode" presStyleLbl="node1" presStyleIdx="0" presStyleCnt="5"/>
      <dgm:spPr/>
      <dgm:t>
        <a:bodyPr/>
        <a:lstStyle/>
        <a:p>
          <a:endParaRPr lang="en-US"/>
        </a:p>
      </dgm:t>
    </dgm:pt>
    <dgm:pt modelId="{5CF1F67E-D042-4761-9857-8A5EAFF2AC4F}" type="pres">
      <dgm:prSet presAssocID="{2D180B3E-8776-4A1D-ADB9-0012B78599B8}" presName="conn" presStyleLbl="parChTrans1D2" presStyleIdx="0" presStyleCnt="1"/>
      <dgm:spPr/>
      <dgm:t>
        <a:bodyPr/>
        <a:lstStyle/>
        <a:p>
          <a:endParaRPr lang="en-US"/>
        </a:p>
      </dgm:t>
    </dgm:pt>
    <dgm:pt modelId="{59065C1A-BE92-4E17-94CC-CB1AD402BE9C}" type="pres">
      <dgm:prSet presAssocID="{2D180B3E-8776-4A1D-ADB9-0012B78599B8}" presName="extraNode" presStyleLbl="node1" presStyleIdx="0" presStyleCnt="5"/>
      <dgm:spPr/>
      <dgm:t>
        <a:bodyPr/>
        <a:lstStyle/>
        <a:p>
          <a:endParaRPr lang="en-US"/>
        </a:p>
      </dgm:t>
    </dgm:pt>
    <dgm:pt modelId="{9C8E1801-31E2-4BFC-8802-230BA3561024}" type="pres">
      <dgm:prSet presAssocID="{2D180B3E-8776-4A1D-ADB9-0012B78599B8}" presName="dstNode" presStyleLbl="node1" presStyleIdx="0" presStyleCnt="5"/>
      <dgm:spPr/>
      <dgm:t>
        <a:bodyPr/>
        <a:lstStyle/>
        <a:p>
          <a:endParaRPr lang="en-US"/>
        </a:p>
      </dgm:t>
    </dgm:pt>
    <dgm:pt modelId="{ABD39A96-36C5-4707-8C5D-AC422F559E37}" type="pres">
      <dgm:prSet presAssocID="{389B52F8-B378-4251-92E4-AF7B57D70090}" presName="text_1" presStyleLbl="node1" presStyleIdx="0" presStyleCnt="5">
        <dgm:presLayoutVars>
          <dgm:bulletEnabled val="1"/>
        </dgm:presLayoutVars>
      </dgm:prSet>
      <dgm:spPr/>
      <dgm:t>
        <a:bodyPr/>
        <a:lstStyle/>
        <a:p>
          <a:endParaRPr lang="en-US"/>
        </a:p>
      </dgm:t>
    </dgm:pt>
    <dgm:pt modelId="{0060A4C7-D837-4027-91A0-461101728658}" type="pres">
      <dgm:prSet presAssocID="{389B52F8-B378-4251-92E4-AF7B57D70090}" presName="accent_1" presStyleCnt="0"/>
      <dgm:spPr/>
      <dgm:t>
        <a:bodyPr/>
        <a:lstStyle/>
        <a:p>
          <a:endParaRPr lang="en-US"/>
        </a:p>
      </dgm:t>
    </dgm:pt>
    <dgm:pt modelId="{0EDC829C-014B-4EB9-9442-ACB451E733DA}" type="pres">
      <dgm:prSet presAssocID="{389B52F8-B378-4251-92E4-AF7B57D70090}" presName="accentRepeatNode" presStyleLbl="solidFgAcc1" presStyleIdx="0" presStyleCnt="5"/>
      <dgm:spPr/>
      <dgm:t>
        <a:bodyPr/>
        <a:lstStyle/>
        <a:p>
          <a:endParaRPr lang="en-US"/>
        </a:p>
      </dgm:t>
    </dgm:pt>
    <dgm:pt modelId="{E31A4583-E5C8-41EF-9D66-38C58D04D510}" type="pres">
      <dgm:prSet presAssocID="{8E8CC5B4-B516-4AFE-BDE2-76403ADDACB0}" presName="text_2" presStyleLbl="node1" presStyleIdx="1" presStyleCnt="5">
        <dgm:presLayoutVars>
          <dgm:bulletEnabled val="1"/>
        </dgm:presLayoutVars>
      </dgm:prSet>
      <dgm:spPr/>
      <dgm:t>
        <a:bodyPr/>
        <a:lstStyle/>
        <a:p>
          <a:endParaRPr lang="en-US"/>
        </a:p>
      </dgm:t>
    </dgm:pt>
    <dgm:pt modelId="{A6DB8E50-3B52-4892-903B-EB3A2D1E1D73}" type="pres">
      <dgm:prSet presAssocID="{8E8CC5B4-B516-4AFE-BDE2-76403ADDACB0}" presName="accent_2" presStyleCnt="0"/>
      <dgm:spPr/>
      <dgm:t>
        <a:bodyPr/>
        <a:lstStyle/>
        <a:p>
          <a:endParaRPr lang="en-US"/>
        </a:p>
      </dgm:t>
    </dgm:pt>
    <dgm:pt modelId="{48C3B448-0EE1-4D33-A2F1-BAF00F5B9A78}" type="pres">
      <dgm:prSet presAssocID="{8E8CC5B4-B516-4AFE-BDE2-76403ADDACB0}" presName="accentRepeatNode" presStyleLbl="solidFgAcc1" presStyleIdx="1" presStyleCnt="5"/>
      <dgm:spPr/>
      <dgm:t>
        <a:bodyPr/>
        <a:lstStyle/>
        <a:p>
          <a:endParaRPr lang="en-US"/>
        </a:p>
      </dgm:t>
    </dgm:pt>
    <dgm:pt modelId="{F6332C32-CB38-4355-9CFF-0C504DAD09FC}" type="pres">
      <dgm:prSet presAssocID="{D65C35B3-7375-44CF-A01F-66000F4C16BA}" presName="text_3" presStyleLbl="node1" presStyleIdx="2" presStyleCnt="5">
        <dgm:presLayoutVars>
          <dgm:bulletEnabled val="1"/>
        </dgm:presLayoutVars>
      </dgm:prSet>
      <dgm:spPr/>
      <dgm:t>
        <a:bodyPr/>
        <a:lstStyle/>
        <a:p>
          <a:endParaRPr lang="en-US"/>
        </a:p>
      </dgm:t>
    </dgm:pt>
    <dgm:pt modelId="{06D007DD-A08A-4904-8FB6-E01D6BBB5E81}" type="pres">
      <dgm:prSet presAssocID="{D65C35B3-7375-44CF-A01F-66000F4C16BA}" presName="accent_3" presStyleCnt="0"/>
      <dgm:spPr/>
    </dgm:pt>
    <dgm:pt modelId="{3BD2134D-8B8B-42AB-ADFB-EBF6932DE429}" type="pres">
      <dgm:prSet presAssocID="{D65C35B3-7375-44CF-A01F-66000F4C16BA}" presName="accentRepeatNode" presStyleLbl="solidFgAcc1" presStyleIdx="2" presStyleCnt="5"/>
      <dgm:spPr/>
    </dgm:pt>
    <dgm:pt modelId="{EA7B8DAA-319F-49AC-9413-099AB5905947}" type="pres">
      <dgm:prSet presAssocID="{45D90109-4532-459A-9105-41FDCD0057CF}" presName="text_4" presStyleLbl="node1" presStyleIdx="3" presStyleCnt="5">
        <dgm:presLayoutVars>
          <dgm:bulletEnabled val="1"/>
        </dgm:presLayoutVars>
      </dgm:prSet>
      <dgm:spPr/>
      <dgm:t>
        <a:bodyPr/>
        <a:lstStyle/>
        <a:p>
          <a:endParaRPr lang="en-US"/>
        </a:p>
      </dgm:t>
    </dgm:pt>
    <dgm:pt modelId="{B71E557B-F64B-4B09-BFCE-6793C051890A}" type="pres">
      <dgm:prSet presAssocID="{45D90109-4532-459A-9105-41FDCD0057CF}" presName="accent_4" presStyleCnt="0"/>
      <dgm:spPr/>
    </dgm:pt>
    <dgm:pt modelId="{D7050852-802D-45D2-AD47-B3F6D6087950}" type="pres">
      <dgm:prSet presAssocID="{45D90109-4532-459A-9105-41FDCD0057CF}" presName="accentRepeatNode" presStyleLbl="solidFgAcc1" presStyleIdx="3" presStyleCnt="5"/>
      <dgm:spPr/>
    </dgm:pt>
    <dgm:pt modelId="{CF9B16BC-F95B-46CB-A745-5A634B24974E}" type="pres">
      <dgm:prSet presAssocID="{425D53BC-928F-45F9-A363-EE98F04B77DA}" presName="text_5" presStyleLbl="node1" presStyleIdx="4" presStyleCnt="5">
        <dgm:presLayoutVars>
          <dgm:bulletEnabled val="1"/>
        </dgm:presLayoutVars>
      </dgm:prSet>
      <dgm:spPr/>
      <dgm:t>
        <a:bodyPr/>
        <a:lstStyle/>
        <a:p>
          <a:endParaRPr lang="en-US"/>
        </a:p>
      </dgm:t>
    </dgm:pt>
    <dgm:pt modelId="{8BB2E957-76D4-47A5-B27D-0522C7985F1C}" type="pres">
      <dgm:prSet presAssocID="{425D53BC-928F-45F9-A363-EE98F04B77DA}" presName="accent_5" presStyleCnt="0"/>
      <dgm:spPr/>
    </dgm:pt>
    <dgm:pt modelId="{0B705DC5-8AAB-4514-8BFC-AE42B4615937}" type="pres">
      <dgm:prSet presAssocID="{425D53BC-928F-45F9-A363-EE98F04B77DA}" presName="accentRepeatNode" presStyleLbl="solidFgAcc1" presStyleIdx="4" presStyleCnt="5"/>
      <dgm:spPr/>
      <dgm:t>
        <a:bodyPr/>
        <a:lstStyle/>
        <a:p>
          <a:endParaRPr lang="en-US"/>
        </a:p>
      </dgm:t>
    </dgm:pt>
  </dgm:ptLst>
  <dgm:cxnLst>
    <dgm:cxn modelId="{75A7FCAA-A3E0-4CAF-B741-C344CA078EC0}" type="presOf" srcId="{2D180B3E-8776-4A1D-ADB9-0012B78599B8}" destId="{BF12AF65-511B-4E7D-8496-6242204AC88A}" srcOrd="0" destOrd="0" presId="urn:microsoft.com/office/officeart/2008/layout/VerticalCurvedList"/>
    <dgm:cxn modelId="{40085E47-4295-49B8-A270-706FD4F4B912}" type="presOf" srcId="{D65C35B3-7375-44CF-A01F-66000F4C16BA}" destId="{F6332C32-CB38-4355-9CFF-0C504DAD09FC}" srcOrd="0" destOrd="0" presId="urn:microsoft.com/office/officeart/2008/layout/VerticalCurvedList"/>
    <dgm:cxn modelId="{62B50098-E2BC-4CE8-A3F8-8C3CF4A1CF47}" srcId="{2D180B3E-8776-4A1D-ADB9-0012B78599B8}" destId="{8E8CC5B4-B516-4AFE-BDE2-76403ADDACB0}" srcOrd="1" destOrd="0" parTransId="{ED44A24C-67ED-4358-B75B-3A5A268EA6C9}" sibTransId="{23035B29-1FEC-4491-86FD-2851BE140684}"/>
    <dgm:cxn modelId="{BDEABB8D-41FC-40D2-A121-0C02ABC8F362}" type="presOf" srcId="{8E8CC5B4-B516-4AFE-BDE2-76403ADDACB0}" destId="{E31A4583-E5C8-41EF-9D66-38C58D04D510}" srcOrd="0" destOrd="0" presId="urn:microsoft.com/office/officeart/2008/layout/VerticalCurvedList"/>
    <dgm:cxn modelId="{4C32E361-4FB4-4423-9A1E-86D153985173}" srcId="{2D180B3E-8776-4A1D-ADB9-0012B78599B8}" destId="{389B52F8-B378-4251-92E4-AF7B57D70090}" srcOrd="0" destOrd="0" parTransId="{601198BB-EC39-4832-B34E-ED6D643BB2A0}" sibTransId="{5211E375-A349-4F83-90DF-D2DA4676C8EE}"/>
    <dgm:cxn modelId="{63A198A3-0F7C-4898-8D80-35EB0509FE47}" type="presOf" srcId="{389B52F8-B378-4251-92E4-AF7B57D70090}" destId="{ABD39A96-36C5-4707-8C5D-AC422F559E37}" srcOrd="0" destOrd="0" presId="urn:microsoft.com/office/officeart/2008/layout/VerticalCurvedList"/>
    <dgm:cxn modelId="{3E4EF352-5268-462F-BE14-5D600A216B71}" srcId="{2D180B3E-8776-4A1D-ADB9-0012B78599B8}" destId="{D65C35B3-7375-44CF-A01F-66000F4C16BA}" srcOrd="2" destOrd="0" parTransId="{C3D1889F-FC3F-45AA-98F0-5041F6D74A42}" sibTransId="{3F30CB6C-00EC-41CA-87EF-618CB740504A}"/>
    <dgm:cxn modelId="{8F6CCDEE-C5F2-4D69-882F-A11EE7F4311E}" srcId="{2D180B3E-8776-4A1D-ADB9-0012B78599B8}" destId="{425D53BC-928F-45F9-A363-EE98F04B77DA}" srcOrd="4" destOrd="0" parTransId="{D275B9E1-6413-4966-8AF5-D600C73695DC}" sibTransId="{9819DE6B-2E39-442F-AF6B-672F976C2E93}"/>
    <dgm:cxn modelId="{7ED50F79-5108-4916-9B24-76659DFAAB9D}" type="presOf" srcId="{45D90109-4532-459A-9105-41FDCD0057CF}" destId="{EA7B8DAA-319F-49AC-9413-099AB5905947}" srcOrd="0" destOrd="0" presId="urn:microsoft.com/office/officeart/2008/layout/VerticalCurvedList"/>
    <dgm:cxn modelId="{382AB799-E0F0-4250-8B21-B0A0232B42B3}" srcId="{2D180B3E-8776-4A1D-ADB9-0012B78599B8}" destId="{45D90109-4532-459A-9105-41FDCD0057CF}" srcOrd="3" destOrd="0" parTransId="{60B8AD99-FEFB-41D9-819A-A1D3070B4EFE}" sibTransId="{DA00BAD3-591A-4BCA-977D-9BF0763E8CB1}"/>
    <dgm:cxn modelId="{A905CD37-FB45-4D9A-B6AA-64CBDBC43B08}" type="presOf" srcId="{425D53BC-928F-45F9-A363-EE98F04B77DA}" destId="{CF9B16BC-F95B-46CB-A745-5A634B24974E}" srcOrd="0" destOrd="0" presId="urn:microsoft.com/office/officeart/2008/layout/VerticalCurvedList"/>
    <dgm:cxn modelId="{33E2A14C-6B39-4CC7-93CB-C91D82F6E2A9}" type="presOf" srcId="{5211E375-A349-4F83-90DF-D2DA4676C8EE}" destId="{5CF1F67E-D042-4761-9857-8A5EAFF2AC4F}" srcOrd="0" destOrd="0" presId="urn:microsoft.com/office/officeart/2008/layout/VerticalCurvedList"/>
    <dgm:cxn modelId="{C83FF02D-1EB8-471B-A614-17A898CC19BC}" type="presParOf" srcId="{BF12AF65-511B-4E7D-8496-6242204AC88A}" destId="{D46BF03C-BA71-4EBA-A5C2-6A4D759E6BCD}" srcOrd="0" destOrd="0" presId="urn:microsoft.com/office/officeart/2008/layout/VerticalCurvedList"/>
    <dgm:cxn modelId="{598CF826-CB8D-4B49-BCF5-27F28AACA744}" type="presParOf" srcId="{D46BF03C-BA71-4EBA-A5C2-6A4D759E6BCD}" destId="{6C0B18E1-6DE0-49CD-B134-1492047165B1}" srcOrd="0" destOrd="0" presId="urn:microsoft.com/office/officeart/2008/layout/VerticalCurvedList"/>
    <dgm:cxn modelId="{B11DBC33-A871-43B2-9F35-E1906241E23F}" type="presParOf" srcId="{6C0B18E1-6DE0-49CD-B134-1492047165B1}" destId="{1A42430C-187C-46E4-A70A-DB482455FD17}" srcOrd="0" destOrd="0" presId="urn:microsoft.com/office/officeart/2008/layout/VerticalCurvedList"/>
    <dgm:cxn modelId="{9437C204-71F5-4D78-BA95-700AD718E95C}" type="presParOf" srcId="{6C0B18E1-6DE0-49CD-B134-1492047165B1}" destId="{5CF1F67E-D042-4761-9857-8A5EAFF2AC4F}" srcOrd="1" destOrd="0" presId="urn:microsoft.com/office/officeart/2008/layout/VerticalCurvedList"/>
    <dgm:cxn modelId="{834004AE-68DE-4A66-982E-BAC1236C0105}" type="presParOf" srcId="{6C0B18E1-6DE0-49CD-B134-1492047165B1}" destId="{59065C1A-BE92-4E17-94CC-CB1AD402BE9C}" srcOrd="2" destOrd="0" presId="urn:microsoft.com/office/officeart/2008/layout/VerticalCurvedList"/>
    <dgm:cxn modelId="{D33DBB01-ACF7-4A77-8962-136749A96AFB}" type="presParOf" srcId="{6C0B18E1-6DE0-49CD-B134-1492047165B1}" destId="{9C8E1801-31E2-4BFC-8802-230BA3561024}" srcOrd="3" destOrd="0" presId="urn:microsoft.com/office/officeart/2008/layout/VerticalCurvedList"/>
    <dgm:cxn modelId="{62954904-D604-4B47-8AE6-DABBE51A53A4}" type="presParOf" srcId="{D46BF03C-BA71-4EBA-A5C2-6A4D759E6BCD}" destId="{ABD39A96-36C5-4707-8C5D-AC422F559E37}" srcOrd="1" destOrd="0" presId="urn:microsoft.com/office/officeart/2008/layout/VerticalCurvedList"/>
    <dgm:cxn modelId="{C0326C21-B133-4A40-A2F6-EFDCF1AA3A97}" type="presParOf" srcId="{D46BF03C-BA71-4EBA-A5C2-6A4D759E6BCD}" destId="{0060A4C7-D837-4027-91A0-461101728658}" srcOrd="2" destOrd="0" presId="urn:microsoft.com/office/officeart/2008/layout/VerticalCurvedList"/>
    <dgm:cxn modelId="{BCC3DC8C-C241-4837-85C8-8A28853D4CC9}" type="presParOf" srcId="{0060A4C7-D837-4027-91A0-461101728658}" destId="{0EDC829C-014B-4EB9-9442-ACB451E733DA}" srcOrd="0" destOrd="0" presId="urn:microsoft.com/office/officeart/2008/layout/VerticalCurvedList"/>
    <dgm:cxn modelId="{6FBF3F7E-4731-4ED5-A0C5-A9E9979EE104}" type="presParOf" srcId="{D46BF03C-BA71-4EBA-A5C2-6A4D759E6BCD}" destId="{E31A4583-E5C8-41EF-9D66-38C58D04D510}" srcOrd="3" destOrd="0" presId="urn:microsoft.com/office/officeart/2008/layout/VerticalCurvedList"/>
    <dgm:cxn modelId="{BC69B16A-E299-4FD2-90CD-8C2D007990F6}" type="presParOf" srcId="{D46BF03C-BA71-4EBA-A5C2-6A4D759E6BCD}" destId="{A6DB8E50-3B52-4892-903B-EB3A2D1E1D73}" srcOrd="4" destOrd="0" presId="urn:microsoft.com/office/officeart/2008/layout/VerticalCurvedList"/>
    <dgm:cxn modelId="{216B8936-E12D-4F92-A14B-E67259FCC3B4}" type="presParOf" srcId="{A6DB8E50-3B52-4892-903B-EB3A2D1E1D73}" destId="{48C3B448-0EE1-4D33-A2F1-BAF00F5B9A78}" srcOrd="0" destOrd="0" presId="urn:microsoft.com/office/officeart/2008/layout/VerticalCurvedList"/>
    <dgm:cxn modelId="{21C78AF6-145B-4AAF-B5D7-F396B6D4916B}" type="presParOf" srcId="{D46BF03C-BA71-4EBA-A5C2-6A4D759E6BCD}" destId="{F6332C32-CB38-4355-9CFF-0C504DAD09FC}" srcOrd="5" destOrd="0" presId="urn:microsoft.com/office/officeart/2008/layout/VerticalCurvedList"/>
    <dgm:cxn modelId="{46E79EE5-A8C6-4E45-93E1-CD6F40915658}" type="presParOf" srcId="{D46BF03C-BA71-4EBA-A5C2-6A4D759E6BCD}" destId="{06D007DD-A08A-4904-8FB6-E01D6BBB5E81}" srcOrd="6" destOrd="0" presId="urn:microsoft.com/office/officeart/2008/layout/VerticalCurvedList"/>
    <dgm:cxn modelId="{AA6B90F6-B0C4-4B8B-B65F-0E027109CF86}" type="presParOf" srcId="{06D007DD-A08A-4904-8FB6-E01D6BBB5E81}" destId="{3BD2134D-8B8B-42AB-ADFB-EBF6932DE429}" srcOrd="0" destOrd="0" presId="urn:microsoft.com/office/officeart/2008/layout/VerticalCurvedList"/>
    <dgm:cxn modelId="{5A299EE5-9C98-4D79-8DBD-A99DD1E8D2A7}" type="presParOf" srcId="{D46BF03C-BA71-4EBA-A5C2-6A4D759E6BCD}" destId="{EA7B8DAA-319F-49AC-9413-099AB5905947}" srcOrd="7" destOrd="0" presId="urn:microsoft.com/office/officeart/2008/layout/VerticalCurvedList"/>
    <dgm:cxn modelId="{0EAA47B9-DE85-4E37-AF1E-B8A358F2AFAF}" type="presParOf" srcId="{D46BF03C-BA71-4EBA-A5C2-6A4D759E6BCD}" destId="{B71E557B-F64B-4B09-BFCE-6793C051890A}" srcOrd="8" destOrd="0" presId="urn:microsoft.com/office/officeart/2008/layout/VerticalCurvedList"/>
    <dgm:cxn modelId="{0547C7B5-0958-48C7-9414-BF518C3DB92A}" type="presParOf" srcId="{B71E557B-F64B-4B09-BFCE-6793C051890A}" destId="{D7050852-802D-45D2-AD47-B3F6D6087950}" srcOrd="0" destOrd="0" presId="urn:microsoft.com/office/officeart/2008/layout/VerticalCurvedList"/>
    <dgm:cxn modelId="{CB7E2D8B-6902-4BB8-8457-6040DC743B40}" type="presParOf" srcId="{D46BF03C-BA71-4EBA-A5C2-6A4D759E6BCD}" destId="{CF9B16BC-F95B-46CB-A745-5A634B24974E}" srcOrd="9" destOrd="0" presId="urn:microsoft.com/office/officeart/2008/layout/VerticalCurvedList"/>
    <dgm:cxn modelId="{5B5D2883-EC58-442A-9A2D-6ADCA0D7F37A}" type="presParOf" srcId="{D46BF03C-BA71-4EBA-A5C2-6A4D759E6BCD}" destId="{8BB2E957-76D4-47A5-B27D-0522C7985F1C}" srcOrd="10" destOrd="0" presId="urn:microsoft.com/office/officeart/2008/layout/VerticalCurvedList"/>
    <dgm:cxn modelId="{FFD35B90-8E73-4209-B6AA-608212D2C608}" type="presParOf" srcId="{8BB2E957-76D4-47A5-B27D-0522C7985F1C}" destId="{0B705DC5-8AAB-4514-8BFC-AE42B4615937}" srcOrd="0" destOrd="0" presId="urn:microsoft.com/office/officeart/2008/layout/VerticalCurv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F1F67E-D042-4761-9857-8A5EAFF2AC4F}">
      <dsp:nvSpPr>
        <dsp:cNvPr id="0" name=""/>
        <dsp:cNvSpPr/>
      </dsp:nvSpPr>
      <dsp:spPr>
        <a:xfrm>
          <a:off x="-5603599" y="-857842"/>
          <a:ext cx="6671748" cy="6671748"/>
        </a:xfrm>
        <a:prstGeom prst="blockArc">
          <a:avLst>
            <a:gd name="adj1" fmla="val 18900000"/>
            <a:gd name="adj2" fmla="val 2700000"/>
            <a:gd name="adj3" fmla="val 324"/>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D39A96-36C5-4707-8C5D-AC422F559E37}">
      <dsp:nvSpPr>
        <dsp:cNvPr id="0" name=""/>
        <dsp:cNvSpPr/>
      </dsp:nvSpPr>
      <dsp:spPr>
        <a:xfrm>
          <a:off x="466970" y="309654"/>
          <a:ext cx="6270953" cy="61970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189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Summary</a:t>
          </a:r>
          <a:endParaRPr lang="en-US" sz="1800" kern="1200" dirty="0"/>
        </a:p>
      </dsp:txBody>
      <dsp:txXfrm>
        <a:off x="466970" y="309654"/>
        <a:ext cx="6270953" cy="619706"/>
      </dsp:txXfrm>
    </dsp:sp>
    <dsp:sp modelId="{0EDC829C-014B-4EB9-9442-ACB451E733DA}">
      <dsp:nvSpPr>
        <dsp:cNvPr id="0" name=""/>
        <dsp:cNvSpPr/>
      </dsp:nvSpPr>
      <dsp:spPr>
        <a:xfrm>
          <a:off x="79653" y="232191"/>
          <a:ext cx="774632" cy="774632"/>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1A4583-E5C8-41EF-9D66-38C58D04D510}">
      <dsp:nvSpPr>
        <dsp:cNvPr id="0" name=""/>
        <dsp:cNvSpPr/>
      </dsp:nvSpPr>
      <dsp:spPr>
        <a:xfrm>
          <a:off x="911033" y="1238916"/>
          <a:ext cx="5826890" cy="61970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189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Primary Stakeholders</a:t>
          </a:r>
          <a:endParaRPr lang="en-US" sz="1800" kern="1200" dirty="0"/>
        </a:p>
      </dsp:txBody>
      <dsp:txXfrm>
        <a:off x="911033" y="1238916"/>
        <a:ext cx="5826890" cy="619706"/>
      </dsp:txXfrm>
    </dsp:sp>
    <dsp:sp modelId="{48C3B448-0EE1-4D33-A2F1-BAF00F5B9A78}">
      <dsp:nvSpPr>
        <dsp:cNvPr id="0" name=""/>
        <dsp:cNvSpPr/>
      </dsp:nvSpPr>
      <dsp:spPr>
        <a:xfrm>
          <a:off x="523717" y="1161453"/>
          <a:ext cx="774632" cy="774632"/>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332C32-CB38-4355-9CFF-0C504DAD09FC}">
      <dsp:nvSpPr>
        <dsp:cNvPr id="0" name=""/>
        <dsp:cNvSpPr/>
      </dsp:nvSpPr>
      <dsp:spPr>
        <a:xfrm>
          <a:off x="1047325" y="2168178"/>
          <a:ext cx="5690599" cy="61970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189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Stakeholders – Roles &amp; Responsibilities</a:t>
          </a:r>
          <a:endParaRPr lang="en-US" sz="1800" kern="1200" dirty="0"/>
        </a:p>
      </dsp:txBody>
      <dsp:txXfrm>
        <a:off x="1047325" y="2168178"/>
        <a:ext cx="5690599" cy="619706"/>
      </dsp:txXfrm>
    </dsp:sp>
    <dsp:sp modelId="{3BD2134D-8B8B-42AB-ADFB-EBF6932DE429}">
      <dsp:nvSpPr>
        <dsp:cNvPr id="0" name=""/>
        <dsp:cNvSpPr/>
      </dsp:nvSpPr>
      <dsp:spPr>
        <a:xfrm>
          <a:off x="660008" y="2090715"/>
          <a:ext cx="774632" cy="774632"/>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7B8DAA-319F-49AC-9413-099AB5905947}">
      <dsp:nvSpPr>
        <dsp:cNvPr id="0" name=""/>
        <dsp:cNvSpPr/>
      </dsp:nvSpPr>
      <dsp:spPr>
        <a:xfrm>
          <a:off x="911033" y="3097440"/>
          <a:ext cx="5826890" cy="61970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189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Workflows</a:t>
          </a:r>
          <a:endParaRPr lang="en-US" sz="1800" kern="1200" dirty="0"/>
        </a:p>
      </dsp:txBody>
      <dsp:txXfrm>
        <a:off x="911033" y="3097440"/>
        <a:ext cx="5826890" cy="619706"/>
      </dsp:txXfrm>
    </dsp:sp>
    <dsp:sp modelId="{D7050852-802D-45D2-AD47-B3F6D6087950}">
      <dsp:nvSpPr>
        <dsp:cNvPr id="0" name=""/>
        <dsp:cNvSpPr/>
      </dsp:nvSpPr>
      <dsp:spPr>
        <a:xfrm>
          <a:off x="523717" y="3019976"/>
          <a:ext cx="774632" cy="774632"/>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9B16BC-F95B-46CB-A745-5A634B24974E}">
      <dsp:nvSpPr>
        <dsp:cNvPr id="0" name=""/>
        <dsp:cNvSpPr/>
      </dsp:nvSpPr>
      <dsp:spPr>
        <a:xfrm>
          <a:off x="466970" y="4026702"/>
          <a:ext cx="6270953" cy="61970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189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Proposed </a:t>
          </a:r>
          <a:r>
            <a:rPr lang="en-US" sz="1800" kern="1200" dirty="0" smtClean="0"/>
            <a:t>Solution</a:t>
          </a:r>
        </a:p>
      </dsp:txBody>
      <dsp:txXfrm>
        <a:off x="466970" y="4026702"/>
        <a:ext cx="6270953" cy="619706"/>
      </dsp:txXfrm>
    </dsp:sp>
    <dsp:sp modelId="{0B705DC5-8AAB-4514-8BFC-AE42B4615937}">
      <dsp:nvSpPr>
        <dsp:cNvPr id="0" name=""/>
        <dsp:cNvSpPr/>
      </dsp:nvSpPr>
      <dsp:spPr>
        <a:xfrm>
          <a:off x="79653" y="3949238"/>
          <a:ext cx="774632" cy="774632"/>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145" cy="465743"/>
          </a:xfrm>
          <a:prstGeom prst="rect">
            <a:avLst/>
          </a:prstGeom>
        </p:spPr>
        <p:txBody>
          <a:bodyPr vert="horz" lIns="88139" tIns="44070" rIns="88139" bIns="44070" rtlCol="0"/>
          <a:lstStyle>
            <a:lvl1pPr algn="l">
              <a:defRPr sz="1200"/>
            </a:lvl1pPr>
          </a:lstStyle>
          <a:p>
            <a:endParaRPr lang="en-US"/>
          </a:p>
        </p:txBody>
      </p:sp>
      <p:sp>
        <p:nvSpPr>
          <p:cNvPr id="3" name="Date Placeholder 2"/>
          <p:cNvSpPr>
            <a:spLocks noGrp="1"/>
          </p:cNvSpPr>
          <p:nvPr>
            <p:ph type="dt" sz="quarter" idx="1"/>
          </p:nvPr>
        </p:nvSpPr>
        <p:spPr>
          <a:xfrm>
            <a:off x="3970734" y="0"/>
            <a:ext cx="3038145" cy="465743"/>
          </a:xfrm>
          <a:prstGeom prst="rect">
            <a:avLst/>
          </a:prstGeom>
        </p:spPr>
        <p:txBody>
          <a:bodyPr vert="horz" lIns="88139" tIns="44070" rIns="88139" bIns="44070" rtlCol="0"/>
          <a:lstStyle>
            <a:lvl1pPr algn="r">
              <a:defRPr sz="1200"/>
            </a:lvl1pPr>
          </a:lstStyle>
          <a:p>
            <a:fld id="{0EF51669-E2EF-4AD8-B7DD-6FC768B588FF}" type="datetimeFigureOut">
              <a:rPr lang="en-US" smtClean="0"/>
              <a:t>1/18/2018</a:t>
            </a:fld>
            <a:endParaRPr lang="en-US"/>
          </a:p>
        </p:txBody>
      </p:sp>
      <p:sp>
        <p:nvSpPr>
          <p:cNvPr id="4" name="Footer Placeholder 3"/>
          <p:cNvSpPr>
            <a:spLocks noGrp="1"/>
          </p:cNvSpPr>
          <p:nvPr>
            <p:ph type="ftr" sz="quarter" idx="2"/>
          </p:nvPr>
        </p:nvSpPr>
        <p:spPr>
          <a:xfrm>
            <a:off x="0" y="8830658"/>
            <a:ext cx="3038145" cy="465742"/>
          </a:xfrm>
          <a:prstGeom prst="rect">
            <a:avLst/>
          </a:prstGeom>
        </p:spPr>
        <p:txBody>
          <a:bodyPr vert="horz" lIns="88139" tIns="44070" rIns="88139" bIns="44070" rtlCol="0" anchor="b"/>
          <a:lstStyle>
            <a:lvl1pPr algn="l">
              <a:defRPr sz="1200"/>
            </a:lvl1pPr>
          </a:lstStyle>
          <a:p>
            <a:endParaRPr lang="en-US"/>
          </a:p>
        </p:txBody>
      </p:sp>
      <p:sp>
        <p:nvSpPr>
          <p:cNvPr id="5" name="Slide Number Placeholder 4"/>
          <p:cNvSpPr>
            <a:spLocks noGrp="1"/>
          </p:cNvSpPr>
          <p:nvPr>
            <p:ph type="sldNum" sz="quarter" idx="3"/>
          </p:nvPr>
        </p:nvSpPr>
        <p:spPr>
          <a:xfrm>
            <a:off x="3970734" y="8830658"/>
            <a:ext cx="3038145" cy="465742"/>
          </a:xfrm>
          <a:prstGeom prst="rect">
            <a:avLst/>
          </a:prstGeom>
        </p:spPr>
        <p:txBody>
          <a:bodyPr vert="horz" lIns="88139" tIns="44070" rIns="88139" bIns="44070" rtlCol="0" anchor="b"/>
          <a:lstStyle>
            <a:lvl1pPr algn="r">
              <a:defRPr sz="1200"/>
            </a:lvl1pPr>
          </a:lstStyle>
          <a:p>
            <a:fld id="{FBB491D3-2D49-44AE-9B62-3D909F5DDAF8}" type="slidenum">
              <a:rPr lang="en-US" smtClean="0"/>
              <a:t>‹#›</a:t>
            </a:fld>
            <a:endParaRPr lang="en-US"/>
          </a:p>
        </p:txBody>
      </p:sp>
    </p:spTree>
    <p:extLst>
      <p:ext uri="{BB962C8B-B14F-4D97-AF65-F5344CB8AC3E}">
        <p14:creationId xmlns:p14="http://schemas.microsoft.com/office/powerpoint/2010/main" val="177865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72" tIns="46586" rIns="93172" bIns="46586" rtlCol="0"/>
          <a:lstStyle>
            <a:lvl1pPr algn="l">
              <a:defRPr sz="13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72" tIns="46586" rIns="93172" bIns="46586" rtlCol="0"/>
          <a:lstStyle>
            <a:lvl1pPr algn="r">
              <a:defRPr sz="1300"/>
            </a:lvl1pPr>
          </a:lstStyle>
          <a:p>
            <a:fld id="{99A12013-1B3A-4866-8CEC-9267989FBFA6}" type="datetimeFigureOut">
              <a:rPr lang="en-US" smtClean="0"/>
              <a:t>1/18/2018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2" tIns="46586" rIns="93172" bIns="46586"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2" tIns="46586" rIns="93172" bIns="46586"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2" tIns="46586" rIns="93172" bIns="46586" rtlCol="0" anchor="b"/>
          <a:lstStyle>
            <a:lvl1pPr algn="l">
              <a:defRPr sz="13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2" tIns="46586" rIns="93172" bIns="46586" rtlCol="0" anchor="b"/>
          <a:lstStyle>
            <a:lvl1pPr algn="r">
              <a:defRPr sz="1300"/>
            </a:lvl1pPr>
          </a:lstStyle>
          <a:p>
            <a:fld id="{FDD47857-C735-43E4-8EB9-4B28F51F9F9F}" type="slidenum">
              <a:rPr lang="en-US" smtClean="0"/>
              <a:t>‹#›</a:t>
            </a:fld>
            <a:endParaRPr lang="en-US"/>
          </a:p>
        </p:txBody>
      </p:sp>
    </p:spTree>
    <p:extLst>
      <p:ext uri="{BB962C8B-B14F-4D97-AF65-F5344CB8AC3E}">
        <p14:creationId xmlns:p14="http://schemas.microsoft.com/office/powerpoint/2010/main" val="34311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935FE3-9F03-4B44-A7B9-5DEB1C022EAA}"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3536636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2C524D-D8AA-411A-AE86-3B7C1864192C}" type="slidenum">
              <a:rPr lang="en-US" smtClean="0"/>
              <a:t>7</a:t>
            </a:fld>
            <a:endParaRPr lang="en-US"/>
          </a:p>
        </p:txBody>
      </p:sp>
    </p:spTree>
    <p:extLst>
      <p:ext uri="{BB962C8B-B14F-4D97-AF65-F5344CB8AC3E}">
        <p14:creationId xmlns:p14="http://schemas.microsoft.com/office/powerpoint/2010/main" val="1411558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2C524D-D8AA-411A-AE86-3B7C1864192C}" type="slidenum">
              <a:rPr lang="en-US" smtClean="0"/>
              <a:t>8</a:t>
            </a:fld>
            <a:endParaRPr lang="en-US"/>
          </a:p>
        </p:txBody>
      </p:sp>
    </p:spTree>
    <p:extLst>
      <p:ext uri="{BB962C8B-B14F-4D97-AF65-F5344CB8AC3E}">
        <p14:creationId xmlns:p14="http://schemas.microsoft.com/office/powerpoint/2010/main" val="1329826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2C524D-D8AA-411A-AE86-3B7C1864192C}" type="slidenum">
              <a:rPr lang="en-US" smtClean="0"/>
              <a:t>9</a:t>
            </a:fld>
            <a:endParaRPr lang="en-US"/>
          </a:p>
        </p:txBody>
      </p:sp>
    </p:spTree>
    <p:extLst>
      <p:ext uri="{BB962C8B-B14F-4D97-AF65-F5344CB8AC3E}">
        <p14:creationId xmlns:p14="http://schemas.microsoft.com/office/powerpoint/2010/main" val="342739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2C524D-D8AA-411A-AE86-3B7C1864192C}" type="slidenum">
              <a:rPr lang="en-US" smtClean="0"/>
              <a:t>10</a:t>
            </a:fld>
            <a:endParaRPr lang="en-US"/>
          </a:p>
        </p:txBody>
      </p:sp>
    </p:spTree>
    <p:extLst>
      <p:ext uri="{BB962C8B-B14F-4D97-AF65-F5344CB8AC3E}">
        <p14:creationId xmlns:p14="http://schemas.microsoft.com/office/powerpoint/2010/main" val="651980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2C524D-D8AA-411A-AE86-3B7C1864192C}" type="slidenum">
              <a:rPr lang="en-US" smtClean="0"/>
              <a:t>11</a:t>
            </a:fld>
            <a:endParaRPr lang="en-US"/>
          </a:p>
        </p:txBody>
      </p:sp>
    </p:spTree>
    <p:extLst>
      <p:ext uri="{BB962C8B-B14F-4D97-AF65-F5344CB8AC3E}">
        <p14:creationId xmlns:p14="http://schemas.microsoft.com/office/powerpoint/2010/main" val="694413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D47857-C735-43E4-8EB9-4B28F51F9F9F}" type="slidenum">
              <a:rPr lang="en-US" smtClean="0"/>
              <a:t>12</a:t>
            </a:fld>
            <a:endParaRPr lang="en-US"/>
          </a:p>
        </p:txBody>
      </p:sp>
    </p:spTree>
    <p:extLst>
      <p:ext uri="{BB962C8B-B14F-4D97-AF65-F5344CB8AC3E}">
        <p14:creationId xmlns:p14="http://schemas.microsoft.com/office/powerpoint/2010/main" val="19445937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43"/>
            <a:ext cx="12192000" cy="6843712"/>
          </a:xfrm>
          <a:prstGeom prst="rect">
            <a:avLst/>
          </a:prstGeom>
        </p:spPr>
      </p:pic>
      <p:sp>
        <p:nvSpPr>
          <p:cNvPr id="2" name="Title 1"/>
          <p:cNvSpPr>
            <a:spLocks noGrp="1"/>
          </p:cNvSpPr>
          <p:nvPr>
            <p:ph type="ctrTitle"/>
          </p:nvPr>
        </p:nvSpPr>
        <p:spPr>
          <a:xfrm>
            <a:off x="374759" y="106181"/>
            <a:ext cx="11402964" cy="1470025"/>
          </a:xfrm>
        </p:spPr>
        <p:txBody>
          <a:bodyPr anchor="b">
            <a:normAutofit/>
          </a:bodyPr>
          <a:lstStyle>
            <a:lvl1pPr algn="l">
              <a:defRPr sz="4400" b="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74760" y="5555105"/>
            <a:ext cx="5721241" cy="762000"/>
          </a:xfrm>
        </p:spPr>
        <p:txBody>
          <a:bodyPr>
            <a:noAutofit/>
          </a:bodyPr>
          <a:lstStyle>
            <a:lvl1pPr marL="0" indent="0" algn="l">
              <a:lnSpc>
                <a:spcPct val="100000"/>
              </a:lnSpc>
              <a:spcBef>
                <a:spcPts val="0"/>
              </a:spcBef>
              <a:spcAft>
                <a:spcPts val="0"/>
              </a:spcAft>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7456" y="5812537"/>
            <a:ext cx="3352800" cy="308745"/>
          </a:xfrm>
          <a:prstGeom prst="rect">
            <a:avLst/>
          </a:prstGeom>
        </p:spPr>
      </p:pic>
    </p:spTree>
    <p:extLst>
      <p:ext uri="{BB962C8B-B14F-4D97-AF65-F5344CB8AC3E}">
        <p14:creationId xmlns:p14="http://schemas.microsoft.com/office/powerpoint/2010/main" val="10281816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318325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44"/>
            <a:ext cx="12192000" cy="6843712"/>
          </a:xfrm>
          <a:prstGeom prst="rect">
            <a:avLst/>
          </a:prstGeom>
        </p:spPr>
      </p:pic>
      <p:sp>
        <p:nvSpPr>
          <p:cNvPr id="2" name="Title 1"/>
          <p:cNvSpPr>
            <a:spLocks noGrp="1"/>
          </p:cNvSpPr>
          <p:nvPr>
            <p:ph type="title" hasCustomPrompt="1"/>
          </p:nvPr>
        </p:nvSpPr>
        <p:spPr>
          <a:xfrm>
            <a:off x="304801" y="945631"/>
            <a:ext cx="11584516" cy="1362075"/>
          </a:xfrm>
        </p:spPr>
        <p:txBody>
          <a:bodyPr anchor="ctr">
            <a:normAutofit/>
          </a:bodyPr>
          <a:lstStyle>
            <a:lvl1pPr algn="ctr">
              <a:defRPr sz="4400" b="0" cap="none">
                <a:solidFill>
                  <a:schemeClr val="bg1"/>
                </a:solidFill>
              </a:defRPr>
            </a:lvl1pPr>
          </a:lstStyle>
          <a:p>
            <a:r>
              <a:rPr lang="en-US" dirty="0" smtClean="0"/>
              <a:t>Click To Edit Master Title Style</a:t>
            </a:r>
            <a:endParaRPr lang="en-US" dirty="0"/>
          </a:p>
        </p:txBody>
      </p:sp>
      <p:sp>
        <p:nvSpPr>
          <p:cNvPr id="6" name="Text Placeholder 2"/>
          <p:cNvSpPr txBox="1">
            <a:spLocks/>
          </p:cNvSpPr>
          <p:nvPr/>
        </p:nvSpPr>
        <p:spPr>
          <a:xfrm>
            <a:off x="475543" y="5770880"/>
            <a:ext cx="7347657"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sz="500" dirty="0" smtClean="0"/>
              <a:t>© 2013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endParaRPr lang="en-US" sz="500" dirty="0" smtClean="0"/>
          </a:p>
          <a:p>
            <a:endParaRPr lang="en-US" sz="5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17543" y="5850012"/>
            <a:ext cx="3352800" cy="308745"/>
          </a:xfrm>
          <a:prstGeom prst="rect">
            <a:avLst/>
          </a:prstGeom>
        </p:spPr>
      </p:pic>
    </p:spTree>
    <p:extLst>
      <p:ext uri="{BB962C8B-B14F-4D97-AF65-F5344CB8AC3E}">
        <p14:creationId xmlns:p14="http://schemas.microsoft.com/office/powerpoint/2010/main" val="1555050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44"/>
            <a:ext cx="12192000" cy="6843712"/>
          </a:xfrm>
          <a:prstGeom prst="rect">
            <a:avLst/>
          </a:prstGeom>
        </p:spPr>
      </p:pic>
      <p:sp>
        <p:nvSpPr>
          <p:cNvPr id="2" name="Title 1"/>
          <p:cNvSpPr>
            <a:spLocks noGrp="1"/>
          </p:cNvSpPr>
          <p:nvPr>
            <p:ph type="title" hasCustomPrompt="1"/>
          </p:nvPr>
        </p:nvSpPr>
        <p:spPr>
          <a:xfrm>
            <a:off x="304801" y="2747963"/>
            <a:ext cx="11584516" cy="1362075"/>
          </a:xfrm>
        </p:spPr>
        <p:txBody>
          <a:bodyPr anchor="ctr">
            <a:normAutofit/>
          </a:bodyPr>
          <a:lstStyle>
            <a:lvl1pPr algn="ctr">
              <a:defRPr sz="4400" b="0" cap="none">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5286802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799" y="1119266"/>
            <a:ext cx="5711252" cy="4976734"/>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65955" y="1119266"/>
            <a:ext cx="5711252" cy="4976734"/>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763832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04798" y="1119266"/>
            <a:ext cx="5691717" cy="639763"/>
          </a:xfrm>
        </p:spPr>
        <p:txBody>
          <a:bodyPr anchor="b">
            <a:normAutofit/>
          </a:bodyPr>
          <a:lstStyle>
            <a:lvl1pPr marL="0" inden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04800" y="1828801"/>
            <a:ext cx="5691717" cy="42672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67" y="1119266"/>
            <a:ext cx="5695948" cy="639763"/>
          </a:xfrm>
        </p:spPr>
        <p:txBody>
          <a:bodyPr anchor="b">
            <a:normAutofit/>
          </a:bodyPr>
          <a:lstStyle>
            <a:lvl1pPr marL="0" inden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70" y="1828801"/>
            <a:ext cx="5695948" cy="42672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7996770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965888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1810775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2429611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1">
            <a:extLst>
              <a:ext uri="{28A0092B-C50C-407E-A947-70E740481C1C}">
                <a14:useLocalDpi xmlns:a14="http://schemas.microsoft.com/office/drawing/2010/main" val="0"/>
              </a:ext>
            </a:extLst>
          </a:blip>
          <a:srcRect t="91913"/>
          <a:stretch/>
        </p:blipFill>
        <p:spPr>
          <a:xfrm>
            <a:off x="1" y="6303365"/>
            <a:ext cx="12191999" cy="554635"/>
          </a:xfrm>
          <a:prstGeom prst="rect">
            <a:avLst/>
          </a:prstGeom>
        </p:spPr>
      </p:pic>
      <p:sp>
        <p:nvSpPr>
          <p:cNvPr id="2" name="Title Placeholder 1"/>
          <p:cNvSpPr>
            <a:spLocks noGrp="1"/>
          </p:cNvSpPr>
          <p:nvPr>
            <p:ph type="title"/>
          </p:nvPr>
        </p:nvSpPr>
        <p:spPr>
          <a:xfrm>
            <a:off x="309800" y="194691"/>
            <a:ext cx="11579517" cy="708469"/>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9800" y="1106776"/>
            <a:ext cx="11579517" cy="49892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0" y="6424171"/>
            <a:ext cx="2844800" cy="365125"/>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fld id="{D287FEE0-19E7-4B6A-970B-2E57472C505B}" type="datetimeFigureOut">
              <a:rPr lang="en-US" smtClean="0"/>
              <a:t>1/18/2018</a:t>
            </a:fld>
            <a:endParaRPr lang="en-US"/>
          </a:p>
        </p:txBody>
      </p:sp>
      <p:sp>
        <p:nvSpPr>
          <p:cNvPr id="5" name="Footer Placeholder 4"/>
          <p:cNvSpPr>
            <a:spLocks noGrp="1"/>
          </p:cNvSpPr>
          <p:nvPr>
            <p:ph type="ftr" sz="quarter" idx="3"/>
          </p:nvPr>
        </p:nvSpPr>
        <p:spPr>
          <a:xfrm>
            <a:off x="7416801" y="78270"/>
            <a:ext cx="3556087" cy="190821"/>
          </a:xfrm>
          <a:prstGeom prst="rect">
            <a:avLst/>
          </a:prstGeom>
        </p:spPr>
        <p:txBody>
          <a:bodyPr vert="horz" wrap="square" lIns="18288" tIns="18288" rIns="18288" bIns="18288" rtlCol="0" anchor="ctr">
            <a:spAutoFit/>
          </a:bodyPr>
          <a:lstStyle>
            <a:lvl1pPr algn="r">
              <a:defRPr sz="1000" b="1">
                <a:solidFill>
                  <a:schemeClr val="tx1"/>
                </a:solidFill>
                <a:latin typeface="Arial" pitchFamily="34" charset="0"/>
                <a:cs typeface="Arial" pitchFamily="34" charset="0"/>
              </a:defRPr>
            </a:lvl1pPr>
          </a:lstStyle>
          <a:p>
            <a:endParaRPr lang="en-US"/>
          </a:p>
        </p:txBody>
      </p:sp>
      <p:sp>
        <p:nvSpPr>
          <p:cNvPr id="6" name="Slide Number Placeholder 5"/>
          <p:cNvSpPr>
            <a:spLocks noGrp="1"/>
          </p:cNvSpPr>
          <p:nvPr>
            <p:ph type="sldNum" sz="quarter" idx="4"/>
          </p:nvPr>
        </p:nvSpPr>
        <p:spPr>
          <a:xfrm>
            <a:off x="11470641" y="78270"/>
            <a:ext cx="194027" cy="190821"/>
          </a:xfrm>
          <a:prstGeom prst="rect">
            <a:avLst/>
          </a:prstGeom>
        </p:spPr>
        <p:txBody>
          <a:bodyPr vert="horz" wrap="none" lIns="18288" tIns="18288" rIns="18288" bIns="18288" rtlCol="0" anchor="ctr">
            <a:spAutoFit/>
          </a:bodyPr>
          <a:lstStyle>
            <a:lvl1pPr algn="ctr">
              <a:defRPr sz="1000" b="1">
                <a:solidFill>
                  <a:schemeClr val="tx1"/>
                </a:solidFill>
                <a:latin typeface="Arial" pitchFamily="34" charset="0"/>
                <a:cs typeface="Arial" pitchFamily="34" charset="0"/>
              </a:defRPr>
            </a:lvl1pPr>
          </a:lstStyle>
          <a:p>
            <a:fld id="{4A17118C-B03A-4B35-8E07-AAB6079DA442}" type="slidenum">
              <a:rPr lang="en-US" smtClean="0"/>
              <a:t>‹#›</a:t>
            </a:fld>
            <a:endParaRPr lang="en-US"/>
          </a:p>
        </p:txBody>
      </p:sp>
      <p:sp>
        <p:nvSpPr>
          <p:cNvPr id="8" name="Rectangle 7"/>
          <p:cNvSpPr/>
          <p:nvPr/>
        </p:nvSpPr>
        <p:spPr>
          <a:xfrm>
            <a:off x="497417" y="1"/>
            <a:ext cx="1468967" cy="194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Arial" pitchFamily="34" charset="0"/>
            </a:endParaRPr>
          </a:p>
        </p:txBody>
      </p:sp>
      <p:cxnSp>
        <p:nvCxnSpPr>
          <p:cNvPr id="10" name="Straight Connector 9"/>
          <p:cNvCxnSpPr/>
          <p:nvPr/>
        </p:nvCxnSpPr>
        <p:spPr>
          <a:xfrm>
            <a:off x="11205595" y="108053"/>
            <a:ext cx="0" cy="1312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347456" y="6464311"/>
            <a:ext cx="3352800" cy="308745"/>
          </a:xfrm>
          <a:prstGeom prst="rect">
            <a:avLst/>
          </a:prstGeom>
        </p:spPr>
      </p:pic>
    </p:spTree>
    <p:extLst>
      <p:ext uri="{BB962C8B-B14F-4D97-AF65-F5344CB8AC3E}">
        <p14:creationId xmlns:p14="http://schemas.microsoft.com/office/powerpoint/2010/main" val="13005843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400" rtl="0" eaLnBrk="1" latinLnBrk="0" hangingPunct="1">
        <a:lnSpc>
          <a:spcPct val="90000"/>
        </a:lnSpc>
        <a:spcBef>
          <a:spcPct val="0"/>
        </a:spcBef>
        <a:buNone/>
        <a:defRPr sz="2800" b="1" kern="1200">
          <a:solidFill>
            <a:schemeClr val="accent1"/>
          </a:solidFill>
          <a:latin typeface="Arial" pitchFamily="34" charset="0"/>
          <a:ea typeface="+mj-ea"/>
          <a:cs typeface="Arial" pitchFamily="34" charset="0"/>
        </a:defRPr>
      </a:lvl1pPr>
    </p:titleStyle>
    <p:bodyStyle>
      <a:lvl1pPr marL="231775" indent="-231775" algn="l" defTabSz="914400" rtl="0" eaLnBrk="1" latinLnBrk="0" hangingPunct="1">
        <a:lnSpc>
          <a:spcPct val="110000"/>
        </a:lnSpc>
        <a:spcBef>
          <a:spcPts val="600"/>
        </a:spcBef>
        <a:spcAft>
          <a:spcPts val="600"/>
        </a:spcAft>
        <a:buClr>
          <a:schemeClr val="accent1"/>
        </a:buClr>
        <a:buFont typeface="Arial" pitchFamily="34" charset="0"/>
        <a:buChar char="•"/>
        <a:defRPr sz="1800" kern="1200">
          <a:solidFill>
            <a:schemeClr val="tx1"/>
          </a:solidFill>
          <a:latin typeface="Arial" pitchFamily="34" charset="0"/>
          <a:ea typeface="+mn-ea"/>
          <a:cs typeface="Arial" pitchFamily="34" charset="0"/>
        </a:defRPr>
      </a:lvl1pPr>
      <a:lvl2pPr marL="457200" indent="-225425" algn="l" defTabSz="914400" rtl="0" eaLnBrk="1" latinLnBrk="0" hangingPunct="1">
        <a:lnSpc>
          <a:spcPct val="110000"/>
        </a:lnSpc>
        <a:spcBef>
          <a:spcPts val="60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2pPr>
      <a:lvl3pPr marL="688975" indent="-231775" algn="l" defTabSz="914400" rtl="0" eaLnBrk="1" latinLnBrk="0" hangingPunct="1">
        <a:lnSpc>
          <a:spcPct val="110000"/>
        </a:lnSpc>
        <a:spcBef>
          <a:spcPts val="600"/>
        </a:spcBef>
        <a:spcAft>
          <a:spcPts val="6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3pPr>
      <a:lvl4pPr marL="914400"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4pPr>
      <a:lvl5pPr marL="1087438"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slideLayout" Target="../slideLayouts/slideLayout2.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image" Target="../media/image8.png"/><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6.jp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7.pn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mn-lt"/>
              </a:rPr>
              <a:t>Social Credits Ecosystem Enhancements</a:t>
            </a:r>
            <a:endParaRPr lang="en-US" dirty="0">
              <a:latin typeface="+mn-lt"/>
            </a:endParaRPr>
          </a:p>
        </p:txBody>
      </p:sp>
      <p:sp>
        <p:nvSpPr>
          <p:cNvPr id="3" name="Subtitle 2"/>
          <p:cNvSpPr>
            <a:spLocks noGrp="1"/>
          </p:cNvSpPr>
          <p:nvPr>
            <p:ph type="subTitle" idx="1"/>
          </p:nvPr>
        </p:nvSpPr>
        <p:spPr/>
        <p:txBody>
          <a:bodyPr/>
          <a:lstStyle/>
          <a:p>
            <a:r>
              <a:rPr lang="en-US" dirty="0" smtClean="0"/>
              <a:t>Financial Services - Infosys</a:t>
            </a:r>
          </a:p>
          <a:p>
            <a:r>
              <a:rPr lang="en-US" dirty="0" smtClean="0"/>
              <a:t>Jan 2018</a:t>
            </a:r>
            <a:endParaRPr lang="en-US" dirty="0"/>
          </a:p>
        </p:txBody>
      </p:sp>
    </p:spTree>
    <p:extLst>
      <p:ext uri="{BB962C8B-B14F-4D97-AF65-F5344CB8AC3E}">
        <p14:creationId xmlns:p14="http://schemas.microsoft.com/office/powerpoint/2010/main" val="3540306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309800" y="194691"/>
            <a:ext cx="11579517" cy="708469"/>
          </a:xfrm>
        </p:spPr>
        <p:txBody>
          <a:bodyPr/>
          <a:lstStyle/>
          <a:p>
            <a:r>
              <a:rPr lang="en-US" dirty="0" smtClean="0">
                <a:latin typeface="+mn-lt"/>
              </a:rPr>
              <a:t>Equity Workflow</a:t>
            </a:r>
            <a:endParaRPr lang="en-US" dirty="0">
              <a:latin typeface="+mn-lt"/>
            </a:endParaRPr>
          </a:p>
        </p:txBody>
      </p:sp>
      <p:sp>
        <p:nvSpPr>
          <p:cNvPr id="5" name="Pentagon 4"/>
          <p:cNvSpPr/>
          <p:nvPr/>
        </p:nvSpPr>
        <p:spPr>
          <a:xfrm>
            <a:off x="240526" y="862903"/>
            <a:ext cx="11007781" cy="30088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Rectangle 6"/>
          <p:cNvSpPr/>
          <p:nvPr/>
        </p:nvSpPr>
        <p:spPr>
          <a:xfrm>
            <a:off x="240525" y="2377724"/>
            <a:ext cx="1182943" cy="8809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white"/>
                </a:solidFill>
                <a:effectLst/>
                <a:uLnTx/>
                <a:uFillTx/>
                <a:latin typeface="Calibri"/>
                <a:ea typeface="+mn-ea"/>
                <a:cs typeface="+mn-cs"/>
              </a:rPr>
              <a:t>SPV</a:t>
            </a:r>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8" name="Rectangle 7"/>
          <p:cNvSpPr/>
          <p:nvPr/>
        </p:nvSpPr>
        <p:spPr>
          <a:xfrm>
            <a:off x="252795" y="3894796"/>
            <a:ext cx="1182943" cy="6354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white"/>
                </a:solidFill>
                <a:effectLst/>
                <a:uLnTx/>
                <a:uFillTx/>
                <a:latin typeface="Calibri"/>
                <a:ea typeface="+mn-ea"/>
                <a:cs typeface="+mn-cs"/>
              </a:rPr>
              <a:t>Company X</a:t>
            </a:r>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9" name="Rectangle 8"/>
          <p:cNvSpPr/>
          <p:nvPr/>
        </p:nvSpPr>
        <p:spPr>
          <a:xfrm>
            <a:off x="252795" y="5218178"/>
            <a:ext cx="1182943" cy="6115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noProof="0" dirty="0" smtClean="0">
                <a:solidFill>
                  <a:prstClr val="white"/>
                </a:solidFill>
                <a:latin typeface="Calibri"/>
              </a:rPr>
              <a:t>Counsel</a:t>
            </a:r>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6" name="Straight Arrow Connector 15"/>
          <p:cNvCxnSpPr/>
          <p:nvPr/>
        </p:nvCxnSpPr>
        <p:spPr>
          <a:xfrm flipV="1">
            <a:off x="309795" y="3552092"/>
            <a:ext cx="11190543" cy="22115"/>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309795" y="4841631"/>
            <a:ext cx="11190543" cy="41022"/>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46295" y="6330076"/>
            <a:ext cx="11254043" cy="9583"/>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sp>
        <p:nvSpPr>
          <p:cNvPr id="21" name="Flowchart: Predefined Process 20"/>
          <p:cNvSpPr/>
          <p:nvPr/>
        </p:nvSpPr>
        <p:spPr>
          <a:xfrm>
            <a:off x="1702378" y="2342814"/>
            <a:ext cx="1210533" cy="863832"/>
          </a:xfrm>
          <a:prstGeom prst="flowChartPredefinedProcess">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defRPr/>
            </a:pPr>
            <a:r>
              <a:rPr lang="en-US" sz="1100" dirty="0" smtClean="0">
                <a:solidFill>
                  <a:srgbClr val="007CC3"/>
                </a:solidFill>
              </a:rPr>
              <a:t>Upload Signed  Term </a:t>
            </a:r>
            <a:r>
              <a:rPr lang="en-US" sz="1100" dirty="0">
                <a:solidFill>
                  <a:srgbClr val="007CC3"/>
                </a:solidFill>
              </a:rPr>
              <a:t>Sheet (with PO signature) </a:t>
            </a:r>
          </a:p>
        </p:txBody>
      </p:sp>
      <p:sp>
        <p:nvSpPr>
          <p:cNvPr id="22" name="Flowchart: Predefined Process 21"/>
          <p:cNvSpPr/>
          <p:nvPr/>
        </p:nvSpPr>
        <p:spPr>
          <a:xfrm>
            <a:off x="1701476" y="3863263"/>
            <a:ext cx="1366167" cy="863832"/>
          </a:xfrm>
          <a:prstGeom prst="flowChartPredefinedProcess">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R="0" lvl="0" indent="0" algn="ctr" fontAlgn="auto">
              <a:lnSpc>
                <a:spcPct val="100000"/>
              </a:lnSpc>
              <a:spcBef>
                <a:spcPts val="0"/>
              </a:spcBef>
              <a:spcAft>
                <a:spcPts val="0"/>
              </a:spcAft>
              <a:buClrTx/>
              <a:buSzTx/>
              <a:buFontTx/>
              <a:buNone/>
              <a:tabLst/>
              <a:defRPr/>
            </a:pPr>
            <a:r>
              <a:rPr lang="en-US" sz="1100" dirty="0">
                <a:solidFill>
                  <a:srgbClr val="007CC3"/>
                </a:solidFill>
              </a:rPr>
              <a:t>Upload Signed  Term </a:t>
            </a:r>
            <a:r>
              <a:rPr lang="en-US" sz="1100" dirty="0" smtClean="0">
                <a:solidFill>
                  <a:srgbClr val="007CC3"/>
                </a:solidFill>
              </a:rPr>
              <a:t>Sheet</a:t>
            </a:r>
          </a:p>
          <a:p>
            <a:pPr marR="0" lvl="0" indent="0" algn="ctr" fontAlgn="auto">
              <a:lnSpc>
                <a:spcPct val="100000"/>
              </a:lnSpc>
              <a:spcBef>
                <a:spcPts val="0"/>
              </a:spcBef>
              <a:spcAft>
                <a:spcPts val="0"/>
              </a:spcAft>
              <a:buClrTx/>
              <a:buSzTx/>
              <a:buFontTx/>
              <a:buNone/>
              <a:tabLst/>
              <a:defRPr/>
            </a:pPr>
            <a:r>
              <a:rPr lang="en-US" sz="1100" dirty="0">
                <a:solidFill>
                  <a:srgbClr val="007CC3"/>
                </a:solidFill>
              </a:rPr>
              <a:t>(with </a:t>
            </a:r>
            <a:r>
              <a:rPr lang="en-US" sz="1100" dirty="0" smtClean="0">
                <a:solidFill>
                  <a:srgbClr val="007CC3"/>
                </a:solidFill>
              </a:rPr>
              <a:t>Company </a:t>
            </a:r>
            <a:r>
              <a:rPr lang="en-US" sz="1100" dirty="0">
                <a:solidFill>
                  <a:srgbClr val="007CC3"/>
                </a:solidFill>
              </a:rPr>
              <a:t>signature)</a:t>
            </a:r>
          </a:p>
        </p:txBody>
      </p:sp>
      <p:sp>
        <p:nvSpPr>
          <p:cNvPr id="28" name="Flowchart: Predefined Process 27"/>
          <p:cNvSpPr/>
          <p:nvPr/>
        </p:nvSpPr>
        <p:spPr>
          <a:xfrm>
            <a:off x="3660409" y="2323759"/>
            <a:ext cx="1148465" cy="1084655"/>
          </a:xfrm>
          <a:prstGeom prst="flowChartPredefinedProcess">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srgbClr val="007CC3"/>
                </a:solidFill>
                <a:effectLst/>
                <a:uLnTx/>
                <a:uFillTx/>
                <a:ea typeface="+mn-ea"/>
                <a:cs typeface="+mn-cs"/>
              </a:rPr>
              <a:t>Upload Binding Agreement</a:t>
            </a:r>
          </a:p>
          <a:p>
            <a:pPr lvl="0" algn="ctr">
              <a:defRPr/>
            </a:pPr>
            <a:r>
              <a:rPr lang="en-US" sz="1100" dirty="0">
                <a:solidFill>
                  <a:srgbClr val="007CC3"/>
                </a:solidFill>
              </a:rPr>
              <a:t>(with PO signature)</a:t>
            </a:r>
            <a:endParaRPr kumimoji="0" lang="en-US" sz="1100" b="0" i="0" u="none" strike="noStrike" kern="1200" cap="none" spc="0" normalizeH="0" baseline="0" noProof="0" dirty="0">
              <a:ln>
                <a:noFill/>
              </a:ln>
              <a:solidFill>
                <a:srgbClr val="007CC3"/>
              </a:solidFill>
              <a:effectLst/>
              <a:uLnTx/>
              <a:uFillTx/>
              <a:ea typeface="+mn-ea"/>
              <a:cs typeface="+mn-cs"/>
            </a:endParaRPr>
          </a:p>
        </p:txBody>
      </p:sp>
      <p:sp>
        <p:nvSpPr>
          <p:cNvPr id="29" name="Flowchart: Predefined Process 28"/>
          <p:cNvSpPr/>
          <p:nvPr/>
        </p:nvSpPr>
        <p:spPr>
          <a:xfrm>
            <a:off x="3617896" y="3871681"/>
            <a:ext cx="1233852" cy="863832"/>
          </a:xfrm>
          <a:prstGeom prst="flowChartPredefinedProcess">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rgbClr val="007CC3"/>
                </a:solidFill>
              </a:rPr>
              <a:t>Upload Binding Agreement</a:t>
            </a:r>
          </a:p>
          <a:p>
            <a:pPr algn="ctr"/>
            <a:r>
              <a:rPr lang="en-US" sz="1100" dirty="0">
                <a:solidFill>
                  <a:srgbClr val="007CC3"/>
                </a:solidFill>
              </a:rPr>
              <a:t>(with Company signature)</a:t>
            </a:r>
          </a:p>
        </p:txBody>
      </p:sp>
      <p:cxnSp>
        <p:nvCxnSpPr>
          <p:cNvPr id="17" name="Straight Connector 16"/>
          <p:cNvCxnSpPr/>
          <p:nvPr/>
        </p:nvCxnSpPr>
        <p:spPr>
          <a:xfrm>
            <a:off x="5087568" y="964871"/>
            <a:ext cx="26430" cy="537580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490656" y="903160"/>
            <a:ext cx="44498" cy="5345479"/>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0916751" y="1032113"/>
            <a:ext cx="38481" cy="5307546"/>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35" name="Flowchart: Predefined Process 34"/>
          <p:cNvSpPr/>
          <p:nvPr/>
        </p:nvSpPr>
        <p:spPr>
          <a:xfrm>
            <a:off x="7263524" y="5400013"/>
            <a:ext cx="971311" cy="602578"/>
          </a:xfrm>
          <a:prstGeom prst="flowChartPredefinedProcess">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1100" dirty="0" smtClean="0">
                <a:solidFill>
                  <a:srgbClr val="007CC3"/>
                </a:solidFill>
              </a:rPr>
              <a:t>Issue CP Satisfaction Letter</a:t>
            </a:r>
            <a:endParaRPr lang="en-US" sz="1100" dirty="0">
              <a:solidFill>
                <a:srgbClr val="007CC3"/>
              </a:solidFill>
            </a:endParaRPr>
          </a:p>
        </p:txBody>
      </p:sp>
      <p:sp>
        <p:nvSpPr>
          <p:cNvPr id="40" name="Flowchart: Predefined Process 39"/>
          <p:cNvSpPr/>
          <p:nvPr/>
        </p:nvSpPr>
        <p:spPr>
          <a:xfrm>
            <a:off x="7056717" y="2546333"/>
            <a:ext cx="1386247" cy="760247"/>
          </a:xfrm>
          <a:prstGeom prst="flowChartPredefinedProcess">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defRPr/>
            </a:pPr>
            <a:r>
              <a:rPr lang="en-US" sz="1100" dirty="0" smtClean="0">
                <a:solidFill>
                  <a:srgbClr val="007CC3"/>
                </a:solidFill>
              </a:rPr>
              <a:t>Issue Equity (outside system) and Upload Evidence</a:t>
            </a:r>
            <a:endParaRPr lang="en-US" sz="1100" dirty="0">
              <a:solidFill>
                <a:srgbClr val="007CC3"/>
              </a:solidFill>
            </a:endParaRPr>
          </a:p>
        </p:txBody>
      </p:sp>
      <p:sp>
        <p:nvSpPr>
          <p:cNvPr id="42" name="Flowchart: Predefined Process 41"/>
          <p:cNvSpPr/>
          <p:nvPr/>
        </p:nvSpPr>
        <p:spPr>
          <a:xfrm>
            <a:off x="8825240" y="2339303"/>
            <a:ext cx="1714774" cy="863832"/>
          </a:xfrm>
          <a:prstGeom prst="flowChartPredefinedProcess">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smtClean="0">
                <a:solidFill>
                  <a:srgbClr val="007CC3"/>
                </a:solidFill>
              </a:rPr>
              <a:t>Equity Workflow </a:t>
            </a:r>
            <a:r>
              <a:rPr lang="en-US" sz="1100" dirty="0">
                <a:solidFill>
                  <a:srgbClr val="007CC3"/>
                </a:solidFill>
              </a:rPr>
              <a:t>completed. Complete Other workflows</a:t>
            </a:r>
          </a:p>
        </p:txBody>
      </p:sp>
      <p:sp>
        <p:nvSpPr>
          <p:cNvPr id="54" name="Rectangle 53"/>
          <p:cNvSpPr/>
          <p:nvPr/>
        </p:nvSpPr>
        <p:spPr>
          <a:xfrm>
            <a:off x="1867293" y="909549"/>
            <a:ext cx="899927" cy="1615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Phase1</a:t>
            </a:r>
            <a:endParaRPr lang="en-US" sz="1200" dirty="0"/>
          </a:p>
        </p:txBody>
      </p:sp>
      <p:sp>
        <p:nvSpPr>
          <p:cNvPr id="61" name="Rectangle 60"/>
          <p:cNvSpPr/>
          <p:nvPr/>
        </p:nvSpPr>
        <p:spPr>
          <a:xfrm>
            <a:off x="3368386" y="909549"/>
            <a:ext cx="899927" cy="1615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Phase2</a:t>
            </a:r>
            <a:endParaRPr lang="en-US" sz="1200" dirty="0"/>
          </a:p>
        </p:txBody>
      </p:sp>
      <p:sp>
        <p:nvSpPr>
          <p:cNvPr id="62" name="Rectangle 61"/>
          <p:cNvSpPr/>
          <p:nvPr/>
        </p:nvSpPr>
        <p:spPr>
          <a:xfrm>
            <a:off x="5434578" y="932573"/>
            <a:ext cx="899927" cy="1615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Phase3</a:t>
            </a:r>
            <a:endParaRPr lang="en-US" sz="1200" dirty="0"/>
          </a:p>
        </p:txBody>
      </p:sp>
      <p:sp>
        <p:nvSpPr>
          <p:cNvPr id="64" name="Rectangle 63"/>
          <p:cNvSpPr/>
          <p:nvPr/>
        </p:nvSpPr>
        <p:spPr>
          <a:xfrm>
            <a:off x="7156451" y="909549"/>
            <a:ext cx="899927" cy="1615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Phase4</a:t>
            </a:r>
            <a:endParaRPr lang="en-US" sz="1200" dirty="0"/>
          </a:p>
        </p:txBody>
      </p:sp>
      <p:sp>
        <p:nvSpPr>
          <p:cNvPr id="65" name="Rectangle 64"/>
          <p:cNvSpPr/>
          <p:nvPr/>
        </p:nvSpPr>
        <p:spPr>
          <a:xfrm>
            <a:off x="9061113" y="945479"/>
            <a:ext cx="899927" cy="1615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Phase5</a:t>
            </a:r>
            <a:endParaRPr lang="en-US" sz="1200" dirty="0"/>
          </a:p>
        </p:txBody>
      </p:sp>
      <p:cxnSp>
        <p:nvCxnSpPr>
          <p:cNvPr id="82" name="Elbow Connector 81"/>
          <p:cNvCxnSpPr>
            <a:stCxn id="21" idx="2"/>
            <a:endCxn id="22" idx="0"/>
          </p:cNvCxnSpPr>
          <p:nvPr/>
        </p:nvCxnSpPr>
        <p:spPr>
          <a:xfrm rot="16200000" flipH="1">
            <a:off x="2017794" y="3496496"/>
            <a:ext cx="656617" cy="76915"/>
          </a:xfrm>
          <a:prstGeom prst="bentConnector3">
            <a:avLst>
              <a:gd name="adj1" fmla="val 50000"/>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Elbow Connector 83"/>
          <p:cNvCxnSpPr>
            <a:stCxn id="40" idx="3"/>
            <a:endCxn id="42" idx="1"/>
          </p:cNvCxnSpPr>
          <p:nvPr/>
        </p:nvCxnSpPr>
        <p:spPr>
          <a:xfrm flipV="1">
            <a:off x="8442964" y="2771219"/>
            <a:ext cx="382276" cy="155238"/>
          </a:xfrm>
          <a:prstGeom prst="bentConnector3">
            <a:avLst>
              <a:gd name="adj1" fmla="val 50000"/>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540233" y="1163782"/>
            <a:ext cx="24064" cy="5176891"/>
          </a:xfrm>
          <a:prstGeom prst="line">
            <a:avLst/>
          </a:prstGeom>
        </p:spPr>
        <p:style>
          <a:lnRef idx="1">
            <a:schemeClr val="accent1"/>
          </a:lnRef>
          <a:fillRef idx="0">
            <a:schemeClr val="accent1"/>
          </a:fillRef>
          <a:effectRef idx="0">
            <a:schemeClr val="accent1"/>
          </a:effectRef>
          <a:fontRef idx="minor">
            <a:schemeClr val="tx1"/>
          </a:fontRef>
        </p:style>
      </p:cxnSp>
      <p:sp>
        <p:nvSpPr>
          <p:cNvPr id="49" name="Flowchart: Predefined Process 48"/>
          <p:cNvSpPr/>
          <p:nvPr/>
        </p:nvSpPr>
        <p:spPr>
          <a:xfrm>
            <a:off x="7265107" y="3824895"/>
            <a:ext cx="960042" cy="725477"/>
          </a:xfrm>
          <a:prstGeom prst="flowChartPredefinedProcess">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1100" dirty="0" smtClean="0">
                <a:solidFill>
                  <a:srgbClr val="007CC3"/>
                </a:solidFill>
              </a:rPr>
              <a:t>CP Letter Received</a:t>
            </a:r>
            <a:endParaRPr lang="en-US" sz="1100" dirty="0">
              <a:solidFill>
                <a:srgbClr val="007CC3"/>
              </a:solidFill>
            </a:endParaRPr>
          </a:p>
        </p:txBody>
      </p:sp>
      <p:sp>
        <p:nvSpPr>
          <p:cNvPr id="51" name="Flowchart: Predefined Process 50"/>
          <p:cNvSpPr/>
          <p:nvPr/>
        </p:nvSpPr>
        <p:spPr>
          <a:xfrm>
            <a:off x="5408754" y="5471298"/>
            <a:ext cx="1289780" cy="474048"/>
          </a:xfrm>
          <a:prstGeom prst="flowChartPredefinedProcess">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rgbClr val="007CC3"/>
                </a:solidFill>
              </a:rPr>
              <a:t>Define CP and Due dates</a:t>
            </a:r>
            <a:endParaRPr lang="en-US" sz="1100" dirty="0">
              <a:solidFill>
                <a:srgbClr val="007CC3"/>
              </a:solidFill>
            </a:endParaRPr>
          </a:p>
        </p:txBody>
      </p:sp>
      <p:cxnSp>
        <p:nvCxnSpPr>
          <p:cNvPr id="58" name="Straight Connector 57"/>
          <p:cNvCxnSpPr/>
          <p:nvPr/>
        </p:nvCxnSpPr>
        <p:spPr>
          <a:xfrm>
            <a:off x="3215776" y="1271111"/>
            <a:ext cx="43614" cy="5035443"/>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6902346" y="1071088"/>
            <a:ext cx="26430" cy="537580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35" idx="0"/>
            <a:endCxn id="49" idx="2"/>
          </p:cNvCxnSpPr>
          <p:nvPr/>
        </p:nvCxnSpPr>
        <p:spPr>
          <a:xfrm flipH="1" flipV="1">
            <a:off x="7745128" y="4550372"/>
            <a:ext cx="4052" cy="84964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22" idx="3"/>
            <a:endCxn id="28" idx="1"/>
          </p:cNvCxnSpPr>
          <p:nvPr/>
        </p:nvCxnSpPr>
        <p:spPr>
          <a:xfrm flipV="1">
            <a:off x="3067643" y="2866087"/>
            <a:ext cx="592766" cy="1429092"/>
          </a:xfrm>
          <a:prstGeom prst="bentConnector3">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8" idx="2"/>
            <a:endCxn id="29" idx="0"/>
          </p:cNvCxnSpPr>
          <p:nvPr/>
        </p:nvCxnSpPr>
        <p:spPr>
          <a:xfrm>
            <a:off x="4234642" y="3408414"/>
            <a:ext cx="180" cy="46326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9" idx="2"/>
            <a:endCxn id="51" idx="1"/>
          </p:cNvCxnSpPr>
          <p:nvPr/>
        </p:nvCxnSpPr>
        <p:spPr>
          <a:xfrm rot="16200000" flipH="1">
            <a:off x="4335384" y="4634951"/>
            <a:ext cx="972809" cy="1173932"/>
          </a:xfrm>
          <a:prstGeom prst="bent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51" idx="3"/>
            <a:endCxn id="35" idx="1"/>
          </p:cNvCxnSpPr>
          <p:nvPr/>
        </p:nvCxnSpPr>
        <p:spPr>
          <a:xfrm flipV="1">
            <a:off x="6698534" y="5701302"/>
            <a:ext cx="564990" cy="702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49" idx="0"/>
            <a:endCxn id="40" idx="2"/>
          </p:cNvCxnSpPr>
          <p:nvPr/>
        </p:nvCxnSpPr>
        <p:spPr>
          <a:xfrm flipV="1">
            <a:off x="7745128" y="3306580"/>
            <a:ext cx="4713" cy="51831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230284" y="2092715"/>
            <a:ext cx="11141101" cy="60889"/>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283223" y="1211791"/>
            <a:ext cx="1182943" cy="8809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white"/>
                </a:solidFill>
                <a:effectLst/>
                <a:uLnTx/>
                <a:uFillTx/>
                <a:latin typeface="Calibri"/>
                <a:ea typeface="+mn-ea"/>
                <a:cs typeface="+mn-cs"/>
              </a:rPr>
              <a:t>Project Owner (PO)</a:t>
            </a:r>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44" name="Flowchart: Predefined Process 43"/>
          <p:cNvSpPr/>
          <p:nvPr/>
        </p:nvSpPr>
        <p:spPr>
          <a:xfrm>
            <a:off x="1947454" y="1582094"/>
            <a:ext cx="8966890" cy="321858"/>
          </a:xfrm>
          <a:prstGeom prst="flowChartPredefinedProcess">
            <a:avLst/>
          </a:prstGeom>
          <a:solidFill>
            <a:schemeClr val="tx2">
              <a:lumMod val="20000"/>
              <a:lumOff val="8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1100" b="1" dirty="0" smtClean="0">
                <a:solidFill>
                  <a:srgbClr val="007CC3"/>
                </a:solidFill>
              </a:rPr>
              <a:t>Can view all transactions</a:t>
            </a:r>
            <a:endParaRPr lang="en-US" sz="1100" b="1" dirty="0">
              <a:solidFill>
                <a:srgbClr val="007CC3"/>
              </a:solidFill>
            </a:endParaRPr>
          </a:p>
        </p:txBody>
      </p:sp>
    </p:spTree>
    <p:extLst>
      <p:ext uri="{BB962C8B-B14F-4D97-AF65-F5344CB8AC3E}">
        <p14:creationId xmlns:p14="http://schemas.microsoft.com/office/powerpoint/2010/main" val="15154646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309800" y="194691"/>
            <a:ext cx="11579517" cy="708469"/>
          </a:xfrm>
        </p:spPr>
        <p:txBody>
          <a:bodyPr/>
          <a:lstStyle/>
          <a:p>
            <a:r>
              <a:rPr lang="en-US" dirty="0" smtClean="0">
                <a:latin typeface="+mn-lt"/>
              </a:rPr>
              <a:t>Land Workflow</a:t>
            </a:r>
            <a:endParaRPr lang="en-US" dirty="0">
              <a:latin typeface="+mn-lt"/>
            </a:endParaRPr>
          </a:p>
        </p:txBody>
      </p:sp>
      <p:sp>
        <p:nvSpPr>
          <p:cNvPr id="5" name="Pentagon 4"/>
          <p:cNvSpPr/>
          <p:nvPr/>
        </p:nvSpPr>
        <p:spPr>
          <a:xfrm>
            <a:off x="240526" y="862903"/>
            <a:ext cx="11951474" cy="30088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Rectangle 6"/>
          <p:cNvSpPr/>
          <p:nvPr/>
        </p:nvSpPr>
        <p:spPr>
          <a:xfrm>
            <a:off x="268777" y="2396438"/>
            <a:ext cx="1182943" cy="8809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white"/>
                </a:solidFill>
                <a:effectLst/>
                <a:uLnTx/>
                <a:uFillTx/>
                <a:latin typeface="Calibri"/>
                <a:ea typeface="+mn-ea"/>
                <a:cs typeface="+mn-cs"/>
              </a:rPr>
              <a:t>SPV</a:t>
            </a:r>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8" name="Rectangle 7"/>
          <p:cNvSpPr/>
          <p:nvPr/>
        </p:nvSpPr>
        <p:spPr>
          <a:xfrm>
            <a:off x="262375" y="3958722"/>
            <a:ext cx="1182943" cy="6354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white"/>
                </a:solidFill>
                <a:effectLst/>
                <a:uLnTx/>
                <a:uFillTx/>
                <a:latin typeface="Calibri"/>
                <a:ea typeface="+mn-ea"/>
                <a:cs typeface="+mn-cs"/>
              </a:rPr>
              <a:t>Land Owner</a:t>
            </a:r>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9" name="Rectangle 8"/>
          <p:cNvSpPr/>
          <p:nvPr/>
        </p:nvSpPr>
        <p:spPr>
          <a:xfrm>
            <a:off x="233477" y="5193311"/>
            <a:ext cx="1182943" cy="6115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noProof="0" dirty="0" smtClean="0">
                <a:solidFill>
                  <a:prstClr val="white"/>
                </a:solidFill>
                <a:latin typeface="Calibri"/>
              </a:rPr>
              <a:t>Land Owner Counsel</a:t>
            </a:r>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8" name="Straight Arrow Connector 17"/>
          <p:cNvCxnSpPr/>
          <p:nvPr/>
        </p:nvCxnSpPr>
        <p:spPr>
          <a:xfrm flipV="1">
            <a:off x="309795" y="3346563"/>
            <a:ext cx="11679276" cy="36857"/>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46295" y="6301490"/>
            <a:ext cx="11764007" cy="28586"/>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sp>
        <p:nvSpPr>
          <p:cNvPr id="28" name="Flowchart: Predefined Process 27"/>
          <p:cNvSpPr/>
          <p:nvPr/>
        </p:nvSpPr>
        <p:spPr>
          <a:xfrm>
            <a:off x="3442999" y="3751293"/>
            <a:ext cx="1012438" cy="702404"/>
          </a:xfrm>
          <a:prstGeom prst="flowChartPredefinedProcess">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srgbClr val="007CC3"/>
                </a:solidFill>
                <a:effectLst/>
                <a:uLnTx/>
                <a:uFillTx/>
                <a:ea typeface="+mn-ea"/>
                <a:cs typeface="+mn-cs"/>
              </a:rPr>
              <a:t>Upload Conveyance</a:t>
            </a:r>
            <a:endParaRPr kumimoji="0" lang="en-US" sz="1100" b="0" i="0" u="none" strike="noStrike" kern="1200" cap="none" spc="0" normalizeH="0" baseline="0" noProof="0" dirty="0">
              <a:ln>
                <a:noFill/>
              </a:ln>
              <a:solidFill>
                <a:srgbClr val="007CC3"/>
              </a:solidFill>
              <a:effectLst/>
              <a:uLnTx/>
              <a:uFillTx/>
              <a:ea typeface="+mn-ea"/>
              <a:cs typeface="+mn-cs"/>
            </a:endParaRPr>
          </a:p>
        </p:txBody>
      </p:sp>
      <p:cxnSp>
        <p:nvCxnSpPr>
          <p:cNvPr id="20" name="Straight Connector 19"/>
          <p:cNvCxnSpPr/>
          <p:nvPr/>
        </p:nvCxnSpPr>
        <p:spPr>
          <a:xfrm>
            <a:off x="6763766" y="964824"/>
            <a:ext cx="44498" cy="5345479"/>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9918501" y="1059897"/>
            <a:ext cx="0" cy="5307546"/>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1971821" y="903160"/>
            <a:ext cx="38481" cy="5307546"/>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35" name="Flowchart: Predefined Process 34"/>
          <p:cNvSpPr/>
          <p:nvPr/>
        </p:nvSpPr>
        <p:spPr>
          <a:xfrm>
            <a:off x="10398731" y="5151389"/>
            <a:ext cx="971311" cy="759359"/>
          </a:xfrm>
          <a:prstGeom prst="flowChartPredefinedProcess">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1100" dirty="0" smtClean="0">
                <a:solidFill>
                  <a:srgbClr val="007CC3"/>
                </a:solidFill>
              </a:rPr>
              <a:t>Issue and Upload CP Satisfaction Letter</a:t>
            </a:r>
            <a:endParaRPr lang="en-US" sz="1100" dirty="0">
              <a:solidFill>
                <a:srgbClr val="007CC3"/>
              </a:solidFill>
            </a:endParaRPr>
          </a:p>
        </p:txBody>
      </p:sp>
      <p:sp>
        <p:nvSpPr>
          <p:cNvPr id="40" name="Flowchart: Predefined Process 39"/>
          <p:cNvSpPr/>
          <p:nvPr/>
        </p:nvSpPr>
        <p:spPr>
          <a:xfrm>
            <a:off x="8365822" y="3678174"/>
            <a:ext cx="1386247" cy="1031778"/>
          </a:xfrm>
          <a:prstGeom prst="flowChartPredefinedProcess">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defRPr/>
            </a:pPr>
            <a:r>
              <a:rPr lang="en-US" sz="1100" dirty="0" smtClean="0">
                <a:solidFill>
                  <a:srgbClr val="007CC3"/>
                </a:solidFill>
              </a:rPr>
              <a:t>Regulatory Approval Received (Outside System) and evidence Uploaded</a:t>
            </a:r>
            <a:endParaRPr lang="en-US" sz="1100" dirty="0">
              <a:solidFill>
                <a:srgbClr val="007CC3"/>
              </a:solidFill>
            </a:endParaRPr>
          </a:p>
        </p:txBody>
      </p:sp>
      <p:sp>
        <p:nvSpPr>
          <p:cNvPr id="54" name="Rectangle 53"/>
          <p:cNvSpPr/>
          <p:nvPr/>
        </p:nvSpPr>
        <p:spPr>
          <a:xfrm>
            <a:off x="1867293" y="909549"/>
            <a:ext cx="899927" cy="1615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Phase1</a:t>
            </a:r>
            <a:endParaRPr lang="en-US" sz="1200" dirty="0"/>
          </a:p>
        </p:txBody>
      </p:sp>
      <p:sp>
        <p:nvSpPr>
          <p:cNvPr id="61" name="Rectangle 60"/>
          <p:cNvSpPr/>
          <p:nvPr/>
        </p:nvSpPr>
        <p:spPr>
          <a:xfrm>
            <a:off x="3368386" y="909549"/>
            <a:ext cx="899927" cy="1615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Phase2</a:t>
            </a:r>
            <a:endParaRPr lang="en-US" sz="1200" dirty="0"/>
          </a:p>
        </p:txBody>
      </p:sp>
      <p:sp>
        <p:nvSpPr>
          <p:cNvPr id="62" name="Rectangle 61"/>
          <p:cNvSpPr/>
          <p:nvPr/>
        </p:nvSpPr>
        <p:spPr>
          <a:xfrm>
            <a:off x="5158510" y="906580"/>
            <a:ext cx="899927" cy="1615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Phase3</a:t>
            </a:r>
            <a:endParaRPr lang="en-US" sz="1200" dirty="0"/>
          </a:p>
        </p:txBody>
      </p:sp>
      <p:sp>
        <p:nvSpPr>
          <p:cNvPr id="65" name="Rectangle 64"/>
          <p:cNvSpPr/>
          <p:nvPr/>
        </p:nvSpPr>
        <p:spPr>
          <a:xfrm>
            <a:off x="8590595" y="922262"/>
            <a:ext cx="899927" cy="1615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Phase 5</a:t>
            </a:r>
            <a:endParaRPr lang="en-US" sz="1200" dirty="0"/>
          </a:p>
        </p:txBody>
      </p:sp>
      <p:sp>
        <p:nvSpPr>
          <p:cNvPr id="66" name="Rectangle 65"/>
          <p:cNvSpPr/>
          <p:nvPr/>
        </p:nvSpPr>
        <p:spPr>
          <a:xfrm>
            <a:off x="10309057" y="911755"/>
            <a:ext cx="899927" cy="1615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Phase 6</a:t>
            </a:r>
            <a:endParaRPr lang="en-US" sz="1200" dirty="0"/>
          </a:p>
        </p:txBody>
      </p:sp>
      <p:cxnSp>
        <p:nvCxnSpPr>
          <p:cNvPr id="84" name="Elbow Connector 83"/>
          <p:cNvCxnSpPr>
            <a:stCxn id="35" idx="0"/>
            <a:endCxn id="49" idx="2"/>
          </p:cNvCxnSpPr>
          <p:nvPr/>
        </p:nvCxnSpPr>
        <p:spPr>
          <a:xfrm rot="16200000" flipV="1">
            <a:off x="10539375" y="4806376"/>
            <a:ext cx="690024" cy="1"/>
          </a:xfrm>
          <a:prstGeom prst="bentConnector3">
            <a:avLst>
              <a:gd name="adj1" fmla="val 50000"/>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540233" y="1163782"/>
            <a:ext cx="24064" cy="5176891"/>
          </a:xfrm>
          <a:prstGeom prst="line">
            <a:avLst/>
          </a:prstGeom>
        </p:spPr>
        <p:style>
          <a:lnRef idx="1">
            <a:schemeClr val="accent1"/>
          </a:lnRef>
          <a:fillRef idx="0">
            <a:schemeClr val="accent1"/>
          </a:fillRef>
          <a:effectRef idx="0">
            <a:schemeClr val="accent1"/>
          </a:effectRef>
          <a:fontRef idx="minor">
            <a:schemeClr val="tx1"/>
          </a:fontRef>
        </p:style>
      </p:cxnSp>
      <p:sp>
        <p:nvSpPr>
          <p:cNvPr id="49" name="Flowchart: Predefined Process 48"/>
          <p:cNvSpPr/>
          <p:nvPr/>
        </p:nvSpPr>
        <p:spPr>
          <a:xfrm>
            <a:off x="10404365" y="3735888"/>
            <a:ext cx="960042" cy="725477"/>
          </a:xfrm>
          <a:prstGeom prst="flowChartPredefinedProcess">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1100" dirty="0" smtClean="0">
                <a:solidFill>
                  <a:srgbClr val="007CC3"/>
                </a:solidFill>
              </a:rPr>
              <a:t>CP Letter Received</a:t>
            </a:r>
            <a:endParaRPr lang="en-US" sz="1100" dirty="0">
              <a:solidFill>
                <a:srgbClr val="007CC3"/>
              </a:solidFill>
            </a:endParaRPr>
          </a:p>
        </p:txBody>
      </p:sp>
      <p:sp>
        <p:nvSpPr>
          <p:cNvPr id="51" name="Flowchart: Predefined Process 50"/>
          <p:cNvSpPr/>
          <p:nvPr/>
        </p:nvSpPr>
        <p:spPr>
          <a:xfrm>
            <a:off x="5564950" y="5025050"/>
            <a:ext cx="966027" cy="474048"/>
          </a:xfrm>
          <a:prstGeom prst="flowChartPredefinedProcess">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rgbClr val="007CC3"/>
                </a:solidFill>
              </a:rPr>
              <a:t>Define CP and Due dates</a:t>
            </a:r>
            <a:endParaRPr lang="en-US" sz="1100" dirty="0">
              <a:solidFill>
                <a:srgbClr val="007CC3"/>
              </a:solidFill>
            </a:endParaRPr>
          </a:p>
        </p:txBody>
      </p:sp>
      <p:cxnSp>
        <p:nvCxnSpPr>
          <p:cNvPr id="58" name="Straight Connector 57"/>
          <p:cNvCxnSpPr/>
          <p:nvPr/>
        </p:nvCxnSpPr>
        <p:spPr>
          <a:xfrm>
            <a:off x="2978453" y="1274860"/>
            <a:ext cx="43614" cy="5035443"/>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952202" y="1163782"/>
            <a:ext cx="26430" cy="537580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259920" y="4834476"/>
            <a:ext cx="11679276" cy="36857"/>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82" idx="3"/>
            <a:endCxn id="51" idx="1"/>
          </p:cNvCxnSpPr>
          <p:nvPr/>
        </p:nvCxnSpPr>
        <p:spPr>
          <a:xfrm>
            <a:off x="4430116" y="2951879"/>
            <a:ext cx="1134834" cy="2310195"/>
          </a:xfrm>
          <a:prstGeom prst="bent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18" idx="3"/>
            <a:endCxn id="125" idx="0"/>
          </p:cNvCxnSpPr>
          <p:nvPr/>
        </p:nvCxnSpPr>
        <p:spPr>
          <a:xfrm>
            <a:off x="6494289" y="2860796"/>
            <a:ext cx="1041652" cy="771367"/>
          </a:xfrm>
          <a:prstGeom prst="bent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40" idx="2"/>
            <a:endCxn id="35" idx="1"/>
          </p:cNvCxnSpPr>
          <p:nvPr/>
        </p:nvCxnSpPr>
        <p:spPr>
          <a:xfrm rot="16200000" flipH="1">
            <a:off x="9318280" y="4450617"/>
            <a:ext cx="821117" cy="1339785"/>
          </a:xfrm>
          <a:prstGeom prst="bentConnector2">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Flowchart: Predefined Process 59"/>
          <p:cNvSpPr/>
          <p:nvPr/>
        </p:nvSpPr>
        <p:spPr>
          <a:xfrm>
            <a:off x="1641781" y="3641931"/>
            <a:ext cx="1290756" cy="927878"/>
          </a:xfrm>
          <a:prstGeom prst="flowChartPredefinedProcess">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R="0" lvl="0" indent="0" algn="ctr" fontAlgn="auto">
              <a:lnSpc>
                <a:spcPct val="100000"/>
              </a:lnSpc>
              <a:spcBef>
                <a:spcPts val="0"/>
              </a:spcBef>
              <a:spcAft>
                <a:spcPts val="0"/>
              </a:spcAft>
              <a:buClrTx/>
              <a:buSzTx/>
              <a:buFontTx/>
              <a:buNone/>
              <a:tabLst/>
              <a:defRPr/>
            </a:pPr>
            <a:r>
              <a:rPr lang="en-US" sz="1100" dirty="0" smtClean="0">
                <a:solidFill>
                  <a:srgbClr val="007CC3"/>
                </a:solidFill>
              </a:rPr>
              <a:t>Enter Land Information and upload Ownership documents</a:t>
            </a:r>
            <a:endParaRPr lang="en-US" sz="1100" dirty="0">
              <a:solidFill>
                <a:srgbClr val="007CC3"/>
              </a:solidFill>
            </a:endParaRPr>
          </a:p>
        </p:txBody>
      </p:sp>
      <p:sp>
        <p:nvSpPr>
          <p:cNvPr id="63" name="Flowchart: Predefined Process 62"/>
          <p:cNvSpPr/>
          <p:nvPr/>
        </p:nvSpPr>
        <p:spPr>
          <a:xfrm>
            <a:off x="1651417" y="2289755"/>
            <a:ext cx="1242456" cy="864727"/>
          </a:xfrm>
          <a:prstGeom prst="flowChartPredefinedProcess">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R="0" lvl="0" indent="0" algn="ctr" fontAlgn="auto">
              <a:lnSpc>
                <a:spcPct val="100000"/>
              </a:lnSpc>
              <a:spcBef>
                <a:spcPts val="0"/>
              </a:spcBef>
              <a:spcAft>
                <a:spcPts val="0"/>
              </a:spcAft>
              <a:buClrTx/>
              <a:buSzTx/>
              <a:buFontTx/>
              <a:buNone/>
              <a:tabLst/>
              <a:defRPr/>
            </a:pPr>
            <a:r>
              <a:rPr lang="en-US" sz="1100" dirty="0" smtClean="0">
                <a:solidFill>
                  <a:srgbClr val="007CC3"/>
                </a:solidFill>
              </a:rPr>
              <a:t>Select from list of required documents to be asked from Land Owner</a:t>
            </a:r>
            <a:endParaRPr lang="en-US" sz="1100" dirty="0">
              <a:solidFill>
                <a:srgbClr val="007CC3"/>
              </a:solidFill>
            </a:endParaRPr>
          </a:p>
        </p:txBody>
      </p:sp>
      <p:cxnSp>
        <p:nvCxnSpPr>
          <p:cNvPr id="44" name="Elbow Connector 43"/>
          <p:cNvCxnSpPr>
            <a:stCxn id="63" idx="2"/>
            <a:endCxn id="60" idx="0"/>
          </p:cNvCxnSpPr>
          <p:nvPr/>
        </p:nvCxnSpPr>
        <p:spPr>
          <a:xfrm rot="16200000" flipH="1">
            <a:off x="2036178" y="3390949"/>
            <a:ext cx="487449" cy="14514"/>
          </a:xfrm>
          <a:prstGeom prst="bent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2" name="Flowchart: Predefined Process 81"/>
          <p:cNvSpPr/>
          <p:nvPr/>
        </p:nvSpPr>
        <p:spPr>
          <a:xfrm>
            <a:off x="3470074" y="2589140"/>
            <a:ext cx="960042" cy="725477"/>
          </a:xfrm>
          <a:prstGeom prst="flowChartPredefinedProcess">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1100" dirty="0" smtClean="0">
                <a:solidFill>
                  <a:srgbClr val="007CC3"/>
                </a:solidFill>
              </a:rPr>
              <a:t>Provide Agreement on Conveyance</a:t>
            </a:r>
            <a:endParaRPr lang="en-US" sz="1100" dirty="0">
              <a:solidFill>
                <a:srgbClr val="007CC3"/>
              </a:solidFill>
            </a:endParaRPr>
          </a:p>
        </p:txBody>
      </p:sp>
      <p:cxnSp>
        <p:nvCxnSpPr>
          <p:cNvPr id="80" name="Straight Arrow Connector 79"/>
          <p:cNvCxnSpPr>
            <a:stCxn id="28" idx="0"/>
            <a:endCxn id="82" idx="2"/>
          </p:cNvCxnSpPr>
          <p:nvPr/>
        </p:nvCxnSpPr>
        <p:spPr>
          <a:xfrm flipV="1">
            <a:off x="3949218" y="3314617"/>
            <a:ext cx="877" cy="43667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8164687" y="1059897"/>
            <a:ext cx="44498" cy="5345479"/>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118" name="Flowchart: Predefined Process 117"/>
          <p:cNvSpPr/>
          <p:nvPr/>
        </p:nvSpPr>
        <p:spPr>
          <a:xfrm>
            <a:off x="5528262" y="2623772"/>
            <a:ext cx="966027" cy="474048"/>
          </a:xfrm>
          <a:prstGeom prst="flowChartPredefinedProcess">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defRPr/>
            </a:pPr>
            <a:r>
              <a:rPr lang="en-US" sz="1100" dirty="0">
                <a:solidFill>
                  <a:srgbClr val="007CC3"/>
                </a:solidFill>
              </a:rPr>
              <a:t>Provide </a:t>
            </a:r>
            <a:r>
              <a:rPr lang="en-US" sz="1100" dirty="0" smtClean="0">
                <a:solidFill>
                  <a:srgbClr val="007CC3"/>
                </a:solidFill>
              </a:rPr>
              <a:t>Agreement to CP</a:t>
            </a:r>
            <a:endParaRPr lang="en-US" sz="1100" dirty="0">
              <a:solidFill>
                <a:srgbClr val="007CC3"/>
              </a:solidFill>
            </a:endParaRPr>
          </a:p>
        </p:txBody>
      </p:sp>
      <p:sp>
        <p:nvSpPr>
          <p:cNvPr id="119" name="Flowchart: Predefined Process 118"/>
          <p:cNvSpPr/>
          <p:nvPr/>
        </p:nvSpPr>
        <p:spPr>
          <a:xfrm>
            <a:off x="5550310" y="3892899"/>
            <a:ext cx="966027" cy="474048"/>
          </a:xfrm>
          <a:prstGeom prst="flowChartPredefinedProcess">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rgbClr val="007CC3"/>
                </a:solidFill>
              </a:rPr>
              <a:t>Provide Agreement to CP</a:t>
            </a:r>
            <a:endParaRPr lang="en-US" sz="1100" dirty="0">
              <a:solidFill>
                <a:srgbClr val="007CC3"/>
              </a:solidFill>
            </a:endParaRPr>
          </a:p>
        </p:txBody>
      </p:sp>
      <p:cxnSp>
        <p:nvCxnSpPr>
          <p:cNvPr id="122" name="Straight Arrow Connector 121"/>
          <p:cNvCxnSpPr>
            <a:stCxn id="51" idx="0"/>
            <a:endCxn id="119" idx="2"/>
          </p:cNvCxnSpPr>
          <p:nvPr/>
        </p:nvCxnSpPr>
        <p:spPr>
          <a:xfrm flipH="1" flipV="1">
            <a:off x="6033324" y="4366947"/>
            <a:ext cx="14640" cy="65810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19" idx="0"/>
            <a:endCxn id="118" idx="2"/>
          </p:cNvCxnSpPr>
          <p:nvPr/>
        </p:nvCxnSpPr>
        <p:spPr>
          <a:xfrm flipH="1" flipV="1">
            <a:off x="6011276" y="3097820"/>
            <a:ext cx="22048" cy="79507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5" name="Flowchart: Predefined Process 124"/>
          <p:cNvSpPr/>
          <p:nvPr/>
        </p:nvSpPr>
        <p:spPr>
          <a:xfrm>
            <a:off x="6963927" y="3632163"/>
            <a:ext cx="1144027" cy="1127197"/>
          </a:xfrm>
          <a:prstGeom prst="flowChartPredefinedProcess">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defRPr/>
            </a:pPr>
            <a:r>
              <a:rPr lang="en-US" sz="1100" dirty="0" smtClean="0">
                <a:solidFill>
                  <a:srgbClr val="007CC3"/>
                </a:solidFill>
              </a:rPr>
              <a:t>Take for Regulatory Approval (Outside System)</a:t>
            </a:r>
            <a:endParaRPr lang="en-US" sz="1100" dirty="0">
              <a:solidFill>
                <a:srgbClr val="007CC3"/>
              </a:solidFill>
            </a:endParaRPr>
          </a:p>
        </p:txBody>
      </p:sp>
      <p:cxnSp>
        <p:nvCxnSpPr>
          <p:cNvPr id="130" name="Straight Arrow Connector 129"/>
          <p:cNvCxnSpPr>
            <a:stCxn id="125" idx="3"/>
            <a:endCxn id="40" idx="1"/>
          </p:cNvCxnSpPr>
          <p:nvPr/>
        </p:nvCxnSpPr>
        <p:spPr>
          <a:xfrm flipV="1">
            <a:off x="8107954" y="4194063"/>
            <a:ext cx="257868" cy="169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4" name="Flowchart: Predefined Process 133"/>
          <p:cNvSpPr/>
          <p:nvPr/>
        </p:nvSpPr>
        <p:spPr>
          <a:xfrm>
            <a:off x="10286049" y="2369245"/>
            <a:ext cx="1215823" cy="846357"/>
          </a:xfrm>
          <a:prstGeom prst="flowChartPredefinedProcess">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1100" dirty="0" smtClean="0">
                <a:solidFill>
                  <a:srgbClr val="007CC3"/>
                </a:solidFill>
              </a:rPr>
              <a:t>Land Workflow </a:t>
            </a:r>
            <a:r>
              <a:rPr lang="en-US" sz="1100" dirty="0">
                <a:solidFill>
                  <a:srgbClr val="007CC3"/>
                </a:solidFill>
              </a:rPr>
              <a:t>Completed. Complete Other </a:t>
            </a:r>
            <a:r>
              <a:rPr lang="en-US" sz="1100" dirty="0" smtClean="0">
                <a:solidFill>
                  <a:srgbClr val="007CC3"/>
                </a:solidFill>
              </a:rPr>
              <a:t>workflows</a:t>
            </a:r>
            <a:endParaRPr lang="en-US" sz="1100" dirty="0">
              <a:solidFill>
                <a:srgbClr val="007CC3"/>
              </a:solidFill>
            </a:endParaRPr>
          </a:p>
        </p:txBody>
      </p:sp>
      <p:cxnSp>
        <p:nvCxnSpPr>
          <p:cNvPr id="136" name="Straight Arrow Connector 135"/>
          <p:cNvCxnSpPr>
            <a:stCxn id="49" idx="0"/>
            <a:endCxn id="134" idx="2"/>
          </p:cNvCxnSpPr>
          <p:nvPr/>
        </p:nvCxnSpPr>
        <p:spPr>
          <a:xfrm flipV="1">
            <a:off x="10884386" y="3215602"/>
            <a:ext cx="9575" cy="52028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7048486" y="929056"/>
            <a:ext cx="899927" cy="1615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Phase 4</a:t>
            </a:r>
            <a:endParaRPr lang="en-US" sz="1200" dirty="0"/>
          </a:p>
        </p:txBody>
      </p:sp>
      <p:cxnSp>
        <p:nvCxnSpPr>
          <p:cNvPr id="29" name="Straight Arrow Connector 28"/>
          <p:cNvCxnSpPr>
            <a:stCxn id="60" idx="3"/>
            <a:endCxn id="28" idx="1"/>
          </p:cNvCxnSpPr>
          <p:nvPr/>
        </p:nvCxnSpPr>
        <p:spPr>
          <a:xfrm flipV="1">
            <a:off x="2932537" y="4102495"/>
            <a:ext cx="510462" cy="337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376625" y="2221762"/>
            <a:ext cx="11679276" cy="36857"/>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233478" y="1325125"/>
            <a:ext cx="1182943" cy="8809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kumimoji="0" lang="en-US" sz="1400" b="0" i="0" u="none" strike="noStrike" kern="1200" cap="none" spc="0" normalizeH="0" baseline="0" noProof="0" dirty="0" smtClean="0">
                <a:ln>
                  <a:noFill/>
                </a:ln>
                <a:solidFill>
                  <a:prstClr val="white"/>
                </a:solidFill>
                <a:effectLst/>
                <a:uLnTx/>
                <a:uFillTx/>
                <a:latin typeface="Calibri"/>
                <a:ea typeface="+mn-ea"/>
                <a:cs typeface="+mn-cs"/>
              </a:rPr>
              <a:t>Project </a:t>
            </a:r>
            <a:r>
              <a:rPr lang="en-US" sz="1400" dirty="0">
                <a:solidFill>
                  <a:prstClr val="white"/>
                </a:solidFill>
              </a:rPr>
              <a:t>Owner (PO)</a:t>
            </a:r>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50" name="Flowchart: Predefined Process 49"/>
          <p:cNvSpPr/>
          <p:nvPr/>
        </p:nvSpPr>
        <p:spPr>
          <a:xfrm>
            <a:off x="1947454" y="1582094"/>
            <a:ext cx="8966890" cy="321858"/>
          </a:xfrm>
          <a:prstGeom prst="flowChartPredefinedProcess">
            <a:avLst/>
          </a:prstGeom>
          <a:solidFill>
            <a:schemeClr val="tx2">
              <a:lumMod val="20000"/>
              <a:lumOff val="8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1100" b="1" dirty="0" smtClean="0">
                <a:solidFill>
                  <a:srgbClr val="007CC3"/>
                </a:solidFill>
              </a:rPr>
              <a:t>Can view all transactions</a:t>
            </a:r>
            <a:endParaRPr lang="en-US" sz="1100" b="1" dirty="0">
              <a:solidFill>
                <a:srgbClr val="007CC3"/>
              </a:solidFill>
            </a:endParaRPr>
          </a:p>
        </p:txBody>
      </p:sp>
    </p:spTree>
    <p:extLst>
      <p:ext uri="{BB962C8B-B14F-4D97-AF65-F5344CB8AC3E}">
        <p14:creationId xmlns:p14="http://schemas.microsoft.com/office/powerpoint/2010/main" val="37085451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0" y="94675"/>
            <a:ext cx="11579517" cy="708469"/>
          </a:xfrm>
        </p:spPr>
        <p:txBody>
          <a:bodyPr>
            <a:normAutofit/>
          </a:bodyPr>
          <a:lstStyle/>
          <a:p>
            <a:r>
              <a:rPr lang="en-US" dirty="0" smtClean="0">
                <a:latin typeface="+mn-lt"/>
              </a:rPr>
              <a:t>Proposed Solution</a:t>
            </a:r>
            <a:endParaRPr lang="en-US" dirty="0">
              <a:latin typeface="+mn-lt"/>
            </a:endParaRPr>
          </a:p>
        </p:txBody>
      </p:sp>
      <p:sp>
        <p:nvSpPr>
          <p:cNvPr id="41" name="Rectangle 40"/>
          <p:cNvSpPr/>
          <p:nvPr/>
        </p:nvSpPr>
        <p:spPr>
          <a:xfrm>
            <a:off x="6643535" y="4773117"/>
            <a:ext cx="1704883" cy="1433763"/>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lowchart: Multidocument 41"/>
          <p:cNvSpPr/>
          <p:nvPr/>
        </p:nvSpPr>
        <p:spPr>
          <a:xfrm flipH="1" flipV="1">
            <a:off x="6844486" y="4884463"/>
            <a:ext cx="1376193" cy="629699"/>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6624490" y="4725481"/>
            <a:ext cx="997994" cy="276999"/>
          </a:xfrm>
          <a:prstGeom prst="rect">
            <a:avLst/>
          </a:prstGeom>
          <a:noFill/>
        </p:spPr>
        <p:txBody>
          <a:bodyPr wrap="square" rtlCol="0">
            <a:spAutoFit/>
          </a:bodyPr>
          <a:lstStyle/>
          <a:p>
            <a:r>
              <a:rPr lang="en-US" sz="1200" dirty="0" smtClean="0"/>
              <a:t>Node</a:t>
            </a:r>
            <a:endParaRPr lang="en-US" sz="1600" dirty="0"/>
          </a:p>
        </p:txBody>
      </p:sp>
      <p:sp>
        <p:nvSpPr>
          <p:cNvPr id="44" name="Rectangle 43"/>
          <p:cNvSpPr/>
          <p:nvPr/>
        </p:nvSpPr>
        <p:spPr>
          <a:xfrm>
            <a:off x="4695336" y="2012544"/>
            <a:ext cx="7002053" cy="761284"/>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880946" y="2266667"/>
            <a:ext cx="1983962" cy="391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8586843" y="2262453"/>
            <a:ext cx="2036248" cy="385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4748758" y="2020387"/>
            <a:ext cx="2332594" cy="276999"/>
          </a:xfrm>
          <a:prstGeom prst="rect">
            <a:avLst/>
          </a:prstGeom>
          <a:noFill/>
        </p:spPr>
        <p:txBody>
          <a:bodyPr wrap="square" rtlCol="0">
            <a:spAutoFit/>
          </a:bodyPr>
          <a:lstStyle/>
          <a:p>
            <a:r>
              <a:rPr lang="en-US" sz="1200" dirty="0" smtClean="0"/>
              <a:t>User Interface</a:t>
            </a:r>
            <a:endParaRPr lang="en-US" dirty="0"/>
          </a:p>
        </p:txBody>
      </p:sp>
      <p:sp>
        <p:nvSpPr>
          <p:cNvPr id="49" name="Rectangle 48"/>
          <p:cNvSpPr/>
          <p:nvPr/>
        </p:nvSpPr>
        <p:spPr>
          <a:xfrm>
            <a:off x="4699951" y="860704"/>
            <a:ext cx="6988427" cy="821867"/>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4788219" y="969513"/>
            <a:ext cx="2190206" cy="307777"/>
          </a:xfrm>
          <a:prstGeom prst="rect">
            <a:avLst/>
          </a:prstGeom>
          <a:noFill/>
        </p:spPr>
        <p:txBody>
          <a:bodyPr wrap="square" rtlCol="0">
            <a:spAutoFit/>
          </a:bodyPr>
          <a:lstStyle/>
          <a:p>
            <a:r>
              <a:rPr lang="en-US" sz="1400" dirty="0" smtClean="0"/>
              <a:t>Roles</a:t>
            </a:r>
            <a:endParaRPr lang="en-US" dirty="0"/>
          </a:p>
        </p:txBody>
      </p:sp>
      <p:pic>
        <p:nvPicPr>
          <p:cNvPr id="51" name="Picture 50"/>
          <p:cNvPicPr>
            <a:picLocks noChangeAspect="1"/>
          </p:cNvPicPr>
          <p:nvPr>
            <p:custDataLst>
              <p:tags r:id="rId1"/>
            </p:custDataLst>
          </p:nvPr>
        </p:nvPicPr>
        <p:blipFill>
          <a:blip r:embed="rId23" cstate="print">
            <a:extLst>
              <a:ext uri="{28A0092B-C50C-407E-A947-70E740481C1C}">
                <a14:useLocalDpi xmlns:a14="http://schemas.microsoft.com/office/drawing/2010/main" val="0"/>
              </a:ext>
            </a:extLst>
          </a:blip>
          <a:stretch>
            <a:fillRect/>
          </a:stretch>
        </p:blipFill>
        <p:spPr>
          <a:xfrm>
            <a:off x="5412789" y="952323"/>
            <a:ext cx="477153" cy="377380"/>
          </a:xfrm>
          <a:prstGeom prst="rect">
            <a:avLst/>
          </a:prstGeom>
        </p:spPr>
      </p:pic>
      <p:pic>
        <p:nvPicPr>
          <p:cNvPr id="53" name="Picture 52"/>
          <p:cNvPicPr>
            <a:picLocks noChangeAspect="1"/>
          </p:cNvPicPr>
          <p:nvPr>
            <p:custDataLst>
              <p:tags r:id="rId2"/>
            </p:custDataLst>
          </p:nvPr>
        </p:nvPicPr>
        <p:blipFill>
          <a:blip r:embed="rId2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621780" y="1065982"/>
            <a:ext cx="507294" cy="347348"/>
          </a:xfrm>
          <a:prstGeom prst="rect">
            <a:avLst/>
          </a:prstGeom>
        </p:spPr>
      </p:pic>
      <p:sp>
        <p:nvSpPr>
          <p:cNvPr id="54" name="NativeTextbox_ID_19"/>
          <p:cNvSpPr txBox="1">
            <a:spLocks/>
          </p:cNvSpPr>
          <p:nvPr>
            <p:custDataLst>
              <p:tags r:id="rId3"/>
            </p:custDataLst>
          </p:nvPr>
        </p:nvSpPr>
        <p:spPr bwMode="gray">
          <a:xfrm>
            <a:off x="4996410" y="1411741"/>
            <a:ext cx="1166173" cy="193002"/>
          </a:xfrm>
          <a:prstGeom prst="rect">
            <a:avLst/>
          </a:prstGeom>
          <a:noFill/>
          <a:extLst>
            <a:ext uri="{909E8E84-426E-40DD-AFC4-6F175D3DCCD1}">
              <a14:hiddenFill xmlns:a14="http://schemas.microsoft.com/office/drawing/2010/main">
                <a:solidFill>
                  <a:srgbClr val="FFFFFF">
                    <a:alpha val="0"/>
                  </a:srgbClr>
                </a:solidFill>
              </a14:hiddenFill>
            </a:ext>
          </a:extLst>
        </p:spPr>
        <p:txBody>
          <a:bodyPr vert="horz" wrap="square" lIns="0" tIns="0" rIns="0" bIns="0" rtlCol="0" anchor="t" anchorCtr="0">
            <a:spAutoFit/>
          </a:bodyPr>
          <a:lstStyle>
            <a:lvl1pPr marL="0" indent="0" algn="l" defTabSz="685759" rtl="0" eaLnBrk="1" latinLnBrk="0" hangingPunct="1">
              <a:lnSpc>
                <a:spcPct val="110000"/>
              </a:lnSpc>
              <a:spcBef>
                <a:spcPts val="800"/>
              </a:spcBef>
              <a:spcAft>
                <a:spcPts val="800"/>
              </a:spcAft>
              <a:buClr>
                <a:schemeClr val="accent1"/>
              </a:buClr>
              <a:buFont typeface="Arial" pitchFamily="34" charset="0"/>
              <a:buNone/>
              <a:defRPr sz="1400" kern="1200">
                <a:solidFill>
                  <a:schemeClr val="tx1"/>
                </a:solidFill>
                <a:latin typeface="Arial" pitchFamily="34" charset="0"/>
                <a:ea typeface="+mn-ea"/>
                <a:cs typeface="Arial" pitchFamily="34" charset="0"/>
              </a:defRPr>
            </a:lvl1pPr>
            <a:lvl2pPr marL="144000" indent="-144000" algn="l" defTabSz="685759" rtl="0" eaLnBrk="1" latinLnBrk="0" hangingPunct="1">
              <a:lnSpc>
                <a:spcPct val="110000"/>
              </a:lnSpc>
              <a:spcBef>
                <a:spcPts val="200"/>
              </a:spcBef>
              <a:spcAft>
                <a:spcPts val="2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2pPr>
            <a:lvl3pPr marL="288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Arial" pitchFamily="34" charset="0"/>
                <a:ea typeface="+mn-ea"/>
                <a:cs typeface="Arial" pitchFamily="34" charset="0"/>
              </a:defRPr>
            </a:lvl3pPr>
            <a:lvl4pPr marL="432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Arial" pitchFamily="34" charset="0"/>
                <a:ea typeface="+mn-ea"/>
                <a:cs typeface="Arial" pitchFamily="34" charset="0"/>
              </a:defRPr>
            </a:lvl4pPr>
            <a:lvl5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Arial" pitchFamily="34" charset="0"/>
                <a:ea typeface="+mn-ea"/>
                <a:cs typeface="Arial" pitchFamily="34" charset="0"/>
              </a:defRPr>
            </a:lvl5pPr>
            <a:lvl6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mn-lt"/>
                <a:ea typeface="+mn-ea"/>
                <a:cs typeface="+mn-cs"/>
              </a:defRPr>
            </a:lvl6pPr>
            <a:lvl7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mn-lt"/>
                <a:ea typeface="+mn-ea"/>
                <a:cs typeface="+mn-cs"/>
              </a:defRPr>
            </a:lvl7pPr>
            <a:lvl8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mn-lt"/>
                <a:ea typeface="+mn-ea"/>
                <a:cs typeface="+mn-cs"/>
              </a:defRPr>
            </a:lvl8pPr>
            <a:lvl9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mn-lt"/>
                <a:ea typeface="+mn-ea"/>
                <a:cs typeface="+mn-cs"/>
              </a:defRPr>
            </a:lvl9pPr>
          </a:lstStyle>
          <a:p>
            <a:pPr algn="ctr">
              <a:buClr>
                <a:srgbClr val="007CC3"/>
              </a:buClr>
            </a:pPr>
            <a:r>
              <a:rPr lang="en-SG" sz="1200" b="1" dirty="0" smtClean="0">
                <a:solidFill>
                  <a:srgbClr val="007CC3"/>
                </a:solidFill>
                <a:latin typeface="+mn-lt"/>
              </a:rPr>
              <a:t>Admin </a:t>
            </a:r>
            <a:r>
              <a:rPr lang="en-SG" sz="1200" b="1" dirty="0">
                <a:solidFill>
                  <a:srgbClr val="007CC3"/>
                </a:solidFill>
                <a:latin typeface="+mn-lt"/>
              </a:rPr>
              <a:t>Users</a:t>
            </a:r>
            <a:endParaRPr lang="en-US" sz="1200" b="1" dirty="0">
              <a:solidFill>
                <a:srgbClr val="007CC3"/>
              </a:solidFill>
              <a:latin typeface="+mn-lt"/>
            </a:endParaRPr>
          </a:p>
        </p:txBody>
      </p:sp>
      <p:sp>
        <p:nvSpPr>
          <p:cNvPr id="55" name="NativeTextbox_ID_19"/>
          <p:cNvSpPr txBox="1">
            <a:spLocks/>
          </p:cNvSpPr>
          <p:nvPr>
            <p:custDataLst>
              <p:tags r:id="rId4"/>
            </p:custDataLst>
          </p:nvPr>
        </p:nvSpPr>
        <p:spPr bwMode="gray">
          <a:xfrm>
            <a:off x="6120120" y="1411741"/>
            <a:ext cx="1166173" cy="203133"/>
          </a:xfrm>
          <a:prstGeom prst="rect">
            <a:avLst/>
          </a:prstGeom>
          <a:noFill/>
          <a:extLst>
            <a:ext uri="{909E8E84-426E-40DD-AFC4-6F175D3DCCD1}">
              <a14:hiddenFill xmlns:a14="http://schemas.microsoft.com/office/drawing/2010/main">
                <a:solidFill>
                  <a:srgbClr val="FFFFFF">
                    <a:alpha val="0"/>
                  </a:srgbClr>
                </a:solidFill>
              </a14:hiddenFill>
            </a:ext>
          </a:extLst>
        </p:spPr>
        <p:txBody>
          <a:bodyPr vert="horz" wrap="square" lIns="0" tIns="0" rIns="0" bIns="0" rtlCol="0" anchor="t" anchorCtr="0">
            <a:spAutoFit/>
          </a:bodyPr>
          <a:lstStyle>
            <a:lvl1pPr marL="0" indent="0" algn="l" defTabSz="685759" rtl="0" eaLnBrk="1" latinLnBrk="0" hangingPunct="1">
              <a:lnSpc>
                <a:spcPct val="110000"/>
              </a:lnSpc>
              <a:spcBef>
                <a:spcPts val="800"/>
              </a:spcBef>
              <a:spcAft>
                <a:spcPts val="800"/>
              </a:spcAft>
              <a:buClr>
                <a:schemeClr val="accent1"/>
              </a:buClr>
              <a:buFont typeface="Arial" pitchFamily="34" charset="0"/>
              <a:buNone/>
              <a:defRPr sz="1400" kern="1200">
                <a:solidFill>
                  <a:schemeClr val="tx1"/>
                </a:solidFill>
                <a:latin typeface="Arial" pitchFamily="34" charset="0"/>
                <a:ea typeface="+mn-ea"/>
                <a:cs typeface="Arial" pitchFamily="34" charset="0"/>
              </a:defRPr>
            </a:lvl1pPr>
            <a:lvl2pPr marL="144000" indent="-144000" algn="l" defTabSz="685759" rtl="0" eaLnBrk="1" latinLnBrk="0" hangingPunct="1">
              <a:lnSpc>
                <a:spcPct val="110000"/>
              </a:lnSpc>
              <a:spcBef>
                <a:spcPts val="200"/>
              </a:spcBef>
              <a:spcAft>
                <a:spcPts val="2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2pPr>
            <a:lvl3pPr marL="288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Arial" pitchFamily="34" charset="0"/>
                <a:ea typeface="+mn-ea"/>
                <a:cs typeface="Arial" pitchFamily="34" charset="0"/>
              </a:defRPr>
            </a:lvl3pPr>
            <a:lvl4pPr marL="432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Arial" pitchFamily="34" charset="0"/>
                <a:ea typeface="+mn-ea"/>
                <a:cs typeface="Arial" pitchFamily="34" charset="0"/>
              </a:defRPr>
            </a:lvl4pPr>
            <a:lvl5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Arial" pitchFamily="34" charset="0"/>
                <a:ea typeface="+mn-ea"/>
                <a:cs typeface="Arial" pitchFamily="34" charset="0"/>
              </a:defRPr>
            </a:lvl5pPr>
            <a:lvl6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mn-lt"/>
                <a:ea typeface="+mn-ea"/>
                <a:cs typeface="+mn-cs"/>
              </a:defRPr>
            </a:lvl6pPr>
            <a:lvl7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mn-lt"/>
                <a:ea typeface="+mn-ea"/>
                <a:cs typeface="+mn-cs"/>
              </a:defRPr>
            </a:lvl7pPr>
            <a:lvl8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mn-lt"/>
                <a:ea typeface="+mn-ea"/>
                <a:cs typeface="+mn-cs"/>
              </a:defRPr>
            </a:lvl8pPr>
            <a:lvl9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mn-lt"/>
                <a:ea typeface="+mn-ea"/>
                <a:cs typeface="+mn-cs"/>
              </a:defRPr>
            </a:lvl9pPr>
          </a:lstStyle>
          <a:p>
            <a:pPr algn="ctr">
              <a:buClr>
                <a:srgbClr val="007CC3"/>
              </a:buClr>
            </a:pPr>
            <a:r>
              <a:rPr lang="en-US" sz="1200" b="1" dirty="0" smtClean="0">
                <a:solidFill>
                  <a:srgbClr val="007CC3"/>
                </a:solidFill>
                <a:latin typeface="+mn-lt"/>
              </a:rPr>
              <a:t>Project Owner</a:t>
            </a:r>
            <a:endParaRPr lang="en-US" sz="1200" b="1" dirty="0">
              <a:solidFill>
                <a:srgbClr val="007CC3"/>
              </a:solidFill>
              <a:latin typeface="+mn-lt"/>
            </a:endParaRPr>
          </a:p>
        </p:txBody>
      </p:sp>
      <p:sp>
        <p:nvSpPr>
          <p:cNvPr id="56" name="NativeTextbox_ID_19"/>
          <p:cNvSpPr txBox="1">
            <a:spLocks/>
          </p:cNvSpPr>
          <p:nvPr>
            <p:custDataLst>
              <p:tags r:id="rId5"/>
            </p:custDataLst>
          </p:nvPr>
        </p:nvSpPr>
        <p:spPr bwMode="gray">
          <a:xfrm>
            <a:off x="8282244" y="1390737"/>
            <a:ext cx="1166173" cy="203133"/>
          </a:xfrm>
          <a:prstGeom prst="rect">
            <a:avLst/>
          </a:prstGeom>
          <a:noFill/>
          <a:extLst>
            <a:ext uri="{909E8E84-426E-40DD-AFC4-6F175D3DCCD1}">
              <a14:hiddenFill xmlns:a14="http://schemas.microsoft.com/office/drawing/2010/main">
                <a:solidFill>
                  <a:srgbClr val="FFFFFF">
                    <a:alpha val="0"/>
                  </a:srgbClr>
                </a:solidFill>
              </a14:hiddenFill>
            </a:ext>
          </a:extLst>
        </p:spPr>
        <p:txBody>
          <a:bodyPr vert="horz" wrap="square" lIns="0" tIns="0" rIns="0" bIns="0" rtlCol="0" anchor="t" anchorCtr="0">
            <a:spAutoFit/>
          </a:bodyPr>
          <a:lstStyle>
            <a:lvl1pPr marL="0" indent="0" algn="l" defTabSz="685759" rtl="0" eaLnBrk="1" latinLnBrk="0" hangingPunct="1">
              <a:lnSpc>
                <a:spcPct val="110000"/>
              </a:lnSpc>
              <a:spcBef>
                <a:spcPts val="800"/>
              </a:spcBef>
              <a:spcAft>
                <a:spcPts val="800"/>
              </a:spcAft>
              <a:buClr>
                <a:schemeClr val="accent1"/>
              </a:buClr>
              <a:buFont typeface="Arial" pitchFamily="34" charset="0"/>
              <a:buNone/>
              <a:defRPr sz="1400" kern="1200">
                <a:solidFill>
                  <a:schemeClr val="tx1"/>
                </a:solidFill>
                <a:latin typeface="Arial" pitchFamily="34" charset="0"/>
                <a:ea typeface="+mn-ea"/>
                <a:cs typeface="Arial" pitchFamily="34" charset="0"/>
              </a:defRPr>
            </a:lvl1pPr>
            <a:lvl2pPr marL="144000" indent="-144000" algn="l" defTabSz="685759" rtl="0" eaLnBrk="1" latinLnBrk="0" hangingPunct="1">
              <a:lnSpc>
                <a:spcPct val="110000"/>
              </a:lnSpc>
              <a:spcBef>
                <a:spcPts val="200"/>
              </a:spcBef>
              <a:spcAft>
                <a:spcPts val="2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2pPr>
            <a:lvl3pPr marL="288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Arial" pitchFamily="34" charset="0"/>
                <a:ea typeface="+mn-ea"/>
                <a:cs typeface="Arial" pitchFamily="34" charset="0"/>
              </a:defRPr>
            </a:lvl3pPr>
            <a:lvl4pPr marL="432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Arial" pitchFamily="34" charset="0"/>
                <a:ea typeface="+mn-ea"/>
                <a:cs typeface="Arial" pitchFamily="34" charset="0"/>
              </a:defRPr>
            </a:lvl4pPr>
            <a:lvl5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Arial" pitchFamily="34" charset="0"/>
                <a:ea typeface="+mn-ea"/>
                <a:cs typeface="Arial" pitchFamily="34" charset="0"/>
              </a:defRPr>
            </a:lvl5pPr>
            <a:lvl6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mn-lt"/>
                <a:ea typeface="+mn-ea"/>
                <a:cs typeface="+mn-cs"/>
              </a:defRPr>
            </a:lvl6pPr>
            <a:lvl7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mn-lt"/>
                <a:ea typeface="+mn-ea"/>
                <a:cs typeface="+mn-cs"/>
              </a:defRPr>
            </a:lvl7pPr>
            <a:lvl8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mn-lt"/>
                <a:ea typeface="+mn-ea"/>
                <a:cs typeface="+mn-cs"/>
              </a:defRPr>
            </a:lvl8pPr>
            <a:lvl9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mn-lt"/>
                <a:ea typeface="+mn-ea"/>
                <a:cs typeface="+mn-cs"/>
              </a:defRPr>
            </a:lvl9pPr>
          </a:lstStyle>
          <a:p>
            <a:pPr algn="ctr">
              <a:buClr>
                <a:srgbClr val="007CC3"/>
              </a:buClr>
            </a:pPr>
            <a:r>
              <a:rPr lang="en-US" sz="1200" b="1" dirty="0" smtClean="0">
                <a:solidFill>
                  <a:srgbClr val="007CC3"/>
                </a:solidFill>
                <a:latin typeface="+mn-lt"/>
              </a:rPr>
              <a:t>Land Owner</a:t>
            </a:r>
            <a:endParaRPr lang="en-US" sz="1200" b="1" dirty="0">
              <a:solidFill>
                <a:srgbClr val="007CC3"/>
              </a:solidFill>
              <a:latin typeface="+mn-lt"/>
            </a:endParaRPr>
          </a:p>
        </p:txBody>
      </p:sp>
      <p:sp>
        <p:nvSpPr>
          <p:cNvPr id="57" name="NativeTextbox_ID_19"/>
          <p:cNvSpPr txBox="1">
            <a:spLocks/>
          </p:cNvSpPr>
          <p:nvPr>
            <p:custDataLst>
              <p:tags r:id="rId6"/>
            </p:custDataLst>
          </p:nvPr>
        </p:nvSpPr>
        <p:spPr bwMode="gray">
          <a:xfrm>
            <a:off x="6193488" y="2333639"/>
            <a:ext cx="1283506" cy="193002"/>
          </a:xfrm>
          <a:prstGeom prst="rect">
            <a:avLst/>
          </a:prstGeom>
          <a:noFill/>
          <a:extLst/>
        </p:spPr>
        <p:txBody>
          <a:bodyPr vert="horz" wrap="square" lIns="0" tIns="0" rIns="0" bIns="0" rtlCol="0" anchor="t" anchorCtr="0">
            <a:spAutoFit/>
          </a:bodyPr>
          <a:lstStyle>
            <a:lvl1pPr marL="0" indent="0" algn="l" defTabSz="685759" rtl="0" eaLnBrk="1" latinLnBrk="0" hangingPunct="1">
              <a:lnSpc>
                <a:spcPct val="110000"/>
              </a:lnSpc>
              <a:spcBef>
                <a:spcPts val="800"/>
              </a:spcBef>
              <a:spcAft>
                <a:spcPts val="800"/>
              </a:spcAft>
              <a:buClr>
                <a:schemeClr val="accent1"/>
              </a:buClr>
              <a:buFont typeface="Arial" pitchFamily="34" charset="0"/>
              <a:buNone/>
              <a:defRPr sz="1400" kern="1200">
                <a:solidFill>
                  <a:schemeClr val="tx1"/>
                </a:solidFill>
                <a:latin typeface="Arial" pitchFamily="34" charset="0"/>
                <a:ea typeface="+mn-ea"/>
                <a:cs typeface="Arial" pitchFamily="34" charset="0"/>
              </a:defRPr>
            </a:lvl1pPr>
            <a:lvl2pPr marL="144000" indent="-144000" algn="l" defTabSz="685759" rtl="0" eaLnBrk="1" latinLnBrk="0" hangingPunct="1">
              <a:lnSpc>
                <a:spcPct val="110000"/>
              </a:lnSpc>
              <a:spcBef>
                <a:spcPts val="200"/>
              </a:spcBef>
              <a:spcAft>
                <a:spcPts val="2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2pPr>
            <a:lvl3pPr marL="288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Arial" pitchFamily="34" charset="0"/>
                <a:ea typeface="+mn-ea"/>
                <a:cs typeface="Arial" pitchFamily="34" charset="0"/>
              </a:defRPr>
            </a:lvl3pPr>
            <a:lvl4pPr marL="432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Arial" pitchFamily="34" charset="0"/>
                <a:ea typeface="+mn-ea"/>
                <a:cs typeface="Arial" pitchFamily="34" charset="0"/>
              </a:defRPr>
            </a:lvl4pPr>
            <a:lvl5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Arial" pitchFamily="34" charset="0"/>
                <a:ea typeface="+mn-ea"/>
                <a:cs typeface="Arial" pitchFamily="34" charset="0"/>
              </a:defRPr>
            </a:lvl5pPr>
            <a:lvl6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mn-lt"/>
                <a:ea typeface="+mn-ea"/>
                <a:cs typeface="+mn-cs"/>
              </a:defRPr>
            </a:lvl6pPr>
            <a:lvl7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mn-lt"/>
                <a:ea typeface="+mn-ea"/>
                <a:cs typeface="+mn-cs"/>
              </a:defRPr>
            </a:lvl7pPr>
            <a:lvl8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mn-lt"/>
                <a:ea typeface="+mn-ea"/>
                <a:cs typeface="+mn-cs"/>
              </a:defRPr>
            </a:lvl8pPr>
            <a:lvl9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mn-lt"/>
                <a:ea typeface="+mn-ea"/>
                <a:cs typeface="+mn-cs"/>
              </a:defRPr>
            </a:lvl9pPr>
          </a:lstStyle>
          <a:p>
            <a:pPr algn="ctr">
              <a:buClr>
                <a:srgbClr val="007CC3"/>
              </a:buClr>
            </a:pPr>
            <a:r>
              <a:rPr lang="en-SG" sz="1200" b="1" dirty="0" smtClean="0">
                <a:solidFill>
                  <a:schemeClr val="bg1"/>
                </a:solidFill>
                <a:latin typeface="+mn-lt"/>
              </a:rPr>
              <a:t>User Management</a:t>
            </a:r>
            <a:endParaRPr lang="en-US" sz="1200" b="1" dirty="0">
              <a:solidFill>
                <a:srgbClr val="007CC3"/>
              </a:solidFill>
              <a:latin typeface="+mn-lt"/>
            </a:endParaRPr>
          </a:p>
        </p:txBody>
      </p:sp>
      <p:sp>
        <p:nvSpPr>
          <p:cNvPr id="59" name="NativeTextbox_ID_19"/>
          <p:cNvSpPr txBox="1">
            <a:spLocks/>
          </p:cNvSpPr>
          <p:nvPr>
            <p:custDataLst>
              <p:tags r:id="rId7"/>
            </p:custDataLst>
          </p:nvPr>
        </p:nvSpPr>
        <p:spPr bwMode="gray">
          <a:xfrm>
            <a:off x="8769600" y="2327783"/>
            <a:ext cx="1732504" cy="203133"/>
          </a:xfrm>
          <a:prstGeom prst="rect">
            <a:avLst/>
          </a:prstGeom>
          <a:noFill/>
          <a:extLst/>
        </p:spPr>
        <p:txBody>
          <a:bodyPr vert="horz" wrap="square" lIns="0" tIns="0" rIns="0" bIns="0" rtlCol="0" anchor="t" anchorCtr="0">
            <a:spAutoFit/>
          </a:bodyPr>
          <a:lstStyle>
            <a:lvl1pPr marL="0" indent="0" algn="l" defTabSz="685759" rtl="0" eaLnBrk="1" latinLnBrk="0" hangingPunct="1">
              <a:lnSpc>
                <a:spcPct val="110000"/>
              </a:lnSpc>
              <a:spcBef>
                <a:spcPts val="800"/>
              </a:spcBef>
              <a:spcAft>
                <a:spcPts val="800"/>
              </a:spcAft>
              <a:buClr>
                <a:schemeClr val="accent1"/>
              </a:buClr>
              <a:buFont typeface="Arial" pitchFamily="34" charset="0"/>
              <a:buNone/>
              <a:defRPr sz="1400" kern="1200">
                <a:solidFill>
                  <a:schemeClr val="tx1"/>
                </a:solidFill>
                <a:latin typeface="Arial" pitchFamily="34" charset="0"/>
                <a:ea typeface="+mn-ea"/>
                <a:cs typeface="Arial" pitchFamily="34" charset="0"/>
              </a:defRPr>
            </a:lvl1pPr>
            <a:lvl2pPr marL="144000" indent="-144000" algn="l" defTabSz="685759" rtl="0" eaLnBrk="1" latinLnBrk="0" hangingPunct="1">
              <a:lnSpc>
                <a:spcPct val="110000"/>
              </a:lnSpc>
              <a:spcBef>
                <a:spcPts val="200"/>
              </a:spcBef>
              <a:spcAft>
                <a:spcPts val="2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2pPr>
            <a:lvl3pPr marL="288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Arial" pitchFamily="34" charset="0"/>
                <a:ea typeface="+mn-ea"/>
                <a:cs typeface="Arial" pitchFamily="34" charset="0"/>
              </a:defRPr>
            </a:lvl3pPr>
            <a:lvl4pPr marL="432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Arial" pitchFamily="34" charset="0"/>
                <a:ea typeface="+mn-ea"/>
                <a:cs typeface="Arial" pitchFamily="34" charset="0"/>
              </a:defRPr>
            </a:lvl4pPr>
            <a:lvl5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Arial" pitchFamily="34" charset="0"/>
                <a:ea typeface="+mn-ea"/>
                <a:cs typeface="Arial" pitchFamily="34" charset="0"/>
              </a:defRPr>
            </a:lvl5pPr>
            <a:lvl6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mn-lt"/>
                <a:ea typeface="+mn-ea"/>
                <a:cs typeface="+mn-cs"/>
              </a:defRPr>
            </a:lvl6pPr>
            <a:lvl7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mn-lt"/>
                <a:ea typeface="+mn-ea"/>
                <a:cs typeface="+mn-cs"/>
              </a:defRPr>
            </a:lvl7pPr>
            <a:lvl8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mn-lt"/>
                <a:ea typeface="+mn-ea"/>
                <a:cs typeface="+mn-cs"/>
              </a:defRPr>
            </a:lvl8pPr>
            <a:lvl9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mn-lt"/>
                <a:ea typeface="+mn-ea"/>
                <a:cs typeface="+mn-cs"/>
              </a:defRPr>
            </a:lvl9pPr>
          </a:lstStyle>
          <a:p>
            <a:pPr algn="ctr">
              <a:buClr>
                <a:srgbClr val="007CC3"/>
              </a:buClr>
            </a:pPr>
            <a:r>
              <a:rPr lang="en-SG" sz="1200" b="1" dirty="0" smtClean="0">
                <a:solidFill>
                  <a:schemeClr val="bg1"/>
                </a:solidFill>
                <a:latin typeface="+mn-lt"/>
              </a:rPr>
              <a:t>Workflow Management</a:t>
            </a:r>
          </a:p>
        </p:txBody>
      </p:sp>
      <p:sp>
        <p:nvSpPr>
          <p:cNvPr id="60" name="Rectangle 59"/>
          <p:cNvSpPr/>
          <p:nvPr/>
        </p:nvSpPr>
        <p:spPr>
          <a:xfrm>
            <a:off x="8570503" y="4925182"/>
            <a:ext cx="1562851" cy="1068887"/>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p:cNvSpPr txBox="1"/>
          <p:nvPr/>
        </p:nvSpPr>
        <p:spPr>
          <a:xfrm>
            <a:off x="8516446" y="4871445"/>
            <a:ext cx="1901898" cy="461665"/>
          </a:xfrm>
          <a:prstGeom prst="rect">
            <a:avLst/>
          </a:prstGeom>
          <a:noFill/>
        </p:spPr>
        <p:txBody>
          <a:bodyPr wrap="square" rtlCol="0">
            <a:spAutoFit/>
          </a:bodyPr>
          <a:lstStyle/>
          <a:p>
            <a:r>
              <a:rPr lang="en-US" sz="1200" dirty="0" smtClean="0"/>
              <a:t>Central Document Repository</a:t>
            </a:r>
            <a:endParaRPr lang="en-US" sz="1600" dirty="0"/>
          </a:p>
        </p:txBody>
      </p:sp>
      <p:sp>
        <p:nvSpPr>
          <p:cNvPr id="62" name="TextBox 61"/>
          <p:cNvSpPr txBox="1"/>
          <p:nvPr/>
        </p:nvSpPr>
        <p:spPr>
          <a:xfrm>
            <a:off x="7242733" y="4972137"/>
            <a:ext cx="1164431" cy="430887"/>
          </a:xfrm>
          <a:prstGeom prst="rect">
            <a:avLst/>
          </a:prstGeom>
          <a:noFill/>
        </p:spPr>
        <p:txBody>
          <a:bodyPr wrap="square" rtlCol="0">
            <a:spAutoFit/>
          </a:bodyPr>
          <a:lstStyle/>
          <a:p>
            <a:r>
              <a:rPr lang="en-US" sz="1100" b="1" dirty="0">
                <a:solidFill>
                  <a:schemeClr val="bg1"/>
                </a:solidFill>
                <a:cs typeface="Arial" pitchFamily="34" charset="0"/>
              </a:rPr>
              <a:t>Social credit </a:t>
            </a:r>
            <a:r>
              <a:rPr lang="en-US" sz="1100" b="1" dirty="0" smtClean="0">
                <a:solidFill>
                  <a:schemeClr val="bg1"/>
                </a:solidFill>
                <a:cs typeface="Arial" pitchFamily="34" charset="0"/>
              </a:rPr>
              <a:t> </a:t>
            </a:r>
            <a:r>
              <a:rPr lang="en-US" sz="1100" b="1" dirty="0" err="1" smtClean="0">
                <a:solidFill>
                  <a:schemeClr val="bg1"/>
                </a:solidFill>
                <a:cs typeface="Arial" pitchFamily="34" charset="0"/>
              </a:rPr>
              <a:t>Chaincode</a:t>
            </a:r>
            <a:endParaRPr lang="en-US" sz="1100" b="1" dirty="0">
              <a:solidFill>
                <a:schemeClr val="bg1"/>
              </a:solidFill>
              <a:cs typeface="Arial" pitchFamily="34" charset="0"/>
            </a:endParaRPr>
          </a:p>
        </p:txBody>
      </p:sp>
      <p:sp>
        <p:nvSpPr>
          <p:cNvPr id="63" name="Flowchart: Magnetic Disk 62"/>
          <p:cNvSpPr/>
          <p:nvPr/>
        </p:nvSpPr>
        <p:spPr>
          <a:xfrm>
            <a:off x="8734555" y="5291810"/>
            <a:ext cx="1277111" cy="61712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4685471" y="3116471"/>
            <a:ext cx="6993042" cy="1321975"/>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4721462" y="3112635"/>
            <a:ext cx="2332594" cy="276999"/>
          </a:xfrm>
          <a:prstGeom prst="rect">
            <a:avLst/>
          </a:prstGeom>
          <a:noFill/>
        </p:spPr>
        <p:txBody>
          <a:bodyPr wrap="square" rtlCol="0">
            <a:spAutoFit/>
          </a:bodyPr>
          <a:lstStyle/>
          <a:p>
            <a:r>
              <a:rPr lang="en-US" sz="1200" dirty="0"/>
              <a:t>Integration</a:t>
            </a:r>
            <a:r>
              <a:rPr lang="en-US" sz="1200" dirty="0" smtClean="0"/>
              <a:t> </a:t>
            </a:r>
            <a:r>
              <a:rPr lang="en-US" sz="1200" dirty="0"/>
              <a:t>Layer</a:t>
            </a:r>
          </a:p>
        </p:txBody>
      </p:sp>
      <p:sp>
        <p:nvSpPr>
          <p:cNvPr id="66" name="Rectangle 65"/>
          <p:cNvSpPr/>
          <p:nvPr/>
        </p:nvSpPr>
        <p:spPr>
          <a:xfrm>
            <a:off x="5412789" y="3724306"/>
            <a:ext cx="1719000" cy="476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NativeTextbox_ID_19"/>
          <p:cNvSpPr txBox="1">
            <a:spLocks/>
          </p:cNvSpPr>
          <p:nvPr>
            <p:custDataLst>
              <p:tags r:id="rId8"/>
            </p:custDataLst>
          </p:nvPr>
        </p:nvSpPr>
        <p:spPr bwMode="gray">
          <a:xfrm>
            <a:off x="5799401" y="3781892"/>
            <a:ext cx="857291" cy="406265"/>
          </a:xfrm>
          <a:prstGeom prst="rect">
            <a:avLst/>
          </a:prstGeom>
          <a:noFill/>
          <a:extLst/>
        </p:spPr>
        <p:txBody>
          <a:bodyPr vert="horz" wrap="square" lIns="0" tIns="0" rIns="0" bIns="0" rtlCol="0" anchor="t" anchorCtr="0">
            <a:spAutoFit/>
          </a:bodyPr>
          <a:lstStyle>
            <a:lvl1pPr marL="0" indent="0" algn="l" defTabSz="685759" rtl="0" eaLnBrk="1" latinLnBrk="0" hangingPunct="1">
              <a:lnSpc>
                <a:spcPct val="110000"/>
              </a:lnSpc>
              <a:spcBef>
                <a:spcPts val="800"/>
              </a:spcBef>
              <a:spcAft>
                <a:spcPts val="800"/>
              </a:spcAft>
              <a:buClr>
                <a:schemeClr val="accent1"/>
              </a:buClr>
              <a:buFont typeface="Arial" pitchFamily="34" charset="0"/>
              <a:buNone/>
              <a:defRPr sz="1400" kern="1200">
                <a:solidFill>
                  <a:schemeClr val="tx1"/>
                </a:solidFill>
                <a:latin typeface="Arial" pitchFamily="34" charset="0"/>
                <a:ea typeface="+mn-ea"/>
                <a:cs typeface="Arial" pitchFamily="34" charset="0"/>
              </a:defRPr>
            </a:lvl1pPr>
            <a:lvl2pPr marL="144000" indent="-144000" algn="l" defTabSz="685759" rtl="0" eaLnBrk="1" latinLnBrk="0" hangingPunct="1">
              <a:lnSpc>
                <a:spcPct val="110000"/>
              </a:lnSpc>
              <a:spcBef>
                <a:spcPts val="200"/>
              </a:spcBef>
              <a:spcAft>
                <a:spcPts val="2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2pPr>
            <a:lvl3pPr marL="288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Arial" pitchFamily="34" charset="0"/>
                <a:ea typeface="+mn-ea"/>
                <a:cs typeface="Arial" pitchFamily="34" charset="0"/>
              </a:defRPr>
            </a:lvl3pPr>
            <a:lvl4pPr marL="432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Arial" pitchFamily="34" charset="0"/>
                <a:ea typeface="+mn-ea"/>
                <a:cs typeface="Arial" pitchFamily="34" charset="0"/>
              </a:defRPr>
            </a:lvl4pPr>
            <a:lvl5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Arial" pitchFamily="34" charset="0"/>
                <a:ea typeface="+mn-ea"/>
                <a:cs typeface="Arial" pitchFamily="34" charset="0"/>
              </a:defRPr>
            </a:lvl5pPr>
            <a:lvl6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mn-lt"/>
                <a:ea typeface="+mn-ea"/>
                <a:cs typeface="+mn-cs"/>
              </a:defRPr>
            </a:lvl6pPr>
            <a:lvl7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mn-lt"/>
                <a:ea typeface="+mn-ea"/>
                <a:cs typeface="+mn-cs"/>
              </a:defRPr>
            </a:lvl7pPr>
            <a:lvl8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mn-lt"/>
                <a:ea typeface="+mn-ea"/>
                <a:cs typeface="+mn-cs"/>
              </a:defRPr>
            </a:lvl8pPr>
            <a:lvl9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mn-lt"/>
                <a:ea typeface="+mn-ea"/>
                <a:cs typeface="+mn-cs"/>
              </a:defRPr>
            </a:lvl9pPr>
          </a:lstStyle>
          <a:p>
            <a:pPr algn="ctr">
              <a:buClr>
                <a:srgbClr val="007CC3"/>
              </a:buClr>
            </a:pPr>
            <a:r>
              <a:rPr lang="en-SG" sz="1200" b="1" dirty="0" smtClean="0">
                <a:solidFill>
                  <a:schemeClr val="bg1"/>
                </a:solidFill>
                <a:latin typeface="+mn-lt"/>
              </a:rPr>
              <a:t>Blockchain Services</a:t>
            </a:r>
            <a:endParaRPr lang="en-US" sz="1200" b="1" dirty="0">
              <a:solidFill>
                <a:srgbClr val="007CC3"/>
              </a:solidFill>
              <a:latin typeface="+mn-lt"/>
            </a:endParaRPr>
          </a:p>
        </p:txBody>
      </p:sp>
      <p:sp>
        <p:nvSpPr>
          <p:cNvPr id="70" name="Rectangle 69"/>
          <p:cNvSpPr/>
          <p:nvPr/>
        </p:nvSpPr>
        <p:spPr>
          <a:xfrm>
            <a:off x="7554404" y="3724306"/>
            <a:ext cx="1541752" cy="511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NativeTextbox_ID_19"/>
          <p:cNvSpPr txBox="1">
            <a:spLocks/>
          </p:cNvSpPr>
          <p:nvPr>
            <p:custDataLst>
              <p:tags r:id="rId9"/>
            </p:custDataLst>
          </p:nvPr>
        </p:nvSpPr>
        <p:spPr bwMode="gray">
          <a:xfrm>
            <a:off x="7507908" y="3751037"/>
            <a:ext cx="1526617" cy="406265"/>
          </a:xfrm>
          <a:prstGeom prst="rect">
            <a:avLst/>
          </a:prstGeom>
          <a:noFill/>
          <a:extLst/>
        </p:spPr>
        <p:txBody>
          <a:bodyPr vert="horz" wrap="square" lIns="0" tIns="0" rIns="0" bIns="0" rtlCol="0" anchor="t" anchorCtr="0">
            <a:spAutoFit/>
          </a:bodyPr>
          <a:lstStyle>
            <a:lvl1pPr marL="0" indent="0" algn="l" defTabSz="685759" rtl="0" eaLnBrk="1" latinLnBrk="0" hangingPunct="1">
              <a:lnSpc>
                <a:spcPct val="110000"/>
              </a:lnSpc>
              <a:spcBef>
                <a:spcPts val="800"/>
              </a:spcBef>
              <a:spcAft>
                <a:spcPts val="800"/>
              </a:spcAft>
              <a:buClr>
                <a:schemeClr val="accent1"/>
              </a:buClr>
              <a:buFont typeface="Arial" pitchFamily="34" charset="0"/>
              <a:buNone/>
              <a:defRPr sz="1400" kern="1200">
                <a:solidFill>
                  <a:schemeClr val="tx1"/>
                </a:solidFill>
                <a:latin typeface="Arial" pitchFamily="34" charset="0"/>
                <a:ea typeface="+mn-ea"/>
                <a:cs typeface="Arial" pitchFamily="34" charset="0"/>
              </a:defRPr>
            </a:lvl1pPr>
            <a:lvl2pPr marL="144000" indent="-144000" algn="l" defTabSz="685759" rtl="0" eaLnBrk="1" latinLnBrk="0" hangingPunct="1">
              <a:lnSpc>
                <a:spcPct val="110000"/>
              </a:lnSpc>
              <a:spcBef>
                <a:spcPts val="200"/>
              </a:spcBef>
              <a:spcAft>
                <a:spcPts val="2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2pPr>
            <a:lvl3pPr marL="288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Arial" pitchFamily="34" charset="0"/>
                <a:ea typeface="+mn-ea"/>
                <a:cs typeface="Arial" pitchFamily="34" charset="0"/>
              </a:defRPr>
            </a:lvl3pPr>
            <a:lvl4pPr marL="432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Arial" pitchFamily="34" charset="0"/>
                <a:ea typeface="+mn-ea"/>
                <a:cs typeface="Arial" pitchFamily="34" charset="0"/>
              </a:defRPr>
            </a:lvl4pPr>
            <a:lvl5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Arial" pitchFamily="34" charset="0"/>
                <a:ea typeface="+mn-ea"/>
                <a:cs typeface="Arial" pitchFamily="34" charset="0"/>
              </a:defRPr>
            </a:lvl5pPr>
            <a:lvl6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mn-lt"/>
                <a:ea typeface="+mn-ea"/>
                <a:cs typeface="+mn-cs"/>
              </a:defRPr>
            </a:lvl6pPr>
            <a:lvl7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mn-lt"/>
                <a:ea typeface="+mn-ea"/>
                <a:cs typeface="+mn-cs"/>
              </a:defRPr>
            </a:lvl7pPr>
            <a:lvl8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mn-lt"/>
                <a:ea typeface="+mn-ea"/>
                <a:cs typeface="+mn-cs"/>
              </a:defRPr>
            </a:lvl8pPr>
            <a:lvl9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mn-lt"/>
                <a:ea typeface="+mn-ea"/>
                <a:cs typeface="+mn-cs"/>
              </a:defRPr>
            </a:lvl9pPr>
          </a:lstStyle>
          <a:p>
            <a:pPr algn="ctr">
              <a:buClr>
                <a:srgbClr val="007CC3"/>
              </a:buClr>
            </a:pPr>
            <a:r>
              <a:rPr lang="en-SG" sz="1200" b="1" dirty="0" smtClean="0">
                <a:solidFill>
                  <a:schemeClr val="bg1"/>
                </a:solidFill>
                <a:latin typeface="+mn-lt"/>
              </a:rPr>
              <a:t>Central Document Repository Services</a:t>
            </a:r>
            <a:endParaRPr lang="en-US" sz="1200" b="1" dirty="0">
              <a:solidFill>
                <a:srgbClr val="007CC3"/>
              </a:solidFill>
              <a:latin typeface="+mn-lt"/>
            </a:endParaRPr>
          </a:p>
        </p:txBody>
      </p:sp>
      <p:sp>
        <p:nvSpPr>
          <p:cNvPr id="72" name="Up-Down Arrow 71"/>
          <p:cNvSpPr/>
          <p:nvPr/>
        </p:nvSpPr>
        <p:spPr>
          <a:xfrm>
            <a:off x="8053675" y="1723647"/>
            <a:ext cx="160177" cy="27220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8652926" y="5510719"/>
            <a:ext cx="1401738" cy="261610"/>
          </a:xfrm>
          <a:prstGeom prst="rect">
            <a:avLst/>
          </a:prstGeom>
          <a:noFill/>
        </p:spPr>
        <p:txBody>
          <a:bodyPr wrap="square" rtlCol="0">
            <a:spAutoFit/>
          </a:bodyPr>
          <a:lstStyle/>
          <a:p>
            <a:pPr algn="ctr"/>
            <a:r>
              <a:rPr lang="en-US" sz="1100" b="1" dirty="0" smtClean="0">
                <a:solidFill>
                  <a:schemeClr val="bg1"/>
                </a:solidFill>
                <a:cs typeface="Arial" pitchFamily="34" charset="0"/>
              </a:rPr>
              <a:t>Projects/Catalogues</a:t>
            </a:r>
            <a:endParaRPr lang="en-US" sz="1100" b="1" dirty="0">
              <a:solidFill>
                <a:schemeClr val="bg1"/>
              </a:solidFill>
              <a:cs typeface="Arial" pitchFamily="34" charset="0"/>
            </a:endParaRPr>
          </a:p>
        </p:txBody>
      </p:sp>
      <p:pic>
        <p:nvPicPr>
          <p:cNvPr id="77" name="Picture 76"/>
          <p:cNvPicPr>
            <a:picLocks noChangeAspect="1"/>
          </p:cNvPicPr>
          <p:nvPr>
            <p:custDataLst>
              <p:tags r:id="rId10"/>
            </p:custDataLst>
          </p:nvPr>
        </p:nvPicPr>
        <p:blipFill>
          <a:blip r:embed="rId2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432522" y="977905"/>
            <a:ext cx="507294" cy="347348"/>
          </a:xfrm>
          <a:prstGeom prst="rect">
            <a:avLst/>
          </a:prstGeom>
        </p:spPr>
      </p:pic>
      <p:pic>
        <p:nvPicPr>
          <p:cNvPr id="78" name="Picture 77"/>
          <p:cNvPicPr>
            <a:picLocks noChangeAspect="1"/>
          </p:cNvPicPr>
          <p:nvPr>
            <p:custDataLst>
              <p:tags r:id="rId11"/>
            </p:custDataLst>
          </p:nvPr>
        </p:nvPicPr>
        <p:blipFill>
          <a:blip r:embed="rId2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686990" y="1105639"/>
            <a:ext cx="507294" cy="347348"/>
          </a:xfrm>
          <a:prstGeom prst="rect">
            <a:avLst/>
          </a:prstGeom>
        </p:spPr>
      </p:pic>
      <p:sp>
        <p:nvSpPr>
          <p:cNvPr id="79" name="NativeTextbox_ID_19"/>
          <p:cNvSpPr txBox="1">
            <a:spLocks/>
          </p:cNvSpPr>
          <p:nvPr>
            <p:custDataLst>
              <p:tags r:id="rId12"/>
            </p:custDataLst>
          </p:nvPr>
        </p:nvSpPr>
        <p:spPr bwMode="gray">
          <a:xfrm>
            <a:off x="9432601" y="1399744"/>
            <a:ext cx="1166173" cy="203133"/>
          </a:xfrm>
          <a:prstGeom prst="rect">
            <a:avLst/>
          </a:prstGeom>
          <a:noFill/>
          <a:extLst>
            <a:ext uri="{909E8E84-426E-40DD-AFC4-6F175D3DCCD1}">
              <a14:hiddenFill xmlns:a14="http://schemas.microsoft.com/office/drawing/2010/main">
                <a:solidFill>
                  <a:srgbClr val="FFFFFF">
                    <a:alpha val="0"/>
                  </a:srgbClr>
                </a:solidFill>
              </a14:hiddenFill>
            </a:ext>
          </a:extLst>
        </p:spPr>
        <p:txBody>
          <a:bodyPr vert="horz" wrap="square" lIns="0" tIns="0" rIns="0" bIns="0" rtlCol="0" anchor="t" anchorCtr="0">
            <a:spAutoFit/>
          </a:bodyPr>
          <a:lstStyle>
            <a:lvl1pPr marL="0" indent="0" algn="l" defTabSz="685759" rtl="0" eaLnBrk="1" latinLnBrk="0" hangingPunct="1">
              <a:lnSpc>
                <a:spcPct val="110000"/>
              </a:lnSpc>
              <a:spcBef>
                <a:spcPts val="800"/>
              </a:spcBef>
              <a:spcAft>
                <a:spcPts val="800"/>
              </a:spcAft>
              <a:buClr>
                <a:schemeClr val="accent1"/>
              </a:buClr>
              <a:buFont typeface="Arial" pitchFamily="34" charset="0"/>
              <a:buNone/>
              <a:defRPr sz="1400" kern="1200">
                <a:solidFill>
                  <a:schemeClr val="tx1"/>
                </a:solidFill>
                <a:latin typeface="Arial" pitchFamily="34" charset="0"/>
                <a:ea typeface="+mn-ea"/>
                <a:cs typeface="Arial" pitchFamily="34" charset="0"/>
              </a:defRPr>
            </a:lvl1pPr>
            <a:lvl2pPr marL="144000" indent="-144000" algn="l" defTabSz="685759" rtl="0" eaLnBrk="1" latinLnBrk="0" hangingPunct="1">
              <a:lnSpc>
                <a:spcPct val="110000"/>
              </a:lnSpc>
              <a:spcBef>
                <a:spcPts val="200"/>
              </a:spcBef>
              <a:spcAft>
                <a:spcPts val="2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2pPr>
            <a:lvl3pPr marL="288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Arial" pitchFamily="34" charset="0"/>
                <a:ea typeface="+mn-ea"/>
                <a:cs typeface="Arial" pitchFamily="34" charset="0"/>
              </a:defRPr>
            </a:lvl3pPr>
            <a:lvl4pPr marL="432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Arial" pitchFamily="34" charset="0"/>
                <a:ea typeface="+mn-ea"/>
                <a:cs typeface="Arial" pitchFamily="34" charset="0"/>
              </a:defRPr>
            </a:lvl4pPr>
            <a:lvl5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Arial" pitchFamily="34" charset="0"/>
                <a:ea typeface="+mn-ea"/>
                <a:cs typeface="Arial" pitchFamily="34" charset="0"/>
              </a:defRPr>
            </a:lvl5pPr>
            <a:lvl6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mn-lt"/>
                <a:ea typeface="+mn-ea"/>
                <a:cs typeface="+mn-cs"/>
              </a:defRPr>
            </a:lvl6pPr>
            <a:lvl7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mn-lt"/>
                <a:ea typeface="+mn-ea"/>
                <a:cs typeface="+mn-cs"/>
              </a:defRPr>
            </a:lvl7pPr>
            <a:lvl8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mn-lt"/>
                <a:ea typeface="+mn-ea"/>
                <a:cs typeface="+mn-cs"/>
              </a:defRPr>
            </a:lvl8pPr>
            <a:lvl9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mn-lt"/>
                <a:ea typeface="+mn-ea"/>
                <a:cs typeface="+mn-cs"/>
              </a:defRPr>
            </a:lvl9pPr>
          </a:lstStyle>
          <a:p>
            <a:pPr algn="ctr">
              <a:buClr>
                <a:srgbClr val="007CC3"/>
              </a:buClr>
            </a:pPr>
            <a:r>
              <a:rPr lang="en-US" sz="1200" b="1" dirty="0" smtClean="0">
                <a:solidFill>
                  <a:srgbClr val="007CC3"/>
                </a:solidFill>
                <a:latin typeface="+mn-lt"/>
              </a:rPr>
              <a:t>Company User</a:t>
            </a:r>
            <a:endParaRPr lang="en-US" sz="1200" b="1" dirty="0">
              <a:solidFill>
                <a:srgbClr val="007CC3"/>
              </a:solidFill>
              <a:latin typeface="+mn-lt"/>
            </a:endParaRPr>
          </a:p>
        </p:txBody>
      </p:sp>
      <p:pic>
        <p:nvPicPr>
          <p:cNvPr id="80" name="Picture 79"/>
          <p:cNvPicPr>
            <a:picLocks noChangeAspect="1"/>
          </p:cNvPicPr>
          <p:nvPr>
            <p:custDataLst>
              <p:tags r:id="rId13"/>
            </p:custDataLst>
          </p:nvPr>
        </p:nvPicPr>
        <p:blipFill>
          <a:blip r:embed="rId2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764100" y="1028911"/>
            <a:ext cx="507294" cy="347348"/>
          </a:xfrm>
          <a:prstGeom prst="rect">
            <a:avLst/>
          </a:prstGeom>
        </p:spPr>
      </p:pic>
      <p:sp>
        <p:nvSpPr>
          <p:cNvPr id="81" name="NativeTextbox_ID_19"/>
          <p:cNvSpPr txBox="1">
            <a:spLocks/>
          </p:cNvSpPr>
          <p:nvPr>
            <p:custDataLst>
              <p:tags r:id="rId14"/>
            </p:custDataLst>
          </p:nvPr>
        </p:nvSpPr>
        <p:spPr bwMode="gray">
          <a:xfrm>
            <a:off x="10523246" y="1401978"/>
            <a:ext cx="1166173" cy="203133"/>
          </a:xfrm>
          <a:prstGeom prst="rect">
            <a:avLst/>
          </a:prstGeom>
          <a:noFill/>
          <a:extLst>
            <a:ext uri="{909E8E84-426E-40DD-AFC4-6F175D3DCCD1}">
              <a14:hiddenFill xmlns:a14="http://schemas.microsoft.com/office/drawing/2010/main">
                <a:solidFill>
                  <a:srgbClr val="FFFFFF">
                    <a:alpha val="0"/>
                  </a:srgbClr>
                </a:solidFill>
              </a14:hiddenFill>
            </a:ext>
          </a:extLst>
        </p:spPr>
        <p:txBody>
          <a:bodyPr vert="horz" wrap="square" lIns="0" tIns="0" rIns="0" bIns="0" rtlCol="0" anchor="t" anchorCtr="0">
            <a:spAutoFit/>
          </a:bodyPr>
          <a:lstStyle>
            <a:lvl1pPr marL="0" indent="0" algn="l" defTabSz="685759" rtl="0" eaLnBrk="1" latinLnBrk="0" hangingPunct="1">
              <a:lnSpc>
                <a:spcPct val="110000"/>
              </a:lnSpc>
              <a:spcBef>
                <a:spcPts val="800"/>
              </a:spcBef>
              <a:spcAft>
                <a:spcPts val="800"/>
              </a:spcAft>
              <a:buClr>
                <a:schemeClr val="accent1"/>
              </a:buClr>
              <a:buFont typeface="Arial" pitchFamily="34" charset="0"/>
              <a:buNone/>
              <a:defRPr sz="1400" kern="1200">
                <a:solidFill>
                  <a:schemeClr val="tx1"/>
                </a:solidFill>
                <a:latin typeface="Arial" pitchFamily="34" charset="0"/>
                <a:ea typeface="+mn-ea"/>
                <a:cs typeface="Arial" pitchFamily="34" charset="0"/>
              </a:defRPr>
            </a:lvl1pPr>
            <a:lvl2pPr marL="144000" indent="-144000" algn="l" defTabSz="685759" rtl="0" eaLnBrk="1" latinLnBrk="0" hangingPunct="1">
              <a:lnSpc>
                <a:spcPct val="110000"/>
              </a:lnSpc>
              <a:spcBef>
                <a:spcPts val="200"/>
              </a:spcBef>
              <a:spcAft>
                <a:spcPts val="2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2pPr>
            <a:lvl3pPr marL="288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Arial" pitchFamily="34" charset="0"/>
                <a:ea typeface="+mn-ea"/>
                <a:cs typeface="Arial" pitchFamily="34" charset="0"/>
              </a:defRPr>
            </a:lvl3pPr>
            <a:lvl4pPr marL="432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Arial" pitchFamily="34" charset="0"/>
                <a:ea typeface="+mn-ea"/>
                <a:cs typeface="Arial" pitchFamily="34" charset="0"/>
              </a:defRPr>
            </a:lvl4pPr>
            <a:lvl5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Arial" pitchFamily="34" charset="0"/>
                <a:ea typeface="+mn-ea"/>
                <a:cs typeface="Arial" pitchFamily="34" charset="0"/>
              </a:defRPr>
            </a:lvl5pPr>
            <a:lvl6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mn-lt"/>
                <a:ea typeface="+mn-ea"/>
                <a:cs typeface="+mn-cs"/>
              </a:defRPr>
            </a:lvl6pPr>
            <a:lvl7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mn-lt"/>
                <a:ea typeface="+mn-ea"/>
                <a:cs typeface="+mn-cs"/>
              </a:defRPr>
            </a:lvl7pPr>
            <a:lvl8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mn-lt"/>
                <a:ea typeface="+mn-ea"/>
                <a:cs typeface="+mn-cs"/>
              </a:defRPr>
            </a:lvl8pPr>
            <a:lvl9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mn-lt"/>
                <a:ea typeface="+mn-ea"/>
                <a:cs typeface="+mn-cs"/>
              </a:defRPr>
            </a:lvl9pPr>
          </a:lstStyle>
          <a:p>
            <a:pPr algn="ctr">
              <a:buClr>
                <a:srgbClr val="007CC3"/>
              </a:buClr>
            </a:pPr>
            <a:r>
              <a:rPr lang="en-US" sz="1200" b="1" dirty="0" smtClean="0">
                <a:solidFill>
                  <a:srgbClr val="007CC3"/>
                </a:solidFill>
                <a:latin typeface="+mn-lt"/>
              </a:rPr>
              <a:t>Bank user</a:t>
            </a:r>
            <a:endParaRPr lang="en-US" sz="1200" b="1" dirty="0">
              <a:solidFill>
                <a:srgbClr val="007CC3"/>
              </a:solidFill>
              <a:latin typeface="+mn-lt"/>
            </a:endParaRPr>
          </a:p>
        </p:txBody>
      </p:sp>
      <p:sp>
        <p:nvSpPr>
          <p:cNvPr id="82" name="Rectangle 81"/>
          <p:cNvSpPr/>
          <p:nvPr/>
        </p:nvSpPr>
        <p:spPr>
          <a:xfrm>
            <a:off x="9512666" y="3723278"/>
            <a:ext cx="1601640" cy="5252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NativeTextbox_ID_19"/>
          <p:cNvSpPr txBox="1">
            <a:spLocks/>
          </p:cNvSpPr>
          <p:nvPr>
            <p:custDataLst>
              <p:tags r:id="rId15"/>
            </p:custDataLst>
          </p:nvPr>
        </p:nvSpPr>
        <p:spPr bwMode="gray">
          <a:xfrm>
            <a:off x="9465386" y="3792955"/>
            <a:ext cx="1602424" cy="406265"/>
          </a:xfrm>
          <a:prstGeom prst="rect">
            <a:avLst/>
          </a:prstGeom>
          <a:noFill/>
          <a:extLst/>
        </p:spPr>
        <p:txBody>
          <a:bodyPr vert="horz" wrap="square" lIns="0" tIns="0" rIns="0" bIns="0" rtlCol="0" anchor="t" anchorCtr="0">
            <a:spAutoFit/>
          </a:bodyPr>
          <a:lstStyle>
            <a:lvl1pPr marL="0" indent="0" algn="l" defTabSz="685759" rtl="0" eaLnBrk="1" latinLnBrk="0" hangingPunct="1">
              <a:lnSpc>
                <a:spcPct val="110000"/>
              </a:lnSpc>
              <a:spcBef>
                <a:spcPts val="800"/>
              </a:spcBef>
              <a:spcAft>
                <a:spcPts val="800"/>
              </a:spcAft>
              <a:buClr>
                <a:schemeClr val="accent1"/>
              </a:buClr>
              <a:buFont typeface="Arial" pitchFamily="34" charset="0"/>
              <a:buNone/>
              <a:defRPr sz="1400" kern="1200">
                <a:solidFill>
                  <a:schemeClr val="tx1"/>
                </a:solidFill>
                <a:latin typeface="Arial" pitchFamily="34" charset="0"/>
                <a:ea typeface="+mn-ea"/>
                <a:cs typeface="Arial" pitchFamily="34" charset="0"/>
              </a:defRPr>
            </a:lvl1pPr>
            <a:lvl2pPr marL="144000" indent="-144000" algn="l" defTabSz="685759" rtl="0" eaLnBrk="1" latinLnBrk="0" hangingPunct="1">
              <a:lnSpc>
                <a:spcPct val="110000"/>
              </a:lnSpc>
              <a:spcBef>
                <a:spcPts val="200"/>
              </a:spcBef>
              <a:spcAft>
                <a:spcPts val="2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2pPr>
            <a:lvl3pPr marL="288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Arial" pitchFamily="34" charset="0"/>
                <a:ea typeface="+mn-ea"/>
                <a:cs typeface="Arial" pitchFamily="34" charset="0"/>
              </a:defRPr>
            </a:lvl3pPr>
            <a:lvl4pPr marL="432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Arial" pitchFamily="34" charset="0"/>
                <a:ea typeface="+mn-ea"/>
                <a:cs typeface="Arial" pitchFamily="34" charset="0"/>
              </a:defRPr>
            </a:lvl4pPr>
            <a:lvl5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Arial" pitchFamily="34" charset="0"/>
                <a:ea typeface="+mn-ea"/>
                <a:cs typeface="Arial" pitchFamily="34" charset="0"/>
              </a:defRPr>
            </a:lvl5pPr>
            <a:lvl6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mn-lt"/>
                <a:ea typeface="+mn-ea"/>
                <a:cs typeface="+mn-cs"/>
              </a:defRPr>
            </a:lvl6pPr>
            <a:lvl7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mn-lt"/>
                <a:ea typeface="+mn-ea"/>
                <a:cs typeface="+mn-cs"/>
              </a:defRPr>
            </a:lvl7pPr>
            <a:lvl8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mn-lt"/>
                <a:ea typeface="+mn-ea"/>
                <a:cs typeface="+mn-cs"/>
              </a:defRPr>
            </a:lvl8pPr>
            <a:lvl9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mn-lt"/>
                <a:ea typeface="+mn-ea"/>
                <a:cs typeface="+mn-cs"/>
              </a:defRPr>
            </a:lvl9pPr>
          </a:lstStyle>
          <a:p>
            <a:pPr algn="ctr">
              <a:buClr>
                <a:srgbClr val="007CC3"/>
              </a:buClr>
            </a:pPr>
            <a:r>
              <a:rPr lang="en-SG" sz="1200" b="1" dirty="0" smtClean="0">
                <a:solidFill>
                  <a:schemeClr val="bg1"/>
                </a:solidFill>
                <a:latin typeface="+mn-lt"/>
              </a:rPr>
              <a:t>Non-Blockchain Social Credit Services</a:t>
            </a:r>
            <a:endParaRPr lang="en-US" sz="1200" b="1" dirty="0">
              <a:solidFill>
                <a:srgbClr val="007CC3"/>
              </a:solidFill>
              <a:latin typeface="+mn-lt"/>
            </a:endParaRPr>
          </a:p>
        </p:txBody>
      </p:sp>
      <p:sp>
        <p:nvSpPr>
          <p:cNvPr id="87" name="Rectangle 86"/>
          <p:cNvSpPr/>
          <p:nvPr/>
        </p:nvSpPr>
        <p:spPr>
          <a:xfrm>
            <a:off x="4939520" y="5684443"/>
            <a:ext cx="1245190" cy="425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NativeTextbox_ID_19"/>
          <p:cNvSpPr txBox="1">
            <a:spLocks/>
          </p:cNvSpPr>
          <p:nvPr>
            <p:custDataLst>
              <p:tags r:id="rId16"/>
            </p:custDataLst>
          </p:nvPr>
        </p:nvSpPr>
        <p:spPr bwMode="gray">
          <a:xfrm>
            <a:off x="5063141" y="5695171"/>
            <a:ext cx="943691" cy="406265"/>
          </a:xfrm>
          <a:prstGeom prst="rect">
            <a:avLst/>
          </a:prstGeom>
          <a:noFill/>
          <a:extLst/>
        </p:spPr>
        <p:txBody>
          <a:bodyPr vert="horz" wrap="square" lIns="0" tIns="0" rIns="0" bIns="0" rtlCol="0" anchor="t" anchorCtr="0">
            <a:spAutoFit/>
          </a:bodyPr>
          <a:lstStyle>
            <a:lvl1pPr marL="0" indent="0" algn="l" defTabSz="685759" rtl="0" eaLnBrk="1" latinLnBrk="0" hangingPunct="1">
              <a:lnSpc>
                <a:spcPct val="110000"/>
              </a:lnSpc>
              <a:spcBef>
                <a:spcPts val="800"/>
              </a:spcBef>
              <a:spcAft>
                <a:spcPts val="800"/>
              </a:spcAft>
              <a:buClr>
                <a:schemeClr val="accent1"/>
              </a:buClr>
              <a:buFont typeface="Arial" pitchFamily="34" charset="0"/>
              <a:buNone/>
              <a:defRPr sz="1400" kern="1200">
                <a:solidFill>
                  <a:schemeClr val="tx1"/>
                </a:solidFill>
                <a:latin typeface="Arial" pitchFamily="34" charset="0"/>
                <a:ea typeface="+mn-ea"/>
                <a:cs typeface="Arial" pitchFamily="34" charset="0"/>
              </a:defRPr>
            </a:lvl1pPr>
            <a:lvl2pPr marL="144000" indent="-144000" algn="l" defTabSz="685759" rtl="0" eaLnBrk="1" latinLnBrk="0" hangingPunct="1">
              <a:lnSpc>
                <a:spcPct val="110000"/>
              </a:lnSpc>
              <a:spcBef>
                <a:spcPts val="200"/>
              </a:spcBef>
              <a:spcAft>
                <a:spcPts val="2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2pPr>
            <a:lvl3pPr marL="288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Arial" pitchFamily="34" charset="0"/>
                <a:ea typeface="+mn-ea"/>
                <a:cs typeface="Arial" pitchFamily="34" charset="0"/>
              </a:defRPr>
            </a:lvl3pPr>
            <a:lvl4pPr marL="432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Arial" pitchFamily="34" charset="0"/>
                <a:ea typeface="+mn-ea"/>
                <a:cs typeface="Arial" pitchFamily="34" charset="0"/>
              </a:defRPr>
            </a:lvl4pPr>
            <a:lvl5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Arial" pitchFamily="34" charset="0"/>
                <a:ea typeface="+mn-ea"/>
                <a:cs typeface="Arial" pitchFamily="34" charset="0"/>
              </a:defRPr>
            </a:lvl5pPr>
            <a:lvl6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mn-lt"/>
                <a:ea typeface="+mn-ea"/>
                <a:cs typeface="+mn-cs"/>
              </a:defRPr>
            </a:lvl6pPr>
            <a:lvl7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mn-lt"/>
                <a:ea typeface="+mn-ea"/>
                <a:cs typeface="+mn-cs"/>
              </a:defRPr>
            </a:lvl7pPr>
            <a:lvl8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mn-lt"/>
                <a:ea typeface="+mn-ea"/>
                <a:cs typeface="+mn-cs"/>
              </a:defRPr>
            </a:lvl8pPr>
            <a:lvl9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mn-lt"/>
                <a:ea typeface="+mn-ea"/>
                <a:cs typeface="+mn-cs"/>
              </a:defRPr>
            </a:lvl9pPr>
          </a:lstStyle>
          <a:p>
            <a:pPr algn="ctr">
              <a:buClr>
                <a:srgbClr val="007CC3"/>
              </a:buClr>
            </a:pPr>
            <a:r>
              <a:rPr lang="en-US" sz="1200" b="1" dirty="0" smtClean="0">
                <a:solidFill>
                  <a:schemeClr val="bg1"/>
                </a:solidFill>
                <a:latin typeface="+mn-lt"/>
              </a:rPr>
              <a:t>Identity Management</a:t>
            </a:r>
            <a:endParaRPr lang="en-US" sz="1200" b="1" dirty="0">
              <a:solidFill>
                <a:schemeClr val="bg1"/>
              </a:solidFill>
              <a:latin typeface="+mn-lt"/>
            </a:endParaRPr>
          </a:p>
        </p:txBody>
      </p:sp>
      <p:sp>
        <p:nvSpPr>
          <p:cNvPr id="89" name="Rectangle 88"/>
          <p:cNvSpPr/>
          <p:nvPr/>
        </p:nvSpPr>
        <p:spPr>
          <a:xfrm>
            <a:off x="10375319" y="4911403"/>
            <a:ext cx="1303194" cy="1055028"/>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Flowchart: Magnetic Disk 89"/>
          <p:cNvSpPr/>
          <p:nvPr/>
        </p:nvSpPr>
        <p:spPr>
          <a:xfrm>
            <a:off x="10502104" y="5208913"/>
            <a:ext cx="1003682" cy="61998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p:cNvSpPr txBox="1"/>
          <p:nvPr/>
        </p:nvSpPr>
        <p:spPr>
          <a:xfrm>
            <a:off x="9981145" y="5461352"/>
            <a:ext cx="1937753" cy="261610"/>
          </a:xfrm>
          <a:prstGeom prst="rect">
            <a:avLst/>
          </a:prstGeom>
          <a:noFill/>
        </p:spPr>
        <p:txBody>
          <a:bodyPr wrap="square" rtlCol="0">
            <a:spAutoFit/>
          </a:bodyPr>
          <a:lstStyle/>
          <a:p>
            <a:pPr algn="ctr"/>
            <a:r>
              <a:rPr lang="en-US" sz="1100" b="1" dirty="0" smtClean="0">
                <a:solidFill>
                  <a:schemeClr val="bg1"/>
                </a:solidFill>
                <a:cs typeface="Arial" pitchFamily="34" charset="0"/>
              </a:rPr>
              <a:t>Data Base</a:t>
            </a:r>
            <a:endParaRPr lang="en-US" sz="1100" b="1" dirty="0">
              <a:solidFill>
                <a:schemeClr val="bg1"/>
              </a:solidFill>
              <a:cs typeface="Arial" pitchFamily="34" charset="0"/>
            </a:endParaRPr>
          </a:p>
        </p:txBody>
      </p:sp>
      <p:sp>
        <p:nvSpPr>
          <p:cNvPr id="93" name="TextBox 92"/>
          <p:cNvSpPr txBox="1"/>
          <p:nvPr/>
        </p:nvSpPr>
        <p:spPr>
          <a:xfrm>
            <a:off x="10322371" y="4901056"/>
            <a:ext cx="1277874" cy="276999"/>
          </a:xfrm>
          <a:prstGeom prst="rect">
            <a:avLst/>
          </a:prstGeom>
          <a:noFill/>
        </p:spPr>
        <p:txBody>
          <a:bodyPr wrap="square" rtlCol="0">
            <a:spAutoFit/>
          </a:bodyPr>
          <a:lstStyle/>
          <a:p>
            <a:r>
              <a:rPr lang="en-US" sz="1200" dirty="0"/>
              <a:t>Local Data Base</a:t>
            </a:r>
          </a:p>
        </p:txBody>
      </p:sp>
      <p:sp>
        <p:nvSpPr>
          <p:cNvPr id="94" name="TextBox 93"/>
          <p:cNvSpPr txBox="1"/>
          <p:nvPr/>
        </p:nvSpPr>
        <p:spPr>
          <a:xfrm>
            <a:off x="4679803" y="4587494"/>
            <a:ext cx="2243212" cy="276999"/>
          </a:xfrm>
          <a:prstGeom prst="rect">
            <a:avLst/>
          </a:prstGeom>
          <a:noFill/>
        </p:spPr>
        <p:txBody>
          <a:bodyPr wrap="square" rtlCol="0">
            <a:spAutoFit/>
          </a:bodyPr>
          <a:lstStyle/>
          <a:p>
            <a:r>
              <a:rPr lang="en-US" sz="1200" dirty="0" smtClean="0"/>
              <a:t>Distributed Ledger/</a:t>
            </a:r>
            <a:r>
              <a:rPr lang="en-US" sz="1200" dirty="0" err="1"/>
              <a:t>B</a:t>
            </a:r>
            <a:r>
              <a:rPr lang="en-US" sz="1200" dirty="0" err="1" smtClean="0"/>
              <a:t>lockchain</a:t>
            </a:r>
            <a:endParaRPr lang="en-US" sz="1600" dirty="0"/>
          </a:p>
        </p:txBody>
      </p:sp>
      <p:sp>
        <p:nvSpPr>
          <p:cNvPr id="95" name="Rectangle 94"/>
          <p:cNvSpPr/>
          <p:nvPr/>
        </p:nvSpPr>
        <p:spPr>
          <a:xfrm>
            <a:off x="4788219" y="4930108"/>
            <a:ext cx="1571200" cy="127677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ectangle 95"/>
          <p:cNvSpPr/>
          <p:nvPr/>
        </p:nvSpPr>
        <p:spPr>
          <a:xfrm>
            <a:off x="4695335" y="4610713"/>
            <a:ext cx="3729265" cy="1701440"/>
          </a:xfrm>
          <a:prstGeom prst="rect">
            <a:avLst/>
          </a:prstGeom>
          <a:noFill/>
          <a:ln>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Flowchart: Magnetic Disk 96"/>
          <p:cNvSpPr/>
          <p:nvPr/>
        </p:nvSpPr>
        <p:spPr>
          <a:xfrm>
            <a:off x="6738170" y="5625508"/>
            <a:ext cx="693130" cy="40218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6115172" y="5712532"/>
            <a:ext cx="1983450" cy="261610"/>
          </a:xfrm>
          <a:prstGeom prst="rect">
            <a:avLst/>
          </a:prstGeom>
          <a:noFill/>
        </p:spPr>
        <p:txBody>
          <a:bodyPr wrap="square" rtlCol="0">
            <a:spAutoFit/>
          </a:bodyPr>
          <a:lstStyle/>
          <a:p>
            <a:pPr algn="ctr"/>
            <a:r>
              <a:rPr lang="en-US" sz="1100" b="1" dirty="0" smtClean="0">
                <a:solidFill>
                  <a:schemeClr val="bg1"/>
                </a:solidFill>
                <a:cs typeface="Arial" pitchFamily="34" charset="0"/>
              </a:rPr>
              <a:t>Ledger</a:t>
            </a:r>
            <a:endParaRPr lang="en-US" sz="1100" b="1" dirty="0">
              <a:solidFill>
                <a:schemeClr val="bg1"/>
              </a:solidFill>
              <a:cs typeface="Arial" pitchFamily="34" charset="0"/>
            </a:endParaRPr>
          </a:p>
        </p:txBody>
      </p:sp>
      <p:sp>
        <p:nvSpPr>
          <p:cNvPr id="99" name="TextBox 98"/>
          <p:cNvSpPr txBox="1"/>
          <p:nvPr/>
        </p:nvSpPr>
        <p:spPr>
          <a:xfrm>
            <a:off x="4767909" y="4902812"/>
            <a:ext cx="1498223" cy="276999"/>
          </a:xfrm>
          <a:prstGeom prst="rect">
            <a:avLst/>
          </a:prstGeom>
          <a:noFill/>
        </p:spPr>
        <p:txBody>
          <a:bodyPr wrap="square" rtlCol="0">
            <a:spAutoFit/>
          </a:bodyPr>
          <a:lstStyle/>
          <a:p>
            <a:r>
              <a:rPr lang="en-US" sz="1200" dirty="0"/>
              <a:t>Membership Service</a:t>
            </a:r>
          </a:p>
        </p:txBody>
      </p:sp>
      <p:sp>
        <p:nvSpPr>
          <p:cNvPr id="100" name="Rectangle 99"/>
          <p:cNvSpPr/>
          <p:nvPr/>
        </p:nvSpPr>
        <p:spPr>
          <a:xfrm>
            <a:off x="4939519" y="5251189"/>
            <a:ext cx="1245189" cy="3074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NativeTextbox_ID_19"/>
          <p:cNvSpPr txBox="1">
            <a:spLocks/>
          </p:cNvSpPr>
          <p:nvPr>
            <p:custDataLst>
              <p:tags r:id="rId17"/>
            </p:custDataLst>
          </p:nvPr>
        </p:nvSpPr>
        <p:spPr bwMode="gray">
          <a:xfrm>
            <a:off x="5045766" y="5287712"/>
            <a:ext cx="943691" cy="203133"/>
          </a:xfrm>
          <a:prstGeom prst="rect">
            <a:avLst/>
          </a:prstGeom>
          <a:noFill/>
          <a:extLst/>
        </p:spPr>
        <p:txBody>
          <a:bodyPr vert="horz" wrap="square" lIns="0" tIns="0" rIns="0" bIns="0" rtlCol="0" anchor="t" anchorCtr="0">
            <a:spAutoFit/>
          </a:bodyPr>
          <a:lstStyle>
            <a:lvl1pPr marL="0" indent="0" algn="l" defTabSz="685759" rtl="0" eaLnBrk="1" latinLnBrk="0" hangingPunct="1">
              <a:lnSpc>
                <a:spcPct val="110000"/>
              </a:lnSpc>
              <a:spcBef>
                <a:spcPts val="800"/>
              </a:spcBef>
              <a:spcAft>
                <a:spcPts val="800"/>
              </a:spcAft>
              <a:buClr>
                <a:schemeClr val="accent1"/>
              </a:buClr>
              <a:buFont typeface="Arial" pitchFamily="34" charset="0"/>
              <a:buNone/>
              <a:defRPr sz="1400" kern="1200">
                <a:solidFill>
                  <a:schemeClr val="tx1"/>
                </a:solidFill>
                <a:latin typeface="Arial" pitchFamily="34" charset="0"/>
                <a:ea typeface="+mn-ea"/>
                <a:cs typeface="Arial" pitchFamily="34" charset="0"/>
              </a:defRPr>
            </a:lvl1pPr>
            <a:lvl2pPr marL="144000" indent="-144000" algn="l" defTabSz="685759" rtl="0" eaLnBrk="1" latinLnBrk="0" hangingPunct="1">
              <a:lnSpc>
                <a:spcPct val="110000"/>
              </a:lnSpc>
              <a:spcBef>
                <a:spcPts val="200"/>
              </a:spcBef>
              <a:spcAft>
                <a:spcPts val="2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2pPr>
            <a:lvl3pPr marL="288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Arial" pitchFamily="34" charset="0"/>
                <a:ea typeface="+mn-ea"/>
                <a:cs typeface="Arial" pitchFamily="34" charset="0"/>
              </a:defRPr>
            </a:lvl3pPr>
            <a:lvl4pPr marL="432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Arial" pitchFamily="34" charset="0"/>
                <a:ea typeface="+mn-ea"/>
                <a:cs typeface="Arial" pitchFamily="34" charset="0"/>
              </a:defRPr>
            </a:lvl4pPr>
            <a:lvl5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Arial" pitchFamily="34" charset="0"/>
                <a:ea typeface="+mn-ea"/>
                <a:cs typeface="Arial" pitchFamily="34" charset="0"/>
              </a:defRPr>
            </a:lvl5pPr>
            <a:lvl6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mn-lt"/>
                <a:ea typeface="+mn-ea"/>
                <a:cs typeface="+mn-cs"/>
              </a:defRPr>
            </a:lvl6pPr>
            <a:lvl7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mn-lt"/>
                <a:ea typeface="+mn-ea"/>
                <a:cs typeface="+mn-cs"/>
              </a:defRPr>
            </a:lvl7pPr>
            <a:lvl8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mn-lt"/>
                <a:ea typeface="+mn-ea"/>
                <a:cs typeface="+mn-cs"/>
              </a:defRPr>
            </a:lvl8pPr>
            <a:lvl9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mn-lt"/>
                <a:ea typeface="+mn-ea"/>
                <a:cs typeface="+mn-cs"/>
              </a:defRPr>
            </a:lvl9pPr>
          </a:lstStyle>
          <a:p>
            <a:pPr algn="ctr">
              <a:buClr>
                <a:srgbClr val="007CC3"/>
              </a:buClr>
            </a:pPr>
            <a:r>
              <a:rPr lang="en-SG" sz="1200" b="1" dirty="0" smtClean="0">
                <a:solidFill>
                  <a:schemeClr val="bg1"/>
                </a:solidFill>
                <a:latin typeface="+mn-lt"/>
              </a:rPr>
              <a:t>Registration</a:t>
            </a:r>
            <a:endParaRPr lang="en-US" sz="1200" b="1" dirty="0">
              <a:solidFill>
                <a:srgbClr val="007CC3"/>
              </a:solidFill>
              <a:latin typeface="+mn-lt"/>
            </a:endParaRPr>
          </a:p>
        </p:txBody>
      </p:sp>
      <p:sp>
        <p:nvSpPr>
          <p:cNvPr id="103" name="Rectangle 102"/>
          <p:cNvSpPr/>
          <p:nvPr/>
        </p:nvSpPr>
        <p:spPr>
          <a:xfrm>
            <a:off x="6099558" y="3236815"/>
            <a:ext cx="4257738" cy="2877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NativeTextbox_ID_19"/>
          <p:cNvSpPr txBox="1">
            <a:spLocks/>
          </p:cNvSpPr>
          <p:nvPr>
            <p:custDataLst>
              <p:tags r:id="rId18"/>
            </p:custDataLst>
          </p:nvPr>
        </p:nvSpPr>
        <p:spPr bwMode="gray">
          <a:xfrm>
            <a:off x="6266133" y="3260727"/>
            <a:ext cx="3178865" cy="203133"/>
          </a:xfrm>
          <a:prstGeom prst="rect">
            <a:avLst/>
          </a:prstGeom>
          <a:noFill/>
          <a:extLst/>
        </p:spPr>
        <p:txBody>
          <a:bodyPr vert="horz" wrap="square" lIns="0" tIns="0" rIns="0" bIns="0" rtlCol="0" anchor="t" anchorCtr="0">
            <a:spAutoFit/>
          </a:bodyPr>
          <a:lstStyle>
            <a:lvl1pPr marL="0" indent="0" algn="l" defTabSz="685759" rtl="0" eaLnBrk="1" latinLnBrk="0" hangingPunct="1">
              <a:lnSpc>
                <a:spcPct val="110000"/>
              </a:lnSpc>
              <a:spcBef>
                <a:spcPts val="800"/>
              </a:spcBef>
              <a:spcAft>
                <a:spcPts val="800"/>
              </a:spcAft>
              <a:buClr>
                <a:schemeClr val="accent1"/>
              </a:buClr>
              <a:buFont typeface="Arial" pitchFamily="34" charset="0"/>
              <a:buNone/>
              <a:defRPr sz="1400" kern="1200">
                <a:solidFill>
                  <a:schemeClr val="tx1"/>
                </a:solidFill>
                <a:latin typeface="Arial" pitchFamily="34" charset="0"/>
                <a:ea typeface="+mn-ea"/>
                <a:cs typeface="Arial" pitchFamily="34" charset="0"/>
              </a:defRPr>
            </a:lvl1pPr>
            <a:lvl2pPr marL="144000" indent="-144000" algn="l" defTabSz="685759" rtl="0" eaLnBrk="1" latinLnBrk="0" hangingPunct="1">
              <a:lnSpc>
                <a:spcPct val="110000"/>
              </a:lnSpc>
              <a:spcBef>
                <a:spcPts val="200"/>
              </a:spcBef>
              <a:spcAft>
                <a:spcPts val="2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2pPr>
            <a:lvl3pPr marL="288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Arial" pitchFamily="34" charset="0"/>
                <a:ea typeface="+mn-ea"/>
                <a:cs typeface="Arial" pitchFamily="34" charset="0"/>
              </a:defRPr>
            </a:lvl3pPr>
            <a:lvl4pPr marL="432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Arial" pitchFamily="34" charset="0"/>
                <a:ea typeface="+mn-ea"/>
                <a:cs typeface="Arial" pitchFamily="34" charset="0"/>
              </a:defRPr>
            </a:lvl4pPr>
            <a:lvl5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Arial" pitchFamily="34" charset="0"/>
                <a:ea typeface="+mn-ea"/>
                <a:cs typeface="Arial" pitchFamily="34" charset="0"/>
              </a:defRPr>
            </a:lvl5pPr>
            <a:lvl6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mn-lt"/>
                <a:ea typeface="+mn-ea"/>
                <a:cs typeface="+mn-cs"/>
              </a:defRPr>
            </a:lvl6pPr>
            <a:lvl7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mn-lt"/>
                <a:ea typeface="+mn-ea"/>
                <a:cs typeface="+mn-cs"/>
              </a:defRPr>
            </a:lvl7pPr>
            <a:lvl8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mn-lt"/>
                <a:ea typeface="+mn-ea"/>
                <a:cs typeface="+mn-cs"/>
              </a:defRPr>
            </a:lvl8pPr>
            <a:lvl9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mn-lt"/>
                <a:ea typeface="+mn-ea"/>
                <a:cs typeface="+mn-cs"/>
              </a:defRPr>
            </a:lvl9pPr>
          </a:lstStyle>
          <a:p>
            <a:pPr algn="ctr">
              <a:buClr>
                <a:srgbClr val="007CC3"/>
              </a:buClr>
            </a:pPr>
            <a:r>
              <a:rPr lang="en-SG" sz="1200" b="1" dirty="0" smtClean="0">
                <a:solidFill>
                  <a:schemeClr val="bg1"/>
                </a:solidFill>
                <a:latin typeface="+mn-lt"/>
              </a:rPr>
              <a:t>Social Credit Ecosystem Interface</a:t>
            </a:r>
            <a:endParaRPr lang="en-US" sz="1200" b="1" dirty="0">
              <a:solidFill>
                <a:srgbClr val="007CC3"/>
              </a:solidFill>
              <a:latin typeface="+mn-lt"/>
            </a:endParaRPr>
          </a:p>
        </p:txBody>
      </p:sp>
      <p:sp>
        <p:nvSpPr>
          <p:cNvPr id="2" name="Left-Right Arrow 1"/>
          <p:cNvSpPr/>
          <p:nvPr/>
        </p:nvSpPr>
        <p:spPr>
          <a:xfrm>
            <a:off x="6376854" y="5457379"/>
            <a:ext cx="256083" cy="20260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Up-Down Arrow 5"/>
          <p:cNvSpPr/>
          <p:nvPr/>
        </p:nvSpPr>
        <p:spPr>
          <a:xfrm>
            <a:off x="8053675" y="2773828"/>
            <a:ext cx="189573" cy="33880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Down Arrow 6"/>
          <p:cNvSpPr/>
          <p:nvPr/>
        </p:nvSpPr>
        <p:spPr>
          <a:xfrm>
            <a:off x="6266133" y="3524587"/>
            <a:ext cx="99677" cy="19869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Up-Down Arrow 84"/>
          <p:cNvSpPr/>
          <p:nvPr/>
        </p:nvSpPr>
        <p:spPr>
          <a:xfrm>
            <a:off x="8098622" y="3511736"/>
            <a:ext cx="99677" cy="19869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Up-Down Arrow 85"/>
          <p:cNvSpPr/>
          <p:nvPr/>
        </p:nvSpPr>
        <p:spPr>
          <a:xfrm>
            <a:off x="10090355" y="3528319"/>
            <a:ext cx="99677" cy="19869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Up-Down Arrow 7"/>
          <p:cNvSpPr/>
          <p:nvPr/>
        </p:nvSpPr>
        <p:spPr>
          <a:xfrm>
            <a:off x="8673835" y="4272904"/>
            <a:ext cx="296948" cy="61642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Up-Down Arrow 91"/>
          <p:cNvSpPr/>
          <p:nvPr/>
        </p:nvSpPr>
        <p:spPr>
          <a:xfrm>
            <a:off x="10754165" y="4272905"/>
            <a:ext cx="296948" cy="61642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Up-Down Arrow 109"/>
          <p:cNvSpPr/>
          <p:nvPr/>
        </p:nvSpPr>
        <p:spPr>
          <a:xfrm>
            <a:off x="6340469" y="4212926"/>
            <a:ext cx="161155" cy="39778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83003" y="832568"/>
            <a:ext cx="3974185" cy="5451449"/>
          </a:xfrm>
          <a:prstGeom prst="roundRect">
            <a:avLst/>
          </a:prstGeom>
          <a:solidFill>
            <a:schemeClr val="bg1"/>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smtClean="0">
              <a:solidFill>
                <a:schemeClr val="tx1"/>
              </a:solidFill>
              <a:cs typeface="Arial" pitchFamily="34" charset="0"/>
            </a:endParaRPr>
          </a:p>
          <a:p>
            <a:endParaRPr lang="en-US" sz="1600" dirty="0">
              <a:solidFill>
                <a:schemeClr val="tx1"/>
              </a:solidFill>
              <a:cs typeface="Arial" pitchFamily="34" charset="0"/>
            </a:endParaRPr>
          </a:p>
          <a:p>
            <a:r>
              <a:rPr lang="en-US" sz="1600" b="1" dirty="0">
                <a:solidFill>
                  <a:schemeClr val="bg1"/>
                </a:solidFill>
              </a:rPr>
              <a:t>Country A</a:t>
            </a:r>
            <a:endParaRPr lang="en-US" sz="1600" dirty="0" smtClean="0">
              <a:solidFill>
                <a:schemeClr val="tx1"/>
              </a:solidFill>
              <a:cs typeface="Arial" pitchFamily="34" charset="0"/>
            </a:endParaRPr>
          </a:p>
          <a:p>
            <a:pPr marL="285750" indent="-285750">
              <a:buFont typeface="Arial" panose="020B0604020202020204" pitchFamily="34" charset="0"/>
              <a:buChar char="•"/>
            </a:pPr>
            <a:r>
              <a:rPr lang="en-US" sz="1400" b="1" dirty="0" smtClean="0">
                <a:solidFill>
                  <a:schemeClr val="tx1"/>
                </a:solidFill>
                <a:cs typeface="Arial" pitchFamily="34" charset="0"/>
              </a:rPr>
              <a:t>User </a:t>
            </a:r>
            <a:r>
              <a:rPr lang="en-US" sz="1400" b="1" dirty="0">
                <a:solidFill>
                  <a:schemeClr val="tx1"/>
                </a:solidFill>
                <a:cs typeface="Arial" pitchFamily="34" charset="0"/>
              </a:rPr>
              <a:t>Management </a:t>
            </a:r>
            <a:r>
              <a:rPr lang="en-US" sz="1400" dirty="0" smtClean="0">
                <a:solidFill>
                  <a:schemeClr val="tx1"/>
                </a:solidFill>
                <a:cs typeface="Arial" pitchFamily="34" charset="0"/>
              </a:rPr>
              <a:t>includes access </a:t>
            </a:r>
            <a:r>
              <a:rPr lang="en-US" sz="1400" dirty="0">
                <a:solidFill>
                  <a:schemeClr val="tx1"/>
                </a:solidFill>
                <a:cs typeface="Arial" pitchFamily="34" charset="0"/>
              </a:rPr>
              <a:t>to user registration and </a:t>
            </a:r>
            <a:r>
              <a:rPr lang="en-SG" sz="1400" dirty="0">
                <a:solidFill>
                  <a:schemeClr val="tx1"/>
                </a:solidFill>
                <a:cs typeface="Arial" pitchFamily="34" charset="0"/>
              </a:rPr>
              <a:t>Authentication, Authorization for the Social Credit Ecosystem.</a:t>
            </a:r>
          </a:p>
          <a:p>
            <a:pPr marL="285750" indent="-285750">
              <a:buFont typeface="Arial" panose="020B0604020202020204" pitchFamily="34" charset="0"/>
              <a:buChar char="•"/>
            </a:pPr>
            <a:endParaRPr lang="en-SG" sz="1400" dirty="0">
              <a:solidFill>
                <a:schemeClr val="tx1"/>
              </a:solidFill>
              <a:cs typeface="Arial" pitchFamily="34" charset="0"/>
            </a:endParaRPr>
          </a:p>
          <a:p>
            <a:pPr marL="285750" indent="-285750">
              <a:buFont typeface="Arial" panose="020B0604020202020204" pitchFamily="34" charset="0"/>
              <a:buChar char="•"/>
            </a:pPr>
            <a:r>
              <a:rPr lang="en-US" sz="1400" b="1" dirty="0">
                <a:solidFill>
                  <a:schemeClr val="tx1"/>
                </a:solidFill>
                <a:cs typeface="Arial" pitchFamily="34" charset="0"/>
              </a:rPr>
              <a:t>Blockchain Services </a:t>
            </a:r>
            <a:r>
              <a:rPr lang="en-US" sz="1400" dirty="0">
                <a:solidFill>
                  <a:schemeClr val="tx1"/>
                </a:solidFill>
                <a:cs typeface="Arial" pitchFamily="34" charset="0"/>
              </a:rPr>
              <a:t>provide services to connect the Blockchain network</a:t>
            </a:r>
            <a:r>
              <a:rPr lang="en-US" sz="1400" dirty="0" smtClean="0">
                <a:solidFill>
                  <a:schemeClr val="tx1"/>
                </a:solidFill>
                <a:cs typeface="Arial" pitchFamily="34" charset="0"/>
              </a:rPr>
              <a:t>.</a:t>
            </a:r>
          </a:p>
          <a:p>
            <a:pPr marL="285750" indent="-285750">
              <a:buFont typeface="Arial" panose="020B0604020202020204" pitchFamily="34" charset="0"/>
              <a:buChar char="•"/>
            </a:pPr>
            <a:endParaRPr lang="en-US" sz="1400" dirty="0">
              <a:solidFill>
                <a:schemeClr val="tx1"/>
              </a:solidFill>
              <a:cs typeface="Arial" pitchFamily="34" charset="0"/>
            </a:endParaRPr>
          </a:p>
          <a:p>
            <a:pPr marL="285750" indent="-285750">
              <a:buFont typeface="Arial" panose="020B0604020202020204" pitchFamily="34" charset="0"/>
              <a:buChar char="•"/>
            </a:pPr>
            <a:r>
              <a:rPr lang="en-US" sz="1400" b="1" dirty="0">
                <a:solidFill>
                  <a:schemeClr val="tx1"/>
                </a:solidFill>
                <a:cs typeface="Arial" pitchFamily="34" charset="0"/>
              </a:rPr>
              <a:t>Membership services </a:t>
            </a:r>
            <a:r>
              <a:rPr lang="en-US" sz="1400" dirty="0">
                <a:solidFill>
                  <a:schemeClr val="tx1"/>
                </a:solidFill>
                <a:cs typeface="Arial" pitchFamily="34" charset="0"/>
              </a:rPr>
              <a:t>manages identity, privacy and confidentiality on the Blockchain network.</a:t>
            </a:r>
          </a:p>
          <a:p>
            <a:pPr marL="285750" indent="-285750">
              <a:buFont typeface="Arial" panose="020B0604020202020204" pitchFamily="34" charset="0"/>
              <a:buChar char="•"/>
            </a:pPr>
            <a:endParaRPr lang="en-US" sz="1400" dirty="0">
              <a:solidFill>
                <a:schemeClr val="tx1"/>
              </a:solidFill>
              <a:cs typeface="Arial" pitchFamily="34" charset="0"/>
            </a:endParaRPr>
          </a:p>
          <a:p>
            <a:pPr marL="285750" indent="-285750">
              <a:buFont typeface="Arial" panose="020B0604020202020204" pitchFamily="34" charset="0"/>
              <a:buChar char="•"/>
            </a:pPr>
            <a:r>
              <a:rPr lang="en-SG" sz="1400" b="1" dirty="0" smtClean="0">
                <a:solidFill>
                  <a:schemeClr val="tx1"/>
                </a:solidFill>
                <a:cs typeface="Arial" pitchFamily="34" charset="0"/>
              </a:rPr>
              <a:t>Central Document Repository is </a:t>
            </a:r>
            <a:r>
              <a:rPr lang="en-SG" sz="1400" dirty="0" smtClean="0">
                <a:solidFill>
                  <a:schemeClr val="tx1"/>
                </a:solidFill>
                <a:cs typeface="Arial" pitchFamily="34" charset="0"/>
              </a:rPr>
              <a:t>where </a:t>
            </a:r>
            <a:r>
              <a:rPr lang="en-SG" sz="1400" dirty="0">
                <a:solidFill>
                  <a:schemeClr val="tx1"/>
                </a:solidFill>
                <a:cs typeface="Arial" pitchFamily="34" charset="0"/>
              </a:rPr>
              <a:t>the social credit ecosystem documents </a:t>
            </a:r>
            <a:r>
              <a:rPr lang="en-SG" sz="1400" dirty="0" smtClean="0">
                <a:solidFill>
                  <a:schemeClr val="tx1"/>
                </a:solidFill>
                <a:cs typeface="Arial" pitchFamily="34" charset="0"/>
              </a:rPr>
              <a:t>will be stored. </a:t>
            </a:r>
          </a:p>
          <a:p>
            <a:pPr marL="285750" indent="-285750">
              <a:buFont typeface="Arial" panose="020B0604020202020204" pitchFamily="34" charset="0"/>
              <a:buChar char="•"/>
            </a:pPr>
            <a:endParaRPr lang="en-SG" sz="1400" dirty="0" smtClean="0">
              <a:solidFill>
                <a:schemeClr val="tx1"/>
              </a:solidFill>
              <a:cs typeface="Arial" pitchFamily="34" charset="0"/>
            </a:endParaRPr>
          </a:p>
          <a:p>
            <a:pPr marL="285750" indent="-285750">
              <a:buFont typeface="Arial" panose="020B0604020202020204" pitchFamily="34" charset="0"/>
              <a:buChar char="•"/>
            </a:pPr>
            <a:r>
              <a:rPr lang="en-SG" sz="1400" b="1" dirty="0" smtClean="0">
                <a:solidFill>
                  <a:schemeClr val="tx1"/>
                </a:solidFill>
                <a:cs typeface="Arial" pitchFamily="34" charset="0"/>
              </a:rPr>
              <a:t>Non-Blockchain </a:t>
            </a:r>
            <a:r>
              <a:rPr lang="en-SG" sz="1400" b="1" dirty="0">
                <a:solidFill>
                  <a:schemeClr val="tx1"/>
                </a:solidFill>
                <a:cs typeface="Arial" pitchFamily="34" charset="0"/>
              </a:rPr>
              <a:t>Social Credit Services</a:t>
            </a:r>
            <a:r>
              <a:rPr lang="en-SG" sz="1400" dirty="0">
                <a:solidFill>
                  <a:schemeClr val="tx1"/>
                </a:solidFill>
                <a:cs typeface="Arial" pitchFamily="34" charset="0"/>
              </a:rPr>
              <a:t> provides the services to manage the social credit ecosystem user credentials and other Non-Blockchain application </a:t>
            </a:r>
            <a:r>
              <a:rPr lang="en-SG" sz="1400" dirty="0" smtClean="0">
                <a:solidFill>
                  <a:schemeClr val="tx1"/>
                </a:solidFill>
                <a:cs typeface="Arial" pitchFamily="34" charset="0"/>
              </a:rPr>
              <a:t>data</a:t>
            </a:r>
          </a:p>
          <a:p>
            <a:endParaRPr lang="en-SG" sz="1400" dirty="0" smtClean="0">
              <a:solidFill>
                <a:schemeClr val="tx1"/>
              </a:solidFill>
              <a:cs typeface="Arial" pitchFamily="34" charset="0"/>
            </a:endParaRPr>
          </a:p>
          <a:p>
            <a:pPr marL="285750" indent="-285750">
              <a:buFont typeface="Arial" panose="020B0604020202020204" pitchFamily="34" charset="0"/>
              <a:buChar char="•"/>
            </a:pPr>
            <a:r>
              <a:rPr lang="en-SG" sz="1400" b="1" dirty="0" smtClean="0">
                <a:solidFill>
                  <a:schemeClr val="tx1"/>
                </a:solidFill>
                <a:cs typeface="Arial" pitchFamily="34" charset="0"/>
              </a:rPr>
              <a:t>Event</a:t>
            </a:r>
            <a:r>
              <a:rPr lang="en-SG" sz="1400" dirty="0" smtClean="0">
                <a:solidFill>
                  <a:schemeClr val="tx1"/>
                </a:solidFill>
                <a:cs typeface="Arial" pitchFamily="34" charset="0"/>
              </a:rPr>
              <a:t>  - Once Transaction is completed event will post the status to the listening queue</a:t>
            </a:r>
            <a:r>
              <a:rPr lang="en-SG" sz="1600" dirty="0" smtClean="0">
                <a:solidFill>
                  <a:schemeClr val="tx1"/>
                </a:solidFill>
                <a:cs typeface="Arial" pitchFamily="34" charset="0"/>
              </a:rPr>
              <a:t>. </a:t>
            </a:r>
            <a:endParaRPr lang="en-US" sz="1600" dirty="0">
              <a:solidFill>
                <a:schemeClr val="tx1"/>
              </a:solidFill>
              <a:cs typeface="Arial" pitchFamily="34" charset="0"/>
            </a:endParaRPr>
          </a:p>
          <a:p>
            <a:endParaRPr lang="en-US" sz="1400" dirty="0">
              <a:solidFill>
                <a:schemeClr val="tx2">
                  <a:lumMod val="50000"/>
                </a:schemeClr>
              </a:solidFill>
              <a:latin typeface="Arial" pitchFamily="34" charset="0"/>
              <a:cs typeface="Arial" pitchFamily="34" charset="0"/>
            </a:endParaRPr>
          </a:p>
          <a:p>
            <a:endParaRPr lang="en-SG" dirty="0" smtClean="0">
              <a:solidFill>
                <a:schemeClr val="tx2">
                  <a:lumMod val="50000"/>
                </a:schemeClr>
              </a:solidFill>
              <a:latin typeface="Arial" pitchFamily="34" charset="0"/>
              <a:cs typeface="Arial" pitchFamily="34" charset="0"/>
            </a:endParaRPr>
          </a:p>
          <a:p>
            <a:endParaRPr lang="en-US" dirty="0">
              <a:solidFill>
                <a:schemeClr val="tx2">
                  <a:lumMod val="50000"/>
                </a:schemeClr>
              </a:solidFill>
              <a:latin typeface="Arial" pitchFamily="34" charset="0"/>
              <a:cs typeface="Arial" pitchFamily="34" charset="0"/>
            </a:endParaRPr>
          </a:p>
        </p:txBody>
      </p:sp>
      <p:sp>
        <p:nvSpPr>
          <p:cNvPr id="69" name="Rectangle 68"/>
          <p:cNvSpPr/>
          <p:nvPr/>
        </p:nvSpPr>
        <p:spPr>
          <a:xfrm>
            <a:off x="7575677" y="5677851"/>
            <a:ext cx="667571" cy="316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cs typeface="Arial" pitchFamily="34" charset="0"/>
              </a:rPr>
              <a:t>Event</a:t>
            </a:r>
          </a:p>
        </p:txBody>
      </p:sp>
      <p:pic>
        <p:nvPicPr>
          <p:cNvPr id="73" name="Picture 72"/>
          <p:cNvPicPr>
            <a:picLocks noChangeAspect="1"/>
          </p:cNvPicPr>
          <p:nvPr>
            <p:custDataLst>
              <p:tags r:id="rId19"/>
            </p:custDataLst>
          </p:nvPr>
        </p:nvPicPr>
        <p:blipFill>
          <a:blip r:embed="rId2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660002" y="1077793"/>
            <a:ext cx="507294" cy="347348"/>
          </a:xfrm>
          <a:prstGeom prst="rect">
            <a:avLst/>
          </a:prstGeom>
        </p:spPr>
      </p:pic>
      <p:sp>
        <p:nvSpPr>
          <p:cNvPr id="75" name="NativeTextbox_ID_19"/>
          <p:cNvSpPr txBox="1">
            <a:spLocks/>
          </p:cNvSpPr>
          <p:nvPr>
            <p:custDataLst>
              <p:tags r:id="rId20"/>
            </p:custDataLst>
          </p:nvPr>
        </p:nvSpPr>
        <p:spPr bwMode="gray">
          <a:xfrm>
            <a:off x="7320466" y="1402548"/>
            <a:ext cx="1166173" cy="203133"/>
          </a:xfrm>
          <a:prstGeom prst="rect">
            <a:avLst/>
          </a:prstGeom>
          <a:noFill/>
          <a:extLst>
            <a:ext uri="{909E8E84-426E-40DD-AFC4-6F175D3DCCD1}">
              <a14:hiddenFill xmlns:a14="http://schemas.microsoft.com/office/drawing/2010/main">
                <a:solidFill>
                  <a:srgbClr val="FFFFFF">
                    <a:alpha val="0"/>
                  </a:srgbClr>
                </a:solidFill>
              </a14:hiddenFill>
            </a:ext>
          </a:extLst>
        </p:spPr>
        <p:txBody>
          <a:bodyPr vert="horz" wrap="square" lIns="0" tIns="0" rIns="0" bIns="0" rtlCol="0" anchor="t" anchorCtr="0">
            <a:spAutoFit/>
          </a:bodyPr>
          <a:lstStyle>
            <a:lvl1pPr marL="0" indent="0" algn="l" defTabSz="685759" rtl="0" eaLnBrk="1" latinLnBrk="0" hangingPunct="1">
              <a:lnSpc>
                <a:spcPct val="110000"/>
              </a:lnSpc>
              <a:spcBef>
                <a:spcPts val="800"/>
              </a:spcBef>
              <a:spcAft>
                <a:spcPts val="800"/>
              </a:spcAft>
              <a:buClr>
                <a:schemeClr val="accent1"/>
              </a:buClr>
              <a:buFont typeface="Arial" pitchFamily="34" charset="0"/>
              <a:buNone/>
              <a:defRPr sz="1400" kern="1200">
                <a:solidFill>
                  <a:schemeClr val="tx1"/>
                </a:solidFill>
                <a:latin typeface="Arial" pitchFamily="34" charset="0"/>
                <a:ea typeface="+mn-ea"/>
                <a:cs typeface="Arial" pitchFamily="34" charset="0"/>
              </a:defRPr>
            </a:lvl1pPr>
            <a:lvl2pPr marL="144000" indent="-144000" algn="l" defTabSz="685759" rtl="0" eaLnBrk="1" latinLnBrk="0" hangingPunct="1">
              <a:lnSpc>
                <a:spcPct val="110000"/>
              </a:lnSpc>
              <a:spcBef>
                <a:spcPts val="200"/>
              </a:spcBef>
              <a:spcAft>
                <a:spcPts val="2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2pPr>
            <a:lvl3pPr marL="288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Arial" pitchFamily="34" charset="0"/>
                <a:ea typeface="+mn-ea"/>
                <a:cs typeface="Arial" pitchFamily="34" charset="0"/>
              </a:defRPr>
            </a:lvl3pPr>
            <a:lvl4pPr marL="432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Arial" pitchFamily="34" charset="0"/>
                <a:ea typeface="+mn-ea"/>
                <a:cs typeface="Arial" pitchFamily="34" charset="0"/>
              </a:defRPr>
            </a:lvl4pPr>
            <a:lvl5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Arial" pitchFamily="34" charset="0"/>
                <a:ea typeface="+mn-ea"/>
                <a:cs typeface="Arial" pitchFamily="34" charset="0"/>
              </a:defRPr>
            </a:lvl5pPr>
            <a:lvl6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mn-lt"/>
                <a:ea typeface="+mn-ea"/>
                <a:cs typeface="+mn-cs"/>
              </a:defRPr>
            </a:lvl6pPr>
            <a:lvl7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mn-lt"/>
                <a:ea typeface="+mn-ea"/>
                <a:cs typeface="+mn-cs"/>
              </a:defRPr>
            </a:lvl7pPr>
            <a:lvl8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mn-lt"/>
                <a:ea typeface="+mn-ea"/>
                <a:cs typeface="+mn-cs"/>
              </a:defRPr>
            </a:lvl8pPr>
            <a:lvl9pPr marL="576000" indent="-144000" algn="l" defTabSz="685759" rtl="0" eaLnBrk="1" latinLnBrk="0" hangingPunct="1">
              <a:lnSpc>
                <a:spcPct val="110000"/>
              </a:lnSpc>
              <a:spcBef>
                <a:spcPts val="0"/>
              </a:spcBef>
              <a:spcAft>
                <a:spcPts val="0"/>
              </a:spcAft>
              <a:buClr>
                <a:schemeClr val="accent1"/>
              </a:buClr>
              <a:buFont typeface="Symbol" panose="05050102010706020507" pitchFamily="18" charset="2"/>
              <a:buChar char="-"/>
              <a:defRPr sz="1400" kern="1200">
                <a:solidFill>
                  <a:schemeClr val="tx1"/>
                </a:solidFill>
                <a:latin typeface="+mn-lt"/>
                <a:ea typeface="+mn-ea"/>
                <a:cs typeface="+mn-cs"/>
              </a:defRPr>
            </a:lvl9pPr>
          </a:lstStyle>
          <a:p>
            <a:pPr algn="ctr">
              <a:buClr>
                <a:srgbClr val="007CC3"/>
              </a:buClr>
            </a:pPr>
            <a:r>
              <a:rPr lang="en-US" sz="1200" b="1" dirty="0" smtClean="0">
                <a:solidFill>
                  <a:srgbClr val="007CC3"/>
                </a:solidFill>
                <a:latin typeface="+mn-lt"/>
              </a:rPr>
              <a:t>SPV</a:t>
            </a:r>
            <a:endParaRPr lang="en-US" sz="1200" b="1" dirty="0">
              <a:solidFill>
                <a:srgbClr val="007CC3"/>
              </a:solidFill>
              <a:latin typeface="+mn-lt"/>
            </a:endParaRPr>
          </a:p>
        </p:txBody>
      </p:sp>
    </p:spTree>
    <p:extLst>
      <p:ext uri="{BB962C8B-B14F-4D97-AF65-F5344CB8AC3E}">
        <p14:creationId xmlns:p14="http://schemas.microsoft.com/office/powerpoint/2010/main" val="14724442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buFont typeface="Wingdings" panose="05000000000000000000" pitchFamily="2" charset="2"/>
              <a:buChar char="ü"/>
            </a:pPr>
            <a:r>
              <a:rPr lang="en-US" smtClean="0"/>
              <a:t>AngularJS</a:t>
            </a:r>
          </a:p>
          <a:p>
            <a:pPr lvl="0">
              <a:buFont typeface="Wingdings" panose="05000000000000000000" pitchFamily="2" charset="2"/>
              <a:buChar char="ü"/>
            </a:pPr>
            <a:r>
              <a:rPr lang="en-US" dirty="0" err="1" smtClean="0"/>
              <a:t>NodeJs</a:t>
            </a:r>
            <a:r>
              <a:rPr lang="en-US" dirty="0" smtClean="0"/>
              <a:t> </a:t>
            </a:r>
            <a:r>
              <a:rPr lang="en-GB" dirty="0"/>
              <a:t>6.11.2</a:t>
            </a:r>
            <a:endParaRPr lang="en-US" dirty="0"/>
          </a:p>
          <a:p>
            <a:pPr lvl="0">
              <a:buFont typeface="Wingdings" panose="05000000000000000000" pitchFamily="2" charset="2"/>
              <a:buChar char="ü"/>
            </a:pPr>
            <a:r>
              <a:rPr lang="en-US" dirty="0"/>
              <a:t>NPM</a:t>
            </a:r>
          </a:p>
          <a:p>
            <a:pPr lvl="0">
              <a:buFont typeface="Wingdings" panose="05000000000000000000" pitchFamily="2" charset="2"/>
              <a:buChar char="ü"/>
            </a:pPr>
            <a:r>
              <a:rPr lang="en-US" dirty="0" err="1"/>
              <a:t>MongoDb</a:t>
            </a:r>
            <a:r>
              <a:rPr lang="en-US" dirty="0"/>
              <a:t> 3.4</a:t>
            </a:r>
          </a:p>
          <a:p>
            <a:pPr lvl="0">
              <a:buFont typeface="Wingdings" panose="05000000000000000000" pitchFamily="2" charset="2"/>
              <a:buChar char="ü"/>
            </a:pPr>
            <a:r>
              <a:rPr lang="en-GB" dirty="0" smtClean="0"/>
              <a:t>Go </a:t>
            </a:r>
            <a:r>
              <a:rPr lang="en-GB" dirty="0" err="1" smtClean="0"/>
              <a:t>lang</a:t>
            </a:r>
            <a:endParaRPr lang="en-US" dirty="0"/>
          </a:p>
          <a:p>
            <a:pPr lvl="0">
              <a:buFont typeface="Wingdings" panose="05000000000000000000" pitchFamily="2" charset="2"/>
              <a:buChar char="ü"/>
            </a:pPr>
            <a:r>
              <a:rPr lang="en-GB" dirty="0"/>
              <a:t>Fabric framework build</a:t>
            </a:r>
            <a:endParaRPr lang="en-US" dirty="0"/>
          </a:p>
          <a:p>
            <a:pPr lvl="0">
              <a:buFont typeface="Wingdings" panose="05000000000000000000" pitchFamily="2" charset="2"/>
              <a:buChar char="ü"/>
            </a:pPr>
            <a:r>
              <a:rPr lang="en-GB" dirty="0" err="1"/>
              <a:t>Docker</a:t>
            </a:r>
            <a:r>
              <a:rPr lang="en-GB" dirty="0"/>
              <a:t> / </a:t>
            </a:r>
            <a:r>
              <a:rPr lang="en-GB" dirty="0" err="1"/>
              <a:t>Docker</a:t>
            </a:r>
            <a:r>
              <a:rPr lang="en-GB" dirty="0"/>
              <a:t> toolbox.</a:t>
            </a:r>
            <a:endParaRPr lang="en-US" dirty="0"/>
          </a:p>
          <a:p>
            <a:pPr lvl="0">
              <a:buFont typeface="Wingdings" panose="05000000000000000000" pitchFamily="2" charset="2"/>
              <a:buChar char="ü"/>
            </a:pPr>
            <a:r>
              <a:rPr lang="en-GB" dirty="0"/>
              <a:t>Node Modules fabric-client libraries.</a:t>
            </a:r>
            <a:endParaRPr lang="en-US" dirty="0"/>
          </a:p>
          <a:p>
            <a:endParaRPr lang="en-US" dirty="0"/>
          </a:p>
        </p:txBody>
      </p:sp>
      <p:sp>
        <p:nvSpPr>
          <p:cNvPr id="2" name="Title 1"/>
          <p:cNvSpPr>
            <a:spLocks noGrp="1"/>
          </p:cNvSpPr>
          <p:nvPr>
            <p:ph type="title"/>
          </p:nvPr>
        </p:nvSpPr>
        <p:spPr/>
        <p:txBody>
          <a:bodyPr/>
          <a:lstStyle/>
          <a:p>
            <a:r>
              <a:rPr lang="en-US" dirty="0" smtClean="0"/>
              <a:t>Technology Stack</a:t>
            </a:r>
            <a:endParaRPr lang="en-US" dirty="0"/>
          </a:p>
        </p:txBody>
      </p:sp>
    </p:spTree>
    <p:extLst>
      <p:ext uri="{BB962C8B-B14F-4D97-AF65-F5344CB8AC3E}">
        <p14:creationId xmlns:p14="http://schemas.microsoft.com/office/powerpoint/2010/main" val="3265730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Thank you</a:t>
            </a:r>
            <a:br>
              <a:rPr lang="en-US" dirty="0" smtClean="0"/>
            </a:br>
            <a:r>
              <a:rPr lang="en-US" sz="1600" dirty="0"/>
              <a:t/>
            </a:r>
            <a:br>
              <a:rPr lang="en-US" sz="1600" dirty="0"/>
            </a:br>
            <a:r>
              <a:rPr lang="en-US" sz="1600" dirty="0"/>
              <a:t>Blockchain@infosys.com</a:t>
            </a:r>
            <a:endParaRPr lang="en-US" dirty="0"/>
          </a:p>
        </p:txBody>
      </p:sp>
    </p:spTree>
    <p:extLst>
      <p:ext uri="{BB962C8B-B14F-4D97-AF65-F5344CB8AC3E}">
        <p14:creationId xmlns:p14="http://schemas.microsoft.com/office/powerpoint/2010/main" val="32263920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4294967295"/>
          </p:nvPr>
        </p:nvSpPr>
        <p:spPr>
          <a:xfrm>
            <a:off x="11500290" y="56726"/>
            <a:ext cx="134737" cy="233911"/>
          </a:xfrm>
        </p:spPr>
        <p:txBody>
          <a:bodyPr/>
          <a:lstStyle/>
          <a:p>
            <a:r>
              <a:rPr lang="en-US" dirty="0">
                <a:solidFill>
                  <a:srgbClr val="6D6E71"/>
                </a:solidFill>
              </a:rPr>
              <a:t>3</a:t>
            </a:r>
          </a:p>
        </p:txBody>
      </p:sp>
      <p:grpSp>
        <p:nvGrpSpPr>
          <p:cNvPr id="4" name="Group 3"/>
          <p:cNvGrpSpPr/>
          <p:nvPr/>
        </p:nvGrpSpPr>
        <p:grpSpPr>
          <a:xfrm>
            <a:off x="7112000" y="838201"/>
            <a:ext cx="4802392" cy="4790961"/>
            <a:chOff x="4434455" y="723193"/>
            <a:chExt cx="4709545" cy="3229683"/>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0251" y="1943101"/>
              <a:ext cx="3333749" cy="2009775"/>
            </a:xfrm>
            <a:prstGeom prst="rect">
              <a:avLst/>
            </a:prstGeom>
            <a:ln>
              <a:solidFill>
                <a:schemeClr val="bg1"/>
              </a:solidFill>
            </a:ln>
          </p:spPr>
        </p:pic>
        <p:sp>
          <p:nvSpPr>
            <p:cNvPr id="10" name="Rectangle 9"/>
            <p:cNvSpPr/>
            <p:nvPr/>
          </p:nvSpPr>
          <p:spPr>
            <a:xfrm>
              <a:off x="4572000" y="1876425"/>
              <a:ext cx="704850" cy="704850"/>
            </a:xfrm>
            <a:prstGeom prst="rect">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latin typeface="Arial" panose="020B0604020202020204" pitchFamily="34" charset="0"/>
                <a:cs typeface="Arial" panose="020B0604020202020204" pitchFamily="34" charset="0"/>
              </a:endParaRPr>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34455" y="723193"/>
              <a:ext cx="1894340" cy="1125365"/>
            </a:xfrm>
            <a:prstGeom prst="rect">
              <a:avLst/>
            </a:prstGeom>
            <a:ln>
              <a:noFill/>
            </a:ln>
          </p:spPr>
        </p:pic>
        <p:sp>
          <p:nvSpPr>
            <p:cNvPr id="7" name="Rectangle 6"/>
            <p:cNvSpPr/>
            <p:nvPr/>
          </p:nvSpPr>
          <p:spPr>
            <a:xfrm>
              <a:off x="6553200" y="1419337"/>
              <a:ext cx="704850" cy="704850"/>
            </a:xfrm>
            <a:prstGeom prst="rect">
              <a:avLst/>
            </a:prstGeom>
            <a:solidFill>
              <a:schemeClr val="accent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latin typeface="Arial" panose="020B0604020202020204" pitchFamily="34" charset="0"/>
                <a:cs typeface="Arial" panose="020B0604020202020204" pitchFamily="34" charset="0"/>
              </a:endParaRPr>
            </a:p>
          </p:txBody>
        </p:sp>
      </p:grpSp>
      <p:graphicFrame>
        <p:nvGraphicFramePr>
          <p:cNvPr id="2" name="Diagram 1"/>
          <p:cNvGraphicFramePr/>
          <p:nvPr>
            <p:extLst>
              <p:ext uri="{D42A27DB-BD31-4B8C-83A1-F6EECF244321}">
                <p14:modId xmlns:p14="http://schemas.microsoft.com/office/powerpoint/2010/main" val="2242487759"/>
              </p:ext>
            </p:extLst>
          </p:nvPr>
        </p:nvGraphicFramePr>
        <p:xfrm>
          <a:off x="304800" y="1072781"/>
          <a:ext cx="6807200" cy="495606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2" name="Title 2"/>
          <p:cNvSpPr>
            <a:spLocks noGrp="1"/>
          </p:cNvSpPr>
          <p:nvPr>
            <p:ph type="title"/>
          </p:nvPr>
        </p:nvSpPr>
        <p:spPr>
          <a:xfrm>
            <a:off x="309800" y="194692"/>
            <a:ext cx="11579517" cy="708469"/>
          </a:xfrm>
        </p:spPr>
        <p:txBody>
          <a:bodyPr vert="horz" lIns="121920" tIns="60960" rIns="121920" bIns="60960" rtlCol="0" anchor="ctr">
            <a:normAutofit/>
          </a:bodyPr>
          <a:lstStyle/>
          <a:p>
            <a:pPr defTabSz="1219140"/>
            <a:r>
              <a:rPr lang="en-US" sz="2400" b="0" dirty="0" smtClean="0">
                <a:latin typeface="+mn-lt"/>
              </a:rPr>
              <a:t>Contents</a:t>
            </a:r>
            <a:endParaRPr lang="en-US" sz="2400" b="0" dirty="0">
              <a:latin typeface="+mn-lt"/>
            </a:endParaRPr>
          </a:p>
        </p:txBody>
      </p:sp>
    </p:spTree>
    <p:extLst>
      <p:ext uri="{BB962C8B-B14F-4D97-AF65-F5344CB8AC3E}">
        <p14:creationId xmlns:p14="http://schemas.microsoft.com/office/powerpoint/2010/main" val="39698802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mn-lt"/>
              </a:rPr>
              <a:t>Primary Stakeholders</a:t>
            </a:r>
            <a:endParaRPr lang="en-US" dirty="0">
              <a:latin typeface="+mn-lt"/>
            </a:endParaRPr>
          </a:p>
        </p:txBody>
      </p:sp>
      <p:sp>
        <p:nvSpPr>
          <p:cNvPr id="4" name="TextBox 3"/>
          <p:cNvSpPr txBox="1"/>
          <p:nvPr/>
        </p:nvSpPr>
        <p:spPr>
          <a:xfrm>
            <a:off x="436727" y="1138304"/>
            <a:ext cx="11452590" cy="4755148"/>
          </a:xfrm>
          <a:prstGeom prst="rect">
            <a:avLst/>
          </a:prstGeom>
          <a:noFill/>
        </p:spPr>
        <p:txBody>
          <a:bodyPr wrap="square" rtlCol="0">
            <a:spAutoFit/>
          </a:bodyPr>
          <a:lstStyle/>
          <a:p>
            <a:pPr>
              <a:spcBef>
                <a:spcPts val="600"/>
              </a:spcBef>
            </a:pPr>
            <a:r>
              <a:rPr lang="en-US" sz="1600" dirty="0" smtClean="0">
                <a:cs typeface="Arial" pitchFamily="34" charset="0"/>
              </a:rPr>
              <a:t>The primary stakeholders for the Ecosystem are:</a:t>
            </a:r>
          </a:p>
          <a:p>
            <a:pPr marL="742950" lvl="1" indent="-285750">
              <a:spcBef>
                <a:spcPts val="600"/>
              </a:spcBef>
              <a:buFont typeface="Arial" panose="020B0604020202020204" pitchFamily="34" charset="0"/>
              <a:buChar char="•"/>
            </a:pPr>
            <a:r>
              <a:rPr lang="en-US" sz="1600" b="1" dirty="0" smtClean="0">
                <a:cs typeface="Arial" pitchFamily="34" charset="0"/>
              </a:rPr>
              <a:t>SCCD (Super Admin) :- </a:t>
            </a:r>
            <a:r>
              <a:rPr lang="en-US" sz="1600" dirty="0">
                <a:cs typeface="Arial" pitchFamily="34" charset="0"/>
              </a:rPr>
              <a:t>A non-partisan entity that administers </a:t>
            </a:r>
            <a:r>
              <a:rPr lang="en-US" sz="1600" dirty="0" smtClean="0">
                <a:cs typeface="Arial" pitchFamily="34" charset="0"/>
              </a:rPr>
              <a:t>new Project Owner registrations.</a:t>
            </a:r>
            <a:endParaRPr lang="en-US" sz="1600" b="1" dirty="0" smtClean="0">
              <a:cs typeface="Arial" pitchFamily="34" charset="0"/>
            </a:endParaRPr>
          </a:p>
          <a:p>
            <a:pPr marL="742950" lvl="1" indent="-285750">
              <a:spcBef>
                <a:spcPts val="600"/>
              </a:spcBef>
              <a:buFont typeface="Arial" panose="020B0604020202020204" pitchFamily="34" charset="0"/>
              <a:buChar char="•"/>
            </a:pPr>
            <a:r>
              <a:rPr lang="en-US" sz="1600" b="1" dirty="0" smtClean="0">
                <a:cs typeface="Arial" pitchFamily="34" charset="0"/>
              </a:rPr>
              <a:t>Project </a:t>
            </a:r>
            <a:r>
              <a:rPr lang="en-US" sz="1600" b="1" dirty="0">
                <a:cs typeface="Arial" pitchFamily="34" charset="0"/>
              </a:rPr>
              <a:t>Owner </a:t>
            </a:r>
            <a:r>
              <a:rPr lang="en-US" sz="1600" dirty="0" smtClean="0">
                <a:cs typeface="Arial" pitchFamily="34" charset="0"/>
              </a:rPr>
              <a:t>– A Generic entity that creates and governs the project and invites the stakeholders.</a:t>
            </a:r>
          </a:p>
          <a:p>
            <a:pPr marL="742950" lvl="1" indent="-285750">
              <a:spcBef>
                <a:spcPts val="600"/>
              </a:spcBef>
              <a:buFont typeface="Arial" panose="020B0604020202020204" pitchFamily="34" charset="0"/>
              <a:buChar char="•"/>
            </a:pPr>
            <a:r>
              <a:rPr lang="en-US" sz="1600" b="1" dirty="0" smtClean="0">
                <a:cs typeface="Arial" pitchFamily="34" charset="0"/>
              </a:rPr>
              <a:t>TNC </a:t>
            </a:r>
            <a:r>
              <a:rPr lang="en-US" sz="1600" dirty="0" smtClean="0">
                <a:cs typeface="Arial" pitchFamily="34" charset="0"/>
              </a:rPr>
              <a:t>– The Nature Conservancy, as obligor/borrower for the debt and Company for the equity deal, and transferee for the land acquisition deal. TNC could be the project  owner in case project is initiated by it. There is no specific role as “TNC” but TNC can be considered as a </a:t>
            </a:r>
            <a:r>
              <a:rPr lang="en-US" sz="1600" dirty="0" smtClean="0">
                <a:cs typeface="Arial" pitchFamily="34" charset="0"/>
              </a:rPr>
              <a:t>Project </a:t>
            </a:r>
            <a:r>
              <a:rPr lang="en-US" sz="1600" dirty="0" smtClean="0">
                <a:cs typeface="Arial" pitchFamily="34" charset="0"/>
              </a:rPr>
              <a:t>Owner.</a:t>
            </a:r>
          </a:p>
          <a:p>
            <a:pPr marL="742950" lvl="1" indent="-285750">
              <a:spcBef>
                <a:spcPts val="600"/>
              </a:spcBef>
              <a:buFont typeface="Arial" panose="020B0604020202020204" pitchFamily="34" charset="0"/>
              <a:buChar char="•"/>
            </a:pPr>
            <a:r>
              <a:rPr lang="en-US" sz="1600" b="1" dirty="0" smtClean="0">
                <a:cs typeface="Arial" pitchFamily="34" charset="0"/>
              </a:rPr>
              <a:t>SPV</a:t>
            </a:r>
            <a:r>
              <a:rPr lang="en-US" sz="1600" dirty="0" smtClean="0">
                <a:cs typeface="Arial" pitchFamily="34" charset="0"/>
              </a:rPr>
              <a:t> - </a:t>
            </a:r>
            <a:r>
              <a:rPr lang="en-US" sz="1600" dirty="0"/>
              <a:t>A company 100% owned by TNC.  SPV will enter into debt arrangement with the banks, and it will also issue equity to Company X as per the agreed terms.  After debt and equity are in in place, SPV will do the land acquisition transaction.</a:t>
            </a:r>
            <a:endParaRPr lang="en-US" sz="1600" dirty="0" smtClean="0">
              <a:cs typeface="Arial" pitchFamily="34" charset="0"/>
            </a:endParaRPr>
          </a:p>
          <a:p>
            <a:pPr marL="742950" lvl="1" indent="-285750">
              <a:spcBef>
                <a:spcPts val="600"/>
              </a:spcBef>
              <a:buFont typeface="Arial" panose="020B0604020202020204" pitchFamily="34" charset="0"/>
              <a:buChar char="•"/>
            </a:pPr>
            <a:r>
              <a:rPr lang="en-US" sz="1600" b="1" dirty="0" smtClean="0">
                <a:cs typeface="Arial" pitchFamily="34" charset="0"/>
              </a:rPr>
              <a:t>Bank</a:t>
            </a:r>
            <a:r>
              <a:rPr lang="en-US" sz="1600" dirty="0" smtClean="0">
                <a:cs typeface="Arial" pitchFamily="34" charset="0"/>
              </a:rPr>
              <a:t>– </a:t>
            </a:r>
            <a:r>
              <a:rPr lang="en-US" sz="1600" dirty="0"/>
              <a:t>as </a:t>
            </a:r>
            <a:r>
              <a:rPr lang="en-US" sz="1600" dirty="0" err="1"/>
              <a:t>obligee</a:t>
            </a:r>
            <a:r>
              <a:rPr lang="en-US" sz="1600" dirty="0"/>
              <a:t>/lender for the debt side</a:t>
            </a:r>
            <a:r>
              <a:rPr lang="en-US" sz="1600" dirty="0" smtClean="0">
                <a:cs typeface="Arial" pitchFamily="34" charset="0"/>
              </a:rPr>
              <a:t>. Provides Loan to TNC subject to terms and conditions agreed by both sides.</a:t>
            </a:r>
          </a:p>
          <a:p>
            <a:pPr marL="742950" lvl="1" indent="-285750">
              <a:spcBef>
                <a:spcPts val="600"/>
              </a:spcBef>
              <a:buFont typeface="Arial" panose="020B0604020202020204" pitchFamily="34" charset="0"/>
              <a:buChar char="•"/>
            </a:pPr>
            <a:r>
              <a:rPr lang="en-US" sz="1600" b="1" dirty="0" smtClean="0">
                <a:cs typeface="Arial" pitchFamily="34" charset="0"/>
              </a:rPr>
              <a:t>Company X</a:t>
            </a:r>
            <a:r>
              <a:rPr lang="en-US" sz="1600" dirty="0" smtClean="0">
                <a:cs typeface="Arial" pitchFamily="34" charset="0"/>
              </a:rPr>
              <a:t>– </a:t>
            </a:r>
            <a:r>
              <a:rPr lang="en-US" sz="1600" dirty="0" smtClean="0"/>
              <a:t>as equity provider</a:t>
            </a:r>
            <a:r>
              <a:rPr lang="en-US" sz="1600" dirty="0" smtClean="0">
                <a:cs typeface="Arial" pitchFamily="34" charset="0"/>
              </a:rPr>
              <a:t>.</a:t>
            </a:r>
          </a:p>
          <a:p>
            <a:pPr marL="742950" lvl="1" indent="-285750">
              <a:spcBef>
                <a:spcPts val="600"/>
              </a:spcBef>
              <a:buFont typeface="Arial" panose="020B0604020202020204" pitchFamily="34" charset="0"/>
              <a:buChar char="•"/>
            </a:pPr>
            <a:r>
              <a:rPr lang="en-US" sz="1600" b="1" dirty="0" smtClean="0">
                <a:cs typeface="Arial" pitchFamily="34" charset="0"/>
              </a:rPr>
              <a:t>Land Owner</a:t>
            </a:r>
            <a:r>
              <a:rPr lang="en-US" sz="1600" dirty="0" smtClean="0">
                <a:cs typeface="Arial" pitchFamily="34" charset="0"/>
              </a:rPr>
              <a:t>– </a:t>
            </a:r>
            <a:r>
              <a:rPr lang="en-US" sz="1600" dirty="0"/>
              <a:t>or transferor for the land acquisition </a:t>
            </a:r>
            <a:r>
              <a:rPr lang="en-US" sz="1600" dirty="0" smtClean="0"/>
              <a:t>deal</a:t>
            </a:r>
            <a:r>
              <a:rPr lang="en-US" sz="1600" dirty="0" smtClean="0">
                <a:cs typeface="Arial" pitchFamily="34" charset="0"/>
              </a:rPr>
              <a:t>. Owns the land and sells to TNC based on agreed terms and conditions.</a:t>
            </a:r>
          </a:p>
          <a:p>
            <a:pPr marL="742950" lvl="1" indent="-285750">
              <a:spcBef>
                <a:spcPts val="600"/>
              </a:spcBef>
              <a:buFont typeface="Arial" panose="020B0604020202020204" pitchFamily="34" charset="0"/>
              <a:buChar char="•"/>
            </a:pPr>
            <a:r>
              <a:rPr lang="en-US" sz="1600" b="1" dirty="0" smtClean="0">
                <a:cs typeface="Arial" pitchFamily="34" charset="0"/>
              </a:rPr>
              <a:t>Align17</a:t>
            </a:r>
            <a:r>
              <a:rPr lang="en-US" sz="1600" dirty="0" smtClean="0">
                <a:cs typeface="Arial" pitchFamily="34" charset="0"/>
              </a:rPr>
              <a:t>– </a:t>
            </a:r>
            <a:r>
              <a:rPr lang="en-US" sz="1600" dirty="0" smtClean="0"/>
              <a:t>as project facilitator.</a:t>
            </a:r>
          </a:p>
          <a:p>
            <a:pPr marL="742950" lvl="1" indent="-285750">
              <a:spcBef>
                <a:spcPts val="600"/>
              </a:spcBef>
              <a:buFont typeface="Arial" panose="020B0604020202020204" pitchFamily="34" charset="0"/>
              <a:buChar char="•"/>
            </a:pPr>
            <a:r>
              <a:rPr lang="en-US" sz="1600" b="1" dirty="0" smtClean="0">
                <a:cs typeface="Arial" pitchFamily="34" charset="0"/>
              </a:rPr>
              <a:t>Blended Finance Provider - </a:t>
            </a:r>
            <a:r>
              <a:rPr lang="en-US" sz="1600" dirty="0" smtClean="0"/>
              <a:t>for any grant or donation towards the deal.</a:t>
            </a:r>
            <a:endParaRPr lang="en-US" sz="1600" b="1" dirty="0" smtClean="0">
              <a:cs typeface="Arial" pitchFamily="34" charset="0"/>
            </a:endParaRPr>
          </a:p>
          <a:p>
            <a:pPr marL="742950" lvl="1" indent="-285750">
              <a:spcBef>
                <a:spcPts val="600"/>
              </a:spcBef>
              <a:buFont typeface="Arial" panose="020B0604020202020204" pitchFamily="34" charset="0"/>
              <a:buChar char="•"/>
            </a:pPr>
            <a:r>
              <a:rPr lang="en-US" sz="1600" b="1" dirty="0" smtClean="0">
                <a:cs typeface="Arial" pitchFamily="34" charset="0"/>
              </a:rPr>
              <a:t>Counsels – </a:t>
            </a:r>
            <a:r>
              <a:rPr lang="en-US" sz="1600" dirty="0" smtClean="0">
                <a:cs typeface="Arial" pitchFamily="34" charset="0"/>
              </a:rPr>
              <a:t>Counsels for Project Owners, Banks, Company X, Land Owners, Align17</a:t>
            </a:r>
          </a:p>
          <a:p>
            <a:pPr marL="742950" lvl="1" indent="-285750">
              <a:spcBef>
                <a:spcPts val="600"/>
              </a:spcBef>
              <a:buFont typeface="Arial" panose="020B0604020202020204" pitchFamily="34" charset="0"/>
              <a:buChar char="•"/>
            </a:pPr>
            <a:endParaRPr lang="en-US" sz="1600" dirty="0" smtClean="0">
              <a:cs typeface="Arial" pitchFamily="34" charset="0"/>
            </a:endParaRPr>
          </a:p>
        </p:txBody>
      </p:sp>
    </p:spTree>
    <p:extLst>
      <p:ext uri="{BB962C8B-B14F-4D97-AF65-F5344CB8AC3E}">
        <p14:creationId xmlns:p14="http://schemas.microsoft.com/office/powerpoint/2010/main" val="34659799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0" y="194692"/>
            <a:ext cx="11579517" cy="539600"/>
          </a:xfrm>
        </p:spPr>
        <p:txBody>
          <a:bodyPr/>
          <a:lstStyle/>
          <a:p>
            <a:r>
              <a:rPr lang="en-US" dirty="0" smtClean="0">
                <a:latin typeface="+mn-lt"/>
              </a:rPr>
              <a:t>Stakeholder Roles and Responsibilities</a:t>
            </a:r>
            <a:endParaRPr lang="en-US" dirty="0">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1461938385"/>
              </p:ext>
            </p:extLst>
          </p:nvPr>
        </p:nvGraphicFramePr>
        <p:xfrm>
          <a:off x="309800" y="734293"/>
          <a:ext cx="11579517" cy="5257798"/>
        </p:xfrm>
        <a:graphic>
          <a:graphicData uri="http://schemas.openxmlformats.org/drawingml/2006/table">
            <a:tbl>
              <a:tblPr firstRow="1" bandRow="1">
                <a:tableStyleId>{5C22544A-7EE6-4342-B048-85BDC9FD1C3A}</a:tableStyleId>
              </a:tblPr>
              <a:tblGrid>
                <a:gridCol w="2149417">
                  <a:extLst>
                    <a:ext uri="{9D8B030D-6E8A-4147-A177-3AD203B41FA5}">
                      <a16:colId xmlns:a16="http://schemas.microsoft.com/office/drawing/2014/main" xmlns="" val="1313708431"/>
                    </a:ext>
                  </a:extLst>
                </a:gridCol>
                <a:gridCol w="9430100">
                  <a:extLst>
                    <a:ext uri="{9D8B030D-6E8A-4147-A177-3AD203B41FA5}">
                      <a16:colId xmlns:a16="http://schemas.microsoft.com/office/drawing/2014/main" xmlns="" val="195682346"/>
                    </a:ext>
                  </a:extLst>
                </a:gridCol>
              </a:tblGrid>
              <a:tr h="405538">
                <a:tc>
                  <a:txBody>
                    <a:bodyPr/>
                    <a:lstStyle/>
                    <a:p>
                      <a:r>
                        <a:rPr lang="en-US" sz="1600" dirty="0" smtClean="0"/>
                        <a:t>Entity</a:t>
                      </a:r>
                      <a:endParaRPr lang="en-US" sz="1600" dirty="0"/>
                    </a:p>
                  </a:txBody>
                  <a:tcPr/>
                </a:tc>
                <a:tc>
                  <a:txBody>
                    <a:bodyPr/>
                    <a:lstStyle/>
                    <a:p>
                      <a:r>
                        <a:rPr lang="en-US" sz="1600" dirty="0" smtClean="0"/>
                        <a:t>Role &amp; Responsibilities</a:t>
                      </a:r>
                      <a:endParaRPr lang="en-US" sz="1600" dirty="0"/>
                    </a:p>
                  </a:txBody>
                  <a:tcPr/>
                </a:tc>
                <a:extLst>
                  <a:ext uri="{0D108BD9-81ED-4DB2-BD59-A6C34878D82A}">
                    <a16:rowId xmlns:a16="http://schemas.microsoft.com/office/drawing/2014/main" xmlns="" val="1823982795"/>
                  </a:ext>
                </a:extLst>
              </a:tr>
              <a:tr h="1620233">
                <a:tc>
                  <a:txBody>
                    <a:bodyPr/>
                    <a:lstStyle/>
                    <a:p>
                      <a:r>
                        <a:rPr lang="en-US" sz="1600" b="1" dirty="0" err="1" smtClean="0">
                          <a:cs typeface="Arial" pitchFamily="34" charset="0"/>
                        </a:rPr>
                        <a:t>SuperAdmin</a:t>
                      </a:r>
                      <a:r>
                        <a:rPr lang="en-US" sz="1600" b="1" dirty="0" smtClean="0">
                          <a:cs typeface="Arial" pitchFamily="34" charset="0"/>
                        </a:rPr>
                        <a:t> (SSCD)</a:t>
                      </a:r>
                      <a:endParaRPr lang="en-US" sz="1800" b="1" dirty="0"/>
                    </a:p>
                  </a:txBody>
                  <a:tcPr/>
                </a:tc>
                <a:tc>
                  <a:txBody>
                    <a:bodyPr/>
                    <a:lstStyle/>
                    <a:p>
                      <a:pPr>
                        <a:spcBef>
                          <a:spcPts val="600"/>
                        </a:spcBef>
                        <a:buFont typeface="Wingdings" panose="05000000000000000000" pitchFamily="2" charset="2"/>
                        <a:buNone/>
                      </a:pPr>
                      <a:r>
                        <a:rPr lang="en-US" sz="1600" dirty="0" smtClean="0"/>
                        <a:t>Maintain and implement overall guidelines from </a:t>
                      </a:r>
                      <a:r>
                        <a:rPr lang="en-US" sz="1600" baseline="0" dirty="0" smtClean="0"/>
                        <a:t>the Ecosystem, including: </a:t>
                      </a:r>
                    </a:p>
                    <a:p>
                      <a:pPr marL="285750"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600" baseline="0" dirty="0" smtClean="0"/>
                        <a:t>PO Registration </a:t>
                      </a:r>
                      <a:r>
                        <a:rPr lang="en-US" sz="1600" baseline="0" dirty="0" err="1" smtClean="0"/>
                        <a:t>registration</a:t>
                      </a:r>
                      <a:r>
                        <a:rPr lang="en-US" sz="1600" baseline="0" dirty="0" smtClean="0"/>
                        <a:t> approval.</a:t>
                      </a:r>
                    </a:p>
                    <a:p>
                      <a:pPr marL="285750"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600" baseline="0" dirty="0" smtClean="0"/>
                        <a:t>PO profile detail approvals.</a:t>
                      </a:r>
                      <a:endParaRPr lang="en-US" sz="1600" dirty="0" smtClean="0"/>
                    </a:p>
                  </a:txBody>
                  <a:tcPr/>
                </a:tc>
                <a:extLst>
                  <a:ext uri="{0D108BD9-81ED-4DB2-BD59-A6C34878D82A}">
                    <a16:rowId xmlns:a16="http://schemas.microsoft.com/office/drawing/2014/main" xmlns="" val="651801897"/>
                  </a:ext>
                </a:extLst>
              </a:tr>
              <a:tr h="1936627">
                <a:tc>
                  <a:txBody>
                    <a:bodyPr/>
                    <a:lstStyle/>
                    <a:p>
                      <a:pPr algn="ctr"/>
                      <a:r>
                        <a:rPr lang="en-US" sz="1600" b="1" dirty="0" smtClean="0">
                          <a:cs typeface="Arial" pitchFamily="34" charset="0"/>
                        </a:rPr>
                        <a:t>Project Owner</a:t>
                      </a:r>
                      <a:endParaRPr lang="en-US" sz="1600" b="1" dirty="0"/>
                    </a:p>
                  </a:txBody>
                  <a:tcPr anchor="ctr"/>
                </a:tc>
                <a:tc>
                  <a:txBody>
                    <a:bodyPr/>
                    <a:lstStyle/>
                    <a:p>
                      <a:pPr marL="285750" indent="-285750" algn="l">
                        <a:spcBef>
                          <a:spcPts val="600"/>
                        </a:spcBef>
                        <a:buFont typeface="Arial" panose="020B0604020202020204" pitchFamily="34" charset="0"/>
                        <a:buChar char="•"/>
                      </a:pPr>
                      <a:r>
                        <a:rPr lang="en-US" sz="1600" dirty="0" smtClean="0"/>
                        <a:t>Register with Portal</a:t>
                      </a:r>
                    </a:p>
                    <a:p>
                      <a:pPr marL="285750" indent="-285750" algn="l">
                        <a:spcBef>
                          <a:spcPts val="600"/>
                        </a:spcBef>
                        <a:buFont typeface="Arial" panose="020B0604020202020204" pitchFamily="34" charset="0"/>
                        <a:buChar char="•"/>
                      </a:pPr>
                      <a:r>
                        <a:rPr lang="en-US" sz="1600" baseline="0" dirty="0" smtClean="0"/>
                        <a:t>Based on the project requirements, select Categories and sub-categories</a:t>
                      </a:r>
                    </a:p>
                    <a:p>
                      <a:pPr marL="285750"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600" baseline="0" dirty="0" smtClean="0"/>
                        <a:t>Add stack holders and counsels under each asset and select documents.</a:t>
                      </a:r>
                    </a:p>
                    <a:p>
                      <a:pPr marL="285750"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600" baseline="0" dirty="0" smtClean="0"/>
                        <a:t>Monitor Project movements and satisfy CP dates.</a:t>
                      </a:r>
                    </a:p>
                  </a:txBody>
                  <a:tcPr anchor="ctr"/>
                </a:tc>
                <a:extLst>
                  <a:ext uri="{0D108BD9-81ED-4DB2-BD59-A6C34878D82A}">
                    <a16:rowId xmlns:a16="http://schemas.microsoft.com/office/drawing/2014/main" xmlns="" val="10002"/>
                  </a:ext>
                </a:extLst>
              </a:tr>
              <a:tr h="1291797">
                <a:tc>
                  <a:txBody>
                    <a:bodyPr/>
                    <a:lstStyle/>
                    <a:p>
                      <a:pPr algn="ctr"/>
                      <a:r>
                        <a:rPr lang="en-US" sz="1600" b="1" dirty="0" smtClean="0"/>
                        <a:t>SPV</a:t>
                      </a:r>
                      <a:endParaRPr lang="en-US" sz="1600" b="1" dirty="0"/>
                    </a:p>
                  </a:txBody>
                  <a:tcPr anchor="ctr"/>
                </a:tc>
                <a:tc>
                  <a:txBody>
                    <a:bodyPr/>
                    <a:lstStyle/>
                    <a:p>
                      <a:pPr marL="285750" indent="-285750" algn="l">
                        <a:spcBef>
                          <a:spcPts val="600"/>
                        </a:spcBef>
                        <a:buFont typeface="Arial" panose="020B0604020202020204" pitchFamily="34" charset="0"/>
                        <a:buChar char="•"/>
                      </a:pPr>
                      <a:r>
                        <a:rPr lang="en-US" sz="1600" dirty="0" smtClean="0"/>
                        <a:t>Join the </a:t>
                      </a:r>
                      <a:r>
                        <a:rPr lang="en-US" sz="1600" baseline="0" dirty="0" smtClean="0"/>
                        <a:t>Portal </a:t>
                      </a:r>
                      <a:r>
                        <a:rPr lang="en-US" sz="1600" dirty="0" smtClean="0"/>
                        <a:t>upon</a:t>
                      </a:r>
                      <a:r>
                        <a:rPr lang="en-US" sz="1600" baseline="0" dirty="0" smtClean="0"/>
                        <a:t> invitation from Project Owner.</a:t>
                      </a:r>
                    </a:p>
                    <a:p>
                      <a:pPr marL="285750"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600" baseline="0" dirty="0" smtClean="0"/>
                        <a:t>Upload Documents at each stage wherever required.</a:t>
                      </a:r>
                    </a:p>
                    <a:p>
                      <a:pPr marL="285750"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600" baseline="0" dirty="0" smtClean="0"/>
                        <a:t>Provide confirmation of the uploaded documents (uploaded by other stakeholders)</a:t>
                      </a:r>
                    </a:p>
                    <a:p>
                      <a:pPr marL="285750" indent="-285750" algn="l">
                        <a:spcBef>
                          <a:spcPts val="600"/>
                        </a:spcBef>
                        <a:buFont typeface="Arial" panose="020B0604020202020204" pitchFamily="34" charset="0"/>
                        <a:buChar char="•"/>
                      </a:pPr>
                      <a:endParaRPr lang="en-US" sz="1600" dirty="0" smtClean="0"/>
                    </a:p>
                  </a:txBody>
                  <a:tcPr anchor="ctr"/>
                </a:tc>
                <a:extLst>
                  <a:ext uri="{0D108BD9-81ED-4DB2-BD59-A6C34878D82A}">
                    <a16:rowId xmlns:a16="http://schemas.microsoft.com/office/drawing/2014/main" xmlns="" val="1749605069"/>
                  </a:ext>
                </a:extLst>
              </a:tr>
            </a:tbl>
          </a:graphicData>
        </a:graphic>
      </p:graphicFrame>
    </p:spTree>
    <p:extLst>
      <p:ext uri="{BB962C8B-B14F-4D97-AF65-F5344CB8AC3E}">
        <p14:creationId xmlns:p14="http://schemas.microsoft.com/office/powerpoint/2010/main" val="5628807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mn-lt"/>
              </a:rPr>
              <a:t>Stakeholder Roles and Responsibilities</a:t>
            </a:r>
            <a:endParaRPr lang="en-US" dirty="0">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2874988761"/>
              </p:ext>
            </p:extLst>
          </p:nvPr>
        </p:nvGraphicFramePr>
        <p:xfrm>
          <a:off x="309798" y="1062472"/>
          <a:ext cx="11318095" cy="4707176"/>
        </p:xfrm>
        <a:graphic>
          <a:graphicData uri="http://schemas.openxmlformats.org/drawingml/2006/table">
            <a:tbl>
              <a:tblPr firstRow="1" bandRow="1">
                <a:tableStyleId>{5C22544A-7EE6-4342-B048-85BDC9FD1C3A}</a:tableStyleId>
              </a:tblPr>
              <a:tblGrid>
                <a:gridCol w="2375274">
                  <a:extLst>
                    <a:ext uri="{9D8B030D-6E8A-4147-A177-3AD203B41FA5}">
                      <a16:colId xmlns:a16="http://schemas.microsoft.com/office/drawing/2014/main" xmlns="" val="1313708431"/>
                    </a:ext>
                  </a:extLst>
                </a:gridCol>
                <a:gridCol w="8942821">
                  <a:extLst>
                    <a:ext uri="{9D8B030D-6E8A-4147-A177-3AD203B41FA5}">
                      <a16:colId xmlns:a16="http://schemas.microsoft.com/office/drawing/2014/main" xmlns="" val="195682346"/>
                    </a:ext>
                  </a:extLst>
                </a:gridCol>
              </a:tblGrid>
              <a:tr h="476996">
                <a:tc>
                  <a:txBody>
                    <a:bodyPr/>
                    <a:lstStyle/>
                    <a:p>
                      <a:r>
                        <a:rPr lang="en-US" sz="1600" dirty="0" smtClean="0"/>
                        <a:t>Entity</a:t>
                      </a:r>
                      <a:endParaRPr lang="en-US" sz="1600" dirty="0"/>
                    </a:p>
                  </a:txBody>
                  <a:tcPr/>
                </a:tc>
                <a:tc>
                  <a:txBody>
                    <a:bodyPr/>
                    <a:lstStyle/>
                    <a:p>
                      <a:r>
                        <a:rPr lang="en-US" sz="1600" dirty="0" smtClean="0"/>
                        <a:t>Role &amp; Responsibilities</a:t>
                      </a:r>
                      <a:endParaRPr lang="en-US" sz="1600" dirty="0"/>
                    </a:p>
                  </a:txBody>
                  <a:tcPr/>
                </a:tc>
                <a:extLst>
                  <a:ext uri="{0D108BD9-81ED-4DB2-BD59-A6C34878D82A}">
                    <a16:rowId xmlns:a16="http://schemas.microsoft.com/office/drawing/2014/main" xmlns="" val="1823982795"/>
                  </a:ext>
                </a:extLst>
              </a:tr>
              <a:tr h="1410060">
                <a:tc>
                  <a:txBody>
                    <a:bodyPr/>
                    <a:lstStyle/>
                    <a:p>
                      <a:pPr algn="ctr"/>
                      <a:r>
                        <a:rPr lang="en-US" sz="1600" b="1" dirty="0" smtClean="0"/>
                        <a:t>Banks</a:t>
                      </a:r>
                      <a:endParaRPr lang="en-US" sz="1600" b="1" dirty="0"/>
                    </a:p>
                  </a:txBody>
                  <a:tcPr anchor="ctr"/>
                </a:tc>
                <a:tc>
                  <a:txBody>
                    <a:bodyPr/>
                    <a:lstStyle/>
                    <a:p>
                      <a:pPr marL="285750" indent="-285750" algn="l">
                        <a:spcBef>
                          <a:spcPts val="600"/>
                        </a:spcBef>
                        <a:buFont typeface="Arial" panose="020B0604020202020204" pitchFamily="34" charset="0"/>
                        <a:buChar char="•"/>
                      </a:pPr>
                      <a:r>
                        <a:rPr lang="en-US" sz="1600" dirty="0" smtClean="0"/>
                        <a:t>Join the Portal upon</a:t>
                      </a:r>
                      <a:r>
                        <a:rPr lang="en-US" sz="1600" baseline="0" dirty="0" smtClean="0"/>
                        <a:t> invitation from Project Owner</a:t>
                      </a:r>
                      <a:endParaRPr lang="en-US" sz="1600" dirty="0" smtClean="0"/>
                    </a:p>
                    <a:p>
                      <a:pPr marL="285750"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600" baseline="0" dirty="0" smtClean="0"/>
                        <a:t>Provide and upload agreements in the Asset workflows for the debt workflow.</a:t>
                      </a:r>
                    </a:p>
                    <a:p>
                      <a:pPr marL="285750" indent="-285750" algn="l">
                        <a:spcBef>
                          <a:spcPts val="600"/>
                        </a:spcBef>
                        <a:buFont typeface="Arial" panose="020B0604020202020204" pitchFamily="34" charset="0"/>
                        <a:buChar char="•"/>
                      </a:pPr>
                      <a:r>
                        <a:rPr lang="en-US" sz="1600" dirty="0" smtClean="0"/>
                        <a:t>Provide actual debt and upload evidence</a:t>
                      </a:r>
                      <a:r>
                        <a:rPr lang="en-US" sz="1600" baseline="0" dirty="0" smtClean="0"/>
                        <a:t> in the system.</a:t>
                      </a:r>
                      <a:endParaRPr lang="en-US" sz="1600" dirty="0" smtClean="0"/>
                    </a:p>
                  </a:txBody>
                  <a:tcPr anchor="ctr"/>
                </a:tc>
                <a:extLst>
                  <a:ext uri="{0D108BD9-81ED-4DB2-BD59-A6C34878D82A}">
                    <a16:rowId xmlns:a16="http://schemas.microsoft.com/office/drawing/2014/main" xmlns="" val="10003"/>
                  </a:ext>
                </a:extLst>
              </a:tr>
              <a:tr h="1410060">
                <a:tc>
                  <a:txBody>
                    <a:bodyPr/>
                    <a:lstStyle/>
                    <a:p>
                      <a:pPr algn="ctr"/>
                      <a:r>
                        <a:rPr lang="en-US" sz="1600" b="1" dirty="0" smtClean="0"/>
                        <a:t>Company X</a:t>
                      </a:r>
                      <a:endParaRPr lang="en-US" sz="1600" b="1" dirty="0"/>
                    </a:p>
                  </a:txBody>
                  <a:tcPr anchor="ctr"/>
                </a:tc>
                <a:tc>
                  <a:txBody>
                    <a:bodyPr/>
                    <a:lstStyle/>
                    <a:p>
                      <a:pPr marL="285750" marR="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600" dirty="0" smtClean="0"/>
                        <a:t>Join the Portal upon</a:t>
                      </a:r>
                      <a:r>
                        <a:rPr lang="en-US" sz="1600" baseline="0" dirty="0" smtClean="0"/>
                        <a:t> invitation from Project Owner</a:t>
                      </a:r>
                    </a:p>
                    <a:p>
                      <a:pPr marL="285750"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600" baseline="0" dirty="0" smtClean="0"/>
                        <a:t>Provide and upload agreements in the Asset workflows for equity workflow.</a:t>
                      </a:r>
                    </a:p>
                    <a:p>
                      <a:pPr marL="285750" indent="-285750" algn="l">
                        <a:spcBef>
                          <a:spcPts val="600"/>
                        </a:spcBef>
                        <a:buFont typeface="Arial" panose="020B0604020202020204" pitchFamily="34" charset="0"/>
                        <a:buChar char="•"/>
                      </a:pPr>
                      <a:r>
                        <a:rPr lang="en-US" sz="1600" dirty="0" smtClean="0"/>
                        <a:t>Issue Equity and upload evidence in the system.</a:t>
                      </a:r>
                    </a:p>
                  </a:txBody>
                  <a:tcPr anchor="ctr"/>
                </a:tc>
                <a:extLst>
                  <a:ext uri="{0D108BD9-81ED-4DB2-BD59-A6C34878D82A}">
                    <a16:rowId xmlns:a16="http://schemas.microsoft.com/office/drawing/2014/main" xmlns="" val="242336928"/>
                  </a:ext>
                </a:extLst>
              </a:tr>
              <a:tr h="1410060">
                <a:tc>
                  <a:txBody>
                    <a:bodyPr/>
                    <a:lstStyle/>
                    <a:p>
                      <a:pPr marL="0" indent="0" algn="ctr" defTabSz="914400" rtl="0" eaLnBrk="1" latinLnBrk="0" hangingPunct="1">
                        <a:buFont typeface="Arial" panose="020B0604020202020204" pitchFamily="34" charset="0"/>
                        <a:buNone/>
                      </a:pPr>
                      <a:r>
                        <a:rPr lang="en-US" sz="1600" b="1" kern="1200" dirty="0" smtClean="0">
                          <a:solidFill>
                            <a:schemeClr val="dk1"/>
                          </a:solidFill>
                          <a:latin typeface="+mn-lt"/>
                          <a:ea typeface="+mn-ea"/>
                          <a:cs typeface="Arial" pitchFamily="34" charset="0"/>
                        </a:rPr>
                        <a:t>Land Owner</a:t>
                      </a:r>
                      <a:endParaRPr lang="en-US" sz="1600" b="1" kern="1200" dirty="0">
                        <a:solidFill>
                          <a:schemeClr val="dk1"/>
                        </a:solidFill>
                        <a:latin typeface="+mn-lt"/>
                        <a:ea typeface="+mn-ea"/>
                        <a:cs typeface="Arial" pitchFamily="34" charset="0"/>
                      </a:endParaRPr>
                    </a:p>
                  </a:txBody>
                  <a:tcPr anchor="ctr"/>
                </a:tc>
                <a:tc>
                  <a:txBody>
                    <a:bodyPr/>
                    <a:lstStyle/>
                    <a:p>
                      <a:pPr marL="285750" marR="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600" dirty="0" smtClean="0"/>
                        <a:t>Join the Portal upon</a:t>
                      </a:r>
                      <a:r>
                        <a:rPr lang="en-US" sz="1600" baseline="0" dirty="0" smtClean="0"/>
                        <a:t> invitation from Project Owner</a:t>
                      </a:r>
                    </a:p>
                    <a:p>
                      <a:pPr marL="285750" indent="-285750" algn="l">
                        <a:spcBef>
                          <a:spcPts val="600"/>
                        </a:spcBef>
                        <a:buFont typeface="Arial" panose="020B0604020202020204" pitchFamily="34" charset="0"/>
                        <a:buChar char="•"/>
                      </a:pPr>
                      <a:r>
                        <a:rPr lang="en-US" sz="1600" dirty="0" smtClean="0"/>
                        <a:t>Provide/Upload Land Ownership documents as required by the project Owner.</a:t>
                      </a:r>
                    </a:p>
                    <a:p>
                      <a:pPr marL="285750" indent="-285750" algn="l">
                        <a:spcBef>
                          <a:spcPts val="600"/>
                        </a:spcBef>
                        <a:buFont typeface="Arial" panose="020B0604020202020204" pitchFamily="34" charset="0"/>
                        <a:buChar char="•"/>
                      </a:pPr>
                      <a:r>
                        <a:rPr lang="en-US" sz="1600" dirty="0" smtClean="0"/>
                        <a:t>Provide agreement to CP and CD dates</a:t>
                      </a:r>
                    </a:p>
                    <a:p>
                      <a:pPr marL="285750" indent="-285750" algn="l">
                        <a:spcBef>
                          <a:spcPts val="600"/>
                        </a:spcBef>
                        <a:buFont typeface="Arial" panose="020B0604020202020204" pitchFamily="34" charset="0"/>
                        <a:buChar char="•"/>
                      </a:pPr>
                      <a:r>
                        <a:rPr lang="en-US" sz="1600" dirty="0" smtClean="0"/>
                        <a:t>Obtain and upload regulatory Approvals</a:t>
                      </a:r>
                    </a:p>
                  </a:txBody>
                  <a:tcPr anchor="ctr"/>
                </a:tc>
                <a:extLst>
                  <a:ext uri="{0D108BD9-81ED-4DB2-BD59-A6C34878D82A}">
                    <a16:rowId xmlns:a16="http://schemas.microsoft.com/office/drawing/2014/main" xmlns="" val="248400735"/>
                  </a:ext>
                </a:extLst>
              </a:tr>
            </a:tbl>
          </a:graphicData>
        </a:graphic>
      </p:graphicFrame>
    </p:spTree>
    <p:extLst>
      <p:ext uri="{BB962C8B-B14F-4D97-AF65-F5344CB8AC3E}">
        <p14:creationId xmlns:p14="http://schemas.microsoft.com/office/powerpoint/2010/main" val="483974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mn-lt"/>
              </a:rPr>
              <a:t>Stakeholder Roles and Responsibilities</a:t>
            </a:r>
            <a:endParaRPr lang="en-US" dirty="0">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2592861889"/>
              </p:ext>
            </p:extLst>
          </p:nvPr>
        </p:nvGraphicFramePr>
        <p:xfrm>
          <a:off x="309798" y="1062474"/>
          <a:ext cx="11318095" cy="5211759"/>
        </p:xfrm>
        <a:graphic>
          <a:graphicData uri="http://schemas.openxmlformats.org/drawingml/2006/table">
            <a:tbl>
              <a:tblPr firstRow="1" bandRow="1">
                <a:tableStyleId>{5C22544A-7EE6-4342-B048-85BDC9FD1C3A}</a:tableStyleId>
              </a:tblPr>
              <a:tblGrid>
                <a:gridCol w="2375274">
                  <a:extLst>
                    <a:ext uri="{9D8B030D-6E8A-4147-A177-3AD203B41FA5}">
                      <a16:colId xmlns:a16="http://schemas.microsoft.com/office/drawing/2014/main" xmlns="" val="1313708431"/>
                    </a:ext>
                  </a:extLst>
                </a:gridCol>
                <a:gridCol w="8942821">
                  <a:extLst>
                    <a:ext uri="{9D8B030D-6E8A-4147-A177-3AD203B41FA5}">
                      <a16:colId xmlns:a16="http://schemas.microsoft.com/office/drawing/2014/main" xmlns="" val="195682346"/>
                    </a:ext>
                  </a:extLst>
                </a:gridCol>
              </a:tblGrid>
              <a:tr h="318229">
                <a:tc>
                  <a:txBody>
                    <a:bodyPr/>
                    <a:lstStyle/>
                    <a:p>
                      <a:r>
                        <a:rPr lang="en-US" sz="1600" dirty="0" smtClean="0"/>
                        <a:t>Entity</a:t>
                      </a:r>
                      <a:endParaRPr lang="en-US" sz="1600" dirty="0"/>
                    </a:p>
                  </a:txBody>
                  <a:tcPr/>
                </a:tc>
                <a:tc>
                  <a:txBody>
                    <a:bodyPr/>
                    <a:lstStyle/>
                    <a:p>
                      <a:r>
                        <a:rPr lang="en-US" sz="1600" dirty="0" smtClean="0"/>
                        <a:t>Role &amp; Responsibilities</a:t>
                      </a:r>
                      <a:endParaRPr lang="en-US" sz="1600" dirty="0"/>
                    </a:p>
                  </a:txBody>
                  <a:tcPr/>
                </a:tc>
                <a:extLst>
                  <a:ext uri="{0D108BD9-81ED-4DB2-BD59-A6C34878D82A}">
                    <a16:rowId xmlns:a16="http://schemas.microsoft.com/office/drawing/2014/main" xmlns="" val="1823982795"/>
                  </a:ext>
                </a:extLst>
              </a:tr>
              <a:tr h="1804320">
                <a:tc>
                  <a:txBody>
                    <a:bodyPr/>
                    <a:lstStyle/>
                    <a:p>
                      <a:pPr algn="ctr"/>
                      <a:r>
                        <a:rPr lang="en-US" sz="1600" b="1" dirty="0" smtClean="0"/>
                        <a:t>Blended Finance Providers</a:t>
                      </a:r>
                      <a:endParaRPr lang="en-US" sz="1600" b="1" dirty="0"/>
                    </a:p>
                  </a:txBody>
                  <a:tcPr anchor="ctr"/>
                </a:tc>
                <a:tc>
                  <a:txBody>
                    <a:bodyPr/>
                    <a:lstStyle/>
                    <a:p>
                      <a:pPr marL="285750" marR="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600" dirty="0" smtClean="0"/>
                        <a:t>Join the Portal upon</a:t>
                      </a:r>
                      <a:r>
                        <a:rPr lang="en-US" sz="1600" baseline="0" dirty="0" smtClean="0"/>
                        <a:t> invitation from Project Owner</a:t>
                      </a:r>
                      <a:endParaRPr lang="en-US" sz="1600" dirty="0" smtClean="0"/>
                    </a:p>
                    <a:p>
                      <a:pPr marL="285750" marR="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600" dirty="0" smtClean="0"/>
                        <a:t>Provide grant</a:t>
                      </a:r>
                      <a:r>
                        <a:rPr lang="en-US" sz="1600" baseline="0" dirty="0" smtClean="0"/>
                        <a:t> or donation for the project</a:t>
                      </a:r>
                    </a:p>
                    <a:p>
                      <a:pPr marL="285750" marR="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600" baseline="0" dirty="0" smtClean="0"/>
                        <a:t>Set Outcome conditions to evaluate project progress</a:t>
                      </a:r>
                      <a:endParaRPr lang="en-US" sz="1600" dirty="0" smtClean="0"/>
                    </a:p>
                  </a:txBody>
                  <a:tcPr anchor="ctr"/>
                </a:tc>
                <a:extLst>
                  <a:ext uri="{0D108BD9-81ED-4DB2-BD59-A6C34878D82A}">
                    <a16:rowId xmlns:a16="http://schemas.microsoft.com/office/drawing/2014/main" xmlns="" val="10003"/>
                  </a:ext>
                </a:extLst>
              </a:tr>
              <a:tr h="183705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t>Counsels (for both Stakeholders and Project Owner)</a:t>
                      </a:r>
                      <a:endParaRPr lang="en-US" sz="1600" b="1" dirty="0" smtClean="0"/>
                    </a:p>
                  </a:txBody>
                  <a:tcPr anchor="ctr"/>
                </a:tc>
                <a:tc>
                  <a:txBody>
                    <a:bodyPr/>
                    <a:lstStyle/>
                    <a:p>
                      <a:pPr marL="285750" indent="-285750" algn="l">
                        <a:spcBef>
                          <a:spcPts val="600"/>
                        </a:spcBef>
                        <a:buFont typeface="Arial" panose="020B0604020202020204" pitchFamily="34" charset="0"/>
                        <a:buChar char="•"/>
                      </a:pPr>
                      <a:r>
                        <a:rPr lang="en-US" sz="1600" dirty="0" smtClean="0"/>
                        <a:t>Join the </a:t>
                      </a:r>
                      <a:r>
                        <a:rPr lang="en-US" sz="1600" baseline="0" dirty="0" smtClean="0"/>
                        <a:t>Portal </a:t>
                      </a:r>
                      <a:r>
                        <a:rPr lang="en-US" sz="1600" dirty="0" smtClean="0"/>
                        <a:t>upon</a:t>
                      </a:r>
                      <a:r>
                        <a:rPr lang="en-US" sz="1600" baseline="0" dirty="0" smtClean="0"/>
                        <a:t> invitation from Project Owner.</a:t>
                      </a:r>
                    </a:p>
                    <a:p>
                      <a:pPr marL="285750" indent="-285750" algn="l">
                        <a:spcBef>
                          <a:spcPts val="600"/>
                        </a:spcBef>
                        <a:buFont typeface="Arial" panose="020B0604020202020204" pitchFamily="34" charset="0"/>
                        <a:buChar char="•"/>
                      </a:pPr>
                      <a:r>
                        <a:rPr lang="en-US" sz="1600" baseline="0" dirty="0" smtClean="0"/>
                        <a:t>Define CP and due dates for different asset Workflows.</a:t>
                      </a:r>
                    </a:p>
                    <a:p>
                      <a:pPr marL="285750"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600" baseline="0" dirty="0" smtClean="0"/>
                        <a:t>Upload Documents at each stage wherever required.</a:t>
                      </a:r>
                    </a:p>
                    <a:p>
                      <a:pPr marL="285750" indent="-285750" algn="l">
                        <a:spcBef>
                          <a:spcPts val="600"/>
                        </a:spcBef>
                        <a:buFont typeface="Arial" panose="020B0604020202020204" pitchFamily="34" charset="0"/>
                        <a:buChar char="•"/>
                      </a:pPr>
                      <a:r>
                        <a:rPr lang="en-US" sz="1600" baseline="0" dirty="0" smtClean="0"/>
                        <a:t>Approve Documents wherever required and authorized.</a:t>
                      </a:r>
                    </a:p>
                    <a:p>
                      <a:pPr marL="285750" indent="-285750" algn="l">
                        <a:spcBef>
                          <a:spcPts val="600"/>
                        </a:spcBef>
                        <a:buFont typeface="Arial" panose="020B0604020202020204" pitchFamily="34" charset="0"/>
                        <a:buChar char="•"/>
                      </a:pPr>
                      <a:r>
                        <a:rPr lang="en-US" sz="1600" baseline="0" dirty="0" smtClean="0"/>
                        <a:t>Assist in regulatory approval</a:t>
                      </a:r>
                    </a:p>
                    <a:p>
                      <a:pPr marL="285750" indent="-285750" algn="l">
                        <a:spcBef>
                          <a:spcPts val="600"/>
                        </a:spcBef>
                        <a:buFont typeface="Arial" panose="020B0604020202020204" pitchFamily="34" charset="0"/>
                        <a:buChar char="•"/>
                      </a:pPr>
                      <a:r>
                        <a:rPr lang="en-US" sz="1600" baseline="0" dirty="0" smtClean="0"/>
                        <a:t>Provide CP satisfaction letters and upload in system</a:t>
                      </a:r>
                    </a:p>
                  </a:txBody>
                  <a:tcPr anchor="ctr"/>
                </a:tc>
                <a:extLst>
                  <a:ext uri="{0D108BD9-81ED-4DB2-BD59-A6C34878D82A}">
                    <a16:rowId xmlns:a16="http://schemas.microsoft.com/office/drawing/2014/main" xmlns="" val="726640905"/>
                  </a:ext>
                </a:extLst>
              </a:tr>
              <a:tr h="1136679">
                <a:tc>
                  <a:txBody>
                    <a:bodyPr/>
                    <a:lstStyle/>
                    <a:p>
                      <a:pPr marL="0" indent="0" algn="ctr" defTabSz="914400" rtl="0" eaLnBrk="1" latinLnBrk="0" hangingPunct="1">
                        <a:buFont typeface="Arial" panose="020B0604020202020204" pitchFamily="34" charset="0"/>
                        <a:buNone/>
                      </a:pPr>
                      <a:r>
                        <a:rPr lang="en-US" sz="1600" b="1" kern="1200" dirty="0" smtClean="0">
                          <a:solidFill>
                            <a:schemeClr val="dk1"/>
                          </a:solidFill>
                          <a:latin typeface="+mn-lt"/>
                          <a:ea typeface="+mn-ea"/>
                          <a:cs typeface="Arial" pitchFamily="34" charset="0"/>
                        </a:rPr>
                        <a:t>Align17</a:t>
                      </a:r>
                      <a:endParaRPr lang="en-US" sz="1600" b="1" kern="1200" dirty="0">
                        <a:solidFill>
                          <a:schemeClr val="dk1"/>
                        </a:solidFill>
                        <a:latin typeface="+mn-lt"/>
                        <a:ea typeface="+mn-ea"/>
                        <a:cs typeface="Arial" pitchFamily="34" charset="0"/>
                      </a:endParaRPr>
                    </a:p>
                  </a:txBody>
                  <a:tcPr anchor="ctr"/>
                </a:tc>
                <a:tc>
                  <a:txBody>
                    <a:bodyPr/>
                    <a:lstStyle/>
                    <a:p>
                      <a:pPr marL="285750" indent="-285750" algn="l" defTabSz="914400" rtl="0" eaLnBrk="1" latinLnBrk="0" hangingPunct="1">
                        <a:spcBef>
                          <a:spcPts val="600"/>
                        </a:spcBef>
                        <a:buFont typeface="Arial" panose="020B0604020202020204" pitchFamily="34" charset="0"/>
                        <a:buChar char="•"/>
                      </a:pPr>
                      <a:r>
                        <a:rPr lang="en-US" sz="1600" kern="1200" baseline="0" dirty="0" smtClean="0">
                          <a:solidFill>
                            <a:schemeClr val="dk1"/>
                          </a:solidFill>
                          <a:latin typeface="+mn-lt"/>
                          <a:ea typeface="+mn-ea"/>
                          <a:cs typeface="+mn-cs"/>
                        </a:rPr>
                        <a:t>Provide advisory services to TNC</a:t>
                      </a:r>
                    </a:p>
                    <a:p>
                      <a:pPr marL="285750" indent="-285750" algn="l" defTabSz="914400" rtl="0" eaLnBrk="1" latinLnBrk="0" hangingPunct="1">
                        <a:spcBef>
                          <a:spcPts val="600"/>
                        </a:spcBef>
                        <a:buFont typeface="Arial" panose="020B0604020202020204" pitchFamily="34" charset="0"/>
                        <a:buChar char="•"/>
                      </a:pPr>
                      <a:r>
                        <a:rPr lang="en-US" sz="1600" kern="1200" baseline="0" dirty="0" smtClean="0">
                          <a:solidFill>
                            <a:schemeClr val="dk1"/>
                          </a:solidFill>
                          <a:latin typeface="+mn-lt"/>
                          <a:ea typeface="+mn-ea"/>
                          <a:cs typeface="+mn-cs"/>
                        </a:rPr>
                        <a:t>Facilitate the project</a:t>
                      </a:r>
                    </a:p>
                  </a:txBody>
                  <a:tcPr anchor="ctr"/>
                </a:tc>
              </a:tr>
            </a:tbl>
          </a:graphicData>
        </a:graphic>
      </p:graphicFrame>
    </p:spTree>
    <p:extLst>
      <p:ext uri="{BB962C8B-B14F-4D97-AF65-F5344CB8AC3E}">
        <p14:creationId xmlns:p14="http://schemas.microsoft.com/office/powerpoint/2010/main" val="11554640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309800" y="194691"/>
            <a:ext cx="11579517" cy="708469"/>
          </a:xfrm>
        </p:spPr>
        <p:txBody>
          <a:bodyPr/>
          <a:lstStyle/>
          <a:p>
            <a:r>
              <a:rPr lang="en-US" dirty="0" smtClean="0">
                <a:latin typeface="+mn-lt"/>
              </a:rPr>
              <a:t>User Registration Workflow – Primary User (Project Owner) </a:t>
            </a:r>
            <a:endParaRPr lang="en-US" dirty="0">
              <a:latin typeface="+mn-lt"/>
            </a:endParaRPr>
          </a:p>
        </p:txBody>
      </p:sp>
      <p:sp>
        <p:nvSpPr>
          <p:cNvPr id="5" name="Pentagon 4"/>
          <p:cNvSpPr/>
          <p:nvPr/>
        </p:nvSpPr>
        <p:spPr>
          <a:xfrm>
            <a:off x="1474239" y="862903"/>
            <a:ext cx="9933989" cy="285496"/>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Rectangle 6"/>
          <p:cNvSpPr/>
          <p:nvPr/>
        </p:nvSpPr>
        <p:spPr>
          <a:xfrm>
            <a:off x="307795" y="1754681"/>
            <a:ext cx="1182943" cy="8809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white"/>
                </a:solidFill>
                <a:effectLst/>
                <a:uLnTx/>
                <a:uFillTx/>
                <a:latin typeface="Calibri"/>
                <a:ea typeface="+mn-ea"/>
                <a:cs typeface="+mn-cs"/>
              </a:rPr>
              <a:t>Super Admins ( e.g. SCCD)</a:t>
            </a:r>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8" name="Rectangle 7"/>
          <p:cNvSpPr/>
          <p:nvPr/>
        </p:nvSpPr>
        <p:spPr>
          <a:xfrm>
            <a:off x="321314" y="3918231"/>
            <a:ext cx="1182943" cy="6354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white"/>
                </a:solidFill>
                <a:effectLst/>
                <a:uLnTx/>
                <a:uFillTx/>
                <a:latin typeface="Calibri"/>
                <a:ea typeface="+mn-ea"/>
                <a:cs typeface="+mn-cs"/>
              </a:rPr>
              <a:t>User</a:t>
            </a:r>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6" name="Straight Arrow Connector 15"/>
          <p:cNvCxnSpPr/>
          <p:nvPr/>
        </p:nvCxnSpPr>
        <p:spPr>
          <a:xfrm flipV="1">
            <a:off x="457200" y="2860095"/>
            <a:ext cx="10916393" cy="84263"/>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725059" y="5848742"/>
            <a:ext cx="10592597" cy="31328"/>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sp>
        <p:nvSpPr>
          <p:cNvPr id="21" name="Flowchart: Predefined Process 20"/>
          <p:cNvSpPr/>
          <p:nvPr/>
        </p:nvSpPr>
        <p:spPr>
          <a:xfrm>
            <a:off x="6367964" y="1570842"/>
            <a:ext cx="1210533" cy="863832"/>
          </a:xfrm>
          <a:prstGeom prst="flowChartPredefinedProcess">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R="0" lvl="0" indent="0" algn="ctr" fontAlgn="auto">
              <a:lnSpc>
                <a:spcPct val="100000"/>
              </a:lnSpc>
              <a:spcBef>
                <a:spcPts val="0"/>
              </a:spcBef>
              <a:spcAft>
                <a:spcPts val="0"/>
              </a:spcAft>
              <a:buClrTx/>
              <a:buSzTx/>
              <a:buFontTx/>
              <a:buNone/>
              <a:tabLst/>
              <a:defRPr/>
            </a:pPr>
            <a:r>
              <a:rPr lang="en-US" sz="1100" dirty="0" smtClean="0">
                <a:solidFill>
                  <a:srgbClr val="007CC3"/>
                </a:solidFill>
              </a:rPr>
              <a:t>Send </a:t>
            </a:r>
            <a:r>
              <a:rPr lang="en-US" sz="1100" dirty="0">
                <a:solidFill>
                  <a:srgbClr val="007CC3"/>
                </a:solidFill>
              </a:rPr>
              <a:t>email notification to user containing password</a:t>
            </a:r>
          </a:p>
        </p:txBody>
      </p:sp>
      <p:sp>
        <p:nvSpPr>
          <p:cNvPr id="22" name="Flowchart: Predefined Process 21"/>
          <p:cNvSpPr/>
          <p:nvPr/>
        </p:nvSpPr>
        <p:spPr>
          <a:xfrm>
            <a:off x="6138268" y="3169717"/>
            <a:ext cx="1443287" cy="1067214"/>
          </a:xfrm>
          <a:prstGeom prst="flowChartPredefinedProcess">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smtClean="0">
                <a:solidFill>
                  <a:srgbClr val="007CC3"/>
                </a:solidFill>
              </a:rPr>
              <a:t>After first login, change password and Enter more information to enrich the profile</a:t>
            </a:r>
            <a:endParaRPr lang="en-US" sz="1100" dirty="0">
              <a:solidFill>
                <a:srgbClr val="007CC3"/>
              </a:solidFill>
            </a:endParaRPr>
          </a:p>
        </p:txBody>
      </p:sp>
      <p:sp>
        <p:nvSpPr>
          <p:cNvPr id="28" name="Flowchart: Predefined Process 27"/>
          <p:cNvSpPr/>
          <p:nvPr/>
        </p:nvSpPr>
        <p:spPr>
          <a:xfrm>
            <a:off x="2132063" y="4920407"/>
            <a:ext cx="1114741" cy="833556"/>
          </a:xfrm>
          <a:prstGeom prst="flowChartPredefinedProcess">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srgbClr val="007CC3"/>
                </a:solidFill>
                <a:effectLst/>
                <a:uLnTx/>
                <a:uFillTx/>
                <a:ea typeface="+mn-ea"/>
                <a:cs typeface="+mn-cs"/>
              </a:rPr>
              <a:t>Open</a:t>
            </a:r>
            <a:r>
              <a:rPr kumimoji="0" lang="en-US" sz="1100" b="0" i="0" u="none" strike="noStrike" kern="1200" cap="none" spc="0" normalizeH="0" noProof="0" dirty="0" smtClean="0">
                <a:ln>
                  <a:noFill/>
                </a:ln>
                <a:solidFill>
                  <a:srgbClr val="007CC3"/>
                </a:solidFill>
                <a:effectLst/>
                <a:uLnTx/>
                <a:uFillTx/>
                <a:ea typeface="+mn-ea"/>
                <a:cs typeface="+mn-cs"/>
              </a:rPr>
              <a:t> Registration page using Signup utility</a:t>
            </a:r>
            <a:endParaRPr kumimoji="0" lang="en-US" sz="1100" b="0" i="0" u="none" strike="noStrike" kern="1200" cap="none" spc="0" normalizeH="0" baseline="0" noProof="0" dirty="0">
              <a:ln>
                <a:noFill/>
              </a:ln>
              <a:solidFill>
                <a:srgbClr val="007CC3"/>
              </a:solidFill>
              <a:effectLst/>
              <a:uLnTx/>
              <a:uFillTx/>
              <a:ea typeface="+mn-ea"/>
              <a:cs typeface="+mn-cs"/>
            </a:endParaRPr>
          </a:p>
        </p:txBody>
      </p:sp>
      <p:cxnSp>
        <p:nvCxnSpPr>
          <p:cNvPr id="17" name="Straight Connector 16"/>
          <p:cNvCxnSpPr/>
          <p:nvPr/>
        </p:nvCxnSpPr>
        <p:spPr>
          <a:xfrm>
            <a:off x="5799224" y="862903"/>
            <a:ext cx="26430" cy="537580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37" name="Flowchart: Predefined Process 36"/>
          <p:cNvSpPr/>
          <p:nvPr/>
        </p:nvSpPr>
        <p:spPr>
          <a:xfrm>
            <a:off x="9686379" y="3209256"/>
            <a:ext cx="1130588" cy="598288"/>
          </a:xfrm>
          <a:prstGeom prst="flowChartPredefinedProcess">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rgbClr val="007CC3"/>
                </a:solidFill>
              </a:rPr>
              <a:t>User is able to login into the portal.</a:t>
            </a:r>
            <a:endParaRPr lang="en-US" sz="1100" dirty="0">
              <a:solidFill>
                <a:srgbClr val="007CC3"/>
              </a:solidFill>
            </a:endParaRPr>
          </a:p>
        </p:txBody>
      </p:sp>
      <p:sp>
        <p:nvSpPr>
          <p:cNvPr id="54" name="Rectangle 53"/>
          <p:cNvSpPr/>
          <p:nvPr/>
        </p:nvSpPr>
        <p:spPr>
          <a:xfrm>
            <a:off x="2140480" y="922262"/>
            <a:ext cx="899927" cy="1615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Phase1</a:t>
            </a:r>
            <a:endParaRPr lang="en-US" sz="1200" dirty="0"/>
          </a:p>
        </p:txBody>
      </p:sp>
      <p:sp>
        <p:nvSpPr>
          <p:cNvPr id="61" name="Rectangle 60"/>
          <p:cNvSpPr/>
          <p:nvPr/>
        </p:nvSpPr>
        <p:spPr>
          <a:xfrm>
            <a:off x="4188439" y="932573"/>
            <a:ext cx="899927" cy="1615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Phase2</a:t>
            </a:r>
            <a:endParaRPr lang="en-US" sz="1200" dirty="0"/>
          </a:p>
        </p:txBody>
      </p:sp>
      <p:sp>
        <p:nvSpPr>
          <p:cNvPr id="63" name="Rectangle 62"/>
          <p:cNvSpPr/>
          <p:nvPr/>
        </p:nvSpPr>
        <p:spPr>
          <a:xfrm>
            <a:off x="6383625" y="917169"/>
            <a:ext cx="899927" cy="1615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Phase 3</a:t>
            </a:r>
            <a:endParaRPr lang="en-US" sz="1200" dirty="0"/>
          </a:p>
        </p:txBody>
      </p:sp>
      <p:sp>
        <p:nvSpPr>
          <p:cNvPr id="64" name="Rectangle 63"/>
          <p:cNvSpPr/>
          <p:nvPr/>
        </p:nvSpPr>
        <p:spPr>
          <a:xfrm>
            <a:off x="8052874" y="909549"/>
            <a:ext cx="899927" cy="1615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Phase 4</a:t>
            </a:r>
            <a:endParaRPr lang="en-US" sz="1200" dirty="0"/>
          </a:p>
        </p:txBody>
      </p:sp>
      <p:cxnSp>
        <p:nvCxnSpPr>
          <p:cNvPr id="91" name="Straight Connector 90"/>
          <p:cNvCxnSpPr/>
          <p:nvPr/>
        </p:nvCxnSpPr>
        <p:spPr>
          <a:xfrm>
            <a:off x="1592960" y="1167153"/>
            <a:ext cx="24064" cy="5176891"/>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3433966" y="1305230"/>
            <a:ext cx="43614" cy="5035443"/>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7932269" y="1013343"/>
            <a:ext cx="26430" cy="537580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9544364" y="1176428"/>
            <a:ext cx="26430" cy="537580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98" name="Flowchart: Predefined Process 97"/>
          <p:cNvSpPr/>
          <p:nvPr/>
        </p:nvSpPr>
        <p:spPr>
          <a:xfrm>
            <a:off x="2132064" y="3701102"/>
            <a:ext cx="1146928" cy="951081"/>
          </a:xfrm>
          <a:prstGeom prst="flowChartPredefinedProcess">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err="1" smtClean="0">
                <a:ln>
                  <a:noFill/>
                </a:ln>
                <a:solidFill>
                  <a:srgbClr val="007CC3"/>
                </a:solidFill>
                <a:effectLst/>
                <a:uLnTx/>
                <a:uFillTx/>
                <a:ea typeface="+mn-ea"/>
                <a:cs typeface="+mn-cs"/>
              </a:rPr>
              <a:t>Ente</a:t>
            </a:r>
            <a:r>
              <a:rPr lang="en-US" sz="1100" dirty="0" smtClean="0">
                <a:solidFill>
                  <a:srgbClr val="007CC3"/>
                </a:solidFill>
              </a:rPr>
              <a:t>r Required Information</a:t>
            </a:r>
            <a:endParaRPr kumimoji="0" lang="en-US" sz="1100" b="0" i="0" u="none" strike="noStrike" kern="1200" cap="none" spc="0" normalizeH="0" baseline="0" noProof="0" dirty="0">
              <a:ln>
                <a:noFill/>
              </a:ln>
              <a:solidFill>
                <a:srgbClr val="007CC3"/>
              </a:solidFill>
              <a:effectLst/>
              <a:uLnTx/>
              <a:uFillTx/>
              <a:ea typeface="+mn-ea"/>
              <a:cs typeface="+mn-cs"/>
            </a:endParaRPr>
          </a:p>
        </p:txBody>
      </p:sp>
      <p:cxnSp>
        <p:nvCxnSpPr>
          <p:cNvPr id="99" name="Elbow Connector 98"/>
          <p:cNvCxnSpPr>
            <a:stCxn id="28" idx="0"/>
            <a:endCxn id="98" idx="2"/>
          </p:cNvCxnSpPr>
          <p:nvPr/>
        </p:nvCxnSpPr>
        <p:spPr>
          <a:xfrm rot="5400000" flipH="1" flipV="1">
            <a:off x="2563369" y="4778248"/>
            <a:ext cx="268224" cy="16094"/>
          </a:xfrm>
          <a:prstGeom prst="bentConnector3">
            <a:avLst>
              <a:gd name="adj1" fmla="val 50000"/>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0908663" y="1145733"/>
            <a:ext cx="26430" cy="537580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9391041" y="930727"/>
            <a:ext cx="899927" cy="1615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Phase 5</a:t>
            </a:r>
            <a:endParaRPr lang="en-US" sz="1200" dirty="0"/>
          </a:p>
        </p:txBody>
      </p:sp>
      <p:sp>
        <p:nvSpPr>
          <p:cNvPr id="110" name="Flowchart: Predefined Process 109"/>
          <p:cNvSpPr/>
          <p:nvPr/>
        </p:nvSpPr>
        <p:spPr>
          <a:xfrm>
            <a:off x="8135785" y="4652620"/>
            <a:ext cx="930559" cy="931224"/>
          </a:xfrm>
          <a:prstGeom prst="flowChartPredefinedProcess">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srgbClr val="007CC3"/>
                </a:solidFill>
                <a:effectLst/>
                <a:uLnTx/>
                <a:uFillTx/>
                <a:ea typeface="+mn-ea"/>
                <a:cs typeface="+mn-cs"/>
              </a:rPr>
              <a:t>Send for Second Level Approval</a:t>
            </a:r>
            <a:endParaRPr kumimoji="0" lang="en-US" sz="1100" b="0" i="0" u="none" strike="noStrike" kern="1200" cap="none" spc="0" normalizeH="0" baseline="0" noProof="0" dirty="0">
              <a:ln>
                <a:noFill/>
              </a:ln>
              <a:solidFill>
                <a:srgbClr val="007CC3"/>
              </a:solidFill>
              <a:effectLst/>
              <a:uLnTx/>
              <a:uFillTx/>
              <a:ea typeface="+mn-ea"/>
              <a:cs typeface="+mn-cs"/>
            </a:endParaRPr>
          </a:p>
        </p:txBody>
      </p:sp>
      <p:cxnSp>
        <p:nvCxnSpPr>
          <p:cNvPr id="117" name="Elbow Connector 116"/>
          <p:cNvCxnSpPr>
            <a:stCxn id="94" idx="3"/>
            <a:endCxn id="21" idx="1"/>
          </p:cNvCxnSpPr>
          <p:nvPr/>
        </p:nvCxnSpPr>
        <p:spPr>
          <a:xfrm flipV="1">
            <a:off x="5523419" y="2002758"/>
            <a:ext cx="844545" cy="4313"/>
          </a:xfrm>
          <a:prstGeom prst="bentConnector3">
            <a:avLst>
              <a:gd name="adj1" fmla="val 50000"/>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146376" y="4148095"/>
            <a:ext cx="1308045" cy="1197734"/>
          </a:xfrm>
          <a:prstGeom prst="flowChartPredefinedProcess">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srgbClr val="007CC3"/>
                </a:solidFill>
                <a:effectLst/>
                <a:uLnTx/>
                <a:uFillTx/>
                <a:ea typeface="+mn-ea"/>
                <a:cs typeface="+mn-cs"/>
              </a:rPr>
              <a:t>Select one or more Asset Class (No </a:t>
            </a:r>
            <a:r>
              <a:rPr lang="en-US" sz="1100" dirty="0" smtClean="0">
                <a:solidFill>
                  <a:srgbClr val="007CC3"/>
                </a:solidFill>
              </a:rPr>
              <a:t>Assets/</a:t>
            </a:r>
            <a:r>
              <a:rPr kumimoji="0" lang="en-US" sz="1100" b="0" i="0" u="none" strike="noStrike" kern="1200" cap="none" spc="0" normalizeH="0" baseline="0" noProof="0" dirty="0" smtClean="0">
                <a:ln>
                  <a:noFill/>
                </a:ln>
                <a:solidFill>
                  <a:srgbClr val="007CC3"/>
                </a:solidFill>
                <a:effectLst/>
                <a:uLnTx/>
                <a:uFillTx/>
                <a:ea typeface="+mn-ea"/>
                <a:cs typeface="+mn-cs"/>
              </a:rPr>
              <a:t>Social Credits/Bank/Land/Equity)</a:t>
            </a:r>
            <a:endParaRPr kumimoji="0" lang="en-US" sz="1100" b="0" i="0" u="none" strike="noStrike" kern="1200" cap="none" spc="0" normalizeH="0" baseline="0" noProof="0" dirty="0">
              <a:ln>
                <a:noFill/>
              </a:ln>
              <a:solidFill>
                <a:srgbClr val="007CC3"/>
              </a:solidFill>
              <a:effectLst/>
              <a:uLnTx/>
              <a:uFillTx/>
              <a:ea typeface="+mn-ea"/>
              <a:cs typeface="+mn-cs"/>
            </a:endParaRPr>
          </a:p>
        </p:txBody>
      </p:sp>
      <p:cxnSp>
        <p:nvCxnSpPr>
          <p:cNvPr id="60" name="Elbow Connector 59"/>
          <p:cNvCxnSpPr>
            <a:stCxn id="98" idx="3"/>
            <a:endCxn id="55" idx="1"/>
          </p:cNvCxnSpPr>
          <p:nvPr/>
        </p:nvCxnSpPr>
        <p:spPr>
          <a:xfrm>
            <a:off x="3278992" y="4176643"/>
            <a:ext cx="867384" cy="570319"/>
          </a:xfrm>
          <a:prstGeom prst="bentConnector3">
            <a:avLst>
              <a:gd name="adj1" fmla="val 50000"/>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p:cNvCxnSpPr>
            <a:stCxn id="22" idx="2"/>
          </p:cNvCxnSpPr>
          <p:nvPr/>
        </p:nvCxnSpPr>
        <p:spPr>
          <a:xfrm rot="5400000">
            <a:off x="6670865" y="4406520"/>
            <a:ext cx="358637" cy="19458"/>
          </a:xfrm>
          <a:prstGeom prst="bentConnector3">
            <a:avLst>
              <a:gd name="adj1" fmla="val 50000"/>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7" name="Flowchart: Predefined Process 76"/>
          <p:cNvSpPr/>
          <p:nvPr/>
        </p:nvSpPr>
        <p:spPr>
          <a:xfrm>
            <a:off x="6326158" y="4595566"/>
            <a:ext cx="1102403" cy="1070158"/>
          </a:xfrm>
          <a:prstGeom prst="flowChartPredefinedProcess">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srgbClr val="007CC3"/>
                </a:solidFill>
                <a:effectLst/>
                <a:uLnTx/>
                <a:uFillTx/>
                <a:ea typeface="+mn-ea"/>
                <a:cs typeface="+mn-cs"/>
              </a:rPr>
              <a:t>Upload if Required</a:t>
            </a:r>
            <a:r>
              <a:rPr kumimoji="0" lang="en-US" sz="1100" b="0" i="0" u="none" strike="noStrike" kern="1200" cap="none" spc="0" normalizeH="0" noProof="0" dirty="0" smtClean="0">
                <a:ln>
                  <a:noFill/>
                </a:ln>
                <a:solidFill>
                  <a:srgbClr val="007CC3"/>
                </a:solidFill>
                <a:effectLst/>
                <a:uLnTx/>
                <a:uFillTx/>
                <a:ea typeface="+mn-ea"/>
                <a:cs typeface="+mn-cs"/>
              </a:rPr>
              <a:t> documents and submit the form</a:t>
            </a:r>
            <a:endParaRPr kumimoji="0" lang="en-US" sz="1100" b="0" i="0" u="none" strike="noStrike" kern="1200" cap="none" spc="0" normalizeH="0" baseline="0" noProof="0" dirty="0">
              <a:ln>
                <a:noFill/>
              </a:ln>
              <a:solidFill>
                <a:srgbClr val="007CC3"/>
              </a:solidFill>
              <a:effectLst/>
              <a:uLnTx/>
              <a:uFillTx/>
              <a:ea typeface="+mn-ea"/>
              <a:cs typeface="+mn-cs"/>
            </a:endParaRPr>
          </a:p>
        </p:txBody>
      </p:sp>
      <p:sp>
        <p:nvSpPr>
          <p:cNvPr id="93" name="Flowchart: Predefined Process 92"/>
          <p:cNvSpPr/>
          <p:nvPr/>
        </p:nvSpPr>
        <p:spPr>
          <a:xfrm>
            <a:off x="4299512" y="3005100"/>
            <a:ext cx="959931" cy="672548"/>
          </a:xfrm>
          <a:prstGeom prst="flowChartPredefinedProcess">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srgbClr val="007CC3"/>
                </a:solidFill>
                <a:effectLst/>
                <a:uLnTx/>
                <a:uFillTx/>
                <a:ea typeface="+mn-ea"/>
                <a:cs typeface="+mn-cs"/>
              </a:rPr>
              <a:t>Send for First Level Approval</a:t>
            </a:r>
            <a:endParaRPr kumimoji="0" lang="en-US" sz="1100" b="0" i="0" u="none" strike="noStrike" kern="1200" cap="none" spc="0" normalizeH="0" baseline="0" noProof="0" dirty="0">
              <a:ln>
                <a:noFill/>
              </a:ln>
              <a:solidFill>
                <a:srgbClr val="007CC3"/>
              </a:solidFill>
              <a:effectLst/>
              <a:uLnTx/>
              <a:uFillTx/>
              <a:ea typeface="+mn-ea"/>
              <a:cs typeface="+mn-cs"/>
            </a:endParaRPr>
          </a:p>
        </p:txBody>
      </p:sp>
      <p:sp>
        <p:nvSpPr>
          <p:cNvPr id="94" name="Flowchart: Predefined Process 93"/>
          <p:cNvSpPr/>
          <p:nvPr/>
        </p:nvSpPr>
        <p:spPr>
          <a:xfrm>
            <a:off x="4000200" y="1543283"/>
            <a:ext cx="1523219" cy="927576"/>
          </a:xfrm>
          <a:prstGeom prst="flowChartPredefinedProcess">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R="0" lvl="0" indent="0" algn="ctr" fontAlgn="auto">
              <a:lnSpc>
                <a:spcPct val="100000"/>
              </a:lnSpc>
              <a:spcBef>
                <a:spcPts val="0"/>
              </a:spcBef>
              <a:spcAft>
                <a:spcPts val="0"/>
              </a:spcAft>
              <a:buClrTx/>
              <a:buSzTx/>
              <a:buFontTx/>
              <a:buNone/>
              <a:tabLst/>
              <a:defRPr/>
            </a:pPr>
            <a:r>
              <a:rPr lang="en-US" sz="1100" dirty="0">
                <a:solidFill>
                  <a:srgbClr val="007CC3"/>
                </a:solidFill>
              </a:rPr>
              <a:t>Approve </a:t>
            </a:r>
            <a:r>
              <a:rPr lang="en-US" sz="1100" dirty="0" smtClean="0">
                <a:solidFill>
                  <a:srgbClr val="007CC3"/>
                </a:solidFill>
              </a:rPr>
              <a:t>or decline Registration requests for one or more Users</a:t>
            </a:r>
            <a:endParaRPr lang="en-US" sz="1100" dirty="0">
              <a:solidFill>
                <a:srgbClr val="007CC3"/>
              </a:solidFill>
            </a:endParaRPr>
          </a:p>
        </p:txBody>
      </p:sp>
      <p:cxnSp>
        <p:nvCxnSpPr>
          <p:cNvPr id="80" name="Straight Arrow Connector 79"/>
          <p:cNvCxnSpPr>
            <a:stCxn id="55" idx="0"/>
            <a:endCxn id="93" idx="2"/>
          </p:cNvCxnSpPr>
          <p:nvPr/>
        </p:nvCxnSpPr>
        <p:spPr>
          <a:xfrm flipH="1" flipV="1">
            <a:off x="4779478" y="3677648"/>
            <a:ext cx="20921" cy="47044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93" idx="0"/>
            <a:endCxn id="94" idx="2"/>
          </p:cNvCxnSpPr>
          <p:nvPr/>
        </p:nvCxnSpPr>
        <p:spPr>
          <a:xfrm flipH="1" flipV="1">
            <a:off x="4761810" y="2470859"/>
            <a:ext cx="17668" cy="53424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Elbow Connector 150"/>
          <p:cNvCxnSpPr>
            <a:stCxn id="21" idx="2"/>
            <a:endCxn id="22" idx="0"/>
          </p:cNvCxnSpPr>
          <p:nvPr/>
        </p:nvCxnSpPr>
        <p:spPr>
          <a:xfrm rot="5400000">
            <a:off x="6549051" y="2745536"/>
            <a:ext cx="735043" cy="113319"/>
          </a:xfrm>
          <a:prstGeom prst="bentConnector3">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77" idx="3"/>
          </p:cNvCxnSpPr>
          <p:nvPr/>
        </p:nvCxnSpPr>
        <p:spPr>
          <a:xfrm flipV="1">
            <a:off x="7428561" y="5118232"/>
            <a:ext cx="707224" cy="1241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stCxn id="110" idx="0"/>
            <a:endCxn id="160" idx="2"/>
          </p:cNvCxnSpPr>
          <p:nvPr/>
        </p:nvCxnSpPr>
        <p:spPr>
          <a:xfrm flipV="1">
            <a:off x="8601065" y="2390286"/>
            <a:ext cx="11491" cy="226233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0" name="Flowchart: Predefined Process 159"/>
          <p:cNvSpPr/>
          <p:nvPr/>
        </p:nvSpPr>
        <p:spPr>
          <a:xfrm>
            <a:off x="8283663" y="1729608"/>
            <a:ext cx="657785" cy="660678"/>
          </a:xfrm>
          <a:prstGeom prst="flowChartPredefinedProcess">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srgbClr val="007CC3"/>
                </a:solidFill>
                <a:effectLst/>
                <a:uLnTx/>
                <a:uFillTx/>
                <a:ea typeface="+mn-ea"/>
                <a:cs typeface="+mn-cs"/>
              </a:rPr>
              <a:t>Approve/Decline</a:t>
            </a:r>
            <a:endParaRPr kumimoji="0" lang="en-US" sz="1100" b="0" i="0" u="none" strike="noStrike" kern="1200" cap="none" spc="0" normalizeH="0" baseline="0" noProof="0" dirty="0">
              <a:ln>
                <a:noFill/>
              </a:ln>
              <a:solidFill>
                <a:srgbClr val="007CC3"/>
              </a:solidFill>
              <a:effectLst/>
              <a:uLnTx/>
              <a:uFillTx/>
              <a:ea typeface="+mn-ea"/>
              <a:cs typeface="+mn-cs"/>
            </a:endParaRPr>
          </a:p>
        </p:txBody>
      </p:sp>
      <p:sp>
        <p:nvSpPr>
          <p:cNvPr id="170" name="TextBox 169"/>
          <p:cNvSpPr txBox="1"/>
          <p:nvPr/>
        </p:nvSpPr>
        <p:spPr>
          <a:xfrm>
            <a:off x="5584195" y="1695884"/>
            <a:ext cx="665474" cy="246221"/>
          </a:xfrm>
          <a:prstGeom prst="rect">
            <a:avLst/>
          </a:prstGeom>
          <a:noFill/>
        </p:spPr>
        <p:txBody>
          <a:bodyPr wrap="square" rtlCol="0">
            <a:spAutoFit/>
          </a:bodyPr>
          <a:lstStyle/>
          <a:p>
            <a:r>
              <a:rPr lang="en-US" sz="1000" dirty="0" smtClean="0">
                <a:solidFill>
                  <a:srgbClr val="00B050"/>
                </a:solidFill>
                <a:latin typeface="Arial" pitchFamily="34" charset="0"/>
                <a:cs typeface="Arial" pitchFamily="34" charset="0"/>
              </a:rPr>
              <a:t>Approve</a:t>
            </a:r>
          </a:p>
        </p:txBody>
      </p:sp>
      <p:cxnSp>
        <p:nvCxnSpPr>
          <p:cNvPr id="184" name="Elbow Connector 183"/>
          <p:cNvCxnSpPr>
            <a:stCxn id="160" idx="3"/>
            <a:endCxn id="37" idx="0"/>
          </p:cNvCxnSpPr>
          <p:nvPr/>
        </p:nvCxnSpPr>
        <p:spPr>
          <a:xfrm>
            <a:off x="8941448" y="2059947"/>
            <a:ext cx="1310225" cy="1149309"/>
          </a:xfrm>
          <a:prstGeom prst="bent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55660" y="4664170"/>
            <a:ext cx="1489021" cy="507831"/>
          </a:xfrm>
          <a:prstGeom prst="rect">
            <a:avLst/>
          </a:prstGeom>
          <a:noFill/>
        </p:spPr>
        <p:txBody>
          <a:bodyPr wrap="square" rtlCol="0">
            <a:spAutoFit/>
          </a:bodyPr>
          <a:lstStyle/>
          <a:p>
            <a:r>
              <a:rPr lang="en-US" sz="900" dirty="0" smtClean="0">
                <a:latin typeface="Arial" pitchFamily="34" charset="0"/>
                <a:cs typeface="Arial" pitchFamily="34" charset="0"/>
              </a:rPr>
              <a:t>Users except those invited by the Project Owner</a:t>
            </a:r>
          </a:p>
        </p:txBody>
      </p:sp>
      <p:sp>
        <p:nvSpPr>
          <p:cNvPr id="56" name="TextBox 55"/>
          <p:cNvSpPr txBox="1"/>
          <p:nvPr/>
        </p:nvSpPr>
        <p:spPr>
          <a:xfrm>
            <a:off x="9508267" y="1795049"/>
            <a:ext cx="665474" cy="246221"/>
          </a:xfrm>
          <a:prstGeom prst="rect">
            <a:avLst/>
          </a:prstGeom>
          <a:noFill/>
        </p:spPr>
        <p:txBody>
          <a:bodyPr wrap="square" rtlCol="0">
            <a:spAutoFit/>
          </a:bodyPr>
          <a:lstStyle/>
          <a:p>
            <a:r>
              <a:rPr lang="en-US" sz="1000" dirty="0" smtClean="0">
                <a:solidFill>
                  <a:srgbClr val="00B050"/>
                </a:solidFill>
                <a:latin typeface="Arial" pitchFamily="34" charset="0"/>
                <a:cs typeface="Arial" pitchFamily="34" charset="0"/>
              </a:rPr>
              <a:t>Approve</a:t>
            </a:r>
          </a:p>
        </p:txBody>
      </p:sp>
    </p:spTree>
    <p:extLst>
      <p:ext uri="{BB962C8B-B14F-4D97-AF65-F5344CB8AC3E}">
        <p14:creationId xmlns:p14="http://schemas.microsoft.com/office/powerpoint/2010/main" val="34027166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309800" y="194691"/>
            <a:ext cx="11579517" cy="708469"/>
          </a:xfrm>
        </p:spPr>
        <p:txBody>
          <a:bodyPr/>
          <a:lstStyle/>
          <a:p>
            <a:r>
              <a:rPr lang="en-US" dirty="0" smtClean="0">
                <a:latin typeface="+mn-lt"/>
              </a:rPr>
              <a:t>Project Life Cycle – Creation, Stakeholder Registration and Workflow Actions</a:t>
            </a:r>
            <a:endParaRPr lang="en-US" dirty="0">
              <a:latin typeface="+mn-lt"/>
            </a:endParaRPr>
          </a:p>
        </p:txBody>
      </p:sp>
      <p:sp>
        <p:nvSpPr>
          <p:cNvPr id="5" name="Pentagon 4"/>
          <p:cNvSpPr/>
          <p:nvPr/>
        </p:nvSpPr>
        <p:spPr>
          <a:xfrm>
            <a:off x="1474239" y="862903"/>
            <a:ext cx="9933989" cy="285496"/>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Rectangle 7"/>
          <p:cNvSpPr/>
          <p:nvPr/>
        </p:nvSpPr>
        <p:spPr>
          <a:xfrm>
            <a:off x="1383766" y="1643070"/>
            <a:ext cx="1182943" cy="6431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white"/>
                </a:solidFill>
                <a:effectLst/>
                <a:uLnTx/>
                <a:uFillTx/>
                <a:latin typeface="Calibri"/>
                <a:ea typeface="+mn-ea"/>
                <a:cs typeface="+mn-cs"/>
              </a:rPr>
              <a:t>Project Owner</a:t>
            </a:r>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28" name="Flowchart: Predefined Process 27"/>
          <p:cNvSpPr/>
          <p:nvPr/>
        </p:nvSpPr>
        <p:spPr>
          <a:xfrm>
            <a:off x="2915541" y="1643069"/>
            <a:ext cx="908635" cy="1173834"/>
          </a:xfrm>
          <a:prstGeom prst="flowChartPredefinedProcess">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srgbClr val="007CC3"/>
                </a:solidFill>
                <a:effectLst/>
                <a:uLnTx/>
                <a:uFillTx/>
                <a:ea typeface="+mn-ea"/>
                <a:cs typeface="+mn-cs"/>
              </a:rPr>
              <a:t>Enter Project Information with Project Categories and assets</a:t>
            </a:r>
            <a:endParaRPr kumimoji="0" lang="en-US" sz="1100" b="0" i="0" u="none" strike="noStrike" kern="1200" cap="none" spc="0" normalizeH="0" baseline="0" noProof="0" dirty="0">
              <a:ln>
                <a:noFill/>
              </a:ln>
              <a:solidFill>
                <a:srgbClr val="007CC3"/>
              </a:solidFill>
              <a:effectLst/>
              <a:uLnTx/>
              <a:uFillTx/>
              <a:ea typeface="+mn-ea"/>
              <a:cs typeface="+mn-cs"/>
            </a:endParaRPr>
          </a:p>
        </p:txBody>
      </p:sp>
      <p:cxnSp>
        <p:nvCxnSpPr>
          <p:cNvPr id="17" name="Straight Connector 16"/>
          <p:cNvCxnSpPr/>
          <p:nvPr/>
        </p:nvCxnSpPr>
        <p:spPr>
          <a:xfrm>
            <a:off x="4001004" y="1004690"/>
            <a:ext cx="26430" cy="537580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35" name="Flowchart: Predefined Process 34"/>
          <p:cNvSpPr/>
          <p:nvPr/>
        </p:nvSpPr>
        <p:spPr>
          <a:xfrm>
            <a:off x="7856622" y="3712055"/>
            <a:ext cx="1117888" cy="880145"/>
          </a:xfrm>
          <a:prstGeom prst="flowChartPredefinedProcess">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1100" dirty="0" smtClean="0">
                <a:solidFill>
                  <a:srgbClr val="007CC3"/>
                </a:solidFill>
              </a:rPr>
              <a:t>Authorized counsels to view and Approve the documents</a:t>
            </a:r>
            <a:endParaRPr lang="en-US" sz="1100" dirty="0">
              <a:solidFill>
                <a:srgbClr val="007CC3"/>
              </a:solidFill>
            </a:endParaRPr>
          </a:p>
        </p:txBody>
      </p:sp>
      <p:sp>
        <p:nvSpPr>
          <p:cNvPr id="54" name="Rectangle 53"/>
          <p:cNvSpPr/>
          <p:nvPr/>
        </p:nvSpPr>
        <p:spPr>
          <a:xfrm>
            <a:off x="2871450" y="920782"/>
            <a:ext cx="899927" cy="1615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Phase 1</a:t>
            </a:r>
            <a:endParaRPr lang="en-US" sz="1200" dirty="0"/>
          </a:p>
        </p:txBody>
      </p:sp>
      <p:sp>
        <p:nvSpPr>
          <p:cNvPr id="61" name="Rectangle 60"/>
          <p:cNvSpPr/>
          <p:nvPr/>
        </p:nvSpPr>
        <p:spPr>
          <a:xfrm>
            <a:off x="4244133" y="922427"/>
            <a:ext cx="899927" cy="1615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Phase 2</a:t>
            </a:r>
            <a:endParaRPr lang="en-US" sz="1200" dirty="0"/>
          </a:p>
        </p:txBody>
      </p:sp>
      <p:sp>
        <p:nvSpPr>
          <p:cNvPr id="64" name="Rectangle 63"/>
          <p:cNvSpPr/>
          <p:nvPr/>
        </p:nvSpPr>
        <p:spPr>
          <a:xfrm>
            <a:off x="6023344" y="930247"/>
            <a:ext cx="899927" cy="1615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Phase 3</a:t>
            </a:r>
            <a:endParaRPr lang="en-US" sz="1200" dirty="0"/>
          </a:p>
        </p:txBody>
      </p:sp>
      <p:cxnSp>
        <p:nvCxnSpPr>
          <p:cNvPr id="91" name="Straight Connector 90"/>
          <p:cNvCxnSpPr/>
          <p:nvPr/>
        </p:nvCxnSpPr>
        <p:spPr>
          <a:xfrm>
            <a:off x="2773947" y="1163782"/>
            <a:ext cx="24064" cy="5176891"/>
          </a:xfrm>
          <a:prstGeom prst="line">
            <a:avLst/>
          </a:prstGeom>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9792189" y="1673385"/>
            <a:ext cx="1156886" cy="1157055"/>
          </a:xfrm>
          <a:prstGeom prst="flowChartPredefinedProcess">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rgbClr val="007CC3"/>
                </a:solidFill>
              </a:rPr>
              <a:t>Once all documents are uploaded and approved, Project will be termed as Complete.</a:t>
            </a:r>
            <a:endParaRPr lang="en-US" sz="1100" dirty="0">
              <a:solidFill>
                <a:srgbClr val="007CC3"/>
              </a:solidFill>
            </a:endParaRPr>
          </a:p>
        </p:txBody>
      </p:sp>
      <p:cxnSp>
        <p:nvCxnSpPr>
          <p:cNvPr id="90" name="Straight Connector 89"/>
          <p:cNvCxnSpPr/>
          <p:nvPr/>
        </p:nvCxnSpPr>
        <p:spPr>
          <a:xfrm>
            <a:off x="5678431" y="1076717"/>
            <a:ext cx="26430" cy="537580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V="1">
            <a:off x="1308990" y="3317290"/>
            <a:ext cx="9998356" cy="5000"/>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7541703" y="1143294"/>
            <a:ext cx="26430" cy="537580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98" name="Flowchart: Predefined Process 97"/>
          <p:cNvSpPr/>
          <p:nvPr/>
        </p:nvSpPr>
        <p:spPr>
          <a:xfrm>
            <a:off x="4162879" y="1643069"/>
            <a:ext cx="1382043" cy="1217688"/>
          </a:xfrm>
          <a:prstGeom prst="flowChartPredefinedProcess">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srgbClr val="007CC3"/>
                </a:solidFill>
                <a:effectLst/>
                <a:uLnTx/>
                <a:uFillTx/>
                <a:ea typeface="+mn-ea"/>
                <a:cs typeface="+mn-cs"/>
              </a:rPr>
              <a:t>For each asset, add stack</a:t>
            </a:r>
            <a:r>
              <a:rPr kumimoji="0" lang="en-US" sz="1100" b="0" i="0" u="none" strike="noStrike" kern="1200" cap="none" spc="0" normalizeH="0" noProof="0" dirty="0" smtClean="0">
                <a:ln>
                  <a:noFill/>
                </a:ln>
                <a:solidFill>
                  <a:srgbClr val="007CC3"/>
                </a:solidFill>
                <a:effectLst/>
                <a:uLnTx/>
                <a:uFillTx/>
                <a:ea typeface="+mn-ea"/>
                <a:cs typeface="+mn-cs"/>
              </a:rPr>
              <a:t> holders, their respective counsels and documents required.</a:t>
            </a:r>
            <a:endParaRPr kumimoji="0" lang="en-US" sz="1100" b="0" i="0" u="none" strike="noStrike" kern="1200" cap="none" spc="0" normalizeH="0" baseline="0" noProof="0" dirty="0">
              <a:ln>
                <a:noFill/>
              </a:ln>
              <a:solidFill>
                <a:srgbClr val="007CC3"/>
              </a:solidFill>
              <a:effectLst/>
              <a:uLnTx/>
              <a:uFillTx/>
              <a:ea typeface="+mn-ea"/>
              <a:cs typeface="+mn-cs"/>
            </a:endParaRPr>
          </a:p>
        </p:txBody>
      </p:sp>
      <p:cxnSp>
        <p:nvCxnSpPr>
          <p:cNvPr id="99" name="Elbow Connector 98"/>
          <p:cNvCxnSpPr>
            <a:stCxn id="28" idx="3"/>
            <a:endCxn id="98" idx="1"/>
          </p:cNvCxnSpPr>
          <p:nvPr/>
        </p:nvCxnSpPr>
        <p:spPr>
          <a:xfrm>
            <a:off x="3824176" y="2229986"/>
            <a:ext cx="338703" cy="21927"/>
          </a:xfrm>
          <a:prstGeom prst="bentConnector3">
            <a:avLst>
              <a:gd name="adj1" fmla="val 50000"/>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1083583" y="1143294"/>
            <a:ext cx="26430" cy="537580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8006541" y="929401"/>
            <a:ext cx="899927" cy="1615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Phase 4</a:t>
            </a:r>
            <a:endParaRPr lang="en-US" sz="1200" dirty="0"/>
          </a:p>
        </p:txBody>
      </p:sp>
      <p:sp>
        <p:nvSpPr>
          <p:cNvPr id="110" name="Flowchart: Predefined Process 109"/>
          <p:cNvSpPr/>
          <p:nvPr/>
        </p:nvSpPr>
        <p:spPr>
          <a:xfrm>
            <a:off x="6083120" y="1679237"/>
            <a:ext cx="1272738" cy="962156"/>
          </a:xfrm>
          <a:prstGeom prst="flowChartPredefinedProcess">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srgbClr val="007CC3"/>
                </a:solidFill>
                <a:effectLst/>
                <a:uLnTx/>
                <a:uFillTx/>
                <a:ea typeface="+mn-ea"/>
                <a:cs typeface="+mn-cs"/>
              </a:rPr>
              <a:t>Invite Stakeholders</a:t>
            </a:r>
            <a:r>
              <a:rPr kumimoji="0" lang="en-US" sz="1100" b="0" i="0" u="none" strike="noStrike" kern="1200" cap="none" spc="0" normalizeH="0" noProof="0" dirty="0" smtClean="0">
                <a:ln>
                  <a:noFill/>
                </a:ln>
                <a:solidFill>
                  <a:srgbClr val="007CC3"/>
                </a:solidFill>
                <a:effectLst/>
                <a:uLnTx/>
                <a:uFillTx/>
                <a:ea typeface="+mn-ea"/>
                <a:cs typeface="+mn-cs"/>
              </a:rPr>
              <a:t> </a:t>
            </a:r>
            <a:r>
              <a:rPr lang="en-US" sz="1100" dirty="0" smtClean="0">
                <a:solidFill>
                  <a:srgbClr val="007CC3"/>
                </a:solidFill>
              </a:rPr>
              <a:t>to  join and fulfil  solicitation.</a:t>
            </a:r>
            <a:endParaRPr kumimoji="0" lang="en-US" sz="1100" b="0" i="0" u="none" strike="noStrike" kern="1200" cap="none" spc="0" normalizeH="0" baseline="0" noProof="0" dirty="0">
              <a:ln>
                <a:noFill/>
              </a:ln>
              <a:solidFill>
                <a:srgbClr val="007CC3"/>
              </a:solidFill>
              <a:effectLst/>
              <a:uLnTx/>
              <a:uFillTx/>
              <a:ea typeface="+mn-ea"/>
              <a:cs typeface="+mn-cs"/>
            </a:endParaRPr>
          </a:p>
        </p:txBody>
      </p:sp>
      <p:sp>
        <p:nvSpPr>
          <p:cNvPr id="33" name="Rectangle 32"/>
          <p:cNvSpPr/>
          <p:nvPr/>
        </p:nvSpPr>
        <p:spPr>
          <a:xfrm>
            <a:off x="1356977" y="3804325"/>
            <a:ext cx="1182943" cy="6354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prstClr val="white"/>
                </a:solidFill>
                <a:latin typeface="Calibri"/>
              </a:rPr>
              <a:t>Stakeholder</a:t>
            </a:r>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34" name="TextBox 33"/>
          <p:cNvSpPr txBox="1"/>
          <p:nvPr/>
        </p:nvSpPr>
        <p:spPr>
          <a:xfrm>
            <a:off x="1266311" y="4658694"/>
            <a:ext cx="1489021" cy="784830"/>
          </a:xfrm>
          <a:prstGeom prst="rect">
            <a:avLst/>
          </a:prstGeom>
          <a:noFill/>
        </p:spPr>
        <p:txBody>
          <a:bodyPr wrap="square" rtlCol="0">
            <a:spAutoFit/>
          </a:bodyPr>
          <a:lstStyle/>
          <a:p>
            <a:r>
              <a:rPr lang="en-US" sz="900" dirty="0" smtClean="0">
                <a:latin typeface="Arial" pitchFamily="34" charset="0"/>
                <a:cs typeface="Arial" pitchFamily="34" charset="0"/>
              </a:rPr>
              <a:t>Can be any of the Project Stakeholder invited by the Project Owner e.g. Bank/ Land Owner / Company/ Counsel </a:t>
            </a:r>
            <a:r>
              <a:rPr lang="en-US" sz="900" dirty="0" err="1" smtClean="0">
                <a:latin typeface="Arial" pitchFamily="34" charset="0"/>
                <a:cs typeface="Arial" pitchFamily="34" charset="0"/>
              </a:rPr>
              <a:t>etc</a:t>
            </a:r>
            <a:endParaRPr lang="en-US" sz="900" dirty="0" smtClean="0">
              <a:latin typeface="Arial" pitchFamily="34" charset="0"/>
              <a:cs typeface="Arial" pitchFamily="34" charset="0"/>
            </a:endParaRPr>
          </a:p>
        </p:txBody>
      </p:sp>
      <p:sp>
        <p:nvSpPr>
          <p:cNvPr id="75" name="Flowchart: Predefined Process 74"/>
          <p:cNvSpPr/>
          <p:nvPr/>
        </p:nvSpPr>
        <p:spPr>
          <a:xfrm>
            <a:off x="6083120" y="3716334"/>
            <a:ext cx="1283917" cy="1217208"/>
          </a:xfrm>
          <a:prstGeom prst="flowChartPredefinedProcess">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1100" dirty="0" smtClean="0">
                <a:solidFill>
                  <a:srgbClr val="007CC3"/>
                </a:solidFill>
              </a:rPr>
              <a:t>Stakeholder's </a:t>
            </a:r>
            <a:r>
              <a:rPr lang="en-US" sz="1100" dirty="0" smtClean="0">
                <a:solidFill>
                  <a:srgbClr val="007CC3"/>
                </a:solidFill>
              </a:rPr>
              <a:t>counsels </a:t>
            </a:r>
            <a:r>
              <a:rPr lang="en-US" sz="1100" dirty="0">
                <a:solidFill>
                  <a:srgbClr val="007CC3"/>
                </a:solidFill>
              </a:rPr>
              <a:t>to set CP </a:t>
            </a:r>
            <a:r>
              <a:rPr lang="en-US" sz="1100" dirty="0" smtClean="0">
                <a:solidFill>
                  <a:srgbClr val="007CC3"/>
                </a:solidFill>
              </a:rPr>
              <a:t>dates and upload the required documents.</a:t>
            </a:r>
            <a:endParaRPr lang="en-US" sz="1100" dirty="0">
              <a:solidFill>
                <a:srgbClr val="007CC3"/>
              </a:solidFill>
            </a:endParaRPr>
          </a:p>
        </p:txBody>
      </p:sp>
      <p:cxnSp>
        <p:nvCxnSpPr>
          <p:cNvPr id="57" name="Straight Arrow Connector 56"/>
          <p:cNvCxnSpPr>
            <a:stCxn id="110" idx="2"/>
            <a:endCxn id="75" idx="0"/>
          </p:cNvCxnSpPr>
          <p:nvPr/>
        </p:nvCxnSpPr>
        <p:spPr>
          <a:xfrm>
            <a:off x="6719489" y="2641393"/>
            <a:ext cx="5590" cy="107494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35" idx="1"/>
          </p:cNvCxnSpPr>
          <p:nvPr/>
        </p:nvCxnSpPr>
        <p:spPr>
          <a:xfrm>
            <a:off x="7367037" y="4152127"/>
            <a:ext cx="489585" cy="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6" name="Flowchart: Predefined Process 95"/>
          <p:cNvSpPr/>
          <p:nvPr/>
        </p:nvSpPr>
        <p:spPr>
          <a:xfrm>
            <a:off x="7797237" y="1696132"/>
            <a:ext cx="1436008" cy="1089634"/>
          </a:xfrm>
          <a:prstGeom prst="flowChartPredefinedProcess">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1100" dirty="0" smtClean="0">
                <a:solidFill>
                  <a:srgbClr val="007CC3"/>
                </a:solidFill>
              </a:rPr>
              <a:t>Documents, CP dates, approval dates for assets available to be monitored.</a:t>
            </a:r>
            <a:endParaRPr lang="en-US" sz="1100" dirty="0">
              <a:solidFill>
                <a:srgbClr val="007CC3"/>
              </a:solidFill>
            </a:endParaRPr>
          </a:p>
        </p:txBody>
      </p:sp>
      <p:cxnSp>
        <p:nvCxnSpPr>
          <p:cNvPr id="102" name="Straight Arrow Connector 101"/>
          <p:cNvCxnSpPr>
            <a:stCxn id="96" idx="3"/>
            <a:endCxn id="51" idx="1"/>
          </p:cNvCxnSpPr>
          <p:nvPr/>
        </p:nvCxnSpPr>
        <p:spPr>
          <a:xfrm>
            <a:off x="9233245" y="2240949"/>
            <a:ext cx="558944" cy="1096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98" idx="3"/>
            <a:endCxn id="110" idx="1"/>
          </p:cNvCxnSpPr>
          <p:nvPr/>
        </p:nvCxnSpPr>
        <p:spPr>
          <a:xfrm flipV="1">
            <a:off x="5544922" y="2160315"/>
            <a:ext cx="538198" cy="91598"/>
          </a:xfrm>
          <a:prstGeom prst="bentConnector3">
            <a:avLst>
              <a:gd name="adj1" fmla="val 50000"/>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Elbow Connector 83"/>
          <p:cNvCxnSpPr>
            <a:stCxn id="35" idx="0"/>
            <a:endCxn id="96" idx="2"/>
          </p:cNvCxnSpPr>
          <p:nvPr/>
        </p:nvCxnSpPr>
        <p:spPr>
          <a:xfrm rot="5400000" flipH="1" flipV="1">
            <a:off x="8002259" y="3199074"/>
            <a:ext cx="926289" cy="99675"/>
          </a:xfrm>
          <a:prstGeom prst="bentConnector3">
            <a:avLst>
              <a:gd name="adj1" fmla="val 50000"/>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9491133" y="1219117"/>
            <a:ext cx="26430" cy="537580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9799260" y="929401"/>
            <a:ext cx="899927" cy="1615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Phase </a:t>
            </a:r>
            <a:r>
              <a:rPr lang="en-US" sz="1200" dirty="0" smtClean="0"/>
              <a:t>5</a:t>
            </a:r>
            <a:endParaRPr lang="en-US" sz="1200" dirty="0"/>
          </a:p>
        </p:txBody>
      </p:sp>
    </p:spTree>
    <p:extLst>
      <p:ext uri="{BB962C8B-B14F-4D97-AF65-F5344CB8AC3E}">
        <p14:creationId xmlns:p14="http://schemas.microsoft.com/office/powerpoint/2010/main" val="29181658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309800" y="194691"/>
            <a:ext cx="11579517" cy="708469"/>
          </a:xfrm>
        </p:spPr>
        <p:txBody>
          <a:bodyPr/>
          <a:lstStyle/>
          <a:p>
            <a:r>
              <a:rPr lang="en-US" dirty="0" smtClean="0">
                <a:latin typeface="+mn-lt"/>
              </a:rPr>
              <a:t>Debt Workflow</a:t>
            </a:r>
            <a:endParaRPr lang="en-US" dirty="0">
              <a:latin typeface="+mn-lt"/>
            </a:endParaRPr>
          </a:p>
        </p:txBody>
      </p:sp>
      <p:sp>
        <p:nvSpPr>
          <p:cNvPr id="5" name="Pentagon 4"/>
          <p:cNvSpPr/>
          <p:nvPr/>
        </p:nvSpPr>
        <p:spPr>
          <a:xfrm>
            <a:off x="240526" y="862903"/>
            <a:ext cx="11951474" cy="30088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Rectangle 7"/>
          <p:cNvSpPr/>
          <p:nvPr/>
        </p:nvSpPr>
        <p:spPr>
          <a:xfrm>
            <a:off x="252793" y="3941407"/>
            <a:ext cx="1182943" cy="6354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white"/>
                </a:solidFill>
                <a:effectLst/>
                <a:uLnTx/>
                <a:uFillTx/>
                <a:latin typeface="Calibri"/>
                <a:ea typeface="+mn-ea"/>
                <a:cs typeface="+mn-cs"/>
              </a:rPr>
              <a:t>Bank</a:t>
            </a:r>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9" name="Rectangle 8"/>
          <p:cNvSpPr/>
          <p:nvPr/>
        </p:nvSpPr>
        <p:spPr>
          <a:xfrm>
            <a:off x="252794" y="5311780"/>
            <a:ext cx="1182943" cy="6115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noProof="0" dirty="0" smtClean="0">
                <a:solidFill>
                  <a:prstClr val="white"/>
                </a:solidFill>
                <a:latin typeface="Calibri"/>
              </a:rPr>
              <a:t>Counsel</a:t>
            </a:r>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6" name="Straight Arrow Connector 15"/>
          <p:cNvCxnSpPr/>
          <p:nvPr/>
        </p:nvCxnSpPr>
        <p:spPr>
          <a:xfrm flipV="1">
            <a:off x="309795" y="3624161"/>
            <a:ext cx="11700507" cy="30727"/>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309795" y="4926477"/>
            <a:ext cx="11679276" cy="36857"/>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46295" y="7242780"/>
            <a:ext cx="11764007" cy="28586"/>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sp>
        <p:nvSpPr>
          <p:cNvPr id="21" name="Flowchart: Predefined Process 20"/>
          <p:cNvSpPr/>
          <p:nvPr/>
        </p:nvSpPr>
        <p:spPr>
          <a:xfrm>
            <a:off x="1702378" y="2423496"/>
            <a:ext cx="1210533" cy="863832"/>
          </a:xfrm>
          <a:prstGeom prst="flowChartPredefinedProcess">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defRPr/>
            </a:pPr>
            <a:r>
              <a:rPr lang="en-US" sz="1100" dirty="0" smtClean="0">
                <a:solidFill>
                  <a:srgbClr val="007CC3"/>
                </a:solidFill>
              </a:rPr>
              <a:t>Upload Signed  Term Sheet (with PO signature) </a:t>
            </a:r>
            <a:endParaRPr lang="en-US" sz="1100" dirty="0">
              <a:solidFill>
                <a:srgbClr val="007CC3"/>
              </a:solidFill>
            </a:endParaRPr>
          </a:p>
        </p:txBody>
      </p:sp>
      <p:sp>
        <p:nvSpPr>
          <p:cNvPr id="22" name="Flowchart: Predefined Process 21"/>
          <p:cNvSpPr/>
          <p:nvPr/>
        </p:nvSpPr>
        <p:spPr>
          <a:xfrm>
            <a:off x="1701477" y="3943945"/>
            <a:ext cx="1224100" cy="863832"/>
          </a:xfrm>
          <a:prstGeom prst="flowChartPredefinedProcess">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defRPr/>
            </a:pPr>
            <a:r>
              <a:rPr lang="en-US" sz="1100" dirty="0">
                <a:solidFill>
                  <a:srgbClr val="007CC3"/>
                </a:solidFill>
              </a:rPr>
              <a:t>Upload Signed  Term </a:t>
            </a:r>
            <a:r>
              <a:rPr lang="en-US" sz="1100" dirty="0" smtClean="0">
                <a:solidFill>
                  <a:srgbClr val="007CC3"/>
                </a:solidFill>
              </a:rPr>
              <a:t>Sheet (With Bank Signature)</a:t>
            </a:r>
            <a:endParaRPr lang="en-US" sz="1100" dirty="0">
              <a:solidFill>
                <a:srgbClr val="007CC3"/>
              </a:solidFill>
            </a:endParaRPr>
          </a:p>
        </p:txBody>
      </p:sp>
      <p:sp>
        <p:nvSpPr>
          <p:cNvPr id="28" name="Flowchart: Predefined Process 27"/>
          <p:cNvSpPr/>
          <p:nvPr/>
        </p:nvSpPr>
        <p:spPr>
          <a:xfrm>
            <a:off x="3660409" y="2404441"/>
            <a:ext cx="1148465" cy="1084655"/>
          </a:xfrm>
          <a:prstGeom prst="flowChartPredefinedProcess">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srgbClr val="007CC3"/>
                </a:solidFill>
                <a:effectLst/>
                <a:uLnTx/>
                <a:uFillTx/>
                <a:ea typeface="+mn-ea"/>
                <a:cs typeface="+mn-cs"/>
              </a:rPr>
              <a:t>Upload Binding Agreement</a:t>
            </a:r>
          </a:p>
          <a:p>
            <a:pPr algn="ctr">
              <a:defRPr/>
            </a:pPr>
            <a:r>
              <a:rPr lang="en-US" sz="1100" dirty="0">
                <a:solidFill>
                  <a:srgbClr val="007CC3"/>
                </a:solidFill>
              </a:rPr>
              <a:t>(with PO signature)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7CC3"/>
              </a:solidFill>
              <a:effectLst/>
              <a:uLnTx/>
              <a:uFillTx/>
              <a:ea typeface="+mn-ea"/>
              <a:cs typeface="+mn-cs"/>
            </a:endParaRPr>
          </a:p>
        </p:txBody>
      </p:sp>
      <p:sp>
        <p:nvSpPr>
          <p:cNvPr id="29" name="Flowchart: Predefined Process 28"/>
          <p:cNvSpPr/>
          <p:nvPr/>
        </p:nvSpPr>
        <p:spPr>
          <a:xfrm>
            <a:off x="3734008" y="3991721"/>
            <a:ext cx="1019767" cy="897044"/>
          </a:xfrm>
          <a:prstGeom prst="flowChartPredefinedProcess">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1100" dirty="0" smtClean="0">
                <a:solidFill>
                  <a:srgbClr val="007CC3"/>
                </a:solidFill>
              </a:rPr>
              <a:t>Upload Binding Agreement</a:t>
            </a:r>
          </a:p>
          <a:p>
            <a:pPr lvl="0" algn="ctr">
              <a:defRPr/>
            </a:pPr>
            <a:r>
              <a:rPr lang="en-US" sz="1100" dirty="0">
                <a:solidFill>
                  <a:srgbClr val="007CC3"/>
                </a:solidFill>
              </a:rPr>
              <a:t>(with </a:t>
            </a:r>
            <a:r>
              <a:rPr lang="en-US" sz="1100" dirty="0" smtClean="0">
                <a:solidFill>
                  <a:srgbClr val="007CC3"/>
                </a:solidFill>
              </a:rPr>
              <a:t>Bank </a:t>
            </a:r>
            <a:r>
              <a:rPr lang="en-US" sz="1100" dirty="0">
                <a:solidFill>
                  <a:srgbClr val="007CC3"/>
                </a:solidFill>
              </a:rPr>
              <a:t>signature</a:t>
            </a:r>
            <a:r>
              <a:rPr lang="en-US" sz="1100" dirty="0" smtClean="0">
                <a:solidFill>
                  <a:srgbClr val="007CC3"/>
                </a:solidFill>
              </a:rPr>
              <a:t>)</a:t>
            </a:r>
            <a:endParaRPr lang="en-US" sz="1100" dirty="0">
              <a:solidFill>
                <a:srgbClr val="007CC3"/>
              </a:solidFill>
            </a:endParaRPr>
          </a:p>
        </p:txBody>
      </p:sp>
      <p:cxnSp>
        <p:nvCxnSpPr>
          <p:cNvPr id="17" name="Straight Connector 16"/>
          <p:cNvCxnSpPr/>
          <p:nvPr/>
        </p:nvCxnSpPr>
        <p:spPr>
          <a:xfrm>
            <a:off x="5087568" y="964871"/>
            <a:ext cx="26430" cy="537580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490656" y="903160"/>
            <a:ext cx="44498" cy="5345479"/>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0041956" y="903160"/>
            <a:ext cx="0" cy="5307546"/>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1971821" y="903160"/>
            <a:ext cx="38481" cy="5307546"/>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35" name="Flowchart: Predefined Process 34"/>
          <p:cNvSpPr/>
          <p:nvPr/>
        </p:nvSpPr>
        <p:spPr>
          <a:xfrm>
            <a:off x="7214388" y="5510294"/>
            <a:ext cx="971311" cy="602578"/>
          </a:xfrm>
          <a:prstGeom prst="flowChartPredefinedProcess">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1100" dirty="0" smtClean="0">
                <a:solidFill>
                  <a:srgbClr val="007CC3"/>
                </a:solidFill>
              </a:rPr>
              <a:t>Issue CP Satisfaction Letter</a:t>
            </a:r>
            <a:endParaRPr lang="en-US" sz="1100" dirty="0">
              <a:solidFill>
                <a:srgbClr val="007CC3"/>
              </a:solidFill>
            </a:endParaRPr>
          </a:p>
        </p:txBody>
      </p:sp>
      <p:sp>
        <p:nvSpPr>
          <p:cNvPr id="40" name="Flowchart: Predefined Process 39"/>
          <p:cNvSpPr/>
          <p:nvPr/>
        </p:nvSpPr>
        <p:spPr>
          <a:xfrm>
            <a:off x="8604867" y="3889716"/>
            <a:ext cx="1386247" cy="760247"/>
          </a:xfrm>
          <a:prstGeom prst="flowChartPredefinedProcess">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defRPr/>
            </a:pPr>
            <a:r>
              <a:rPr lang="en-US" sz="1100" dirty="0" smtClean="0">
                <a:solidFill>
                  <a:srgbClr val="007CC3"/>
                </a:solidFill>
              </a:rPr>
              <a:t>Transfer funds (outside system) and Upload SWIFT</a:t>
            </a:r>
            <a:endParaRPr lang="en-US" sz="1100" dirty="0">
              <a:solidFill>
                <a:srgbClr val="007CC3"/>
              </a:solidFill>
            </a:endParaRPr>
          </a:p>
        </p:txBody>
      </p:sp>
      <p:sp>
        <p:nvSpPr>
          <p:cNvPr id="42" name="Flowchart: Predefined Process 41"/>
          <p:cNvSpPr/>
          <p:nvPr/>
        </p:nvSpPr>
        <p:spPr>
          <a:xfrm>
            <a:off x="10161664" y="2408262"/>
            <a:ext cx="1714774" cy="863832"/>
          </a:xfrm>
          <a:prstGeom prst="flowChartPredefinedProcess">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smtClean="0">
                <a:solidFill>
                  <a:srgbClr val="007CC3"/>
                </a:solidFill>
              </a:rPr>
              <a:t>Debt Workflow completed. Complete Other workflows</a:t>
            </a:r>
            <a:endParaRPr lang="en-US" sz="1100" dirty="0">
              <a:solidFill>
                <a:srgbClr val="007CC3"/>
              </a:solidFill>
            </a:endParaRPr>
          </a:p>
        </p:txBody>
      </p:sp>
      <p:sp>
        <p:nvSpPr>
          <p:cNvPr id="54" name="Rectangle 53"/>
          <p:cNvSpPr/>
          <p:nvPr/>
        </p:nvSpPr>
        <p:spPr>
          <a:xfrm>
            <a:off x="1867293" y="909549"/>
            <a:ext cx="899927" cy="1615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Phase1</a:t>
            </a:r>
            <a:endParaRPr lang="en-US" sz="1200" dirty="0"/>
          </a:p>
        </p:txBody>
      </p:sp>
      <p:sp>
        <p:nvSpPr>
          <p:cNvPr id="61" name="Rectangle 60"/>
          <p:cNvSpPr/>
          <p:nvPr/>
        </p:nvSpPr>
        <p:spPr>
          <a:xfrm>
            <a:off x="3524212" y="909549"/>
            <a:ext cx="899927" cy="1615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Phase2</a:t>
            </a:r>
            <a:endParaRPr lang="en-US" sz="1200" dirty="0"/>
          </a:p>
        </p:txBody>
      </p:sp>
      <p:sp>
        <p:nvSpPr>
          <p:cNvPr id="62" name="Rectangle 61"/>
          <p:cNvSpPr/>
          <p:nvPr/>
        </p:nvSpPr>
        <p:spPr>
          <a:xfrm>
            <a:off x="5434578" y="932573"/>
            <a:ext cx="899927" cy="1615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Phase3</a:t>
            </a:r>
            <a:endParaRPr lang="en-US" sz="1200" dirty="0"/>
          </a:p>
        </p:txBody>
      </p:sp>
      <p:sp>
        <p:nvSpPr>
          <p:cNvPr id="64" name="Rectangle 63"/>
          <p:cNvSpPr/>
          <p:nvPr/>
        </p:nvSpPr>
        <p:spPr>
          <a:xfrm>
            <a:off x="7156451" y="909549"/>
            <a:ext cx="899927" cy="1615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Phase4</a:t>
            </a:r>
            <a:endParaRPr lang="en-US" sz="1200" dirty="0"/>
          </a:p>
        </p:txBody>
      </p:sp>
      <p:sp>
        <p:nvSpPr>
          <p:cNvPr id="65" name="Rectangle 64"/>
          <p:cNvSpPr/>
          <p:nvPr/>
        </p:nvSpPr>
        <p:spPr>
          <a:xfrm>
            <a:off x="8590595" y="922262"/>
            <a:ext cx="899927" cy="1615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Phase5</a:t>
            </a:r>
            <a:endParaRPr lang="en-US" sz="1200" dirty="0"/>
          </a:p>
        </p:txBody>
      </p:sp>
      <p:sp>
        <p:nvSpPr>
          <p:cNvPr id="66" name="Rectangle 65"/>
          <p:cNvSpPr/>
          <p:nvPr/>
        </p:nvSpPr>
        <p:spPr>
          <a:xfrm>
            <a:off x="10309057" y="911755"/>
            <a:ext cx="899927" cy="1615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Phase6</a:t>
            </a:r>
            <a:endParaRPr lang="en-US" sz="1200" dirty="0"/>
          </a:p>
        </p:txBody>
      </p:sp>
      <p:cxnSp>
        <p:nvCxnSpPr>
          <p:cNvPr id="82" name="Elbow Connector 81"/>
          <p:cNvCxnSpPr>
            <a:stCxn id="21" idx="2"/>
            <a:endCxn id="22" idx="0"/>
          </p:cNvCxnSpPr>
          <p:nvPr/>
        </p:nvCxnSpPr>
        <p:spPr>
          <a:xfrm rot="16200000" flipH="1">
            <a:off x="1982278" y="3612695"/>
            <a:ext cx="656617" cy="5882"/>
          </a:xfrm>
          <a:prstGeom prst="bentConnector3">
            <a:avLst>
              <a:gd name="adj1" fmla="val 50000"/>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Elbow Connector 83"/>
          <p:cNvCxnSpPr>
            <a:endCxn id="42" idx="1"/>
          </p:cNvCxnSpPr>
          <p:nvPr/>
        </p:nvCxnSpPr>
        <p:spPr>
          <a:xfrm rot="5400000" flipH="1" flipV="1">
            <a:off x="9204226" y="2919671"/>
            <a:ext cx="1036931" cy="877946"/>
          </a:xfrm>
          <a:prstGeom prst="bentConnector2">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540233" y="1163782"/>
            <a:ext cx="24064" cy="5176891"/>
          </a:xfrm>
          <a:prstGeom prst="line">
            <a:avLst/>
          </a:prstGeom>
        </p:spPr>
        <p:style>
          <a:lnRef idx="1">
            <a:schemeClr val="accent1"/>
          </a:lnRef>
          <a:fillRef idx="0">
            <a:schemeClr val="accent1"/>
          </a:fillRef>
          <a:effectRef idx="0">
            <a:schemeClr val="accent1"/>
          </a:effectRef>
          <a:fontRef idx="minor">
            <a:schemeClr val="tx1"/>
          </a:fontRef>
        </p:style>
      </p:cxnSp>
      <p:sp>
        <p:nvSpPr>
          <p:cNvPr id="49" name="Flowchart: Predefined Process 48"/>
          <p:cNvSpPr/>
          <p:nvPr/>
        </p:nvSpPr>
        <p:spPr>
          <a:xfrm>
            <a:off x="7228641" y="3920026"/>
            <a:ext cx="960042" cy="725477"/>
          </a:xfrm>
          <a:prstGeom prst="flowChartPredefinedProcess">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1100" dirty="0" smtClean="0">
                <a:solidFill>
                  <a:srgbClr val="007CC3"/>
                </a:solidFill>
              </a:rPr>
              <a:t>CP Letter Received</a:t>
            </a:r>
            <a:endParaRPr lang="en-US" sz="1100" dirty="0">
              <a:solidFill>
                <a:srgbClr val="007CC3"/>
              </a:solidFill>
            </a:endParaRPr>
          </a:p>
        </p:txBody>
      </p:sp>
      <p:sp>
        <p:nvSpPr>
          <p:cNvPr id="51" name="Flowchart: Predefined Process 50"/>
          <p:cNvSpPr/>
          <p:nvPr/>
        </p:nvSpPr>
        <p:spPr>
          <a:xfrm>
            <a:off x="5439286" y="5576638"/>
            <a:ext cx="1289780" cy="474048"/>
          </a:xfrm>
          <a:prstGeom prst="flowChartPredefinedProcess">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rgbClr val="007CC3"/>
                </a:solidFill>
              </a:rPr>
              <a:t>Define CP and Due dates</a:t>
            </a:r>
            <a:endParaRPr lang="en-US" sz="1100" dirty="0">
              <a:solidFill>
                <a:srgbClr val="007CC3"/>
              </a:solidFill>
            </a:endParaRPr>
          </a:p>
        </p:txBody>
      </p:sp>
      <p:cxnSp>
        <p:nvCxnSpPr>
          <p:cNvPr id="58" name="Straight Connector 57"/>
          <p:cNvCxnSpPr/>
          <p:nvPr/>
        </p:nvCxnSpPr>
        <p:spPr>
          <a:xfrm>
            <a:off x="3215776" y="1271111"/>
            <a:ext cx="43614" cy="5035443"/>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6960879" y="1013343"/>
            <a:ext cx="26430" cy="537580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35" idx="0"/>
            <a:endCxn id="49" idx="2"/>
          </p:cNvCxnSpPr>
          <p:nvPr/>
        </p:nvCxnSpPr>
        <p:spPr>
          <a:xfrm flipV="1">
            <a:off x="7700044" y="4645503"/>
            <a:ext cx="8618" cy="86479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22" idx="3"/>
            <a:endCxn id="28" idx="1"/>
          </p:cNvCxnSpPr>
          <p:nvPr/>
        </p:nvCxnSpPr>
        <p:spPr>
          <a:xfrm flipV="1">
            <a:off x="2925577" y="2946769"/>
            <a:ext cx="734832" cy="1429092"/>
          </a:xfrm>
          <a:prstGeom prst="bentConnector3">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8" idx="2"/>
            <a:endCxn id="29" idx="0"/>
          </p:cNvCxnSpPr>
          <p:nvPr/>
        </p:nvCxnSpPr>
        <p:spPr>
          <a:xfrm>
            <a:off x="4234642" y="3489096"/>
            <a:ext cx="9250" cy="50262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9" idx="2"/>
            <a:endCxn id="51" idx="1"/>
          </p:cNvCxnSpPr>
          <p:nvPr/>
        </p:nvCxnSpPr>
        <p:spPr>
          <a:xfrm rot="16200000" flipH="1">
            <a:off x="4379141" y="4753516"/>
            <a:ext cx="924897" cy="1195394"/>
          </a:xfrm>
          <a:prstGeom prst="bent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51" idx="3"/>
            <a:endCxn id="35" idx="1"/>
          </p:cNvCxnSpPr>
          <p:nvPr/>
        </p:nvCxnSpPr>
        <p:spPr>
          <a:xfrm flipV="1">
            <a:off x="6729066" y="5811583"/>
            <a:ext cx="485322" cy="207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40" idx="1"/>
          </p:cNvCxnSpPr>
          <p:nvPr/>
        </p:nvCxnSpPr>
        <p:spPr>
          <a:xfrm>
            <a:off x="8188683" y="4268316"/>
            <a:ext cx="416184" cy="152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249304" y="2257415"/>
            <a:ext cx="11700507" cy="30727"/>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252793" y="2439475"/>
            <a:ext cx="1182943" cy="8179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white"/>
                </a:solidFill>
                <a:effectLst/>
                <a:uLnTx/>
                <a:uFillTx/>
                <a:latin typeface="Calibri"/>
                <a:ea typeface="+mn-ea"/>
                <a:cs typeface="+mn-cs"/>
              </a:rPr>
              <a:t>SPV</a:t>
            </a:r>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44" name="Rectangle 43"/>
          <p:cNvSpPr/>
          <p:nvPr/>
        </p:nvSpPr>
        <p:spPr>
          <a:xfrm>
            <a:off x="219209" y="1334052"/>
            <a:ext cx="1182943" cy="8809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white"/>
                </a:solidFill>
                <a:effectLst/>
                <a:uLnTx/>
                <a:uFillTx/>
                <a:latin typeface="Calibri"/>
                <a:ea typeface="+mn-ea"/>
                <a:cs typeface="+mn-cs"/>
              </a:rPr>
              <a:t>Project Owner (PO)</a:t>
            </a:r>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45" name="Flowchart: Predefined Process 44"/>
          <p:cNvSpPr/>
          <p:nvPr/>
        </p:nvSpPr>
        <p:spPr>
          <a:xfrm>
            <a:off x="2099853" y="1582094"/>
            <a:ext cx="8966890" cy="321858"/>
          </a:xfrm>
          <a:prstGeom prst="flowChartPredefinedProcess">
            <a:avLst/>
          </a:prstGeom>
          <a:solidFill>
            <a:schemeClr val="tx2">
              <a:lumMod val="20000"/>
              <a:lumOff val="8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1100" b="1" dirty="0" smtClean="0">
                <a:solidFill>
                  <a:srgbClr val="007CC3"/>
                </a:solidFill>
              </a:rPr>
              <a:t>Can view all transactions</a:t>
            </a:r>
            <a:endParaRPr lang="en-US" sz="1100" b="1" dirty="0">
              <a:solidFill>
                <a:srgbClr val="007CC3"/>
              </a:solidFill>
            </a:endParaRPr>
          </a:p>
        </p:txBody>
      </p:sp>
    </p:spTree>
    <p:extLst>
      <p:ext uri="{BB962C8B-B14F-4D97-AF65-F5344CB8AC3E}">
        <p14:creationId xmlns:p14="http://schemas.microsoft.com/office/powerpoint/2010/main" val="218864181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0.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1.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2.xml><?xml version="1.0" encoding="utf-8"?>
<p:tagLst xmlns:a="http://schemas.openxmlformats.org/drawingml/2006/main" xmlns:r="http://schemas.openxmlformats.org/officeDocument/2006/relationships" xmlns:p="http://schemas.openxmlformats.org/presentationml/2006/main">
  <p:tag name="VCT-BODYINDENTATION" val="0;0;0;11.33858;11.33858;22.67717;22.67716;34.01575;34.01575;45.35433;34.01575;45.35433;34.01575;45.35433;34.01575;45.35433;34.01575;45.35433;"/>
  <p:tag name="VCT-BULLETVISIBILITY" val="G ********"/>
  <p:tag name="VCTCREATESHAPEHANDLED" val="1"/>
  <p:tag name="STYLE" val="NativeTextbox"/>
  <p:tag name="DATE" val="04/04/2017 10:24:57"/>
  <p:tag name="VCT_NATIVEBODY" val="15.0"/>
</p:tagLst>
</file>

<file path=ppt/tags/tag13.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4.xml><?xml version="1.0" encoding="utf-8"?>
<p:tagLst xmlns:a="http://schemas.openxmlformats.org/drawingml/2006/main" xmlns:r="http://schemas.openxmlformats.org/officeDocument/2006/relationships" xmlns:p="http://schemas.openxmlformats.org/presentationml/2006/main">
  <p:tag name="VCT-BODYINDENTATION" val="0;0;0;11.33858;11.33858;22.67717;22.67716;34.01575;34.01575;45.35433;34.01575;45.35433;34.01575;45.35433;34.01575;45.35433;34.01575;45.35433;"/>
  <p:tag name="VCT-BULLETVISIBILITY" val="G ********"/>
  <p:tag name="VCTCREATESHAPEHANDLED" val="1"/>
  <p:tag name="STYLE" val="NativeTextbox"/>
  <p:tag name="DATE" val="04/04/2017 10:24:57"/>
  <p:tag name="VCT_NATIVEBODY" val="15.0"/>
</p:tagLst>
</file>

<file path=ppt/tags/tag15.xml><?xml version="1.0" encoding="utf-8"?>
<p:tagLst xmlns:a="http://schemas.openxmlformats.org/drawingml/2006/main" xmlns:r="http://schemas.openxmlformats.org/officeDocument/2006/relationships" xmlns:p="http://schemas.openxmlformats.org/presentationml/2006/main">
  <p:tag name="VCT-BODYINDENTATION" val="0;0;0;11.33858;11.33858;22.67717;22.67716;34.01575;34.01575;45.35433;34.01575;45.35433;34.01575;45.35433;34.01575;45.35433;34.01575;45.35433;"/>
  <p:tag name="VCT-BULLETVISIBILITY" val="G ********"/>
  <p:tag name="VCTCREATESHAPEHANDLED" val="1"/>
  <p:tag name="STYLE" val="NativeTextbox"/>
  <p:tag name="DATE" val="04/04/2017 10:24:57"/>
  <p:tag name="VCT_NATIVEBODY" val="15.0"/>
</p:tagLst>
</file>

<file path=ppt/tags/tag16.xml><?xml version="1.0" encoding="utf-8"?>
<p:tagLst xmlns:a="http://schemas.openxmlformats.org/drawingml/2006/main" xmlns:r="http://schemas.openxmlformats.org/officeDocument/2006/relationships" xmlns:p="http://schemas.openxmlformats.org/presentationml/2006/main">
  <p:tag name="VCT-BODYINDENTATION" val="0;0;0;11.33858;11.33858;22.67717;22.67716;34.01575;34.01575;45.35433;34.01575;45.35433;34.01575;45.35433;34.01575;45.35433;34.01575;45.35433;"/>
  <p:tag name="VCT-BULLETVISIBILITY" val="G ********"/>
  <p:tag name="VCTCREATESHAPEHANDLED" val="1"/>
  <p:tag name="STYLE" val="NativeTextbox"/>
  <p:tag name="DATE" val="04/04/2017 10:24:57"/>
  <p:tag name="VCT_NATIVEBODY" val="15.0"/>
</p:tagLst>
</file>

<file path=ppt/tags/tag17.xml><?xml version="1.0" encoding="utf-8"?>
<p:tagLst xmlns:a="http://schemas.openxmlformats.org/drawingml/2006/main" xmlns:r="http://schemas.openxmlformats.org/officeDocument/2006/relationships" xmlns:p="http://schemas.openxmlformats.org/presentationml/2006/main">
  <p:tag name="VCT-BODYINDENTATION" val="0;0;0;11.33858;11.33858;22.67717;22.67716;34.01575;34.01575;45.35433;34.01575;45.35433;34.01575;45.35433;34.01575;45.35433;34.01575;45.35433;"/>
  <p:tag name="VCT-BULLETVISIBILITY" val="G ********"/>
  <p:tag name="VCTCREATESHAPEHANDLED" val="1"/>
  <p:tag name="STYLE" val="NativeTextbox"/>
  <p:tag name="DATE" val="04/04/2017 10:24:57"/>
  <p:tag name="VCT_NATIVEBODY" val="15.0"/>
</p:tagLst>
</file>

<file path=ppt/tags/tag18.xml><?xml version="1.0" encoding="utf-8"?>
<p:tagLst xmlns:a="http://schemas.openxmlformats.org/drawingml/2006/main" xmlns:r="http://schemas.openxmlformats.org/officeDocument/2006/relationships" xmlns:p="http://schemas.openxmlformats.org/presentationml/2006/main">
  <p:tag name="VCT-BODYINDENTATION" val="0;0;0;11.33858;11.33858;22.67717;22.67716;34.01575;34.01575;45.35433;34.01575;45.35433;34.01575;45.35433;34.01575;45.35433;34.01575;45.35433;"/>
  <p:tag name="VCT-BULLETVISIBILITY" val="G ********"/>
  <p:tag name="VCTCREATESHAPEHANDLED" val="1"/>
  <p:tag name="STYLE" val="NativeTextbox"/>
  <p:tag name="DATE" val="04/04/2017 10:24:57"/>
  <p:tag name="VCT_NATIVEBODY" val="15.0"/>
</p:tagLst>
</file>

<file path=ppt/tags/tag19.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2.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20.xml><?xml version="1.0" encoding="utf-8"?>
<p:tagLst xmlns:a="http://schemas.openxmlformats.org/drawingml/2006/main" xmlns:r="http://schemas.openxmlformats.org/officeDocument/2006/relationships" xmlns:p="http://schemas.openxmlformats.org/presentationml/2006/main">
  <p:tag name="VCT-BODYINDENTATION" val="0;0;0;11.33858;11.33858;22.67717;22.67716;34.01575;34.01575;45.35433;34.01575;45.35433;34.01575;45.35433;34.01575;45.35433;34.01575;45.35433;"/>
  <p:tag name="VCT-BULLETVISIBILITY" val="G ********"/>
  <p:tag name="VCTCREATESHAPEHANDLED" val="1"/>
  <p:tag name="STYLE" val="NativeTextbox"/>
  <p:tag name="DATE" val="04/04/2017 10:24:57"/>
  <p:tag name="VCT_NATIVEBODY" val="15.0"/>
</p:tagLst>
</file>

<file path=ppt/tags/tag3.xml><?xml version="1.0" encoding="utf-8"?>
<p:tagLst xmlns:a="http://schemas.openxmlformats.org/drawingml/2006/main" xmlns:r="http://schemas.openxmlformats.org/officeDocument/2006/relationships" xmlns:p="http://schemas.openxmlformats.org/presentationml/2006/main">
  <p:tag name="VCT-BODYINDENTATION" val="0;0;0;11.33858;11.33858;22.67717;22.67716;34.01575;34.01575;45.35433;34.01575;45.35433;34.01575;45.35433;34.01575;45.35433;34.01575;45.35433;"/>
  <p:tag name="VCT-BULLETVISIBILITY" val="G ********"/>
  <p:tag name="VCTCREATESHAPEHANDLED" val="1"/>
  <p:tag name="STYLE" val="NativeTextbox"/>
  <p:tag name="DATE" val="04/04/2017 10:24:57"/>
  <p:tag name="VCT_NATIVEBODY" val="15.0"/>
</p:tagLst>
</file>

<file path=ppt/tags/tag4.xml><?xml version="1.0" encoding="utf-8"?>
<p:tagLst xmlns:a="http://schemas.openxmlformats.org/drawingml/2006/main" xmlns:r="http://schemas.openxmlformats.org/officeDocument/2006/relationships" xmlns:p="http://schemas.openxmlformats.org/presentationml/2006/main">
  <p:tag name="VCT-BODYINDENTATION" val="0;0;0;11.33858;11.33858;22.67717;22.67716;34.01575;34.01575;45.35433;34.01575;45.35433;34.01575;45.35433;34.01575;45.35433;34.01575;45.35433;"/>
  <p:tag name="VCT-BULLETVISIBILITY" val="G ********"/>
  <p:tag name="VCTCREATESHAPEHANDLED" val="1"/>
  <p:tag name="STYLE" val="NativeTextbox"/>
  <p:tag name="DATE" val="04/04/2017 10:24:57"/>
  <p:tag name="VCT_NATIVEBODY" val="15.0"/>
</p:tagLst>
</file>

<file path=ppt/tags/tag5.xml><?xml version="1.0" encoding="utf-8"?>
<p:tagLst xmlns:a="http://schemas.openxmlformats.org/drawingml/2006/main" xmlns:r="http://schemas.openxmlformats.org/officeDocument/2006/relationships" xmlns:p="http://schemas.openxmlformats.org/presentationml/2006/main">
  <p:tag name="VCT-BODYINDENTATION" val="0;0;0;11.33858;11.33858;22.67717;22.67716;34.01575;34.01575;45.35433;34.01575;45.35433;34.01575;45.35433;34.01575;45.35433;34.01575;45.35433;"/>
  <p:tag name="VCT-BULLETVISIBILITY" val="G ********"/>
  <p:tag name="VCTCREATESHAPEHANDLED" val="1"/>
  <p:tag name="STYLE" val="NativeTextbox"/>
  <p:tag name="DATE" val="04/04/2017 10:24:57"/>
  <p:tag name="VCT_NATIVEBODY" val="15.0"/>
</p:tagLst>
</file>

<file path=ppt/tags/tag6.xml><?xml version="1.0" encoding="utf-8"?>
<p:tagLst xmlns:a="http://schemas.openxmlformats.org/drawingml/2006/main" xmlns:r="http://schemas.openxmlformats.org/officeDocument/2006/relationships" xmlns:p="http://schemas.openxmlformats.org/presentationml/2006/main">
  <p:tag name="VCT-BODYINDENTATION" val="0;0;0;11.33858;11.33858;22.67717;22.67716;34.01575;34.01575;45.35433;34.01575;45.35433;34.01575;45.35433;34.01575;45.35433;34.01575;45.35433;"/>
  <p:tag name="VCT-BULLETVISIBILITY" val="G ********"/>
  <p:tag name="VCTCREATESHAPEHANDLED" val="1"/>
  <p:tag name="STYLE" val="NativeTextbox"/>
  <p:tag name="DATE" val="04/04/2017 10:24:57"/>
  <p:tag name="VCT_NATIVEBODY" val="15.0"/>
</p:tagLst>
</file>

<file path=ppt/tags/tag7.xml><?xml version="1.0" encoding="utf-8"?>
<p:tagLst xmlns:a="http://schemas.openxmlformats.org/drawingml/2006/main" xmlns:r="http://schemas.openxmlformats.org/officeDocument/2006/relationships" xmlns:p="http://schemas.openxmlformats.org/presentationml/2006/main">
  <p:tag name="VCT-BODYINDENTATION" val="0;0;0;11.33858;11.33858;22.67717;22.67716;34.01575;34.01575;45.35433;34.01575;45.35433;34.01575;45.35433;34.01575;45.35433;34.01575;45.35433;"/>
  <p:tag name="VCT-BULLETVISIBILITY" val="G ********"/>
  <p:tag name="VCTCREATESHAPEHANDLED" val="1"/>
  <p:tag name="STYLE" val="NativeTextbox"/>
  <p:tag name="DATE" val="04/04/2017 10:24:57"/>
  <p:tag name="VCT_NATIVEBODY" val="15.0"/>
</p:tagLst>
</file>

<file path=ppt/tags/tag8.xml><?xml version="1.0" encoding="utf-8"?>
<p:tagLst xmlns:a="http://schemas.openxmlformats.org/drawingml/2006/main" xmlns:r="http://schemas.openxmlformats.org/officeDocument/2006/relationships" xmlns:p="http://schemas.openxmlformats.org/presentationml/2006/main">
  <p:tag name="VCT-BODYINDENTATION" val="0;0;0;11.33858;11.33858;22.67717;22.67716;34.01575;34.01575;45.35433;34.01575;45.35433;34.01575;45.35433;34.01575;45.35433;34.01575;45.35433;"/>
  <p:tag name="VCT-BULLETVISIBILITY" val="G ********"/>
  <p:tag name="VCTCREATESHAPEHANDLED" val="1"/>
  <p:tag name="STYLE" val="NativeTextbox"/>
  <p:tag name="DATE" val="04/04/2017 10:24:57"/>
  <p:tag name="VCT_NATIVEBODY" val="15.0"/>
</p:tagLst>
</file>

<file path=ppt/tags/tag9.xml><?xml version="1.0" encoding="utf-8"?>
<p:tagLst xmlns:a="http://schemas.openxmlformats.org/drawingml/2006/main" xmlns:r="http://schemas.openxmlformats.org/officeDocument/2006/relationships" xmlns:p="http://schemas.openxmlformats.org/presentationml/2006/main">
  <p:tag name="VCT-BODYINDENTATION" val="0;0;0;11.33858;11.33858;22.67717;22.67716;34.01575;34.01575;45.35433;34.01575;45.35433;34.01575;45.35433;34.01575;45.35433;34.01575;45.35433;"/>
  <p:tag name="VCT-BULLETVISIBILITY" val="G ********"/>
  <p:tag name="VCTCREATESHAPEHANDLED" val="1"/>
  <p:tag name="STYLE" val="NativeTextbox"/>
  <p:tag name="DATE" val="04/04/2017 10:24:57"/>
  <p:tag name="VCT_NATIVEBODY" val="15.0"/>
</p:tagLst>
</file>

<file path=ppt/theme/theme1.xml><?xml version="1.0" encoding="utf-8"?>
<a:theme xmlns:a="http://schemas.openxmlformats.org/drawingml/2006/main" name="Theme1">
  <a:themeElements>
    <a:clrScheme name="Accent 7">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Theme1" id="{C1C8D23D-BD4F-4367-B3F6-06E30466FE6E}" vid="{50C6B804-FE19-4B0B-A206-0BFCAEE7E4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28362</TotalTime>
  <Words>1120</Words>
  <Application>Microsoft Office PowerPoint</Application>
  <PresentationFormat>Widescreen</PresentationFormat>
  <Paragraphs>239</Paragraphs>
  <Slides>14</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Theme1</vt:lpstr>
      <vt:lpstr>Social Credits Ecosystem Enhancements</vt:lpstr>
      <vt:lpstr>Contents</vt:lpstr>
      <vt:lpstr>Primary Stakeholders</vt:lpstr>
      <vt:lpstr>Stakeholder Roles and Responsibilities</vt:lpstr>
      <vt:lpstr>Stakeholder Roles and Responsibilities</vt:lpstr>
      <vt:lpstr>Stakeholder Roles and Responsibilities</vt:lpstr>
      <vt:lpstr>User Registration Workflow – Primary User (Project Owner) </vt:lpstr>
      <vt:lpstr>Project Life Cycle – Creation, Stakeholder Registration and Workflow Actions</vt:lpstr>
      <vt:lpstr>Debt Workflow</vt:lpstr>
      <vt:lpstr>Equity Workflow</vt:lpstr>
      <vt:lpstr>Land Workflow</vt:lpstr>
      <vt:lpstr>Proposed Solution</vt:lpstr>
      <vt:lpstr>Technology Stack</vt:lpstr>
      <vt:lpstr>Thank you  Blockchain@infosys.com</vt:lpstr>
    </vt:vector>
  </TitlesOfParts>
  <Company>Infosys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Stakeholders and their roles in Social Credit Initiative</dc:title>
  <dc:creator>Sovit .</dc:creator>
  <cp:lastModifiedBy>Harminder_Singh02</cp:lastModifiedBy>
  <cp:revision>360</cp:revision>
  <cp:lastPrinted>2017-06-05T13:20:12Z</cp:lastPrinted>
  <dcterms:created xsi:type="dcterms:W3CDTF">2017-04-19T06:03:10Z</dcterms:created>
  <dcterms:modified xsi:type="dcterms:W3CDTF">2018-01-18T18:19:39Z</dcterms:modified>
</cp:coreProperties>
</file>