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3977C-DBAE-4275-8632-0E29F803D91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83C8DF-15D7-4756-9629-6C5A2F980351}">
      <dgm:prSet/>
      <dgm:spPr/>
      <dgm:t>
        <a:bodyPr/>
        <a:lstStyle/>
        <a:p>
          <a:r>
            <a:rPr lang="en-US" b="1"/>
            <a:t>1. Data Management</a:t>
          </a:r>
          <a:endParaRPr lang="en-US"/>
        </a:p>
      </dgm:t>
    </dgm:pt>
    <dgm:pt modelId="{F5692229-87DB-44E5-A459-A1062A837E6C}" type="parTrans" cxnId="{1878CF1D-4FB3-44A6-BA3D-FDAC82EA73D5}">
      <dgm:prSet/>
      <dgm:spPr/>
      <dgm:t>
        <a:bodyPr/>
        <a:lstStyle/>
        <a:p>
          <a:endParaRPr lang="en-US"/>
        </a:p>
      </dgm:t>
    </dgm:pt>
    <dgm:pt modelId="{118A8767-768F-460D-951A-709B572A8206}" type="sibTrans" cxnId="{1878CF1D-4FB3-44A6-BA3D-FDAC82EA73D5}">
      <dgm:prSet/>
      <dgm:spPr/>
      <dgm:t>
        <a:bodyPr/>
        <a:lstStyle/>
        <a:p>
          <a:endParaRPr lang="en-US"/>
        </a:p>
      </dgm:t>
    </dgm:pt>
    <dgm:pt modelId="{E9EF4CBA-2C96-487A-826C-1378AF38D3FD}">
      <dgm:prSet/>
      <dgm:spPr/>
      <dgm:t>
        <a:bodyPr/>
        <a:lstStyle/>
        <a:p>
          <a:r>
            <a:rPr lang="en-US" b="1"/>
            <a:t>Data Overload:</a:t>
          </a:r>
          <a:r>
            <a:rPr lang="en-US"/>
            <a:t> Handling large volumes of data can become cumbersome and lead to errors.</a:t>
          </a:r>
        </a:p>
      </dgm:t>
    </dgm:pt>
    <dgm:pt modelId="{EF79FD30-9ACC-4098-9B7F-DAACF33FF12D}" type="parTrans" cxnId="{3BC442CB-D14D-4061-8F0D-FC40F29A8CDD}">
      <dgm:prSet/>
      <dgm:spPr/>
      <dgm:t>
        <a:bodyPr/>
        <a:lstStyle/>
        <a:p>
          <a:endParaRPr lang="en-US"/>
        </a:p>
      </dgm:t>
    </dgm:pt>
    <dgm:pt modelId="{1CB24A18-0D98-4846-985D-66B392BEC9D6}" type="sibTrans" cxnId="{3BC442CB-D14D-4061-8F0D-FC40F29A8CDD}">
      <dgm:prSet/>
      <dgm:spPr/>
      <dgm:t>
        <a:bodyPr/>
        <a:lstStyle/>
        <a:p>
          <a:endParaRPr lang="en-US"/>
        </a:p>
      </dgm:t>
    </dgm:pt>
    <dgm:pt modelId="{7431A925-E064-4887-BFC5-2B490A780095}">
      <dgm:prSet/>
      <dgm:spPr/>
      <dgm:t>
        <a:bodyPr/>
        <a:lstStyle/>
        <a:p>
          <a:r>
            <a:rPr lang="en-US" b="1"/>
            <a:t>Data Entry Errors:</a:t>
          </a:r>
          <a:r>
            <a:rPr lang="en-US"/>
            <a:t> Manual data entry is prone to mistakes, which can skew analysis and reporting.</a:t>
          </a:r>
        </a:p>
      </dgm:t>
    </dgm:pt>
    <dgm:pt modelId="{462AB849-5F8E-4935-9ED0-5A444D0FA73B}" type="parTrans" cxnId="{60ED1881-2778-4F0A-9692-F904A05FFFD7}">
      <dgm:prSet/>
      <dgm:spPr/>
      <dgm:t>
        <a:bodyPr/>
        <a:lstStyle/>
        <a:p>
          <a:endParaRPr lang="en-US"/>
        </a:p>
      </dgm:t>
    </dgm:pt>
    <dgm:pt modelId="{8558ADF4-DA28-4762-90D0-4535590103F7}" type="sibTrans" cxnId="{60ED1881-2778-4F0A-9692-F904A05FFFD7}">
      <dgm:prSet/>
      <dgm:spPr/>
      <dgm:t>
        <a:bodyPr/>
        <a:lstStyle/>
        <a:p>
          <a:endParaRPr lang="en-US"/>
        </a:p>
      </dgm:t>
    </dgm:pt>
    <dgm:pt modelId="{45D1C0CF-970B-487F-B829-E1877D68DE46}">
      <dgm:prSet/>
      <dgm:spPr/>
      <dgm:t>
        <a:bodyPr/>
        <a:lstStyle/>
        <a:p>
          <a:r>
            <a:rPr lang="en-US" b="1"/>
            <a:t>2. Inventory Tracking</a:t>
          </a:r>
          <a:endParaRPr lang="en-US"/>
        </a:p>
      </dgm:t>
    </dgm:pt>
    <dgm:pt modelId="{B5BEE989-30BB-4AA4-8261-7D19A9E59156}" type="parTrans" cxnId="{1502E55A-EEFC-405C-A10E-2A067436FECC}">
      <dgm:prSet/>
      <dgm:spPr/>
      <dgm:t>
        <a:bodyPr/>
        <a:lstStyle/>
        <a:p>
          <a:endParaRPr lang="en-US"/>
        </a:p>
      </dgm:t>
    </dgm:pt>
    <dgm:pt modelId="{E5F9D662-A925-44BB-9D07-69623BD732DD}" type="sibTrans" cxnId="{1502E55A-EEFC-405C-A10E-2A067436FECC}">
      <dgm:prSet/>
      <dgm:spPr/>
      <dgm:t>
        <a:bodyPr/>
        <a:lstStyle/>
        <a:p>
          <a:endParaRPr lang="en-US"/>
        </a:p>
      </dgm:t>
    </dgm:pt>
    <dgm:pt modelId="{EA5E84B9-A674-44A7-B9E1-522FE25095E5}">
      <dgm:prSet/>
      <dgm:spPr/>
      <dgm:t>
        <a:bodyPr/>
        <a:lstStyle/>
        <a:p>
          <a:r>
            <a:rPr lang="en-US" b="1"/>
            <a:t>Real-time Updates:</a:t>
          </a:r>
          <a:r>
            <a:rPr lang="en-US"/>
            <a:t> Keeping inventory data current can be difficult, especially with fluctuating stock levels.</a:t>
          </a:r>
        </a:p>
      </dgm:t>
    </dgm:pt>
    <dgm:pt modelId="{0746281A-76C8-4EDC-8CE3-DB9A58B88F06}" type="parTrans" cxnId="{768B2435-B347-4281-8D22-F23EFFB8616C}">
      <dgm:prSet/>
      <dgm:spPr/>
      <dgm:t>
        <a:bodyPr/>
        <a:lstStyle/>
        <a:p>
          <a:endParaRPr lang="en-US"/>
        </a:p>
      </dgm:t>
    </dgm:pt>
    <dgm:pt modelId="{2F06A2E6-DF20-4B08-AF08-9FE76605AB7A}" type="sibTrans" cxnId="{768B2435-B347-4281-8D22-F23EFFB8616C}">
      <dgm:prSet/>
      <dgm:spPr/>
      <dgm:t>
        <a:bodyPr/>
        <a:lstStyle/>
        <a:p>
          <a:endParaRPr lang="en-US"/>
        </a:p>
      </dgm:t>
    </dgm:pt>
    <dgm:pt modelId="{5D91435B-CF50-4972-94D5-FEB6F594C0C7}">
      <dgm:prSet/>
      <dgm:spPr/>
      <dgm:t>
        <a:bodyPr/>
        <a:lstStyle/>
        <a:p>
          <a:r>
            <a:rPr lang="en-US" b="1"/>
            <a:t>Waste Management:</a:t>
          </a:r>
          <a:r>
            <a:rPr lang="en-US"/>
            <a:t> Accurately tracking and analyzing waste can be challenging without proper systems.</a:t>
          </a:r>
        </a:p>
      </dgm:t>
    </dgm:pt>
    <dgm:pt modelId="{17CF327E-F8D5-4F33-B026-414877ED1120}" type="parTrans" cxnId="{76B76547-9DE2-4510-AB98-15AF38244373}">
      <dgm:prSet/>
      <dgm:spPr/>
      <dgm:t>
        <a:bodyPr/>
        <a:lstStyle/>
        <a:p>
          <a:endParaRPr lang="en-US"/>
        </a:p>
      </dgm:t>
    </dgm:pt>
    <dgm:pt modelId="{E548541C-62BB-4729-B283-1A3B4F63176F}" type="sibTrans" cxnId="{76B76547-9DE2-4510-AB98-15AF38244373}">
      <dgm:prSet/>
      <dgm:spPr/>
      <dgm:t>
        <a:bodyPr/>
        <a:lstStyle/>
        <a:p>
          <a:endParaRPr lang="en-US"/>
        </a:p>
      </dgm:t>
    </dgm:pt>
    <dgm:pt modelId="{5598DDA2-0B79-43F4-9128-CAEFFD3EA5CE}" type="pres">
      <dgm:prSet presAssocID="{C8C3977C-DBAE-4275-8632-0E29F803D91A}" presName="Name0" presStyleCnt="0">
        <dgm:presLayoutVars>
          <dgm:dir/>
          <dgm:resizeHandles val="exact"/>
        </dgm:presLayoutVars>
      </dgm:prSet>
      <dgm:spPr/>
    </dgm:pt>
    <dgm:pt modelId="{439BC5EC-37B9-4A46-B165-18851B9C1A5A}" type="pres">
      <dgm:prSet presAssocID="{2883C8DF-15D7-4756-9629-6C5A2F980351}" presName="node" presStyleLbl="node1" presStyleIdx="0" presStyleCnt="6">
        <dgm:presLayoutVars>
          <dgm:bulletEnabled val="1"/>
        </dgm:presLayoutVars>
      </dgm:prSet>
      <dgm:spPr/>
    </dgm:pt>
    <dgm:pt modelId="{824A4EF4-BF6C-4672-B905-57A26F9AFE84}" type="pres">
      <dgm:prSet presAssocID="{118A8767-768F-460D-951A-709B572A8206}" presName="sibTrans" presStyleLbl="sibTrans1D1" presStyleIdx="0" presStyleCnt="5"/>
      <dgm:spPr/>
    </dgm:pt>
    <dgm:pt modelId="{85B67E9F-35A9-49CE-96BC-87D0E04240B4}" type="pres">
      <dgm:prSet presAssocID="{118A8767-768F-460D-951A-709B572A8206}" presName="connectorText" presStyleLbl="sibTrans1D1" presStyleIdx="0" presStyleCnt="5"/>
      <dgm:spPr/>
    </dgm:pt>
    <dgm:pt modelId="{EC156666-9D25-4796-AABF-489958AF3A52}" type="pres">
      <dgm:prSet presAssocID="{E9EF4CBA-2C96-487A-826C-1378AF38D3FD}" presName="node" presStyleLbl="node1" presStyleIdx="1" presStyleCnt="6">
        <dgm:presLayoutVars>
          <dgm:bulletEnabled val="1"/>
        </dgm:presLayoutVars>
      </dgm:prSet>
      <dgm:spPr/>
    </dgm:pt>
    <dgm:pt modelId="{77E4DFEE-0BB7-4884-BF1E-DB7A07FF1150}" type="pres">
      <dgm:prSet presAssocID="{1CB24A18-0D98-4846-985D-66B392BEC9D6}" presName="sibTrans" presStyleLbl="sibTrans1D1" presStyleIdx="1" presStyleCnt="5"/>
      <dgm:spPr/>
    </dgm:pt>
    <dgm:pt modelId="{CB55F748-3AF1-4533-B602-9884991AE1EC}" type="pres">
      <dgm:prSet presAssocID="{1CB24A18-0D98-4846-985D-66B392BEC9D6}" presName="connectorText" presStyleLbl="sibTrans1D1" presStyleIdx="1" presStyleCnt="5"/>
      <dgm:spPr/>
    </dgm:pt>
    <dgm:pt modelId="{49F93E42-8473-4195-88B8-F61684FF4AF5}" type="pres">
      <dgm:prSet presAssocID="{7431A925-E064-4887-BFC5-2B490A780095}" presName="node" presStyleLbl="node1" presStyleIdx="2" presStyleCnt="6">
        <dgm:presLayoutVars>
          <dgm:bulletEnabled val="1"/>
        </dgm:presLayoutVars>
      </dgm:prSet>
      <dgm:spPr/>
    </dgm:pt>
    <dgm:pt modelId="{33037674-DE0B-4F87-8238-C78CD93B1A81}" type="pres">
      <dgm:prSet presAssocID="{8558ADF4-DA28-4762-90D0-4535590103F7}" presName="sibTrans" presStyleLbl="sibTrans1D1" presStyleIdx="2" presStyleCnt="5"/>
      <dgm:spPr/>
    </dgm:pt>
    <dgm:pt modelId="{8C45FF79-5E0C-4A81-B558-F29DD5CD66C3}" type="pres">
      <dgm:prSet presAssocID="{8558ADF4-DA28-4762-90D0-4535590103F7}" presName="connectorText" presStyleLbl="sibTrans1D1" presStyleIdx="2" presStyleCnt="5"/>
      <dgm:spPr/>
    </dgm:pt>
    <dgm:pt modelId="{EDDFE22B-14FC-43A5-8240-E595196D9FF9}" type="pres">
      <dgm:prSet presAssocID="{45D1C0CF-970B-487F-B829-E1877D68DE46}" presName="node" presStyleLbl="node1" presStyleIdx="3" presStyleCnt="6">
        <dgm:presLayoutVars>
          <dgm:bulletEnabled val="1"/>
        </dgm:presLayoutVars>
      </dgm:prSet>
      <dgm:spPr/>
    </dgm:pt>
    <dgm:pt modelId="{77341D73-A7DD-499D-8F20-14FEE87E4D1D}" type="pres">
      <dgm:prSet presAssocID="{E5F9D662-A925-44BB-9D07-69623BD732DD}" presName="sibTrans" presStyleLbl="sibTrans1D1" presStyleIdx="3" presStyleCnt="5"/>
      <dgm:spPr/>
    </dgm:pt>
    <dgm:pt modelId="{BF863214-90A3-4DD0-A7F9-A555C17E90EF}" type="pres">
      <dgm:prSet presAssocID="{E5F9D662-A925-44BB-9D07-69623BD732DD}" presName="connectorText" presStyleLbl="sibTrans1D1" presStyleIdx="3" presStyleCnt="5"/>
      <dgm:spPr/>
    </dgm:pt>
    <dgm:pt modelId="{ED1EFAA5-327E-4A38-A4F8-517CA2A90DAA}" type="pres">
      <dgm:prSet presAssocID="{EA5E84B9-A674-44A7-B9E1-522FE25095E5}" presName="node" presStyleLbl="node1" presStyleIdx="4" presStyleCnt="6">
        <dgm:presLayoutVars>
          <dgm:bulletEnabled val="1"/>
        </dgm:presLayoutVars>
      </dgm:prSet>
      <dgm:spPr/>
    </dgm:pt>
    <dgm:pt modelId="{784F064C-E89E-45BD-95FD-23D7C9145253}" type="pres">
      <dgm:prSet presAssocID="{2F06A2E6-DF20-4B08-AF08-9FE76605AB7A}" presName="sibTrans" presStyleLbl="sibTrans1D1" presStyleIdx="4" presStyleCnt="5"/>
      <dgm:spPr/>
    </dgm:pt>
    <dgm:pt modelId="{9E59FB11-15B2-43CE-9E5B-A84212C409D0}" type="pres">
      <dgm:prSet presAssocID="{2F06A2E6-DF20-4B08-AF08-9FE76605AB7A}" presName="connectorText" presStyleLbl="sibTrans1D1" presStyleIdx="4" presStyleCnt="5"/>
      <dgm:spPr/>
    </dgm:pt>
    <dgm:pt modelId="{6D5B29C5-9D4A-4D67-9251-B8461FB26E8B}" type="pres">
      <dgm:prSet presAssocID="{5D91435B-CF50-4972-94D5-FEB6F594C0C7}" presName="node" presStyleLbl="node1" presStyleIdx="5" presStyleCnt="6">
        <dgm:presLayoutVars>
          <dgm:bulletEnabled val="1"/>
        </dgm:presLayoutVars>
      </dgm:prSet>
      <dgm:spPr/>
    </dgm:pt>
  </dgm:ptLst>
  <dgm:cxnLst>
    <dgm:cxn modelId="{A0806D13-FFAC-47CD-AD2E-7AD89068E3A8}" type="presOf" srcId="{118A8767-768F-460D-951A-709B572A8206}" destId="{824A4EF4-BF6C-4672-B905-57A26F9AFE84}" srcOrd="0" destOrd="0" presId="urn:microsoft.com/office/officeart/2016/7/layout/RepeatingBendingProcessNew"/>
    <dgm:cxn modelId="{485D4214-B8E8-4AD2-AEF0-B23896D2EA8C}" type="presOf" srcId="{7431A925-E064-4887-BFC5-2B490A780095}" destId="{49F93E42-8473-4195-88B8-F61684FF4AF5}" srcOrd="0" destOrd="0" presId="urn:microsoft.com/office/officeart/2016/7/layout/RepeatingBendingProcessNew"/>
    <dgm:cxn modelId="{1878CF1D-4FB3-44A6-BA3D-FDAC82EA73D5}" srcId="{C8C3977C-DBAE-4275-8632-0E29F803D91A}" destId="{2883C8DF-15D7-4756-9629-6C5A2F980351}" srcOrd="0" destOrd="0" parTransId="{F5692229-87DB-44E5-A459-A1062A837E6C}" sibTransId="{118A8767-768F-460D-951A-709B572A8206}"/>
    <dgm:cxn modelId="{68B15524-A4BB-4674-8FE6-2AAC7D5279D7}" type="presOf" srcId="{45D1C0CF-970B-487F-B829-E1877D68DE46}" destId="{EDDFE22B-14FC-43A5-8240-E595196D9FF9}" srcOrd="0" destOrd="0" presId="urn:microsoft.com/office/officeart/2016/7/layout/RepeatingBendingProcessNew"/>
    <dgm:cxn modelId="{768B2435-B347-4281-8D22-F23EFFB8616C}" srcId="{C8C3977C-DBAE-4275-8632-0E29F803D91A}" destId="{EA5E84B9-A674-44A7-B9E1-522FE25095E5}" srcOrd="4" destOrd="0" parTransId="{0746281A-76C8-4EDC-8CE3-DB9A58B88F06}" sibTransId="{2F06A2E6-DF20-4B08-AF08-9FE76605AB7A}"/>
    <dgm:cxn modelId="{FE683D3F-AC2F-4A18-A235-23EABE24E4C3}" type="presOf" srcId="{1CB24A18-0D98-4846-985D-66B392BEC9D6}" destId="{CB55F748-3AF1-4533-B602-9884991AE1EC}" srcOrd="1" destOrd="0" presId="urn:microsoft.com/office/officeart/2016/7/layout/RepeatingBendingProcessNew"/>
    <dgm:cxn modelId="{538C8D5B-F262-4803-A62F-7FE78BD890B5}" type="presOf" srcId="{E5F9D662-A925-44BB-9D07-69623BD732DD}" destId="{77341D73-A7DD-499D-8F20-14FEE87E4D1D}" srcOrd="0" destOrd="0" presId="urn:microsoft.com/office/officeart/2016/7/layout/RepeatingBendingProcessNew"/>
    <dgm:cxn modelId="{F2A2955E-F60F-4F8C-BB21-4E1A05447299}" type="presOf" srcId="{E5F9D662-A925-44BB-9D07-69623BD732DD}" destId="{BF863214-90A3-4DD0-A7F9-A555C17E90EF}" srcOrd="1" destOrd="0" presId="urn:microsoft.com/office/officeart/2016/7/layout/RepeatingBendingProcessNew"/>
    <dgm:cxn modelId="{76B76547-9DE2-4510-AB98-15AF38244373}" srcId="{C8C3977C-DBAE-4275-8632-0E29F803D91A}" destId="{5D91435B-CF50-4972-94D5-FEB6F594C0C7}" srcOrd="5" destOrd="0" parTransId="{17CF327E-F8D5-4F33-B026-414877ED1120}" sibTransId="{E548541C-62BB-4729-B283-1A3B4F63176F}"/>
    <dgm:cxn modelId="{68088F67-DF62-4C51-9639-587DED3A30DC}" type="presOf" srcId="{1CB24A18-0D98-4846-985D-66B392BEC9D6}" destId="{77E4DFEE-0BB7-4884-BF1E-DB7A07FF1150}" srcOrd="0" destOrd="0" presId="urn:microsoft.com/office/officeart/2016/7/layout/RepeatingBendingProcessNew"/>
    <dgm:cxn modelId="{B052064B-E5D5-45EE-9B0F-480A478CC398}" type="presOf" srcId="{E9EF4CBA-2C96-487A-826C-1378AF38D3FD}" destId="{EC156666-9D25-4796-AABF-489958AF3A52}" srcOrd="0" destOrd="0" presId="urn:microsoft.com/office/officeart/2016/7/layout/RepeatingBendingProcessNew"/>
    <dgm:cxn modelId="{E30B5D70-2A31-4E06-A382-AB877DC73484}" type="presOf" srcId="{118A8767-768F-460D-951A-709B572A8206}" destId="{85B67E9F-35A9-49CE-96BC-87D0E04240B4}" srcOrd="1" destOrd="0" presId="urn:microsoft.com/office/officeart/2016/7/layout/RepeatingBendingProcessNew"/>
    <dgm:cxn modelId="{9599D552-6975-46C2-ADA8-23D21C065E1B}" type="presOf" srcId="{2883C8DF-15D7-4756-9629-6C5A2F980351}" destId="{439BC5EC-37B9-4A46-B165-18851B9C1A5A}" srcOrd="0" destOrd="0" presId="urn:microsoft.com/office/officeart/2016/7/layout/RepeatingBendingProcessNew"/>
    <dgm:cxn modelId="{1502E55A-EEFC-405C-A10E-2A067436FECC}" srcId="{C8C3977C-DBAE-4275-8632-0E29F803D91A}" destId="{45D1C0CF-970B-487F-B829-E1877D68DE46}" srcOrd="3" destOrd="0" parTransId="{B5BEE989-30BB-4AA4-8261-7D19A9E59156}" sibTransId="{E5F9D662-A925-44BB-9D07-69623BD732DD}"/>
    <dgm:cxn modelId="{60ED1881-2778-4F0A-9692-F904A05FFFD7}" srcId="{C8C3977C-DBAE-4275-8632-0E29F803D91A}" destId="{7431A925-E064-4887-BFC5-2B490A780095}" srcOrd="2" destOrd="0" parTransId="{462AB849-5F8E-4935-9ED0-5A444D0FA73B}" sibTransId="{8558ADF4-DA28-4762-90D0-4535590103F7}"/>
    <dgm:cxn modelId="{4FF4A797-C36D-451E-B519-867F2DF13CF5}" type="presOf" srcId="{2F06A2E6-DF20-4B08-AF08-9FE76605AB7A}" destId="{9E59FB11-15B2-43CE-9E5B-A84212C409D0}" srcOrd="1" destOrd="0" presId="urn:microsoft.com/office/officeart/2016/7/layout/RepeatingBendingProcessNew"/>
    <dgm:cxn modelId="{5EE537A0-665F-4EA0-8379-14992458153A}" type="presOf" srcId="{2F06A2E6-DF20-4B08-AF08-9FE76605AB7A}" destId="{784F064C-E89E-45BD-95FD-23D7C9145253}" srcOrd="0" destOrd="0" presId="urn:microsoft.com/office/officeart/2016/7/layout/RepeatingBendingProcessNew"/>
    <dgm:cxn modelId="{374463B9-50B2-4AF0-BE97-90D17C90DC91}" type="presOf" srcId="{5D91435B-CF50-4972-94D5-FEB6F594C0C7}" destId="{6D5B29C5-9D4A-4D67-9251-B8461FB26E8B}" srcOrd="0" destOrd="0" presId="urn:microsoft.com/office/officeart/2016/7/layout/RepeatingBendingProcessNew"/>
    <dgm:cxn modelId="{3BC442CB-D14D-4061-8F0D-FC40F29A8CDD}" srcId="{C8C3977C-DBAE-4275-8632-0E29F803D91A}" destId="{E9EF4CBA-2C96-487A-826C-1378AF38D3FD}" srcOrd="1" destOrd="0" parTransId="{EF79FD30-9ACC-4098-9B7F-DAACF33FF12D}" sibTransId="{1CB24A18-0D98-4846-985D-66B392BEC9D6}"/>
    <dgm:cxn modelId="{33FAD0CD-7EFB-4A2B-8E8F-BF965A42F864}" type="presOf" srcId="{8558ADF4-DA28-4762-90D0-4535590103F7}" destId="{8C45FF79-5E0C-4A81-B558-F29DD5CD66C3}" srcOrd="1" destOrd="0" presId="urn:microsoft.com/office/officeart/2016/7/layout/RepeatingBendingProcessNew"/>
    <dgm:cxn modelId="{FEBABEE9-2206-4288-ADA5-FCC1D577CA29}" type="presOf" srcId="{C8C3977C-DBAE-4275-8632-0E29F803D91A}" destId="{5598DDA2-0B79-43F4-9128-CAEFFD3EA5CE}" srcOrd="0" destOrd="0" presId="urn:microsoft.com/office/officeart/2016/7/layout/RepeatingBendingProcessNew"/>
    <dgm:cxn modelId="{326252EE-0BA6-4AE9-B9D2-228C4F6AB97D}" type="presOf" srcId="{EA5E84B9-A674-44A7-B9E1-522FE25095E5}" destId="{ED1EFAA5-327E-4A38-A4F8-517CA2A90DAA}" srcOrd="0" destOrd="0" presId="urn:microsoft.com/office/officeart/2016/7/layout/RepeatingBendingProcessNew"/>
    <dgm:cxn modelId="{8BC20EFE-E3CD-4372-A73F-9D916B1A01A9}" type="presOf" srcId="{8558ADF4-DA28-4762-90D0-4535590103F7}" destId="{33037674-DE0B-4F87-8238-C78CD93B1A81}" srcOrd="0" destOrd="0" presId="urn:microsoft.com/office/officeart/2016/7/layout/RepeatingBendingProcessNew"/>
    <dgm:cxn modelId="{43DAE047-7AF6-4D3E-BEC0-4D7D224180E5}" type="presParOf" srcId="{5598DDA2-0B79-43F4-9128-CAEFFD3EA5CE}" destId="{439BC5EC-37B9-4A46-B165-18851B9C1A5A}" srcOrd="0" destOrd="0" presId="urn:microsoft.com/office/officeart/2016/7/layout/RepeatingBendingProcessNew"/>
    <dgm:cxn modelId="{2D1031A5-D0E0-4759-816A-C471ED989677}" type="presParOf" srcId="{5598DDA2-0B79-43F4-9128-CAEFFD3EA5CE}" destId="{824A4EF4-BF6C-4672-B905-57A26F9AFE84}" srcOrd="1" destOrd="0" presId="urn:microsoft.com/office/officeart/2016/7/layout/RepeatingBendingProcessNew"/>
    <dgm:cxn modelId="{851EBF2A-81B0-4DCC-89F1-BBE805613F5E}" type="presParOf" srcId="{824A4EF4-BF6C-4672-B905-57A26F9AFE84}" destId="{85B67E9F-35A9-49CE-96BC-87D0E04240B4}" srcOrd="0" destOrd="0" presId="urn:microsoft.com/office/officeart/2016/7/layout/RepeatingBendingProcessNew"/>
    <dgm:cxn modelId="{218C2E44-0E37-4AA9-93DB-4859A2EFB980}" type="presParOf" srcId="{5598DDA2-0B79-43F4-9128-CAEFFD3EA5CE}" destId="{EC156666-9D25-4796-AABF-489958AF3A52}" srcOrd="2" destOrd="0" presId="urn:microsoft.com/office/officeart/2016/7/layout/RepeatingBendingProcessNew"/>
    <dgm:cxn modelId="{7628CFFD-D07D-41F1-AF4B-150B5802EB8D}" type="presParOf" srcId="{5598DDA2-0B79-43F4-9128-CAEFFD3EA5CE}" destId="{77E4DFEE-0BB7-4884-BF1E-DB7A07FF1150}" srcOrd="3" destOrd="0" presId="urn:microsoft.com/office/officeart/2016/7/layout/RepeatingBendingProcessNew"/>
    <dgm:cxn modelId="{46B35CB9-08E3-4072-8718-E8DE876E292E}" type="presParOf" srcId="{77E4DFEE-0BB7-4884-BF1E-DB7A07FF1150}" destId="{CB55F748-3AF1-4533-B602-9884991AE1EC}" srcOrd="0" destOrd="0" presId="urn:microsoft.com/office/officeart/2016/7/layout/RepeatingBendingProcessNew"/>
    <dgm:cxn modelId="{55DF7B12-D126-425B-8F9E-44B88BDBB4F5}" type="presParOf" srcId="{5598DDA2-0B79-43F4-9128-CAEFFD3EA5CE}" destId="{49F93E42-8473-4195-88B8-F61684FF4AF5}" srcOrd="4" destOrd="0" presId="urn:microsoft.com/office/officeart/2016/7/layout/RepeatingBendingProcessNew"/>
    <dgm:cxn modelId="{66FFE93E-24DF-4C58-A649-6AFBEC181F2C}" type="presParOf" srcId="{5598DDA2-0B79-43F4-9128-CAEFFD3EA5CE}" destId="{33037674-DE0B-4F87-8238-C78CD93B1A81}" srcOrd="5" destOrd="0" presId="urn:microsoft.com/office/officeart/2016/7/layout/RepeatingBendingProcessNew"/>
    <dgm:cxn modelId="{CFFDC1A3-4699-46E0-8A85-16D035EB1264}" type="presParOf" srcId="{33037674-DE0B-4F87-8238-C78CD93B1A81}" destId="{8C45FF79-5E0C-4A81-B558-F29DD5CD66C3}" srcOrd="0" destOrd="0" presId="urn:microsoft.com/office/officeart/2016/7/layout/RepeatingBendingProcessNew"/>
    <dgm:cxn modelId="{E1F89471-4945-4E3B-98E2-84225C8C6CA5}" type="presParOf" srcId="{5598DDA2-0B79-43F4-9128-CAEFFD3EA5CE}" destId="{EDDFE22B-14FC-43A5-8240-E595196D9FF9}" srcOrd="6" destOrd="0" presId="urn:microsoft.com/office/officeart/2016/7/layout/RepeatingBendingProcessNew"/>
    <dgm:cxn modelId="{842B46A5-3463-41A5-BC2E-9A739BD49C5A}" type="presParOf" srcId="{5598DDA2-0B79-43F4-9128-CAEFFD3EA5CE}" destId="{77341D73-A7DD-499D-8F20-14FEE87E4D1D}" srcOrd="7" destOrd="0" presId="urn:microsoft.com/office/officeart/2016/7/layout/RepeatingBendingProcessNew"/>
    <dgm:cxn modelId="{1F65CB46-104D-44DB-986C-F7A5C481B045}" type="presParOf" srcId="{77341D73-A7DD-499D-8F20-14FEE87E4D1D}" destId="{BF863214-90A3-4DD0-A7F9-A555C17E90EF}" srcOrd="0" destOrd="0" presId="urn:microsoft.com/office/officeart/2016/7/layout/RepeatingBendingProcessNew"/>
    <dgm:cxn modelId="{FA8D667C-DDBA-4C16-9765-95B8B250CCAB}" type="presParOf" srcId="{5598DDA2-0B79-43F4-9128-CAEFFD3EA5CE}" destId="{ED1EFAA5-327E-4A38-A4F8-517CA2A90DAA}" srcOrd="8" destOrd="0" presId="urn:microsoft.com/office/officeart/2016/7/layout/RepeatingBendingProcessNew"/>
    <dgm:cxn modelId="{0466FAA8-13FB-4FC3-96C1-18C06D41432A}" type="presParOf" srcId="{5598DDA2-0B79-43F4-9128-CAEFFD3EA5CE}" destId="{784F064C-E89E-45BD-95FD-23D7C9145253}" srcOrd="9" destOrd="0" presId="urn:microsoft.com/office/officeart/2016/7/layout/RepeatingBendingProcessNew"/>
    <dgm:cxn modelId="{EC9A80B2-1767-4D2E-9427-2ED16B60D174}" type="presParOf" srcId="{784F064C-E89E-45BD-95FD-23D7C9145253}" destId="{9E59FB11-15B2-43CE-9E5B-A84212C409D0}" srcOrd="0" destOrd="0" presId="urn:microsoft.com/office/officeart/2016/7/layout/RepeatingBendingProcessNew"/>
    <dgm:cxn modelId="{3E809018-880C-4524-B9FD-272FEB8F9EB7}" type="presParOf" srcId="{5598DDA2-0B79-43F4-9128-CAEFFD3EA5CE}" destId="{6D5B29C5-9D4A-4D67-9251-B8461FB26E8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A4EF4-BF6C-4672-B905-57A26F9AFE8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439BC5EC-37B9-4A46-B165-18851B9C1A5A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1. Data Management</a:t>
          </a:r>
          <a:endParaRPr lang="en-US" sz="2100" kern="1200"/>
        </a:p>
      </dsp:txBody>
      <dsp:txXfrm>
        <a:off x="8061" y="5979"/>
        <a:ext cx="3034531" cy="1820718"/>
      </dsp:txXfrm>
    </dsp:sp>
    <dsp:sp modelId="{77E4DFEE-0BB7-4884-BF1E-DB7A07FF1150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EC156666-9D25-4796-AABF-489958AF3A52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Overload:</a:t>
          </a:r>
          <a:r>
            <a:rPr lang="en-US" sz="2100" kern="1200"/>
            <a:t> Handling large volumes of data can become cumbersome and lead to errors.</a:t>
          </a:r>
        </a:p>
      </dsp:txBody>
      <dsp:txXfrm>
        <a:off x="3740534" y="5979"/>
        <a:ext cx="3034531" cy="1820718"/>
      </dsp:txXfrm>
    </dsp:sp>
    <dsp:sp modelId="{33037674-DE0B-4F87-8238-C78CD93B1A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49F93E42-8473-4195-88B8-F61684FF4AF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Entry Errors:</a:t>
          </a:r>
          <a:r>
            <a:rPr lang="en-US" sz="2100" kern="1200"/>
            <a:t> Manual data entry is prone to mistakes, which can skew analysis and reporting.</a:t>
          </a:r>
        </a:p>
      </dsp:txBody>
      <dsp:txXfrm>
        <a:off x="7473007" y="5979"/>
        <a:ext cx="3034531" cy="1820718"/>
      </dsp:txXfrm>
    </dsp:sp>
    <dsp:sp modelId="{77341D73-A7DD-499D-8F20-14FEE87E4D1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EDDFE22B-14FC-43A5-8240-E595196D9FF9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2. Inventory Tracking</a:t>
          </a:r>
          <a:endParaRPr lang="en-US" sz="2100" kern="1200"/>
        </a:p>
      </dsp:txBody>
      <dsp:txXfrm>
        <a:off x="8061" y="2524640"/>
        <a:ext cx="3034531" cy="1820718"/>
      </dsp:txXfrm>
    </dsp:sp>
    <dsp:sp modelId="{784F064C-E89E-45BD-95FD-23D7C9145253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ED1EFAA5-327E-4A38-A4F8-517CA2A90DA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Real-time Updates:</a:t>
          </a:r>
          <a:r>
            <a:rPr lang="en-US" sz="2100" kern="1200"/>
            <a:t> Keeping inventory data current can be difficult, especially with fluctuating stock levels.</a:t>
          </a:r>
        </a:p>
      </dsp:txBody>
      <dsp:txXfrm>
        <a:off x="3740534" y="2524640"/>
        <a:ext cx="3034531" cy="1820718"/>
      </dsp:txXfrm>
    </dsp:sp>
    <dsp:sp modelId="{6D5B29C5-9D4A-4D67-9251-B8461FB26E8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Waste Management:</a:t>
          </a:r>
          <a:r>
            <a:rPr lang="en-US" sz="2100" kern="1200"/>
            <a:t> Accurately tracking and analyzing waste can be challenging without proper systems.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A2F3B-2436-41EB-8E06-115174EDE48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85AF-0C34-49EA-BF94-BCBFC87D0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485AF-0C34-49EA-BF94-BCBFC87D00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8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3461-88F8-34D9-5CAC-6EC218CD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A7A1-1DC7-0BF8-B4BF-389BA2294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269-DA4A-6CDD-5488-9E5DBC0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5BCA-795A-B5AD-7363-7EEF2A3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22BE-D13D-25E2-738A-089FE9EE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D37-A3FD-2AF9-1FA6-98603C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A7AED-E867-10A9-AAFF-7597E7B8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A880-8001-1568-7A54-685C233E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AB7A-98E1-1213-2081-C1607B85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12F8-545A-049D-A7E1-BD204F75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2723C-397E-BA3F-7869-B8E3A05BB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E706-0AF6-91C2-B7F7-7EC889ADA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9719-2D25-96AE-4F4F-3C025688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7BAB-6C64-2C65-2E61-513B248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D042-98B0-3791-DFA8-CA8F7A7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CABB-A6C9-EEB8-1EAD-F2CC47D7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DDE5-D635-60E2-5A5C-4E17343D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6DBB-1A09-D024-392C-89AD795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1758-7A04-113F-7A5E-9C1BC639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52F2-0150-91EB-09F1-7B4A233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BF5-8870-33F5-EFF5-7621A1FB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3FCA-51E7-51EF-597A-76E604E7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CEC7-0D0F-AB61-943E-8135526B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1F8F-E6DF-EA06-FABB-B32954FD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8264-7198-71DF-922D-0374E27F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AAB2-CCA2-BCC2-F94B-1EF4431A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A623-84A2-FBA2-9FB7-B05CBA2A6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6E02-23E8-4456-DF95-199BEE67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DD18D-C4BE-16CB-3398-DDE6CB4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9BE8-1001-D65B-0482-946F480B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38940-F3F0-F2E0-5F76-A402D382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9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AEFD-129C-225F-5852-0E711522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06861-2DC3-89BF-BFBE-D19290BE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168F8-D40A-2E9B-11BB-FFAAAF1C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75A9-F3F7-0B4D-7E91-22F10D98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D78D-056F-5E5C-FCF5-DCF12624B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72A66-302D-B580-7239-8D77793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8E06B-E463-1188-E675-262D4EC9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1AAC3-AF15-CA45-7D0A-70DB8414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6EAC-E9C2-1227-AD4E-9A7F8D0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0134D-441E-5D02-F19A-1A463F19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EC5E1-1526-9B33-76BE-BA857FA1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B2EB-934F-EB05-B314-AD5E80D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0471F-5AC9-C952-4390-50849D6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9392-CB66-54D4-A718-F1896255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B2D5-641F-13F1-FA6E-C70541FC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5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2990-811F-D5A4-4129-DE861ACD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22BF-5D01-04F0-DF57-3AE079AD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AD55-70E3-8311-2A2F-0E5145EC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26D66-D53B-CF91-85E7-5331468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A9E70-C59C-EEEB-AD8B-7C502B7A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0E0CA-B1DE-36E0-6D4A-06D388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96BE-2738-AB14-2070-D91DEF2D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35947-951E-E839-6711-772E5AFF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AD26E-8375-7624-1492-4767CAF8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409F-A231-66BE-CFE2-1BA38A17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86AA-8B70-1830-B54B-40FCA247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BC9-BE4F-E91A-F176-9DD24466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FFDF-FA24-F261-396C-3CFAA300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1C7-BD0C-71AE-39BC-3275044F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0857-E2B2-3DD6-63A9-7E3E412D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9D2B-C966-46AC-9521-ECB155D8D9A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1F16-9804-BB21-8260-0289DE2FE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9189-AC8C-6BBE-DB69-47C8D549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D9D8-3D25-4C3E-AEC9-118D914CC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analytics.io/data-playground?page=3&amp;pageSize=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ray of takeaway coffees">
            <a:extLst>
              <a:ext uri="{FF2B5EF4-FFF2-40B4-BE49-F238E27FC236}">
                <a16:creationId xmlns:a16="http://schemas.microsoft.com/office/drawing/2014/main" id="{CE709ECC-95AA-70B0-9245-B4D58A475E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8211" r="-1" b="749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823F6-5F76-F51C-929B-450814E5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Coffee Shop Sale 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53995-E1D1-A364-48EF-D5E6F057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Name :- Abhay Salve </a:t>
            </a:r>
          </a:p>
          <a:p>
            <a:r>
              <a:rPr lang="en-US" b="1">
                <a:solidFill>
                  <a:schemeClr val="bg1"/>
                </a:solidFill>
              </a:rPr>
              <a:t>Batch:- P315</a:t>
            </a:r>
          </a:p>
          <a:p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8394AA43-168F-2E7C-4779-4A113023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-3049" y="-196636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32E90-B53D-C1CC-35B2-AC97B6A0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9" y="-266053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Problems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D5E1-03D8-DFC7-215F-37337D19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5" y="1110885"/>
            <a:ext cx="10745496" cy="42438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200" b="1" dirty="0">
                <a:solidFill>
                  <a:srgbClr val="FFFFFF"/>
                </a:solidFill>
              </a:rPr>
              <a:t>Seasonal demand 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Coffee shop can promote seasonal drinks and flavors and special treat for holiday</a:t>
            </a:r>
          </a:p>
          <a:p>
            <a:pPr algn="l"/>
            <a:r>
              <a:rPr lang="en-US" sz="3200" b="1" dirty="0">
                <a:solidFill>
                  <a:srgbClr val="FFFFFF"/>
                </a:solidFill>
              </a:rPr>
              <a:t>2. Data gathering 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Coffee shops can gather data to help them decrease waste and ensure they have an adequate Supply </a:t>
            </a:r>
          </a:p>
          <a:p>
            <a:pPr algn="l"/>
            <a:r>
              <a:rPr lang="en-IN" sz="3200" b="1" dirty="0">
                <a:solidFill>
                  <a:srgbClr val="FFFFFF"/>
                </a:solidFill>
              </a:rPr>
              <a:t>3. Menu Optimize </a:t>
            </a:r>
          </a:p>
          <a:p>
            <a:pPr algn="l"/>
            <a:r>
              <a:rPr lang="en-IN" sz="3200" dirty="0">
                <a:solidFill>
                  <a:srgbClr val="FFFFFF"/>
                </a:solidFill>
              </a:rPr>
              <a:t>Coffee shop can focused on their top sellers and add seasonal variety to their beverages menu </a:t>
            </a:r>
          </a:p>
        </p:txBody>
      </p:sp>
    </p:spTree>
    <p:extLst>
      <p:ext uri="{BB962C8B-B14F-4D97-AF65-F5344CB8AC3E}">
        <p14:creationId xmlns:p14="http://schemas.microsoft.com/office/powerpoint/2010/main" val="2894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E046F0-9CE1-2F4B-D1EE-FA9065143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Excel Used 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13421-47B3-D391-A003-8FE3571E5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5106249" cy="46610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whether the issue involves data analysis, reporting, budgeting, or project management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1.Scalability :-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Evaluate whether the solution needs to grow over time some platform may handle large datasets better as your needs increase.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2. Data Complexity:-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Assess the amount and complexity of the data. If it's extensive or requires advanced calculations, consider using Excel's more advanced features or even pivot tables</a:t>
            </a:r>
          </a:p>
        </p:txBody>
      </p:sp>
    </p:spTree>
    <p:extLst>
      <p:ext uri="{BB962C8B-B14F-4D97-AF65-F5344CB8AC3E}">
        <p14:creationId xmlns:p14="http://schemas.microsoft.com/office/powerpoint/2010/main" val="21320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gital balance scale using circles">
            <a:extLst>
              <a:ext uri="{FF2B5EF4-FFF2-40B4-BE49-F238E27FC236}">
                <a16:creationId xmlns:a16="http://schemas.microsoft.com/office/drawing/2014/main" id="{ADC15B71-626B-643D-690F-41FB0D872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7025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665EA-A291-9E21-627A-CD6F75FA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630" y="-1837973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IN" sz="8200" b="1" dirty="0">
                <a:solidFill>
                  <a:srgbClr val="FFFFFF"/>
                </a:solidFill>
              </a:rPr>
              <a:t>Size/ Source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5920-4BCD-8E4B-5A6B-17F6EEF6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07" y="1681317"/>
            <a:ext cx="10489250" cy="38050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sz="2800" b="1" dirty="0">
                <a:solidFill>
                  <a:srgbClr val="FFFFFF"/>
                </a:solidFill>
              </a:rPr>
              <a:t>The data is taken from </a:t>
            </a:r>
            <a:r>
              <a:rPr lang="en-IN" sz="2800" b="1" dirty="0">
                <a:solidFill>
                  <a:srgbClr val="FF0000"/>
                </a:solidFill>
              </a:rPr>
              <a:t>mavenanalytics.io</a:t>
            </a:r>
          </a:p>
          <a:p>
            <a:pPr marL="457200" indent="-457200" algn="l">
              <a:buAutoNum type="arabicPeriod"/>
            </a:pPr>
            <a:endParaRPr lang="en-IN" sz="2800" b="1" dirty="0">
              <a:solidFill>
                <a:srgbClr val="FFFFFF"/>
              </a:solidFill>
            </a:endParaRPr>
          </a:p>
          <a:p>
            <a:pPr algn="l"/>
            <a:endParaRPr lang="en-IN" sz="2800" b="1" dirty="0">
              <a:solidFill>
                <a:srgbClr val="FFFFFF"/>
              </a:solidFill>
            </a:endParaRPr>
          </a:p>
          <a:p>
            <a:pPr algn="l"/>
            <a:endParaRPr lang="en-IN" sz="2800" b="1" dirty="0">
              <a:solidFill>
                <a:srgbClr val="FFFFFF"/>
              </a:solidFill>
            </a:endParaRPr>
          </a:p>
          <a:p>
            <a:pPr algn="l"/>
            <a:r>
              <a:rPr lang="en-IN" sz="2800" b="1" dirty="0">
                <a:solidFill>
                  <a:srgbClr val="FFFFFF"/>
                </a:solidFill>
              </a:rPr>
              <a:t>2. The size of data </a:t>
            </a:r>
            <a:r>
              <a:rPr lang="en-IN" sz="2800" b="1" dirty="0">
                <a:solidFill>
                  <a:srgbClr val="FF0000"/>
                </a:solidFill>
              </a:rPr>
              <a:t>is column </a:t>
            </a:r>
            <a:r>
              <a:rPr lang="en-IN" sz="2800" b="1" dirty="0">
                <a:solidFill>
                  <a:srgbClr val="FFFFFF"/>
                </a:solidFill>
              </a:rPr>
              <a:t>are </a:t>
            </a:r>
            <a:r>
              <a:rPr lang="en-IN" sz="2800" b="1" dirty="0">
                <a:solidFill>
                  <a:srgbClr val="FF0000"/>
                </a:solidFill>
              </a:rPr>
              <a:t>149118</a:t>
            </a:r>
            <a:r>
              <a:rPr lang="en-IN" sz="2800" b="1" dirty="0">
                <a:solidFill>
                  <a:srgbClr val="FFFFFF"/>
                </a:solidFill>
              </a:rPr>
              <a:t> and </a:t>
            </a:r>
            <a:r>
              <a:rPr lang="en-IN" sz="2800" b="1" dirty="0">
                <a:solidFill>
                  <a:srgbClr val="FF0000"/>
                </a:solidFill>
              </a:rPr>
              <a:t>row 12</a:t>
            </a:r>
            <a:r>
              <a:rPr lang="en-IN" sz="2800" b="1" dirty="0">
                <a:solidFill>
                  <a:srgbClr val="FFFFFF"/>
                </a:solidFill>
              </a:rPr>
              <a:t> are    </a:t>
            </a:r>
          </a:p>
          <a:p>
            <a:pPr algn="l"/>
            <a:endParaRPr lang="en-IN" sz="2800" b="1" dirty="0">
              <a:solidFill>
                <a:srgbClr val="FFFFFF"/>
              </a:solidFill>
            </a:endParaRPr>
          </a:p>
        </p:txBody>
      </p:sp>
      <p:sp>
        <p:nvSpPr>
          <p:cNvPr id="4" name="Oval 3">
            <a:hlinkClick r:id="rId3"/>
            <a:extLst>
              <a:ext uri="{FF2B5EF4-FFF2-40B4-BE49-F238E27FC236}">
                <a16:creationId xmlns:a16="http://schemas.microsoft.com/office/drawing/2014/main" id="{2A090115-537C-E2A1-3AC7-74B82BEDD978}"/>
              </a:ext>
            </a:extLst>
          </p:cNvPr>
          <p:cNvSpPr/>
          <p:nvPr/>
        </p:nvSpPr>
        <p:spPr>
          <a:xfrm>
            <a:off x="2172931" y="2556387"/>
            <a:ext cx="1150374" cy="69809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>
                <a:gradFill>
                  <a:gsLst>
                    <a:gs pos="0">
                      <a:srgbClr val="FF000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5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0BA94B60-7A4E-E81A-4B72-71135B6E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AA8D4-B373-E359-57A6-1BAB1961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00" y="-1995258"/>
            <a:ext cx="9875520" cy="3299902"/>
          </a:xfrm>
        </p:spPr>
        <p:txBody>
          <a:bodyPr>
            <a:normAutofit/>
          </a:bodyPr>
          <a:lstStyle/>
          <a:p>
            <a:r>
              <a:rPr lang="en-US" sz="8200" b="1" dirty="0"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FDD1-58B3-303E-7BA3-546B83CAC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39" y="1219201"/>
            <a:ext cx="10795819" cy="505378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1. Customer Feedback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Survey Data:</a:t>
            </a:r>
            <a:r>
              <a:rPr lang="en-US" sz="2800" dirty="0">
                <a:solidFill>
                  <a:srgbClr val="FFFFFF"/>
                </a:solidFill>
              </a:rPr>
              <a:t> Collect and analyze customer feedback to improve service and offerings.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Review Monitoring:</a:t>
            </a:r>
            <a:r>
              <a:rPr lang="en-US" sz="2800" dirty="0">
                <a:solidFill>
                  <a:srgbClr val="FFFFFF"/>
                </a:solidFill>
              </a:rPr>
              <a:t> Track online reviews and customer satisfaction over time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2. </a:t>
            </a:r>
            <a:r>
              <a:rPr lang="en-US" sz="2800" b="1" dirty="0">
                <a:solidFill>
                  <a:srgbClr val="FFFFFF"/>
                </a:solidFill>
              </a:rPr>
              <a:t>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Stock Tracking:</a:t>
            </a:r>
            <a:r>
              <a:rPr lang="en-US" sz="2800" dirty="0">
                <a:solidFill>
                  <a:srgbClr val="FFFFFF"/>
                </a:solidFill>
              </a:rPr>
              <a:t> Maintain an inventory spreadsheet to prevent overstocking or stockouts.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Supplier Performance:</a:t>
            </a:r>
            <a:r>
              <a:rPr lang="en-US" sz="2800" dirty="0">
                <a:solidFill>
                  <a:srgbClr val="FFFFFF"/>
                </a:solidFill>
              </a:rPr>
              <a:t> Analyze supplier delivery times and quality for better procurement decisions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3. </a:t>
            </a:r>
            <a:r>
              <a:rPr lang="en-US" sz="2800" b="1" dirty="0">
                <a:solidFill>
                  <a:srgbClr val="FFFFFF"/>
                </a:solidFill>
              </a:rPr>
              <a:t>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23980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a blue fan&#10;&#10;Description automatically generated">
            <a:extLst>
              <a:ext uri="{FF2B5EF4-FFF2-40B4-BE49-F238E27FC236}">
                <a16:creationId xmlns:a16="http://schemas.microsoft.com/office/drawing/2014/main" id="{B18D7DC8-5E7B-E135-071D-ED8A9F29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8851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0D1C3-5568-874B-EBDE-BE82D9E3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Challenges</a:t>
            </a:r>
            <a:r>
              <a:rPr lang="en-US" dirty="0"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C3448-8258-14E8-B81F-92BFFD65F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022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22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fting crane">
            <a:extLst>
              <a:ext uri="{FF2B5EF4-FFF2-40B4-BE49-F238E27FC236}">
                <a16:creationId xmlns:a16="http://schemas.microsoft.com/office/drawing/2014/main" id="{1D8B28B2-A932-9311-277F-A30986B8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15" b="11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D2F53-D946-B233-DFAC-79C75C8D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132" y="-247097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b="1" dirty="0"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Workflow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0C5B-B150-0F2A-BCBC-F5BDB0FA3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0" y="1103801"/>
            <a:ext cx="11464413" cy="54444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Set Up Spreadsheet Structure Sheets to Create Sales Data: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 Track daily sales, items sold, prices, and payment methods.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 Inventory: Monitor stock levels of coffee, Tea, and supplies. 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Customer Feedback: Collect customer reviews and ratings. 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Sales Summary Generate monthly or weekly reports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CB6D9329-9CFF-C3AD-CB56-E074DAC9C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858" b="19142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457D4-CF4A-004A-EF6F-19ED9562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Coffee Shop Sale </vt:lpstr>
      <vt:lpstr>Problems </vt:lpstr>
      <vt:lpstr>Why Excel Used ?</vt:lpstr>
      <vt:lpstr>Size/ Source </vt:lpstr>
      <vt:lpstr>Future Scope</vt:lpstr>
      <vt:lpstr>Challenges </vt:lpstr>
      <vt:lpstr>Workflow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bagul</dc:creator>
  <cp:lastModifiedBy>abhay salve</cp:lastModifiedBy>
  <cp:revision>2</cp:revision>
  <dcterms:created xsi:type="dcterms:W3CDTF">2024-09-22T17:03:04Z</dcterms:created>
  <dcterms:modified xsi:type="dcterms:W3CDTF">2024-09-23T08:10:12Z</dcterms:modified>
</cp:coreProperties>
</file>