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Credit%20EDA%20Case%20Study%20-%20Roopali%20Mishra%20and%20Abhay%20Saxena.ipynb#1.-Clients-which-have-applied-for-credits-are-from-most-of-the-organization-type-%E2%80%98Business-entity-Type-3%E2%80%99-,-%E2%80%98Self-employed%E2%80%99-,-%E2%80%98Other%E2%80%99-,-%E2%80%98Medicine%E2%80%99-and-%E2%80%98Government%E2%80%99.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75" name="Rectangle 6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Roopali Mishra and Abhay Saxena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C5E573-6BFD-4826-8ED8-0F3330B0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" y="630362"/>
            <a:ext cx="11375375" cy="55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CE8CB-4D0F-4DDE-B518-EF9A26B4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2" y="684840"/>
            <a:ext cx="11240655" cy="54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9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29D5E1-F636-4666-8CB6-C3275580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20" y="152445"/>
            <a:ext cx="8718359" cy="65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29D5E1-F636-4666-8CB6-C3275580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93" y="152445"/>
            <a:ext cx="8718359" cy="6553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553FBD-C225-40E3-9F45-67BCE5159AA1}"/>
              </a:ext>
            </a:extLst>
          </p:cNvPr>
          <p:cNvSpPr txBox="1"/>
          <p:nvPr/>
        </p:nvSpPr>
        <p:spPr>
          <a:xfrm>
            <a:off x="101600" y="378691"/>
            <a:ext cx="29002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As we can see from above correlation heatmap, There are number of observation we can point out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Credit amount is inversely proportional to the date of birth, which means Credit amount is higher for low age and vice-versa.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Credit amount is inversely proportional to the number of children client have, means Credit amount is higher for less children count client have and vice-versa.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Income amount is inversely proportional to the number of children client have, means more income for less children client have and vice-versa.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4. less children client have in densely populated area.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5. Credit amount is higher to densely populated area.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6. The income is also higher in densely populated area.</a:t>
            </a:r>
          </a:p>
          <a:p>
            <a:endParaRPr lang="en-IN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3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68076" y="1000618"/>
            <a:ext cx="38802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herit"/>
              </a:rPr>
              <a:t>This heat map for Target 1 is also having quite a same observation just like Target 0. But for few points are different. They are listed below.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herit"/>
              </a:rPr>
              <a:t>1. The client's permanent address does not match contact address are having less children and vice-versa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herit"/>
              </a:rPr>
              <a:t>2. the client's permanent address does not match work address are having less children and vice-versa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Univariate analysis for variables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C0C0C0"/>
              </a:highlight>
              <a:latin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7A3CA-31EA-4F8F-B1FA-6A9A809F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99" y="355599"/>
            <a:ext cx="817558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D01D8-3233-43E1-8E48-F673054D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09" y="328612"/>
            <a:ext cx="8663709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6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E58851-4515-4F9C-826C-D4E89027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0" y="576430"/>
            <a:ext cx="11292819" cy="57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00F4C-B6B2-4469-A3E6-C23610C6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7" y="130152"/>
            <a:ext cx="11500425" cy="65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41F7BA-637A-4464-8034-CCAC3702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7" y="345855"/>
            <a:ext cx="10757086" cy="61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D122C-56D3-4779-B30E-FA128690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6" y="127068"/>
            <a:ext cx="8549368" cy="6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331095" y="1690254"/>
            <a:ext cx="3880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</a:rPr>
              <a:t>Distribution of Income range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Points to be concluded from the graph on the right side.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1. Female counts are higher than male.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2. Income range from 100000 to 200000 is having more number of credits.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3. This graph show that females are more than male in having credits for that range.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4. Very less count for income range 400000 and above.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E3B22-3218-4C88-A2B8-1429A20D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37" y="1150927"/>
            <a:ext cx="6918036" cy="45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24A0FD-4499-4CCF-AE69-D41339C0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00" y="182245"/>
            <a:ext cx="8180800" cy="64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0BE615-CBDC-4A3D-982B-3FA6B40F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91" y="167075"/>
            <a:ext cx="8352618" cy="65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2EB049-8424-4B81-ABA4-273B4201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25" y="143735"/>
            <a:ext cx="8248749" cy="65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5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13CD49-6564-45C8-9058-E9E5FB6F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73" y="295563"/>
            <a:ext cx="5022417" cy="61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D4ABD-8BC7-48FE-A6F4-3EF5E6DE85FD}"/>
              </a:ext>
            </a:extLst>
          </p:cNvPr>
          <p:cNvSpPr txBox="1"/>
          <p:nvPr/>
        </p:nvSpPr>
        <p:spPr>
          <a:xfrm>
            <a:off x="1283866" y="1477818"/>
            <a:ext cx="4156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Points to be concluded from above plot: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Most rejection of loans came from purpose 'repairs'.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For education purposes we have equal number of approves and rejection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Payign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other loans and buying a new car is having significant higher rejection than approves.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496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D4ABD-8BC7-48FE-A6F4-3EF5E6DE85FD}"/>
              </a:ext>
            </a:extLst>
          </p:cNvPr>
          <p:cNvSpPr txBox="1"/>
          <p:nvPr/>
        </p:nvSpPr>
        <p:spPr>
          <a:xfrm>
            <a:off x="1394703" y="1166842"/>
            <a:ext cx="415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Few points we can conclude from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abpve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plot: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Loan purposes with 'Repairs' are facing more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difficulites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in payment on time.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There are few places where loan payment is significant higher than facing difficulties.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They are 'Buying a garage', 'Business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developemt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', 'Buying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land','Buying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a new car' and 'Education'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Hence we can focus on these purposes for which the client is having for minimal payment difficulties.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6B255-4194-4A5A-B179-F1B77A01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73" y="323099"/>
            <a:ext cx="4953289" cy="62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0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D4ABD-8BC7-48FE-A6F4-3EF5E6DE85FD}"/>
              </a:ext>
            </a:extLst>
          </p:cNvPr>
          <p:cNvSpPr txBox="1"/>
          <p:nvPr/>
        </p:nvSpPr>
        <p:spPr>
          <a:xfrm>
            <a:off x="811380" y="1323860"/>
            <a:ext cx="4156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From the above we can conclude some points-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The credit amount of Loan purposes like 'Buying a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home','Buying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a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land','Buying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a new car'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and'Building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a house' is higher.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Income type of state servants have a significant amount of credit applied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Money for third person or a Hobby is having less credits applied for.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55349C-9A90-4961-B457-EC6B52A8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66" y="194755"/>
            <a:ext cx="6057611" cy="628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2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D4ABD-8BC7-48FE-A6F4-3EF5E6DE85FD}"/>
              </a:ext>
            </a:extLst>
          </p:cNvPr>
          <p:cNvSpPr txBox="1"/>
          <p:nvPr/>
        </p:nvSpPr>
        <p:spPr>
          <a:xfrm>
            <a:off x="811380" y="1323860"/>
            <a:ext cx="4156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Here for Housing type, office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appartment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is having higher credit of target 0 and co-op apartment is having higher credit of target 1.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So, we can conclude that bank should avoid giving loans to the housing type of co-op apartment as they are having difficulties in payment.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Bank can focus mostly on housing type with parents or House\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appartment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or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miuncipal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appartment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 for successful payments.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A8A95E-7272-4AA8-95E8-7FF96E2D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35" y="415636"/>
            <a:ext cx="6673014" cy="58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2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904B2B-FC09-49E4-8EBB-D25C597B8AE6}"/>
              </a:ext>
            </a:extLst>
          </p:cNvPr>
          <p:cNvSpPr txBox="1"/>
          <p:nvPr/>
        </p:nvSpPr>
        <p:spPr>
          <a:xfrm>
            <a:off x="1228436" y="1474619"/>
            <a:ext cx="948574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herit"/>
              </a:rPr>
              <a:t>CONCLUSION</a:t>
            </a:r>
          </a:p>
          <a:p>
            <a:pPr algn="ctr"/>
            <a:endParaRPr lang="en-US" sz="3200" b="1" dirty="0">
              <a:solidFill>
                <a:srgbClr val="000000"/>
              </a:solidFill>
              <a:effectLst/>
              <a:highlight>
                <a:srgbClr val="C0C0C0"/>
              </a:highlight>
              <a:latin typeface="inherit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1.Banks should focus more on contract type ‘Student’ ,’pensioner’ and ‘Businessman’ with housing ‘type other than ‘Co-op apartment’ for successful payments.</a:t>
            </a:r>
          </a:p>
          <a:p>
            <a:pPr marL="342900" indent="-342900" algn="l">
              <a:buAutoNum type="arabicPeriod"/>
            </a:pPr>
            <a:endParaRPr lang="en-US" dirty="0">
              <a:solidFill>
                <a:srgbClr val="000000"/>
              </a:solidFill>
              <a:effectLst/>
              <a:highlight>
                <a:srgbClr val="C0C0C0"/>
              </a:highlight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2. Banks should focus less on income type ‘Working’ as they are having most number of unsuccessful payments.</a:t>
            </a:r>
          </a:p>
          <a:p>
            <a:pPr algn="l"/>
            <a:endParaRPr lang="en-US" dirty="0">
              <a:solidFill>
                <a:srgbClr val="000000"/>
              </a:solidFill>
              <a:effectLst/>
              <a:highlight>
                <a:srgbClr val="C0C0C0"/>
              </a:highlight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3. Also with loan purpose ‘Repair’ is having higher number of unsuccessful payments on time.</a:t>
            </a:r>
          </a:p>
          <a:p>
            <a:pPr algn="l"/>
            <a:endParaRPr lang="en-US" dirty="0">
              <a:solidFill>
                <a:srgbClr val="000000"/>
              </a:solidFill>
              <a:effectLst/>
              <a:highlight>
                <a:srgbClr val="C0C0C0"/>
              </a:highlight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4. Get as much as clients from housing type ‘With parents’ as they are having least number of unsuccessful payments.</a:t>
            </a:r>
            <a:endParaRPr lang="en-US" dirty="0">
              <a:solidFill>
                <a:srgbClr val="000000"/>
              </a:solidFill>
              <a:effectLst/>
              <a:highlight>
                <a:srgbClr val="C0C0C0"/>
              </a:highlight>
            </a:endParaRPr>
          </a:p>
          <a:p>
            <a:pPr algn="r"/>
            <a:endParaRPr lang="en-US" b="0" i="0" dirty="0">
              <a:solidFill>
                <a:srgbClr val="303F9F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</a:b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596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331095" y="1690254"/>
            <a:ext cx="3880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</a:rPr>
              <a:t>Distribution of Income Type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Points to be concluded from the graph on the right.1.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1. For income type ‘working’, ’commercial associate’, and ‘State Servant’ the number of credits are higher than others.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2. For this Females are having more number of credits than male.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3. Less number of credits for income type ‘student’ ,’pensioner’, ‘Businessman’ and ‘Maternity leave’.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C466E-8311-4372-AC5D-7C7F1F5A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55" y="1162699"/>
            <a:ext cx="7253451" cy="45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0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224014" y="1074509"/>
            <a:ext cx="38802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</a:rPr>
              <a:t>Distribution for contract type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Points to be concluded from the graph on the right.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1. For contract type ‘cash loans’ is having higher number of credits than ‘Revolving loans’ contract type.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2. For this also Female is leading for applying credits.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30A1-217E-4010-991B-A70C05B0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60" y="1065429"/>
            <a:ext cx="7294642" cy="47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3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224014" y="1074509"/>
            <a:ext cx="3880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</a:rPr>
              <a:t>Distribution of organization type</a:t>
            </a:r>
          </a:p>
          <a:p>
            <a:endParaRPr lang="en-IN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Points to be concluded from the graph on the right.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1. 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2. Less clients are from Industry type 8,type 6, type 10, religion and  trade type 5, type 4.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6F577-7349-4D35-8748-F567F6C8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01" y="349404"/>
            <a:ext cx="5521759" cy="61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593469" y="612843"/>
            <a:ext cx="3880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Points to be concluded from the above graph.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Male counts are higher than female.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Income range from 100000 to 200000 is having more number of credits.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This graph show that males are more than female in having credits for that range.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4. Very less count for income range 400000 and above.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CA973-3F84-47B2-BDEE-0AAB3A42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37" y="1108364"/>
            <a:ext cx="7703700" cy="42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593469" y="612843"/>
            <a:ext cx="3880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Points to be concluded from the above graph.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For income type ‘working’, ’commercial associate’, and ‘State Servant’ the number of credits are higher than other i.e. ‘Maternity leave.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For this Females are having more number of credits than male.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Less number of credits for income type ‘Maternity leave’.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4. For type 1: There is no income type for ‘student’ , ’pensioner’ and ‘Businessman’ which means they don’t do any late payments.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B63C-61C5-4ED7-83D5-2C7375F4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37" y="840510"/>
            <a:ext cx="7708603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491869" y="1493790"/>
            <a:ext cx="38802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Points to be concluded from the above graph.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For contract type ‘cash loans’ is having higher number of credits than ‘Revolving loans’ contract type.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For this also Female is leading for applying credits.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For type 1 : there is only Female Revolving loans.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87994-F689-4491-8015-45A045B1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48" y="731981"/>
            <a:ext cx="7881330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8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8E08-273C-495A-A2F0-B7DD0ACB8335}"/>
              </a:ext>
            </a:extLst>
          </p:cNvPr>
          <p:cNvSpPr txBox="1"/>
          <p:nvPr/>
        </p:nvSpPr>
        <p:spPr>
          <a:xfrm>
            <a:off x="264280" y="1074509"/>
            <a:ext cx="3880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Points to be concluded from the above graph.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1. Clients which have applied for credits are from most of the organization type ‘Business entity Type 3’ , ‘Self employed’ , ‘Other’ , ‘Medicine’ and ‘Government’.</a:t>
            </a:r>
            <a:r>
              <a:rPr lang="en-US" sz="2000" b="1" i="0" u="none" strike="noStrike" dirty="0">
                <a:solidFill>
                  <a:srgbClr val="296EAA"/>
                </a:solidFill>
                <a:effectLst/>
                <a:highlight>
                  <a:srgbClr val="C0C0C0"/>
                </a:highlight>
                <a:latin typeface="Helvetica Neue"/>
                <a:hlinkClick r:id="rId3"/>
              </a:rPr>
              <a:t>¶</a:t>
            </a:r>
            <a:endParaRPr lang="en-US" sz="2000" b="1" i="0" dirty="0">
              <a:solidFill>
                <a:srgbClr val="000000"/>
              </a:solidFill>
              <a:effectLst/>
              <a:highlight>
                <a:srgbClr val="C0C0C0"/>
              </a:highlight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2. Less clients are from Industry type 8,type 6, type 10, religion and trade type 5, type 4.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3. Same as type 0 in distribution of organization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85EA9-F446-45EA-BB48-FAD4F4F4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578" y="314035"/>
            <a:ext cx="5173868" cy="62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{86C5A6A6-ECA7-4231-8897-72AD618DDA30}tf56410444_win32</Template>
  <TotalTime>46</TotalTime>
  <Words>1156</Words>
  <Application>Microsoft Office PowerPoint</Application>
  <PresentationFormat>Widescreen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Avenir Next LT Pro</vt:lpstr>
      <vt:lpstr>Avenir Next LT Pro Light</vt:lpstr>
      <vt:lpstr>Courier New</vt:lpstr>
      <vt:lpstr>Garamond</vt:lpstr>
      <vt:lpstr>Helvetica Neue</vt:lpstr>
      <vt:lpstr>inherit</vt:lpstr>
      <vt:lpstr>SavonVTI</vt:lpstr>
      <vt:lpstr>CREDIT EDA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Roopali</dc:creator>
  <cp:lastModifiedBy>Roopali</cp:lastModifiedBy>
  <cp:revision>5</cp:revision>
  <dcterms:created xsi:type="dcterms:W3CDTF">2020-10-25T14:54:20Z</dcterms:created>
  <dcterms:modified xsi:type="dcterms:W3CDTF">2020-10-25T15:40:47Z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