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8" r:id="rId8"/>
    <p:sldId id="269"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881AEE-13A2-4AC9-9D68-FFE376ED1F22}"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334604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881AEE-13A2-4AC9-9D68-FFE376ED1F22}"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108249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881AEE-13A2-4AC9-9D68-FFE376ED1F22}"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75051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881AEE-13A2-4AC9-9D68-FFE376ED1F22}"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190721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81AEE-13A2-4AC9-9D68-FFE376ED1F22}"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330741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881AEE-13A2-4AC9-9D68-FFE376ED1F22}"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37172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881AEE-13A2-4AC9-9D68-FFE376ED1F22}" type="datetimeFigureOut">
              <a:rPr lang="en-IN" smtClean="0"/>
              <a:t>04-01-2021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194130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881AEE-13A2-4AC9-9D68-FFE376ED1F22}" type="datetimeFigureOut">
              <a:rPr lang="en-IN" smtClean="0"/>
              <a:t>04-01-2021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22155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81AEE-13A2-4AC9-9D68-FFE376ED1F22}" type="datetimeFigureOut">
              <a:rPr lang="en-IN" smtClean="0"/>
              <a:t>04-01-2021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349708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81AEE-13A2-4AC9-9D68-FFE376ED1F22}"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147191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81AEE-13A2-4AC9-9D68-FFE376ED1F22}"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E1EE9B-B30F-4B15-8375-015C75C70BBA}" type="slidenum">
              <a:rPr lang="en-IN" smtClean="0"/>
              <a:t>‹#›</a:t>
            </a:fld>
            <a:endParaRPr lang="en-IN"/>
          </a:p>
        </p:txBody>
      </p:sp>
    </p:spTree>
    <p:extLst>
      <p:ext uri="{BB962C8B-B14F-4D97-AF65-F5344CB8AC3E}">
        <p14:creationId xmlns:p14="http://schemas.microsoft.com/office/powerpoint/2010/main" val="134133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81AEE-13A2-4AC9-9D68-FFE376ED1F22}" type="datetimeFigureOut">
              <a:rPr lang="en-IN" smtClean="0"/>
              <a:t>04-01-2021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1EE9B-B30F-4B15-8375-015C75C70BBA}" type="slidenum">
              <a:rPr lang="en-IN" smtClean="0"/>
              <a:t>‹#›</a:t>
            </a:fld>
            <a:endParaRPr lang="en-IN"/>
          </a:p>
        </p:txBody>
      </p:sp>
    </p:spTree>
    <p:extLst>
      <p:ext uri="{BB962C8B-B14F-4D97-AF65-F5344CB8AC3E}">
        <p14:creationId xmlns:p14="http://schemas.microsoft.com/office/powerpoint/2010/main" val="12819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811" y="2218546"/>
            <a:ext cx="9144000" cy="2387600"/>
          </a:xfrm>
        </p:spPr>
        <p:txBody>
          <a:bodyPr/>
          <a:lstStyle/>
          <a:p>
            <a:r>
              <a:rPr lang="en-US" b="1" dirty="0">
                <a:latin typeface="Algerian" panose="04020705040A02060702" pitchFamily="82" charset="0"/>
              </a:rPr>
              <a:t>Clustering Assignment </a:t>
            </a:r>
            <a:endParaRPr lang="en-IN" b="1" dirty="0">
              <a:latin typeface="Algerian" panose="04020705040A02060702" pitchFamily="82" charset="0"/>
            </a:endParaRPr>
          </a:p>
        </p:txBody>
      </p:sp>
      <p:sp>
        <p:nvSpPr>
          <p:cNvPr id="3" name="Subtitle 2"/>
          <p:cNvSpPr>
            <a:spLocks noGrp="1"/>
          </p:cNvSpPr>
          <p:nvPr>
            <p:ph type="subTitle" idx="1"/>
          </p:nvPr>
        </p:nvSpPr>
        <p:spPr>
          <a:xfrm>
            <a:off x="1768699" y="4748235"/>
            <a:ext cx="9144000" cy="1655762"/>
          </a:xfrm>
        </p:spPr>
        <p:txBody>
          <a:bodyPr/>
          <a:lstStyle/>
          <a:p>
            <a:r>
              <a:rPr lang="en-US" dirty="0" err="1"/>
              <a:t>Abhay</a:t>
            </a:r>
            <a:r>
              <a:rPr lang="en-US" dirty="0"/>
              <a:t> </a:t>
            </a:r>
            <a:r>
              <a:rPr lang="en-US" dirty="0" err="1"/>
              <a:t>Saxena</a:t>
            </a:r>
            <a:endParaRPr lang="en-US" dirty="0"/>
          </a:p>
          <a:p>
            <a:endParaRPr lang="en-IN" dirty="0"/>
          </a:p>
        </p:txBody>
      </p:sp>
      <p:pic>
        <p:nvPicPr>
          <p:cNvPr id="4" name="Picture 3"/>
          <p:cNvPicPr>
            <a:picLocks noChangeAspect="1"/>
          </p:cNvPicPr>
          <p:nvPr/>
        </p:nvPicPr>
        <p:blipFill>
          <a:blip r:embed="rId2"/>
          <a:stretch>
            <a:fillRect/>
          </a:stretch>
        </p:blipFill>
        <p:spPr>
          <a:xfrm>
            <a:off x="8579476" y="0"/>
            <a:ext cx="3612524" cy="2408349"/>
          </a:xfrm>
          <a:prstGeom prst="rect">
            <a:avLst/>
          </a:prstGeom>
        </p:spPr>
      </p:pic>
      <p:pic>
        <p:nvPicPr>
          <p:cNvPr id="2050" name="Picture 2" descr="Admission Open: M.Sc. in Digital Society @ IIIT Bangalore: Apply by May 31  - Noticeb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393"/>
            <a:ext cx="3812146" cy="22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5036" y="429519"/>
            <a:ext cx="6369675" cy="1325563"/>
          </a:xfrm>
        </p:spPr>
        <p:txBody>
          <a:bodyPr/>
          <a:lstStyle/>
          <a:p>
            <a:r>
              <a:rPr lang="en-US" dirty="0"/>
              <a:t>Inferences</a:t>
            </a:r>
            <a:endParaRPr lang="en-IN" dirty="0"/>
          </a:p>
        </p:txBody>
      </p:sp>
      <p:pic>
        <p:nvPicPr>
          <p:cNvPr id="4" name="Picture 3"/>
          <p:cNvPicPr>
            <a:picLocks noChangeAspect="1"/>
          </p:cNvPicPr>
          <p:nvPr/>
        </p:nvPicPr>
        <p:blipFill>
          <a:blip r:embed="rId2"/>
          <a:stretch>
            <a:fillRect/>
          </a:stretch>
        </p:blipFill>
        <p:spPr>
          <a:xfrm>
            <a:off x="0" y="0"/>
            <a:ext cx="5385510" cy="6427463"/>
          </a:xfrm>
          <a:prstGeom prst="rect">
            <a:avLst/>
          </a:prstGeom>
        </p:spPr>
      </p:pic>
      <p:sp>
        <p:nvSpPr>
          <p:cNvPr id="5" name="TextBox 4"/>
          <p:cNvSpPr txBox="1"/>
          <p:nvPr/>
        </p:nvSpPr>
        <p:spPr>
          <a:xfrm>
            <a:off x="5628068" y="1755083"/>
            <a:ext cx="5383369" cy="923330"/>
          </a:xfrm>
          <a:prstGeom prst="rect">
            <a:avLst/>
          </a:prstGeom>
          <a:noFill/>
        </p:spPr>
        <p:txBody>
          <a:bodyPr wrap="square" rtlCol="0">
            <a:spAutoFit/>
          </a:bodyPr>
          <a:lstStyle/>
          <a:p>
            <a:r>
              <a:rPr lang="en-US" dirty="0" err="1"/>
              <a:t>Cluster_id</a:t>
            </a:r>
            <a:r>
              <a:rPr lang="en-US" dirty="0"/>
              <a:t> = 0, is the cluster of countries of concern </a:t>
            </a:r>
          </a:p>
          <a:p>
            <a:r>
              <a:rPr lang="en-US" dirty="0"/>
              <a:t>With low GDPP &amp; Income and high </a:t>
            </a:r>
            <a:r>
              <a:rPr lang="en-US" dirty="0" err="1"/>
              <a:t>Child_mort</a:t>
            </a:r>
            <a:r>
              <a:rPr lang="en-US" dirty="0"/>
              <a:t>.</a:t>
            </a:r>
          </a:p>
          <a:p>
            <a:r>
              <a:rPr lang="en-US" dirty="0"/>
              <a:t>As can be observed from data below:</a:t>
            </a:r>
            <a:endParaRPr lang="en-IN" dirty="0"/>
          </a:p>
        </p:txBody>
      </p:sp>
      <p:pic>
        <p:nvPicPr>
          <p:cNvPr id="6" name="Picture 5"/>
          <p:cNvPicPr>
            <a:picLocks noChangeAspect="1"/>
          </p:cNvPicPr>
          <p:nvPr/>
        </p:nvPicPr>
        <p:blipFill>
          <a:blip r:embed="rId3"/>
          <a:stretch>
            <a:fillRect/>
          </a:stretch>
        </p:blipFill>
        <p:spPr>
          <a:xfrm>
            <a:off x="5781173" y="2678413"/>
            <a:ext cx="4650714" cy="1900149"/>
          </a:xfrm>
          <a:prstGeom prst="rect">
            <a:avLst/>
          </a:prstGeom>
        </p:spPr>
      </p:pic>
    </p:spTree>
    <p:extLst>
      <p:ext uri="{BB962C8B-B14F-4D97-AF65-F5344CB8AC3E}">
        <p14:creationId xmlns:p14="http://schemas.microsoft.com/office/powerpoint/2010/main" val="329505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Final list of countries that require aid based on Clustering:</a:t>
            </a:r>
            <a:endParaRPr lang="en-IN" sz="3200" dirty="0"/>
          </a:p>
        </p:txBody>
      </p:sp>
      <p:pic>
        <p:nvPicPr>
          <p:cNvPr id="4" name="Content Placeholder 3"/>
          <p:cNvPicPr>
            <a:picLocks noGrp="1" noChangeAspect="1"/>
          </p:cNvPicPr>
          <p:nvPr>
            <p:ph idx="1"/>
          </p:nvPr>
        </p:nvPicPr>
        <p:blipFill>
          <a:blip r:embed="rId2"/>
          <a:stretch>
            <a:fillRect/>
          </a:stretch>
        </p:blipFill>
        <p:spPr>
          <a:xfrm>
            <a:off x="1054457" y="1690688"/>
            <a:ext cx="10083085" cy="4485582"/>
          </a:xfrm>
          <a:prstGeom prst="rect">
            <a:avLst/>
          </a:prstGeom>
        </p:spPr>
      </p:pic>
    </p:spTree>
    <p:extLst>
      <p:ext uri="{BB962C8B-B14F-4D97-AF65-F5344CB8AC3E}">
        <p14:creationId xmlns:p14="http://schemas.microsoft.com/office/powerpoint/2010/main" val="326739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2412866"/>
            <a:ext cx="10515600" cy="1325563"/>
          </a:xfrm>
        </p:spPr>
        <p:txBody>
          <a:bodyPr>
            <a:normAutofit/>
          </a:bodyPr>
          <a:lstStyle/>
          <a:p>
            <a:pPr algn="ctr"/>
            <a:r>
              <a:rPr lang="en-US" sz="5400" b="1" dirty="0"/>
              <a:t>Thank you</a:t>
            </a:r>
            <a:endParaRPr lang="en-IN" sz="5400" b="1" dirty="0"/>
          </a:p>
        </p:txBody>
      </p:sp>
      <p:pic>
        <p:nvPicPr>
          <p:cNvPr id="5" name="Picture 4">
            <a:extLst>
              <a:ext uri="{FF2B5EF4-FFF2-40B4-BE49-F238E27FC236}">
                <a16:creationId xmlns:a16="http://schemas.microsoft.com/office/drawing/2014/main" id="{1C668FC6-CB29-4036-9172-1225C95C99FD}"/>
              </a:ext>
            </a:extLst>
          </p:cNvPr>
          <p:cNvPicPr>
            <a:picLocks noChangeAspect="1"/>
          </p:cNvPicPr>
          <p:nvPr/>
        </p:nvPicPr>
        <p:blipFill>
          <a:blip r:embed="rId2"/>
          <a:stretch>
            <a:fillRect/>
          </a:stretch>
        </p:blipFill>
        <p:spPr>
          <a:xfrm>
            <a:off x="8579476" y="0"/>
            <a:ext cx="3612524" cy="2408349"/>
          </a:xfrm>
          <a:prstGeom prst="rect">
            <a:avLst/>
          </a:prstGeom>
        </p:spPr>
      </p:pic>
      <p:pic>
        <p:nvPicPr>
          <p:cNvPr id="6" name="Picture 2" descr="Admission Open: M.Sc. in Digital Society @ IIIT Bangalore: Apply by May 31  - Noticebard">
            <a:extLst>
              <a:ext uri="{FF2B5EF4-FFF2-40B4-BE49-F238E27FC236}">
                <a16:creationId xmlns:a16="http://schemas.microsoft.com/office/drawing/2014/main" id="{4BFBBA3E-8C1C-45C4-AA6F-F411F7DD8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2146" cy="22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883"/>
            <a:ext cx="10515600" cy="1325563"/>
          </a:xfrm>
        </p:spPr>
        <p:txBody>
          <a:bodyPr/>
          <a:lstStyle/>
          <a:p>
            <a:r>
              <a:rPr lang="en-US" dirty="0"/>
              <a:t>Problem Statement </a:t>
            </a:r>
            <a:endParaRPr lang="en-IN" dirty="0"/>
          </a:p>
        </p:txBody>
      </p:sp>
      <p:sp>
        <p:nvSpPr>
          <p:cNvPr id="3" name="Content Placeholder 2"/>
          <p:cNvSpPr>
            <a:spLocks noGrp="1"/>
          </p:cNvSpPr>
          <p:nvPr>
            <p:ph idx="1"/>
          </p:nvPr>
        </p:nvSpPr>
        <p:spPr>
          <a:xfrm>
            <a:off x="838200" y="1825624"/>
            <a:ext cx="10515600" cy="4214567"/>
          </a:xfrm>
        </p:spPr>
        <p:txBody>
          <a:bodyPr>
            <a:normAutofit/>
          </a:bodyPr>
          <a:lstStyle/>
          <a:p>
            <a:r>
              <a:rPr lang="en-IN" sz="2400" dirty="0"/>
              <a:t>Clustering of countries, is to categorise the countries using some socio-economic and health factors that determine the overall development of the country. Then we need to suggest the countries which the CEO needs to focus on the most and are in direst need for aid.  </a:t>
            </a:r>
          </a:p>
          <a:p>
            <a:r>
              <a:rPr lang="en-US" sz="2400" dirty="0"/>
              <a:t>This includes:</a:t>
            </a:r>
          </a:p>
          <a:p>
            <a:pPr lvl="1"/>
            <a:r>
              <a:rPr lang="en-IN" dirty="0"/>
              <a:t>EDA, Outlier Analysis,  Scaling, and Hopkins Test. </a:t>
            </a:r>
          </a:p>
          <a:p>
            <a:pPr lvl="1"/>
            <a:r>
              <a:rPr lang="en-US" dirty="0"/>
              <a:t>K-means and Hierarchical clustering(both single and complete linkage)</a:t>
            </a:r>
          </a:p>
          <a:p>
            <a:pPr lvl="1"/>
            <a:r>
              <a:rPr lang="en-US" dirty="0" err="1"/>
              <a:t>Analyse</a:t>
            </a:r>
            <a:r>
              <a:rPr lang="en-US" dirty="0"/>
              <a:t> the clusters by comparing how these three variables - [</a:t>
            </a:r>
            <a:r>
              <a:rPr lang="en-US" dirty="0" err="1"/>
              <a:t>gdpp</a:t>
            </a:r>
            <a:r>
              <a:rPr lang="en-US" dirty="0"/>
              <a:t>, </a:t>
            </a:r>
            <a:r>
              <a:rPr lang="en-US" dirty="0" err="1"/>
              <a:t>child_mort</a:t>
            </a:r>
            <a:r>
              <a:rPr lang="en-US" dirty="0"/>
              <a:t> and income] </a:t>
            </a:r>
          </a:p>
          <a:p>
            <a:pPr lvl="1"/>
            <a:r>
              <a:rPr lang="en-US" dirty="0"/>
              <a:t>To perform </a:t>
            </a:r>
            <a:r>
              <a:rPr lang="en-US" dirty="0" err="1"/>
              <a:t>visualisations</a:t>
            </a:r>
            <a:r>
              <a:rPr lang="en-US" dirty="0"/>
              <a:t> on the clusters that have been formed</a:t>
            </a:r>
            <a:endParaRPr lang="en-IN" dirty="0"/>
          </a:p>
        </p:txBody>
      </p:sp>
    </p:spTree>
    <p:extLst>
      <p:ext uri="{BB962C8B-B14F-4D97-AF65-F5344CB8AC3E}">
        <p14:creationId xmlns:p14="http://schemas.microsoft.com/office/powerpoint/2010/main" val="309228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3" name="Content Placeholder 2"/>
          <p:cNvSpPr>
            <a:spLocks noGrp="1"/>
          </p:cNvSpPr>
          <p:nvPr>
            <p:ph idx="1"/>
          </p:nvPr>
        </p:nvSpPr>
        <p:spPr>
          <a:xfrm>
            <a:off x="954109" y="1799867"/>
            <a:ext cx="5240630" cy="4351338"/>
          </a:xfrm>
        </p:spPr>
        <p:txBody>
          <a:bodyPr>
            <a:normAutofit lnSpcReduction="10000"/>
          </a:bodyPr>
          <a:lstStyle/>
          <a:p>
            <a:pPr marL="514350" indent="-514350">
              <a:buFont typeface="+mj-lt"/>
              <a:buAutoNum type="arabicPeriod"/>
            </a:pPr>
            <a:r>
              <a:rPr lang="en-US" dirty="0"/>
              <a:t>EDA </a:t>
            </a:r>
          </a:p>
          <a:p>
            <a:pPr marL="914400" lvl="1" indent="-457200">
              <a:buFont typeface="+mj-lt"/>
              <a:buAutoNum type="arabicPeriod"/>
            </a:pPr>
            <a:r>
              <a:rPr lang="en-US" dirty="0" err="1"/>
              <a:t>Univariate</a:t>
            </a:r>
            <a:endParaRPr lang="en-US" dirty="0"/>
          </a:p>
          <a:p>
            <a:pPr marL="914400" lvl="1" indent="-457200">
              <a:buFont typeface="+mj-lt"/>
              <a:buAutoNum type="arabicPeriod"/>
            </a:pPr>
            <a:r>
              <a:rPr lang="en-US" dirty="0"/>
              <a:t>Bivariate</a:t>
            </a:r>
          </a:p>
          <a:p>
            <a:pPr marL="914400" lvl="1" indent="-457200">
              <a:buFont typeface="+mj-lt"/>
              <a:buAutoNum type="arabicPeriod"/>
            </a:pPr>
            <a:r>
              <a:rPr lang="en-US" dirty="0"/>
              <a:t>Outlier treatment</a:t>
            </a:r>
          </a:p>
          <a:p>
            <a:pPr marL="514350" indent="-514350">
              <a:buFont typeface="+mj-lt"/>
              <a:buAutoNum type="arabicPeriod"/>
            </a:pPr>
            <a:r>
              <a:rPr lang="en-US" dirty="0"/>
              <a:t>Scaling </a:t>
            </a:r>
          </a:p>
          <a:p>
            <a:pPr marL="514350" indent="-514350">
              <a:buFont typeface="+mj-lt"/>
              <a:buAutoNum type="arabicPeriod"/>
            </a:pPr>
            <a:r>
              <a:rPr lang="en-US" dirty="0"/>
              <a:t>Hopkins Test</a:t>
            </a:r>
          </a:p>
          <a:p>
            <a:pPr marL="514350" indent="-514350">
              <a:buFont typeface="+mj-lt"/>
              <a:buAutoNum type="arabicPeriod"/>
            </a:pPr>
            <a:r>
              <a:rPr lang="en-US" dirty="0"/>
              <a:t>K-means Clustering</a:t>
            </a:r>
          </a:p>
          <a:p>
            <a:pPr marL="971550" lvl="1" indent="-514350">
              <a:buFont typeface="+mj-lt"/>
              <a:buAutoNum type="arabicPeriod"/>
            </a:pPr>
            <a:r>
              <a:rPr lang="en-US" dirty="0"/>
              <a:t>SSD</a:t>
            </a:r>
          </a:p>
          <a:p>
            <a:pPr marL="971550" lvl="1" indent="-514350">
              <a:buFont typeface="+mj-lt"/>
              <a:buAutoNum type="arabicPeriod"/>
            </a:pPr>
            <a:r>
              <a:rPr lang="en-US" dirty="0"/>
              <a:t>Silhouette</a:t>
            </a:r>
          </a:p>
          <a:p>
            <a:pPr marL="971550" lvl="1" indent="-514350">
              <a:buFont typeface="+mj-lt"/>
              <a:buAutoNum type="arabicPeriod"/>
            </a:pPr>
            <a:r>
              <a:rPr lang="en-US" dirty="0"/>
              <a:t>Final Model</a:t>
            </a:r>
          </a:p>
          <a:p>
            <a:pPr marL="971550" lvl="1" indent="-514350">
              <a:buFont typeface="+mj-lt"/>
              <a:buAutoNum type="arabicPeriod"/>
            </a:pPr>
            <a:r>
              <a:rPr lang="en-US" dirty="0"/>
              <a:t>Clustering Profile</a:t>
            </a:r>
          </a:p>
          <a:p>
            <a:pPr marL="514350" indent="-514350">
              <a:buFont typeface="+mj-lt"/>
              <a:buAutoNum type="arabicPeriod"/>
            </a:pPr>
            <a:endParaRPr lang="en-IN" dirty="0"/>
          </a:p>
          <a:p>
            <a:pPr marL="914400" lvl="1" indent="-457200">
              <a:buFont typeface="+mj-lt"/>
              <a:buAutoNum type="arabicPeriod"/>
            </a:pPr>
            <a:endParaRPr lang="en-US" dirty="0"/>
          </a:p>
          <a:p>
            <a:pPr marL="457200" lvl="1" indent="0">
              <a:buNone/>
            </a:pPr>
            <a:endParaRPr lang="en-US" dirty="0"/>
          </a:p>
        </p:txBody>
      </p:sp>
      <p:sp>
        <p:nvSpPr>
          <p:cNvPr id="4" name="TextBox 3"/>
          <p:cNvSpPr txBox="1"/>
          <p:nvPr/>
        </p:nvSpPr>
        <p:spPr>
          <a:xfrm>
            <a:off x="6426558" y="1690687"/>
            <a:ext cx="5370490" cy="3231654"/>
          </a:xfrm>
          <a:prstGeom prst="rect">
            <a:avLst/>
          </a:prstGeom>
          <a:noFill/>
        </p:spPr>
        <p:txBody>
          <a:bodyPr wrap="square" rtlCol="0">
            <a:spAutoFit/>
          </a:bodyPr>
          <a:lstStyle/>
          <a:p>
            <a:r>
              <a:rPr lang="en-US" sz="2800" dirty="0"/>
              <a:t>5.    Hierarchical Clustering</a:t>
            </a:r>
            <a:endParaRPr lang="en-US" sz="2400" dirty="0"/>
          </a:p>
          <a:p>
            <a:pPr marL="971550" lvl="1" indent="-514350">
              <a:buFont typeface="+mj-lt"/>
              <a:buAutoNum type="arabicPeriod"/>
            </a:pPr>
            <a:r>
              <a:rPr lang="en-US" sz="2400" dirty="0"/>
              <a:t>Single Linkage</a:t>
            </a:r>
          </a:p>
          <a:p>
            <a:pPr marL="971550" lvl="1" indent="-514350">
              <a:buFont typeface="+mj-lt"/>
              <a:buAutoNum type="arabicPeriod"/>
            </a:pPr>
            <a:r>
              <a:rPr lang="en-US" sz="2400" dirty="0"/>
              <a:t>Complete Linkage</a:t>
            </a:r>
          </a:p>
          <a:p>
            <a:pPr marL="971550" lvl="1" indent="-514350">
              <a:buFont typeface="+mj-lt"/>
              <a:buAutoNum type="arabicPeriod"/>
            </a:pPr>
            <a:r>
              <a:rPr lang="en-US" sz="2400" dirty="0"/>
              <a:t>Cluster Cutting</a:t>
            </a:r>
          </a:p>
          <a:p>
            <a:pPr marL="971550" lvl="1" indent="-514350">
              <a:buFont typeface="+mj-lt"/>
              <a:buAutoNum type="arabicPeriod"/>
            </a:pPr>
            <a:r>
              <a:rPr lang="en-US" sz="2400" dirty="0"/>
              <a:t>Cluster profiling </a:t>
            </a:r>
          </a:p>
          <a:p>
            <a:r>
              <a:rPr lang="en-US" sz="2400" dirty="0"/>
              <a:t> </a:t>
            </a:r>
            <a:r>
              <a:rPr lang="en-US" sz="2800" dirty="0"/>
              <a:t>6.    Ranking list of Countries that are in dire need of Aid.</a:t>
            </a:r>
          </a:p>
          <a:p>
            <a:pPr marL="514350" indent="-514350">
              <a:buFont typeface="+mj-lt"/>
              <a:buAutoNum type="arabicPeriod"/>
            </a:pPr>
            <a:endParaRPr lang="en-US" sz="2400" dirty="0"/>
          </a:p>
        </p:txBody>
      </p:sp>
    </p:spTree>
    <p:extLst>
      <p:ext uri="{BB962C8B-B14F-4D97-AF65-F5344CB8AC3E}">
        <p14:creationId xmlns:p14="http://schemas.microsoft.com/office/powerpoint/2010/main" val="341333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7128212" y="1850484"/>
            <a:ext cx="4225588" cy="2879093"/>
          </a:xfrm>
          <a:prstGeom prst="rect">
            <a:avLst/>
          </a:prstGeom>
        </p:spPr>
      </p:pic>
      <p:pic>
        <p:nvPicPr>
          <p:cNvPr id="17" name="Content Placeholder 16"/>
          <p:cNvPicPr>
            <a:picLocks noGrp="1" noChangeAspect="1"/>
          </p:cNvPicPr>
          <p:nvPr>
            <p:ph idx="1"/>
          </p:nvPr>
        </p:nvPicPr>
        <p:blipFill>
          <a:blip r:embed="rId3"/>
          <a:stretch>
            <a:fillRect/>
          </a:stretch>
        </p:blipFill>
        <p:spPr>
          <a:xfrm>
            <a:off x="502904" y="1934785"/>
            <a:ext cx="3838139" cy="2849687"/>
          </a:xfrm>
          <a:prstGeom prst="rect">
            <a:avLst/>
          </a:prstGeom>
        </p:spPr>
      </p:pic>
      <p:sp>
        <p:nvSpPr>
          <p:cNvPr id="18" name="TextBox 17"/>
          <p:cNvSpPr txBox="1"/>
          <p:nvPr/>
        </p:nvSpPr>
        <p:spPr>
          <a:xfrm>
            <a:off x="596348" y="145271"/>
            <a:ext cx="9110981" cy="1569660"/>
          </a:xfrm>
          <a:prstGeom prst="rect">
            <a:avLst/>
          </a:prstGeom>
          <a:noFill/>
        </p:spPr>
        <p:txBody>
          <a:bodyPr wrap="square" rtlCol="0">
            <a:spAutoFit/>
          </a:bodyPr>
          <a:lstStyle/>
          <a:p>
            <a:r>
              <a:rPr lang="en-US" sz="2400" dirty="0"/>
              <a:t>Outliers Treatment</a:t>
            </a:r>
            <a:r>
              <a:rPr lang="en-US" dirty="0"/>
              <a:t>:</a:t>
            </a:r>
          </a:p>
          <a:p>
            <a:r>
              <a:rPr lang="en-US" dirty="0"/>
              <a:t>For columns such as </a:t>
            </a:r>
            <a:r>
              <a:rPr lang="en-US" dirty="0" err="1"/>
              <a:t>child_mort</a:t>
            </a:r>
            <a:r>
              <a:rPr lang="en-US" dirty="0"/>
              <a:t>, inflation, </a:t>
            </a:r>
            <a:r>
              <a:rPr lang="en-US" dirty="0" err="1"/>
              <a:t>total_fer</a:t>
            </a:r>
            <a:r>
              <a:rPr lang="en-US" dirty="0"/>
              <a:t>, have not done anything to the upper range outliers but have dealt with the lower range outlier(capping).</a:t>
            </a:r>
          </a:p>
          <a:p>
            <a:r>
              <a:rPr lang="en-US" dirty="0"/>
              <a:t>But for rest of the columns, we have not done anything for the lower range outliers but dealt with the upper range outliers(capping)</a:t>
            </a:r>
            <a:endParaRPr lang="en-IN" dirty="0"/>
          </a:p>
        </p:txBody>
      </p:sp>
      <p:pic>
        <p:nvPicPr>
          <p:cNvPr id="21" name="Content Placeholder 3"/>
          <p:cNvPicPr>
            <a:picLocks noChangeAspect="1"/>
          </p:cNvPicPr>
          <p:nvPr/>
        </p:nvPicPr>
        <p:blipFill>
          <a:blip r:embed="rId4"/>
          <a:stretch>
            <a:fillRect/>
          </a:stretch>
        </p:blipFill>
        <p:spPr>
          <a:xfrm>
            <a:off x="502905" y="4784472"/>
            <a:ext cx="7878274" cy="1705213"/>
          </a:xfrm>
          <a:prstGeom prst="rect">
            <a:avLst/>
          </a:prstGeom>
        </p:spPr>
      </p:pic>
      <p:sp>
        <p:nvSpPr>
          <p:cNvPr id="22" name="TextBox 21"/>
          <p:cNvSpPr txBox="1"/>
          <p:nvPr/>
        </p:nvSpPr>
        <p:spPr>
          <a:xfrm>
            <a:off x="8667988" y="4952127"/>
            <a:ext cx="3244970" cy="923330"/>
          </a:xfrm>
          <a:prstGeom prst="rect">
            <a:avLst/>
          </a:prstGeom>
          <a:noFill/>
        </p:spPr>
        <p:txBody>
          <a:bodyPr wrap="square" rtlCol="0">
            <a:spAutoFit/>
          </a:bodyPr>
          <a:lstStyle/>
          <a:p>
            <a:r>
              <a:rPr lang="en-US" dirty="0"/>
              <a:t>Countries with </a:t>
            </a:r>
            <a:r>
              <a:rPr lang="en-US" dirty="0" err="1"/>
              <a:t>Life_expec</a:t>
            </a:r>
            <a:r>
              <a:rPr lang="en-US" dirty="0"/>
              <a:t> &lt; 50 years and least amount on health spending. </a:t>
            </a:r>
            <a:endParaRPr lang="en-IN" dirty="0"/>
          </a:p>
        </p:txBody>
      </p:sp>
      <p:sp>
        <p:nvSpPr>
          <p:cNvPr id="23" name="TextBox 22"/>
          <p:cNvSpPr txBox="1"/>
          <p:nvPr/>
        </p:nvSpPr>
        <p:spPr>
          <a:xfrm>
            <a:off x="4945488" y="2652613"/>
            <a:ext cx="2820474" cy="923330"/>
          </a:xfrm>
          <a:prstGeom prst="rect">
            <a:avLst/>
          </a:prstGeom>
          <a:noFill/>
        </p:spPr>
        <p:txBody>
          <a:bodyPr wrap="square" rtlCol="0">
            <a:spAutoFit/>
          </a:bodyPr>
          <a:lstStyle/>
          <a:p>
            <a:r>
              <a:rPr lang="en-US" dirty="0"/>
              <a:t>Countries with </a:t>
            </a:r>
            <a:r>
              <a:rPr lang="en-US" dirty="0" err="1"/>
              <a:t>Child_mort</a:t>
            </a:r>
            <a:r>
              <a:rPr lang="en-US" dirty="0"/>
              <a:t>&gt;140 and </a:t>
            </a:r>
            <a:r>
              <a:rPr lang="en-US" dirty="0" err="1"/>
              <a:t>life_expec</a:t>
            </a:r>
            <a:r>
              <a:rPr lang="en-US" dirty="0"/>
              <a:t>&lt;50 years</a:t>
            </a:r>
            <a:endParaRPr lang="en-IN" dirty="0"/>
          </a:p>
        </p:txBody>
      </p:sp>
    </p:spTree>
    <p:extLst>
      <p:ext uri="{BB962C8B-B14F-4D97-AF65-F5344CB8AC3E}">
        <p14:creationId xmlns:p14="http://schemas.microsoft.com/office/powerpoint/2010/main" val="316372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0205"/>
            <a:ext cx="10515600" cy="1325563"/>
          </a:xfrm>
        </p:spPr>
        <p:txBody>
          <a:bodyPr/>
          <a:lstStyle/>
          <a:p>
            <a:r>
              <a:rPr lang="en-US" dirty="0"/>
              <a:t>EDA</a:t>
            </a:r>
            <a:endParaRPr lang="en-IN" dirty="0"/>
          </a:p>
        </p:txBody>
      </p:sp>
      <p:pic>
        <p:nvPicPr>
          <p:cNvPr id="8" name="Picture 7"/>
          <p:cNvPicPr>
            <a:picLocks noChangeAspect="1"/>
          </p:cNvPicPr>
          <p:nvPr/>
        </p:nvPicPr>
        <p:blipFill>
          <a:blip r:embed="rId2"/>
          <a:stretch>
            <a:fillRect/>
          </a:stretch>
        </p:blipFill>
        <p:spPr>
          <a:xfrm>
            <a:off x="592965" y="1362630"/>
            <a:ext cx="10416211" cy="2410161"/>
          </a:xfrm>
          <a:prstGeom prst="rect">
            <a:avLst/>
          </a:prstGeom>
        </p:spPr>
      </p:pic>
      <p:pic>
        <p:nvPicPr>
          <p:cNvPr id="9" name="Picture 8"/>
          <p:cNvPicPr>
            <a:picLocks noChangeAspect="1"/>
          </p:cNvPicPr>
          <p:nvPr/>
        </p:nvPicPr>
        <p:blipFill>
          <a:blip r:embed="rId3"/>
          <a:stretch>
            <a:fillRect/>
          </a:stretch>
        </p:blipFill>
        <p:spPr>
          <a:xfrm>
            <a:off x="367466" y="3844126"/>
            <a:ext cx="3600953" cy="2524477"/>
          </a:xfrm>
          <a:prstGeom prst="rect">
            <a:avLst/>
          </a:prstGeom>
        </p:spPr>
      </p:pic>
      <p:sp>
        <p:nvSpPr>
          <p:cNvPr id="10" name="TextBox 9"/>
          <p:cNvSpPr txBox="1"/>
          <p:nvPr/>
        </p:nvSpPr>
        <p:spPr>
          <a:xfrm>
            <a:off x="4316149" y="3844126"/>
            <a:ext cx="6693027" cy="369332"/>
          </a:xfrm>
          <a:prstGeom prst="rect">
            <a:avLst/>
          </a:prstGeom>
          <a:noFill/>
        </p:spPr>
        <p:txBody>
          <a:bodyPr wrap="square" rtlCol="0">
            <a:spAutoFit/>
          </a:bodyPr>
          <a:lstStyle/>
          <a:p>
            <a:r>
              <a:rPr lang="en-US" dirty="0"/>
              <a:t>Outliers in Inflation : where inflation &gt; 25 and GDPP is also less</a:t>
            </a:r>
            <a:endParaRPr lang="en-IN" dirty="0"/>
          </a:p>
        </p:txBody>
      </p:sp>
      <p:pic>
        <p:nvPicPr>
          <p:cNvPr id="11" name="Picture 10"/>
          <p:cNvPicPr>
            <a:picLocks noChangeAspect="1"/>
          </p:cNvPicPr>
          <p:nvPr/>
        </p:nvPicPr>
        <p:blipFill>
          <a:blip r:embed="rId4"/>
          <a:stretch>
            <a:fillRect/>
          </a:stretch>
        </p:blipFill>
        <p:spPr>
          <a:xfrm>
            <a:off x="4095483" y="4213458"/>
            <a:ext cx="7668695" cy="1857634"/>
          </a:xfrm>
          <a:prstGeom prst="rect">
            <a:avLst/>
          </a:prstGeom>
        </p:spPr>
      </p:pic>
      <p:sp>
        <p:nvSpPr>
          <p:cNvPr id="12" name="TextBox 11"/>
          <p:cNvSpPr txBox="1"/>
          <p:nvPr/>
        </p:nvSpPr>
        <p:spPr>
          <a:xfrm>
            <a:off x="547352" y="1033954"/>
            <a:ext cx="10058400" cy="369332"/>
          </a:xfrm>
          <a:prstGeom prst="rect">
            <a:avLst/>
          </a:prstGeom>
          <a:noFill/>
        </p:spPr>
        <p:txBody>
          <a:bodyPr wrap="square" rtlCol="0">
            <a:spAutoFit/>
          </a:bodyPr>
          <a:lstStyle/>
          <a:p>
            <a:r>
              <a:rPr lang="en-US" dirty="0"/>
              <a:t>Countries Where Export &lt; Imports &amp; income is also low. </a:t>
            </a:r>
            <a:endParaRPr lang="en-IN" dirty="0"/>
          </a:p>
        </p:txBody>
      </p:sp>
    </p:spTree>
    <p:extLst>
      <p:ext uri="{BB962C8B-B14F-4D97-AF65-F5344CB8AC3E}">
        <p14:creationId xmlns:p14="http://schemas.microsoft.com/office/powerpoint/2010/main" val="38248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mean Clustering</a:t>
            </a:r>
            <a:endParaRPr lang="en-IN" dirty="0"/>
          </a:p>
        </p:txBody>
      </p:sp>
      <p:pic>
        <p:nvPicPr>
          <p:cNvPr id="6" name="Content Placeholder 5"/>
          <p:cNvPicPr>
            <a:picLocks noGrp="1" noChangeAspect="1"/>
          </p:cNvPicPr>
          <p:nvPr>
            <p:ph idx="1"/>
          </p:nvPr>
        </p:nvPicPr>
        <p:blipFill>
          <a:blip r:embed="rId2"/>
          <a:stretch>
            <a:fillRect/>
          </a:stretch>
        </p:blipFill>
        <p:spPr>
          <a:xfrm>
            <a:off x="195287" y="1904083"/>
            <a:ext cx="5794199" cy="3216163"/>
          </a:xfrm>
          <a:prstGeom prst="rect">
            <a:avLst/>
          </a:prstGeom>
        </p:spPr>
      </p:pic>
      <p:sp>
        <p:nvSpPr>
          <p:cNvPr id="7" name="TextBox 6"/>
          <p:cNvSpPr txBox="1"/>
          <p:nvPr/>
        </p:nvSpPr>
        <p:spPr>
          <a:xfrm>
            <a:off x="523742" y="5214491"/>
            <a:ext cx="4404574" cy="923330"/>
          </a:xfrm>
          <a:prstGeom prst="rect">
            <a:avLst/>
          </a:prstGeom>
          <a:noFill/>
        </p:spPr>
        <p:txBody>
          <a:bodyPr wrap="square" rtlCol="0">
            <a:spAutoFit/>
          </a:bodyPr>
          <a:lstStyle/>
          <a:p>
            <a:r>
              <a:rPr lang="en-US" dirty="0"/>
              <a:t>SSD curve suggests to opt for K= 3</a:t>
            </a:r>
          </a:p>
          <a:p>
            <a:endParaRPr lang="en-US" dirty="0"/>
          </a:p>
          <a:p>
            <a:r>
              <a:rPr lang="en-US" dirty="0"/>
              <a:t>With clusters of 98, 48 &amp; 28 countries each.</a:t>
            </a:r>
            <a:endParaRPr lang="en-IN" dirty="0"/>
          </a:p>
        </p:txBody>
      </p:sp>
      <p:pic>
        <p:nvPicPr>
          <p:cNvPr id="8" name="Picture 7"/>
          <p:cNvPicPr>
            <a:picLocks noChangeAspect="1"/>
          </p:cNvPicPr>
          <p:nvPr/>
        </p:nvPicPr>
        <p:blipFill>
          <a:blip r:embed="rId3"/>
          <a:stretch>
            <a:fillRect/>
          </a:stretch>
        </p:blipFill>
        <p:spPr>
          <a:xfrm>
            <a:off x="5593723" y="1893194"/>
            <a:ext cx="5559381" cy="3340614"/>
          </a:xfrm>
          <a:prstGeom prst="rect">
            <a:avLst/>
          </a:prstGeom>
        </p:spPr>
      </p:pic>
      <p:sp>
        <p:nvSpPr>
          <p:cNvPr id="9" name="TextBox 8"/>
          <p:cNvSpPr txBox="1"/>
          <p:nvPr/>
        </p:nvSpPr>
        <p:spPr>
          <a:xfrm>
            <a:off x="6387921" y="5214491"/>
            <a:ext cx="4443211" cy="1200329"/>
          </a:xfrm>
          <a:prstGeom prst="rect">
            <a:avLst/>
          </a:prstGeom>
          <a:noFill/>
        </p:spPr>
        <p:txBody>
          <a:bodyPr wrap="square" rtlCol="0">
            <a:spAutoFit/>
          </a:bodyPr>
          <a:lstStyle/>
          <a:p>
            <a:r>
              <a:rPr lang="en-IN" dirty="0"/>
              <a:t>Silhouette curve suggests to opt for k= 2 or 4;</a:t>
            </a:r>
          </a:p>
          <a:p>
            <a:r>
              <a:rPr lang="en-US" dirty="0"/>
              <a:t>But based on the clustering K=3 is the optimal as Business point of view and proceed with that.</a:t>
            </a:r>
            <a:endParaRPr lang="en-IN" dirty="0"/>
          </a:p>
        </p:txBody>
      </p:sp>
    </p:spTree>
    <p:extLst>
      <p:ext uri="{BB962C8B-B14F-4D97-AF65-F5344CB8AC3E}">
        <p14:creationId xmlns:p14="http://schemas.microsoft.com/office/powerpoint/2010/main" val="13437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Hierarchical Clustering</a:t>
            </a:r>
          </a:p>
        </p:txBody>
      </p:sp>
      <p:pic>
        <p:nvPicPr>
          <p:cNvPr id="4" name="Content Placeholder 3"/>
          <p:cNvPicPr>
            <a:picLocks noGrp="1" noChangeAspect="1"/>
          </p:cNvPicPr>
          <p:nvPr>
            <p:ph idx="1"/>
          </p:nvPr>
        </p:nvPicPr>
        <p:blipFill>
          <a:blip r:embed="rId2"/>
          <a:stretch>
            <a:fillRect/>
          </a:stretch>
        </p:blipFill>
        <p:spPr>
          <a:xfrm>
            <a:off x="373486" y="901521"/>
            <a:ext cx="11464713" cy="5756855"/>
          </a:xfrm>
          <a:prstGeom prst="rect">
            <a:avLst/>
          </a:prstGeom>
        </p:spPr>
      </p:pic>
      <p:sp>
        <p:nvSpPr>
          <p:cNvPr id="5" name="TextBox 4"/>
          <p:cNvSpPr txBox="1"/>
          <p:nvPr/>
        </p:nvSpPr>
        <p:spPr>
          <a:xfrm>
            <a:off x="5602310" y="662781"/>
            <a:ext cx="5847009" cy="369332"/>
          </a:xfrm>
          <a:prstGeom prst="rect">
            <a:avLst/>
          </a:prstGeom>
          <a:noFill/>
        </p:spPr>
        <p:txBody>
          <a:bodyPr wrap="square" rtlCol="0">
            <a:spAutoFit/>
          </a:bodyPr>
          <a:lstStyle/>
          <a:p>
            <a:r>
              <a:rPr lang="en-IN" dirty="0"/>
              <a:t>Dendrogram of  complete linkage</a:t>
            </a:r>
          </a:p>
        </p:txBody>
      </p:sp>
    </p:spTree>
    <p:extLst>
      <p:ext uri="{BB962C8B-B14F-4D97-AF65-F5344CB8AC3E}">
        <p14:creationId xmlns:p14="http://schemas.microsoft.com/office/powerpoint/2010/main" val="36992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5306" y="1130166"/>
            <a:ext cx="11274024" cy="5727834"/>
          </a:xfrm>
          <a:prstGeom prst="rect">
            <a:avLst/>
          </a:prstGeom>
        </p:spPr>
      </p:pic>
      <p:sp>
        <p:nvSpPr>
          <p:cNvPr id="5" name="TextBox 4"/>
          <p:cNvSpPr txBox="1"/>
          <p:nvPr/>
        </p:nvSpPr>
        <p:spPr>
          <a:xfrm>
            <a:off x="850006" y="760834"/>
            <a:ext cx="5847009" cy="369332"/>
          </a:xfrm>
          <a:prstGeom prst="rect">
            <a:avLst/>
          </a:prstGeom>
          <a:noFill/>
        </p:spPr>
        <p:txBody>
          <a:bodyPr wrap="square" rtlCol="0">
            <a:spAutoFit/>
          </a:bodyPr>
          <a:lstStyle/>
          <a:p>
            <a:r>
              <a:rPr lang="en-IN" dirty="0"/>
              <a:t>Dendrogram of  Single linkage</a:t>
            </a:r>
          </a:p>
        </p:txBody>
      </p:sp>
    </p:spTree>
    <p:extLst>
      <p:ext uri="{BB962C8B-B14F-4D97-AF65-F5344CB8AC3E}">
        <p14:creationId xmlns:p14="http://schemas.microsoft.com/office/powerpoint/2010/main" val="17535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81541" cy="1325563"/>
          </a:xfrm>
        </p:spPr>
        <p:txBody>
          <a:bodyPr/>
          <a:lstStyle/>
          <a:p>
            <a:r>
              <a:rPr lang="en-US" dirty="0"/>
              <a:t>Inferences</a:t>
            </a:r>
            <a:endParaRPr lang="en-IN" dirty="0"/>
          </a:p>
        </p:txBody>
      </p:sp>
      <p:pic>
        <p:nvPicPr>
          <p:cNvPr id="8" name="Content Placeholder 7"/>
          <p:cNvPicPr>
            <a:picLocks noGrp="1" noChangeAspect="1"/>
          </p:cNvPicPr>
          <p:nvPr>
            <p:ph idx="1"/>
          </p:nvPr>
        </p:nvPicPr>
        <p:blipFill>
          <a:blip r:embed="rId2"/>
          <a:stretch>
            <a:fillRect/>
          </a:stretch>
        </p:blipFill>
        <p:spPr>
          <a:xfrm>
            <a:off x="361499" y="1327106"/>
            <a:ext cx="6007495" cy="3789131"/>
          </a:xfrm>
          <a:prstGeom prst="rect">
            <a:avLst/>
          </a:prstGeom>
        </p:spPr>
      </p:pic>
      <p:sp>
        <p:nvSpPr>
          <p:cNvPr id="10" name="TextBox 9"/>
          <p:cNvSpPr txBox="1"/>
          <p:nvPr/>
        </p:nvSpPr>
        <p:spPr>
          <a:xfrm>
            <a:off x="464423" y="5430109"/>
            <a:ext cx="10650045" cy="923330"/>
          </a:xfrm>
          <a:prstGeom prst="rect">
            <a:avLst/>
          </a:prstGeom>
          <a:noFill/>
        </p:spPr>
        <p:txBody>
          <a:bodyPr wrap="square" rtlCol="0">
            <a:spAutoFit/>
          </a:bodyPr>
          <a:lstStyle/>
          <a:p>
            <a:r>
              <a:rPr lang="en-US" dirty="0"/>
              <a:t>Countries of concern are those where health spending are low and </a:t>
            </a:r>
            <a:r>
              <a:rPr lang="en-US" dirty="0" err="1"/>
              <a:t>child_mort</a:t>
            </a:r>
            <a:r>
              <a:rPr lang="en-US" dirty="0"/>
              <a:t> is high.</a:t>
            </a:r>
          </a:p>
          <a:p>
            <a:endParaRPr lang="en-US" dirty="0"/>
          </a:p>
          <a:p>
            <a:r>
              <a:rPr lang="en-US" dirty="0"/>
              <a:t>Income and GDPP are proportional. And so is health spending </a:t>
            </a:r>
            <a:r>
              <a:rPr lang="en-US" dirty="0" err="1"/>
              <a:t>wrt</a:t>
            </a:r>
            <a:r>
              <a:rPr lang="en-US" dirty="0"/>
              <a:t> GDPP</a:t>
            </a:r>
            <a:endParaRPr lang="en-IN" dirty="0"/>
          </a:p>
        </p:txBody>
      </p:sp>
      <p:pic>
        <p:nvPicPr>
          <p:cNvPr id="11" name="Picture 10"/>
          <p:cNvPicPr>
            <a:picLocks noChangeAspect="1"/>
          </p:cNvPicPr>
          <p:nvPr/>
        </p:nvPicPr>
        <p:blipFill>
          <a:blip r:embed="rId3"/>
          <a:stretch>
            <a:fillRect/>
          </a:stretch>
        </p:blipFill>
        <p:spPr>
          <a:xfrm>
            <a:off x="6152322" y="1466938"/>
            <a:ext cx="5591125" cy="3509466"/>
          </a:xfrm>
          <a:prstGeom prst="rect">
            <a:avLst/>
          </a:prstGeom>
        </p:spPr>
      </p:pic>
    </p:spTree>
    <p:extLst>
      <p:ext uri="{BB962C8B-B14F-4D97-AF65-F5344CB8AC3E}">
        <p14:creationId xmlns:p14="http://schemas.microsoft.com/office/powerpoint/2010/main" val="368270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413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Clustering Assignment </vt:lpstr>
      <vt:lpstr>Problem Statement </vt:lpstr>
      <vt:lpstr>Approach</vt:lpstr>
      <vt:lpstr>PowerPoint Presentation</vt:lpstr>
      <vt:lpstr>EDA</vt:lpstr>
      <vt:lpstr>K- mean Clustering</vt:lpstr>
      <vt:lpstr>Hierarchical Clustering</vt:lpstr>
      <vt:lpstr>PowerPoint Presentation</vt:lpstr>
      <vt:lpstr>Inferences</vt:lpstr>
      <vt:lpstr>Inferences</vt:lpstr>
      <vt:lpstr>Final list of countries that require aid based on Clustering: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919756608513</dc:creator>
  <cp:lastModifiedBy>Abhay Saxena</cp:lastModifiedBy>
  <cp:revision>18</cp:revision>
  <dcterms:created xsi:type="dcterms:W3CDTF">2021-01-03T14:57:41Z</dcterms:created>
  <dcterms:modified xsi:type="dcterms:W3CDTF">2021-01-03T18:48:27Z</dcterms:modified>
</cp:coreProperties>
</file>