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030F-A064-403F-95B4-47DAED1F6B84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A7E5-FA13-4B94-811C-153E59A69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1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8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1AEE-13A2-4AC9-9D68-FFE376ED1F22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EE9B-B30F-4B15-8375-015C75C70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811" y="2218546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Lead scoring case study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699" y="5658677"/>
            <a:ext cx="9144000" cy="745319"/>
          </a:xfrm>
        </p:spPr>
        <p:txBody>
          <a:bodyPr>
            <a:normAutofit/>
          </a:bodyPr>
          <a:lstStyle/>
          <a:p>
            <a:r>
              <a:rPr lang="en-US" sz="3200" dirty="0"/>
              <a:t>Submitted By: Abhay Saxena &amp; </a:t>
            </a:r>
            <a:r>
              <a:rPr lang="en-IN" sz="3200" dirty="0" err="1"/>
              <a:t>Roopali</a:t>
            </a:r>
            <a:r>
              <a:rPr lang="en-IN" sz="3200" dirty="0"/>
              <a:t> </a:t>
            </a:r>
            <a:r>
              <a:rPr lang="en-IN" sz="3200" dirty="0" err="1"/>
              <a:t>Misra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476" y="0"/>
            <a:ext cx="3612524" cy="2408349"/>
          </a:xfrm>
          <a:prstGeom prst="rect">
            <a:avLst/>
          </a:prstGeom>
        </p:spPr>
      </p:pic>
      <p:pic>
        <p:nvPicPr>
          <p:cNvPr id="2050" name="Picture 2" descr="Admission Open: M.Sc. in Digital Society @ IIIT Bangalore: Apply by May 31  - Noticeb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393"/>
            <a:ext cx="3812146" cy="228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55BD-7B49-4FA6-BFA3-175C0689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Evaluation –Sensitivity and Specificity on Test Dataset</a:t>
            </a:r>
            <a:endParaRPr lang="en-IN" sz="6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5819E-7EB1-4A26-911D-336F290C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3488" cy="5032375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r>
              <a:rPr lang="en-IN" sz="2800" dirty="0"/>
              <a:t>[[3756,  149],</a:t>
            </a:r>
          </a:p>
          <a:p>
            <a:pPr marL="0" indent="0">
              <a:buNone/>
            </a:pPr>
            <a:r>
              <a:rPr lang="en-IN" dirty="0"/>
              <a:t>  	      [ 363, 2083]]</a:t>
            </a:r>
          </a:p>
          <a:p>
            <a:pPr marL="0" indent="0">
              <a:buNone/>
            </a:pPr>
            <a:r>
              <a:rPr lang="en-IN" dirty="0"/>
              <a:t>Precision: 93% 	 Recall: 85%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[[1628,  106],</a:t>
            </a:r>
          </a:p>
          <a:p>
            <a:pPr marL="0" indent="0">
              <a:buNone/>
            </a:pPr>
            <a:r>
              <a:rPr lang="en-IN" dirty="0"/>
              <a:t>       	       [ 154,  835]]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Accuracy: 90%</a:t>
            </a:r>
          </a:p>
          <a:p>
            <a:pPr marL="0" indent="0">
              <a:buNone/>
            </a:pPr>
            <a:r>
              <a:rPr lang="en-IN" dirty="0"/>
              <a:t>	     Sensitivity: 84%</a:t>
            </a:r>
          </a:p>
          <a:p>
            <a:pPr marL="0" indent="0">
              <a:buNone/>
            </a:pPr>
            <a:r>
              <a:rPr lang="en-IN" dirty="0"/>
              <a:t> 	     Specificity: 93%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1788BEF5-91EB-4B9B-9923-7EF2EB04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88" y="2515083"/>
            <a:ext cx="5136045" cy="34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40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2412866"/>
            <a:ext cx="10515600" cy="3060282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latin typeface="Algerian" panose="04020705040A02060702" pitchFamily="82" charset="0"/>
              </a:rPr>
              <a:t>Thank you</a:t>
            </a:r>
            <a:endParaRPr lang="en-IN" sz="115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2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883"/>
            <a:ext cx="10515600" cy="1325563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14567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CIDFont+F4"/>
              </a:rPr>
              <a:t>To help X Education to select the most promising leads(Hot Leads), i.e. the leads that are most likely to convert into paying </a:t>
            </a:r>
            <a:r>
              <a:rPr lang="en-IN" sz="2400" b="0" i="0" u="none" strike="noStrike" baseline="0" dirty="0">
                <a:latin typeface="CIDFont+F4"/>
              </a:rPr>
              <a:t>customers.</a:t>
            </a:r>
          </a:p>
          <a:p>
            <a:r>
              <a:rPr lang="en-US" sz="2400" b="0" i="0" u="none" strike="noStrike" baseline="0" dirty="0">
                <a:latin typeface="CIDFont+F3"/>
              </a:rPr>
              <a:t> </a:t>
            </a:r>
            <a:r>
              <a:rPr lang="en-US" sz="2400" b="0" i="0" u="none" strike="noStrike" baseline="0" dirty="0">
                <a:latin typeface="CIDFont+F4"/>
              </a:rPr>
              <a:t>To build a logistic regression model to assign a lead score value between 0 and 100 to each of the leads which  an be used by the company to target potential leads.</a:t>
            </a:r>
          </a:p>
          <a:p>
            <a:pPr marL="0" indent="0" algn="l">
              <a:buNone/>
            </a:pPr>
            <a:r>
              <a:rPr lang="en-US" sz="2400" dirty="0"/>
              <a:t>This includes:</a:t>
            </a:r>
          </a:p>
          <a:p>
            <a:pPr algn="l"/>
            <a:r>
              <a:rPr lang="en-IN" sz="2400" b="0" i="0" u="none" strike="noStrike" baseline="0" dirty="0">
                <a:latin typeface="CIDFont+F3"/>
              </a:rPr>
              <a:t>Create a Logistic Regression </a:t>
            </a:r>
            <a:r>
              <a:rPr lang="en-US" sz="2400" b="0" i="0" u="none" strike="noStrike" baseline="0" dirty="0">
                <a:latin typeface="CIDFont+F3"/>
              </a:rPr>
              <a:t>model to predict the Lead </a:t>
            </a:r>
            <a:r>
              <a:rPr lang="en-IN" sz="2400" b="0" i="0" u="none" strike="noStrike" baseline="0" dirty="0">
                <a:latin typeface="CIDFont+F3"/>
              </a:rPr>
              <a:t>Conversion probabilities for each lead.</a:t>
            </a:r>
          </a:p>
          <a:p>
            <a:pPr algn="l"/>
            <a:r>
              <a:rPr lang="en-IN" sz="2400" b="0" i="0" u="none" strike="noStrike" baseline="0" dirty="0">
                <a:latin typeface="CIDFont+F3"/>
              </a:rPr>
              <a:t>Decide on a </a:t>
            </a:r>
            <a:r>
              <a:rPr lang="en-IN" sz="2400" b="0" i="0" u="none" strike="noStrike" baseline="0" dirty="0" err="1">
                <a:latin typeface="CIDFont+F3"/>
              </a:rPr>
              <a:t>probality</a:t>
            </a:r>
            <a:r>
              <a:rPr lang="en-IN" sz="2400" b="0" i="0" u="none" strike="noStrike" baseline="0" dirty="0">
                <a:latin typeface="CIDFont+F3"/>
              </a:rPr>
              <a:t> threshold value above which </a:t>
            </a:r>
            <a:r>
              <a:rPr lang="en-US" sz="2400" b="0" i="0" u="none" strike="noStrike" baseline="0" dirty="0">
                <a:latin typeface="CIDFont+F3"/>
              </a:rPr>
              <a:t>a lead will be predicted as c</a:t>
            </a:r>
            <a:r>
              <a:rPr lang="en-IN" sz="2400" b="0" i="0" u="none" strike="noStrike" baseline="0" dirty="0" err="1">
                <a:latin typeface="CIDFont+F3"/>
              </a:rPr>
              <a:t>onverted</a:t>
            </a:r>
            <a:r>
              <a:rPr lang="en-IN" sz="2400" b="0" i="0" u="none" strike="noStrike" baseline="0" dirty="0">
                <a:latin typeface="CIDFont+F3"/>
              </a:rPr>
              <a:t>, whereas not </a:t>
            </a:r>
            <a:r>
              <a:rPr lang="en-US" sz="2400" b="0" i="0" u="none" strike="noStrike" baseline="0" dirty="0">
                <a:latin typeface="CIDFont+F3"/>
              </a:rPr>
              <a:t>converted if it is below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22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F278-ED2F-4133-97CC-39BAA496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754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Source the data for analysis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Clean and prepare the data</a:t>
            </a:r>
            <a:endParaRPr lang="en-US" sz="24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Analysis.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Feature Scaling </a:t>
            </a:r>
            <a:endParaRPr lang="en-IN" sz="24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Splitting the data into Test and Train dataset.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Building a logistic Regression model and calculate Lead Score.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Evaluating the model by using different metrics -Specificity and Sensitivity or Precision and Recall.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Applying the best model in Test data based on the Sensitivity and Specificity Metrics.</a:t>
            </a:r>
          </a:p>
        </p:txBody>
      </p:sp>
    </p:spTree>
    <p:extLst>
      <p:ext uri="{BB962C8B-B14F-4D97-AF65-F5344CB8AC3E}">
        <p14:creationId xmlns:p14="http://schemas.microsoft.com/office/powerpoint/2010/main" val="341333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0511D-163A-4F62-B9E3-6C202886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572" y="1338805"/>
            <a:ext cx="9088426" cy="5519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D56D7-3376-42B3-BFEF-D8491BE28917}"/>
              </a:ext>
            </a:extLst>
          </p:cNvPr>
          <p:cNvSpPr txBox="1"/>
          <p:nvPr/>
        </p:nvSpPr>
        <p:spPr>
          <a:xfrm>
            <a:off x="861391" y="172278"/>
            <a:ext cx="10230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EDA: Based on lead origin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6372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40205"/>
            <a:ext cx="10515600" cy="1325563"/>
          </a:xfrm>
        </p:spPr>
        <p:txBody>
          <a:bodyPr/>
          <a:lstStyle/>
          <a:p>
            <a:r>
              <a:rPr lang="en-US" sz="4400" dirty="0"/>
              <a:t>EDA: </a:t>
            </a:r>
            <a:r>
              <a:rPr lang="en-US" dirty="0"/>
              <a:t>Based on lead source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B761F-2052-40CD-8D60-47F1396F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2" y="1285358"/>
            <a:ext cx="977401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4461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EDA: </a:t>
            </a:r>
            <a:r>
              <a:rPr lang="en-US" b="1" dirty="0"/>
              <a:t>Based on time spend on website and last activity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BC02E4-E041-4242-9EB3-AAA2A7BF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260129" cy="47591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9B612-4873-42F5-9A17-AEA434E0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5" y="700428"/>
            <a:ext cx="6765966" cy="4600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B4964-0181-4962-8314-908770EA0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00870"/>
            <a:ext cx="6096000" cy="15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937920-0C59-4938-A64F-815F9917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0" y="755374"/>
            <a:ext cx="9775099" cy="61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92646-F3C9-43CB-8753-C6247612E8C4}"/>
              </a:ext>
            </a:extLst>
          </p:cNvPr>
          <p:cNvSpPr txBox="1"/>
          <p:nvPr/>
        </p:nvSpPr>
        <p:spPr>
          <a:xfrm>
            <a:off x="318052" y="106017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EDA: Based on tags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9929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19A099-80CF-41FA-A57D-BE536B997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7" y="791954"/>
            <a:ext cx="7705986" cy="55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4E5BE-B5A3-40DE-8135-3266B5D1C728}"/>
              </a:ext>
            </a:extLst>
          </p:cNvPr>
          <p:cNvSpPr txBox="1"/>
          <p:nvPr/>
        </p:nvSpPr>
        <p:spPr>
          <a:xfrm>
            <a:off x="8269357" y="530087"/>
            <a:ext cx="350504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EDA: Based on Last Notable Activity </a:t>
            </a:r>
          </a:p>
          <a:p>
            <a:endParaRPr lang="en-US" dirty="0"/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lead have their Email opened as their last activity.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Conversion rate for leads with last activity as SMS Sent is almost 60%.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Olark Chat also generates significant leads but conversion is poor</a:t>
            </a:r>
          </a:p>
        </p:txBody>
      </p:sp>
    </p:spTree>
    <p:extLst>
      <p:ext uri="{BB962C8B-B14F-4D97-AF65-F5344CB8AC3E}">
        <p14:creationId xmlns:p14="http://schemas.microsoft.com/office/powerpoint/2010/main" val="175358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EDF4-F3C9-4B1A-BEFB-F1D6147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Evaluation -Sensitivity and Specificity on Train Data Set</a:t>
            </a:r>
            <a:endParaRPr lang="en-IN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42FF4B-4E99-4EB8-B850-4F8CFF298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0240"/>
            <a:ext cx="6113103" cy="430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1779A-8508-41F1-9CD1-48A6A9B7EAC4}"/>
              </a:ext>
            </a:extLst>
          </p:cNvPr>
          <p:cNvSpPr txBox="1"/>
          <p:nvPr/>
        </p:nvSpPr>
        <p:spPr>
          <a:xfrm>
            <a:off x="8189845" y="2287562"/>
            <a:ext cx="34190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•Accuracy-90%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•Sensitivity-86%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•Specificity-93%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FalsePositiveRate-6%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PositivePredictiveValue-89%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Nega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tivePredictiveValue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91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8937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368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CIDFont+F3</vt:lpstr>
      <vt:lpstr>CIDFont+F4</vt:lpstr>
      <vt:lpstr>Helvetica Neue</vt:lpstr>
      <vt:lpstr>Times New Roman</vt:lpstr>
      <vt:lpstr>Wingdings</vt:lpstr>
      <vt:lpstr>Office Theme</vt:lpstr>
      <vt:lpstr>Lead scoring case study</vt:lpstr>
      <vt:lpstr>Problem Statement </vt:lpstr>
      <vt:lpstr>Approach</vt:lpstr>
      <vt:lpstr>PowerPoint Presentation</vt:lpstr>
      <vt:lpstr>EDA: Based on lead source</vt:lpstr>
      <vt:lpstr>EDA: Based on time spend on website and last activity </vt:lpstr>
      <vt:lpstr>PowerPoint Presentation</vt:lpstr>
      <vt:lpstr>PowerPoint Presentation</vt:lpstr>
      <vt:lpstr>Model Evaluation -Sensitivity and Specificity on Train Data Set</vt:lpstr>
      <vt:lpstr>Model Evaluation –Sensitivity and Specificity on Test Dataset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919756608513</dc:creator>
  <cp:lastModifiedBy>Abhay Saxena</cp:lastModifiedBy>
  <cp:revision>29</cp:revision>
  <dcterms:created xsi:type="dcterms:W3CDTF">2021-01-03T14:57:41Z</dcterms:created>
  <dcterms:modified xsi:type="dcterms:W3CDTF">2021-01-11T03:04:53Z</dcterms:modified>
</cp:coreProperties>
</file>