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Work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hbzHTj+nJlEnm5jhmWZLVKYNT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b0dd4b63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0b0dd4b636_0_2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b0dd4b6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0b0dd4b636_0_2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b0dd4b63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10b0dd4b63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b0dd4b63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10b0dd4b636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b0dd4b6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0b0dd4b636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b0dd4b63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0b0dd4b63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0dd4b63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0b0dd4b636_0_1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b0dd4b63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0b0dd4b636_0_2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b0dd4b63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0b0dd4b636_0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flipH="1">
            <a:off x="-2" y="0"/>
            <a:ext cx="6502401" cy="6858000"/>
          </a:xfrm>
          <a:prstGeom prst="rect">
            <a:avLst/>
          </a:prstGeom>
          <a:blipFill rotWithShape="1">
            <a:blip r:embed="rId3">
              <a:alphaModFix/>
            </a:blip>
            <a:stretch>
              <a:fillRect l="-20996" r="-34995"/>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4673599" y="1"/>
            <a:ext cx="1828800" cy="6858000"/>
          </a:xfrm>
          <a:prstGeom prst="rect">
            <a:avLst/>
          </a:prstGeom>
          <a:solidFill>
            <a:srgbClr val="FDBA2F">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4929853" y="585440"/>
            <a:ext cx="1316293" cy="1030000"/>
          </a:xfrm>
          <a:prstGeom prst="rect">
            <a:avLst/>
          </a:prstGeom>
          <a:noFill/>
          <a:ln>
            <a:noFill/>
          </a:ln>
        </p:spPr>
      </p:pic>
      <p:sp>
        <p:nvSpPr>
          <p:cNvPr id="87" name="Google Shape;87;p1"/>
          <p:cNvSpPr txBox="1"/>
          <p:nvPr/>
        </p:nvSpPr>
        <p:spPr>
          <a:xfrm>
            <a:off x="9387733" y="6442502"/>
            <a:ext cx="229874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Futurense. All Rights Reserved.</a:t>
            </a:r>
            <a:endParaRPr/>
          </a:p>
        </p:txBody>
      </p:sp>
      <p:sp>
        <p:nvSpPr>
          <p:cNvPr id="88" name="Google Shape;88;p1"/>
          <p:cNvSpPr txBox="1"/>
          <p:nvPr/>
        </p:nvSpPr>
        <p:spPr>
          <a:xfrm>
            <a:off x="6762475" y="840525"/>
            <a:ext cx="5429400" cy="5291700"/>
          </a:xfrm>
          <a:prstGeom prst="rect">
            <a:avLst/>
          </a:prstGeom>
          <a:noFill/>
          <a:ln>
            <a:noFill/>
          </a:ln>
        </p:spPr>
        <p:txBody>
          <a:bodyPr spcFirstLastPara="1" wrap="square" lIns="91425" tIns="45700" rIns="91425" bIns="45700" anchor="t" anchorCtr="0">
            <a:noAutofit/>
          </a:bodyPr>
          <a:lstStyle/>
          <a:p>
            <a:pPr marL="0" marR="0" lvl="0" indent="0" algn="l" rtl="0">
              <a:lnSpc>
                <a:spcPct val="114583"/>
              </a:lnSpc>
              <a:spcBef>
                <a:spcPts val="0"/>
              </a:spcBef>
              <a:spcAft>
                <a:spcPts val="0"/>
              </a:spcAft>
              <a:buClr>
                <a:schemeClr val="dk1"/>
              </a:buClr>
              <a:buSzPts val="4800"/>
              <a:buFont typeface="Calibri"/>
              <a:buNone/>
            </a:pPr>
            <a:r>
              <a:rPr lang="en-US" sz="4800" b="1" dirty="0">
                <a:solidFill>
                  <a:schemeClr val="dk1"/>
                </a:solidFill>
                <a:latin typeface="Work Sans"/>
                <a:ea typeface="Work Sans"/>
                <a:cs typeface="Work Sans"/>
                <a:sym typeface="Work Sans"/>
              </a:rPr>
              <a:t>YOC SERVICE</a:t>
            </a:r>
            <a:endParaRPr sz="4800" b="1" dirty="0">
              <a:solidFill>
                <a:schemeClr val="dk1"/>
              </a:solidFill>
              <a:latin typeface="Work Sans"/>
              <a:ea typeface="Work Sans"/>
              <a:cs typeface="Work Sans"/>
              <a:sym typeface="Work Sans"/>
            </a:endParaRPr>
          </a:p>
          <a:p>
            <a:pPr marL="0" marR="0" lvl="0" indent="0" algn="l" rtl="0">
              <a:lnSpc>
                <a:spcPct val="114583"/>
              </a:lnSpc>
              <a:spcBef>
                <a:spcPts val="0"/>
              </a:spcBef>
              <a:spcAft>
                <a:spcPts val="0"/>
              </a:spcAft>
              <a:buClr>
                <a:schemeClr val="dk1"/>
              </a:buClr>
              <a:buSzPts val="4800"/>
              <a:buFont typeface="Calibri"/>
              <a:buNone/>
            </a:pPr>
            <a:endParaRPr sz="4800" b="1" dirty="0">
              <a:solidFill>
                <a:schemeClr val="dk1"/>
              </a:solidFill>
              <a:latin typeface="Work Sans"/>
              <a:ea typeface="Work Sans"/>
              <a:cs typeface="Work Sans"/>
              <a:sym typeface="Work Sans"/>
            </a:endParaRPr>
          </a:p>
          <a:p>
            <a:pPr marL="2286000" marR="0" lvl="0" indent="0" algn="l" rtl="0">
              <a:lnSpc>
                <a:spcPct val="114583"/>
              </a:lnSpc>
              <a:spcBef>
                <a:spcPts val="0"/>
              </a:spcBef>
              <a:spcAft>
                <a:spcPts val="0"/>
              </a:spcAft>
              <a:buClr>
                <a:schemeClr val="dk1"/>
              </a:buClr>
              <a:buSzPts val="4800"/>
              <a:buFont typeface="Calibri"/>
              <a:buNone/>
            </a:pPr>
            <a:endParaRPr sz="1650"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endParaRPr sz="1650"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endParaRPr sz="1650"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endParaRPr sz="1650"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endParaRPr sz="1650"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r>
              <a:rPr lang="en-US" sz="1750" b="1" dirty="0">
                <a:solidFill>
                  <a:srgbClr val="202124"/>
                </a:solidFill>
                <a:highlight>
                  <a:srgbClr val="FFFFFF"/>
                </a:highlight>
                <a:latin typeface="Roboto"/>
                <a:ea typeface="Roboto"/>
                <a:cs typeface="Roboto"/>
                <a:sym typeface="Roboto"/>
              </a:rPr>
              <a:t>Khushboo </a:t>
            </a:r>
            <a:r>
              <a:rPr lang="en-US" sz="1750" b="1" dirty="0" err="1">
                <a:solidFill>
                  <a:srgbClr val="202124"/>
                </a:solidFill>
                <a:highlight>
                  <a:srgbClr val="FFFFFF"/>
                </a:highlight>
                <a:latin typeface="Roboto"/>
                <a:ea typeface="Roboto"/>
                <a:cs typeface="Roboto"/>
                <a:sym typeface="Roboto"/>
              </a:rPr>
              <a:t>sanwariya</a:t>
            </a:r>
            <a:endParaRPr sz="4900" b="1" dirty="0">
              <a:solidFill>
                <a:schemeClr val="dk1"/>
              </a:solidFill>
              <a:latin typeface="Work Sans"/>
              <a:ea typeface="Work Sans"/>
              <a:cs typeface="Work Sans"/>
              <a:sym typeface="Work Sans"/>
            </a:endParaRPr>
          </a:p>
          <a:p>
            <a:pPr marL="2286000" marR="0" lvl="0" indent="0" algn="l" rtl="0">
              <a:lnSpc>
                <a:spcPct val="114583"/>
              </a:lnSpc>
              <a:spcBef>
                <a:spcPts val="0"/>
              </a:spcBef>
              <a:spcAft>
                <a:spcPts val="0"/>
              </a:spcAft>
              <a:buClr>
                <a:schemeClr val="dk1"/>
              </a:buClr>
              <a:buSzPts val="4800"/>
              <a:buFont typeface="Calibri"/>
              <a:buNone/>
            </a:pPr>
            <a:r>
              <a:rPr lang="en-US" sz="1750" b="1" dirty="0" err="1">
                <a:solidFill>
                  <a:srgbClr val="202124"/>
                </a:solidFill>
                <a:highlight>
                  <a:srgbClr val="FFFFFF"/>
                </a:highlight>
                <a:latin typeface="Roboto"/>
                <a:ea typeface="Roboto"/>
                <a:cs typeface="Roboto"/>
                <a:sym typeface="Roboto"/>
              </a:rPr>
              <a:t>Charanjeet</a:t>
            </a:r>
            <a:r>
              <a:rPr lang="en-US" sz="1750" b="1" dirty="0">
                <a:solidFill>
                  <a:srgbClr val="202124"/>
                </a:solidFill>
                <a:highlight>
                  <a:srgbClr val="FFFFFF"/>
                </a:highlight>
                <a:latin typeface="Roboto"/>
                <a:ea typeface="Roboto"/>
                <a:cs typeface="Roboto"/>
                <a:sym typeface="Roboto"/>
              </a:rPr>
              <a:t> Dhawan</a:t>
            </a:r>
            <a:endParaRPr sz="1750" b="1"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r>
              <a:rPr lang="en-US" sz="1750" b="1" dirty="0">
                <a:solidFill>
                  <a:srgbClr val="202124"/>
                </a:solidFill>
                <a:highlight>
                  <a:srgbClr val="FFFFFF"/>
                </a:highlight>
                <a:latin typeface="Roboto"/>
                <a:ea typeface="Roboto"/>
                <a:cs typeface="Roboto"/>
                <a:sym typeface="Roboto"/>
              </a:rPr>
              <a:t>Abhay Saxena</a:t>
            </a:r>
            <a:endParaRPr sz="1750" b="1"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r>
              <a:rPr lang="en-US" sz="1750" b="1" dirty="0">
                <a:solidFill>
                  <a:srgbClr val="202124"/>
                </a:solidFill>
                <a:highlight>
                  <a:srgbClr val="FFFFFF"/>
                </a:highlight>
                <a:latin typeface="Roboto"/>
                <a:ea typeface="Roboto"/>
                <a:cs typeface="Roboto"/>
                <a:sym typeface="Roboto"/>
              </a:rPr>
              <a:t>Abhinav Shukla</a:t>
            </a:r>
            <a:endParaRPr sz="1750" b="1" dirty="0">
              <a:solidFill>
                <a:srgbClr val="202124"/>
              </a:solidFill>
              <a:highlight>
                <a:srgbClr val="FFFFFF"/>
              </a:highlight>
              <a:latin typeface="Roboto"/>
              <a:ea typeface="Roboto"/>
              <a:cs typeface="Roboto"/>
              <a:sym typeface="Roboto"/>
            </a:endParaRPr>
          </a:p>
          <a:p>
            <a:pPr marL="2286000" marR="0" lvl="0" indent="0" algn="l" rtl="0">
              <a:lnSpc>
                <a:spcPct val="114583"/>
              </a:lnSpc>
              <a:spcBef>
                <a:spcPts val="0"/>
              </a:spcBef>
              <a:spcAft>
                <a:spcPts val="0"/>
              </a:spcAft>
              <a:buClr>
                <a:schemeClr val="dk1"/>
              </a:buClr>
              <a:buSzPts val="4800"/>
              <a:buFont typeface="Calibri"/>
              <a:buNone/>
            </a:pPr>
            <a:r>
              <a:rPr lang="en-US" sz="1750" b="1" dirty="0" err="1">
                <a:solidFill>
                  <a:srgbClr val="202124"/>
                </a:solidFill>
                <a:highlight>
                  <a:srgbClr val="FFFFFF"/>
                </a:highlight>
                <a:latin typeface="Roboto"/>
                <a:ea typeface="Roboto"/>
                <a:cs typeface="Roboto"/>
                <a:sym typeface="Roboto"/>
              </a:rPr>
              <a:t>Sumit</a:t>
            </a:r>
            <a:r>
              <a:rPr lang="en-US" sz="1750" b="1" dirty="0">
                <a:solidFill>
                  <a:srgbClr val="202124"/>
                </a:solidFill>
                <a:highlight>
                  <a:srgbClr val="FFFFFF"/>
                </a:highlight>
                <a:latin typeface="Roboto"/>
                <a:ea typeface="Roboto"/>
                <a:cs typeface="Roboto"/>
                <a:sym typeface="Roboto"/>
              </a:rPr>
              <a:t> Kumar Singh</a:t>
            </a:r>
            <a:endParaRPr sz="1750" b="1" dirty="0">
              <a:solidFill>
                <a:srgbClr val="202124"/>
              </a:solidFill>
              <a:highlight>
                <a:srgbClr val="FFFFFF"/>
              </a:highlight>
              <a:latin typeface="Roboto"/>
              <a:ea typeface="Roboto"/>
              <a:cs typeface="Roboto"/>
              <a:sym typeface="Roboto"/>
            </a:endParaRPr>
          </a:p>
        </p:txBody>
      </p:sp>
      <p:sp>
        <p:nvSpPr>
          <p:cNvPr id="2" name="TextBox 1">
            <a:extLst>
              <a:ext uri="{FF2B5EF4-FFF2-40B4-BE49-F238E27FC236}">
                <a16:creationId xmlns:a16="http://schemas.microsoft.com/office/drawing/2014/main" id="{46BD3B3D-B3F6-4D30-90EB-1356E1329419}"/>
              </a:ext>
            </a:extLst>
          </p:cNvPr>
          <p:cNvSpPr txBox="1"/>
          <p:nvPr/>
        </p:nvSpPr>
        <p:spPr>
          <a:xfrm>
            <a:off x="10439401" y="5762893"/>
            <a:ext cx="1164771" cy="369332"/>
          </a:xfrm>
          <a:prstGeom prst="rect">
            <a:avLst/>
          </a:prstGeom>
          <a:noFill/>
        </p:spPr>
        <p:txBody>
          <a:bodyPr wrap="square" rtlCol="0">
            <a:spAutoFit/>
          </a:bodyPr>
          <a:lstStyle/>
          <a:p>
            <a:r>
              <a:rPr lang="en-US" sz="1800" b="1" dirty="0"/>
              <a:t>Group G</a:t>
            </a:r>
            <a:endParaRPr lang="en-IN"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g10b0dd4b636_0_207"/>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g10b0dd4b636_0_207"/>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g10b0dd4b636_0_207"/>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06" name="Google Shape;206;g10b0dd4b636_0_207"/>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7" name="Google Shape;207;g10b0dd4b636_0_207"/>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208" name="Google Shape;208;g10b0dd4b636_0_207"/>
          <p:cNvSpPr txBox="1"/>
          <p:nvPr/>
        </p:nvSpPr>
        <p:spPr>
          <a:xfrm>
            <a:off x="942150" y="660700"/>
            <a:ext cx="10451100" cy="2106600"/>
          </a:xfrm>
          <a:prstGeom prst="rect">
            <a:avLst/>
          </a:prstGeom>
          <a:noFill/>
          <a:ln>
            <a:noFill/>
          </a:ln>
        </p:spPr>
        <p:txBody>
          <a:bodyPr spcFirstLastPara="1" wrap="square" lIns="91425" tIns="91425" rIns="91425" bIns="91425" anchor="t" anchorCtr="0">
            <a:spAutoFit/>
          </a:bodyPr>
          <a:lstStyle/>
          <a:p>
            <a:pPr marL="457200" lvl="0" indent="-402166" algn="l" rtl="0">
              <a:lnSpc>
                <a:spcPct val="122916"/>
              </a:lnSpc>
              <a:spcBef>
                <a:spcPts val="800"/>
              </a:spcBef>
              <a:spcAft>
                <a:spcPts val="0"/>
              </a:spcAft>
              <a:buClr>
                <a:srgbClr val="091E42"/>
              </a:buClr>
              <a:buSzPts val="2733"/>
              <a:buChar char="●"/>
            </a:pPr>
            <a:r>
              <a:rPr lang="en-US" sz="2733">
                <a:solidFill>
                  <a:srgbClr val="091E42"/>
                </a:solidFill>
                <a:highlight>
                  <a:srgbClr val="F4F5F7"/>
                </a:highlight>
              </a:rPr>
              <a:t>Customer Rating</a:t>
            </a:r>
            <a:endParaRPr sz="2733">
              <a:solidFill>
                <a:srgbClr val="091E42"/>
              </a:solidFill>
              <a:highlight>
                <a:srgbClr val="F4F5F7"/>
              </a:highlight>
            </a:endParaRPr>
          </a:p>
          <a:p>
            <a:pPr marL="457200" lvl="0" indent="0" algn="l" rtl="0">
              <a:lnSpc>
                <a:spcPct val="122916"/>
              </a:lnSpc>
              <a:spcBef>
                <a:spcPts val="1100"/>
              </a:spcBef>
              <a:spcAft>
                <a:spcPts val="0"/>
              </a:spcAft>
              <a:buNone/>
            </a:pPr>
            <a:endParaRPr sz="2733">
              <a:solidFill>
                <a:srgbClr val="091E42"/>
              </a:solidFill>
              <a:highlight>
                <a:srgbClr val="F4F5F7"/>
              </a:highlight>
            </a:endParaRPr>
          </a:p>
          <a:p>
            <a:pPr marL="0" lvl="0" indent="0" algn="l" rtl="0">
              <a:lnSpc>
                <a:spcPct val="122916"/>
              </a:lnSpc>
              <a:spcBef>
                <a:spcPts val="1100"/>
              </a:spcBef>
              <a:spcAft>
                <a:spcPts val="1100"/>
              </a:spcAft>
              <a:buNone/>
            </a:pPr>
            <a:endParaRPr sz="3933" b="1">
              <a:solidFill>
                <a:srgbClr val="091E42"/>
              </a:solidFill>
              <a:highlight>
                <a:srgbClr val="F4F5F7"/>
              </a:highlight>
            </a:endParaRPr>
          </a:p>
        </p:txBody>
      </p:sp>
      <p:pic>
        <p:nvPicPr>
          <p:cNvPr id="209" name="Google Shape;209;g10b0dd4b636_0_207"/>
          <p:cNvPicPr preferRelativeResize="0"/>
          <p:nvPr/>
        </p:nvPicPr>
        <p:blipFill>
          <a:blip r:embed="rId4">
            <a:alphaModFix/>
          </a:blip>
          <a:stretch>
            <a:fillRect/>
          </a:stretch>
        </p:blipFill>
        <p:spPr>
          <a:xfrm>
            <a:off x="1522200" y="1566650"/>
            <a:ext cx="9444274" cy="44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g10b0dd4b636_0_218"/>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g10b0dd4b636_0_218"/>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g10b0dd4b636_0_218"/>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17" name="Google Shape;217;g10b0dd4b636_0_218"/>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8" name="Google Shape;218;g10b0dd4b636_0_218"/>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219" name="Google Shape;219;g10b0dd4b636_0_218"/>
          <p:cNvSpPr txBox="1"/>
          <p:nvPr/>
        </p:nvSpPr>
        <p:spPr>
          <a:xfrm>
            <a:off x="942150" y="660700"/>
            <a:ext cx="10451100" cy="605400"/>
          </a:xfrm>
          <a:prstGeom prst="rect">
            <a:avLst/>
          </a:prstGeom>
          <a:noFill/>
          <a:ln>
            <a:noFill/>
          </a:ln>
        </p:spPr>
        <p:txBody>
          <a:bodyPr spcFirstLastPara="1" wrap="square" lIns="91425" tIns="91425" rIns="91425" bIns="91425" anchor="t" anchorCtr="0">
            <a:spAutoFit/>
          </a:bodyPr>
          <a:lstStyle/>
          <a:p>
            <a:pPr marL="457200" lvl="0" indent="-402166" algn="l" rtl="0">
              <a:lnSpc>
                <a:spcPct val="122916"/>
              </a:lnSpc>
              <a:spcBef>
                <a:spcPts val="800"/>
              </a:spcBef>
              <a:spcAft>
                <a:spcPts val="0"/>
              </a:spcAft>
              <a:buClr>
                <a:srgbClr val="091E42"/>
              </a:buClr>
              <a:buSzPts val="2733"/>
              <a:buChar char="●"/>
            </a:pPr>
            <a:r>
              <a:rPr lang="en-US" sz="2733">
                <a:solidFill>
                  <a:srgbClr val="091E42"/>
                </a:solidFill>
                <a:highlight>
                  <a:srgbClr val="F4F5F7"/>
                </a:highlight>
              </a:rPr>
              <a:t>POC - Proof Of Concept</a:t>
            </a:r>
            <a:endParaRPr sz="3933" b="1">
              <a:solidFill>
                <a:srgbClr val="091E42"/>
              </a:solidFill>
              <a:highlight>
                <a:srgbClr val="F4F5F7"/>
              </a:highlight>
            </a:endParaRPr>
          </a:p>
        </p:txBody>
      </p:sp>
      <p:sp>
        <p:nvSpPr>
          <p:cNvPr id="220" name="Google Shape;220;g10b0dd4b636_0_218"/>
          <p:cNvSpPr txBox="1"/>
          <p:nvPr/>
        </p:nvSpPr>
        <p:spPr>
          <a:xfrm>
            <a:off x="807450" y="1444800"/>
            <a:ext cx="105771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Calibri"/>
                <a:ea typeface="Calibri"/>
                <a:cs typeface="Calibri"/>
                <a:sym typeface="Calibri"/>
              </a:rPr>
              <a:t>The aim of this project is to collect all the Key Performance Indicators in order to make management decisions for exponential growth of the company. </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We were provided with two types of data, Booking Data(Batch Data) and Clickstream Data(Real-time Data).</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Batch data was  stored in AWS RDS which we extracted using sqoop commands and stored it into HDFS. Then, we imported that data into pyspark and did EDA for performing aggregations. </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Clickstream data was fetched from kafka broker provided by client using Kafka consumer, saved it in HDFS. Then, it was analysed in Pyspark and used pandas and matplotlib for visualisation.  </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
          <p:cNvSpPr/>
          <p:nvPr/>
        </p:nvSpPr>
        <p:spPr>
          <a:xfrm>
            <a:off x="505522" y="0"/>
            <a:ext cx="5951034"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3"/>
          <p:cNvSpPr txBox="1">
            <a:spLocks noGrp="1"/>
          </p:cNvSpPr>
          <p:nvPr>
            <p:ph type="ctrTitle"/>
          </p:nvPr>
        </p:nvSpPr>
        <p:spPr>
          <a:xfrm>
            <a:off x="6880303" y="2609385"/>
            <a:ext cx="4806300" cy="2190900"/>
          </a:xfrm>
          <a:prstGeom prst="rect">
            <a:avLst/>
          </a:prstGeom>
          <a:noFill/>
          <a:ln>
            <a:noFill/>
          </a:ln>
        </p:spPr>
        <p:txBody>
          <a:bodyPr spcFirstLastPara="1" wrap="square" lIns="91425" tIns="45700" rIns="91425" bIns="45700" anchor="ctr" anchorCtr="0">
            <a:noAutofit/>
          </a:bodyPr>
          <a:lstStyle/>
          <a:p>
            <a:pPr marL="457200" lvl="0" indent="0" algn="l" rtl="0">
              <a:lnSpc>
                <a:spcPct val="90000"/>
              </a:lnSpc>
              <a:spcBef>
                <a:spcPts val="0"/>
              </a:spcBef>
              <a:spcAft>
                <a:spcPts val="0"/>
              </a:spcAft>
              <a:buClr>
                <a:schemeClr val="dk1"/>
              </a:buClr>
              <a:buSzPts val="4000"/>
              <a:buFont typeface="Calibri"/>
              <a:buNone/>
            </a:pPr>
            <a:r>
              <a:rPr lang="en-US" sz="4000" b="1">
                <a:latin typeface="Work Sans"/>
                <a:ea typeface="Work Sans"/>
                <a:cs typeface="Work Sans"/>
                <a:sym typeface="Work Sans"/>
              </a:rPr>
              <a:t>THANK YOU </a:t>
            </a:r>
            <a:endParaRPr sz="4000" b="1">
              <a:latin typeface="Work Sans"/>
              <a:ea typeface="Work Sans"/>
              <a:cs typeface="Work Sans"/>
              <a:sym typeface="Work Sans"/>
            </a:endParaRPr>
          </a:p>
          <a:p>
            <a:pPr marL="0" lvl="0" indent="0" algn="l" rtl="0">
              <a:lnSpc>
                <a:spcPct val="90000"/>
              </a:lnSpc>
              <a:spcBef>
                <a:spcPts val="0"/>
              </a:spcBef>
              <a:spcAft>
                <a:spcPts val="0"/>
              </a:spcAft>
              <a:buClr>
                <a:schemeClr val="dk1"/>
              </a:buClr>
              <a:buSzPts val="4000"/>
              <a:buFont typeface="Calibri"/>
              <a:buNone/>
            </a:pPr>
            <a:endParaRPr sz="4000" b="1">
              <a:latin typeface="Work Sans"/>
              <a:ea typeface="Work Sans"/>
              <a:cs typeface="Work Sans"/>
              <a:sym typeface="Work Sans"/>
            </a:endParaRPr>
          </a:p>
          <a:p>
            <a:pPr marL="0" lvl="0" indent="0" algn="l" rtl="0">
              <a:lnSpc>
                <a:spcPct val="90000"/>
              </a:lnSpc>
              <a:spcBef>
                <a:spcPts val="0"/>
              </a:spcBef>
              <a:spcAft>
                <a:spcPts val="0"/>
              </a:spcAft>
              <a:buClr>
                <a:schemeClr val="dk1"/>
              </a:buClr>
              <a:buSzPts val="4000"/>
              <a:buFont typeface="Calibri"/>
              <a:buNone/>
            </a:pPr>
            <a:endParaRPr sz="4000" b="1">
              <a:latin typeface="Work Sans"/>
              <a:ea typeface="Work Sans"/>
              <a:cs typeface="Work Sans"/>
              <a:sym typeface="Work Sans"/>
            </a:endParaRPr>
          </a:p>
        </p:txBody>
      </p:sp>
      <p:sp>
        <p:nvSpPr>
          <p:cNvPr id="227" name="Google Shape;227;p3"/>
          <p:cNvSpPr txBox="1"/>
          <p:nvPr/>
        </p:nvSpPr>
        <p:spPr>
          <a:xfrm>
            <a:off x="9532699" y="6364445"/>
            <a:ext cx="229874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228" name="Google Shape;228;p3"/>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9" name="Google Shape;229;p3"/>
          <p:cNvPicPr preferRelativeResize="0"/>
          <p:nvPr/>
        </p:nvPicPr>
        <p:blipFill rotWithShape="1">
          <a:blip r:embed="rId4">
            <a:alphaModFix/>
          </a:blip>
          <a:srcRect/>
          <a:stretch/>
        </p:blipFill>
        <p:spPr>
          <a:xfrm>
            <a:off x="11146478" y="125007"/>
            <a:ext cx="360000" cy="613986"/>
          </a:xfrm>
          <a:prstGeom prst="rect">
            <a:avLst/>
          </a:prstGeom>
          <a:noFill/>
          <a:ln>
            <a:noFill/>
          </a:ln>
        </p:spPr>
      </p:pic>
      <p:sp>
        <p:nvSpPr>
          <p:cNvPr id="230" name="Google Shape;230;p3"/>
          <p:cNvSpPr/>
          <p:nvPr/>
        </p:nvSpPr>
        <p:spPr>
          <a:xfrm flipH="1">
            <a:off x="0" y="0"/>
            <a:ext cx="505522" cy="6858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
          <p:cNvSpPr/>
          <p:nvPr/>
        </p:nvSpPr>
        <p:spPr>
          <a:xfrm>
            <a:off x="0" y="660711"/>
            <a:ext cx="356839" cy="183993"/>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2"/>
          <p:cNvSpPr/>
          <p:nvPr/>
        </p:nvSpPr>
        <p:spPr>
          <a:xfrm>
            <a:off x="0" y="3846457"/>
            <a:ext cx="356839" cy="183993"/>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2"/>
          <p:cNvSpPr txBox="1"/>
          <p:nvPr/>
        </p:nvSpPr>
        <p:spPr>
          <a:xfrm>
            <a:off x="9532699" y="6364445"/>
            <a:ext cx="229874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96" name="Google Shape;96;p2"/>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98" name="Google Shape;98;p2"/>
          <p:cNvSpPr txBox="1"/>
          <p:nvPr/>
        </p:nvSpPr>
        <p:spPr>
          <a:xfrm>
            <a:off x="938550" y="622600"/>
            <a:ext cx="945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latin typeface="Calibri"/>
                <a:ea typeface="Calibri"/>
                <a:cs typeface="Calibri"/>
                <a:sym typeface="Calibri"/>
              </a:rPr>
              <a:t>Problem Statement</a:t>
            </a:r>
            <a:endParaRPr sz="2800" b="1">
              <a:latin typeface="Calibri"/>
              <a:ea typeface="Calibri"/>
              <a:cs typeface="Calibri"/>
              <a:sym typeface="Calibri"/>
            </a:endParaRPr>
          </a:p>
        </p:txBody>
      </p:sp>
      <p:sp>
        <p:nvSpPr>
          <p:cNvPr id="99" name="Google Shape;99;p2"/>
          <p:cNvSpPr txBox="1"/>
          <p:nvPr/>
        </p:nvSpPr>
        <p:spPr>
          <a:xfrm>
            <a:off x="938550" y="1505400"/>
            <a:ext cx="92649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Calibri"/>
                <a:ea typeface="Calibri"/>
                <a:cs typeface="Calibri"/>
                <a:sym typeface="Calibri"/>
              </a:rPr>
              <a:t>The client’s startup </a:t>
            </a:r>
            <a:r>
              <a:rPr lang="en-US" sz="2100" b="1">
                <a:solidFill>
                  <a:srgbClr val="1155CC"/>
                </a:solidFill>
                <a:latin typeface="Calibri"/>
                <a:ea typeface="Calibri"/>
                <a:cs typeface="Calibri"/>
                <a:sym typeface="Calibri"/>
              </a:rPr>
              <a:t>Your Own Cabs</a:t>
            </a:r>
            <a:r>
              <a:rPr lang="en-US" sz="2100">
                <a:latin typeface="Calibri"/>
                <a:ea typeface="Calibri"/>
                <a:cs typeface="Calibri"/>
                <a:sym typeface="Calibri"/>
              </a:rPr>
              <a:t> is becoming really popular and it’s growing exponentially. Due to the large scale implementation, the management want to know how the business is performing in its first year of launch. </a:t>
            </a:r>
            <a:endParaRPr sz="2100">
              <a:latin typeface="Calibri"/>
              <a:ea typeface="Calibri"/>
              <a:cs typeface="Calibri"/>
              <a:sym typeface="Calibri"/>
            </a:endParaRPr>
          </a:p>
          <a:p>
            <a:pPr marL="0" lvl="0" indent="0" algn="l" rtl="0">
              <a:spcBef>
                <a:spcPts val="0"/>
              </a:spcBef>
              <a:spcAft>
                <a:spcPts val="0"/>
              </a:spcAft>
              <a:buNone/>
            </a:pPr>
            <a:endParaRPr sz="2100">
              <a:latin typeface="Calibri"/>
              <a:ea typeface="Calibri"/>
              <a:cs typeface="Calibri"/>
              <a:sym typeface="Calibri"/>
            </a:endParaRPr>
          </a:p>
          <a:p>
            <a:pPr marL="0" lvl="0" indent="0" algn="l" rtl="0">
              <a:spcBef>
                <a:spcPts val="0"/>
              </a:spcBef>
              <a:spcAft>
                <a:spcPts val="0"/>
              </a:spcAft>
              <a:buNone/>
            </a:pPr>
            <a:r>
              <a:rPr lang="en-US" sz="2100">
                <a:latin typeface="Calibri"/>
                <a:ea typeface="Calibri"/>
                <a:cs typeface="Calibri"/>
                <a:sym typeface="Calibri"/>
              </a:rPr>
              <a:t>Hence, we were asked to build a solution to handle all the incoming data and process it in order to make management decision a bit easier. </a:t>
            </a:r>
            <a:endParaRPr sz="2100">
              <a:latin typeface="Calibri"/>
              <a:ea typeface="Calibri"/>
              <a:cs typeface="Calibri"/>
              <a:sym typeface="Calibri"/>
            </a:endParaRPr>
          </a:p>
          <a:p>
            <a:pPr marL="0" lvl="0" indent="0" algn="l" rtl="0">
              <a:spcBef>
                <a:spcPts val="0"/>
              </a:spcBef>
              <a:spcAft>
                <a:spcPts val="0"/>
              </a:spcAft>
              <a:buNone/>
            </a:pPr>
            <a:endParaRPr sz="2100">
              <a:latin typeface="Calibri"/>
              <a:ea typeface="Calibri"/>
              <a:cs typeface="Calibri"/>
              <a:sym typeface="Calibri"/>
            </a:endParaRPr>
          </a:p>
          <a:p>
            <a:pPr marL="0" lvl="0" indent="0" algn="l" rtl="0">
              <a:spcBef>
                <a:spcPts val="0"/>
              </a:spcBef>
              <a:spcAft>
                <a:spcPts val="0"/>
              </a:spcAft>
              <a:buNone/>
            </a:pPr>
            <a:r>
              <a:rPr lang="en-US" sz="2100">
                <a:latin typeface="Calibri"/>
                <a:ea typeface="Calibri"/>
                <a:cs typeface="Calibri"/>
                <a:sym typeface="Calibri"/>
              </a:rPr>
              <a:t>This project highlights how we can achieve the solution using Big Data technologies for better efficiency.</a:t>
            </a:r>
            <a:endParaRPr sz="2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g10b0dd4b636_0_40"/>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g10b0dd4b636_0_40"/>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g10b0dd4b636_0_40"/>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07" name="Google Shape;107;g10b0dd4b636_0_40"/>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g10b0dd4b636_0_40"/>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09" name="Google Shape;109;g10b0dd4b636_0_40"/>
          <p:cNvSpPr txBox="1">
            <a:spLocks noGrp="1"/>
          </p:cNvSpPr>
          <p:nvPr>
            <p:ph type="ctrTitle"/>
          </p:nvPr>
        </p:nvSpPr>
        <p:spPr>
          <a:xfrm>
            <a:off x="1524000" y="1122394"/>
            <a:ext cx="9823200" cy="3768000"/>
          </a:xfrm>
          <a:prstGeom prst="rect">
            <a:avLst/>
          </a:prstGeom>
          <a:effectLst>
            <a:outerShdw blurRad="57150" dist="19050" dir="5400000" algn="bl" rotWithShape="0">
              <a:srgbClr val="000000"/>
            </a:outerShdw>
          </a:effectLst>
        </p:spPr>
        <p:txBody>
          <a:bodyPr spcFirstLastPara="1" wrap="square" lIns="91425" tIns="45700" rIns="91425" bIns="45700" anchor="b" anchorCtr="0">
            <a:normAutofit/>
          </a:bodyPr>
          <a:lstStyle/>
          <a:p>
            <a:pPr marL="2286000" lvl="0" indent="457200" algn="l" rtl="0">
              <a:spcBef>
                <a:spcPts val="0"/>
              </a:spcBef>
              <a:spcAft>
                <a:spcPts val="0"/>
              </a:spcAft>
              <a:buNone/>
            </a:pPr>
            <a:endParaRPr dirty="0"/>
          </a:p>
          <a:p>
            <a:pPr marL="2286000" lvl="0" indent="457200" algn="l" rtl="0">
              <a:spcBef>
                <a:spcPts val="0"/>
              </a:spcBef>
              <a:spcAft>
                <a:spcPts val="0"/>
              </a:spcAft>
              <a:buNone/>
            </a:pPr>
            <a:endParaRPr dirty="0"/>
          </a:p>
          <a:p>
            <a:pPr marL="0" lvl="0" indent="0" algn="ctr" rtl="0">
              <a:spcBef>
                <a:spcPts val="0"/>
              </a:spcBef>
              <a:spcAft>
                <a:spcPts val="0"/>
              </a:spcAft>
              <a:buNone/>
            </a:pPr>
            <a:endParaRPr dirty="0"/>
          </a:p>
          <a:p>
            <a:pPr marL="457200" lvl="0" indent="0" algn="l" rtl="0">
              <a:spcBef>
                <a:spcPts val="1000"/>
              </a:spcBef>
              <a:spcAft>
                <a:spcPts val="0"/>
              </a:spcAft>
              <a:buClr>
                <a:schemeClr val="dk1"/>
              </a:buClr>
              <a:buSzPct val="41949"/>
              <a:buFont typeface="Arial"/>
              <a:buNone/>
            </a:pPr>
            <a:r>
              <a:rPr lang="en-US" sz="2622" dirty="0"/>
              <a:t>					       </a:t>
            </a:r>
            <a:endParaRPr sz="388" dirty="0"/>
          </a:p>
        </p:txBody>
      </p:sp>
      <p:pic>
        <p:nvPicPr>
          <p:cNvPr id="110" name="Google Shape;110;g10b0dd4b636_0_40"/>
          <p:cNvPicPr preferRelativeResize="0"/>
          <p:nvPr/>
        </p:nvPicPr>
        <p:blipFill>
          <a:blip r:embed="rId4">
            <a:alphaModFix/>
          </a:blip>
          <a:stretch>
            <a:fillRect/>
          </a:stretch>
        </p:blipFill>
        <p:spPr>
          <a:xfrm>
            <a:off x="1523999" y="2693125"/>
            <a:ext cx="3450771" cy="2197269"/>
          </a:xfrm>
          <a:prstGeom prst="rect">
            <a:avLst/>
          </a:prstGeom>
          <a:noFill/>
          <a:ln>
            <a:noFill/>
          </a:ln>
        </p:spPr>
      </p:pic>
      <p:pic>
        <p:nvPicPr>
          <p:cNvPr id="111" name="Google Shape;111;g10b0dd4b636_0_40"/>
          <p:cNvPicPr preferRelativeResize="0"/>
          <p:nvPr/>
        </p:nvPicPr>
        <p:blipFill>
          <a:blip r:embed="rId5">
            <a:alphaModFix/>
          </a:blip>
          <a:stretch>
            <a:fillRect/>
          </a:stretch>
        </p:blipFill>
        <p:spPr>
          <a:xfrm>
            <a:off x="6551925" y="2693119"/>
            <a:ext cx="1662806" cy="1662806"/>
          </a:xfrm>
          <a:prstGeom prst="rect">
            <a:avLst/>
          </a:prstGeom>
          <a:noFill/>
          <a:ln>
            <a:noFill/>
          </a:ln>
        </p:spPr>
      </p:pic>
      <p:sp>
        <p:nvSpPr>
          <p:cNvPr id="2" name="TextBox 1">
            <a:extLst>
              <a:ext uri="{FF2B5EF4-FFF2-40B4-BE49-F238E27FC236}">
                <a16:creationId xmlns:a16="http://schemas.microsoft.com/office/drawing/2014/main" id="{58399772-C7F2-411F-B42C-247EA542E888}"/>
              </a:ext>
            </a:extLst>
          </p:cNvPr>
          <p:cNvSpPr txBox="1"/>
          <p:nvPr/>
        </p:nvSpPr>
        <p:spPr>
          <a:xfrm>
            <a:off x="6435600" y="4392327"/>
            <a:ext cx="2115917" cy="461665"/>
          </a:xfrm>
          <a:prstGeom prst="rect">
            <a:avLst/>
          </a:prstGeom>
          <a:noFill/>
        </p:spPr>
        <p:txBody>
          <a:bodyPr wrap="square" rtlCol="0">
            <a:spAutoFit/>
          </a:bodyPr>
          <a:lstStyle/>
          <a:p>
            <a:r>
              <a:rPr lang="en-US" sz="2400" dirty="0"/>
              <a:t>Kafka Broker</a:t>
            </a:r>
            <a:endParaRPr lang="en-IN" sz="2400" dirty="0"/>
          </a:p>
        </p:txBody>
      </p:sp>
      <p:sp>
        <p:nvSpPr>
          <p:cNvPr id="3" name="TextBox 2">
            <a:extLst>
              <a:ext uri="{FF2B5EF4-FFF2-40B4-BE49-F238E27FC236}">
                <a16:creationId xmlns:a16="http://schemas.microsoft.com/office/drawing/2014/main" id="{57EB4FF2-A513-410F-806A-17084229C03A}"/>
              </a:ext>
            </a:extLst>
          </p:cNvPr>
          <p:cNvSpPr txBox="1"/>
          <p:nvPr/>
        </p:nvSpPr>
        <p:spPr>
          <a:xfrm>
            <a:off x="3206631" y="844611"/>
            <a:ext cx="5344886" cy="1015663"/>
          </a:xfrm>
          <a:prstGeom prst="rect">
            <a:avLst/>
          </a:prstGeom>
          <a:noFill/>
        </p:spPr>
        <p:txBody>
          <a:bodyPr wrap="square" rtlCol="0">
            <a:spAutoFit/>
          </a:bodyPr>
          <a:lstStyle/>
          <a:p>
            <a:r>
              <a:rPr lang="en-US" sz="6000" b="1" dirty="0">
                <a:latin typeface="+mn-lt"/>
              </a:rPr>
              <a:t>Data Sources</a:t>
            </a:r>
            <a:endParaRPr lang="en-IN" sz="6000" b="1"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g10b0dd4b636_0_73"/>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g10b0dd4b636_0_73"/>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g10b0dd4b636_0_73"/>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19" name="Google Shape;119;g10b0dd4b636_0_73"/>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0" name="Google Shape;120;g10b0dd4b636_0_73"/>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21" name="Google Shape;121;g10b0dd4b636_0_73"/>
          <p:cNvSpPr txBox="1">
            <a:spLocks noGrp="1"/>
          </p:cNvSpPr>
          <p:nvPr>
            <p:ph type="ctrTitle"/>
          </p:nvPr>
        </p:nvSpPr>
        <p:spPr>
          <a:xfrm>
            <a:off x="1524000" y="1122394"/>
            <a:ext cx="9823200" cy="3768000"/>
          </a:xfrm>
          <a:prstGeom prst="rect">
            <a:avLst/>
          </a:prstGeom>
          <a:effectLst>
            <a:outerShdw blurRad="57150" dist="19050" dir="5400000" algn="bl" rotWithShape="0">
              <a:srgbClr val="000000"/>
            </a:outerShdw>
          </a:effectLst>
        </p:spPr>
        <p:txBody>
          <a:bodyPr spcFirstLastPara="1" wrap="square" lIns="91425" tIns="45700" rIns="91425" bIns="45700" anchor="b" anchorCtr="0">
            <a:normAutofit/>
          </a:bodyPr>
          <a:lstStyle/>
          <a:p>
            <a:pPr marL="2286000" lvl="0" indent="457200" algn="l" rtl="0">
              <a:spcBef>
                <a:spcPts val="0"/>
              </a:spcBef>
              <a:spcAft>
                <a:spcPts val="0"/>
              </a:spcAft>
              <a:buNone/>
            </a:pPr>
            <a:endParaRPr sz="2588"/>
          </a:p>
        </p:txBody>
      </p:sp>
      <p:sp>
        <p:nvSpPr>
          <p:cNvPr id="122" name="Google Shape;122;g10b0dd4b636_0_73"/>
          <p:cNvSpPr txBox="1"/>
          <p:nvPr/>
        </p:nvSpPr>
        <p:spPr>
          <a:xfrm>
            <a:off x="1700175" y="357550"/>
            <a:ext cx="4489200" cy="790200"/>
          </a:xfrm>
          <a:prstGeom prst="rect">
            <a:avLst/>
          </a:prstGeom>
          <a:noFill/>
          <a:ln>
            <a:noFill/>
          </a:ln>
        </p:spPr>
        <p:txBody>
          <a:bodyPr spcFirstLastPara="1" wrap="square" lIns="91425" tIns="91425" rIns="91425" bIns="91425" anchor="t" anchorCtr="0">
            <a:spAutoFit/>
          </a:bodyPr>
          <a:lstStyle/>
          <a:p>
            <a:pPr marL="0" lvl="0" indent="0" algn="l" rtl="0">
              <a:lnSpc>
                <a:spcPct val="122916"/>
              </a:lnSpc>
              <a:spcBef>
                <a:spcPts val="800"/>
              </a:spcBef>
              <a:spcAft>
                <a:spcPts val="1100"/>
              </a:spcAft>
              <a:buNone/>
            </a:pPr>
            <a:endParaRPr sz="3933" b="1">
              <a:solidFill>
                <a:srgbClr val="091E42"/>
              </a:solidFill>
              <a:highlight>
                <a:srgbClr val="F4F5F7"/>
              </a:highlight>
            </a:endParaRPr>
          </a:p>
        </p:txBody>
      </p:sp>
      <p:sp>
        <p:nvSpPr>
          <p:cNvPr id="123" name="Google Shape;123;g10b0dd4b636_0_73"/>
          <p:cNvSpPr txBox="1"/>
          <p:nvPr/>
        </p:nvSpPr>
        <p:spPr>
          <a:xfrm>
            <a:off x="152400" y="152400"/>
            <a:ext cx="6648300" cy="790200"/>
          </a:xfrm>
          <a:prstGeom prst="rect">
            <a:avLst/>
          </a:prstGeom>
          <a:noFill/>
          <a:ln>
            <a:noFill/>
          </a:ln>
        </p:spPr>
        <p:txBody>
          <a:bodyPr spcFirstLastPara="1" wrap="square" lIns="91425" tIns="91425" rIns="91425" bIns="91425" anchor="t" anchorCtr="0">
            <a:spAutoFit/>
          </a:bodyPr>
          <a:lstStyle/>
          <a:p>
            <a:pPr marL="457200" lvl="0" indent="457200" algn="l" rtl="0">
              <a:lnSpc>
                <a:spcPct val="122916"/>
              </a:lnSpc>
              <a:spcBef>
                <a:spcPts val="800"/>
              </a:spcBef>
              <a:spcAft>
                <a:spcPts val="1100"/>
              </a:spcAft>
              <a:buNone/>
            </a:pPr>
            <a:r>
              <a:rPr lang="en-US" sz="3933" b="1">
                <a:solidFill>
                  <a:srgbClr val="091E42"/>
                </a:solidFill>
                <a:highlight>
                  <a:srgbClr val="F4F5F7"/>
                </a:highlight>
              </a:rPr>
              <a:t>ARCHITECTURE</a:t>
            </a:r>
            <a:endParaRPr sz="3933" b="1">
              <a:solidFill>
                <a:srgbClr val="091E42"/>
              </a:solidFill>
              <a:highlight>
                <a:srgbClr val="F4F5F7"/>
              </a:highlight>
            </a:endParaRPr>
          </a:p>
        </p:txBody>
      </p:sp>
      <p:pic>
        <p:nvPicPr>
          <p:cNvPr id="124" name="Google Shape;124;g10b0dd4b636_0_73"/>
          <p:cNvPicPr preferRelativeResize="0"/>
          <p:nvPr/>
        </p:nvPicPr>
        <p:blipFill>
          <a:blip r:embed="rId4">
            <a:alphaModFix/>
          </a:blip>
          <a:stretch>
            <a:fillRect/>
          </a:stretch>
        </p:blipFill>
        <p:spPr>
          <a:xfrm>
            <a:off x="1366838" y="1019175"/>
            <a:ext cx="9458325" cy="481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g10b0dd4b636_0_101"/>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g10b0dd4b636_0_101"/>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g10b0dd4b636_0_101"/>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32" name="Google Shape;132;g10b0dd4b636_0_101"/>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3" name="Google Shape;133;g10b0dd4b636_0_101"/>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34" name="Google Shape;134;g10b0dd4b636_0_101"/>
          <p:cNvSpPr txBox="1">
            <a:spLocks noGrp="1"/>
          </p:cNvSpPr>
          <p:nvPr>
            <p:ph type="ctrTitle"/>
          </p:nvPr>
        </p:nvSpPr>
        <p:spPr>
          <a:xfrm>
            <a:off x="270950" y="1001250"/>
            <a:ext cx="10676100" cy="3651300"/>
          </a:xfrm>
          <a:prstGeom prst="rect">
            <a:avLst/>
          </a:prstGeom>
          <a:effectLst>
            <a:outerShdw blurRad="57150" dist="19050" dir="5400000" algn="bl" rotWithShape="0">
              <a:srgbClr val="000000"/>
            </a:outerShdw>
          </a:effectLst>
        </p:spPr>
        <p:txBody>
          <a:bodyPr spcFirstLastPara="1" wrap="square" lIns="91425" tIns="45700" rIns="91425" bIns="45700" anchor="b" anchorCtr="0">
            <a:normAutofit/>
          </a:bodyPr>
          <a:lstStyle/>
          <a:p>
            <a:pPr marL="0" lvl="0" indent="0" algn="l" rtl="0">
              <a:spcBef>
                <a:spcPts val="0"/>
              </a:spcBef>
              <a:spcAft>
                <a:spcPts val="0"/>
              </a:spcAft>
              <a:buNone/>
            </a:pPr>
            <a:r>
              <a:rPr lang="en-US" sz="2588"/>
              <a:t>BATCH PROCESSING</a:t>
            </a: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a:p>
            <a:pPr marL="0" lvl="0" indent="0" algn="l" rtl="0">
              <a:spcBef>
                <a:spcPts val="0"/>
              </a:spcBef>
              <a:spcAft>
                <a:spcPts val="0"/>
              </a:spcAft>
              <a:buNone/>
            </a:pPr>
            <a:r>
              <a:rPr lang="en-US" sz="2588"/>
              <a:t>CLICKSTREAM DATA</a:t>
            </a: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a:p>
            <a:pPr marL="0" lvl="0" indent="0" algn="l" rtl="0">
              <a:spcBef>
                <a:spcPts val="0"/>
              </a:spcBef>
              <a:spcAft>
                <a:spcPts val="0"/>
              </a:spcAft>
              <a:buNone/>
            </a:pPr>
            <a:endParaRPr sz="2588"/>
          </a:p>
        </p:txBody>
      </p:sp>
      <p:sp>
        <p:nvSpPr>
          <p:cNvPr id="135" name="Google Shape;135;g10b0dd4b636_0_101"/>
          <p:cNvSpPr txBox="1"/>
          <p:nvPr/>
        </p:nvSpPr>
        <p:spPr>
          <a:xfrm>
            <a:off x="1700175" y="357550"/>
            <a:ext cx="4489200" cy="790200"/>
          </a:xfrm>
          <a:prstGeom prst="rect">
            <a:avLst/>
          </a:prstGeom>
          <a:noFill/>
          <a:ln>
            <a:noFill/>
          </a:ln>
        </p:spPr>
        <p:txBody>
          <a:bodyPr spcFirstLastPara="1" wrap="square" lIns="91425" tIns="91425" rIns="91425" bIns="91425" anchor="t" anchorCtr="0">
            <a:spAutoFit/>
          </a:bodyPr>
          <a:lstStyle/>
          <a:p>
            <a:pPr marL="0" lvl="0" indent="0" algn="l" rtl="0">
              <a:lnSpc>
                <a:spcPct val="122916"/>
              </a:lnSpc>
              <a:spcBef>
                <a:spcPts val="800"/>
              </a:spcBef>
              <a:spcAft>
                <a:spcPts val="1100"/>
              </a:spcAft>
              <a:buNone/>
            </a:pPr>
            <a:endParaRPr sz="3933" b="1">
              <a:solidFill>
                <a:srgbClr val="091E42"/>
              </a:solidFill>
              <a:highlight>
                <a:srgbClr val="F4F5F7"/>
              </a:highlight>
            </a:endParaRPr>
          </a:p>
        </p:txBody>
      </p:sp>
      <p:sp>
        <p:nvSpPr>
          <p:cNvPr id="136" name="Google Shape;136;g10b0dd4b636_0_101"/>
          <p:cNvSpPr txBox="1"/>
          <p:nvPr/>
        </p:nvSpPr>
        <p:spPr>
          <a:xfrm>
            <a:off x="2661075" y="125000"/>
            <a:ext cx="6648300" cy="790200"/>
          </a:xfrm>
          <a:prstGeom prst="rect">
            <a:avLst/>
          </a:prstGeom>
          <a:noFill/>
          <a:ln>
            <a:noFill/>
          </a:ln>
        </p:spPr>
        <p:txBody>
          <a:bodyPr spcFirstLastPara="1" wrap="square" lIns="91425" tIns="91425" rIns="91425" bIns="91425" anchor="t" anchorCtr="0">
            <a:spAutoFit/>
          </a:bodyPr>
          <a:lstStyle/>
          <a:p>
            <a:pPr marL="457200" lvl="0" indent="457200" algn="l" rtl="0">
              <a:lnSpc>
                <a:spcPct val="122916"/>
              </a:lnSpc>
              <a:spcBef>
                <a:spcPts val="800"/>
              </a:spcBef>
              <a:spcAft>
                <a:spcPts val="1100"/>
              </a:spcAft>
              <a:buNone/>
            </a:pPr>
            <a:r>
              <a:rPr lang="en-US" sz="3933" b="1">
                <a:solidFill>
                  <a:srgbClr val="091E42"/>
                </a:solidFill>
                <a:highlight>
                  <a:srgbClr val="F4F5F7"/>
                </a:highlight>
              </a:rPr>
              <a:t>PROJECT FLOW</a:t>
            </a:r>
            <a:endParaRPr sz="3933" b="1">
              <a:solidFill>
                <a:srgbClr val="091E42"/>
              </a:solidFill>
              <a:highlight>
                <a:srgbClr val="F4F5F7"/>
              </a:highlight>
            </a:endParaRPr>
          </a:p>
        </p:txBody>
      </p:sp>
      <p:sp>
        <p:nvSpPr>
          <p:cNvPr id="137" name="Google Shape;137;g10b0dd4b636_0_101"/>
          <p:cNvSpPr/>
          <p:nvPr/>
        </p:nvSpPr>
        <p:spPr>
          <a:xfrm>
            <a:off x="878750" y="1738375"/>
            <a:ext cx="1067400" cy="53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AWS RDS</a:t>
            </a:r>
            <a:endParaRPr/>
          </a:p>
        </p:txBody>
      </p:sp>
      <p:sp>
        <p:nvSpPr>
          <p:cNvPr id="138" name="Google Shape;138;g10b0dd4b636_0_101"/>
          <p:cNvSpPr/>
          <p:nvPr/>
        </p:nvSpPr>
        <p:spPr>
          <a:xfrm>
            <a:off x="2750850" y="1776575"/>
            <a:ext cx="1299000" cy="47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INGESTION VIA SQOOP</a:t>
            </a:r>
            <a:endParaRPr/>
          </a:p>
        </p:txBody>
      </p:sp>
      <p:sp>
        <p:nvSpPr>
          <p:cNvPr id="139" name="Google Shape;139;g10b0dd4b636_0_101"/>
          <p:cNvSpPr/>
          <p:nvPr/>
        </p:nvSpPr>
        <p:spPr>
          <a:xfrm>
            <a:off x="4183575" y="1902925"/>
            <a:ext cx="505800" cy="27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0b0dd4b636_0_101"/>
          <p:cNvSpPr/>
          <p:nvPr/>
        </p:nvSpPr>
        <p:spPr>
          <a:xfrm>
            <a:off x="2095600" y="1902925"/>
            <a:ext cx="505800" cy="27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141" name="Google Shape;141;g10b0dd4b636_0_101"/>
          <p:cNvSpPr/>
          <p:nvPr/>
        </p:nvSpPr>
        <p:spPr>
          <a:xfrm>
            <a:off x="5007200" y="1733025"/>
            <a:ext cx="1203600" cy="53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HDFS</a:t>
            </a:r>
            <a:endParaRPr/>
          </a:p>
        </p:txBody>
      </p:sp>
      <p:sp>
        <p:nvSpPr>
          <p:cNvPr id="142" name="Google Shape;142;g10b0dd4b636_0_101"/>
          <p:cNvSpPr/>
          <p:nvPr/>
        </p:nvSpPr>
        <p:spPr>
          <a:xfrm>
            <a:off x="6450225" y="1813575"/>
            <a:ext cx="505800" cy="27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10b0dd4b636_0_101"/>
          <p:cNvSpPr/>
          <p:nvPr/>
        </p:nvSpPr>
        <p:spPr>
          <a:xfrm>
            <a:off x="7395500" y="1706975"/>
            <a:ext cx="1203600" cy="47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PYSPARK</a:t>
            </a:r>
            <a:endParaRPr/>
          </a:p>
        </p:txBody>
      </p:sp>
      <p:sp>
        <p:nvSpPr>
          <p:cNvPr id="144" name="Google Shape;144;g10b0dd4b636_0_101"/>
          <p:cNvSpPr/>
          <p:nvPr/>
        </p:nvSpPr>
        <p:spPr>
          <a:xfrm>
            <a:off x="8933900" y="1813575"/>
            <a:ext cx="505800" cy="27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10b0dd4b636_0_101"/>
          <p:cNvSpPr/>
          <p:nvPr/>
        </p:nvSpPr>
        <p:spPr>
          <a:xfrm>
            <a:off x="9953375" y="1706975"/>
            <a:ext cx="1553100" cy="47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VISUALIZATION</a:t>
            </a:r>
            <a:endParaRPr/>
          </a:p>
        </p:txBody>
      </p:sp>
      <p:sp>
        <p:nvSpPr>
          <p:cNvPr id="146" name="Google Shape;146;g10b0dd4b636_0_101"/>
          <p:cNvSpPr/>
          <p:nvPr/>
        </p:nvSpPr>
        <p:spPr>
          <a:xfrm>
            <a:off x="685825" y="4114800"/>
            <a:ext cx="1915500" cy="6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KAFKA BROKER</a:t>
            </a:r>
            <a:endParaRPr/>
          </a:p>
        </p:txBody>
      </p:sp>
      <p:sp>
        <p:nvSpPr>
          <p:cNvPr id="147" name="Google Shape;147;g10b0dd4b636_0_101"/>
          <p:cNvSpPr/>
          <p:nvPr/>
        </p:nvSpPr>
        <p:spPr>
          <a:xfrm>
            <a:off x="2750850" y="4283400"/>
            <a:ext cx="356700" cy="27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10b0dd4b636_0_101"/>
          <p:cNvSpPr/>
          <p:nvPr/>
        </p:nvSpPr>
        <p:spPr>
          <a:xfrm>
            <a:off x="3243275" y="4114800"/>
            <a:ext cx="1915500" cy="6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KAFKA CONSUMER</a:t>
            </a:r>
            <a:endParaRPr/>
          </a:p>
        </p:txBody>
      </p:sp>
      <p:sp>
        <p:nvSpPr>
          <p:cNvPr id="149" name="Google Shape;149;g10b0dd4b636_0_101"/>
          <p:cNvSpPr/>
          <p:nvPr/>
        </p:nvSpPr>
        <p:spPr>
          <a:xfrm>
            <a:off x="5294500" y="4314150"/>
            <a:ext cx="356700" cy="276900"/>
          </a:xfrm>
          <a:prstGeom prst="rightArrow">
            <a:avLst>
              <a:gd name="adj1" fmla="val 5199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10b0dd4b636_0_101"/>
          <p:cNvSpPr/>
          <p:nvPr/>
        </p:nvSpPr>
        <p:spPr>
          <a:xfrm>
            <a:off x="5786925" y="4114800"/>
            <a:ext cx="910200" cy="6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HDFS</a:t>
            </a:r>
            <a:endParaRPr/>
          </a:p>
        </p:txBody>
      </p:sp>
      <p:sp>
        <p:nvSpPr>
          <p:cNvPr id="151" name="Google Shape;151;g10b0dd4b636_0_101"/>
          <p:cNvSpPr/>
          <p:nvPr/>
        </p:nvSpPr>
        <p:spPr>
          <a:xfrm>
            <a:off x="6832850" y="4283400"/>
            <a:ext cx="603900" cy="33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10b0dd4b636_0_101"/>
          <p:cNvSpPr/>
          <p:nvPr/>
        </p:nvSpPr>
        <p:spPr>
          <a:xfrm>
            <a:off x="7564475" y="4075950"/>
            <a:ext cx="1203600" cy="6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PYSPARK</a:t>
            </a:r>
            <a:endParaRPr/>
          </a:p>
        </p:txBody>
      </p:sp>
      <p:sp>
        <p:nvSpPr>
          <p:cNvPr id="153" name="Google Shape;153;g10b0dd4b636_0_101"/>
          <p:cNvSpPr/>
          <p:nvPr/>
        </p:nvSpPr>
        <p:spPr>
          <a:xfrm>
            <a:off x="8895800" y="4314150"/>
            <a:ext cx="505800" cy="338400"/>
          </a:xfrm>
          <a:prstGeom prst="rightArrow">
            <a:avLst>
              <a:gd name="adj1" fmla="val 50000"/>
              <a:gd name="adj2" fmla="val 480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10b0dd4b636_0_101"/>
          <p:cNvSpPr/>
          <p:nvPr/>
        </p:nvSpPr>
        <p:spPr>
          <a:xfrm>
            <a:off x="9727175" y="4030350"/>
            <a:ext cx="1779300" cy="68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g10b0dd4b636_0_153"/>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g10b0dd4b636_0_153"/>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g10b0dd4b636_0_153"/>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62" name="Google Shape;162;g10b0dd4b636_0_153"/>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3" name="Google Shape;163;g10b0dd4b636_0_153"/>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64" name="Google Shape;164;g10b0dd4b636_0_153"/>
          <p:cNvSpPr txBox="1"/>
          <p:nvPr/>
        </p:nvSpPr>
        <p:spPr>
          <a:xfrm>
            <a:off x="942150" y="660700"/>
            <a:ext cx="10451100" cy="2991900"/>
          </a:xfrm>
          <a:prstGeom prst="rect">
            <a:avLst/>
          </a:prstGeom>
          <a:noFill/>
          <a:ln>
            <a:noFill/>
          </a:ln>
        </p:spPr>
        <p:txBody>
          <a:bodyPr spcFirstLastPara="1" wrap="square" lIns="91425" tIns="91425" rIns="91425" bIns="91425" anchor="t" anchorCtr="0">
            <a:spAutoFit/>
          </a:bodyPr>
          <a:lstStyle/>
          <a:p>
            <a:pPr marL="0" lvl="0" indent="0" algn="l" rtl="0">
              <a:lnSpc>
                <a:spcPct val="122916"/>
              </a:lnSpc>
              <a:spcBef>
                <a:spcPts val="800"/>
              </a:spcBef>
              <a:spcAft>
                <a:spcPts val="0"/>
              </a:spcAft>
              <a:buNone/>
            </a:pPr>
            <a:r>
              <a:rPr lang="en-US" sz="3933" b="1">
                <a:solidFill>
                  <a:srgbClr val="091E42"/>
                </a:solidFill>
                <a:highlight>
                  <a:srgbClr val="F4F5F7"/>
                </a:highlight>
              </a:rPr>
              <a:t>MILESTONE</a:t>
            </a:r>
            <a:endParaRPr sz="3933" b="1">
              <a:solidFill>
                <a:srgbClr val="091E42"/>
              </a:solidFill>
              <a:highlight>
                <a:srgbClr val="F4F5F7"/>
              </a:highlight>
            </a:endParaRPr>
          </a:p>
          <a:p>
            <a:pPr marL="0" lvl="0" indent="0" algn="l" rtl="0">
              <a:lnSpc>
                <a:spcPct val="122916"/>
              </a:lnSpc>
              <a:spcBef>
                <a:spcPts val="1100"/>
              </a:spcBef>
              <a:spcAft>
                <a:spcPts val="0"/>
              </a:spcAft>
              <a:buNone/>
            </a:pPr>
            <a:r>
              <a:rPr lang="en-US" sz="2733">
                <a:solidFill>
                  <a:srgbClr val="091E42"/>
                </a:solidFill>
                <a:highlight>
                  <a:srgbClr val="F4F5F7"/>
                </a:highlight>
              </a:rPr>
              <a:t>Click stream data ingestion</a:t>
            </a:r>
            <a:endParaRPr sz="2733">
              <a:solidFill>
                <a:srgbClr val="091E42"/>
              </a:solidFill>
              <a:highlight>
                <a:srgbClr val="F4F5F7"/>
              </a:highlight>
            </a:endParaRPr>
          </a:p>
          <a:p>
            <a:pPr marL="0" lvl="0" indent="0" algn="l" rtl="0">
              <a:lnSpc>
                <a:spcPct val="122916"/>
              </a:lnSpc>
              <a:spcBef>
                <a:spcPts val="1100"/>
              </a:spcBef>
              <a:spcAft>
                <a:spcPts val="0"/>
              </a:spcAft>
              <a:buNone/>
            </a:pPr>
            <a:endParaRPr sz="2733">
              <a:solidFill>
                <a:srgbClr val="091E42"/>
              </a:solidFill>
              <a:highlight>
                <a:srgbClr val="F4F5F7"/>
              </a:highlight>
            </a:endParaRPr>
          </a:p>
          <a:p>
            <a:pPr marL="0" lvl="0" indent="0" algn="l" rtl="0">
              <a:lnSpc>
                <a:spcPct val="122916"/>
              </a:lnSpc>
              <a:spcBef>
                <a:spcPts val="1100"/>
              </a:spcBef>
              <a:spcAft>
                <a:spcPts val="1100"/>
              </a:spcAft>
              <a:buNone/>
            </a:pPr>
            <a:endParaRPr sz="3933" b="1">
              <a:solidFill>
                <a:srgbClr val="091E42"/>
              </a:solidFill>
              <a:highlight>
                <a:srgbClr val="F4F5F7"/>
              </a:highlight>
            </a:endParaRPr>
          </a:p>
        </p:txBody>
      </p:sp>
      <p:pic>
        <p:nvPicPr>
          <p:cNvPr id="165" name="Google Shape;165;g10b0dd4b636_0_153"/>
          <p:cNvPicPr preferRelativeResize="0"/>
          <p:nvPr/>
        </p:nvPicPr>
        <p:blipFill>
          <a:blip r:embed="rId4">
            <a:alphaModFix/>
          </a:blip>
          <a:stretch>
            <a:fillRect/>
          </a:stretch>
        </p:blipFill>
        <p:spPr>
          <a:xfrm>
            <a:off x="465300" y="2862850"/>
            <a:ext cx="10349510" cy="24070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g10b0dd4b636_0_185"/>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g10b0dd4b636_0_185"/>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g10b0dd4b636_0_185"/>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73" name="Google Shape;173;g10b0dd4b636_0_185"/>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4" name="Google Shape;174;g10b0dd4b636_0_185"/>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75" name="Google Shape;175;g10b0dd4b636_0_185"/>
          <p:cNvSpPr txBox="1"/>
          <p:nvPr/>
        </p:nvSpPr>
        <p:spPr>
          <a:xfrm>
            <a:off x="942150" y="660700"/>
            <a:ext cx="10451100" cy="3423000"/>
          </a:xfrm>
          <a:prstGeom prst="rect">
            <a:avLst/>
          </a:prstGeom>
          <a:noFill/>
          <a:ln>
            <a:noFill/>
          </a:ln>
        </p:spPr>
        <p:txBody>
          <a:bodyPr spcFirstLastPara="1" wrap="square" lIns="91425" tIns="91425" rIns="91425" bIns="91425" anchor="t" anchorCtr="0">
            <a:spAutoFit/>
          </a:bodyPr>
          <a:lstStyle/>
          <a:p>
            <a:pPr marL="0" lvl="0" indent="0" algn="l" rtl="0">
              <a:lnSpc>
                <a:spcPct val="122916"/>
              </a:lnSpc>
              <a:spcBef>
                <a:spcPts val="800"/>
              </a:spcBef>
              <a:spcAft>
                <a:spcPts val="0"/>
              </a:spcAft>
              <a:buNone/>
            </a:pPr>
            <a:r>
              <a:rPr lang="en-US" sz="2733" b="1">
                <a:solidFill>
                  <a:srgbClr val="091E42"/>
                </a:solidFill>
                <a:highlight>
                  <a:srgbClr val="F4F5F7"/>
                </a:highlight>
              </a:rPr>
              <a:t>Transformation</a:t>
            </a:r>
            <a:endParaRPr sz="2733" b="1">
              <a:solidFill>
                <a:srgbClr val="091E42"/>
              </a:solidFill>
              <a:highlight>
                <a:srgbClr val="F4F5F7"/>
              </a:highlight>
            </a:endParaRPr>
          </a:p>
          <a:p>
            <a:pPr marL="457200" lvl="0" indent="-402166" algn="l" rtl="0">
              <a:lnSpc>
                <a:spcPct val="122916"/>
              </a:lnSpc>
              <a:spcBef>
                <a:spcPts val="1100"/>
              </a:spcBef>
              <a:spcAft>
                <a:spcPts val="0"/>
              </a:spcAft>
              <a:buClr>
                <a:srgbClr val="091E42"/>
              </a:buClr>
              <a:buSzPts val="2733"/>
              <a:buChar char="●"/>
            </a:pPr>
            <a:r>
              <a:rPr lang="en-US" sz="2733">
                <a:solidFill>
                  <a:srgbClr val="091E42"/>
                </a:solidFill>
                <a:highlight>
                  <a:srgbClr val="F4F5F7"/>
                </a:highlight>
              </a:rPr>
              <a:t>Total number of bookings color-wise.</a:t>
            </a:r>
            <a:endParaRPr sz="2733">
              <a:solidFill>
                <a:srgbClr val="091E42"/>
              </a:solidFill>
              <a:highlight>
                <a:srgbClr val="F4F5F7"/>
              </a:highlight>
            </a:endParaRPr>
          </a:p>
          <a:p>
            <a:pPr marL="0" lvl="0" indent="0" algn="l" rtl="0">
              <a:lnSpc>
                <a:spcPct val="122916"/>
              </a:lnSpc>
              <a:spcBef>
                <a:spcPts val="1100"/>
              </a:spcBef>
              <a:spcAft>
                <a:spcPts val="0"/>
              </a:spcAft>
              <a:buNone/>
            </a:pPr>
            <a:endParaRPr sz="2733">
              <a:solidFill>
                <a:srgbClr val="091E42"/>
              </a:solidFill>
              <a:highlight>
                <a:srgbClr val="F4F5F7"/>
              </a:highlight>
            </a:endParaRPr>
          </a:p>
          <a:p>
            <a:pPr marL="0" lvl="0" indent="0" algn="l" rtl="0">
              <a:lnSpc>
                <a:spcPct val="122916"/>
              </a:lnSpc>
              <a:spcBef>
                <a:spcPts val="1100"/>
              </a:spcBef>
              <a:spcAft>
                <a:spcPts val="0"/>
              </a:spcAft>
              <a:buNone/>
            </a:pPr>
            <a:endParaRPr sz="2733">
              <a:solidFill>
                <a:srgbClr val="091E42"/>
              </a:solidFill>
              <a:highlight>
                <a:srgbClr val="F4F5F7"/>
              </a:highlight>
            </a:endParaRPr>
          </a:p>
          <a:p>
            <a:pPr marL="0" lvl="0" indent="0" algn="l" rtl="0">
              <a:lnSpc>
                <a:spcPct val="122916"/>
              </a:lnSpc>
              <a:spcBef>
                <a:spcPts val="1100"/>
              </a:spcBef>
              <a:spcAft>
                <a:spcPts val="1100"/>
              </a:spcAft>
              <a:buNone/>
            </a:pPr>
            <a:endParaRPr sz="3933" b="1">
              <a:solidFill>
                <a:srgbClr val="091E42"/>
              </a:solidFill>
              <a:highlight>
                <a:srgbClr val="F4F5F7"/>
              </a:highlight>
            </a:endParaRPr>
          </a:p>
        </p:txBody>
      </p:sp>
      <p:pic>
        <p:nvPicPr>
          <p:cNvPr id="176" name="Google Shape;176;g10b0dd4b636_0_185"/>
          <p:cNvPicPr preferRelativeResize="0"/>
          <p:nvPr/>
        </p:nvPicPr>
        <p:blipFill>
          <a:blip r:embed="rId4">
            <a:alphaModFix/>
          </a:blip>
          <a:stretch>
            <a:fillRect/>
          </a:stretch>
        </p:blipFill>
        <p:spPr>
          <a:xfrm>
            <a:off x="1112100" y="2057400"/>
            <a:ext cx="10034375" cy="4059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g10b0dd4b636_0_229"/>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g10b0dd4b636_0_229"/>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g10b0dd4b636_0_229"/>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84" name="Google Shape;184;g10b0dd4b636_0_229"/>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5" name="Google Shape;185;g10b0dd4b636_0_229"/>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86" name="Google Shape;186;g10b0dd4b636_0_229"/>
          <p:cNvSpPr txBox="1"/>
          <p:nvPr/>
        </p:nvSpPr>
        <p:spPr>
          <a:xfrm>
            <a:off x="942150" y="660700"/>
            <a:ext cx="10451100" cy="1448400"/>
          </a:xfrm>
          <a:prstGeom prst="rect">
            <a:avLst/>
          </a:prstGeom>
          <a:noFill/>
          <a:ln>
            <a:noFill/>
          </a:ln>
        </p:spPr>
        <p:txBody>
          <a:bodyPr spcFirstLastPara="1" wrap="square" lIns="91425" tIns="91425" rIns="91425" bIns="91425" anchor="t" anchorCtr="0">
            <a:spAutoFit/>
          </a:bodyPr>
          <a:lstStyle/>
          <a:p>
            <a:pPr marL="457200" lvl="0" indent="-402166" algn="l" rtl="0">
              <a:lnSpc>
                <a:spcPct val="122916"/>
              </a:lnSpc>
              <a:spcBef>
                <a:spcPts val="800"/>
              </a:spcBef>
              <a:spcAft>
                <a:spcPts val="0"/>
              </a:spcAft>
              <a:buClr>
                <a:srgbClr val="091E42"/>
              </a:buClr>
              <a:buSzPts val="2733"/>
              <a:buChar char="●"/>
            </a:pPr>
            <a:r>
              <a:rPr lang="en-US" sz="2733">
                <a:solidFill>
                  <a:srgbClr val="091E42"/>
                </a:solidFill>
                <a:highlight>
                  <a:srgbClr val="F4F5F7"/>
                </a:highlight>
              </a:rPr>
              <a:t>Trip fare Monthly.</a:t>
            </a:r>
            <a:endParaRPr sz="2733">
              <a:solidFill>
                <a:srgbClr val="091E42"/>
              </a:solidFill>
              <a:highlight>
                <a:srgbClr val="F4F5F7"/>
              </a:highlight>
            </a:endParaRPr>
          </a:p>
          <a:p>
            <a:pPr marL="0" lvl="0" indent="0" algn="l" rtl="0">
              <a:lnSpc>
                <a:spcPct val="122916"/>
              </a:lnSpc>
              <a:spcBef>
                <a:spcPts val="1100"/>
              </a:spcBef>
              <a:spcAft>
                <a:spcPts val="1100"/>
              </a:spcAft>
              <a:buNone/>
            </a:pPr>
            <a:endParaRPr sz="3933" b="1">
              <a:solidFill>
                <a:srgbClr val="091E42"/>
              </a:solidFill>
              <a:highlight>
                <a:srgbClr val="F4F5F7"/>
              </a:highlight>
            </a:endParaRPr>
          </a:p>
        </p:txBody>
      </p:sp>
      <p:pic>
        <p:nvPicPr>
          <p:cNvPr id="187" name="Google Shape;187;g10b0dd4b636_0_229"/>
          <p:cNvPicPr preferRelativeResize="0"/>
          <p:nvPr/>
        </p:nvPicPr>
        <p:blipFill>
          <a:blip r:embed="rId4">
            <a:alphaModFix/>
          </a:blip>
          <a:stretch>
            <a:fillRect/>
          </a:stretch>
        </p:blipFill>
        <p:spPr>
          <a:xfrm>
            <a:off x="778475" y="1464500"/>
            <a:ext cx="10368002" cy="480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g10b0dd4b636_0_196"/>
          <p:cNvSpPr/>
          <p:nvPr/>
        </p:nvSpPr>
        <p:spPr>
          <a:xfrm>
            <a:off x="0" y="660711"/>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g10b0dd4b636_0_196"/>
          <p:cNvSpPr/>
          <p:nvPr/>
        </p:nvSpPr>
        <p:spPr>
          <a:xfrm>
            <a:off x="0" y="3846457"/>
            <a:ext cx="356700" cy="1839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4" name="Google Shape;194;g10b0dd4b636_0_196"/>
          <p:cNvSpPr txBox="1"/>
          <p:nvPr/>
        </p:nvSpPr>
        <p:spPr>
          <a:xfrm>
            <a:off x="9532699" y="6364445"/>
            <a:ext cx="22986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Futurense. All Rights Reserved.</a:t>
            </a:r>
            <a:endParaRPr/>
          </a:p>
        </p:txBody>
      </p:sp>
      <p:sp>
        <p:nvSpPr>
          <p:cNvPr id="195" name="Google Shape;195;g10b0dd4b636_0_196"/>
          <p:cNvSpPr/>
          <p:nvPr/>
        </p:nvSpPr>
        <p:spPr>
          <a:xfrm>
            <a:off x="10966478" y="0"/>
            <a:ext cx="720000" cy="864000"/>
          </a:xfrm>
          <a:prstGeom prst="rect">
            <a:avLst/>
          </a:prstGeom>
          <a:solidFill>
            <a:srgbClr val="FDBA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6" name="Google Shape;196;g10b0dd4b636_0_196"/>
          <p:cNvPicPr preferRelativeResize="0"/>
          <p:nvPr/>
        </p:nvPicPr>
        <p:blipFill rotWithShape="1">
          <a:blip r:embed="rId3">
            <a:alphaModFix/>
          </a:blip>
          <a:srcRect/>
          <a:stretch/>
        </p:blipFill>
        <p:spPr>
          <a:xfrm>
            <a:off x="11146478" y="125007"/>
            <a:ext cx="360000" cy="613986"/>
          </a:xfrm>
          <a:prstGeom prst="rect">
            <a:avLst/>
          </a:prstGeom>
          <a:noFill/>
          <a:ln>
            <a:noFill/>
          </a:ln>
        </p:spPr>
      </p:pic>
      <p:sp>
        <p:nvSpPr>
          <p:cNvPr id="197" name="Google Shape;197;g10b0dd4b636_0_196"/>
          <p:cNvSpPr txBox="1"/>
          <p:nvPr/>
        </p:nvSpPr>
        <p:spPr>
          <a:xfrm>
            <a:off x="942150" y="660700"/>
            <a:ext cx="10451100" cy="1448400"/>
          </a:xfrm>
          <a:prstGeom prst="rect">
            <a:avLst/>
          </a:prstGeom>
          <a:noFill/>
          <a:ln>
            <a:noFill/>
          </a:ln>
        </p:spPr>
        <p:txBody>
          <a:bodyPr spcFirstLastPara="1" wrap="square" lIns="91425" tIns="91425" rIns="91425" bIns="91425" anchor="t" anchorCtr="0">
            <a:spAutoFit/>
          </a:bodyPr>
          <a:lstStyle/>
          <a:p>
            <a:pPr marL="457200" lvl="0" indent="-402166" algn="l" rtl="0">
              <a:lnSpc>
                <a:spcPct val="122916"/>
              </a:lnSpc>
              <a:spcBef>
                <a:spcPts val="800"/>
              </a:spcBef>
              <a:spcAft>
                <a:spcPts val="0"/>
              </a:spcAft>
              <a:buClr>
                <a:srgbClr val="091E42"/>
              </a:buClr>
              <a:buSzPts val="2733"/>
              <a:buChar char="●"/>
            </a:pPr>
            <a:r>
              <a:rPr lang="en-US" sz="2733">
                <a:solidFill>
                  <a:srgbClr val="091E42"/>
                </a:solidFill>
                <a:highlight>
                  <a:srgbClr val="F4F5F7"/>
                </a:highlight>
              </a:rPr>
              <a:t>Tip Amount Monthly.</a:t>
            </a:r>
            <a:endParaRPr sz="2733">
              <a:solidFill>
                <a:srgbClr val="091E42"/>
              </a:solidFill>
              <a:highlight>
                <a:srgbClr val="F4F5F7"/>
              </a:highlight>
            </a:endParaRPr>
          </a:p>
          <a:p>
            <a:pPr marL="0" lvl="0" indent="0" algn="l" rtl="0">
              <a:lnSpc>
                <a:spcPct val="122916"/>
              </a:lnSpc>
              <a:spcBef>
                <a:spcPts val="1100"/>
              </a:spcBef>
              <a:spcAft>
                <a:spcPts val="1100"/>
              </a:spcAft>
              <a:buNone/>
            </a:pPr>
            <a:endParaRPr sz="3933" b="1">
              <a:solidFill>
                <a:srgbClr val="091E42"/>
              </a:solidFill>
              <a:highlight>
                <a:srgbClr val="F4F5F7"/>
              </a:highlight>
            </a:endParaRPr>
          </a:p>
        </p:txBody>
      </p:sp>
      <p:pic>
        <p:nvPicPr>
          <p:cNvPr id="198" name="Google Shape;198;g10b0dd4b636_0_196"/>
          <p:cNvPicPr preferRelativeResize="0"/>
          <p:nvPr/>
        </p:nvPicPr>
        <p:blipFill>
          <a:blip r:embed="rId4">
            <a:alphaModFix/>
          </a:blip>
          <a:stretch>
            <a:fillRect/>
          </a:stretch>
        </p:blipFill>
        <p:spPr>
          <a:xfrm>
            <a:off x="778475" y="1734000"/>
            <a:ext cx="10451101" cy="4907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Work Sans</vt:lpstr>
      <vt:lpstr>Arial</vt:lpstr>
      <vt:lpstr>Roboto</vt:lpstr>
      <vt:lpstr>Office Theme</vt:lpstr>
      <vt:lpstr>PowerPoint Presentation</vt:lpstr>
      <vt:lpstr>PowerPoint Presentation</vt:lpstr>
      <vt:lpstr>               </vt:lpstr>
      <vt:lpstr>PowerPoint Presentation</vt:lpstr>
      <vt:lpstr>BATCH PROCESSING     CLICKSTREAM DATA    </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MilesPC</dc:creator>
  <cp:lastModifiedBy>abhinav shukla</cp:lastModifiedBy>
  <cp:revision>1</cp:revision>
  <dcterms:created xsi:type="dcterms:W3CDTF">2021-09-28T12:33:23Z</dcterms:created>
  <dcterms:modified xsi:type="dcterms:W3CDTF">2022-01-18T06:09:41Z</dcterms:modified>
</cp:coreProperties>
</file>