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customXml/item1.xml" ContentType="application/xml"/>
  <Override PartName="/customXml/item2.xml" ContentType="application/xml"/>
  <Override PartName="/customXml/item3.xml" ContentType="application/xml"/>
  <Override PartName="/customXml/item4.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Authors.xml" ContentType="application/vnd.openxmlformats-officedocument.presentationml.commentAuthors+xml"/>
  <Override PartName="/ppt/comments/moderncomment1.xml" ContentType="application/vnd.ms-powerpoint.comments+xml"/>
  <Override PartName="/ppt/comments/moderncomment2.xml" ContentType="application/vnd.ms-powerpoint.comments+xml"/>
  <Override PartName="/ppt/comments/moderncomment3.xml" ContentType="application/vnd.ms-powerpoint.comments+xml"/>
  <Override PartName="/ppt/comments/moderncomment4.xml" ContentType="application/vnd.ms-powerpoint.comments+xml"/>
  <Override PartName="/ppt/comments/moderncomment5.xml" ContentType="application/vnd.ms-powerpoint.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4-->
<p:presentation xmlns:r="http://schemas.openxmlformats.org/officeDocument/2006/relationships" xmlns:a="http://schemas.openxmlformats.org/drawingml/2006/main" xmlns:p="http://schemas.openxmlformats.org/presentationml/2006/main" saveSubsetFonts="1" autoCompressPictures="0">
  <p:sldMasterIdLst>
    <p:sldMasterId id="2147483682" r:id="rId7"/>
    <p:sldMasterId id="2147483883" r:id="rId8"/>
  </p:sldMasterIdLst>
  <p:notesMasterIdLst>
    <p:notesMasterId r:id="rId9"/>
  </p:notesMasterIdLst>
  <p:handoutMasterIdLst>
    <p:handoutMasterId r:id="rId10"/>
  </p:handoutMasterIdLst>
  <p:sldIdLst>
    <p:sldId id="5174" r:id="rId11"/>
    <p:sldId id="5226" r:id="rId12"/>
    <p:sldId id="5227" r:id="rId13"/>
    <p:sldId id="5224" r:id="rId14"/>
    <p:sldId id="5228" r:id="rId15"/>
    <p:sldId id="5220" r:id="rId16"/>
    <p:sldId id="5214" r:id="rId17"/>
  </p:sldIdLst>
  <p:sldSz cx="12192000" cy="6858000"/>
  <p:notesSz cx="9290050" cy="7004050"/>
  <p:custDataLst>
    <p:tags r:id="rId18"/>
  </p:custDataLst>
  <p:defaultTextStyle>
    <a:defPPr>
      <a:defRPr lang="en-US"/>
    </a:defPPr>
    <a:lvl1pPr marL="0" algn="l" defTabSz="1219080" rtl="0" eaLnBrk="1" latinLnBrk="0" hangingPunct="1">
      <a:defRPr sz="2400" kern="1200">
        <a:solidFill>
          <a:schemeClr val="tx1"/>
        </a:solidFill>
        <a:latin typeface="+mn-lt"/>
        <a:ea typeface="+mn-ea"/>
        <a:cs typeface="+mn-cs"/>
      </a:defRPr>
    </a:lvl1pPr>
    <a:lvl2pPr marL="609539" algn="l" defTabSz="1219080" rtl="0" eaLnBrk="1" latinLnBrk="0" hangingPunct="1">
      <a:defRPr sz="2400" kern="1200">
        <a:solidFill>
          <a:schemeClr val="tx1"/>
        </a:solidFill>
        <a:latin typeface="+mn-lt"/>
        <a:ea typeface="+mn-ea"/>
        <a:cs typeface="+mn-cs"/>
      </a:defRPr>
    </a:lvl2pPr>
    <a:lvl3pPr marL="1219080" algn="l" defTabSz="1219080" rtl="0" eaLnBrk="1" latinLnBrk="0" hangingPunct="1">
      <a:defRPr sz="2400" kern="1200">
        <a:solidFill>
          <a:schemeClr val="tx1"/>
        </a:solidFill>
        <a:latin typeface="+mn-lt"/>
        <a:ea typeface="+mn-ea"/>
        <a:cs typeface="+mn-cs"/>
      </a:defRPr>
    </a:lvl3pPr>
    <a:lvl4pPr marL="1828618" algn="l" defTabSz="1219080" rtl="0" eaLnBrk="1" latinLnBrk="0" hangingPunct="1">
      <a:defRPr sz="2400" kern="1200">
        <a:solidFill>
          <a:schemeClr val="tx1"/>
        </a:solidFill>
        <a:latin typeface="+mn-lt"/>
        <a:ea typeface="+mn-ea"/>
        <a:cs typeface="+mn-cs"/>
      </a:defRPr>
    </a:lvl4pPr>
    <a:lvl5pPr marL="2438158" algn="l" defTabSz="1219080" rtl="0" eaLnBrk="1" latinLnBrk="0" hangingPunct="1">
      <a:defRPr sz="2400" kern="1200">
        <a:solidFill>
          <a:schemeClr val="tx1"/>
        </a:solidFill>
        <a:latin typeface="+mn-lt"/>
        <a:ea typeface="+mn-ea"/>
        <a:cs typeface="+mn-cs"/>
      </a:defRPr>
    </a:lvl5pPr>
    <a:lvl6pPr marL="3047696" algn="l" defTabSz="1219080" rtl="0" eaLnBrk="1" latinLnBrk="0" hangingPunct="1">
      <a:defRPr sz="2400" kern="1200">
        <a:solidFill>
          <a:schemeClr val="tx1"/>
        </a:solidFill>
        <a:latin typeface="+mn-lt"/>
        <a:ea typeface="+mn-ea"/>
        <a:cs typeface="+mn-cs"/>
      </a:defRPr>
    </a:lvl6pPr>
    <a:lvl7pPr marL="3657235" algn="l" defTabSz="1219080" rtl="0" eaLnBrk="1" latinLnBrk="0" hangingPunct="1">
      <a:defRPr sz="2400" kern="1200">
        <a:solidFill>
          <a:schemeClr val="tx1"/>
        </a:solidFill>
        <a:latin typeface="+mn-lt"/>
        <a:ea typeface="+mn-ea"/>
        <a:cs typeface="+mn-cs"/>
      </a:defRPr>
    </a:lvl7pPr>
    <a:lvl8pPr marL="4266773" algn="l" defTabSz="1219080" rtl="0" eaLnBrk="1" latinLnBrk="0" hangingPunct="1">
      <a:defRPr sz="2400" kern="1200">
        <a:solidFill>
          <a:schemeClr val="tx1"/>
        </a:solidFill>
        <a:latin typeface="+mn-lt"/>
        <a:ea typeface="+mn-ea"/>
        <a:cs typeface="+mn-cs"/>
      </a:defRPr>
    </a:lvl8pPr>
    <a:lvl9pPr marL="4876313" algn="l" defTabSz="121908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9BFD94-63C7-47E8-A240-6245A22AA901}">
          <p14:sldIdLst>
            <p14:sldId id="5174"/>
            <p14:sldId id="5226"/>
            <p14:sldId id="5227"/>
            <p14:sldId id="5224"/>
            <p14:sldId id="5228"/>
            <p14:sldId id="5220"/>
            <p14:sldId id="5214"/>
          </p14:sldIdLst>
        </p14:section>
      </p14:sectionLst>
    </p:ext>
    <p:ext uri="{EFAFB233-063F-42B5-8137-9DF3F51BA10A}">
      <p15:sldGuideLst xmlns:p15="http://schemas.microsoft.com/office/powerpoint/2012/main">
        <p15:guide id="1" pos="216" userDrawn="1">
          <p15:clr>
            <a:srgbClr val="A4A3A4"/>
          </p15:clr>
        </p15:guide>
        <p15:guide id="2" orient="horz" pos="756" userDrawn="1">
          <p15:clr>
            <a:srgbClr val="A4A3A4"/>
          </p15:clr>
        </p15:guide>
      </p15:sldGuideLst>
    </p:ext>
    <p:ext uri="{2D200454-40CA-4A62-9FC3-DE9A4176ACB9}">
      <p15:notesGuideLst xmlns:p15="http://schemas.microsoft.com/office/powerpoint/2012/main">
        <p15:guide id="1" orient="horz" pos="2206" userDrawn="1">
          <p15:clr>
            <a:srgbClr val="A4A3A4"/>
          </p15:clr>
        </p15:guide>
        <p15:guide id="2" pos="2926" userDrawn="1">
          <p15:clr>
            <a:srgbClr val="A4A3A4"/>
          </p15:clr>
        </p15:guide>
        <p15:guide id="3" pos="490" userDrawn="1">
          <p15:clr>
            <a:srgbClr val="A4A3A4"/>
          </p15:clr>
        </p15:guide>
        <p15:guide id="4" pos="5361" userDrawn="1">
          <p15:clr>
            <a:srgbClr val="A4A3A4"/>
          </p15:clr>
        </p15:guide>
        <p15:guide id="5" orient="horz" pos="1057" userDrawn="1">
          <p15:clr>
            <a:srgbClr val="A4A3A4"/>
          </p15:clr>
        </p15:guide>
        <p15:guide id="6" orient="horz" pos="3327" userDrawn="1">
          <p15:clr>
            <a:srgbClr val="A4A3A4"/>
          </p15:clr>
        </p15:guide>
      </p15:notesGuideLst>
    </p:ext>
  </p:extLst>
</p:presentation>
</file>

<file path=ppt/authors.xml><?xml version="1.0" encoding="utf-8"?>
<p188:authorLst xmlns:p="http://schemas.openxmlformats.org/presentationml/2006/main" xmlns:p188="http://schemas.microsoft.com/office/powerpoint/2018/8/main">
  <p188:author id="{1AE1E804-414D-BD6D-F72A-BB6F163E1C9E}" name="CACTUS-MM" initials="MM" userId="CACTUS-MM" providerId="None"/>
  <p188:author id="{0AFD991A-DE7F-4F83-AF8C-13D7C566DFAB}" name="Cactus_MLR" initials="MLR" userId="" providerId=""/>
</p188:authorLst>
</file>

<file path=ppt/commentAuthors.xml><?xml version="1.0" encoding="utf-8"?>
<p:cmAuthorLst xmlns:p="http://schemas.openxmlformats.org/presentationml/2006/main">
  <p:cmAuthor id="0" name="Markovic, Ana" initials="AM" lastIdx="0" clrIdx="0"/>
  <p:cmAuthor id="1" name="Markovic, Ana" initials="MA" lastIdx="0" clrIdx="1"/>
  <p:cmAuthor id="2" name="Nene Anadu, PhD (SciM)" initials="NAP(" lastIdx="0" clrIdx="2"/>
  <p:cmAuthor id="3" name="Jackie Stone, PhD (SciM)" initials="JSP(" lastIdx="0" clrIdx="3"/>
  <p:cmAuthor id="4" name="Benjamin, Jonathan" initials="BJ" lastIdx="0" clrIdx="4"/>
  <p:cmAuthor id="5" name="Nikita Shchepin (SciM)" initials="NS(" lastIdx="0" clrIdx="5"/>
  <p:cmAuthor id="6" name="Awe, Jason" initials="AJ" lastIdx="0" clrIdx="6">
    <p:extLst>
      <p:ext uri="{19B8F6BF-5375-455C-9EA6-DF929625EA0E}">
        <p15:presenceInfo xmlns:p15="http://schemas.microsoft.com/office/powerpoint/2012/main" userId="S-1-5-21-379614923-3435630508-3781305282-425871" providerId="AD"/>
      </p:ext>
    </p:extLst>
  </p:cmAuthor>
  <p:cmAuthor id="7" name="Bartlett, Denise" initials="BD" lastIdx="0" clrIdx="7">
    <p:extLst>
      <p:ext uri="{19B8F6BF-5375-455C-9EA6-DF929625EA0E}">
        <p15:presenceInfo xmlns:p15="http://schemas.microsoft.com/office/powerpoint/2012/main" userId="S-1-5-21-379614923-3435630508-3781305282-124691" providerId="AD"/>
      </p:ext>
    </p:extLst>
  </p:cmAuthor>
  <p:cmAuthor id="8" name="Allen, Eleni" initials="AE" lastIdx="0" clrIdx="8">
    <p:extLst>
      <p:ext uri="{19B8F6BF-5375-455C-9EA6-DF929625EA0E}">
        <p15:presenceInfo xmlns:p15="http://schemas.microsoft.com/office/powerpoint/2012/main" userId="S-1-5-21-379614923-3435630508-3781305282-290125" providerId="AD"/>
      </p:ext>
    </p:extLst>
  </p:cmAuthor>
  <p:cmAuthor id="9" name="Zarotsky, Victoria" initials="ZV" lastIdx="0" clrIdx="9">
    <p:extLst>
      <p:ext uri="{19B8F6BF-5375-455C-9EA6-DF929625EA0E}">
        <p15:presenceInfo xmlns:p15="http://schemas.microsoft.com/office/powerpoint/2012/main" userId="S-1-5-21-379614923-3435630508-3781305282-535284" providerId="AD"/>
      </p:ext>
    </p:extLst>
  </p:cmAuthor>
  <p:cmAuthor id="10" name="Cody Shults" initials="CS" lastIdx="0" clrIdx="10">
    <p:extLst>
      <p:ext uri="{19B8F6BF-5375-455C-9EA6-DF929625EA0E}">
        <p15:presenceInfo xmlns:p15="http://schemas.microsoft.com/office/powerpoint/2012/main" userId="S-1-5-21-249126541-2385522620-1901846337-6344" providerId="AD"/>
      </p:ext>
    </p:extLst>
  </p:cmAuthor>
  <p:cmAuthor id="11" name="Win, Nikki" initials="WN" lastIdx="0" clrIdx="11">
    <p:extLst>
      <p:ext uri="{19B8F6BF-5375-455C-9EA6-DF929625EA0E}">
        <p15:presenceInfo xmlns:p15="http://schemas.microsoft.com/office/powerpoint/2012/main" userId="S-1-5-21-379614923-3435630508-3781305282-367028" providerId="AD"/>
      </p:ext>
    </p:extLst>
  </p:cmAuthor>
  <p:cmAuthor id="12" name="Vuong, Letetia" initials="VL" lastIdx="0" clrIdx="12">
    <p:extLst>
      <p:ext uri="{19B8F6BF-5375-455C-9EA6-DF929625EA0E}">
        <p15:presenceInfo xmlns:p15="http://schemas.microsoft.com/office/powerpoint/2012/main" userId="S-1-5-21-379614923-3435630508-3781305282-211842" providerId="AD"/>
      </p:ext>
    </p:extLst>
  </p:cmAuthor>
  <p:cmAuthor id="13" name="Baldwin, Jeff - Medcom" initials="BJ-M" lastIdx="0" clrIdx="13">
    <p:extLst>
      <p:ext uri="{19B8F6BF-5375-455C-9EA6-DF929625EA0E}">
        <p15:presenceInfo xmlns:p15="http://schemas.microsoft.com/office/powerpoint/2012/main" userId="S-1-5-21-379614923-3435630508-3781305282-280524" providerId="AD"/>
      </p:ext>
    </p:extLst>
  </p:cmAuthor>
  <p:cmAuthor id="14" name="Banerjee, Nilasha" initials="BN" lastIdx="0" clrIdx="14">
    <p:extLst>
      <p:ext uri="{19B8F6BF-5375-455C-9EA6-DF929625EA0E}">
        <p15:presenceInfo xmlns:p15="http://schemas.microsoft.com/office/powerpoint/2012/main" userId="S-1-5-21-379614923-3435630508-3781305282-425655" providerId="AD"/>
      </p:ext>
    </p:extLst>
  </p:cmAuthor>
  <p:cmAuthor id="15" name="Tseng, Teresa" initials="TT" lastIdx="0" clrIdx="15">
    <p:extLst>
      <p:ext uri="{19B8F6BF-5375-455C-9EA6-DF929625EA0E}">
        <p15:presenceInfo xmlns:p15="http://schemas.microsoft.com/office/powerpoint/2012/main" userId="S-1-5-21-379614923-3435630508-3781305282-423425" providerId="AD"/>
      </p:ext>
    </p:extLst>
  </p:cmAuthor>
  <p:cmAuthor id="16" name="Heather Hartley-Thorne" initials="HH" lastIdx="0" clrIdx="16">
    <p:extLst>
      <p:ext uri="{19B8F6BF-5375-455C-9EA6-DF929625EA0E}">
        <p15:presenceInfo xmlns:p15="http://schemas.microsoft.com/office/powerpoint/2012/main" userId="Heather Hartley-Thorne" providerId="None"/>
      </p:ext>
    </p:extLst>
  </p:cmAuthor>
  <p:cmAuthor id="17" name="Navetta, Marco" initials="NM" lastIdx="0" clrIdx="17">
    <p:extLst>
      <p:ext uri="{19B8F6BF-5375-455C-9EA6-DF929625EA0E}">
        <p15:presenceInfo xmlns:p15="http://schemas.microsoft.com/office/powerpoint/2012/main" userId="S-1-5-21-379614923-3435630508-3781305282-660665" providerId="AD"/>
      </p:ext>
    </p:extLst>
  </p:cmAuthor>
  <p:cmAuthor id="18" name="CACTUS" initials="CACTUS" lastIdx="0" clrIdx="18">
    <p:extLst>
      <p:ext uri="{19B8F6BF-5375-455C-9EA6-DF929625EA0E}">
        <p15:presenceInfo xmlns:p15="http://schemas.microsoft.com/office/powerpoint/2012/main" userId="CACTUS" providerId="None"/>
      </p:ext>
    </p:extLst>
  </p:cmAuthor>
  <p:cmAuthor id="19" name="Bauer, Jillian" initials="BJ" lastIdx="0" clrIdx="19">
    <p:extLst>
      <p:ext uri="{19B8F6BF-5375-455C-9EA6-DF929625EA0E}">
        <p15:presenceInfo xmlns:p15="http://schemas.microsoft.com/office/powerpoint/2012/main" userId="S-1-5-21-379614923-3435630508-3781305282-429957" providerId="AD"/>
      </p:ext>
    </p:extLst>
  </p:cmAuthor>
  <p:cmAuthor id="20" name="Alap" initials="Alap" lastIdx="0" clrIdx="20">
    <p:extLst>
      <p:ext uri="{19B8F6BF-5375-455C-9EA6-DF929625EA0E}">
        <p15:presenceInfo xmlns:p15="http://schemas.microsoft.com/office/powerpoint/2012/main" userId="Alap" providerId="None"/>
      </p:ext>
    </p:extLst>
  </p:cmAuthor>
  <p:cmAuthor id="21" name="Editor" initials="Cactus-" lastIdx="0" clrIdx="21">
    <p:extLst>
      <p:ext uri="{19B8F6BF-5375-455C-9EA6-DF929625EA0E}">
        <p15:presenceInfo xmlns:p15="http://schemas.microsoft.com/office/powerpoint/2012/main" userId="Editor" providerId="None"/>
      </p:ext>
    </p:extLst>
  </p:cmAuthor>
  <p:cmAuthor id="22" name="Review-Editor" initials="CACTUS-" lastIdx="0" clrIdx="22">
    <p:extLst>
      <p:ext uri="{19B8F6BF-5375-455C-9EA6-DF929625EA0E}">
        <p15:presenceInfo xmlns:p15="http://schemas.microsoft.com/office/powerpoint/2012/main" userId="Review-Editor" providerId="None"/>
      </p:ext>
    </p:extLst>
  </p:cmAuthor>
  <p:cmAuthor id="23" name="Goodman, William" initials="GW" lastIdx="0" clrIdx="23">
    <p:extLst>
      <p:ext uri="{19B8F6BF-5375-455C-9EA6-DF929625EA0E}">
        <p15:presenceInfo xmlns:p15="http://schemas.microsoft.com/office/powerpoint/2012/main" userId="S-1-5-21-379614923-3435630508-3781305282-761001" providerId="AD"/>
      </p:ext>
    </p:extLst>
  </p:cmAuthor>
  <p:cmAuthor id="24" name="Husain, Fasahath" initials="HF" lastIdx="0" clrIdx="24">
    <p:extLst>
      <p:ext uri="{19B8F6BF-5375-455C-9EA6-DF929625EA0E}">
        <p15:presenceInfo xmlns:p15="http://schemas.microsoft.com/office/powerpoint/2012/main" userId="S::fhusain@amgen.com::22ab8cc3-a310-48e1-b0b6-7f58f03dcef2" providerId="AD"/>
      </p:ext>
    </p:extLst>
  </p:cmAuthor>
  <p:cmAuthor id="25" name="CACTUS-PC" initials="CACTUS-PC" lastIdx="0" clrIdx="25">
    <p:extLst>
      <p:ext uri="{19B8F6BF-5375-455C-9EA6-DF929625EA0E}">
        <p15:presenceInfo xmlns:p15="http://schemas.microsoft.com/office/powerpoint/2012/main" userId="CACTUS-PC" providerId="None"/>
      </p:ext>
    </p:extLst>
  </p:cmAuthor>
  <p:cmAuthor id="26" name="Baldwin, Jeff - Medcom" initials="BJ-M [2]" lastIdx="0" clrIdx="26">
    <p:extLst>
      <p:ext uri="{19B8F6BF-5375-455C-9EA6-DF929625EA0E}">
        <p15:presenceInfo xmlns:p15="http://schemas.microsoft.com/office/powerpoint/2012/main" userId="S::jefbaldw@amgen.com::0262f0f3-5d98-4ab4-b1b1-9bb7d00b16f0" providerId="AD"/>
      </p:ext>
    </p:extLst>
  </p:cmAuthor>
  <p:cmAuthor id="27" name="Rice, Linda" initials="RL" lastIdx="0" clrIdx="27">
    <p:extLst>
      <p:ext uri="{19B8F6BF-5375-455C-9EA6-DF929625EA0E}">
        <p15:presenceInfo xmlns:p15="http://schemas.microsoft.com/office/powerpoint/2012/main" userId="S::lrunft@amgen.com::245ae509-7eaf-4047-9e77-a2d7f3b95dd1" providerId="AD"/>
      </p:ext>
    </p:extLst>
  </p:cmAuthor>
  <p:cmAuthor id="28" name="Cactus " initials="C" lastIdx="0" clrIdx="28">
    <p:extLst>
      <p:ext uri="{19B8F6BF-5375-455C-9EA6-DF929625EA0E}">
        <p15:presenceInfo xmlns:p15="http://schemas.microsoft.com/office/powerpoint/2012/main" userId="Cactus " providerId="None"/>
      </p:ext>
    </p:extLst>
  </p:cmAuthor>
  <p:cmAuthor id="29" name="Pregenzer, An" initials="PA [2]" lastIdx="0" clrIdx="29">
    <p:extLst>
      <p:ext uri="{19B8F6BF-5375-455C-9EA6-DF929625EA0E}">
        <p15:presenceInfo xmlns:p15="http://schemas.microsoft.com/office/powerpoint/2012/main" userId="S::anguye01@amgen.com::d6d8b8e9-1d49-4126-9db0-0a8cc13d469c" providerId="AD"/>
      </p:ext>
    </p:extLst>
  </p:cmAuthor>
  <p:cmAuthor id="30" name="Etto, Tamara" initials="ET" lastIdx="0" clrIdx="30">
    <p:extLst>
      <p:ext uri="{19B8F6BF-5375-455C-9EA6-DF929625EA0E}">
        <p15:presenceInfo xmlns:p15="http://schemas.microsoft.com/office/powerpoint/2012/main" userId="S::tetto@amgen.com::06e49015-e6be-47d3-9128-86e5420c4fd8" providerId="AD"/>
      </p:ext>
    </p:extLst>
  </p:cmAuthor>
  <p:cmAuthor id="31" name="Merrigan, Donna" initials="MD" lastIdx="0" clrIdx="31">
    <p:extLst>
      <p:ext uri="{19B8F6BF-5375-455C-9EA6-DF929625EA0E}">
        <p15:presenceInfo xmlns:p15="http://schemas.microsoft.com/office/powerpoint/2012/main" userId="S::dmerriga@amgen.com::e7bbbd9e-caa6-494d-b01c-92acafa656ed" providerId="AD"/>
      </p:ext>
    </p:extLst>
  </p:cmAuthor>
  <p:cmAuthor id="32" name="Cavaliere, Kristi" initials="CK" lastIdx="0" clrIdx="32">
    <p:extLst>
      <p:ext uri="{19B8F6BF-5375-455C-9EA6-DF929625EA0E}">
        <p15:presenceInfo xmlns:p15="http://schemas.microsoft.com/office/powerpoint/2012/main" userId="S::kristib@amgen.com::b86e0d08-db5d-4750-85f3-32aa234a506b" providerId="AD"/>
      </p:ext>
    </p:extLst>
  </p:cmAuthor>
  <p:cmAuthor id="33" name="Medical Writer" initials="MW" lastIdx="0" clrIdx="33">
    <p:extLst>
      <p:ext uri="{19B8F6BF-5375-455C-9EA6-DF929625EA0E}">
        <p15:presenceInfo xmlns:p15="http://schemas.microsoft.com/office/powerpoint/2012/main" userId="Medical Writer" providerId="None"/>
      </p:ext>
    </p:extLst>
  </p:cmAuthor>
  <p:cmAuthor id="34" name="CACTUS-AC" initials="CACTUS" lastIdx="0" clrIdx="34">
    <p:extLst>
      <p:ext uri="{19B8F6BF-5375-455C-9EA6-DF929625EA0E}">
        <p15:presenceInfo xmlns:p15="http://schemas.microsoft.com/office/powerpoint/2012/main" userId="CACTUS-AC" providerId="None"/>
      </p:ext>
    </p:extLst>
  </p:cmAuthor>
  <p:cmAuthor id="35" name="SG" initials="SG" lastIdx="0" clrIdx="35">
    <p:extLst>
      <p:ext uri="{19B8F6BF-5375-455C-9EA6-DF929625EA0E}">
        <p15:presenceInfo xmlns:p15="http://schemas.microsoft.com/office/powerpoint/2012/main" userId="SG" providerId="None"/>
      </p:ext>
    </p:extLst>
  </p:cmAuthor>
  <p:cmAuthor id="36" name="Phillips, Karen" initials="PK" lastIdx="0" clrIdx="36">
    <p:extLst>
      <p:ext uri="{19B8F6BF-5375-455C-9EA6-DF929625EA0E}">
        <p15:presenceInfo xmlns:p15="http://schemas.microsoft.com/office/powerpoint/2012/main" userId="S::karphill@amgen.com::7d486295-661b-4387-963a-55c292be7dfe" providerId="AD"/>
      </p:ext>
    </p:extLst>
  </p:cmAuthor>
  <p:cmAuthor id="37" name="Conley, Erin" initials="CE" lastIdx="0" clrIdx="37">
    <p:extLst>
      <p:ext uri="{19B8F6BF-5375-455C-9EA6-DF929625EA0E}">
        <p15:presenceInfo xmlns:p15="http://schemas.microsoft.com/office/powerpoint/2012/main" userId="S::econley@amgen.com::f90acfca-5e79-4f11-b87e-594873099d26" providerId="AD"/>
      </p:ext>
    </p:extLst>
  </p:cmAuthor>
  <p:cmAuthor id="38" name="Deanna Phillips" initials="DP" lastIdx="0" clrIdx="38">
    <p:extLst>
      <p:ext uri="{19B8F6BF-5375-455C-9EA6-DF929625EA0E}">
        <p15:presenceInfo xmlns:p15="http://schemas.microsoft.com/office/powerpoint/2012/main" userId="LQxAUGr2Chc+v25Why3/gkZSZEiykyZH3L9no4zdlYk=" providerId="None"/>
      </p:ext>
    </p:extLst>
  </p:cmAuthor>
  <p:cmAuthor id="39" name="Michael Faithe" initials="MF" lastIdx="0" clrIdx="39">
    <p:extLst>
      <p:ext uri="{19B8F6BF-5375-455C-9EA6-DF929625EA0E}">
        <p15:presenceInfo xmlns:p15="http://schemas.microsoft.com/office/powerpoint/2012/main" userId="n0U0+ZVY7I/QrQSztE9VtKOSFZhw7m2V2XCjekbrf50=" providerId="None"/>
      </p:ext>
    </p:extLst>
  </p:cmAuthor>
  <p:cmAuthor id="40" name="Phillips, Deanna" initials="PD" lastIdx="0" clrIdx="40">
    <p:extLst>
      <p:ext uri="{19B8F6BF-5375-455C-9EA6-DF929625EA0E}">
        <p15:presenceInfo xmlns:p15="http://schemas.microsoft.com/office/powerpoint/2012/main" userId="S::dephilli@amgen.com::cef61b03-5561-4eb4-ac84-782d11ef3f79" providerId="AD"/>
      </p:ext>
    </p:extLst>
  </p:cmAuthor>
  <p:cmAuthor id="41" name="Farris, Scott" initials="FS" lastIdx="0" clrIdx="41">
    <p:extLst>
      <p:ext uri="{19B8F6BF-5375-455C-9EA6-DF929625EA0E}">
        <p15:presenceInfo xmlns:p15="http://schemas.microsoft.com/office/powerpoint/2012/main" userId="S::jfarri01@amgen.com::4ca41ae9-f14c-4e4d-b941-e76eea34673c" providerId="AD"/>
      </p:ext>
    </p:extLst>
  </p:cmAuthor>
  <p:cmAuthor id="42" name="Stephanie Heyraud" initials="SH" lastIdx="0" clrIdx="42">
    <p:extLst>
      <p:ext uri="{19B8F6BF-5375-455C-9EA6-DF929625EA0E}">
        <p15:presenceInfo xmlns:p15="http://schemas.microsoft.com/office/powerpoint/2012/main" userId="Stephanie Heyraud" providerId="None"/>
      </p:ext>
    </p:extLst>
  </p:cmAuthor>
  <p:cmAuthor id="43" name="CACTUS-MM" initials="MM" lastIdx="1" clrIdx="43"/>
  <p:cmAuthor id="44" name="CACTUS_AG" initials="CACTUS_AG" lastIdx="0" clrIdx="44"/>
  <p:cmAuthor id="45" name="Duong, Celine" initials="DC" lastIdx="0" clrIdx="45"/>
  <p:cmAuthor id="46" name="CACTUS_MP" initials="MP" lastIdx="0" clrIdx="46"/>
  <p:cmAuthor id="47" name="Editor(R)" initials="CACTUS-" lastIdx="0" clrIdx="47"/>
  <p:cmAuthor id="48" name="Cactus_MLR" initials="MLR" lastIdx="39" clrIdx="48"/>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fill>
          <a:solidFill>
            <a:schemeClr val="accent3">
              <a:tint val="40000"/>
            </a:schemeClr>
          </a:solidFill>
        </a:fill>
      </a:tcStyle>
    </a:band1H>
    <a:band1V>
      <a:tcStyle>
        <a:fill>
          <a:solidFill>
            <a:schemeClr val="accent3">
              <a:tint val="40000"/>
            </a:schemeClr>
          </a:solidFill>
        </a:fill>
      </a:tcStyle>
    </a:band1V>
    <a:lastCol>
      <a:tcTxStyle b="on">
        <a:fontRef idx="minor">
          <a:prstClr val="black"/>
        </a:fontRef>
        <a:schemeClr val="lt1"/>
      </a:tcTxStyle>
      <a:tcStyle>
        <a:fill>
          <a:solidFill>
            <a:schemeClr val="accent3"/>
          </a:solidFill>
        </a:fill>
      </a:tcStyle>
    </a:lastCol>
    <a:firstCol>
      <a:tcTxStyle b="on">
        <a:fontRef idx="minor">
          <a:prstClr val="black"/>
        </a:fontRef>
        <a:schemeClr val="lt1"/>
      </a:tcTxStyle>
      <a:tcStyle>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fill>
          <a:solidFill>
            <a:schemeClr val="dk1">
              <a:tint val="40000"/>
            </a:schemeClr>
          </a:solidFill>
        </a:fill>
      </a:tcStyle>
    </a:band1H>
    <a:band1V>
      <a:tcStyle>
        <a:fill>
          <a:solidFill>
            <a:schemeClr val="dk1">
              <a:tint val="40000"/>
            </a:schemeClr>
          </a:solidFill>
        </a:fill>
      </a:tcStyle>
    </a:band1V>
    <a:lastCol>
      <a:tcTxStyle b="on">
        <a:fontRef idx="minor">
          <a:prstClr val="black"/>
        </a:fontRef>
        <a:schemeClr val="lt1"/>
      </a:tcTxStyle>
      <a:tcStyle>
        <a:fill>
          <a:solidFill>
            <a:schemeClr val="dk1"/>
          </a:solidFill>
        </a:fill>
      </a:tcStyle>
    </a:lastCol>
    <a:firstCol>
      <a:tcTxStyle b="on">
        <a:fontRef idx="minor">
          <a:prstClr val="black"/>
        </a:fontRef>
        <a:schemeClr val="lt1"/>
      </a:tcTxStyle>
      <a:tcStyle>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fill>
          <a:solidFill>
            <a:schemeClr val="accent5">
              <a:tint val="40000"/>
            </a:schemeClr>
          </a:solidFill>
        </a:fill>
      </a:tcStyle>
    </a:band1H>
    <a:band1V>
      <a:tcStyle>
        <a:fill>
          <a:solidFill>
            <a:schemeClr val="accent5">
              <a:tint val="40000"/>
            </a:schemeClr>
          </a:solidFill>
        </a:fill>
      </a:tcStyle>
    </a:band1V>
    <a:lastCol>
      <a:tcTxStyle b="on">
        <a:fontRef idx="minor">
          <a:prstClr val="black"/>
        </a:fontRef>
        <a:schemeClr val="lt1"/>
      </a:tcTxStyle>
      <a:tcStyle>
        <a:fill>
          <a:solidFill>
            <a:schemeClr val="accent5"/>
          </a:solidFill>
        </a:fill>
      </a:tcStyle>
    </a:lastCol>
    <a:firstCol>
      <a:tcTxStyle b="on">
        <a:fontRef idx="minor">
          <a:prstClr val="black"/>
        </a:fontRef>
        <a:schemeClr val="lt1"/>
      </a:tcTxStyle>
      <a:tcStyle>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fill>
          <a:solidFill>
            <a:schemeClr val="accent6">
              <a:tint val="40000"/>
            </a:schemeClr>
          </a:solidFill>
        </a:fill>
      </a:tcStyle>
    </a:band1H>
    <a:band1V>
      <a:tcStyle>
        <a:fill>
          <a:solidFill>
            <a:schemeClr val="accent6">
              <a:tint val="40000"/>
            </a:schemeClr>
          </a:solidFill>
        </a:fill>
      </a:tcStyle>
    </a:band1V>
    <a:lastCol>
      <a:tcTxStyle b="on">
        <a:fontRef idx="minor">
          <a:prstClr val="black"/>
        </a:fontRef>
        <a:schemeClr val="lt1"/>
      </a:tcTxStyle>
      <a:tcStyle>
        <a:fill>
          <a:solidFill>
            <a:schemeClr val="accent6"/>
          </a:solidFill>
        </a:fill>
      </a:tcStyle>
    </a:lastCol>
    <a:firstCol>
      <a:tcTxStyle b="on">
        <a:fontRef idx="minor">
          <a:prstClr val="black"/>
        </a:fontRef>
        <a:schemeClr val="lt1"/>
      </a:tcTxStyle>
      <a:tcStyle>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lastCol>
    <a:firstCol>
      <a:tcTxStyle b="on"/>
    </a:firstCol>
    <a:lastRow>
      <a:tcTxStyle b="on"/>
      <a:tcStyle>
        <a:tcBdr>
          <a:top>
            <a:ln w="50800" cmpd="dbl">
              <a:solidFill>
                <a:schemeClr val="accent6"/>
              </a:solidFill>
            </a:ln>
          </a:top>
        </a:tcBdr>
      </a:tcStyle>
    </a:lastRow>
    <a:firstRow>
      <a:tcTxStyle b="on">
        <a:fontRef idx="minor">
          <a:scrgbClr r="0" g="0" b="0"/>
        </a:fontRef>
        <a:schemeClr val="bg1"/>
      </a:tcTxStyle>
      <a:tcStyle>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fill>
          <a:solidFill>
            <a:schemeClr val="accent1">
              <a:tint val="20000"/>
            </a:schemeClr>
          </a:solidFill>
        </a:fill>
      </a:tcStyle>
    </a:band1H>
    <a:band1V>
      <a:tcStyle>
        <a:fill>
          <a:solidFill>
            <a:schemeClr val="accent1">
              <a:tint val="20000"/>
            </a:schemeClr>
          </a:solidFill>
        </a:fill>
      </a:tcStyle>
    </a:band1V>
    <a:lastCol>
      <a:tcTxStyle b="on"/>
    </a:lastCol>
    <a:firstCol>
      <a:tcTxStyle b="on"/>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68" autoAdjust="0"/>
    <p:restoredTop sz="96314" autoAdjust="0"/>
  </p:normalViewPr>
  <p:slideViewPr>
    <p:cSldViewPr snapToGrid="0">
      <p:cViewPr varScale="1">
        <p:scale>
          <a:sx n="134" d="100"/>
          <a:sy n="134" d="100"/>
        </p:scale>
        <p:origin x="208" y="360"/>
      </p:cViewPr>
      <p:guideLst>
        <p:guide pos="216"/>
        <p:guide orient="horz" pos="7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8" d="100"/>
        <a:sy n="148" d="100"/>
      </p:scale>
      <p:origin x="0" y="0"/>
    </p:cViewPr>
  </p:sorterViewPr>
  <p:notesViewPr>
    <p:cSldViewPr snapToGrid="0">
      <p:cViewPr>
        <p:scale>
          <a:sx n="150" d="100"/>
          <a:sy n="150" d="100"/>
        </p:scale>
        <p:origin x="1242" y="-864"/>
      </p:cViewPr>
      <p:guideLst>
        <p:guide orient="horz" pos="2206"/>
        <p:guide pos="2926"/>
        <p:guide pos="490"/>
        <p:guide pos="5361"/>
        <p:guide orient="horz" pos="1057"/>
        <p:guide orient="horz" pos="3327"/>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handoutMaster" Target="handoutMasters/handoutMaster1.xml" /><Relationship Id="rId11" Type="http://schemas.openxmlformats.org/officeDocument/2006/relationships/slide" Target="slides/slide1.xml" /><Relationship Id="rId12" Type="http://schemas.openxmlformats.org/officeDocument/2006/relationships/slide" Target="slides/slide2.xml" /><Relationship Id="rId13" Type="http://schemas.openxmlformats.org/officeDocument/2006/relationships/slide" Target="slides/slide3.xml" /><Relationship Id="rId14" Type="http://schemas.openxmlformats.org/officeDocument/2006/relationships/slide" Target="slides/slide4.xml" /><Relationship Id="rId15" Type="http://schemas.openxmlformats.org/officeDocument/2006/relationships/slide" Target="slides/slide5.xml" /><Relationship Id="rId16" Type="http://schemas.openxmlformats.org/officeDocument/2006/relationships/slide" Target="slides/slide6.xml" /><Relationship Id="rId17" Type="http://schemas.openxmlformats.org/officeDocument/2006/relationships/slide" Target="slides/slide7.xml" /><Relationship Id="rId18" Type="http://schemas.openxmlformats.org/officeDocument/2006/relationships/tags" Target="tags/tag2.xml" /><Relationship Id="rId19" Type="http://schemas.openxmlformats.org/officeDocument/2006/relationships/presProps" Target="presProps.xml" /><Relationship Id="rId2" Type="http://schemas.openxmlformats.org/officeDocument/2006/relationships/customXml" Target="../customXml/item2.xml" /><Relationship Id="rId20" Type="http://schemas.openxmlformats.org/officeDocument/2006/relationships/viewProps" Target="viewProps.xml" /><Relationship Id="rId21" Type="http://schemas.openxmlformats.org/officeDocument/2006/relationships/theme" Target="theme/theme1.xml" /><Relationship Id="rId22" Type="http://schemas.openxmlformats.org/officeDocument/2006/relationships/tableStyles" Target="tableStyles.xml" /><Relationship Id="rId3" Type="http://schemas.openxmlformats.org/officeDocument/2006/relationships/customXml" Target="../customXml/item3.xml" /><Relationship Id="rId4" Type="http://schemas.openxmlformats.org/officeDocument/2006/relationships/customXml" Target="../customXml/item4.xml" /><Relationship Id="rId5" Type="http://schemas.openxmlformats.org/officeDocument/2006/relationships/commentAuthors" Target="commentAuthors.xml" /><Relationship Id="rId6" Type="http://schemas.microsoft.com/office/2018/10/relationships/authors" Target="authors.xml" /><Relationship Id="rId7" Type="http://schemas.openxmlformats.org/officeDocument/2006/relationships/slideMaster" Target="slideMasters/slideMaster1.xml" /><Relationship Id="rId8" Type="http://schemas.openxmlformats.org/officeDocument/2006/relationships/slideMaster" Target="slideMasters/slideMaster2.xml" /><Relationship Id="rId9" Type="http://schemas.openxmlformats.org/officeDocument/2006/relationships/notesMaster" Target="notesMasters/notesMaster1.xml" /></Relationships>
</file>

<file path=ppt/comments/moderncomment1.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F00DF31D-C020-422E-B164-B695B2A58F39}" authorId="{0AFD991A-DE7F-4F83-AF8C-13D7C566DFAB}" created="2023-10-09T20:22:13.2770000">
    <pc:sldMkLst>
      <pc:docMk/>
      <pc:sldMk cId="1336223982" sldId="5226"/>
    </pc:sldMkLst>
    <p188:pos x="437515" y="-60960"/>
    <p188:txBody>
      <a:bodyPr/>
      <a:lstStyle/>
      <a:p>
        <a:r>
          <a:rPr/>
          <a:t>Pdf name: Pipeline deck _Reference binder.pdf
Pdf page number: 65
Slide text:Cardiometabolic diseases
Pdf matched content: It is being investigated for the treatment of ulcerative colitis. OLPASIRAN (formerly AMG 890) Cardiometabolic Cardiovascular Disease siRNA DESCRIPTION Olpasiran (formerly AMG 890) is a small interfering RNA (siRNA) that lowers lipoprotein(a), also known as Lp(a).
</a:t>
        </a:r>
      </a:p>
    </p188:txBody>
  </p188:cm>
  <p188:cm id="{C6F20E00-A4AF-4D33-84AC-149A71C12A09}" authorId="{0AFD991A-DE7F-4F83-AF8C-13D7C566DFAB}" created="2023-10-09T20:22:13.2770000">
    <pc:sldMkLst>
      <pc:docMk/>
      <pc:sldMk cId="1336223982" sldId="5226"/>
    </pc:sldMkLst>
    <p188:pos x="46038" y="45720"/>
    <p188:txBody>
      <a:bodyPr/>
      <a:lstStyle/>
      <a:p>
        <a:r>
          <a:rPr/>
          <a:t>Pdf name: Pipeline deck _Reference binder.pdf
Pdf page number: 61
Slide text:Modalities in use across the pipeline and marketed products Modality refers to the structural template of a therapeutic agent
Pdf matched content: MOLECULE NAME THERAPEUTIC AREA INVESTIGATIONAL INDICATION MODALITY PHASE *Modalities in use across pipeline and marketed products. Modality refers to the structural template of a therapeutic agent.
</a:t>
        </a:r>
      </a:p>
    </p188:txBody>
  </p188:cm>
</p188:cmLst>
</file>

<file path=ppt/comments/moderncomment2.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0F91FCA0-C004-44A2-AB2C-2F5AD498CA93}" authorId="{0AFD991A-DE7F-4F83-AF8C-13D7C566DFAB}" created="2023-10-09T20:22:13.2780000">
    <pc:sldMkLst>
      <pc:docMk/>
      <pc:sldMk cId="3429609880" sldId="5227"/>
    </pc:sldMkLst>
    <p188:pos x="33338" y="45720"/>
    <p188:txBody>
      <a:bodyPr/>
      <a:lstStyle/>
      <a:p>
        <a:r>
          <a:rPr/>
          <a:t>Pdf name: Pipeline deck _Reference binder.pdf
Pdf page number: 464
Slide text:FDA approval received after priority review
Pdf matched content: The FDA approved this application approximately 10 weeks ahead of the FDA goal date. This application was granted priority review, fast-track, breakthrough therapy and orphan drug designation.
</a:t>
        </a:r>
      </a:p>
    </p188:txBody>
  </p188:cm>
  <p188:cm id="{5DADC6C5-0DD2-4D6C-A8E4-A06D5997352B}" authorId="{0AFD991A-DE7F-4F83-AF8C-13D7C566DFAB}" created="2023-10-09T20:22:13.2780000">
    <pc:sldMkLst>
      <pc:docMk/>
      <pc:sldMk cId="3429609880" sldId="5227"/>
    </pc:sldMkLst>
    <p188:pos x="91440" y="-121920"/>
    <p188:txBody>
      <a:bodyPr/>
      <a:lstStyle/>
      <a:p>
        <a:r>
          <a:rPr/>
          <a:t>Pdf name: Pipeline deck _Reference binder.pdf
Pdf page number: 64
Slide text:Investigational Indication 
Pdf matched content: MOLECULE NAME THERAPEUTIC AREA INVESTIGATIONAL INDICATION MODALITY PHASE *Modalities in use across pipeline and marketed products. Modality refers to the structural template of a therapeutic agent.
</a:t>
        </a:r>
      </a:p>
    </p188:txBody>
  </p188:cm>
  <p188:cm id="{FF6B58C2-DFC3-438D-ADC0-0EF85CE8B95D}" authorId="{0AFD991A-DE7F-4F83-AF8C-13D7C566DFAB}" created="2023-10-09T20:22:13.2780000">
    <pc:sldMkLst>
      <pc:docMk/>
      <pc:sldMk cId="3429609880" sldId="5227"/>
    </pc:sldMkLst>
    <p188:pos x="91440" y="45720"/>
    <p188:txBody>
      <a:bodyPr/>
      <a:lstStyle/>
      <a:p>
        <a:r>
          <a:rPr/>
          <a:t>Pdf name: Pipeline deck _Reference binder.pdf
Pdf page number: 62
Slide text: Genital psoriasis DISCREET
Pdf matched content: It is being investigated for the treatment of moderate to severe plaque psoriasis in pediatric patients. Inflammation Genital Psoriasis Small Molecule DESCRIPTION Otezla is a small molecule that inhibits phosphodiesterase 4 (PDE4). It is being investigated for the treatment of moderate to severe genital psoriasis.
</a:t>
        </a:r>
      </a:p>
    </p188:txBody>
  </p188:cm>
  <p188:cm id="{971B7D45-1CF7-485C-81B9-6405B4966B7B}" authorId="{0AFD991A-DE7F-4F83-AF8C-13D7C566DFAB}" created="2023-10-09T20:22:13.2780000">
    <pc:sldMkLst>
      <pc:docMk/>
      <pc:sldMk cId="3429609880" sldId="5227"/>
    </pc:sldMkLst>
    <p188:pos x="91440" y="-121920"/>
    <p188:txBody>
      <a:bodyPr/>
      <a:lstStyle/>
      <a:p>
        <a:r>
          <a:rPr/>
          <a:t>Pdf name: Pipeline deck _Reference binder.pdf
Pdf page number: 64
Slide text:Severe chronic rhinosinusitis with nasal polyposis WAYPOINT
Pdf matched content: It is being investigated for the treatment of chronic rhinosinusitis with nasal polyps (CRSwNP). ADDITIONAL INFORMATION TEZSPIRE is being developed in collaboration with AstraZeneca plc.
</a:t>
        </a:r>
      </a:p>
    </p188:txBody>
  </p188:cm>
  <p188:cm id="{F6F89E08-DF67-4C45-97BB-383226871FCC}" authorId="{0AFD991A-DE7F-4F83-AF8C-13D7C566DFAB}" created="2023-10-09T20:22:13.2780000">
    <pc:sldMkLst>
      <pc:docMk/>
      <pc:sldMk cId="3429609880" sldId="5227"/>
    </pc:sldMkLst>
    <p188:pos x="91440" y="-121920"/>
    <p188:txBody>
      <a:bodyPr/>
      <a:lstStyle/>
      <a:p>
        <a:r>
          <a:rPr/>
          <a:t>Pdf name: Pipeline deck _Reference binder.pdf
Pdf page number: 63
Slide text:Moderate to severe atopic dermatitis ROCKETIGNITE
Pdf matched content: ROCATINLIMAB (formerly AMG 451 / KHK4083) Inflammation Atopic Dermatitis Monoclonal Antibody DESCRIPTION Rocatinlimab (formerly AMG 451 / KHK4083) is an anti-OX40 monoclonal antibody that inhibits activated OX40 expressing T cells and reduces their number.
</a:t>
        </a:r>
      </a:p>
    </p188:txBody>
  </p188:cm>
</p188:cmLst>
</file>

<file path=ppt/comments/moderncomment3.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0F98052D-3B76-4288-8D7C-BA8AEA72DC1D}" authorId="{0AFD991A-DE7F-4F83-AF8C-13D7C566DFAB}" created="2023-10-09T20:22:13.2780000">
    <pc:sldMkLst>
      <pc:docMk/>
      <pc:sldMk cId="3935555865" sldId="5224"/>
    </pc:sldMkLst>
    <p188:pos x="33338" y="45720"/>
    <p188:txBody>
      <a:bodyPr/>
      <a:lstStyle/>
      <a:p>
        <a:r>
          <a:rPr/>
          <a:t>Pdf name: Pipeline deck _Reference binder.pdf
Pdf page number: 46
Slide text:This is for informational purposes only This is not an offer for sale AMJEVITA is currently not available commercially and will not be commercially available in the United States until or after January 31 2023 AMGEVITA
Pdf matched content: About Amgen Biosimilars ® 
</a:t>
        </a:r>
      </a:p>
    </p188:txBody>
  </p188:cm>
  <p188:cm id="{6F5DF29B-6076-402E-B419-6A925F45D1E4}" authorId="{0AFD991A-DE7F-4F83-AF8C-13D7C566DFAB}" created="2023-10-09T20:22:13.2780000">
    <pc:sldMkLst>
      <pc:docMk/>
      <pc:sldMk cId="3935555865" sldId="5224"/>
    </pc:sldMkLst>
    <p188:pos x="8792177" y="45720"/>
    <p188:txBody>
      <a:bodyPr/>
      <a:lstStyle/>
      <a:p>
        <a:r>
          <a:rPr/>
          <a:t>Pdf name: Pipeline deck _Reference binder.pdf
Pdf page number: 46
Slide text: has been launched in Europe
Pdf matched content: About Amgen Biosimilars ® 
</a:t>
        </a:r>
      </a:p>
    </p188:txBody>
  </p188:cm>
  <p188:cm id="{8708756B-9AD0-4BEC-B753-DC3BC22327A4}" authorId="{0AFD991A-DE7F-4F83-AF8C-13D7C566DFAB}" created="2023-10-09T20:22:13.2790000">
    <pc:sldMkLst>
      <pc:docMk/>
      <pc:sldMk cId="3935555865" sldId="5224"/>
    </pc:sldMkLst>
    <p188:pos x="2837527" y="259080"/>
    <p188:txBody>
      <a:bodyPr/>
      <a:lstStyle/>
      <a:p>
        <a:r>
          <a:rPr/>
          <a:t>Pdf name: Pipeline deck _Reference binder.pdf
Pdf page number: 213
Slide text:interleukin mAb monoclonal antibody MOA mechanism of action PCD primary completion date TNF tumor necrosis factor VEGF vascular endothelial growth factor STELARA
Pdf matched content: Biological activities attributed to TNFα include: induction of pro-inflammatory cytokines such as interleukins (IL) 1 and 6, enhancement of leukocyte migration by increasing endothelial layer permeability and expression of adhesion molecules by endothelial cells and leukocytes, activation of neutrophil and eosinophil functional activity, induction of acute phase reactants and other liver proteins, as well as tissue degrading enzymes.
</a:t>
        </a:r>
      </a:p>
    </p188:txBody>
  </p188:cm>
  <p188:cm id="{28313E25-BC68-43D9-9AD1-449BA96F21DB}" authorId="{0AFD991A-DE7F-4F83-AF8C-13D7C566DFAB}" created="2023-10-09T20:22:13.2790000">
    <pc:sldMkLst>
      <pc:docMk/>
      <pc:sldMk cId="3935555865" sldId="5224"/>
    </pc:sldMkLst>
    <p188:pos x="3514930" y="365760"/>
    <p188:txBody>
      <a:bodyPr/>
      <a:lstStyle/>
      <a:p>
        <a:r>
          <a:rPr/>
          <a:t>Pdf name: Pipeline deck _Reference binder.pdf
Pdf page number: 64
Slide text: is a registered trademark of Regeneron Pharmaceuticals Inc
Pdf matched content: ADDITIONAL INFORMATION &lt;b&gt;EYLEA is a registered trademark of Regeneron Pharmaceuticals, Inc.&lt;/b&gt;
</a:t>
        </a:r>
      </a:p>
    </p188:txBody>
  </p188:cm>
  <p188:cm id="{E87FE424-5E40-46B6-8A12-BF51B6D771D7}" authorId="{0AFD991A-DE7F-4F83-AF8C-13D7C566DFAB}" created="2023-10-09T20:22:13.2790000">
    <pc:sldMkLst>
      <pc:docMk/>
      <pc:sldMk cId="3935555865" sldId="5224"/>
    </pc:sldMkLst>
    <p188:pos x="91440" y="-121920"/>
    <p188:txBody>
      <a:bodyPr/>
      <a:lstStyle/>
      <a:p>
        <a:r>
          <a:rPr/>
          <a:t>Pdf name: Pipeline deck _Reference binder.pdf
Pdf page number: 64
Slide text:Investigational Indication 
Pdf matched content: MOLECULE NAME THERAPEUTIC AREA INVESTIGATIONAL INDICATION MODALITY PHASE *Modalities in use across pipeline and marketed products. Modality refers to the structural template of a therapeutic agent.
</a:t>
        </a:r>
      </a:p>
    </p188:txBody>
  </p188:cm>
  <p188:cm id="{ECA9C09E-ED5D-4070-88C9-833201C76716}" authorId="{0AFD991A-DE7F-4F83-AF8C-13D7C566DFAB}" created="2023-10-09T20:22:13.2790000">
    <pc:sldMkLst>
      <pc:docMk/>
      <pc:sldMk cId="3935555865" sldId="5224"/>
    </pc:sldMkLst>
    <p188:pos x="91440" y="-121920"/>
    <p188:txBody>
      <a:bodyPr/>
      <a:lstStyle/>
      <a:p>
        <a:r>
          <a:rPr/>
          <a:t>Pdf name: Pipeline deck _Reference binder.pdf
Pdf page number: 340
Slide text:Moderate to severe plaque psoriasis 
Pdf matched content: 31 14.6 Pediatric Plaque Psoriasis A 48-week, randomized, double-blind, placebo-controlled study enrolled 211 pediatric subjects 4 to 17 years of age, with moderate to severe plaque psoriasis (PsO) (as defined by a sPGA score ≥ 3 [moderate, marked, or severe], involving ≥ 10% of the body surface area, and a PASI score ≥ 12) who were candidates for phototherapy or systemic therapy, or were inadequately controlled on topical therapy.
</a:t>
        </a:r>
      </a:p>
    </p188:txBody>
  </p188:cm>
  <p188:cm id="{7A4F5D55-4018-48A2-9877-25BC32A3567C}" authorId="{0AFD991A-DE7F-4F83-AF8C-13D7C566DFAB}" created="2023-10-09T20:22:13.2790000">
    <pc:sldMkLst>
      <pc:docMk/>
      <pc:sldMk cId="3935555865" sldId="5224"/>
    </pc:sldMkLst>
    <p188:pos x="91440" y="45720"/>
    <p188:txBody>
      <a:bodyPr/>
      <a:lstStyle/>
      <a:p>
        <a:r>
          <a:rPr/>
          <a:t>Pdf name: Pipeline deck _Reference binder.pdf
Pdf page number: 196
Slide text:interchangeability trial
Pdf matched content: In a clinical trial exploring the use of infliximab in patients with moderate to severe chronic obstructive pulmonary disease (COPD), more malignancies, the majority of lung or head and neck origin, were reported in infliximab-treated patients compared with control patients.
</a:t>
        </a:r>
      </a:p>
    </p188:txBody>
  </p188:cm>
  <p188:cm id="{063D27EC-2C79-4031-B077-60A9D4FB4758}" authorId="{0AFD991A-DE7F-4F83-AF8C-13D7C566DFAB}" created="2023-10-09T20:22:13.2790000">
    <pc:sldMkLst>
      <pc:docMk/>
      <pc:sldMk cId="3935555865" sldId="5224"/>
    </pc:sldMkLst>
    <p188:pos x="216636" y="-121920"/>
    <p188:txBody>
      <a:bodyPr/>
      <a:lstStyle/>
      <a:p>
        <a:r>
          <a:rPr/>
          <a:t>Pdf name: Pipeline deck _Reference binder.pdf
Pdf page number: 64
Slide text:IL12 and IL23 inhibitor
Pdf matched content: ABP 654 (Investigational biosimilar to STELARA® (ustekinumab)) Inflammation Investigational Biosimilar Monoclonal Antibody DESCRIPTION ABP 654 is an investigational biosimilar to STELARA (ustekinumab), which is a monoclonal antibody that inhibits &lt;b&gt;IL&lt;/b&gt;-&lt;b&gt;12 and IL&lt;/b&gt;-&lt;b&gt;23&lt;/b&gt;.
</a:t>
        </a:r>
      </a:p>
    </p188:txBody>
  </p188:cm>
  <p188:cm id="{412FDED3-FE6A-4261-A68A-911DED7CFDCD}" authorId="{0AFD991A-DE7F-4F83-AF8C-13D7C566DFAB}" created="2023-10-09T20:22:13.2790000">
    <pc:sldMkLst>
      <pc:docMk/>
      <pc:sldMk cId="3935555865" sldId="5224"/>
    </pc:sldMkLst>
    <p188:pos x="91440" y="-38100"/>
    <p188:txBody>
      <a:bodyPr/>
      <a:lstStyle/>
      <a:p>
        <a:r>
          <a:rPr/>
          <a:t>Pdf name: Pipeline deck _Reference binder.pdf
Pdf page number: 110
Slide text: moderate to severe plaque psoriasis interchangeability trial
Pdf matched content: Across all treatment groups the mean baseline PASI score was 19 and the baseline Physician&amp;#39;s Global Assessment score ranged from “moderate” (53%) to “severe” (41%) to “very severe” (6%).
</a:t>
        </a:r>
      </a:p>
    </p188:txBody>
  </p188:cm>
  <p188:cm id="{E22E59A6-0423-4259-B34F-F25C8E07FF7E}" authorId="{0AFD991A-DE7F-4F83-AF8C-13D7C566DFAB}" created="2023-10-09T20:22:13.2800000">
    <pc:sldMkLst>
      <pc:docMk/>
      <pc:sldMk cId="3935555865" sldId="5224"/>
    </pc:sldMkLst>
    <p188:pos x="91440" y="-121920"/>
    <p188:txBody>
      <a:bodyPr/>
      <a:lstStyle/>
      <a:p>
        <a:r>
          <a:rPr/>
          <a:t>Pdf name: Pipeline deck _Reference binder.pdf
Pdf page number: 64
Slide text: biosimilar currently under study for paroxysmal nocturnal hemoglobinuria DAHLIA
Pdf matched content: ABP 654 (Investigational biosimilar to STELARA® (ustekinumab)) Inflammation Investigational Biosimilar Monoclonal Antibody DESCRIPTION ABP 654 is an investigational biosimilar to STELARA (ustekinumab), which is a monoclonal antibody that inhibits IL-12 and IL-23.
</a:t>
        </a:r>
      </a:p>
    </p188:txBody>
  </p188:cm>
</p188:cmLst>
</file>

<file path=ppt/comments/moderncomment4.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8B8B3001-FF01-4888-AC73-EB281D7ACFBF}" authorId="{0AFD991A-DE7F-4F83-AF8C-13D7C566DFAB}" created="2023-10-09T20:22:13.2800000">
    <pc:sldMkLst>
      <pc:docMk/>
      <pc:sldMk cId="2149721198" sldId="5228"/>
    </pc:sldMkLst>
    <p188:pos x="91440" y="-121920"/>
    <p188:txBody>
      <a:bodyPr/>
      <a:lstStyle/>
      <a:p>
        <a:r>
          <a:rPr/>
          <a:t>Pdf name: Pipeline deck _Reference binder.pdf
Pdf page number: 64
Slide text:Investigational Indication 
Pdf matched content: MOLECULE NAME THERAPEUTIC AREA INVESTIGATIONAL INDICATION MODALITY PHASE *Modalities in use across pipeline and marketed products. Modality refers to the structural template of a therapeutic agent.
</a:t>
        </a:r>
      </a:p>
    </p188:txBody>
  </p188:cm>
  <p188:cm id="{4307B21B-407B-4B61-8BA6-DC4F6D261B56}" authorId="{0AFD991A-DE7F-4F83-AF8C-13D7C566DFAB}" created="2023-10-09T20:22:13.2800000">
    <pc:sldMkLst>
      <pc:docMk/>
      <pc:sldMk cId="2149721198" sldId="5228"/>
    </pc:sldMkLst>
    <p188:pos x="95192" y="-30480"/>
    <p188:txBody>
      <a:bodyPr/>
      <a:lstStyle/>
      <a:p>
        <a:r>
          <a:rPr/>
          <a:t>Pdf name: Pipeline deck _Reference binder.pdf
Pdf page number: 61
Slide text:KRAS G12C inhibitor 
Pdf matched content: Hematology/Oncology Other Tumors Small Molecule DESCRIPTION LUMAKRAS is a KRASG12C small molecule inhibitor under investigation for the treatment of advanced solid tumors other than non small cell lung cancer or advanced colorectal cancer.
</a:t>
        </a:r>
      </a:p>
    </p188:txBody>
  </p188:cm>
  <p188:cm id="{FE7ECCB8-3BF5-4AEF-801F-EEF43A8F7D9F}" authorId="{0AFD991A-DE7F-4F83-AF8C-13D7C566DFAB}" created="2023-10-09T20:22:13.2800000">
    <pc:sldMkLst>
      <pc:docMk/>
      <pc:sldMk cId="2149721198" sldId="5228"/>
    </pc:sldMkLst>
    <p188:pos x="91440" y="-106680"/>
    <p188:txBody>
      <a:bodyPr/>
      <a:lstStyle/>
      <a:p>
        <a:r>
          <a:rPr/>
          <a:t>Pdf name: Pipeline deck _Reference binder.pdf
Pdf page number: 61
Slide text:Advanced metastatic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2B40BF96-DAD5-4F21-9DA8-D641FCE4742B}" authorId="{0AFD991A-DE7F-4F83-AF8C-13D7C566DFAB}" created="2023-10-09T20:22:13.2800000">
    <pc:sldMkLst>
      <pc:docMk/>
      <pc:sldMk cId="2149721198" sldId="5228"/>
    </pc:sldMkLst>
    <p188:pos x="91440" y="-106680"/>
    <p188:txBody>
      <a:bodyPr/>
      <a:lstStyle/>
      <a:p>
        <a:r>
          <a:rPr/>
          <a:t>Pdf name: Pipeline deck _Reference binder.pdf
Pdf page number: 61
Slide text: pG12C mutationharboring advanced nonsmall cell lung cancer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E3CC5279-F28C-4AD8-AB4D-060286D47597}" authorId="{0AFD991A-DE7F-4F83-AF8C-13D7C566DFAB}" created="2023-10-09T20:22:13.2800000">
    <pc:sldMkLst>
      <pc:docMk/>
      <pc:sldMk cId="2149721198" sldId="5228"/>
    </pc:sldMkLst>
    <p188:pos x="95192" y="-411480"/>
    <p188:txBody>
      <a:bodyPr/>
      <a:lstStyle/>
      <a:p>
        <a:r>
          <a:rPr/>
          <a:t>Pdf name: Pipeline deck _Reference binder.pdf
Pdf page number: 61
Slide text:KRAS G12C inhibitor 
Pdf matched content: Hematology/Oncology Other Tumors Small Molecule DESCRIPTION LUMAKRAS is a KRASG12C small molecule inhibitor under investigation for the treatment of advanced solid tumors other than non small cell lung cancer or advanced colorectal cancer.
</a:t>
        </a:r>
      </a:p>
    </p188:txBody>
  </p188:cm>
  <p188:cm id="{F4ACCF21-C175-4AA3-8D22-F3A68DDD94C2}" authorId="{0AFD991A-DE7F-4F83-AF8C-13D7C566DFAB}" created="2023-10-09T20:22:13.2810000">
    <pc:sldMkLst>
      <pc:docMk/>
      <pc:sldMk cId="2149721198" sldId="5228"/>
    </pc:sldMkLst>
    <p188:pos x="95192" y="-259080"/>
    <p188:txBody>
      <a:bodyPr/>
      <a:lstStyle/>
      <a:p>
        <a:r>
          <a:rPr/>
          <a:t>Pdf name: Pipeline deck _Reference binder.pdf
Pdf page number: 61
Slide text:KRAS G12C inhibitor 
Pdf matched content: Hematology/Oncology Other Tumors Small Molecule DESCRIPTION LUMAKRAS is a KRASG12C small molecule inhibitor under investigation for the treatment of advanced solid tumors other than non small cell lung cancer or advanced colorectal cancer.
</a:t>
        </a:r>
      </a:p>
    </p188:txBody>
  </p188:cm>
  <p188:cm id="{266A451E-C5D0-4388-BCE3-9B9FA3A97E39}" authorId="{0AFD991A-DE7F-4F83-AF8C-13D7C566DFAB}" created="2023-10-09T20:22:13.2810000">
    <pc:sldMkLst>
      <pc:docMk/>
      <pc:sldMk cId="2149721198" sldId="5228"/>
    </pc:sldMkLst>
    <p188:pos x="91440" y="-182880"/>
    <p188:txBody>
      <a:bodyPr/>
      <a:lstStyle/>
      <a:p>
        <a:r>
          <a:rPr/>
          <a:t>Pdf name: Pipeline deck _Reference binder.pdf
Pdf page number: 61
Slide text: pG12C mutationharboring advanced nonsmall cell lung cancer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B7DC78E5-863A-4A35-A13A-74B21B396811}" authorId="{0AFD991A-DE7F-4F83-AF8C-13D7C566DFAB}" created="2023-10-09T20:22:13.2810000">
    <pc:sldMkLst>
      <pc:docMk/>
      <pc:sldMk cId="2149721198" sldId="5228"/>
    </pc:sldMkLst>
    <p188:pos x="1994852" y="-30480"/>
    <p188:txBody>
      <a:bodyPr/>
      <a:lstStyle/>
      <a:p>
        <a:r>
          <a:rPr/>
          <a:t>Pdf name: Pipeline deck _Reference binder.pdf
Pdf page number: 61
Slide text: and other solid tumors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AA8D94EC-9AD2-4099-8A7E-F1901359EBDE}" authorId="{0AFD991A-DE7F-4F83-AF8C-13D7C566DFAB}" created="2023-10-09T20:22:13.2810000">
    <pc:sldMkLst>
      <pc:docMk/>
      <pc:sldMk cId="2149721198" sldId="5228"/>
    </pc:sldMkLst>
    <p188:pos x="33338" y="133088"/>
    <p188:txBody>
      <a:bodyPr/>
      <a:lstStyle/>
      <a:p>
        <a:r>
          <a:rPr/>
          <a:t>Pdf name: Pipeline deck _Reference binder.pdf
Pdf page number: 464
Slide text:FDA fasttrack approval received after undergoing priority review under the breakthrough therapy and orphan drug designation
Pdf matched content: The FDA approved this application approximately 10 weeks ahead of the FDA goal date. This application was granted priority review, fast-track, breakthrough therapy and orphan drug designation.
</a:t>
        </a:r>
      </a:p>
    </p188:txBody>
  </p188:cm>
  <p188:cm id="{7ECEE30B-ABDA-480E-814D-5983B4F10E7A}" authorId="{0AFD991A-DE7F-4F83-AF8C-13D7C566DFAB}" created="2023-10-09T20:22:13.2810000">
    <pc:sldMkLst>
      <pc:docMk/>
      <pc:sldMk cId="2149721198" sldId="5228"/>
    </pc:sldMkLst>
    <p188:pos x="28575" y="229100"/>
    <p188:txBody>
      <a:bodyPr/>
      <a:lstStyle/>
      <a:p>
        <a:r>
          <a:rPr/>
          <a:t>Pdf name: Pipeline deck _Reference binder.pdf
Pdf page number: 463
Slide text:Sotorasib was given conditional approval by the FDA as the first 
Pdf matched content: 1/16/23, 4:44 PM FDA grants accelerated approval to sotorasib for KRAS G12C mutated NSCLC | FDA https://www.fda.gov/drugs/resources-information-approved-drugs/fda-grants-accelerated-approval-sotorasib-kras-g12c-mutated-nsclc 1/3 FDA grants accelerated approval to sotorasib for KRAS G12C mutated NSCLC On May 28, 2021, the Food and Drug Administration granted accelerated approval to sotorasib (Lumakras™, Amgen, Inc.), a RAS GTPase family inhibitor, for adult patients with KRAS G12C ‑mutated locally advanced or metastatic non-small cell lung cancer (NSCLC), as determined by an FDA ‑approved test, who have received at least one prior systemic therapy. FDA also approved the QIAGEN therascreen® KRAS RGQ PCR kit (tissue) and the Guardant360® CDx (plasma) as companion diagnostics for Lumakras.
</a:t>
        </a:r>
      </a:p>
    </p188:txBody>
  </p188:cm>
  <p188:cm id="{28C92657-08FE-47DF-86F5-41458C00DB80}" authorId="{0AFD991A-DE7F-4F83-AF8C-13D7C566DFAB}" created="2023-10-09T20:22:13.2810000">
    <pc:sldMkLst>
      <pc:docMk/>
      <pc:sldMk cId="2149721198" sldId="5228"/>
    </pc:sldMkLst>
    <p188:pos x="4233614" y="229100"/>
    <p188:txBody>
      <a:bodyPr/>
      <a:lstStyle/>
      <a:p>
        <a:r>
          <a:rPr/>
          <a:t>Pdf name: Pipeline deck _Reference binder.pdf
Pdf page number: 61
Slide text:G12Cmutated nonsmall cell lung cancer who had at least one prior systemic therapy phase 3 is the confirmatory trial
Pdf matched content: ADDITIONAL INFORMATION LUMAKRAS received accelerated approval by the FDA in May 2021 for the treatment of patients with KRAS G12C-mutated locally advanced or metastatic non-small cell lung cancer (NSCLC), as determined by an FDA-approved test, following at least one prior systemic therapy.
</a:t>
        </a:r>
      </a:p>
    </p188:txBody>
  </p188:cm>
  <p188:cm id="{4CAB93D8-6CF4-4608-98D2-65A7C2CE9B9C}" authorId="{0AFD991A-DE7F-4F83-AF8C-13D7C566DFAB}" created="2023-10-09T20:22:13.2810000">
    <pc:sldMkLst>
      <pc:docMk/>
      <pc:sldMk cId="2149721198" sldId="5228"/>
    </pc:sldMkLst>
    <p188:pos x="0" y="421124"/>
    <p188:txBody>
      <a:bodyPr/>
      <a:lstStyle/>
      <a:p>
        <a:r>
          <a:rPr/>
          <a:t>Pdf name: Pipeline deck _Reference binder.pdf
Pdf page number: 69
Slide text:EGFR epidermal growth factor receptor FDA Food and Drug Administration 
Pdf matched content: AMG 651 Hematology/Oncology Colorectal Cancer Bispecific T-Cell Engager DESCRIPTION AMG 651 (CX-904) is a T-cell engaging bispecific Probody® candidate against epidermal growth factor receptor (EGFR) and CD3. It is being investigated for the treatment of solid tumors.
</a:t>
        </a:r>
      </a:p>
    </p188:txBody>
  </p188:cm>
  <p188:cm id="{5102C606-2E10-4A77-A7D8-7076D6CF47BF}" authorId="{0AFD991A-DE7F-4F83-AF8C-13D7C566DFAB}" created="2023-10-09T20:22:13.2810000">
    <pc:sldMkLst>
      <pc:docMk/>
      <pc:sldMk cId="2149721198" sldId="5228"/>
    </pc:sldMkLst>
    <p188:pos x="800058" y="160753"/>
    <p188:txBody>
      <a:bodyPr/>
      <a:lstStyle/>
      <a:p>
        <a:r>
          <a:rPr/>
          <a:t>Pdf name: Pipeline deck _Reference binder.pdf
Pdf page number: 61
Slide text:Small Molecule  Other Treatment Modalities
Pdf matched content: Hematology/Oncology Other Tumors Small Molecule DESCRIPTION LUMAKRAS is a KRASG12C small molecule inhibitor under investigation for the treatment of advanced solid tumors other than non small cell lung cancer or advanced colorectal cancer.
</a:t>
        </a:r>
      </a:p>
    </p188:txBody>
  </p188:cm>
</p188:cmLst>
</file>

<file path=ppt/comments/moderncomment5.xml><?xml version="1.0" encoding="utf-8"?>
<p188:cmLst xmlns:pc="http://schemas.microsoft.com/office/powerpoint/2013/main/command" xmlns:ac="http://schemas.microsoft.com/office/drawing/2013/main/comman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p="http://schemas.openxmlformats.org/presentationml/2006/main" xmlns:p188="http://schemas.microsoft.com/office/powerpoint/2018/8/main">
  <p188:cm id="{CE46C0BF-B7E1-44C7-8787-7E44E7C2B6CA}" authorId="{1AE1E804-414D-BD6D-F72A-BB6F163E1C9E}" created="2023-01-24T05:52:26.6200000">
    <pc:sldMkLst>
      <pc:docMk/>
      <pc:sldMk cId="3485802384" sldId="5220"/>
    </pc:sldMkLst>
    <p188:pos x="2508135" y="1415953"/>
    <p188:txBody>
      <a:bodyPr/>
      <a:lstStyle/>
      <a:p>
        <a:r>
          <a:rPr/>
          <a:t>@Maitreya, have removed superscripted "c" from Nplate, associated footnote, and reference no. 10 associated with that footnote. 
Corresponding changes made in annotations as well. </a:t>
        </a:r>
      </a:p>
    </p188:txBody>
  </p188:cm>
  <p188:cm id="{A1766366-6BDF-4EF6-BD04-F178597174C4}" authorId="{0AFD991A-DE7F-4F83-AF8C-13D7C566DFAB}" created="2023-10-09T20:22:13.2810000">
    <pc:sldMkLst>
      <pc:docMk/>
      <pc:sldMk cId="3485802384" sldId="5220"/>
    </pc:sldMkLst>
    <p188:pos x="36512" y="121920"/>
    <p188:txBody>
      <a:bodyPr/>
      <a:lstStyle/>
      <a:p>
        <a:r>
          <a:rPr/>
          <a:t>Pdf name: Pipeline deck _Reference binder.pdf
Pdf page number: 59
Slide text:FDA granted breakthrough therapy designation
Pdf matched content: It is being investigated for the treatment of advanced Gastric and Gastroesophageal Junction (GEJ) Cancers. ADDITIONAL INFORMATION In April 2021, Amgen announced that the US Food and Drug Administration (FDA), granted Breakthrough Therapy Designation for &lt;b&gt;bemarituzumab&lt;/b&gt;.
</a:t>
        </a:r>
      </a:p>
    </p188:txBody>
  </p188:cm>
  <p188:cm id="{C065BF85-4C12-4692-8A75-DC2BC5E66F59}" authorId="{0AFD991A-DE7F-4F83-AF8C-13D7C566DFAB}" created="2023-10-09T20:22:13.2810000">
    <pc:sldMkLst>
      <pc:docMk/>
      <pc:sldMk cId="3485802384" sldId="5220"/>
    </pc:sldMkLst>
    <p188:pos x="269875" y="243840"/>
    <p188:txBody>
      <a:bodyPr/>
      <a:lstStyle/>
      <a:p>
        <a:r>
          <a:rPr/>
          <a:t>Pdf name: Pipeline deck _Reference binder.pdf
Pdf page number: 66
Slide text: bispecific Tcell engager CD3 cluster of differentiation 3 DLL3 deltalike ligand 3 FDA Food and Drug Administration FGFR2b fibroblast growth factor receptor 2 HLE halflife extended MOA mechanism of action PCD primary completion date TPORA thrombopoietin receptor agonist
Pdf matched content: It is being investigated for the treatment of small cell lung cancer. Hematology/Oncology Neuroendocrine Prostate Cancer BiTE® Molecule DESCRIPTION Tarlatamab (formerly AMG 757) is a half-life extended (HLE) anti- delta-like ligand 3 (DLL3) x anti-CD3 bispecific T cell engager (BiTE) molecule.
</a:t>
        </a:r>
      </a:p>
    </p188:txBody>
  </p188:cm>
  <p188:cm id="{0138F731-7CEF-4770-9C88-06D4B949D9D4}" authorId="{0AFD991A-DE7F-4F83-AF8C-13D7C566DFAB}" created="2023-10-09T20:22:13.2820000">
    <pc:sldMkLst>
      <pc:docMk/>
      <pc:sldMk cId="3485802384" sldId="5220"/>
    </pc:sldMkLst>
    <p188:pos x="91440" y="-121920"/>
    <p188:txBody>
      <a:bodyPr/>
      <a:lstStyle/>
      <a:p>
        <a:r>
          <a:rPr/>
          <a:t>Pdf name: Pipeline deck _Reference binder.pdf
Pdf page number: 64
Slide text:Investigational Indication 
Pdf matched content: MOLECULE NAME THERAPEUTIC AREA INVESTIGATIONAL INDICATION MODALITY PHASE *Modalities in use across pipeline and marketed products. Modality refers to the structural template of a therapeutic agent.
</a:t>
        </a:r>
      </a:p>
    </p188:txBody>
  </p188:cm>
  <p188:cm id="{61C4E475-95CF-46D8-8542-6B0C5BFDBDDE}" authorId="{0AFD991A-DE7F-4F83-AF8C-13D7C566DFAB}" created="2023-10-09T20:22:13.2820000">
    <pc:sldMkLst>
      <pc:docMk/>
      <pc:sldMk cId="3485802384" sldId="5220"/>
    </pc:sldMkLst>
    <p188:pos x="91440" y="-121920"/>
    <p188:txBody>
      <a:bodyPr/>
      <a:lstStyle/>
      <a:p>
        <a:r>
          <a:rPr/>
          <a:t>Pdf name: Pipeline deck _Reference binder.pdf
Pdf page number: 489
Slide text:Advanced gastric cancergastroesophageal junction cancer 
Pdf matched content: Select patients for therapy based on an FDA-approved companion diagnostic for a trastuzumab product [see Dosage and Administration (2.1)] 1.3 Metastatic Gastric Cancer KANJINTI is indicated, in combination with cisplatin and capecitabine or 5-fluorouracil, for the treatment of patients with HER2 overexpressing metastatic gastric or gastroesophageal junction adenocarcinoma who have not received prior treatment for metastatic disease.
</a:t>
        </a:r>
      </a:p>
    </p188:txBody>
  </p188:cm>
  <p188:cm id="{7C557D5A-1E8C-479F-B260-631B33746D2C}" authorId="{0AFD991A-DE7F-4F83-AF8C-13D7C566DFAB}" created="2023-10-09T20:22:13.2820000">
    <pc:sldMkLst>
      <pc:docMk/>
      <pc:sldMk cId="3485802384" sldId="5220"/>
    </pc:sldMkLst>
    <p188:pos x="91440" y="-38100"/>
    <p188:txBody>
      <a:bodyPr/>
      <a:lstStyle/>
      <a:p>
        <a:r>
          <a:rPr/>
          <a:t>Pdf name: Pipeline deck _Reference binder.pdf
Pdf page number: 86
Slide text:PCD August 18 2025
Pdf matched content: In Study PCD-I, allergic reactions were observed in 5% of children which were all non-serious and were primarily localized reactions.
</a:t>
        </a:r>
      </a:p>
    </p188:txBody>
  </p188:cm>
  <p188:cm id="{2A02C79D-7B63-4322-B9C7-3B785857CDA9}" authorId="{0AFD991A-DE7F-4F83-AF8C-13D7C566DFAB}" created="2023-10-09T20:22:13.2820000">
    <pc:sldMkLst>
      <pc:docMk/>
      <pc:sldMk cId="3485802384" sldId="5220"/>
    </pc:sldMkLst>
    <p188:pos x="91440" y="-121920"/>
    <p188:txBody>
      <a:bodyPr/>
      <a:lstStyle/>
      <a:p>
        <a:r>
          <a:rPr/>
          <a:t>Pdf name: Pipeline deck _Reference binder.pdf
Pdf page number: 61
Slide text:Chemotherapyinduced thrombocytopenia RECITE PROCLAIM
Pdf matched content: NPLATE® (romiplostim) Hematology/Oncology Chemotherapy-Induced Thrombocytopenia Peptibody DESCRIPTION Nplate is a thrombopoietin receptor agonist (TPO-RA). It is being investigated for the treatment of chemotherapy-induced thrombocytopenia (CIT).
</a:t>
        </a:r>
      </a:p>
    </p188:txBody>
  </p188:cm>
  <p188:cm id="{DCFD7A63-6DEA-4B61-809E-781C0A817110}" authorId="{0AFD991A-DE7F-4F83-AF8C-13D7C566DFAB}" created="2023-10-09T20:22:13.2820000">
    <pc:sldMkLst>
      <pc:docMk/>
      <pc:sldMk cId="3485802384" sldId="5220"/>
    </pc:sldMkLst>
    <p188:pos x="173037" y="-121920"/>
    <p188:txBody>
      <a:bodyPr/>
      <a:lstStyle/>
      <a:p>
        <a:r>
          <a:rPr/>
          <a:t>Pdf name: Pipeline deck _Reference binder.pdf
Pdf page number: 66
Slide text:HLE antiDLL3 x antiCD3
Pdf matched content: It is being investigated for the treatment of small cell lung cancer. Hematology/Oncology Neuroendocrine Prostate Cancer BiTE® Molecule DESCRIPTION Tarlatamab (formerly AMG 757) is a half-life extended (HLE) anti- delta-like ligand 3 (DLL3) x anti-CD3 bispecific T cell engager (BiTE) molecule.
</a:t>
        </a:r>
      </a:p>
    </p188:txBody>
  </p188:cm>
  <p188:cm id="{60EB0293-A2B7-4B24-8706-D3B528FFCA01}" authorId="{0AFD991A-DE7F-4F83-AF8C-13D7C566DFAB}" created="2023-10-09T20:22:13.2820000">
    <pc:sldMkLst>
      <pc:docMk/>
      <pc:sldMk cId="3485802384" sldId="5220"/>
    </pc:sldMkLst>
    <p188:pos x="309562" y="-121920"/>
    <p188:txBody>
      <a:bodyPr/>
      <a:lstStyle/>
      <a:p>
        <a:r>
          <a:rPr/>
          <a:t>Pdf name: Pipeline deck _Reference binder.pdf
Pdf page number: 60
Slide text:Proteasome inhibitor
Pdf matched content: Hematology/Oncology Pediatric Acute Lymphoblastic Leukemia Small Molecule DESCRIPTION KYPROLIS is a small molecule proteasome inhibitor (PI). It is being investigated for the treatment of acute lymphoblastic leukemia (ALL) in pediatric patients.
</a:t>
        </a:r>
      </a:p>
    </p188:txBody>
  </p188:cm>
  <p188:cm id="{F7D426BF-6569-4589-A941-4D90DEF8DE54}" authorId="{0AFD991A-DE7F-4F83-AF8C-13D7C566DFAB}" created="2023-10-09T20:22:13.2820000">
    <pc:sldMkLst>
      <pc:docMk/>
      <pc:sldMk cId="3485802384" sldId="5220"/>
    </pc:sldMkLst>
    <p188:pos x="91440" y="-38100"/>
    <p188:txBody>
      <a:bodyPr/>
      <a:lstStyle/>
      <a:p>
        <a:r>
          <a:rPr/>
          <a:t>Pdf name: Pipeline deck _Reference binder.pdf
Pdf page number: 269
Slide text:Relapsedrefractory multiple myeloma ARROW2
Pdf matched content: Complete MRD response was defined as the absence of detectable MRD confirmed in an assay with minimum sensitivity of 0.01%. 2. Relapse was defined as either hematological or extramedullary relapse, secondary leukemia, or death due to any cause; Includes time after transplantation; Kaplan-Meier estimate.
</a:t>
        </a:r>
      </a:p>
    </p188:txBody>
  </p188:cm>
</p188:cmLst>
</file>

<file path=ppt/handoutMasters/_rels/handoutMaster1.xml.rels>&#65279;<?xml version="1.0" encoding="utf-8" standalone="yes"?><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1"/>
            <a:ext cx="4025688" cy="351418"/>
          </a:xfrm>
          <a:prstGeom prst="rect">
            <a:avLst/>
          </a:prstGeom>
        </p:spPr>
        <p:txBody>
          <a:bodyPr vert="horz" lIns="93096" tIns="46549" rIns="93096" bIns="46549" rtlCol="0"/>
          <a:lstStyle>
            <a:lvl1pPr algn="l">
              <a:defRPr sz="1200"/>
            </a:lvl1pPr>
          </a:lstStyle>
          <a:p>
            <a:endParaRPr lang="en-US"/>
          </a:p>
        </p:txBody>
      </p:sp>
      <p:sp>
        <p:nvSpPr>
          <p:cNvPr id="3" name="Date Placeholder 2"/>
          <p:cNvSpPr>
            <a:spLocks noGrp="1"/>
          </p:cNvSpPr>
          <p:nvPr>
            <p:ph type="dt" sz="quarter" idx="1"/>
          </p:nvPr>
        </p:nvSpPr>
        <p:spPr>
          <a:xfrm>
            <a:off x="5262212" y="1"/>
            <a:ext cx="4025688" cy="351418"/>
          </a:xfrm>
          <a:prstGeom prst="rect">
            <a:avLst/>
          </a:prstGeom>
        </p:spPr>
        <p:txBody>
          <a:bodyPr vert="horz" lIns="93096" tIns="46549" rIns="93096" bIns="46549" rtlCol="0"/>
          <a:lstStyle>
            <a:lvl1pPr algn="r">
              <a:defRPr sz="1200"/>
            </a:lvl1pPr>
          </a:lstStyle>
          <a:p>
            <a:fld id="{B081616E-4838-48DA-8C2A-E0CE91811A72}" type="datetimeFigureOut">
              <a:rPr lang="en-US" smtClean="0"/>
              <a:t>10/9/23</a:t>
            </a:fld>
            <a:endParaRPr lang="en-US"/>
          </a:p>
        </p:txBody>
      </p:sp>
      <p:sp>
        <p:nvSpPr>
          <p:cNvPr id="4" name="Footer Placeholder 3"/>
          <p:cNvSpPr>
            <a:spLocks noGrp="1"/>
          </p:cNvSpPr>
          <p:nvPr>
            <p:ph type="ftr" sz="quarter" idx="2"/>
          </p:nvPr>
        </p:nvSpPr>
        <p:spPr>
          <a:xfrm>
            <a:off x="0" y="6652634"/>
            <a:ext cx="4025688" cy="351418"/>
          </a:xfrm>
          <a:prstGeom prst="rect">
            <a:avLst/>
          </a:prstGeom>
        </p:spPr>
        <p:txBody>
          <a:bodyPr vert="horz" lIns="93096" tIns="46549" rIns="93096" bIns="46549" rtlCol="0" anchor="b"/>
          <a:lstStyle>
            <a:lvl1pPr algn="l">
              <a:defRPr sz="1200"/>
            </a:lvl1pPr>
          </a:lstStyle>
          <a:p>
            <a:endParaRPr lang="en-US"/>
          </a:p>
        </p:txBody>
      </p:sp>
      <p:sp>
        <p:nvSpPr>
          <p:cNvPr id="5" name="Slide Number Placeholder 4"/>
          <p:cNvSpPr>
            <a:spLocks noGrp="1"/>
          </p:cNvSpPr>
          <p:nvPr>
            <p:ph type="sldNum" sz="quarter" idx="3"/>
          </p:nvPr>
        </p:nvSpPr>
        <p:spPr>
          <a:xfrm>
            <a:off x="5262212" y="6652634"/>
            <a:ext cx="4025688" cy="351418"/>
          </a:xfrm>
          <a:prstGeom prst="rect">
            <a:avLst/>
          </a:prstGeom>
        </p:spPr>
        <p:txBody>
          <a:bodyPr vert="horz" lIns="93096" tIns="46549" rIns="93096" bIns="46549" rtlCol="0" anchor="b"/>
          <a:lstStyle>
            <a:lvl1pPr algn="r">
              <a:defRPr sz="1200"/>
            </a:lvl1pPr>
          </a:lstStyle>
          <a:p>
            <a:fld id="{E9A418F3-3923-471A-9111-48742302B779}" type="slidenum">
              <a:rPr lang="en-US" smtClean="0"/>
              <a:t>‹#›</a:t>
            </a:fld>
            <a:endParaRPr lang="en-US"/>
          </a:p>
        </p:txBody>
      </p:sp>
    </p:spTree>
    <p:extLst>
      <p:ext uri="{BB962C8B-B14F-4D97-AF65-F5344CB8AC3E}">
        <p14:creationId xmlns:p14="http://schemas.microsoft.com/office/powerpoint/2010/main" val="4003830119"/>
      </p:ext>
    </p:extLst>
  </p:cSld>
  <p:clrMap bg1="lt1" tx1="dk1" bg2="lt2" tx2="dk2" accent1="accent1" accent2="accent2" accent3="accent3" accent4="accent4" accent5="accent5" accent6="accent6" hlink="hlink" folHlink="folHlink"/>
  <p:hf sldNum="0" hdr="0" ftr="0" dt="0"/>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4" name="Slide Image Placeholder 3"/>
          <p:cNvSpPr>
            <a:spLocks noGrp="1" noRot="1" noChangeAspect="1"/>
          </p:cNvSpPr>
          <p:nvPr>
            <p:ph type="sldImg" idx="2"/>
          </p:nvPr>
        </p:nvSpPr>
        <p:spPr>
          <a:xfrm>
            <a:off x="2749550" y="449263"/>
            <a:ext cx="3790950" cy="2132012"/>
          </a:xfrm>
          <a:prstGeom prst="rect">
            <a:avLst/>
          </a:prstGeom>
          <a:noFill/>
          <a:ln w="12700">
            <a:solidFill>
              <a:prstClr val="black"/>
            </a:solidFill>
          </a:ln>
        </p:spPr>
      </p:sp>
      <p:sp>
        <p:nvSpPr>
          <p:cNvPr id="2" name="Notes Placeholder 1"/>
          <p:cNvSpPr>
            <a:spLocks noGrp="1"/>
          </p:cNvSpPr>
          <p:nvPr>
            <p:ph type="body" sz="quarter" idx="3"/>
          </p:nvPr>
        </p:nvSpPr>
        <p:spPr>
          <a:xfrm>
            <a:off x="929848" y="3370460"/>
            <a:ext cx="7430357" cy="2758084"/>
          </a:xfrm>
          <a:prstGeom prst="rect">
            <a:avLst/>
          </a:prstGeom>
        </p:spPr>
        <p:txBody>
          <a:bodyPr vert="horz" lIns="91360" tIns="45680" rIns="91360" bIns="45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6545144"/>
      </p:ext>
    </p:extLst>
  </p:cSld>
  <p:clrMap bg1="lt1" tx1="dk1" bg2="lt2" tx2="dk2" accent1="accent1" accent2="accent2" accent3="accent3" accent4="accent4" accent5="accent5" accent6="accent6" hlink="hlink" folHlink="folHlink"/>
  <p:hf sldNum="0" dt="0"/>
  <p:notesStyle>
    <a:lvl1pPr marL="0" algn="l" defTabSz="1219080" rtl="0" eaLnBrk="1" latinLnBrk="0" hangingPunct="1">
      <a:defRPr sz="1600" kern="1200">
        <a:solidFill>
          <a:schemeClr val="tx1"/>
        </a:solidFill>
        <a:latin typeface="+mn-lt"/>
        <a:ea typeface="+mn-ea"/>
        <a:cs typeface="+mn-cs"/>
      </a:defRPr>
    </a:lvl1pPr>
    <a:lvl2pPr marL="609539" algn="l" defTabSz="1219080" rtl="0" eaLnBrk="1" latinLnBrk="0" hangingPunct="1">
      <a:defRPr sz="1600" kern="1200">
        <a:solidFill>
          <a:schemeClr val="tx1"/>
        </a:solidFill>
        <a:latin typeface="+mn-lt"/>
        <a:ea typeface="+mn-ea"/>
        <a:cs typeface="+mn-cs"/>
      </a:defRPr>
    </a:lvl2pPr>
    <a:lvl3pPr marL="1219080" algn="l" defTabSz="1219080" rtl="0" eaLnBrk="1" latinLnBrk="0" hangingPunct="1">
      <a:defRPr sz="1600" kern="1200">
        <a:solidFill>
          <a:schemeClr val="tx1"/>
        </a:solidFill>
        <a:latin typeface="+mn-lt"/>
        <a:ea typeface="+mn-ea"/>
        <a:cs typeface="+mn-cs"/>
      </a:defRPr>
    </a:lvl3pPr>
    <a:lvl4pPr marL="1828618" algn="l" defTabSz="1219080" rtl="0" eaLnBrk="1" latinLnBrk="0" hangingPunct="1">
      <a:defRPr sz="1600" kern="1200">
        <a:solidFill>
          <a:schemeClr val="tx1"/>
        </a:solidFill>
        <a:latin typeface="+mn-lt"/>
        <a:ea typeface="+mn-ea"/>
        <a:cs typeface="+mn-cs"/>
      </a:defRPr>
    </a:lvl4pPr>
    <a:lvl5pPr marL="2438158" algn="l" defTabSz="1219080" rtl="0" eaLnBrk="1" latinLnBrk="0" hangingPunct="1">
      <a:defRPr sz="1600" kern="1200">
        <a:solidFill>
          <a:schemeClr val="tx1"/>
        </a:solidFill>
        <a:latin typeface="+mn-lt"/>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509713" y="1738313"/>
            <a:ext cx="6270625" cy="3527425"/>
          </a:xfrm>
        </p:spPr>
      </p:sp>
    </p:spTree>
    <p:extLst>
      <p:ext uri="{BB962C8B-B14F-4D97-AF65-F5344CB8AC3E}">
        <p14:creationId xmlns:p14="http://schemas.microsoft.com/office/powerpoint/2010/main" val="2207507366"/>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562100" y="1673225"/>
            <a:ext cx="6380163" cy="3589338"/>
          </a:xfrm>
        </p:spPr>
      </p:sp>
      <p:sp>
        <p:nvSpPr>
          <p:cNvPr id="4" name="Rectangle 3">
            <a:extLst>
              <a:ext uri="{FF2B5EF4-FFF2-40B4-BE49-F238E27FC236}">
                <a16:creationId xmlns:a16="http://schemas.microsoft.com/office/drawing/2014/main" id="{70E78B8A-94A8-FFFA-6FFC-C393E6F31CC3}"/>
              </a:ext>
            </a:extLst>
          </p:cNvPr>
          <p:cNvSpPr/>
          <p:nvPr/>
        </p:nvSpPr>
        <p:spPr>
          <a:xfrm>
            <a:off x="3594634" y="3761231"/>
            <a:ext cx="414800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cxnSp>
        <p:nvCxnSpPr>
          <p:cNvPr id="5" name="Straight Arrow Connector 4">
            <a:extLst>
              <a:ext uri="{FF2B5EF4-FFF2-40B4-BE49-F238E27FC236}">
                <a16:creationId xmlns:a16="http://schemas.microsoft.com/office/drawing/2014/main" id="{DB2091CB-5BFB-E7DF-D9B8-D12F6256EAA6}"/>
              </a:ext>
            </a:extLst>
          </p:cNvPr>
          <p:cNvCxnSpPr/>
          <p:nvPr/>
        </p:nvCxnSpPr>
        <p:spPr>
          <a:xfrm flipV="1">
            <a:off x="6265440" y="3971678"/>
            <a:ext cx="70229" cy="2718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2BBC9B-6350-147D-6A94-E25D7DA32B74}"/>
              </a:ext>
            </a:extLst>
          </p:cNvPr>
          <p:cNvSpPr txBox="1"/>
          <p:nvPr/>
        </p:nvSpPr>
        <p:spPr>
          <a:xfrm>
            <a:off x="8021297" y="3817484"/>
            <a:ext cx="1260066" cy="627545"/>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a:t>
            </a:r>
            <a:r>
              <a:rPr lang="en-US" sz="500">
                <a:solidFill>
                  <a:srgbClr val="FF0000"/>
                </a:solidFill>
                <a:cs typeface="Arial" panose="020b0604020202020204" pitchFamily="34" charset="0"/>
              </a:rPr>
              <a:t>: </a:t>
            </a:r>
            <a:r>
              <a:rPr lang="en-US" sz="500">
                <a:solidFill>
                  <a:srgbClr val="FF0000"/>
                </a:solidFill>
              </a:rPr>
              <a:t>1-Table 1; 4-Table 1; 5-Table 1; 6-Table 1; 7-Table 1; 8-Table 1; 9-Table 1</a:t>
            </a:r>
            <a:endParaRPr lang="en-IN" sz="500">
              <a:solidFill>
                <a:srgbClr val="FF0000"/>
              </a:solidFill>
            </a:endParaRPr>
          </a:p>
        </p:txBody>
      </p:sp>
      <p:sp>
        <p:nvSpPr>
          <p:cNvPr id="7" name="Rectangle 6">
            <a:extLst>
              <a:ext uri="{FF2B5EF4-FFF2-40B4-BE49-F238E27FC236}">
                <a16:creationId xmlns:a16="http://schemas.microsoft.com/office/drawing/2014/main" id="{042DD68B-55CA-F1E9-B62F-9C2E52117D6F}"/>
              </a:ext>
            </a:extLst>
          </p:cNvPr>
          <p:cNvSpPr/>
          <p:nvPr/>
        </p:nvSpPr>
        <p:spPr>
          <a:xfrm>
            <a:off x="3573621" y="3547719"/>
            <a:ext cx="414800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cxnSp>
        <p:nvCxnSpPr>
          <p:cNvPr id="8" name="Straight Arrow Connector 7">
            <a:extLst>
              <a:ext uri="{FF2B5EF4-FFF2-40B4-BE49-F238E27FC236}">
                <a16:creationId xmlns:a16="http://schemas.microsoft.com/office/drawing/2014/main" id="{692C5D1D-0AF6-A752-E7B3-78BEE67E3BD6}"/>
              </a:ext>
            </a:extLst>
          </p:cNvPr>
          <p:cNvCxnSpPr>
            <a:endCxn id="15" idx="3"/>
          </p:cNvCxnSpPr>
          <p:nvPr/>
        </p:nvCxnSpPr>
        <p:spPr>
          <a:xfrm flipH="1" flipV="1">
            <a:off x="7739044" y="3439556"/>
            <a:ext cx="127335" cy="116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34DCE0-48D6-2C9E-523C-57F4963C67BF}"/>
              </a:ext>
            </a:extLst>
          </p:cNvPr>
          <p:cNvSpPr txBox="1"/>
          <p:nvPr/>
        </p:nvSpPr>
        <p:spPr>
          <a:xfrm>
            <a:off x="82947" y="1487733"/>
            <a:ext cx="1284141"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 2-Table 1; 3-Table 1; 4-Table 1; 5-Table 1 ; 6-Table 1; 7-Table 1; 8-Table 1; 9-Table 1; 10-Table 1; 11-Table 1</a:t>
            </a:r>
            <a:endParaRPr lang="en-IN" sz="500">
              <a:solidFill>
                <a:srgbClr val="FF0000"/>
              </a:solidFill>
            </a:endParaRPr>
          </a:p>
        </p:txBody>
      </p:sp>
      <p:sp>
        <p:nvSpPr>
          <p:cNvPr id="10" name="Rectangle 9">
            <a:extLst>
              <a:ext uri="{FF2B5EF4-FFF2-40B4-BE49-F238E27FC236}">
                <a16:creationId xmlns:a16="http://schemas.microsoft.com/office/drawing/2014/main" id="{42085FC8-B949-D6CA-0E0C-2D0EFE0F5F4D}"/>
              </a:ext>
            </a:extLst>
          </p:cNvPr>
          <p:cNvSpPr/>
          <p:nvPr/>
        </p:nvSpPr>
        <p:spPr>
          <a:xfrm>
            <a:off x="1666619" y="2371789"/>
            <a:ext cx="1806091" cy="52467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cxnSp>
        <p:nvCxnSpPr>
          <p:cNvPr id="11" name="Straight Arrow Connector 10">
            <a:extLst>
              <a:ext uri="{FF2B5EF4-FFF2-40B4-BE49-F238E27FC236}">
                <a16:creationId xmlns:a16="http://schemas.microsoft.com/office/drawing/2014/main" id="{D79273A0-F97E-1E4C-A975-AFE9AAA9F1AE}"/>
              </a:ext>
            </a:extLst>
          </p:cNvPr>
          <p:cNvCxnSpPr>
            <a:stCxn id="9" idx="2"/>
            <a:endCxn id="10" idx="1"/>
          </p:cNvCxnSpPr>
          <p:nvPr/>
        </p:nvCxnSpPr>
        <p:spPr>
          <a:xfrm>
            <a:off x="725018" y="2192222"/>
            <a:ext cx="941601" cy="441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6393864-30E1-011C-DDF6-3ABEF08F4979}"/>
              </a:ext>
            </a:extLst>
          </p:cNvPr>
          <p:cNvSpPr/>
          <p:nvPr/>
        </p:nvSpPr>
        <p:spPr>
          <a:xfrm>
            <a:off x="1659246" y="2933904"/>
            <a:ext cx="1806091" cy="52467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3" name="TextBox 12">
            <a:extLst>
              <a:ext uri="{FF2B5EF4-FFF2-40B4-BE49-F238E27FC236}">
                <a16:creationId xmlns:a16="http://schemas.microsoft.com/office/drawing/2014/main" id="{35F46BF4-62FA-7370-A5FC-AB369E130772}"/>
              </a:ext>
            </a:extLst>
          </p:cNvPr>
          <p:cNvSpPr txBox="1"/>
          <p:nvPr/>
        </p:nvSpPr>
        <p:spPr>
          <a:xfrm>
            <a:off x="64514" y="2643204"/>
            <a:ext cx="1284141"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 2-Table 1; 3-Table 1; 4-Table 1; 5-Table 1 ; 6-Table 1; 7-Table 1; 8-Table 1; 9-Table 1; 10-Table 1; 11-Table 1</a:t>
            </a:r>
            <a:endParaRPr lang="en-IN" sz="500">
              <a:solidFill>
                <a:srgbClr val="FF0000"/>
              </a:solidFill>
            </a:endParaRPr>
          </a:p>
        </p:txBody>
      </p:sp>
      <p:cxnSp>
        <p:nvCxnSpPr>
          <p:cNvPr id="14" name="Straight Arrow Connector 13">
            <a:extLst>
              <a:ext uri="{FF2B5EF4-FFF2-40B4-BE49-F238E27FC236}">
                <a16:creationId xmlns:a16="http://schemas.microsoft.com/office/drawing/2014/main" id="{67F70C76-DBCA-470F-C743-94EAED57F476}"/>
              </a:ext>
            </a:extLst>
          </p:cNvPr>
          <p:cNvCxnSpPr>
            <a:stCxn id="13" idx="3"/>
            <a:endCxn id="12" idx="1"/>
          </p:cNvCxnSpPr>
          <p:nvPr/>
        </p:nvCxnSpPr>
        <p:spPr>
          <a:xfrm>
            <a:off x="1348655" y="2995449"/>
            <a:ext cx="310591" cy="200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96EDBC8-31C3-7D89-539B-B96BABE996C7}"/>
              </a:ext>
            </a:extLst>
          </p:cNvPr>
          <p:cNvSpPr/>
          <p:nvPr/>
        </p:nvSpPr>
        <p:spPr>
          <a:xfrm>
            <a:off x="3591036" y="3327078"/>
            <a:ext cx="414800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6" name="Rectangle 15">
            <a:extLst>
              <a:ext uri="{FF2B5EF4-FFF2-40B4-BE49-F238E27FC236}">
                <a16:creationId xmlns:a16="http://schemas.microsoft.com/office/drawing/2014/main" id="{B1098391-CF46-59DB-1EC7-6B84036BAE66}"/>
              </a:ext>
            </a:extLst>
          </p:cNvPr>
          <p:cNvSpPr/>
          <p:nvPr/>
        </p:nvSpPr>
        <p:spPr>
          <a:xfrm>
            <a:off x="3591036" y="3103261"/>
            <a:ext cx="414800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7" name="Rectangle 16">
            <a:extLst>
              <a:ext uri="{FF2B5EF4-FFF2-40B4-BE49-F238E27FC236}">
                <a16:creationId xmlns:a16="http://schemas.microsoft.com/office/drawing/2014/main" id="{F735F835-4A9C-93DC-A1E1-831DA2DEAB6C}"/>
              </a:ext>
            </a:extLst>
          </p:cNvPr>
          <p:cNvSpPr/>
          <p:nvPr/>
        </p:nvSpPr>
        <p:spPr>
          <a:xfrm>
            <a:off x="3610956" y="2862316"/>
            <a:ext cx="4128088"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8" name="Rectangle 17">
            <a:extLst>
              <a:ext uri="{FF2B5EF4-FFF2-40B4-BE49-F238E27FC236}">
                <a16:creationId xmlns:a16="http://schemas.microsoft.com/office/drawing/2014/main" id="{D91442C9-6B7C-481A-8C21-8EE6BBA937EB}"/>
              </a:ext>
            </a:extLst>
          </p:cNvPr>
          <p:cNvSpPr/>
          <p:nvPr/>
        </p:nvSpPr>
        <p:spPr>
          <a:xfrm>
            <a:off x="3566050" y="2631308"/>
            <a:ext cx="4176833" cy="2249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sp>
        <p:nvSpPr>
          <p:cNvPr id="19" name="TextBox 18">
            <a:extLst>
              <a:ext uri="{FF2B5EF4-FFF2-40B4-BE49-F238E27FC236}">
                <a16:creationId xmlns:a16="http://schemas.microsoft.com/office/drawing/2014/main" id="{7973BF0F-5B3B-220B-3722-3BAB4F07B3B8}"/>
              </a:ext>
            </a:extLst>
          </p:cNvPr>
          <p:cNvSpPr txBox="1"/>
          <p:nvPr/>
        </p:nvSpPr>
        <p:spPr>
          <a:xfrm>
            <a:off x="2625224" y="1252309"/>
            <a:ext cx="2031362"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 2-Table 1; 5-Table 1</a:t>
            </a:r>
            <a:endParaRPr lang="en-IN" sz="500">
              <a:solidFill>
                <a:srgbClr val="FF0000"/>
              </a:solidFill>
            </a:endParaRPr>
          </a:p>
        </p:txBody>
      </p:sp>
      <p:sp>
        <p:nvSpPr>
          <p:cNvPr id="20" name="Rectangle 19">
            <a:extLst>
              <a:ext uri="{FF2B5EF4-FFF2-40B4-BE49-F238E27FC236}">
                <a16:creationId xmlns:a16="http://schemas.microsoft.com/office/drawing/2014/main" id="{179BA204-70CD-BA07-54BD-04A2A51B66E3}"/>
              </a:ext>
            </a:extLst>
          </p:cNvPr>
          <p:cNvSpPr/>
          <p:nvPr/>
        </p:nvSpPr>
        <p:spPr>
          <a:xfrm>
            <a:off x="1695928" y="4012921"/>
            <a:ext cx="3755385" cy="11820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sz="500"/>
          </a:p>
        </p:txBody>
      </p:sp>
      <p:cxnSp>
        <p:nvCxnSpPr>
          <p:cNvPr id="21" name="Straight Arrow Connector 20">
            <a:extLst>
              <a:ext uri="{FF2B5EF4-FFF2-40B4-BE49-F238E27FC236}">
                <a16:creationId xmlns:a16="http://schemas.microsoft.com/office/drawing/2014/main" id="{981496FA-E619-2123-0950-21C48C844F8D}"/>
              </a:ext>
            </a:extLst>
          </p:cNvPr>
          <p:cNvCxnSpPr>
            <a:stCxn id="40" idx="1"/>
          </p:cNvCxnSpPr>
          <p:nvPr/>
        </p:nvCxnSpPr>
        <p:spPr>
          <a:xfrm>
            <a:off x="4797229" y="1312792"/>
            <a:ext cx="304005" cy="13304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A4ABD1-8CAA-4FEA-9705-69ECA0C5A00A}"/>
              </a:ext>
            </a:extLst>
          </p:cNvPr>
          <p:cNvSpPr txBox="1"/>
          <p:nvPr/>
        </p:nvSpPr>
        <p:spPr>
          <a:xfrm>
            <a:off x="5707975" y="885118"/>
            <a:ext cx="1956436"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5-Table 1 ; 7-Table 1; 9-Table 1; 11-Table 1</a:t>
            </a:r>
            <a:endParaRPr lang="en-IN" sz="500">
              <a:solidFill>
                <a:srgbClr val="FF0000"/>
              </a:solidFill>
            </a:endParaRPr>
          </a:p>
        </p:txBody>
      </p:sp>
      <p:cxnSp>
        <p:nvCxnSpPr>
          <p:cNvPr id="23" name="Straight Arrow Connector 22">
            <a:extLst>
              <a:ext uri="{FF2B5EF4-FFF2-40B4-BE49-F238E27FC236}">
                <a16:creationId xmlns:a16="http://schemas.microsoft.com/office/drawing/2014/main" id="{82935921-E82B-0CED-99B4-8329AAE16CC8}"/>
              </a:ext>
            </a:extLst>
          </p:cNvPr>
          <p:cNvCxnSpPr/>
          <p:nvPr/>
        </p:nvCxnSpPr>
        <p:spPr>
          <a:xfrm flipH="1">
            <a:off x="7714057" y="2933905"/>
            <a:ext cx="169915" cy="586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C8F986F-7423-3E44-CEB2-28577C616951}"/>
              </a:ext>
            </a:extLst>
          </p:cNvPr>
          <p:cNvSpPr txBox="1"/>
          <p:nvPr/>
        </p:nvSpPr>
        <p:spPr>
          <a:xfrm>
            <a:off x="65351" y="3727946"/>
            <a:ext cx="1284141"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 2-Table 1; 3-Table 1; 4-Table 1; 5-Table 1 ; 6-Table 1; 7-Table 1; 8-Table 1; 9-Table 1; 10-Table 1; 11-Table 1</a:t>
            </a:r>
            <a:endParaRPr lang="en-IN" sz="500">
              <a:solidFill>
                <a:srgbClr val="FF0000"/>
              </a:solidFill>
            </a:endParaRPr>
          </a:p>
        </p:txBody>
      </p:sp>
      <p:cxnSp>
        <p:nvCxnSpPr>
          <p:cNvPr id="25" name="Straight Arrow Connector 24">
            <a:extLst>
              <a:ext uri="{FF2B5EF4-FFF2-40B4-BE49-F238E27FC236}">
                <a16:creationId xmlns:a16="http://schemas.microsoft.com/office/drawing/2014/main" id="{50B7F5F7-B5A7-C2E1-7362-4DE5188A1659}"/>
              </a:ext>
            </a:extLst>
          </p:cNvPr>
          <p:cNvCxnSpPr/>
          <p:nvPr/>
        </p:nvCxnSpPr>
        <p:spPr>
          <a:xfrm flipV="1">
            <a:off x="1350655" y="4072021"/>
            <a:ext cx="308591" cy="110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CCCED4-CC97-4053-D829-D6BEE07FD907}"/>
              </a:ext>
            </a:extLst>
          </p:cNvPr>
          <p:cNvSpPr txBox="1"/>
          <p:nvPr/>
        </p:nvSpPr>
        <p:spPr>
          <a:xfrm>
            <a:off x="113976" y="6233613"/>
            <a:ext cx="1056886"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Aimovig (erenumab-aooe). PI. Amgen. 11/2021: 1-A-4</a:t>
            </a:r>
            <a:endParaRPr lang="en-IN" sz="500">
              <a:solidFill>
                <a:srgbClr val="FF0000"/>
              </a:solidFill>
            </a:endParaRPr>
          </a:p>
        </p:txBody>
      </p:sp>
      <p:sp>
        <p:nvSpPr>
          <p:cNvPr id="27" name="TextBox 26">
            <a:extLst>
              <a:ext uri="{FF2B5EF4-FFF2-40B4-BE49-F238E27FC236}">
                <a16:creationId xmlns:a16="http://schemas.microsoft.com/office/drawing/2014/main" id="{5FE18076-C7FF-ACAA-07FD-5CEC0AE1A9F5}"/>
              </a:ext>
            </a:extLst>
          </p:cNvPr>
          <p:cNvSpPr txBox="1"/>
          <p:nvPr/>
        </p:nvSpPr>
        <p:spPr>
          <a:xfrm>
            <a:off x="8024304" y="4501556"/>
            <a:ext cx="1257059"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Amjevita (adalimumab-atto). PI. Amgen. 7/2022: 1-A-8</a:t>
            </a:r>
            <a:endParaRPr lang="en-IN" sz="500">
              <a:solidFill>
                <a:srgbClr val="FF0000"/>
              </a:solidFill>
            </a:endParaRPr>
          </a:p>
        </p:txBody>
      </p:sp>
      <p:sp>
        <p:nvSpPr>
          <p:cNvPr id="28" name="TextBox 27">
            <a:extLst>
              <a:ext uri="{FF2B5EF4-FFF2-40B4-BE49-F238E27FC236}">
                <a16:creationId xmlns:a16="http://schemas.microsoft.com/office/drawing/2014/main" id="{14D35C61-9FBB-F8C8-B211-093770D30C60}"/>
              </a:ext>
            </a:extLst>
          </p:cNvPr>
          <p:cNvSpPr txBox="1"/>
          <p:nvPr/>
        </p:nvSpPr>
        <p:spPr>
          <a:xfrm>
            <a:off x="8022800" y="4783228"/>
            <a:ext cx="1257059"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Avsola (infliximab-axxq). PI. Amgen. 9/2021: 1-A-9</a:t>
            </a:r>
            <a:endParaRPr lang="en-IN" sz="500">
              <a:solidFill>
                <a:srgbClr val="FF0000"/>
              </a:solidFill>
            </a:endParaRPr>
          </a:p>
        </p:txBody>
      </p:sp>
      <p:sp>
        <p:nvSpPr>
          <p:cNvPr id="29" name="TextBox 28">
            <a:extLst>
              <a:ext uri="{FF2B5EF4-FFF2-40B4-BE49-F238E27FC236}">
                <a16:creationId xmlns:a16="http://schemas.microsoft.com/office/drawing/2014/main" id="{E99044AA-98CE-63A1-9B51-2D6E175C43CA}"/>
              </a:ext>
            </a:extLst>
          </p:cNvPr>
          <p:cNvSpPr txBox="1"/>
          <p:nvPr/>
        </p:nvSpPr>
        <p:spPr>
          <a:xfrm>
            <a:off x="7991384" y="5055106"/>
            <a:ext cx="1252317"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Enbrel (etanercept). PI. Amgen. 6/2022: 1-A-9</a:t>
            </a:r>
            <a:endParaRPr lang="en-IN" sz="500">
              <a:solidFill>
                <a:srgbClr val="FF0000"/>
              </a:solidFill>
            </a:endParaRPr>
          </a:p>
        </p:txBody>
      </p:sp>
      <p:sp>
        <p:nvSpPr>
          <p:cNvPr id="30" name="TextBox 29">
            <a:extLst>
              <a:ext uri="{FF2B5EF4-FFF2-40B4-BE49-F238E27FC236}">
                <a16:creationId xmlns:a16="http://schemas.microsoft.com/office/drawing/2014/main" id="{60F51C38-E19D-8DEA-8500-0380093E04AE}"/>
              </a:ext>
            </a:extLst>
          </p:cNvPr>
          <p:cNvSpPr txBox="1"/>
          <p:nvPr/>
        </p:nvSpPr>
        <p:spPr>
          <a:xfrm>
            <a:off x="8024831" y="5323874"/>
            <a:ext cx="1241267"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Otezla (apremilast). PI. Amgen. 12/2021: 1-A-5</a:t>
            </a:r>
            <a:endParaRPr lang="en-IN" sz="500">
              <a:solidFill>
                <a:srgbClr val="FF0000"/>
              </a:solidFill>
            </a:endParaRPr>
          </a:p>
        </p:txBody>
      </p:sp>
      <p:sp>
        <p:nvSpPr>
          <p:cNvPr id="31" name="Left Brace 30">
            <a:extLst>
              <a:ext uri="{FF2B5EF4-FFF2-40B4-BE49-F238E27FC236}">
                <a16:creationId xmlns:a16="http://schemas.microsoft.com/office/drawing/2014/main" id="{86C5F168-FCA2-F7A5-E155-A695F77FBD5B}"/>
              </a:ext>
            </a:extLst>
          </p:cNvPr>
          <p:cNvSpPr/>
          <p:nvPr/>
        </p:nvSpPr>
        <p:spPr>
          <a:xfrm>
            <a:off x="7841688" y="3761231"/>
            <a:ext cx="325745" cy="282559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sp>
        <p:nvSpPr>
          <p:cNvPr id="32" name="TextBox 31">
            <a:extLst>
              <a:ext uri="{FF2B5EF4-FFF2-40B4-BE49-F238E27FC236}">
                <a16:creationId xmlns:a16="http://schemas.microsoft.com/office/drawing/2014/main" id="{D1D4E6D3-921E-7349-2378-648E543FBBB4}"/>
              </a:ext>
            </a:extLst>
          </p:cNvPr>
          <p:cNvSpPr txBox="1"/>
          <p:nvPr/>
        </p:nvSpPr>
        <p:spPr>
          <a:xfrm>
            <a:off x="5838517" y="5418491"/>
            <a:ext cx="1978833"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4-Table 1</a:t>
            </a:r>
            <a:endParaRPr lang="en-IN" sz="500">
              <a:solidFill>
                <a:srgbClr val="FF0000"/>
              </a:solidFill>
            </a:endParaRPr>
          </a:p>
        </p:txBody>
      </p:sp>
      <p:sp>
        <p:nvSpPr>
          <p:cNvPr id="33" name="TextBox 32">
            <a:extLst>
              <a:ext uri="{FF2B5EF4-FFF2-40B4-BE49-F238E27FC236}">
                <a16:creationId xmlns:a16="http://schemas.microsoft.com/office/drawing/2014/main" id="{661B277F-EC3F-A675-19B8-9494509C1435}"/>
              </a:ext>
            </a:extLst>
          </p:cNvPr>
          <p:cNvSpPr txBox="1"/>
          <p:nvPr/>
        </p:nvSpPr>
        <p:spPr>
          <a:xfrm>
            <a:off x="6763635" y="5869744"/>
            <a:ext cx="1021932"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Aranesp (darbepoetin alfa). PI. Amgen. 1/2019: 1-A-5</a:t>
            </a:r>
            <a:endParaRPr lang="en-IN" sz="500">
              <a:solidFill>
                <a:srgbClr val="FF0000"/>
              </a:solidFill>
            </a:endParaRPr>
          </a:p>
        </p:txBody>
      </p:sp>
      <p:sp>
        <p:nvSpPr>
          <p:cNvPr id="34" name="TextBox 33">
            <a:extLst>
              <a:ext uri="{FF2B5EF4-FFF2-40B4-BE49-F238E27FC236}">
                <a16:creationId xmlns:a16="http://schemas.microsoft.com/office/drawing/2014/main" id="{A8E8CC4F-EFFE-8FCF-EB86-CBA38078956A}"/>
              </a:ext>
            </a:extLst>
          </p:cNvPr>
          <p:cNvSpPr txBox="1"/>
          <p:nvPr/>
        </p:nvSpPr>
        <p:spPr>
          <a:xfrm>
            <a:off x="6782621" y="6137079"/>
            <a:ext cx="1021932"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Epogen (epoetin alfa). PI. Amgen. 7/2018: 1-A-10</a:t>
            </a:r>
            <a:endParaRPr lang="en-IN" sz="500">
              <a:solidFill>
                <a:srgbClr val="FF0000"/>
              </a:solidFill>
            </a:endParaRPr>
          </a:p>
        </p:txBody>
      </p:sp>
      <p:sp>
        <p:nvSpPr>
          <p:cNvPr id="35" name="TextBox 34">
            <a:extLst>
              <a:ext uri="{FF2B5EF4-FFF2-40B4-BE49-F238E27FC236}">
                <a16:creationId xmlns:a16="http://schemas.microsoft.com/office/drawing/2014/main" id="{D67C4379-1ACB-EB17-5AFF-D6013E1EB5B9}"/>
              </a:ext>
            </a:extLst>
          </p:cNvPr>
          <p:cNvSpPr txBox="1"/>
          <p:nvPr/>
        </p:nvSpPr>
        <p:spPr>
          <a:xfrm>
            <a:off x="6827933" y="6454743"/>
            <a:ext cx="1034800"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Parsabiv (etelcalcetide). PI. Amgen. 2/2021: 1-A-3</a:t>
            </a:r>
            <a:endParaRPr lang="en-IN" sz="500">
              <a:solidFill>
                <a:srgbClr val="FF0000"/>
              </a:solidFill>
            </a:endParaRPr>
          </a:p>
        </p:txBody>
      </p:sp>
      <p:sp>
        <p:nvSpPr>
          <p:cNvPr id="36" name="TextBox 35">
            <a:extLst>
              <a:ext uri="{FF2B5EF4-FFF2-40B4-BE49-F238E27FC236}">
                <a16:creationId xmlns:a16="http://schemas.microsoft.com/office/drawing/2014/main" id="{666ED61E-D95B-D989-7125-DE39B73739DB}"/>
              </a:ext>
            </a:extLst>
          </p:cNvPr>
          <p:cNvSpPr txBox="1"/>
          <p:nvPr/>
        </p:nvSpPr>
        <p:spPr>
          <a:xfrm>
            <a:off x="5738475" y="6619275"/>
            <a:ext cx="1025160"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Sensipar (cinacalcet). PI. Amgen. 12/2019: 1-A-3</a:t>
            </a:r>
            <a:endParaRPr lang="en-IN" sz="500">
              <a:solidFill>
                <a:srgbClr val="FF0000"/>
              </a:solidFill>
            </a:endParaRPr>
          </a:p>
        </p:txBody>
      </p:sp>
      <p:sp>
        <p:nvSpPr>
          <p:cNvPr id="37" name="Left Brace 36">
            <a:extLst>
              <a:ext uri="{FF2B5EF4-FFF2-40B4-BE49-F238E27FC236}">
                <a16:creationId xmlns:a16="http://schemas.microsoft.com/office/drawing/2014/main" id="{94B2F7BE-E904-80A9-FA27-1E5143D61CE4}"/>
              </a:ext>
            </a:extLst>
          </p:cNvPr>
          <p:cNvSpPr/>
          <p:nvPr/>
        </p:nvSpPr>
        <p:spPr>
          <a:xfrm rot="5400000">
            <a:off x="6631589" y="4166186"/>
            <a:ext cx="214709" cy="2336794"/>
          </a:xfrm>
          <a:prstGeom prst="leftBrace">
            <a:avLst>
              <a:gd name="adj1" fmla="val 8333"/>
              <a:gd name="adj2" fmla="val 5048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sp>
        <p:nvSpPr>
          <p:cNvPr id="38" name="TextBox 37">
            <a:extLst>
              <a:ext uri="{FF2B5EF4-FFF2-40B4-BE49-F238E27FC236}">
                <a16:creationId xmlns:a16="http://schemas.microsoft.com/office/drawing/2014/main" id="{681A2809-6759-1A67-0862-65E1598D2DE6}"/>
              </a:ext>
            </a:extLst>
          </p:cNvPr>
          <p:cNvSpPr txBox="1"/>
          <p:nvPr/>
        </p:nvSpPr>
        <p:spPr>
          <a:xfrm>
            <a:off x="2623943" y="897146"/>
            <a:ext cx="939142"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Evenity (romosozumab-aqqg). PI. Amgen 4/2020: 1-A-6</a:t>
            </a:r>
            <a:endParaRPr lang="en-IN" sz="500">
              <a:solidFill>
                <a:srgbClr val="FF0000"/>
              </a:solidFill>
            </a:endParaRPr>
          </a:p>
        </p:txBody>
      </p:sp>
      <p:sp>
        <p:nvSpPr>
          <p:cNvPr id="39" name="TextBox 38">
            <a:extLst>
              <a:ext uri="{FF2B5EF4-FFF2-40B4-BE49-F238E27FC236}">
                <a16:creationId xmlns:a16="http://schemas.microsoft.com/office/drawing/2014/main" id="{898B7CF6-1165-AC5F-E3FC-559F7A2A8232}"/>
              </a:ext>
            </a:extLst>
          </p:cNvPr>
          <p:cNvSpPr txBox="1"/>
          <p:nvPr/>
        </p:nvSpPr>
        <p:spPr>
          <a:xfrm>
            <a:off x="3602354" y="937861"/>
            <a:ext cx="1029236"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Prolia (denosumab). PI. Amgen 1/2023: 1-A-5</a:t>
            </a:r>
            <a:endParaRPr lang="en-IN" sz="500">
              <a:solidFill>
                <a:srgbClr val="FF0000"/>
              </a:solidFill>
            </a:endParaRPr>
          </a:p>
        </p:txBody>
      </p:sp>
      <p:sp>
        <p:nvSpPr>
          <p:cNvPr id="40" name="Left Brace 39">
            <a:extLst>
              <a:ext uri="{FF2B5EF4-FFF2-40B4-BE49-F238E27FC236}">
                <a16:creationId xmlns:a16="http://schemas.microsoft.com/office/drawing/2014/main" id="{4BEE7B90-180B-A18B-583A-F4FB2609F829}"/>
              </a:ext>
            </a:extLst>
          </p:cNvPr>
          <p:cNvSpPr/>
          <p:nvPr/>
        </p:nvSpPr>
        <p:spPr>
          <a:xfrm rot="10800000">
            <a:off x="4553263" y="959170"/>
            <a:ext cx="243965" cy="70724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sp>
        <p:nvSpPr>
          <p:cNvPr id="41" name="TextBox 40">
            <a:extLst>
              <a:ext uri="{FF2B5EF4-FFF2-40B4-BE49-F238E27FC236}">
                <a16:creationId xmlns:a16="http://schemas.microsoft.com/office/drawing/2014/main" id="{10830D92-4AD4-AE73-EF9B-07E5574D57A6}"/>
              </a:ext>
            </a:extLst>
          </p:cNvPr>
          <p:cNvSpPr txBox="1"/>
          <p:nvPr/>
        </p:nvSpPr>
        <p:spPr>
          <a:xfrm>
            <a:off x="5707974" y="1331160"/>
            <a:ext cx="998634"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Corlanor (ivabradine). PI. Amgen. 8/2021: 1-A-4</a:t>
            </a:r>
            <a:endParaRPr lang="en-IN" sz="500">
              <a:solidFill>
                <a:srgbClr val="FF0000"/>
              </a:solidFill>
            </a:endParaRPr>
          </a:p>
        </p:txBody>
      </p:sp>
      <p:sp>
        <p:nvSpPr>
          <p:cNvPr id="42" name="TextBox 41">
            <a:extLst>
              <a:ext uri="{FF2B5EF4-FFF2-40B4-BE49-F238E27FC236}">
                <a16:creationId xmlns:a16="http://schemas.microsoft.com/office/drawing/2014/main" id="{D7B2B9F2-6F36-D527-83B0-133FD3EC12E2}"/>
              </a:ext>
            </a:extLst>
          </p:cNvPr>
          <p:cNvSpPr txBox="1"/>
          <p:nvPr/>
        </p:nvSpPr>
        <p:spPr>
          <a:xfrm>
            <a:off x="6725269" y="1332871"/>
            <a:ext cx="939142"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Repatha (evolocumab). PI. Amgen. 9/2021: 1-A-8</a:t>
            </a:r>
            <a:endParaRPr lang="en-IN" sz="500">
              <a:solidFill>
                <a:srgbClr val="FF0000"/>
              </a:solidFill>
            </a:endParaRPr>
          </a:p>
        </p:txBody>
      </p:sp>
      <p:sp>
        <p:nvSpPr>
          <p:cNvPr id="43" name="Left Brace 42">
            <a:extLst>
              <a:ext uri="{FF2B5EF4-FFF2-40B4-BE49-F238E27FC236}">
                <a16:creationId xmlns:a16="http://schemas.microsoft.com/office/drawing/2014/main" id="{D6C5D8CE-0F8B-D436-DCF6-EC8CAFF2A766}"/>
              </a:ext>
            </a:extLst>
          </p:cNvPr>
          <p:cNvSpPr/>
          <p:nvPr/>
        </p:nvSpPr>
        <p:spPr>
          <a:xfrm rot="10800000">
            <a:off x="7586371" y="417221"/>
            <a:ext cx="255447" cy="109994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cxnSp>
        <p:nvCxnSpPr>
          <p:cNvPr id="44" name="Straight Connector 43">
            <a:extLst>
              <a:ext uri="{FF2B5EF4-FFF2-40B4-BE49-F238E27FC236}">
                <a16:creationId xmlns:a16="http://schemas.microsoft.com/office/drawing/2014/main" id="{0097A086-3CCD-2029-05D2-A57DEF3EB1CD}"/>
              </a:ext>
            </a:extLst>
          </p:cNvPr>
          <p:cNvCxnSpPr>
            <a:stCxn id="43" idx="1"/>
          </p:cNvCxnSpPr>
          <p:nvPr/>
        </p:nvCxnSpPr>
        <p:spPr>
          <a:xfrm>
            <a:off x="7841818" y="967192"/>
            <a:ext cx="42155" cy="19667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977394A-8D44-DDB3-0CE7-5DCD74E89DDD}"/>
              </a:ext>
            </a:extLst>
          </p:cNvPr>
          <p:cNvSpPr txBox="1"/>
          <p:nvPr/>
        </p:nvSpPr>
        <p:spPr>
          <a:xfrm>
            <a:off x="8008031" y="67121"/>
            <a:ext cx="1260066" cy="458268"/>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cs typeface="Arial" panose="020b0604020202020204" pitchFamily="34" charset="0"/>
              </a:rPr>
              <a:t>Amgen pipeline. https://www.amgenpipeline.com/-/media/themes/amgen/amgenpipeline-com/amgenpipeline-com/pdf/amgen-pipeline-chart.pdf. Accessed January 16, 2023:</a:t>
            </a:r>
            <a:r>
              <a:rPr lang="en-US" sz="400">
                <a:solidFill>
                  <a:srgbClr val="FF0000"/>
                </a:solidFill>
              </a:rPr>
              <a:t> 1-Table 1; 2-Table 1; 3-Table 1; 7-Table 1; 8-Table 1; 9-Table 1; 10-Table 1; 11-Table 1</a:t>
            </a:r>
            <a:endParaRPr lang="en-IN" sz="400">
              <a:solidFill>
                <a:srgbClr val="FF0000"/>
              </a:solidFill>
            </a:endParaRPr>
          </a:p>
        </p:txBody>
      </p:sp>
      <p:sp>
        <p:nvSpPr>
          <p:cNvPr id="46" name="Left Brace 45">
            <a:extLst>
              <a:ext uri="{FF2B5EF4-FFF2-40B4-BE49-F238E27FC236}">
                <a16:creationId xmlns:a16="http://schemas.microsoft.com/office/drawing/2014/main" id="{EB4C4BF9-B4DD-B98C-88D9-32465B168171}"/>
              </a:ext>
            </a:extLst>
          </p:cNvPr>
          <p:cNvSpPr/>
          <p:nvPr/>
        </p:nvSpPr>
        <p:spPr>
          <a:xfrm>
            <a:off x="7830624" y="47139"/>
            <a:ext cx="276984" cy="3608332"/>
          </a:xfrm>
          <a:prstGeom prst="leftBrace">
            <a:avLst>
              <a:gd name="adj1" fmla="val 0"/>
              <a:gd name="adj2" fmla="val 8696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sp>
        <p:nvSpPr>
          <p:cNvPr id="47" name="Left Brace 46">
            <a:extLst>
              <a:ext uri="{FF2B5EF4-FFF2-40B4-BE49-F238E27FC236}">
                <a16:creationId xmlns:a16="http://schemas.microsoft.com/office/drawing/2014/main" id="{082B6B62-27ED-1B99-E56E-76634D7DAE38}"/>
              </a:ext>
            </a:extLst>
          </p:cNvPr>
          <p:cNvSpPr/>
          <p:nvPr/>
        </p:nvSpPr>
        <p:spPr>
          <a:xfrm rot="10800000">
            <a:off x="1226983" y="4973483"/>
            <a:ext cx="150651" cy="150295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sz="500"/>
          </a:p>
        </p:txBody>
      </p:sp>
      <p:cxnSp>
        <p:nvCxnSpPr>
          <p:cNvPr id="48" name="Straight Connector 47">
            <a:extLst>
              <a:ext uri="{FF2B5EF4-FFF2-40B4-BE49-F238E27FC236}">
                <a16:creationId xmlns:a16="http://schemas.microsoft.com/office/drawing/2014/main" id="{34CAF486-4795-0F1C-6E86-9B3BC904C8D6}"/>
              </a:ext>
            </a:extLst>
          </p:cNvPr>
          <p:cNvCxnSpPr>
            <a:endCxn id="31" idx="1"/>
          </p:cNvCxnSpPr>
          <p:nvPr/>
        </p:nvCxnSpPr>
        <p:spPr>
          <a:xfrm flipH="1">
            <a:off x="7841688" y="3538407"/>
            <a:ext cx="27280" cy="16356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02EB53B-0172-A5B0-4915-123015693663}"/>
              </a:ext>
            </a:extLst>
          </p:cNvPr>
          <p:cNvSpPr txBox="1"/>
          <p:nvPr/>
        </p:nvSpPr>
        <p:spPr>
          <a:xfrm>
            <a:off x="8001534" y="527578"/>
            <a:ext cx="1259316"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Aranesp (darbepoetin alfa). PI. Amgen. 1/2019: 1-A-6</a:t>
            </a:r>
            <a:endParaRPr lang="en-IN" sz="400">
              <a:solidFill>
                <a:srgbClr val="FF0000"/>
              </a:solidFill>
            </a:endParaRPr>
          </a:p>
        </p:txBody>
      </p:sp>
      <p:sp>
        <p:nvSpPr>
          <p:cNvPr id="50" name="TextBox 49">
            <a:extLst>
              <a:ext uri="{FF2B5EF4-FFF2-40B4-BE49-F238E27FC236}">
                <a16:creationId xmlns:a16="http://schemas.microsoft.com/office/drawing/2014/main" id="{1E3E9D94-83B0-0587-7312-4D61D32F925B}"/>
              </a:ext>
            </a:extLst>
          </p:cNvPr>
          <p:cNvSpPr txBox="1"/>
          <p:nvPr/>
        </p:nvSpPr>
        <p:spPr>
          <a:xfrm>
            <a:off x="7996493" y="718840"/>
            <a:ext cx="1271604"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Blincyto (blinatumomab) PI. Amgen. 2/2022: 1-A-5</a:t>
            </a:r>
            <a:endParaRPr lang="en-IN" sz="400">
              <a:solidFill>
                <a:srgbClr val="FF0000"/>
              </a:solidFill>
            </a:endParaRPr>
          </a:p>
        </p:txBody>
      </p:sp>
      <p:sp>
        <p:nvSpPr>
          <p:cNvPr id="51" name="TextBox 50">
            <a:extLst>
              <a:ext uri="{FF2B5EF4-FFF2-40B4-BE49-F238E27FC236}">
                <a16:creationId xmlns:a16="http://schemas.microsoft.com/office/drawing/2014/main" id="{646E9A54-13E8-F354-E322-1090EA74E96C}"/>
              </a:ext>
            </a:extLst>
          </p:cNvPr>
          <p:cNvSpPr txBox="1"/>
          <p:nvPr/>
        </p:nvSpPr>
        <p:spPr>
          <a:xfrm>
            <a:off x="7977415" y="940320"/>
            <a:ext cx="1260066"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Epogen (epoetin alfa). PI. Amgen. 7/2018: 1-A-10</a:t>
            </a:r>
            <a:endParaRPr lang="en-IN" sz="400">
              <a:solidFill>
                <a:srgbClr val="FF0000"/>
              </a:solidFill>
            </a:endParaRPr>
          </a:p>
        </p:txBody>
      </p:sp>
      <p:sp>
        <p:nvSpPr>
          <p:cNvPr id="52" name="TextBox 51">
            <a:extLst>
              <a:ext uri="{FF2B5EF4-FFF2-40B4-BE49-F238E27FC236}">
                <a16:creationId xmlns:a16="http://schemas.microsoft.com/office/drawing/2014/main" id="{B6B44663-1AF6-F528-917D-0A98E411156E}"/>
              </a:ext>
            </a:extLst>
          </p:cNvPr>
          <p:cNvSpPr txBox="1"/>
          <p:nvPr/>
        </p:nvSpPr>
        <p:spPr>
          <a:xfrm>
            <a:off x="7988071" y="1173691"/>
            <a:ext cx="1258027"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Imlygic (talimogene laherparepvec) PI. BioVex. 6/2022: 1-A-5</a:t>
            </a:r>
            <a:endParaRPr lang="en-IN" sz="400">
              <a:solidFill>
                <a:srgbClr val="FF0000"/>
              </a:solidFill>
            </a:endParaRPr>
          </a:p>
        </p:txBody>
      </p:sp>
      <p:sp>
        <p:nvSpPr>
          <p:cNvPr id="53" name="TextBox 52">
            <a:extLst>
              <a:ext uri="{FF2B5EF4-FFF2-40B4-BE49-F238E27FC236}">
                <a16:creationId xmlns:a16="http://schemas.microsoft.com/office/drawing/2014/main" id="{25ED96A6-A1D9-B375-A34B-6A1102C66776}"/>
              </a:ext>
            </a:extLst>
          </p:cNvPr>
          <p:cNvSpPr txBox="1"/>
          <p:nvPr/>
        </p:nvSpPr>
        <p:spPr>
          <a:xfrm>
            <a:off x="8007846" y="1412850"/>
            <a:ext cx="1278580"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Kanjinti (trastuzumab-anns). PI. Amgen. 10/2022: 1-A-7; 1-A-8</a:t>
            </a:r>
            <a:endParaRPr lang="en-IN" sz="400">
              <a:solidFill>
                <a:srgbClr val="FF0000"/>
              </a:solidFill>
            </a:endParaRPr>
          </a:p>
        </p:txBody>
      </p:sp>
      <p:sp>
        <p:nvSpPr>
          <p:cNvPr id="54" name="TextBox 53">
            <a:extLst>
              <a:ext uri="{FF2B5EF4-FFF2-40B4-BE49-F238E27FC236}">
                <a16:creationId xmlns:a16="http://schemas.microsoft.com/office/drawing/2014/main" id="{CDFAA27D-3EAF-B039-4F05-C3197686EC1F}"/>
              </a:ext>
            </a:extLst>
          </p:cNvPr>
          <p:cNvSpPr txBox="1"/>
          <p:nvPr/>
        </p:nvSpPr>
        <p:spPr>
          <a:xfrm>
            <a:off x="7999677" y="1635544"/>
            <a:ext cx="1258027"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Kyprolis (carfilzomib). PI. Amgen. 6/2022: 1-A-7</a:t>
            </a:r>
            <a:endParaRPr lang="en-IN" sz="400">
              <a:solidFill>
                <a:srgbClr val="FF0000"/>
              </a:solidFill>
            </a:endParaRPr>
          </a:p>
        </p:txBody>
      </p:sp>
      <p:sp>
        <p:nvSpPr>
          <p:cNvPr id="55" name="TextBox 54">
            <a:extLst>
              <a:ext uri="{FF2B5EF4-FFF2-40B4-BE49-F238E27FC236}">
                <a16:creationId xmlns:a16="http://schemas.microsoft.com/office/drawing/2014/main" id="{A03A7F7A-C144-5DF8-55D0-316DF6B7C249}"/>
              </a:ext>
            </a:extLst>
          </p:cNvPr>
          <p:cNvSpPr txBox="1"/>
          <p:nvPr/>
        </p:nvSpPr>
        <p:spPr>
          <a:xfrm>
            <a:off x="7992303" y="1839688"/>
            <a:ext cx="1278580" cy="212047"/>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Mvasi (bevacizumab-awwb). PI. Amgen. 11/2021: 1-A-8</a:t>
            </a:r>
            <a:endParaRPr lang="en-IN" sz="400">
              <a:solidFill>
                <a:srgbClr val="FF0000"/>
              </a:solidFill>
            </a:endParaRPr>
          </a:p>
        </p:txBody>
      </p:sp>
      <p:sp>
        <p:nvSpPr>
          <p:cNvPr id="56" name="TextBox 55">
            <a:extLst>
              <a:ext uri="{FF2B5EF4-FFF2-40B4-BE49-F238E27FC236}">
                <a16:creationId xmlns:a16="http://schemas.microsoft.com/office/drawing/2014/main" id="{50A6BEAB-6DDB-6571-7E74-1BEDFC4E4D33}"/>
              </a:ext>
            </a:extLst>
          </p:cNvPr>
          <p:cNvSpPr txBox="1"/>
          <p:nvPr/>
        </p:nvSpPr>
        <p:spPr>
          <a:xfrm>
            <a:off x="8010070" y="2095426"/>
            <a:ext cx="1240989" cy="212047"/>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Neulasta (pegfilgrastim). PI. Amgen. 2/2021: 1-A-5; 1-A-6; 1-A-7</a:t>
            </a:r>
            <a:endParaRPr lang="en-IN" sz="400">
              <a:solidFill>
                <a:srgbClr val="FF0000"/>
              </a:solidFill>
            </a:endParaRPr>
          </a:p>
        </p:txBody>
      </p:sp>
      <p:sp>
        <p:nvSpPr>
          <p:cNvPr id="57" name="TextBox 56">
            <a:extLst>
              <a:ext uri="{FF2B5EF4-FFF2-40B4-BE49-F238E27FC236}">
                <a16:creationId xmlns:a16="http://schemas.microsoft.com/office/drawing/2014/main" id="{3DB7F363-841B-FA54-D252-372B3A3F0FE4}"/>
              </a:ext>
            </a:extLst>
          </p:cNvPr>
          <p:cNvSpPr txBox="1"/>
          <p:nvPr/>
        </p:nvSpPr>
        <p:spPr>
          <a:xfrm>
            <a:off x="8021297" y="2322743"/>
            <a:ext cx="1229762"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Neupogen (filgrastim). PI. Amgen. 2/2021: </a:t>
            </a:r>
            <a:r>
              <a:rPr lang="pt-BR" sz="400">
                <a:solidFill>
                  <a:srgbClr val="FF0000"/>
                </a:solidFill>
              </a:rPr>
              <a:t>1-A-4; 1-A-5; 1-A-6; 1-A-7; 1-A-8; 1-A-9; 1-A-10</a:t>
            </a:r>
          </a:p>
        </p:txBody>
      </p:sp>
      <p:sp>
        <p:nvSpPr>
          <p:cNvPr id="58" name="TextBox 57">
            <a:extLst>
              <a:ext uri="{FF2B5EF4-FFF2-40B4-BE49-F238E27FC236}">
                <a16:creationId xmlns:a16="http://schemas.microsoft.com/office/drawing/2014/main" id="{D52FB154-8E72-77DC-05D2-88E4CB7DB877}"/>
              </a:ext>
            </a:extLst>
          </p:cNvPr>
          <p:cNvSpPr txBox="1"/>
          <p:nvPr/>
        </p:nvSpPr>
        <p:spPr>
          <a:xfrm>
            <a:off x="8021297" y="2564174"/>
            <a:ext cx="1229762" cy="212047"/>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Nplate (romiplostim). PI. Amgen. 2/2022: 1-A-4; 1-A-5</a:t>
            </a:r>
            <a:endParaRPr lang="en-IN" sz="400">
              <a:solidFill>
                <a:srgbClr val="FF0000"/>
              </a:solidFill>
            </a:endParaRPr>
          </a:p>
        </p:txBody>
      </p:sp>
      <p:sp>
        <p:nvSpPr>
          <p:cNvPr id="59" name="TextBox 58">
            <a:extLst>
              <a:ext uri="{FF2B5EF4-FFF2-40B4-BE49-F238E27FC236}">
                <a16:creationId xmlns:a16="http://schemas.microsoft.com/office/drawing/2014/main" id="{873EE4AC-D2F5-BBC0-F2B9-CDF2B86A5986}"/>
              </a:ext>
            </a:extLst>
          </p:cNvPr>
          <p:cNvSpPr txBox="1"/>
          <p:nvPr/>
        </p:nvSpPr>
        <p:spPr>
          <a:xfrm>
            <a:off x="8021297" y="2804623"/>
            <a:ext cx="1240989"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Vectibix (panitumumab). PI. Amgen. 8/2021: 1-A-5</a:t>
            </a:r>
            <a:endParaRPr lang="en-IN" sz="400">
              <a:solidFill>
                <a:srgbClr val="FF0000"/>
              </a:solidFill>
            </a:endParaRPr>
          </a:p>
        </p:txBody>
      </p:sp>
      <p:sp>
        <p:nvSpPr>
          <p:cNvPr id="60" name="TextBox 59">
            <a:extLst>
              <a:ext uri="{FF2B5EF4-FFF2-40B4-BE49-F238E27FC236}">
                <a16:creationId xmlns:a16="http://schemas.microsoft.com/office/drawing/2014/main" id="{3578EC95-58E1-20E0-1310-74497130663B}"/>
              </a:ext>
            </a:extLst>
          </p:cNvPr>
          <p:cNvSpPr txBox="1"/>
          <p:nvPr/>
        </p:nvSpPr>
        <p:spPr>
          <a:xfrm>
            <a:off x="8001533" y="3011917"/>
            <a:ext cx="1240989"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Riabni (rituximab-arrx). PI. Amgen. 6/2022: 1-A-12</a:t>
            </a:r>
            <a:endParaRPr lang="en-IN" sz="400">
              <a:solidFill>
                <a:srgbClr val="FF0000"/>
              </a:solidFill>
            </a:endParaRPr>
          </a:p>
        </p:txBody>
      </p:sp>
      <p:sp>
        <p:nvSpPr>
          <p:cNvPr id="61" name="TextBox 60">
            <a:extLst>
              <a:ext uri="{FF2B5EF4-FFF2-40B4-BE49-F238E27FC236}">
                <a16:creationId xmlns:a16="http://schemas.microsoft.com/office/drawing/2014/main" id="{5EAC7197-2CB3-2A24-E194-85D2B22054D9}"/>
              </a:ext>
            </a:extLst>
          </p:cNvPr>
          <p:cNvSpPr txBox="1"/>
          <p:nvPr/>
        </p:nvSpPr>
        <p:spPr>
          <a:xfrm>
            <a:off x="7988208" y="3210120"/>
            <a:ext cx="1254315"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Xgeva (denosumab). PI. Amgen. 6/2020: 1-A-4</a:t>
            </a:r>
            <a:endParaRPr lang="en-IN" sz="400">
              <a:solidFill>
                <a:srgbClr val="FF0000"/>
              </a:solidFill>
            </a:endParaRPr>
          </a:p>
        </p:txBody>
      </p:sp>
      <p:cxnSp>
        <p:nvCxnSpPr>
          <p:cNvPr id="63" name="Straight Arrow Connector 62">
            <a:extLst>
              <a:ext uri="{FF2B5EF4-FFF2-40B4-BE49-F238E27FC236}">
                <a16:creationId xmlns:a16="http://schemas.microsoft.com/office/drawing/2014/main" id="{01B92F31-AEFB-9F90-0EE1-1151B88114FB}"/>
              </a:ext>
            </a:extLst>
          </p:cNvPr>
          <p:cNvCxnSpPr/>
          <p:nvPr/>
        </p:nvCxnSpPr>
        <p:spPr>
          <a:xfrm flipH="1">
            <a:off x="7700418" y="3193609"/>
            <a:ext cx="240977" cy="5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661097-3BD8-0E1D-221D-45C8935ABED6}"/>
              </a:ext>
            </a:extLst>
          </p:cNvPr>
          <p:cNvCxnSpPr>
            <a:endCxn id="37" idx="1"/>
          </p:cNvCxnSpPr>
          <p:nvPr/>
        </p:nvCxnSpPr>
        <p:spPr>
          <a:xfrm flipH="1">
            <a:off x="6727727" y="3858088"/>
            <a:ext cx="1071934" cy="1369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D37E86A-4211-DBA8-72E1-C56E86E330C1}"/>
              </a:ext>
            </a:extLst>
          </p:cNvPr>
          <p:cNvCxnSpPr/>
          <p:nvPr/>
        </p:nvCxnSpPr>
        <p:spPr>
          <a:xfrm flipH="1" flipV="1">
            <a:off x="7739044" y="3605349"/>
            <a:ext cx="56749" cy="2451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E55AF61-0867-BEDD-0C12-1FFA89B239F0}"/>
              </a:ext>
            </a:extLst>
          </p:cNvPr>
          <p:cNvSpPr txBox="1"/>
          <p:nvPr/>
        </p:nvSpPr>
        <p:spPr>
          <a:xfrm>
            <a:off x="8034262" y="5591365"/>
            <a:ext cx="1208261" cy="242824"/>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rPr>
              <a:t>Tezspire (tezepelumab-ekko). PI. Amgen. 12/2021: 1-A-3</a:t>
            </a:r>
            <a:endParaRPr lang="en-IN" sz="500">
              <a:solidFill>
                <a:srgbClr val="FF0000"/>
              </a:solidFill>
            </a:endParaRPr>
          </a:p>
        </p:txBody>
      </p:sp>
      <p:sp>
        <p:nvSpPr>
          <p:cNvPr id="66" name="TextBox 65">
            <a:extLst>
              <a:ext uri="{FF2B5EF4-FFF2-40B4-BE49-F238E27FC236}">
                <a16:creationId xmlns:a16="http://schemas.microsoft.com/office/drawing/2014/main" id="{DD2B7177-17CE-57B6-1ADE-92D0856315CC}"/>
              </a:ext>
            </a:extLst>
          </p:cNvPr>
          <p:cNvSpPr txBox="1"/>
          <p:nvPr/>
        </p:nvSpPr>
        <p:spPr>
          <a:xfrm>
            <a:off x="1771998" y="886893"/>
            <a:ext cx="826691" cy="781433"/>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3-A-3; 3-A-4; 6-A-1; 6-A-2</a:t>
            </a:r>
          </a:p>
        </p:txBody>
      </p:sp>
      <p:sp>
        <p:nvSpPr>
          <p:cNvPr id="69" name="TextBox 68">
            <a:extLst>
              <a:ext uri="{FF2B5EF4-FFF2-40B4-BE49-F238E27FC236}">
                <a16:creationId xmlns:a16="http://schemas.microsoft.com/office/drawing/2014/main" id="{363064AA-9A4D-9540-ADEF-0D3611C8461E}"/>
              </a:ext>
            </a:extLst>
          </p:cNvPr>
          <p:cNvSpPr txBox="1"/>
          <p:nvPr/>
        </p:nvSpPr>
        <p:spPr>
          <a:xfrm>
            <a:off x="5737724" y="455447"/>
            <a:ext cx="1848646"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2-A-5; 2-A-6; 6-A-3; 6-A-4</a:t>
            </a:r>
          </a:p>
        </p:txBody>
      </p:sp>
      <p:sp>
        <p:nvSpPr>
          <p:cNvPr id="84" name="TextBox 83">
            <a:extLst>
              <a:ext uri="{FF2B5EF4-FFF2-40B4-BE49-F238E27FC236}">
                <a16:creationId xmlns:a16="http://schemas.microsoft.com/office/drawing/2014/main" id="{AC904B91-0F31-F07F-DE73-9286F6E65751}"/>
              </a:ext>
            </a:extLst>
          </p:cNvPr>
          <p:cNvSpPr txBox="1"/>
          <p:nvPr/>
        </p:nvSpPr>
        <p:spPr>
          <a:xfrm>
            <a:off x="3640905" y="280869"/>
            <a:ext cx="1859614"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a:t>
            </a:r>
            <a:r>
              <a:rPr lang="pt-BR" sz="500">
                <a:solidFill>
                  <a:srgbClr val="FF0000"/>
                </a:solidFill>
                <a:cs typeface="Arial" panose="020b0604020202020204" pitchFamily="34" charset="0"/>
              </a:rPr>
              <a:t>1-A-5; 1-A-7; 2-A-3; 2-A-4; 3-A-1; 3-A-2; 3-A-5; 3-A-6; 3-A-7; 4-A-1; 4-A-2; 4-A-3; 4-A-4; 4-A-5; 4-A-6; 4-A-7; 4-A-8; 4-A-9; 5-A-1; 5-A-2; 5-A-3; 5-A-4; 6-A-5; 6-A-6; 7-A-3; 7-A-4; 7-A-5; 7-A-6</a:t>
            </a:r>
            <a:endParaRPr lang="en-US" sz="500">
              <a:solidFill>
                <a:srgbClr val="FF0000"/>
              </a:solidFill>
              <a:cs typeface="Arial" panose="020b0604020202020204" pitchFamily="34" charset="0"/>
            </a:endParaRPr>
          </a:p>
        </p:txBody>
      </p:sp>
      <p:cxnSp>
        <p:nvCxnSpPr>
          <p:cNvPr id="85" name="Straight Arrow Connector 84">
            <a:extLst>
              <a:ext uri="{FF2B5EF4-FFF2-40B4-BE49-F238E27FC236}">
                <a16:creationId xmlns:a16="http://schemas.microsoft.com/office/drawing/2014/main" id="{7A9EA69F-CB94-EE72-1736-4242D7AC5246}"/>
              </a:ext>
            </a:extLst>
          </p:cNvPr>
          <p:cNvCxnSpPr/>
          <p:nvPr/>
        </p:nvCxnSpPr>
        <p:spPr>
          <a:xfrm>
            <a:off x="5144905" y="1527468"/>
            <a:ext cx="2241071" cy="16847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5248183-5D75-4014-4D49-9E4C972145A6}"/>
              </a:ext>
            </a:extLst>
          </p:cNvPr>
          <p:cNvCxnSpPr/>
          <p:nvPr/>
        </p:nvCxnSpPr>
        <p:spPr>
          <a:xfrm flipH="1" flipV="1">
            <a:off x="4761780" y="825336"/>
            <a:ext cx="386047" cy="6984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2DB7461C-BE52-73C8-129D-078746D258A4}"/>
              </a:ext>
            </a:extLst>
          </p:cNvPr>
          <p:cNvSpPr txBox="1"/>
          <p:nvPr/>
        </p:nvSpPr>
        <p:spPr>
          <a:xfrm>
            <a:off x="113975" y="4973483"/>
            <a:ext cx="1137147"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1-A-1; 1-A-2</a:t>
            </a:r>
          </a:p>
        </p:txBody>
      </p:sp>
      <p:sp>
        <p:nvSpPr>
          <p:cNvPr id="93" name="TextBox 92">
            <a:extLst>
              <a:ext uri="{FF2B5EF4-FFF2-40B4-BE49-F238E27FC236}">
                <a16:creationId xmlns:a16="http://schemas.microsoft.com/office/drawing/2014/main" id="{D47FCAA5-2D4B-40C9-6F6A-E5D89FF69D5D}"/>
              </a:ext>
            </a:extLst>
          </p:cNvPr>
          <p:cNvSpPr txBox="1"/>
          <p:nvPr/>
        </p:nvSpPr>
        <p:spPr>
          <a:xfrm>
            <a:off x="8034261" y="5888412"/>
            <a:ext cx="1208261" cy="704489"/>
          </a:xfrm>
          <a:prstGeom prst="rect">
            <a:avLst/>
          </a:prstGeom>
          <a:noFill/>
          <a:ln w="3175">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a:t>
            </a:r>
            <a:r>
              <a:rPr lang="pt-BR" sz="500">
                <a:solidFill>
                  <a:srgbClr val="FF0000"/>
                </a:solidFill>
                <a:cs typeface="Arial" panose="020b0604020202020204" pitchFamily="34" charset="0"/>
              </a:rPr>
              <a:t>1-A-3; 1-A-4; 2-A-1; 2-A-2; 2-A-7; 2-A-8; 5-A-5; 5-A-6; 7-A-1; 7-A-2</a:t>
            </a:r>
            <a:endParaRPr lang="en-US" sz="500">
              <a:solidFill>
                <a:srgbClr val="FF0000"/>
              </a:solidFill>
              <a:cs typeface="Arial" panose="020b0604020202020204" pitchFamily="34" charset="0"/>
            </a:endParaRPr>
          </a:p>
        </p:txBody>
      </p:sp>
      <p:sp>
        <p:nvSpPr>
          <p:cNvPr id="95" name="TextBox 94">
            <a:extLst>
              <a:ext uri="{FF2B5EF4-FFF2-40B4-BE49-F238E27FC236}">
                <a16:creationId xmlns:a16="http://schemas.microsoft.com/office/drawing/2014/main" id="{27FC4CBB-FDAD-BC25-2D1F-04E01720CB2E}"/>
              </a:ext>
            </a:extLst>
          </p:cNvPr>
          <p:cNvSpPr txBox="1"/>
          <p:nvPr/>
        </p:nvSpPr>
        <p:spPr>
          <a:xfrm>
            <a:off x="5642189" y="5868401"/>
            <a:ext cx="1025160"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Medinfo. Amgen Approved products. https://www.amgenmedinfo.com/s/us/explore-our-medical-products?language=en_US. Accessed January 16, 2023: </a:t>
            </a:r>
            <a:r>
              <a:rPr lang="pt-BR" sz="500">
                <a:solidFill>
                  <a:srgbClr val="FF0000"/>
                </a:solidFill>
                <a:cs typeface="Arial" panose="020b0604020202020204" pitchFamily="34" charset="0"/>
              </a:rPr>
              <a:t>1-A-5; 1-A-6; 3-A-1; 3-A-2; 5-A-7; 5-A-8; 6-A-7; 6-A-8</a:t>
            </a:r>
            <a:endParaRPr lang="en-US" sz="500">
              <a:solidFill>
                <a:srgbClr val="FF0000"/>
              </a:solidFill>
              <a:cs typeface="Arial" panose="020b0604020202020204" pitchFamily="34" charset="0"/>
            </a:endParaRPr>
          </a:p>
        </p:txBody>
      </p:sp>
      <p:sp>
        <p:nvSpPr>
          <p:cNvPr id="73" name="TextBox 72">
            <a:extLst>
              <a:ext uri="{FF2B5EF4-FFF2-40B4-BE49-F238E27FC236}">
                <a16:creationId xmlns:a16="http://schemas.microsoft.com/office/drawing/2014/main" id="{5EC2A8D8-BDA5-C72C-696E-38D0C47B9678}"/>
              </a:ext>
            </a:extLst>
          </p:cNvPr>
          <p:cNvSpPr txBox="1"/>
          <p:nvPr/>
        </p:nvSpPr>
        <p:spPr>
          <a:xfrm>
            <a:off x="8001534" y="3433223"/>
            <a:ext cx="1254315"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LUMAKRAS. (sotorasib). PI. Amgen. 11/2022: 1-A-3</a:t>
            </a:r>
            <a:endParaRPr lang="en-IN" sz="400">
              <a:solidFill>
                <a:srgbClr val="FF0000"/>
              </a:solidFill>
            </a:endParaRPr>
          </a:p>
        </p:txBody>
      </p:sp>
      <p:sp>
        <p:nvSpPr>
          <p:cNvPr id="78" name="TextBox 77">
            <a:extLst>
              <a:ext uri="{FF2B5EF4-FFF2-40B4-BE49-F238E27FC236}">
                <a16:creationId xmlns:a16="http://schemas.microsoft.com/office/drawing/2014/main" id="{CA502B89-3054-D816-CFE7-26D1660C1116}"/>
              </a:ext>
            </a:extLst>
          </p:cNvPr>
          <p:cNvSpPr txBox="1"/>
          <p:nvPr/>
        </p:nvSpPr>
        <p:spPr>
          <a:xfrm>
            <a:off x="113976" y="5565076"/>
            <a:ext cx="1104332" cy="627545"/>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a:t>
            </a:r>
            <a:endParaRPr lang="en-IN" sz="500">
              <a:solidFill>
                <a:srgbClr val="FF0000"/>
              </a:solidFill>
            </a:endParaRPr>
          </a:p>
        </p:txBody>
      </p:sp>
      <p:cxnSp>
        <p:nvCxnSpPr>
          <p:cNvPr id="81" name="Straight Connector 80">
            <a:extLst>
              <a:ext uri="{FF2B5EF4-FFF2-40B4-BE49-F238E27FC236}">
                <a16:creationId xmlns:a16="http://schemas.microsoft.com/office/drawing/2014/main" id="{42F949E2-FAFC-B9E8-849B-B67A43222D8B}"/>
              </a:ext>
            </a:extLst>
          </p:cNvPr>
          <p:cNvCxnSpPr/>
          <p:nvPr/>
        </p:nvCxnSpPr>
        <p:spPr>
          <a:xfrm flipH="1">
            <a:off x="1382307" y="4340226"/>
            <a:ext cx="31686" cy="21757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97DF25C-98C2-7534-1833-641531F0B035}"/>
              </a:ext>
            </a:extLst>
          </p:cNvPr>
          <p:cNvCxnSpPr/>
          <p:nvPr/>
        </p:nvCxnSpPr>
        <p:spPr>
          <a:xfrm flipV="1">
            <a:off x="1413320" y="4234079"/>
            <a:ext cx="4867575" cy="1221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784379"/>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323975" y="1697038"/>
            <a:ext cx="6673850" cy="3754437"/>
          </a:xfrm>
          <a:ln>
            <a:solidFill>
              <a:srgbClr val="FF0000"/>
            </a:solidFill>
          </a:ln>
        </p:spPr>
      </p:sp>
      <p:sp>
        <p:nvSpPr>
          <p:cNvPr id="6" name="TextBox 5">
            <a:extLst>
              <a:ext uri="{FF2B5EF4-FFF2-40B4-BE49-F238E27FC236}">
                <a16:creationId xmlns:a16="http://schemas.microsoft.com/office/drawing/2014/main" id="{890A17B6-E249-A615-994F-8874E7E1FC1E}"/>
              </a:ext>
            </a:extLst>
          </p:cNvPr>
          <p:cNvSpPr txBox="1"/>
          <p:nvPr/>
        </p:nvSpPr>
        <p:spPr>
          <a:xfrm>
            <a:off x="4867975" y="1199633"/>
            <a:ext cx="1106430"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https://clinicaltrials.gov/ct2/show/NCT03701763. Accessed January 16, 2023. 2-A-10; 8-A-8</a:t>
            </a:r>
            <a:endParaRPr lang="en-IN" sz="500">
              <a:solidFill>
                <a:srgbClr val="FF0000"/>
              </a:solidFill>
            </a:endParaRPr>
          </a:p>
        </p:txBody>
      </p:sp>
      <p:sp>
        <p:nvSpPr>
          <p:cNvPr id="7" name="TextBox 6">
            <a:extLst>
              <a:ext uri="{FF2B5EF4-FFF2-40B4-BE49-F238E27FC236}">
                <a16:creationId xmlns:a16="http://schemas.microsoft.com/office/drawing/2014/main" id="{FB0FDE49-080A-1AC5-5BDD-23A9623BB043}"/>
              </a:ext>
            </a:extLst>
          </p:cNvPr>
          <p:cNvSpPr txBox="1"/>
          <p:nvPr/>
        </p:nvSpPr>
        <p:spPr>
          <a:xfrm>
            <a:off x="8094336" y="2388116"/>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NCT03777436. https://clinicaltrials.gov/ct2/show/NCT03777436. Accessed January 16, 2023: 3-A-2</a:t>
            </a:r>
            <a:endParaRPr lang="en-IN" sz="500">
              <a:solidFill>
                <a:srgbClr val="FF0000"/>
              </a:solidFill>
            </a:endParaRPr>
          </a:p>
        </p:txBody>
      </p:sp>
      <p:sp>
        <p:nvSpPr>
          <p:cNvPr id="10" name="TextBox 9">
            <a:extLst>
              <a:ext uri="{FF2B5EF4-FFF2-40B4-BE49-F238E27FC236}">
                <a16:creationId xmlns:a16="http://schemas.microsoft.com/office/drawing/2014/main" id="{7C8FE6BB-9528-8177-E2A9-D3C896625E61}"/>
              </a:ext>
            </a:extLst>
          </p:cNvPr>
          <p:cNvSpPr txBox="1"/>
          <p:nvPr/>
        </p:nvSpPr>
        <p:spPr>
          <a:xfrm>
            <a:off x="8165659" y="3303668"/>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NCT04851964. https://clinicaltrials.gov/ct2/show/NCT04851964. Accessed January 16, 2023: 3-A-3</a:t>
            </a:r>
            <a:endParaRPr lang="en-IN" sz="500">
              <a:solidFill>
                <a:srgbClr val="FF0000"/>
              </a:solidFill>
            </a:endParaRPr>
          </a:p>
        </p:txBody>
      </p:sp>
      <p:sp>
        <p:nvSpPr>
          <p:cNvPr id="12" name="TextBox 11">
            <a:extLst>
              <a:ext uri="{FF2B5EF4-FFF2-40B4-BE49-F238E27FC236}">
                <a16:creationId xmlns:a16="http://schemas.microsoft.com/office/drawing/2014/main" id="{05E4C0F8-A6E0-C534-90E0-EF4B92E31994}"/>
              </a:ext>
            </a:extLst>
          </p:cNvPr>
          <p:cNvSpPr txBox="1"/>
          <p:nvPr/>
        </p:nvSpPr>
        <p:spPr>
          <a:xfrm>
            <a:off x="8131329" y="3715588"/>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https://clinicaltrials.gov/ct2/show/NCT05398445. Accessed January 16, 2023:2-A-9</a:t>
            </a:r>
            <a:endParaRPr lang="en-IN" sz="500">
              <a:solidFill>
                <a:srgbClr val="FF0000"/>
              </a:solidFill>
            </a:endParaRPr>
          </a:p>
        </p:txBody>
      </p:sp>
      <p:cxnSp>
        <p:nvCxnSpPr>
          <p:cNvPr id="14" name="Straight Arrow Connector 13">
            <a:extLst>
              <a:ext uri="{FF2B5EF4-FFF2-40B4-BE49-F238E27FC236}">
                <a16:creationId xmlns:a16="http://schemas.microsoft.com/office/drawing/2014/main" id="{4605446F-32B6-BD27-0728-F821152A27F5}"/>
              </a:ext>
            </a:extLst>
          </p:cNvPr>
          <p:cNvCxnSpPr/>
          <p:nvPr/>
        </p:nvCxnSpPr>
        <p:spPr>
          <a:xfrm flipH="1">
            <a:off x="5636965" y="1596346"/>
            <a:ext cx="0" cy="1089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C3E9D81-D4EA-19C1-49C9-4BB904107A21}"/>
              </a:ext>
            </a:extLst>
          </p:cNvPr>
          <p:cNvCxnSpPr>
            <a:stCxn id="10" idx="1"/>
          </p:cNvCxnSpPr>
          <p:nvPr/>
        </p:nvCxnSpPr>
        <p:spPr>
          <a:xfrm flipH="1" flipV="1">
            <a:off x="7210360" y="3176712"/>
            <a:ext cx="955299" cy="325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1053DF5-802B-0587-2579-D5E5CC1A8DF7}"/>
              </a:ext>
            </a:extLst>
          </p:cNvPr>
          <p:cNvCxnSpPr>
            <a:stCxn id="12" idx="1"/>
          </p:cNvCxnSpPr>
          <p:nvPr/>
        </p:nvCxnSpPr>
        <p:spPr>
          <a:xfrm flipH="1" flipV="1">
            <a:off x="7293208" y="3418288"/>
            <a:ext cx="838121" cy="495657"/>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60395B-D35C-84A5-CEEF-6439BEBA9D8A}"/>
              </a:ext>
            </a:extLst>
          </p:cNvPr>
          <p:cNvCxnSpPr>
            <a:stCxn id="7" idx="1"/>
          </p:cNvCxnSpPr>
          <p:nvPr/>
        </p:nvCxnSpPr>
        <p:spPr>
          <a:xfrm flipH="1">
            <a:off x="7608047" y="2586473"/>
            <a:ext cx="486289" cy="260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39CA62D-FA72-8899-CF54-B753E87AF6E6}"/>
              </a:ext>
            </a:extLst>
          </p:cNvPr>
          <p:cNvSpPr txBox="1"/>
          <p:nvPr/>
        </p:nvSpPr>
        <p:spPr>
          <a:xfrm>
            <a:off x="2086100" y="1092693"/>
            <a:ext cx="1158744"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4-Table 1</a:t>
            </a:r>
            <a:endParaRPr lang="en-IN" sz="500">
              <a:solidFill>
                <a:srgbClr val="FF0000"/>
              </a:solidFill>
            </a:endParaRPr>
          </a:p>
        </p:txBody>
      </p:sp>
      <p:cxnSp>
        <p:nvCxnSpPr>
          <p:cNvPr id="35" name="Straight Arrow Connector 34">
            <a:extLst>
              <a:ext uri="{FF2B5EF4-FFF2-40B4-BE49-F238E27FC236}">
                <a16:creationId xmlns:a16="http://schemas.microsoft.com/office/drawing/2014/main" id="{30F48C42-8785-B1FC-450A-A5917CC364AF}"/>
              </a:ext>
            </a:extLst>
          </p:cNvPr>
          <p:cNvCxnSpPr>
            <a:stCxn id="34" idx="2"/>
          </p:cNvCxnSpPr>
          <p:nvPr/>
        </p:nvCxnSpPr>
        <p:spPr>
          <a:xfrm>
            <a:off x="2665472" y="1643294"/>
            <a:ext cx="154480" cy="1070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FFEAA9D-0694-9A52-F5A6-163845BA0BA5}"/>
              </a:ext>
            </a:extLst>
          </p:cNvPr>
          <p:cNvSpPr txBox="1"/>
          <p:nvPr/>
        </p:nvSpPr>
        <p:spPr>
          <a:xfrm>
            <a:off x="94953" y="3112690"/>
            <a:ext cx="1159633"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5-Table 1</a:t>
            </a:r>
            <a:endParaRPr lang="en-IN" sz="500">
              <a:solidFill>
                <a:srgbClr val="FF0000"/>
              </a:solidFill>
            </a:endParaRPr>
          </a:p>
        </p:txBody>
      </p:sp>
      <p:cxnSp>
        <p:nvCxnSpPr>
          <p:cNvPr id="39" name="Straight Arrow Connector 38">
            <a:extLst>
              <a:ext uri="{FF2B5EF4-FFF2-40B4-BE49-F238E27FC236}">
                <a16:creationId xmlns:a16="http://schemas.microsoft.com/office/drawing/2014/main" id="{7028EFE7-3C7F-5AAB-818E-2E0ACD0FCDF6}"/>
              </a:ext>
            </a:extLst>
          </p:cNvPr>
          <p:cNvCxnSpPr>
            <a:stCxn id="38" idx="3"/>
          </p:cNvCxnSpPr>
          <p:nvPr/>
        </p:nvCxnSpPr>
        <p:spPr>
          <a:xfrm flipV="1">
            <a:off x="1254586" y="3112690"/>
            <a:ext cx="1512520" cy="275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1ACCAD-458E-382F-837C-2BBF8370DC64}"/>
              </a:ext>
            </a:extLst>
          </p:cNvPr>
          <p:cNvCxnSpPr/>
          <p:nvPr/>
        </p:nvCxnSpPr>
        <p:spPr>
          <a:xfrm flipV="1">
            <a:off x="2163482" y="3501093"/>
            <a:ext cx="816155" cy="849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1431383-7684-46A4-AAA4-C5CB17F397E0}"/>
              </a:ext>
            </a:extLst>
          </p:cNvPr>
          <p:cNvSpPr txBox="1"/>
          <p:nvPr/>
        </p:nvSpPr>
        <p:spPr>
          <a:xfrm>
            <a:off x="8018996" y="4256538"/>
            <a:ext cx="119973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https://clinicaltrials.gov/ct2/show/NCT05398445. Accessed January 16, 2023: 1-Title; 2-A-7</a:t>
            </a:r>
            <a:endParaRPr lang="en-IN" sz="500">
              <a:solidFill>
                <a:srgbClr val="FF0000"/>
              </a:solidFill>
            </a:endParaRPr>
          </a:p>
        </p:txBody>
      </p:sp>
      <p:cxnSp>
        <p:nvCxnSpPr>
          <p:cNvPr id="78" name="Straight Arrow Connector 77">
            <a:extLst>
              <a:ext uri="{FF2B5EF4-FFF2-40B4-BE49-F238E27FC236}">
                <a16:creationId xmlns:a16="http://schemas.microsoft.com/office/drawing/2014/main" id="{1003D77E-5AC5-0D38-DCF3-0FD50DEE76F7}"/>
              </a:ext>
            </a:extLst>
          </p:cNvPr>
          <p:cNvCxnSpPr>
            <a:stCxn id="75" idx="0"/>
          </p:cNvCxnSpPr>
          <p:nvPr/>
        </p:nvCxnSpPr>
        <p:spPr>
          <a:xfrm flipH="1" flipV="1">
            <a:off x="5252498" y="3487104"/>
            <a:ext cx="3366364" cy="769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1118D0D-3A1F-5138-C373-00D6BBFF6ECC}"/>
              </a:ext>
            </a:extLst>
          </p:cNvPr>
          <p:cNvSpPr txBox="1"/>
          <p:nvPr/>
        </p:nvSpPr>
        <p:spPr>
          <a:xfrm>
            <a:off x="8131329" y="1728500"/>
            <a:ext cx="1057794"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https://clinicaltrials.gov/ct2/show/NCT03701763. Accessed January 16, 2023. 2-A-12</a:t>
            </a:r>
            <a:endParaRPr lang="en-IN" sz="500">
              <a:solidFill>
                <a:srgbClr val="FF0000"/>
              </a:solidFill>
            </a:endParaRPr>
          </a:p>
        </p:txBody>
      </p:sp>
      <p:cxnSp>
        <p:nvCxnSpPr>
          <p:cNvPr id="46" name="Straight Arrow Connector 45">
            <a:extLst>
              <a:ext uri="{FF2B5EF4-FFF2-40B4-BE49-F238E27FC236}">
                <a16:creationId xmlns:a16="http://schemas.microsoft.com/office/drawing/2014/main" id="{1500AB0E-652D-4D77-D707-A7B6E430DBB5}"/>
              </a:ext>
            </a:extLst>
          </p:cNvPr>
          <p:cNvCxnSpPr>
            <a:stCxn id="45" idx="1"/>
          </p:cNvCxnSpPr>
          <p:nvPr/>
        </p:nvCxnSpPr>
        <p:spPr>
          <a:xfrm flipH="1">
            <a:off x="7428753" y="1926857"/>
            <a:ext cx="702576" cy="7864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22E910C-152B-F387-829F-A3EE5C5FCC3E}"/>
              </a:ext>
            </a:extLst>
          </p:cNvPr>
          <p:cNvSpPr txBox="1"/>
          <p:nvPr/>
        </p:nvSpPr>
        <p:spPr>
          <a:xfrm>
            <a:off x="84041" y="2685679"/>
            <a:ext cx="120294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NCT03777436. https://clinicaltrials.gov/ct2/show/NCT03777436. Accessed January 16, 2023: 1-Title; 2-A-10</a:t>
            </a:r>
            <a:endParaRPr lang="en-IN" sz="500">
              <a:solidFill>
                <a:srgbClr val="FF0000"/>
              </a:solidFill>
            </a:endParaRPr>
          </a:p>
        </p:txBody>
      </p:sp>
      <p:cxnSp>
        <p:nvCxnSpPr>
          <p:cNvPr id="51" name="Straight Arrow Connector 50">
            <a:extLst>
              <a:ext uri="{FF2B5EF4-FFF2-40B4-BE49-F238E27FC236}">
                <a16:creationId xmlns:a16="http://schemas.microsoft.com/office/drawing/2014/main" id="{55DC36FB-7B11-A4CA-803A-31D960F4D845}"/>
              </a:ext>
            </a:extLst>
          </p:cNvPr>
          <p:cNvCxnSpPr/>
          <p:nvPr/>
        </p:nvCxnSpPr>
        <p:spPr>
          <a:xfrm>
            <a:off x="1286982" y="2809736"/>
            <a:ext cx="3179029" cy="270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C0F3124-F4CC-F737-19B9-35F60E3056F0}"/>
              </a:ext>
            </a:extLst>
          </p:cNvPr>
          <p:cNvSpPr txBox="1"/>
          <p:nvPr/>
        </p:nvSpPr>
        <p:spPr>
          <a:xfrm>
            <a:off x="8067214" y="2835427"/>
            <a:ext cx="1212529"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NCT04851964. https://clinicaltrials.gov/ct2/show/NCT04851964. Accessed January 16, 2023: 2-A-11; 3-A-1</a:t>
            </a:r>
            <a:endParaRPr lang="en-IN" sz="500">
              <a:solidFill>
                <a:srgbClr val="FF0000"/>
              </a:solidFill>
            </a:endParaRPr>
          </a:p>
        </p:txBody>
      </p:sp>
      <p:cxnSp>
        <p:nvCxnSpPr>
          <p:cNvPr id="62" name="Straight Arrow Connector 61">
            <a:extLst>
              <a:ext uri="{FF2B5EF4-FFF2-40B4-BE49-F238E27FC236}">
                <a16:creationId xmlns:a16="http://schemas.microsoft.com/office/drawing/2014/main" id="{D8A005C5-80BF-F518-38F0-B9CC64BDAB77}"/>
              </a:ext>
            </a:extLst>
          </p:cNvPr>
          <p:cNvCxnSpPr/>
          <p:nvPr/>
        </p:nvCxnSpPr>
        <p:spPr>
          <a:xfrm flipH="1">
            <a:off x="6239435" y="3026691"/>
            <a:ext cx="1837367" cy="634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857B950-E1E1-86AF-7666-C37027D434EE}"/>
              </a:ext>
            </a:extLst>
          </p:cNvPr>
          <p:cNvSpPr txBox="1"/>
          <p:nvPr/>
        </p:nvSpPr>
        <p:spPr>
          <a:xfrm>
            <a:off x="63358" y="3746160"/>
            <a:ext cx="1215659"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Amgen Press Releases. FDA approves TEZSPIRE™ (Tezepelumab ekko) in the U.S. for severe asthma. https://www.amgen.com/newsroom/press-releases/2021/12/fda-approves-tezspire-tezepelumabekko-in-the-us-for-severe-asthma. Accessed January 16, 2023: 1-A-4</a:t>
            </a:r>
            <a:endParaRPr lang="en-IN" sz="500">
              <a:solidFill>
                <a:srgbClr val="FF0000"/>
              </a:solidFill>
              <a:cs typeface="Arial" panose="020b0604020202020204" pitchFamily="34" charset="0"/>
            </a:endParaRPr>
          </a:p>
        </p:txBody>
      </p:sp>
      <p:cxnSp>
        <p:nvCxnSpPr>
          <p:cNvPr id="5" name="Straight Arrow Connector 4">
            <a:extLst>
              <a:ext uri="{FF2B5EF4-FFF2-40B4-BE49-F238E27FC236}">
                <a16:creationId xmlns:a16="http://schemas.microsoft.com/office/drawing/2014/main" id="{BFA31193-B29A-322D-F3D6-4A594ED56F41}"/>
              </a:ext>
            </a:extLst>
          </p:cNvPr>
          <p:cNvCxnSpPr>
            <a:stCxn id="3" idx="3"/>
            <a:endCxn id="149" idx="1"/>
          </p:cNvCxnSpPr>
          <p:nvPr/>
        </p:nvCxnSpPr>
        <p:spPr>
          <a:xfrm flipV="1">
            <a:off x="1279017" y="3628891"/>
            <a:ext cx="228607" cy="4695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F9CCB13-6CBA-A7AA-97B7-D51C9C579DE3}"/>
              </a:ext>
            </a:extLst>
          </p:cNvPr>
          <p:cNvSpPr txBox="1"/>
          <p:nvPr/>
        </p:nvSpPr>
        <p:spPr>
          <a:xfrm>
            <a:off x="106225" y="4483880"/>
            <a:ext cx="1148361"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5-Table 1</a:t>
            </a:r>
            <a:endParaRPr lang="en-IN" sz="500">
              <a:solidFill>
                <a:srgbClr val="FF0000"/>
              </a:solidFill>
            </a:endParaRPr>
          </a:p>
        </p:txBody>
      </p:sp>
      <p:sp>
        <p:nvSpPr>
          <p:cNvPr id="149" name="Rectangle 148">
            <a:extLst>
              <a:ext uri="{FF2B5EF4-FFF2-40B4-BE49-F238E27FC236}">
                <a16:creationId xmlns:a16="http://schemas.microsoft.com/office/drawing/2014/main" id="{3E0FA146-80EA-4A9F-B441-DF496C8DD973}"/>
              </a:ext>
            </a:extLst>
          </p:cNvPr>
          <p:cNvSpPr/>
          <p:nvPr/>
        </p:nvSpPr>
        <p:spPr>
          <a:xfrm>
            <a:off x="1507624" y="3606031"/>
            <a:ext cx="1071310" cy="45719"/>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9" name="Straight Connector 68">
            <a:extLst>
              <a:ext uri="{FF2B5EF4-FFF2-40B4-BE49-F238E27FC236}">
                <a16:creationId xmlns:a16="http://schemas.microsoft.com/office/drawing/2014/main" id="{739BCA9D-1EA7-5FDA-2AF3-D2D301468CD9}"/>
              </a:ext>
            </a:extLst>
          </p:cNvPr>
          <p:cNvCxnSpPr>
            <a:endCxn id="104" idx="3"/>
          </p:cNvCxnSpPr>
          <p:nvPr/>
        </p:nvCxnSpPr>
        <p:spPr>
          <a:xfrm flipH="1">
            <a:off x="1254586" y="4346139"/>
            <a:ext cx="908896" cy="413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461955"/>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323975" y="1697038"/>
            <a:ext cx="6673850" cy="3754437"/>
          </a:xfrm>
          <a:ln>
            <a:solidFill>
              <a:srgbClr val="FF0000"/>
            </a:solidFill>
          </a:ln>
        </p:spPr>
      </p:sp>
      <p:sp>
        <p:nvSpPr>
          <p:cNvPr id="4" name="TextBox 3">
            <a:extLst>
              <a:ext uri="{FF2B5EF4-FFF2-40B4-BE49-F238E27FC236}">
                <a16:creationId xmlns:a16="http://schemas.microsoft.com/office/drawing/2014/main" id="{5E5B19B6-ACDE-3996-2FBC-69674EC18406}"/>
              </a:ext>
            </a:extLst>
          </p:cNvPr>
          <p:cNvSpPr txBox="1"/>
          <p:nvPr/>
        </p:nvSpPr>
        <p:spPr>
          <a:xfrm>
            <a:off x="65959" y="2111157"/>
            <a:ext cx="1042244" cy="627545"/>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News Release. https://www.prnewswire.com/news-releases/amgen-and-abbvie-agree-to-settlement-allowing-commercialization-of-amgevita-300527303.html. Accessed January 16, 2023: 1-A-1</a:t>
            </a:r>
            <a:endParaRPr lang="en-IN" sz="500">
              <a:solidFill>
                <a:srgbClr val="FF0000"/>
              </a:solidFill>
            </a:endParaRPr>
          </a:p>
        </p:txBody>
      </p:sp>
      <p:sp>
        <p:nvSpPr>
          <p:cNvPr id="8" name="TextBox 7">
            <a:extLst>
              <a:ext uri="{FF2B5EF4-FFF2-40B4-BE49-F238E27FC236}">
                <a16:creationId xmlns:a16="http://schemas.microsoft.com/office/drawing/2014/main" id="{2B6C5EF1-63BC-DC13-88EF-79A284384815}"/>
              </a:ext>
            </a:extLst>
          </p:cNvPr>
          <p:cNvSpPr txBox="1"/>
          <p:nvPr/>
        </p:nvSpPr>
        <p:spPr>
          <a:xfrm>
            <a:off x="5177194" y="1209026"/>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NCT05073315. https://clinicaltrials.gov/ct2/show/NCT05073315. Accessed January 16, 2023: 2-A-8</a:t>
            </a:r>
            <a:endParaRPr lang="en-IN" sz="500">
              <a:solidFill>
                <a:srgbClr val="FF0000"/>
              </a:solidFill>
            </a:endParaRPr>
          </a:p>
        </p:txBody>
      </p:sp>
      <p:sp>
        <p:nvSpPr>
          <p:cNvPr id="11" name="TextBox 10">
            <a:extLst>
              <a:ext uri="{FF2B5EF4-FFF2-40B4-BE49-F238E27FC236}">
                <a16:creationId xmlns:a16="http://schemas.microsoft.com/office/drawing/2014/main" id="{2029EB52-CFFF-51C3-8BC7-0C6A714ABF1A}"/>
              </a:ext>
            </a:extLst>
          </p:cNvPr>
          <p:cNvSpPr txBox="1"/>
          <p:nvPr/>
        </p:nvSpPr>
        <p:spPr>
          <a:xfrm>
            <a:off x="8034981" y="3023870"/>
            <a:ext cx="1173676"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https://clinicaltrials.gov/ct2/show/NCT04607980. Accessed January 16, 2023: 3-A-5</a:t>
            </a:r>
            <a:endParaRPr lang="en-IN" sz="500">
              <a:solidFill>
                <a:srgbClr val="FF0000"/>
              </a:solidFill>
            </a:endParaRPr>
          </a:p>
        </p:txBody>
      </p:sp>
      <p:cxnSp>
        <p:nvCxnSpPr>
          <p:cNvPr id="15" name="Straight Arrow Connector 14">
            <a:extLst>
              <a:ext uri="{FF2B5EF4-FFF2-40B4-BE49-F238E27FC236}">
                <a16:creationId xmlns:a16="http://schemas.microsoft.com/office/drawing/2014/main" id="{D69387BE-D0AB-57B1-0314-C7C5CF2C5D68}"/>
              </a:ext>
            </a:extLst>
          </p:cNvPr>
          <p:cNvCxnSpPr>
            <a:stCxn id="70" idx="1"/>
          </p:cNvCxnSpPr>
          <p:nvPr/>
        </p:nvCxnSpPr>
        <p:spPr>
          <a:xfrm flipH="1">
            <a:off x="7568918" y="1780294"/>
            <a:ext cx="515348" cy="8567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6AFA6A6-55F2-44EB-2703-0DFB5D6F11E1}"/>
              </a:ext>
            </a:extLst>
          </p:cNvPr>
          <p:cNvCxnSpPr>
            <a:stCxn id="11" idx="1"/>
          </p:cNvCxnSpPr>
          <p:nvPr/>
        </p:nvCxnSpPr>
        <p:spPr>
          <a:xfrm flipH="1" flipV="1">
            <a:off x="7208537" y="2960829"/>
            <a:ext cx="826444" cy="261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Left Brace 31">
            <a:extLst>
              <a:ext uri="{FF2B5EF4-FFF2-40B4-BE49-F238E27FC236}">
                <a16:creationId xmlns:a16="http://schemas.microsoft.com/office/drawing/2014/main" id="{C9FCECBA-EBD6-A154-7B2E-E612C10C7154}"/>
              </a:ext>
            </a:extLst>
          </p:cNvPr>
          <p:cNvSpPr/>
          <p:nvPr/>
        </p:nvSpPr>
        <p:spPr>
          <a:xfrm rot="10800000">
            <a:off x="1105056" y="1086285"/>
            <a:ext cx="278409" cy="1678177"/>
          </a:xfrm>
          <a:prstGeom prst="leftBrace">
            <a:avLst>
              <a:gd name="adj1" fmla="val 8333"/>
              <a:gd name="adj2" fmla="val 46873"/>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a:p>
        </p:txBody>
      </p:sp>
      <p:sp>
        <p:nvSpPr>
          <p:cNvPr id="40" name="TextBox 39">
            <a:extLst>
              <a:ext uri="{FF2B5EF4-FFF2-40B4-BE49-F238E27FC236}">
                <a16:creationId xmlns:a16="http://schemas.microsoft.com/office/drawing/2014/main" id="{021FB790-107E-4795-EC7E-B58A44C011E3}"/>
              </a:ext>
            </a:extLst>
          </p:cNvPr>
          <p:cNvSpPr txBox="1"/>
          <p:nvPr/>
        </p:nvSpPr>
        <p:spPr>
          <a:xfrm>
            <a:off x="8080848" y="2028217"/>
            <a:ext cx="1174871" cy="396713"/>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Amgen pipeline. https://www.amgenpipeline.com/-/media/themes/amgen/amgenpipeline-com/amgenpipeline-com/pdf/amgen-pipeline-chart.pdf. Accessed January 16, 2023: 6-Table 1</a:t>
            </a:r>
            <a:endParaRPr lang="en-IN" sz="400">
              <a:solidFill>
                <a:srgbClr val="FF0000"/>
              </a:solidFill>
            </a:endParaRPr>
          </a:p>
        </p:txBody>
      </p:sp>
      <p:cxnSp>
        <p:nvCxnSpPr>
          <p:cNvPr id="41" name="Straight Arrow Connector 40">
            <a:extLst>
              <a:ext uri="{FF2B5EF4-FFF2-40B4-BE49-F238E27FC236}">
                <a16:creationId xmlns:a16="http://schemas.microsoft.com/office/drawing/2014/main" id="{F0FD9F2E-9D4D-FCCC-ECE6-CC1A25302544}"/>
              </a:ext>
            </a:extLst>
          </p:cNvPr>
          <p:cNvCxnSpPr>
            <a:stCxn id="114" idx="3"/>
          </p:cNvCxnSpPr>
          <p:nvPr/>
        </p:nvCxnSpPr>
        <p:spPr>
          <a:xfrm flipV="1">
            <a:off x="1135473" y="2982640"/>
            <a:ext cx="1468405" cy="2966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E40BB86-EE91-B1DD-375E-D7F57BE0BA2E}"/>
              </a:ext>
            </a:extLst>
          </p:cNvPr>
          <p:cNvCxnSpPr>
            <a:stCxn id="32" idx="1"/>
          </p:cNvCxnSpPr>
          <p:nvPr/>
        </p:nvCxnSpPr>
        <p:spPr>
          <a:xfrm>
            <a:off x="1383465" y="1977850"/>
            <a:ext cx="1325345" cy="673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325F493-5421-05A9-93C6-8E0D75EDC303}"/>
              </a:ext>
            </a:extLst>
          </p:cNvPr>
          <p:cNvSpPr txBox="1"/>
          <p:nvPr/>
        </p:nvSpPr>
        <p:spPr>
          <a:xfrm>
            <a:off x="16901" y="4167193"/>
            <a:ext cx="1191384"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6-Table 1</a:t>
            </a:r>
            <a:endParaRPr lang="en-IN" sz="500">
              <a:solidFill>
                <a:srgbClr val="FF0000"/>
              </a:solidFill>
            </a:endParaRPr>
          </a:p>
        </p:txBody>
      </p:sp>
      <p:cxnSp>
        <p:nvCxnSpPr>
          <p:cNvPr id="50" name="Straight Arrow Connector 49">
            <a:extLst>
              <a:ext uri="{FF2B5EF4-FFF2-40B4-BE49-F238E27FC236}">
                <a16:creationId xmlns:a16="http://schemas.microsoft.com/office/drawing/2014/main" id="{F9B899E2-7AA8-B0CB-A751-7693DF4196E1}"/>
              </a:ext>
            </a:extLst>
          </p:cNvPr>
          <p:cNvCxnSpPr>
            <a:stCxn id="49" idx="3"/>
          </p:cNvCxnSpPr>
          <p:nvPr/>
        </p:nvCxnSpPr>
        <p:spPr>
          <a:xfrm flipV="1">
            <a:off x="1208285" y="3621917"/>
            <a:ext cx="1366162" cy="820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EB86E7F2-4C1A-9EE6-C287-CCFE1FDBEC70}"/>
              </a:ext>
            </a:extLst>
          </p:cNvPr>
          <p:cNvSpPr txBox="1"/>
          <p:nvPr/>
        </p:nvSpPr>
        <p:spPr>
          <a:xfrm>
            <a:off x="8125464" y="3434565"/>
            <a:ext cx="1097972"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https://clinicaltrials.gov/ct2/show/NCT04761627. Accessed January 16, 2023: 3-A-3</a:t>
            </a:r>
            <a:endParaRPr lang="en-IN" sz="500">
              <a:solidFill>
                <a:srgbClr val="FF0000"/>
              </a:solidFill>
            </a:endParaRPr>
          </a:p>
        </p:txBody>
      </p:sp>
      <p:cxnSp>
        <p:nvCxnSpPr>
          <p:cNvPr id="89" name="Straight Arrow Connector 88">
            <a:extLst>
              <a:ext uri="{FF2B5EF4-FFF2-40B4-BE49-F238E27FC236}">
                <a16:creationId xmlns:a16="http://schemas.microsoft.com/office/drawing/2014/main" id="{3CEFDAAE-2563-EA79-231C-90F266CDD855}"/>
              </a:ext>
            </a:extLst>
          </p:cNvPr>
          <p:cNvCxnSpPr>
            <a:stCxn id="72" idx="1"/>
          </p:cNvCxnSpPr>
          <p:nvPr/>
        </p:nvCxnSpPr>
        <p:spPr>
          <a:xfrm flipH="1" flipV="1">
            <a:off x="7261749" y="3023298"/>
            <a:ext cx="863715" cy="609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86033AC-F977-DAD8-C065-B7C99D696C03}"/>
              </a:ext>
            </a:extLst>
          </p:cNvPr>
          <p:cNvCxnSpPr>
            <a:stCxn id="146" idx="1"/>
          </p:cNvCxnSpPr>
          <p:nvPr/>
        </p:nvCxnSpPr>
        <p:spPr>
          <a:xfrm flipH="1" flipV="1">
            <a:off x="7258331" y="3621917"/>
            <a:ext cx="774126" cy="12824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AC756930-B7AC-6BBD-D6AA-FFB184A1E20E}"/>
              </a:ext>
            </a:extLst>
          </p:cNvPr>
          <p:cNvSpPr txBox="1"/>
          <p:nvPr/>
        </p:nvSpPr>
        <p:spPr>
          <a:xfrm>
            <a:off x="28409" y="4767625"/>
            <a:ext cx="1258410"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NCT04270747. https://clinicaltrials.gov/ct2/show/NCT04270747. Accessed January 16, 2023: 3-A-3</a:t>
            </a:r>
            <a:endParaRPr lang="en-IN" sz="500">
              <a:solidFill>
                <a:srgbClr val="FF0000"/>
              </a:solidFill>
            </a:endParaRPr>
          </a:p>
        </p:txBody>
      </p:sp>
      <p:cxnSp>
        <p:nvCxnSpPr>
          <p:cNvPr id="96" name="Straight Arrow Connector 95">
            <a:extLst>
              <a:ext uri="{FF2B5EF4-FFF2-40B4-BE49-F238E27FC236}">
                <a16:creationId xmlns:a16="http://schemas.microsoft.com/office/drawing/2014/main" id="{B0F4B9E3-4A02-68D5-499C-C116984EDAAA}"/>
              </a:ext>
            </a:extLst>
          </p:cNvPr>
          <p:cNvCxnSpPr/>
          <p:nvPr/>
        </p:nvCxnSpPr>
        <p:spPr>
          <a:xfrm flipV="1">
            <a:off x="3663892" y="3632854"/>
            <a:ext cx="1617919" cy="10278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9849CA1-A89F-92CF-608B-154DC77D10ED}"/>
              </a:ext>
            </a:extLst>
          </p:cNvPr>
          <p:cNvSpPr txBox="1"/>
          <p:nvPr/>
        </p:nvSpPr>
        <p:spPr>
          <a:xfrm>
            <a:off x="8084266" y="1581937"/>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NCT05073315. https://clinicaltrials.gov/ct2/show/NCT05073315. Accessed January 16, 2023: 2-A-10</a:t>
            </a:r>
            <a:endParaRPr lang="en-IN" sz="500">
              <a:solidFill>
                <a:srgbClr val="FF0000"/>
              </a:solidFill>
            </a:endParaRPr>
          </a:p>
        </p:txBody>
      </p:sp>
      <p:cxnSp>
        <p:nvCxnSpPr>
          <p:cNvPr id="84" name="Straight Arrow Connector 83">
            <a:extLst>
              <a:ext uri="{FF2B5EF4-FFF2-40B4-BE49-F238E27FC236}">
                <a16:creationId xmlns:a16="http://schemas.microsoft.com/office/drawing/2014/main" id="{46ED943F-14E0-D758-5FA6-F98BD9E6D0BF}"/>
              </a:ext>
            </a:extLst>
          </p:cNvPr>
          <p:cNvCxnSpPr/>
          <p:nvPr/>
        </p:nvCxnSpPr>
        <p:spPr>
          <a:xfrm flipH="1">
            <a:off x="5643628" y="1605739"/>
            <a:ext cx="0" cy="9357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A1FC710-6F4B-A78B-7892-BF0C7D036144}"/>
              </a:ext>
            </a:extLst>
          </p:cNvPr>
          <p:cNvSpPr txBox="1"/>
          <p:nvPr/>
        </p:nvSpPr>
        <p:spPr>
          <a:xfrm>
            <a:off x="5319" y="1495299"/>
            <a:ext cx="1159333"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a:t>
            </a:r>
            <a:endParaRPr lang="en-IN" sz="500">
              <a:solidFill>
                <a:srgbClr val="FF0000"/>
              </a:solidFill>
            </a:endParaRPr>
          </a:p>
        </p:txBody>
      </p:sp>
      <p:sp>
        <p:nvSpPr>
          <p:cNvPr id="113" name="TextBox 112">
            <a:extLst>
              <a:ext uri="{FF2B5EF4-FFF2-40B4-BE49-F238E27FC236}">
                <a16:creationId xmlns:a16="http://schemas.microsoft.com/office/drawing/2014/main" id="{E533DAC7-77BB-0920-AC89-0835ED11E55D}"/>
              </a:ext>
            </a:extLst>
          </p:cNvPr>
          <p:cNvSpPr txBox="1"/>
          <p:nvPr/>
        </p:nvSpPr>
        <p:spPr>
          <a:xfrm>
            <a:off x="8099232" y="2455887"/>
            <a:ext cx="1124859" cy="273602"/>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ClinicalTrials.gov. https://clinicaltrials.gov/ct2/show/NCT04607980. Accessed January 16, 2023: 3-A-3</a:t>
            </a:r>
            <a:endParaRPr lang="en-IN" sz="400">
              <a:solidFill>
                <a:srgbClr val="FF0000"/>
              </a:solidFill>
            </a:endParaRPr>
          </a:p>
        </p:txBody>
      </p:sp>
      <p:sp>
        <p:nvSpPr>
          <p:cNvPr id="114" name="TextBox 113">
            <a:extLst>
              <a:ext uri="{FF2B5EF4-FFF2-40B4-BE49-F238E27FC236}">
                <a16:creationId xmlns:a16="http://schemas.microsoft.com/office/drawing/2014/main" id="{F4C98E15-B0D0-DF51-EE6D-15BD6662B8F6}"/>
              </a:ext>
            </a:extLst>
          </p:cNvPr>
          <p:cNvSpPr txBox="1"/>
          <p:nvPr/>
        </p:nvSpPr>
        <p:spPr>
          <a:xfrm>
            <a:off x="-12888" y="3004030"/>
            <a:ext cx="1148361"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6-Table 1</a:t>
            </a:r>
            <a:endParaRPr lang="en-IN" sz="500">
              <a:solidFill>
                <a:srgbClr val="FF0000"/>
              </a:solidFill>
            </a:endParaRPr>
          </a:p>
        </p:txBody>
      </p:sp>
      <p:cxnSp>
        <p:nvCxnSpPr>
          <p:cNvPr id="116" name="Straight Arrow Connector 115">
            <a:extLst>
              <a:ext uri="{FF2B5EF4-FFF2-40B4-BE49-F238E27FC236}">
                <a16:creationId xmlns:a16="http://schemas.microsoft.com/office/drawing/2014/main" id="{4A9DEF2A-D1FC-A8C5-DA7D-BF43469CA344}"/>
              </a:ext>
            </a:extLst>
          </p:cNvPr>
          <p:cNvCxnSpPr/>
          <p:nvPr/>
        </p:nvCxnSpPr>
        <p:spPr>
          <a:xfrm flipH="1">
            <a:off x="6111159" y="2727378"/>
            <a:ext cx="1531995" cy="104947"/>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10CAAC6-6F04-478C-08B8-65E85B707016}"/>
              </a:ext>
            </a:extLst>
          </p:cNvPr>
          <p:cNvSpPr txBox="1"/>
          <p:nvPr/>
        </p:nvSpPr>
        <p:spPr>
          <a:xfrm>
            <a:off x="8113804" y="2738286"/>
            <a:ext cx="1124859" cy="273602"/>
          </a:xfrm>
          <a:prstGeom prst="rect">
            <a:avLst/>
          </a:prstGeom>
          <a:noFill/>
          <a:ln>
            <a:solidFill>
              <a:srgbClr val="FF0000"/>
            </a:solidFill>
          </a:ln>
        </p:spPr>
        <p:txBody>
          <a:bodyPr wrap="square" lIns="88075" tIns="44038" rIns="88075" bIns="44038" rtlCol="0">
            <a:spAutoFit/>
          </a:bodyPr>
          <a:lstStyle/>
          <a:p>
            <a:r>
              <a:rPr lang="en-US" sz="400">
                <a:solidFill>
                  <a:srgbClr val="FF0000"/>
                </a:solidFill>
              </a:rPr>
              <a:t>ClinicalTrials.gov. https://clinicaltrials.gov/ct2/show/NCT04761627. Accessed January 16, 2023: 3-A-1</a:t>
            </a:r>
            <a:endParaRPr lang="en-IN" sz="400">
              <a:solidFill>
                <a:srgbClr val="FF0000"/>
              </a:solidFill>
            </a:endParaRPr>
          </a:p>
        </p:txBody>
      </p:sp>
      <p:cxnSp>
        <p:nvCxnSpPr>
          <p:cNvPr id="119" name="Straight Arrow Connector 118">
            <a:extLst>
              <a:ext uri="{FF2B5EF4-FFF2-40B4-BE49-F238E27FC236}">
                <a16:creationId xmlns:a16="http://schemas.microsoft.com/office/drawing/2014/main" id="{8EE440EB-6C96-21A9-C540-11FCD3EB70D4}"/>
              </a:ext>
            </a:extLst>
          </p:cNvPr>
          <p:cNvCxnSpPr/>
          <p:nvPr/>
        </p:nvCxnSpPr>
        <p:spPr>
          <a:xfrm flipH="1">
            <a:off x="6115907" y="2731774"/>
            <a:ext cx="1746094" cy="143313"/>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5B2D6A1-0A4E-4967-07D9-5D4B1B3CB2AD}"/>
              </a:ext>
            </a:extLst>
          </p:cNvPr>
          <p:cNvCxnSpPr>
            <a:stCxn id="118" idx="1"/>
          </p:cNvCxnSpPr>
          <p:nvPr/>
        </p:nvCxnSpPr>
        <p:spPr>
          <a:xfrm flipH="1" flipV="1">
            <a:off x="7501253" y="2828713"/>
            <a:ext cx="612551" cy="4637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878B915E-66A7-F7B8-D427-7A28FEFCD662}"/>
              </a:ext>
            </a:extLst>
          </p:cNvPr>
          <p:cNvSpPr txBox="1"/>
          <p:nvPr/>
        </p:nvSpPr>
        <p:spPr>
          <a:xfrm>
            <a:off x="8032457" y="4744494"/>
            <a:ext cx="1258410"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NCT04270747. https://clinicaltrials.gov/ct2/show/NCT04270747. Accessed January 16, 2023: 3-A-5</a:t>
            </a:r>
            <a:endParaRPr lang="en-IN" sz="500">
              <a:solidFill>
                <a:srgbClr val="FF0000"/>
              </a:solidFill>
            </a:endParaRPr>
          </a:p>
        </p:txBody>
      </p:sp>
      <p:sp>
        <p:nvSpPr>
          <p:cNvPr id="21" name="TextBox 20">
            <a:extLst>
              <a:ext uri="{FF2B5EF4-FFF2-40B4-BE49-F238E27FC236}">
                <a16:creationId xmlns:a16="http://schemas.microsoft.com/office/drawing/2014/main" id="{5BDAB304-5F06-E864-85CD-C14E93337C40}"/>
              </a:ext>
            </a:extLst>
          </p:cNvPr>
          <p:cNvSpPr txBox="1"/>
          <p:nvPr/>
        </p:nvSpPr>
        <p:spPr>
          <a:xfrm>
            <a:off x="-6824" y="3579061"/>
            <a:ext cx="1169745"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7-Table 1</a:t>
            </a:r>
            <a:endParaRPr lang="en-IN" sz="500">
              <a:solidFill>
                <a:srgbClr val="FF0000"/>
              </a:solidFill>
            </a:endParaRPr>
          </a:p>
        </p:txBody>
      </p:sp>
      <p:cxnSp>
        <p:nvCxnSpPr>
          <p:cNvPr id="25" name="Straight Arrow Connector 24">
            <a:extLst>
              <a:ext uri="{FF2B5EF4-FFF2-40B4-BE49-F238E27FC236}">
                <a16:creationId xmlns:a16="http://schemas.microsoft.com/office/drawing/2014/main" id="{085EB00F-535F-CABB-5838-7995165A729A}"/>
              </a:ext>
            </a:extLst>
          </p:cNvPr>
          <p:cNvCxnSpPr/>
          <p:nvPr/>
        </p:nvCxnSpPr>
        <p:spPr>
          <a:xfrm flipV="1">
            <a:off x="1153977" y="3250835"/>
            <a:ext cx="1411943" cy="5506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D42C106-CCC9-F972-8740-FB474E5F89A8}"/>
              </a:ext>
            </a:extLst>
          </p:cNvPr>
          <p:cNvSpPr/>
          <p:nvPr/>
        </p:nvSpPr>
        <p:spPr>
          <a:xfrm>
            <a:off x="2609078" y="2819015"/>
            <a:ext cx="1503353" cy="283304"/>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3C794B1D-98A4-1614-E4B8-571395978EC5}"/>
              </a:ext>
            </a:extLst>
          </p:cNvPr>
          <p:cNvSpPr/>
          <p:nvPr/>
        </p:nvSpPr>
        <p:spPr>
          <a:xfrm>
            <a:off x="2574447" y="3109183"/>
            <a:ext cx="1503353" cy="283304"/>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77B72718-4BC9-1E7C-86B7-535F5456B809}"/>
              </a:ext>
            </a:extLst>
          </p:cNvPr>
          <p:cNvSpPr/>
          <p:nvPr/>
        </p:nvSpPr>
        <p:spPr>
          <a:xfrm>
            <a:off x="2586691" y="3451772"/>
            <a:ext cx="1503353" cy="283304"/>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Straight Connector 54">
            <a:extLst>
              <a:ext uri="{FF2B5EF4-FFF2-40B4-BE49-F238E27FC236}">
                <a16:creationId xmlns:a16="http://schemas.microsoft.com/office/drawing/2014/main" id="{010B86C6-6F71-BA17-28BF-C6692E0606E4}"/>
              </a:ext>
            </a:extLst>
          </p:cNvPr>
          <p:cNvCxnSpPr>
            <a:stCxn id="40" idx="1"/>
          </p:cNvCxnSpPr>
          <p:nvPr/>
        </p:nvCxnSpPr>
        <p:spPr>
          <a:xfrm flipH="1">
            <a:off x="7643154" y="2226574"/>
            <a:ext cx="437694" cy="5018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43DC75-9C52-DCA0-7452-A23D22CCA13F}"/>
              </a:ext>
            </a:extLst>
          </p:cNvPr>
          <p:cNvCxnSpPr>
            <a:stCxn id="113" idx="1"/>
          </p:cNvCxnSpPr>
          <p:nvPr/>
        </p:nvCxnSpPr>
        <p:spPr>
          <a:xfrm flipH="1">
            <a:off x="7862001" y="2592688"/>
            <a:ext cx="237231" cy="1346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45C52DB-B600-B94B-4D83-F090B60086C0}"/>
              </a:ext>
            </a:extLst>
          </p:cNvPr>
          <p:cNvCxnSpPr/>
          <p:nvPr/>
        </p:nvCxnSpPr>
        <p:spPr>
          <a:xfrm flipH="1">
            <a:off x="6111159" y="2820712"/>
            <a:ext cx="1390094" cy="88666"/>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CB0C557-97F8-0BC1-07DC-3A258F33E2E9}"/>
              </a:ext>
            </a:extLst>
          </p:cNvPr>
          <p:cNvCxnSpPr>
            <a:endCxn id="95" idx="3"/>
          </p:cNvCxnSpPr>
          <p:nvPr/>
        </p:nvCxnSpPr>
        <p:spPr>
          <a:xfrm flipH="1">
            <a:off x="1286819" y="4660670"/>
            <a:ext cx="2391417" cy="2668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46F6F4D-3F5D-FCB9-AEB1-D2B22A91CCAC}"/>
              </a:ext>
            </a:extLst>
          </p:cNvPr>
          <p:cNvSpPr txBox="1"/>
          <p:nvPr/>
        </p:nvSpPr>
        <p:spPr>
          <a:xfrm>
            <a:off x="8106087" y="3869116"/>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NCT03818607. https://clinicaltrials.gov/ct2/show/ NCT03818607. Accessed January 16, 2023: 2-A-10</a:t>
            </a:r>
            <a:endParaRPr lang="en-IN" sz="500">
              <a:solidFill>
                <a:srgbClr val="FF0000"/>
              </a:solidFill>
            </a:endParaRPr>
          </a:p>
        </p:txBody>
      </p:sp>
      <p:sp>
        <p:nvSpPr>
          <p:cNvPr id="91" name="TextBox 90">
            <a:extLst>
              <a:ext uri="{FF2B5EF4-FFF2-40B4-BE49-F238E27FC236}">
                <a16:creationId xmlns:a16="http://schemas.microsoft.com/office/drawing/2014/main" id="{91FB4718-07BC-99C1-90D1-6E6974E1FDC2}"/>
              </a:ext>
            </a:extLst>
          </p:cNvPr>
          <p:cNvSpPr txBox="1"/>
          <p:nvPr/>
        </p:nvSpPr>
        <p:spPr>
          <a:xfrm>
            <a:off x="8098418" y="4303666"/>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NCT03818607. https://clinicaltrials.gov/ct2/show/ NCT03818607. Accessed January 16, 2023: 1-Title; 2-A-8</a:t>
            </a:r>
            <a:endParaRPr lang="en-IN" sz="500">
              <a:solidFill>
                <a:srgbClr val="FF0000"/>
              </a:solidFill>
            </a:endParaRPr>
          </a:p>
        </p:txBody>
      </p:sp>
      <p:cxnSp>
        <p:nvCxnSpPr>
          <p:cNvPr id="94" name="Straight Connector 93">
            <a:extLst>
              <a:ext uri="{FF2B5EF4-FFF2-40B4-BE49-F238E27FC236}">
                <a16:creationId xmlns:a16="http://schemas.microsoft.com/office/drawing/2014/main" id="{7DAB97F8-50C6-554E-85CD-9911C898B181}"/>
              </a:ext>
            </a:extLst>
          </p:cNvPr>
          <p:cNvCxnSpPr/>
          <p:nvPr/>
        </p:nvCxnSpPr>
        <p:spPr>
          <a:xfrm flipH="1" flipV="1">
            <a:off x="7321996" y="3337462"/>
            <a:ext cx="784091" cy="105839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97EB200-47C1-098B-C564-A567CF4979B4}"/>
              </a:ext>
            </a:extLst>
          </p:cNvPr>
          <p:cNvCxnSpPr/>
          <p:nvPr/>
        </p:nvCxnSpPr>
        <p:spPr>
          <a:xfrm flipH="1" flipV="1">
            <a:off x="7386918" y="3279330"/>
            <a:ext cx="726597" cy="6399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0F8579B-5F99-FCCE-E447-731DA8A209ED}"/>
              </a:ext>
            </a:extLst>
          </p:cNvPr>
          <p:cNvCxnSpPr/>
          <p:nvPr/>
        </p:nvCxnSpPr>
        <p:spPr>
          <a:xfrm flipH="1" flipV="1">
            <a:off x="6163777" y="3293727"/>
            <a:ext cx="1158219" cy="377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B4B7344-7D91-669B-C321-860584E37A0B}"/>
              </a:ext>
            </a:extLst>
          </p:cNvPr>
          <p:cNvSpPr txBox="1"/>
          <p:nvPr/>
        </p:nvSpPr>
        <p:spPr>
          <a:xfrm>
            <a:off x="23153" y="1086286"/>
            <a:ext cx="1076278" cy="369332"/>
          </a:xfrm>
          <a:prstGeom prst="rect">
            <a:avLst/>
          </a:prstGeom>
          <a:noFill/>
          <a:ln>
            <a:solidFill>
              <a:srgbClr val="FF0000"/>
            </a:solidFill>
          </a:ln>
        </p:spPr>
        <p:txBody>
          <a:bodyPr wrap="square">
            <a:spAutoFit/>
          </a:bodyPr>
          <a:lstStyle/>
          <a:p>
            <a:r>
              <a:rPr lang="en-US" sz="600" err="1">
                <a:solidFill>
                  <a:srgbClr val="FF0000"/>
                </a:solidFill>
              </a:rPr>
              <a:t>Amjevita (adalimumab-atto). PI. Amgen. 7/2022: 1-A-8</a:t>
            </a:r>
            <a:endParaRPr lang="en-IN" sz="600">
              <a:solidFill>
                <a:srgbClr val="FF0000"/>
              </a:solidFill>
            </a:endParaRPr>
          </a:p>
        </p:txBody>
      </p:sp>
      <p:sp>
        <p:nvSpPr>
          <p:cNvPr id="6" name="Rectangle 5">
            <a:extLst>
              <a:ext uri="{FF2B5EF4-FFF2-40B4-BE49-F238E27FC236}">
                <a16:creationId xmlns:a16="http://schemas.microsoft.com/office/drawing/2014/main" id="{0320A217-2625-F65A-26FC-C33B02A6BC3E}"/>
              </a:ext>
            </a:extLst>
          </p:cNvPr>
          <p:cNvSpPr/>
          <p:nvPr/>
        </p:nvSpPr>
        <p:spPr>
          <a:xfrm>
            <a:off x="6748432" y="3928943"/>
            <a:ext cx="1113569" cy="105609"/>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3D4FB2D-37BB-8B73-4ABC-42969E50AD3F}"/>
              </a:ext>
            </a:extLst>
          </p:cNvPr>
          <p:cNvSpPr/>
          <p:nvPr/>
        </p:nvSpPr>
        <p:spPr>
          <a:xfrm>
            <a:off x="1797520" y="3978920"/>
            <a:ext cx="1411943" cy="105609"/>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D55777B-8323-B777-74BB-F9A553D76B8F}"/>
              </a:ext>
            </a:extLst>
          </p:cNvPr>
          <p:cNvSpPr/>
          <p:nvPr/>
        </p:nvSpPr>
        <p:spPr>
          <a:xfrm>
            <a:off x="3279382" y="3986433"/>
            <a:ext cx="1559318" cy="105609"/>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8688B1D-71EC-F6DD-E54E-6D131063E174}"/>
              </a:ext>
            </a:extLst>
          </p:cNvPr>
          <p:cNvSpPr txBox="1"/>
          <p:nvPr/>
        </p:nvSpPr>
        <p:spPr>
          <a:xfrm>
            <a:off x="8047638" y="5121571"/>
            <a:ext cx="1148361"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6-Table 1</a:t>
            </a:r>
            <a:endParaRPr lang="en-IN" sz="500">
              <a:solidFill>
                <a:srgbClr val="FF0000"/>
              </a:solidFill>
            </a:endParaRPr>
          </a:p>
        </p:txBody>
      </p:sp>
      <p:cxnSp>
        <p:nvCxnSpPr>
          <p:cNvPr id="14" name="Straight Arrow Connector 13">
            <a:extLst>
              <a:ext uri="{FF2B5EF4-FFF2-40B4-BE49-F238E27FC236}">
                <a16:creationId xmlns:a16="http://schemas.microsoft.com/office/drawing/2014/main" id="{5908027A-2364-029D-5270-051875B84AA6}"/>
              </a:ext>
            </a:extLst>
          </p:cNvPr>
          <p:cNvCxnSpPr/>
          <p:nvPr/>
        </p:nvCxnSpPr>
        <p:spPr>
          <a:xfrm flipH="1" flipV="1">
            <a:off x="7273512" y="4044178"/>
            <a:ext cx="774126" cy="12824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8B40E0-D4A9-2195-C9C0-2711373B7BE1}"/>
              </a:ext>
            </a:extLst>
          </p:cNvPr>
          <p:cNvCxnSpPr/>
          <p:nvPr/>
        </p:nvCxnSpPr>
        <p:spPr>
          <a:xfrm flipH="1" flipV="1">
            <a:off x="4853881" y="4039237"/>
            <a:ext cx="3008120" cy="1082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3C9E5-D861-2759-0CC6-D5B24E3FFE58}"/>
              </a:ext>
            </a:extLst>
          </p:cNvPr>
          <p:cNvCxnSpPr>
            <a:endCxn id="12" idx="1"/>
          </p:cNvCxnSpPr>
          <p:nvPr/>
        </p:nvCxnSpPr>
        <p:spPr>
          <a:xfrm>
            <a:off x="7839172" y="5121571"/>
            <a:ext cx="208466" cy="2753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479233-BBC5-12A7-6A36-7A79F5D92343}"/>
              </a:ext>
            </a:extLst>
          </p:cNvPr>
          <p:cNvCxnSpPr>
            <a:stCxn id="21" idx="3"/>
          </p:cNvCxnSpPr>
          <p:nvPr/>
        </p:nvCxnSpPr>
        <p:spPr>
          <a:xfrm>
            <a:off x="1162921" y="3854362"/>
            <a:ext cx="634599" cy="1898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13142"/>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308100" y="1689100"/>
            <a:ext cx="6688138" cy="3762375"/>
          </a:xfrm>
        </p:spPr>
      </p:sp>
      <p:sp>
        <p:nvSpPr>
          <p:cNvPr id="3" name="Rectangle 2">
            <a:extLst>
              <a:ext uri="{FF2B5EF4-FFF2-40B4-BE49-F238E27FC236}">
                <a16:creationId xmlns:a16="http://schemas.microsoft.com/office/drawing/2014/main" id="{E12BBA41-68FF-EE32-AE3F-4C4729F03121}"/>
              </a:ext>
            </a:extLst>
          </p:cNvPr>
          <p:cNvSpPr/>
          <p:nvPr/>
        </p:nvSpPr>
        <p:spPr>
          <a:xfrm>
            <a:off x="1494906" y="2610568"/>
            <a:ext cx="2585945" cy="49895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4" name="Rectangle 3">
            <a:extLst>
              <a:ext uri="{FF2B5EF4-FFF2-40B4-BE49-F238E27FC236}">
                <a16:creationId xmlns:a16="http://schemas.microsoft.com/office/drawing/2014/main" id="{57C60395-6033-8277-8286-9D9054E336AC}"/>
              </a:ext>
            </a:extLst>
          </p:cNvPr>
          <p:cNvSpPr/>
          <p:nvPr/>
        </p:nvSpPr>
        <p:spPr>
          <a:xfrm>
            <a:off x="2507973" y="3251397"/>
            <a:ext cx="1570556" cy="78723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6" name="TextBox 5">
            <a:extLst>
              <a:ext uri="{FF2B5EF4-FFF2-40B4-BE49-F238E27FC236}">
                <a16:creationId xmlns:a16="http://schemas.microsoft.com/office/drawing/2014/main" id="{6B8F43B0-6103-5ACE-E2A1-D0D06F4E9F03}"/>
              </a:ext>
            </a:extLst>
          </p:cNvPr>
          <p:cNvSpPr txBox="1"/>
          <p:nvPr/>
        </p:nvSpPr>
        <p:spPr>
          <a:xfrm>
            <a:off x="16415" y="2516024"/>
            <a:ext cx="1223336"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3-Table 1</a:t>
            </a:r>
            <a:endParaRPr lang="en-IN" sz="500">
              <a:solidFill>
                <a:srgbClr val="FF0000"/>
              </a:solidFill>
            </a:endParaRPr>
          </a:p>
        </p:txBody>
      </p:sp>
      <p:cxnSp>
        <p:nvCxnSpPr>
          <p:cNvPr id="7" name="Straight Arrow Connector 6">
            <a:extLst>
              <a:ext uri="{FF2B5EF4-FFF2-40B4-BE49-F238E27FC236}">
                <a16:creationId xmlns:a16="http://schemas.microsoft.com/office/drawing/2014/main" id="{3648D1AE-6D3C-F283-1294-D9B405FD217D}"/>
              </a:ext>
            </a:extLst>
          </p:cNvPr>
          <p:cNvCxnSpPr>
            <a:stCxn id="6" idx="3"/>
            <a:endCxn id="3" idx="1"/>
          </p:cNvCxnSpPr>
          <p:nvPr/>
        </p:nvCxnSpPr>
        <p:spPr>
          <a:xfrm>
            <a:off x="1239751" y="2791325"/>
            <a:ext cx="255155" cy="68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CA31FC-B91A-C960-EA37-DF9A69D07375}"/>
              </a:ext>
            </a:extLst>
          </p:cNvPr>
          <p:cNvSpPr txBox="1"/>
          <p:nvPr/>
        </p:nvSpPr>
        <p:spPr>
          <a:xfrm>
            <a:off x="6974123" y="1118335"/>
            <a:ext cx="1000761" cy="473657"/>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ClinicalTrials.gov. NCT04303780. https://clinicaltrials.gov/ct2/show/NCT04303780. Accessed January 16, 2023: 2-A-10</a:t>
            </a:r>
            <a:endParaRPr lang="en-IN" sz="500">
              <a:solidFill>
                <a:srgbClr val="FF0000"/>
              </a:solidFill>
              <a:cs typeface="Arial" panose="020b0604020202020204" pitchFamily="34" charset="0"/>
            </a:endParaRPr>
          </a:p>
        </p:txBody>
      </p:sp>
      <p:sp>
        <p:nvSpPr>
          <p:cNvPr id="12" name="TextBox 11">
            <a:extLst>
              <a:ext uri="{FF2B5EF4-FFF2-40B4-BE49-F238E27FC236}">
                <a16:creationId xmlns:a16="http://schemas.microsoft.com/office/drawing/2014/main" id="{5B88369D-1104-5F3A-9F9A-BA6BD6B87D09}"/>
              </a:ext>
            </a:extLst>
          </p:cNvPr>
          <p:cNvSpPr txBox="1"/>
          <p:nvPr/>
        </p:nvSpPr>
        <p:spPr>
          <a:xfrm>
            <a:off x="21792" y="4118755"/>
            <a:ext cx="1124391" cy="78143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Press Release. https://www.amgen.com/newsroom/press-releases/2021/09/lumakras-sotorasib-combined-with-vectibix-panitumumab-showed-encouraging-efficacy-and-safety-in-patients-with-kras-g12cmutated-colorectal-cancer. Accessed January 16, 2023: 1-A-3</a:t>
            </a:r>
            <a:endParaRPr lang="en-IN" sz="500">
              <a:solidFill>
                <a:srgbClr val="FF0000"/>
              </a:solidFill>
            </a:endParaRPr>
          </a:p>
        </p:txBody>
      </p:sp>
      <p:cxnSp>
        <p:nvCxnSpPr>
          <p:cNvPr id="14" name="Straight Arrow Connector 13">
            <a:extLst>
              <a:ext uri="{FF2B5EF4-FFF2-40B4-BE49-F238E27FC236}">
                <a16:creationId xmlns:a16="http://schemas.microsoft.com/office/drawing/2014/main" id="{C2CEB303-09E2-5267-4941-BF2B91EC58E6}"/>
              </a:ext>
            </a:extLst>
          </p:cNvPr>
          <p:cNvCxnSpPr/>
          <p:nvPr/>
        </p:nvCxnSpPr>
        <p:spPr>
          <a:xfrm flipH="1">
            <a:off x="7407266" y="1598798"/>
            <a:ext cx="379159" cy="11221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878765-27A2-C6CB-FE30-2026721D3BF2}"/>
              </a:ext>
            </a:extLst>
          </p:cNvPr>
          <p:cNvSpPr txBox="1"/>
          <p:nvPr/>
        </p:nvSpPr>
        <p:spPr>
          <a:xfrm>
            <a:off x="8131639" y="2499685"/>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NCT05198934. https://clinicaltrials.gov/ct2/show/NCT05198934. Accessed January 16, 2023: 1-Title; 2-A-8</a:t>
            </a:r>
            <a:endParaRPr lang="en-IN" sz="500">
              <a:solidFill>
                <a:srgbClr val="FF0000"/>
              </a:solidFill>
            </a:endParaRPr>
          </a:p>
        </p:txBody>
      </p:sp>
      <p:cxnSp>
        <p:nvCxnSpPr>
          <p:cNvPr id="16" name="Straight Arrow Connector 15">
            <a:extLst>
              <a:ext uri="{FF2B5EF4-FFF2-40B4-BE49-F238E27FC236}">
                <a16:creationId xmlns:a16="http://schemas.microsoft.com/office/drawing/2014/main" id="{F6CFBA2D-B9DD-4A7A-4F71-455C35760206}"/>
              </a:ext>
            </a:extLst>
          </p:cNvPr>
          <p:cNvCxnSpPr/>
          <p:nvPr/>
        </p:nvCxnSpPr>
        <p:spPr>
          <a:xfrm flipH="1">
            <a:off x="6388416" y="2826786"/>
            <a:ext cx="1753021" cy="721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6418FF2-D4AA-C728-0AA2-57B09246BFF4}"/>
              </a:ext>
            </a:extLst>
          </p:cNvPr>
          <p:cNvSpPr txBox="1"/>
          <p:nvPr/>
        </p:nvSpPr>
        <p:spPr>
          <a:xfrm>
            <a:off x="30022" y="4935373"/>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NCT05198934. https://clinicaltrials.gov/ct2/show/NCT05198934. Accessed January 16, 2023:1-A-7; 2-A-1</a:t>
            </a:r>
            <a:endParaRPr lang="en-IN" sz="500">
              <a:solidFill>
                <a:srgbClr val="FF0000"/>
              </a:solidFill>
            </a:endParaRPr>
          </a:p>
        </p:txBody>
      </p:sp>
      <p:sp>
        <p:nvSpPr>
          <p:cNvPr id="24" name="Left Brace 23">
            <a:extLst>
              <a:ext uri="{FF2B5EF4-FFF2-40B4-BE49-F238E27FC236}">
                <a16:creationId xmlns:a16="http://schemas.microsoft.com/office/drawing/2014/main" id="{5667A9D2-9119-F65B-FCBF-40E7D64C60EC}"/>
              </a:ext>
            </a:extLst>
          </p:cNvPr>
          <p:cNvSpPr/>
          <p:nvPr/>
        </p:nvSpPr>
        <p:spPr>
          <a:xfrm rot="10800000">
            <a:off x="1236999" y="3531886"/>
            <a:ext cx="45719" cy="182543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a:p>
        </p:txBody>
      </p:sp>
      <p:sp>
        <p:nvSpPr>
          <p:cNvPr id="25" name="Rectangle 24">
            <a:extLst>
              <a:ext uri="{FF2B5EF4-FFF2-40B4-BE49-F238E27FC236}">
                <a16:creationId xmlns:a16="http://schemas.microsoft.com/office/drawing/2014/main" id="{2CA87DDF-CE8B-3D88-7935-62F9B0D58FE9}"/>
              </a:ext>
            </a:extLst>
          </p:cNvPr>
          <p:cNvSpPr/>
          <p:nvPr/>
        </p:nvSpPr>
        <p:spPr>
          <a:xfrm>
            <a:off x="2546156" y="4128929"/>
            <a:ext cx="1560711" cy="42464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cxnSp>
        <p:nvCxnSpPr>
          <p:cNvPr id="26" name="Straight Arrow Connector 25">
            <a:extLst>
              <a:ext uri="{FF2B5EF4-FFF2-40B4-BE49-F238E27FC236}">
                <a16:creationId xmlns:a16="http://schemas.microsoft.com/office/drawing/2014/main" id="{F62599DF-CA48-ED63-1609-DC9EB8C239C5}"/>
              </a:ext>
            </a:extLst>
          </p:cNvPr>
          <p:cNvCxnSpPr>
            <a:stCxn id="24" idx="1"/>
          </p:cNvCxnSpPr>
          <p:nvPr/>
        </p:nvCxnSpPr>
        <p:spPr>
          <a:xfrm flipV="1">
            <a:off x="1282718" y="3671202"/>
            <a:ext cx="1195089" cy="773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9E1B57-A7DB-2B66-174B-FD5E80B2DF1F}"/>
              </a:ext>
            </a:extLst>
          </p:cNvPr>
          <p:cNvSpPr/>
          <p:nvPr/>
        </p:nvSpPr>
        <p:spPr>
          <a:xfrm>
            <a:off x="4087856" y="4106072"/>
            <a:ext cx="2300561" cy="48798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31" name="TextBox 30">
            <a:extLst>
              <a:ext uri="{FF2B5EF4-FFF2-40B4-BE49-F238E27FC236}">
                <a16:creationId xmlns:a16="http://schemas.microsoft.com/office/drawing/2014/main" id="{4EF51CED-B8E4-F90B-CC18-E015FEEF4884}"/>
              </a:ext>
            </a:extLst>
          </p:cNvPr>
          <p:cNvSpPr txBox="1"/>
          <p:nvPr/>
        </p:nvSpPr>
        <p:spPr>
          <a:xfrm>
            <a:off x="8131639" y="1135404"/>
            <a:ext cx="1086762"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NCT04185883 https://www.clinicaltrials.gov/ct2/show/NCT04185883. Accessed January 16, 2023: 3-A-4</a:t>
            </a:r>
          </a:p>
        </p:txBody>
      </p:sp>
      <p:sp>
        <p:nvSpPr>
          <p:cNvPr id="32" name="TextBox 31">
            <a:extLst>
              <a:ext uri="{FF2B5EF4-FFF2-40B4-BE49-F238E27FC236}">
                <a16:creationId xmlns:a16="http://schemas.microsoft.com/office/drawing/2014/main" id="{F6609AD1-0051-55CD-042F-D85BB7ED1B67}"/>
              </a:ext>
            </a:extLst>
          </p:cNvPr>
          <p:cNvSpPr txBox="1"/>
          <p:nvPr/>
        </p:nvSpPr>
        <p:spPr>
          <a:xfrm>
            <a:off x="8141437" y="3179667"/>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NCT05198934. https://clinicaltrials.gov/ct2/show/NCT05198934. Accessed January 16, 2023: 2-A-10</a:t>
            </a:r>
            <a:endParaRPr lang="en-IN" sz="500">
              <a:solidFill>
                <a:srgbClr val="FF0000"/>
              </a:solidFill>
            </a:endParaRPr>
          </a:p>
        </p:txBody>
      </p:sp>
      <p:cxnSp>
        <p:nvCxnSpPr>
          <p:cNvPr id="34" name="Straight Arrow Connector 33">
            <a:extLst>
              <a:ext uri="{FF2B5EF4-FFF2-40B4-BE49-F238E27FC236}">
                <a16:creationId xmlns:a16="http://schemas.microsoft.com/office/drawing/2014/main" id="{08E2A6B4-1903-29EE-B87F-62CBFB5B1011}"/>
              </a:ext>
            </a:extLst>
          </p:cNvPr>
          <p:cNvCxnSpPr>
            <a:stCxn id="31" idx="2"/>
          </p:cNvCxnSpPr>
          <p:nvPr/>
        </p:nvCxnSpPr>
        <p:spPr>
          <a:xfrm flipH="1">
            <a:off x="7274749" y="1532117"/>
            <a:ext cx="1400271" cy="1563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5A874E2-BAEE-453C-A2B7-71B1D7891792}"/>
              </a:ext>
            </a:extLst>
          </p:cNvPr>
          <p:cNvSpPr txBox="1"/>
          <p:nvPr/>
        </p:nvSpPr>
        <p:spPr>
          <a:xfrm>
            <a:off x="6662034" y="5623592"/>
            <a:ext cx="1124391" cy="242824"/>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Zhang SS, et al. Lung Cancer (Auckl). 2021: 119-B-3; 119-B-4</a:t>
            </a:r>
            <a:endParaRPr lang="en-IN" sz="500">
              <a:solidFill>
                <a:srgbClr val="FF0000"/>
              </a:solidFill>
            </a:endParaRPr>
          </a:p>
        </p:txBody>
      </p:sp>
      <p:cxnSp>
        <p:nvCxnSpPr>
          <p:cNvPr id="41" name="Straight Arrow Connector 40">
            <a:extLst>
              <a:ext uri="{FF2B5EF4-FFF2-40B4-BE49-F238E27FC236}">
                <a16:creationId xmlns:a16="http://schemas.microsoft.com/office/drawing/2014/main" id="{16B11694-8197-0150-FB1A-AB2D544D3585}"/>
              </a:ext>
            </a:extLst>
          </p:cNvPr>
          <p:cNvCxnSpPr/>
          <p:nvPr/>
        </p:nvCxnSpPr>
        <p:spPr>
          <a:xfrm flipH="1">
            <a:off x="4325168" y="4684359"/>
            <a:ext cx="3770694" cy="140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6D2C7E6-AEE4-ED4C-336E-DFD006182630}"/>
              </a:ext>
            </a:extLst>
          </p:cNvPr>
          <p:cNvSpPr txBox="1"/>
          <p:nvPr/>
        </p:nvSpPr>
        <p:spPr>
          <a:xfrm>
            <a:off x="8098112" y="4589554"/>
            <a:ext cx="1191443"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US FDA. FDA grants accelerated approval to sotorasib for KRAS G12C mutated NSCLC. https://www.fda.gov/drugs/resources-information-approved-drugs/fda-grants-accelerated-approval-sotorasib-kras-g12c-mutated-nsclc. Accessed January 16, 2023: 2-A-4</a:t>
            </a:r>
            <a:endParaRPr lang="en-IN" sz="500">
              <a:solidFill>
                <a:srgbClr val="FF0000"/>
              </a:solidFill>
            </a:endParaRPr>
          </a:p>
        </p:txBody>
      </p:sp>
      <p:cxnSp>
        <p:nvCxnSpPr>
          <p:cNvPr id="38" name="Straight Arrow Connector 37">
            <a:extLst>
              <a:ext uri="{FF2B5EF4-FFF2-40B4-BE49-F238E27FC236}">
                <a16:creationId xmlns:a16="http://schemas.microsoft.com/office/drawing/2014/main" id="{11B30637-590D-6D3D-E81B-5012D943A361}"/>
              </a:ext>
            </a:extLst>
          </p:cNvPr>
          <p:cNvCxnSpPr/>
          <p:nvPr/>
        </p:nvCxnSpPr>
        <p:spPr>
          <a:xfrm flipV="1">
            <a:off x="1500740" y="4837874"/>
            <a:ext cx="5107" cy="1034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1C8A4C5-91AC-9D2B-060B-CB63B0527D95}"/>
              </a:ext>
            </a:extLst>
          </p:cNvPr>
          <p:cNvSpPr txBox="1"/>
          <p:nvPr/>
        </p:nvSpPr>
        <p:spPr>
          <a:xfrm>
            <a:off x="-14183" y="2104923"/>
            <a:ext cx="1322283"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ClinicalTrials.gov. NCT04303780. https://clinicaltrials.gov/ct2/show/NCT04303780. Accessed January 16, 2023: 1-Title; 2-A-8</a:t>
            </a:r>
            <a:endParaRPr lang="en-IN" sz="500">
              <a:solidFill>
                <a:srgbClr val="FF0000"/>
              </a:solidFill>
              <a:cs typeface="Arial" panose="020b0604020202020204" pitchFamily="34" charset="0"/>
            </a:endParaRPr>
          </a:p>
        </p:txBody>
      </p:sp>
      <p:sp>
        <p:nvSpPr>
          <p:cNvPr id="52" name="Rectangle 51">
            <a:extLst>
              <a:ext uri="{FF2B5EF4-FFF2-40B4-BE49-F238E27FC236}">
                <a16:creationId xmlns:a16="http://schemas.microsoft.com/office/drawing/2014/main" id="{659B582E-85A3-A9D8-8F06-A949E7180DBF}"/>
              </a:ext>
            </a:extLst>
          </p:cNvPr>
          <p:cNvSpPr/>
          <p:nvPr/>
        </p:nvSpPr>
        <p:spPr>
          <a:xfrm>
            <a:off x="4080852" y="2549891"/>
            <a:ext cx="2256547" cy="29394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55" name="Rectangle 54">
            <a:extLst>
              <a:ext uri="{FF2B5EF4-FFF2-40B4-BE49-F238E27FC236}">
                <a16:creationId xmlns:a16="http://schemas.microsoft.com/office/drawing/2014/main" id="{F45D9A72-7EE3-886E-99B1-E6679DE2919E}"/>
              </a:ext>
            </a:extLst>
          </p:cNvPr>
          <p:cNvSpPr/>
          <p:nvPr/>
        </p:nvSpPr>
        <p:spPr>
          <a:xfrm>
            <a:off x="4077934" y="2883216"/>
            <a:ext cx="2256547" cy="35412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cxnSp>
        <p:nvCxnSpPr>
          <p:cNvPr id="56" name="Straight Arrow Connector 55">
            <a:extLst>
              <a:ext uri="{FF2B5EF4-FFF2-40B4-BE49-F238E27FC236}">
                <a16:creationId xmlns:a16="http://schemas.microsoft.com/office/drawing/2014/main" id="{FFE43816-93F4-75F4-912F-3A0BD9F913B6}"/>
              </a:ext>
            </a:extLst>
          </p:cNvPr>
          <p:cNvCxnSpPr>
            <a:endCxn id="52" idx="1"/>
          </p:cNvCxnSpPr>
          <p:nvPr/>
        </p:nvCxnSpPr>
        <p:spPr>
          <a:xfrm>
            <a:off x="1300349" y="2437436"/>
            <a:ext cx="2780503" cy="2594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4578C32-932C-A822-D450-69A538A6ADEC}"/>
              </a:ext>
            </a:extLst>
          </p:cNvPr>
          <p:cNvCxnSpPr>
            <a:stCxn id="32" idx="1"/>
          </p:cNvCxnSpPr>
          <p:nvPr/>
        </p:nvCxnSpPr>
        <p:spPr>
          <a:xfrm flipH="1">
            <a:off x="7102027" y="3378024"/>
            <a:ext cx="1039410" cy="2612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81CB94B-8A24-6305-E384-E87F88B39C18}"/>
              </a:ext>
            </a:extLst>
          </p:cNvPr>
          <p:cNvSpPr txBox="1"/>
          <p:nvPr/>
        </p:nvSpPr>
        <p:spPr>
          <a:xfrm>
            <a:off x="8095862" y="3667239"/>
            <a:ext cx="1124391" cy="473657"/>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NCT04185883. https://www.clinicaltrials.gov/ct2/show/NCT04185883. Accessed January 16, 2023: 3-A-2; 3-Table 1; 4-Table 1; 5-Table 1; 6-Table 1; 7-Table 1</a:t>
            </a:r>
            <a:endParaRPr lang="en-IN" sz="500">
              <a:solidFill>
                <a:srgbClr val="FF0000"/>
              </a:solidFill>
            </a:endParaRPr>
          </a:p>
        </p:txBody>
      </p:sp>
      <p:cxnSp>
        <p:nvCxnSpPr>
          <p:cNvPr id="89" name="Straight Arrow Connector 88">
            <a:extLst>
              <a:ext uri="{FF2B5EF4-FFF2-40B4-BE49-F238E27FC236}">
                <a16:creationId xmlns:a16="http://schemas.microsoft.com/office/drawing/2014/main" id="{8D8C6ABA-DA49-CBF8-7CF2-7665AEB31223}"/>
              </a:ext>
            </a:extLst>
          </p:cNvPr>
          <p:cNvCxnSpPr>
            <a:stCxn id="80" idx="1"/>
          </p:cNvCxnSpPr>
          <p:nvPr/>
        </p:nvCxnSpPr>
        <p:spPr>
          <a:xfrm flipH="1">
            <a:off x="6388416" y="3904068"/>
            <a:ext cx="1707446" cy="2669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637B785-05C0-CCED-DCC6-D030E7E1F2AA}"/>
              </a:ext>
            </a:extLst>
          </p:cNvPr>
          <p:cNvSpPr txBox="1"/>
          <p:nvPr/>
        </p:nvSpPr>
        <p:spPr>
          <a:xfrm>
            <a:off x="13110" y="3095218"/>
            <a:ext cx="1223336"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cs typeface="Arial" panose="020b0604020202020204" pitchFamily="34" charset="0"/>
              </a:rPr>
              <a:t>ClinicalTrials.gov. NCT04185883 https://www.clinicaltrials.gov/ct2/show/NCT04185883. Accessed January 16, 2023: 3-A-2; 5 Table 1</a:t>
            </a:r>
            <a:endParaRPr lang="en-IN" sz="500">
              <a:solidFill>
                <a:srgbClr val="FF0000"/>
              </a:solidFill>
              <a:cs typeface="Arial" panose="020b0604020202020204" pitchFamily="34" charset="0"/>
            </a:endParaRPr>
          </a:p>
        </p:txBody>
      </p:sp>
      <p:cxnSp>
        <p:nvCxnSpPr>
          <p:cNvPr id="58" name="Straight Arrow Connector 57">
            <a:extLst>
              <a:ext uri="{FF2B5EF4-FFF2-40B4-BE49-F238E27FC236}">
                <a16:creationId xmlns:a16="http://schemas.microsoft.com/office/drawing/2014/main" id="{A65C1FB6-9E1E-87D2-BDE9-22B03ACA16E1}"/>
              </a:ext>
            </a:extLst>
          </p:cNvPr>
          <p:cNvCxnSpPr/>
          <p:nvPr/>
        </p:nvCxnSpPr>
        <p:spPr>
          <a:xfrm flipV="1">
            <a:off x="1219324" y="3181700"/>
            <a:ext cx="2887046" cy="517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6AE1602F-731C-0F8A-3006-A60D86A12266}"/>
              </a:ext>
            </a:extLst>
          </p:cNvPr>
          <p:cNvSpPr/>
          <p:nvPr/>
        </p:nvSpPr>
        <p:spPr>
          <a:xfrm>
            <a:off x="4123832" y="3450591"/>
            <a:ext cx="2256547" cy="35412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94" name="TextBox 93">
            <a:extLst>
              <a:ext uri="{FF2B5EF4-FFF2-40B4-BE49-F238E27FC236}">
                <a16:creationId xmlns:a16="http://schemas.microsoft.com/office/drawing/2014/main" id="{373C2C0E-C299-2A5E-5DA5-7A97F7E153D7}"/>
              </a:ext>
            </a:extLst>
          </p:cNvPr>
          <p:cNvSpPr txBox="1"/>
          <p:nvPr/>
        </p:nvSpPr>
        <p:spPr>
          <a:xfrm>
            <a:off x="-8393" y="3538282"/>
            <a:ext cx="1223336"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3-Table 1</a:t>
            </a:r>
            <a:endParaRPr lang="en-IN" sz="500">
              <a:solidFill>
                <a:srgbClr val="FF0000"/>
              </a:solidFill>
            </a:endParaRPr>
          </a:p>
        </p:txBody>
      </p:sp>
      <p:sp>
        <p:nvSpPr>
          <p:cNvPr id="103" name="TextBox 102">
            <a:extLst>
              <a:ext uri="{FF2B5EF4-FFF2-40B4-BE49-F238E27FC236}">
                <a16:creationId xmlns:a16="http://schemas.microsoft.com/office/drawing/2014/main" id="{1684CF9B-ED3C-A8E0-6C3C-78FD1AB929B6}"/>
              </a:ext>
            </a:extLst>
          </p:cNvPr>
          <p:cNvSpPr txBox="1"/>
          <p:nvPr/>
        </p:nvSpPr>
        <p:spPr>
          <a:xfrm>
            <a:off x="8081417" y="4168033"/>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NCT04185883. https://www.clinicaltrials.gov/ct2/show/NCT04185883. Accessed January 16, 2023: 3-A-4</a:t>
            </a:r>
            <a:endParaRPr lang="en-IN" sz="500">
              <a:solidFill>
                <a:srgbClr val="FF0000"/>
              </a:solidFill>
            </a:endParaRPr>
          </a:p>
        </p:txBody>
      </p:sp>
      <p:cxnSp>
        <p:nvCxnSpPr>
          <p:cNvPr id="104" name="Straight Arrow Connector 103">
            <a:extLst>
              <a:ext uri="{FF2B5EF4-FFF2-40B4-BE49-F238E27FC236}">
                <a16:creationId xmlns:a16="http://schemas.microsoft.com/office/drawing/2014/main" id="{12E7B02E-2AF6-2808-B2E1-F30ADCD862A8}"/>
              </a:ext>
            </a:extLst>
          </p:cNvPr>
          <p:cNvCxnSpPr>
            <a:stCxn id="103" idx="1"/>
          </p:cNvCxnSpPr>
          <p:nvPr/>
        </p:nvCxnSpPr>
        <p:spPr>
          <a:xfrm flipH="1" flipV="1">
            <a:off x="7242139" y="4341250"/>
            <a:ext cx="839278" cy="251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822BF89-B666-1448-8943-278BE48E8924}"/>
              </a:ext>
            </a:extLst>
          </p:cNvPr>
          <p:cNvSpPr txBox="1"/>
          <p:nvPr/>
        </p:nvSpPr>
        <p:spPr>
          <a:xfrm>
            <a:off x="12414" y="6095980"/>
            <a:ext cx="1202529" cy="473657"/>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NCT04185883. https://www.clinicaltrials.gov/ct2/show/NCT04185883. Accessed January 16, 2023: 3-Table 1; 4-Table 1; 5-Table 1; 6-Table 1; 7-Table 1</a:t>
            </a:r>
            <a:endParaRPr lang="en-IN" sz="500">
              <a:solidFill>
                <a:srgbClr val="FF0000"/>
              </a:solidFill>
            </a:endParaRPr>
          </a:p>
        </p:txBody>
      </p:sp>
      <p:sp>
        <p:nvSpPr>
          <p:cNvPr id="112" name="Left Brace 111">
            <a:extLst>
              <a:ext uri="{FF2B5EF4-FFF2-40B4-BE49-F238E27FC236}">
                <a16:creationId xmlns:a16="http://schemas.microsoft.com/office/drawing/2014/main" id="{26565C3D-679C-40E2-B6DA-0D71E5A63EE1}"/>
              </a:ext>
            </a:extLst>
          </p:cNvPr>
          <p:cNvSpPr/>
          <p:nvPr/>
        </p:nvSpPr>
        <p:spPr>
          <a:xfrm rot="10800000">
            <a:off x="1262054" y="5451474"/>
            <a:ext cx="45719" cy="120176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lIns="88075" tIns="44038" rIns="88075" bIns="44038" rtlCol="0" anchor="ctr"/>
          <a:lstStyle/>
          <a:p>
            <a:pPr algn="ctr"/>
            <a:endParaRPr lang="en-IN"/>
          </a:p>
        </p:txBody>
      </p:sp>
      <p:cxnSp>
        <p:nvCxnSpPr>
          <p:cNvPr id="113" name="Straight Arrow Connector 112">
            <a:extLst>
              <a:ext uri="{FF2B5EF4-FFF2-40B4-BE49-F238E27FC236}">
                <a16:creationId xmlns:a16="http://schemas.microsoft.com/office/drawing/2014/main" id="{6670C804-5B09-3033-DA36-F6C284CA1E14}"/>
              </a:ext>
            </a:extLst>
          </p:cNvPr>
          <p:cNvCxnSpPr>
            <a:stCxn id="112" idx="1"/>
          </p:cNvCxnSpPr>
          <p:nvPr/>
        </p:nvCxnSpPr>
        <p:spPr>
          <a:xfrm flipV="1">
            <a:off x="1307773" y="4308142"/>
            <a:ext cx="1195089" cy="17442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6BDED344-A22E-4544-CADF-B0291BA4E442}"/>
              </a:ext>
            </a:extLst>
          </p:cNvPr>
          <p:cNvSpPr txBox="1"/>
          <p:nvPr/>
        </p:nvSpPr>
        <p:spPr>
          <a:xfrm>
            <a:off x="16415" y="5520287"/>
            <a:ext cx="1223336"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3-Table 1</a:t>
            </a:r>
            <a:endParaRPr lang="en-IN" sz="500">
              <a:solidFill>
                <a:srgbClr val="FF0000"/>
              </a:solidFill>
            </a:endParaRPr>
          </a:p>
        </p:txBody>
      </p:sp>
      <p:sp>
        <p:nvSpPr>
          <p:cNvPr id="118" name="TextBox 117">
            <a:extLst>
              <a:ext uri="{FF2B5EF4-FFF2-40B4-BE49-F238E27FC236}">
                <a16:creationId xmlns:a16="http://schemas.microsoft.com/office/drawing/2014/main" id="{3C43576C-CCB5-853C-7CD4-A7C36998EAC4}"/>
              </a:ext>
            </a:extLst>
          </p:cNvPr>
          <p:cNvSpPr txBox="1"/>
          <p:nvPr/>
        </p:nvSpPr>
        <p:spPr>
          <a:xfrm>
            <a:off x="1378471" y="5872531"/>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NCT05198934. https://clinicaltrials.gov/ct2/show/NCT05198934. Accessed January 16, 2023:1-A-7; 2-A-1</a:t>
            </a:r>
            <a:endParaRPr lang="en-IN" sz="500">
              <a:solidFill>
                <a:srgbClr val="FF0000"/>
              </a:solidFill>
            </a:endParaRPr>
          </a:p>
        </p:txBody>
      </p:sp>
      <p:sp>
        <p:nvSpPr>
          <p:cNvPr id="119" name="Rectangle 118">
            <a:extLst>
              <a:ext uri="{FF2B5EF4-FFF2-40B4-BE49-F238E27FC236}">
                <a16:creationId xmlns:a16="http://schemas.microsoft.com/office/drawing/2014/main" id="{C421A274-FD53-95AB-92CA-BD119A39EDA7}"/>
              </a:ext>
            </a:extLst>
          </p:cNvPr>
          <p:cNvSpPr/>
          <p:nvPr/>
        </p:nvSpPr>
        <p:spPr>
          <a:xfrm>
            <a:off x="1486191" y="4764471"/>
            <a:ext cx="1430913" cy="73403"/>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1" name="Straight Connector 130">
            <a:extLst>
              <a:ext uri="{FF2B5EF4-FFF2-40B4-BE49-F238E27FC236}">
                <a16:creationId xmlns:a16="http://schemas.microsoft.com/office/drawing/2014/main" id="{F4F2DA6F-3A6F-39FF-C11C-0D1207F95A8C}"/>
              </a:ext>
            </a:extLst>
          </p:cNvPr>
          <p:cNvCxnSpPr/>
          <p:nvPr/>
        </p:nvCxnSpPr>
        <p:spPr>
          <a:xfrm>
            <a:off x="7005502" y="4764471"/>
            <a:ext cx="401764" cy="852315"/>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C1265740-34EF-A92C-4B46-C0038B88FF23}"/>
              </a:ext>
            </a:extLst>
          </p:cNvPr>
          <p:cNvCxnSpPr/>
          <p:nvPr/>
        </p:nvCxnSpPr>
        <p:spPr>
          <a:xfrm flipH="1" flipV="1">
            <a:off x="6451600" y="4756053"/>
            <a:ext cx="553902" cy="12098"/>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074462"/>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458913" y="1697038"/>
            <a:ext cx="6373812" cy="3584575"/>
          </a:xfrm>
        </p:spPr>
      </p:sp>
      <p:sp>
        <p:nvSpPr>
          <p:cNvPr id="3" name="Rectangle 2">
            <a:extLst>
              <a:ext uri="{FF2B5EF4-FFF2-40B4-BE49-F238E27FC236}">
                <a16:creationId xmlns:a16="http://schemas.microsoft.com/office/drawing/2014/main" id="{1C9580BA-5C5C-F702-7A3F-4E638149B112}"/>
              </a:ext>
            </a:extLst>
          </p:cNvPr>
          <p:cNvSpPr/>
          <p:nvPr/>
        </p:nvSpPr>
        <p:spPr>
          <a:xfrm>
            <a:off x="1637680" y="2829469"/>
            <a:ext cx="2794231" cy="4171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4" name="TextBox 3">
            <a:extLst>
              <a:ext uri="{FF2B5EF4-FFF2-40B4-BE49-F238E27FC236}">
                <a16:creationId xmlns:a16="http://schemas.microsoft.com/office/drawing/2014/main" id="{C3C59162-A3F8-A43B-FF23-4D6186DE917A}"/>
              </a:ext>
            </a:extLst>
          </p:cNvPr>
          <p:cNvSpPr txBox="1"/>
          <p:nvPr/>
        </p:nvSpPr>
        <p:spPr>
          <a:xfrm>
            <a:off x="44466" y="3295614"/>
            <a:ext cx="1190235"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8-Table 1</a:t>
            </a:r>
            <a:endParaRPr lang="en-IN" sz="500">
              <a:solidFill>
                <a:srgbClr val="FF0000"/>
              </a:solidFill>
            </a:endParaRPr>
          </a:p>
        </p:txBody>
      </p:sp>
      <p:cxnSp>
        <p:nvCxnSpPr>
          <p:cNvPr id="5" name="Straight Arrow Connector 4">
            <a:extLst>
              <a:ext uri="{FF2B5EF4-FFF2-40B4-BE49-F238E27FC236}">
                <a16:creationId xmlns:a16="http://schemas.microsoft.com/office/drawing/2014/main" id="{5DA8638B-C564-76F3-AE6E-66CDD9CFA752}"/>
              </a:ext>
            </a:extLst>
          </p:cNvPr>
          <p:cNvCxnSpPr>
            <a:stCxn id="4" idx="3"/>
            <a:endCxn id="45" idx="1"/>
          </p:cNvCxnSpPr>
          <p:nvPr/>
        </p:nvCxnSpPr>
        <p:spPr>
          <a:xfrm flipV="1">
            <a:off x="1234701" y="3412744"/>
            <a:ext cx="405186" cy="1581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7E226B3-0CEC-6121-AF45-C5B21FB037BD}"/>
              </a:ext>
            </a:extLst>
          </p:cNvPr>
          <p:cNvSpPr txBox="1"/>
          <p:nvPr/>
        </p:nvSpPr>
        <p:spPr>
          <a:xfrm>
            <a:off x="7915213" y="3228143"/>
            <a:ext cx="1360510"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NCT05060016. https://clinicaltrials.gov/ct2/show/NCT05060016. Accessed January 16, 2022: 1-Title; 2-A-9</a:t>
            </a:r>
            <a:endParaRPr lang="en-IN" sz="500">
              <a:solidFill>
                <a:srgbClr val="FF0000"/>
              </a:solidFill>
            </a:endParaRPr>
          </a:p>
        </p:txBody>
      </p:sp>
      <p:cxnSp>
        <p:nvCxnSpPr>
          <p:cNvPr id="15" name="Straight Arrow Connector 14">
            <a:extLst>
              <a:ext uri="{FF2B5EF4-FFF2-40B4-BE49-F238E27FC236}">
                <a16:creationId xmlns:a16="http://schemas.microsoft.com/office/drawing/2014/main" id="{C36E705C-BD58-7362-48CB-6DA71E2A3B83}"/>
              </a:ext>
            </a:extLst>
          </p:cNvPr>
          <p:cNvCxnSpPr/>
          <p:nvPr/>
        </p:nvCxnSpPr>
        <p:spPr>
          <a:xfrm flipH="1">
            <a:off x="5869262" y="3263957"/>
            <a:ext cx="2045951" cy="1240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9178E1-CD31-3D8F-2BBC-081505751277}"/>
              </a:ext>
            </a:extLst>
          </p:cNvPr>
          <p:cNvSpPr/>
          <p:nvPr/>
        </p:nvSpPr>
        <p:spPr>
          <a:xfrm>
            <a:off x="2665792" y="2489955"/>
            <a:ext cx="1825431" cy="22677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23" name="TextBox 22">
            <a:extLst>
              <a:ext uri="{FF2B5EF4-FFF2-40B4-BE49-F238E27FC236}">
                <a16:creationId xmlns:a16="http://schemas.microsoft.com/office/drawing/2014/main" id="{ED97EECB-3263-A22B-27C7-6C834AEA5A54}"/>
              </a:ext>
            </a:extLst>
          </p:cNvPr>
          <p:cNvSpPr txBox="1"/>
          <p:nvPr/>
        </p:nvSpPr>
        <p:spPr>
          <a:xfrm>
            <a:off x="54712" y="2124502"/>
            <a:ext cx="1169745"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1-Table 1</a:t>
            </a:r>
            <a:endParaRPr lang="en-IN" sz="500">
              <a:solidFill>
                <a:srgbClr val="FF0000"/>
              </a:solidFill>
            </a:endParaRPr>
          </a:p>
        </p:txBody>
      </p:sp>
      <p:cxnSp>
        <p:nvCxnSpPr>
          <p:cNvPr id="24" name="Straight Arrow Connector 23">
            <a:extLst>
              <a:ext uri="{FF2B5EF4-FFF2-40B4-BE49-F238E27FC236}">
                <a16:creationId xmlns:a16="http://schemas.microsoft.com/office/drawing/2014/main" id="{57AD3DB9-251E-3319-7A7C-32DAF6A1C60A}"/>
              </a:ext>
            </a:extLst>
          </p:cNvPr>
          <p:cNvCxnSpPr/>
          <p:nvPr/>
        </p:nvCxnSpPr>
        <p:spPr>
          <a:xfrm>
            <a:off x="1208873" y="2476746"/>
            <a:ext cx="1456918" cy="706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4B0187-FCE5-58F2-8BA4-719C24D2BCF8}"/>
              </a:ext>
            </a:extLst>
          </p:cNvPr>
          <p:cNvSpPr txBox="1"/>
          <p:nvPr/>
        </p:nvSpPr>
        <p:spPr>
          <a:xfrm>
            <a:off x="6909903" y="957754"/>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NCT05052801. https://clinicaltrials.gov/ct2/show/NCT05052801. Accessed January 16, 2023: 2-A-10</a:t>
            </a:r>
            <a:endParaRPr lang="en-IN" sz="500">
              <a:solidFill>
                <a:srgbClr val="FF0000"/>
              </a:solidFill>
            </a:endParaRPr>
          </a:p>
        </p:txBody>
      </p:sp>
      <p:cxnSp>
        <p:nvCxnSpPr>
          <p:cNvPr id="26" name="Straight Arrow Connector 25">
            <a:extLst>
              <a:ext uri="{FF2B5EF4-FFF2-40B4-BE49-F238E27FC236}">
                <a16:creationId xmlns:a16="http://schemas.microsoft.com/office/drawing/2014/main" id="{0DF616E3-C249-28F8-7DFF-8A3170D827FA}"/>
              </a:ext>
            </a:extLst>
          </p:cNvPr>
          <p:cNvCxnSpPr>
            <a:stCxn id="25" idx="2"/>
          </p:cNvCxnSpPr>
          <p:nvPr/>
        </p:nvCxnSpPr>
        <p:spPr>
          <a:xfrm flipH="1">
            <a:off x="6863665" y="1354467"/>
            <a:ext cx="608434" cy="1224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1500397-BF1B-F53B-C029-A620D99EEEA3}"/>
              </a:ext>
            </a:extLst>
          </p:cNvPr>
          <p:cNvSpPr txBox="1"/>
          <p:nvPr/>
        </p:nvSpPr>
        <p:spPr>
          <a:xfrm>
            <a:off x="7971928" y="1790139"/>
            <a:ext cx="1318122"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NCT03362177. https://clinicaltrials.gov/ct2/show/NCT03362177. Accessed January 16, 2023: 2-A-8</a:t>
            </a:r>
            <a:endParaRPr lang="en-IN" sz="500">
              <a:solidFill>
                <a:srgbClr val="FF0000"/>
              </a:solidFill>
            </a:endParaRPr>
          </a:p>
        </p:txBody>
      </p:sp>
      <p:sp>
        <p:nvSpPr>
          <p:cNvPr id="29" name="TextBox 28">
            <a:extLst>
              <a:ext uri="{FF2B5EF4-FFF2-40B4-BE49-F238E27FC236}">
                <a16:creationId xmlns:a16="http://schemas.microsoft.com/office/drawing/2014/main" id="{FD4257A5-19EC-2AC8-3D43-C85F249A27DE}"/>
              </a:ext>
            </a:extLst>
          </p:cNvPr>
          <p:cNvSpPr txBox="1"/>
          <p:nvPr/>
        </p:nvSpPr>
        <p:spPr>
          <a:xfrm>
            <a:off x="7933775" y="2875723"/>
            <a:ext cx="1279533"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NCT03937154. https://clinicaltrials.gov/ct2/show/NCT03937154. Accessed January 16, 2023: 3-A-3</a:t>
            </a:r>
            <a:endParaRPr lang="en-IN" sz="500">
              <a:solidFill>
                <a:srgbClr val="FF0000"/>
              </a:solidFill>
            </a:endParaRPr>
          </a:p>
        </p:txBody>
      </p:sp>
      <p:cxnSp>
        <p:nvCxnSpPr>
          <p:cNvPr id="31" name="Straight Arrow Connector 30">
            <a:extLst>
              <a:ext uri="{FF2B5EF4-FFF2-40B4-BE49-F238E27FC236}">
                <a16:creationId xmlns:a16="http://schemas.microsoft.com/office/drawing/2014/main" id="{0EC35A41-8ABA-C92B-89A9-2F9BB29F6B9A}"/>
              </a:ext>
            </a:extLst>
          </p:cNvPr>
          <p:cNvCxnSpPr>
            <a:stCxn id="34" idx="1"/>
          </p:cNvCxnSpPr>
          <p:nvPr/>
        </p:nvCxnSpPr>
        <p:spPr>
          <a:xfrm flipH="1">
            <a:off x="7286251" y="2727603"/>
            <a:ext cx="651454" cy="1954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DCEC40E-7D84-54F1-0BC6-288F780B81CE}"/>
              </a:ext>
            </a:extLst>
          </p:cNvPr>
          <p:cNvSpPr txBox="1"/>
          <p:nvPr/>
        </p:nvSpPr>
        <p:spPr>
          <a:xfrm>
            <a:off x="34223" y="2713356"/>
            <a:ext cx="1176900"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3-Table 1</a:t>
            </a:r>
            <a:endParaRPr lang="en-IN" sz="500">
              <a:solidFill>
                <a:srgbClr val="FF0000"/>
              </a:solidFill>
            </a:endParaRPr>
          </a:p>
        </p:txBody>
      </p:sp>
      <p:cxnSp>
        <p:nvCxnSpPr>
          <p:cNvPr id="36" name="Straight Arrow Connector 35">
            <a:extLst>
              <a:ext uri="{FF2B5EF4-FFF2-40B4-BE49-F238E27FC236}">
                <a16:creationId xmlns:a16="http://schemas.microsoft.com/office/drawing/2014/main" id="{818BB17C-19B2-D20E-43D8-2BB299A37F76}"/>
              </a:ext>
            </a:extLst>
          </p:cNvPr>
          <p:cNvCxnSpPr>
            <a:stCxn id="35" idx="3"/>
            <a:endCxn id="3" idx="1"/>
          </p:cNvCxnSpPr>
          <p:nvPr/>
        </p:nvCxnSpPr>
        <p:spPr>
          <a:xfrm>
            <a:off x="1211123" y="2988657"/>
            <a:ext cx="426557" cy="493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52DA4264-02FE-257D-F224-B10236BF1FE9}"/>
              </a:ext>
            </a:extLst>
          </p:cNvPr>
          <p:cNvSpPr/>
          <p:nvPr/>
        </p:nvSpPr>
        <p:spPr>
          <a:xfrm>
            <a:off x="1639887" y="3239667"/>
            <a:ext cx="2767122" cy="34615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6" name="TextBox 5">
            <a:extLst>
              <a:ext uri="{FF2B5EF4-FFF2-40B4-BE49-F238E27FC236}">
                <a16:creationId xmlns:a16="http://schemas.microsoft.com/office/drawing/2014/main" id="{613169A8-219C-CEB8-342D-01A15D8C40B1}"/>
              </a:ext>
            </a:extLst>
          </p:cNvPr>
          <p:cNvSpPr txBox="1"/>
          <p:nvPr/>
        </p:nvSpPr>
        <p:spPr>
          <a:xfrm>
            <a:off x="12176" y="4673516"/>
            <a:ext cx="1414231" cy="70448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Press Releases. Amgen's Investigational Targeted Treatment Bemarituzumab Granted Breakthrough Therapy Designation. https://www.amgen.com/newsroom/press-releases/2021/04/amgens-investigational-targeted-treatment-bemarituzumab-granted-breakthrough-therapy-designation . Accessed January 17, 2023: 1-A-3</a:t>
            </a:r>
            <a:endParaRPr lang="en-IN" sz="500">
              <a:solidFill>
                <a:srgbClr val="FF0000"/>
              </a:solidFill>
            </a:endParaRPr>
          </a:p>
        </p:txBody>
      </p:sp>
      <p:cxnSp>
        <p:nvCxnSpPr>
          <p:cNvPr id="7" name="Straight Arrow Connector 6">
            <a:extLst>
              <a:ext uri="{FF2B5EF4-FFF2-40B4-BE49-F238E27FC236}">
                <a16:creationId xmlns:a16="http://schemas.microsoft.com/office/drawing/2014/main" id="{C28E637C-2065-492B-20D7-40913A524B47}"/>
              </a:ext>
            </a:extLst>
          </p:cNvPr>
          <p:cNvCxnSpPr/>
          <p:nvPr/>
        </p:nvCxnSpPr>
        <p:spPr>
          <a:xfrm flipV="1">
            <a:off x="1424401" y="4351737"/>
            <a:ext cx="210088" cy="4217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3AF258-7242-3082-BE8D-6C5993151708}"/>
              </a:ext>
            </a:extLst>
          </p:cNvPr>
          <p:cNvSpPr txBox="1"/>
          <p:nvPr/>
        </p:nvSpPr>
        <p:spPr>
          <a:xfrm>
            <a:off x="4991710" y="891907"/>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NCT05052801. https://clinicaltrials.gov/ct2/show/NCT05052801. Accessed January 16, 2023: 1-Title; 2-A-8</a:t>
            </a:r>
            <a:endParaRPr lang="en-IN" sz="500">
              <a:solidFill>
                <a:srgbClr val="FF0000"/>
              </a:solidFill>
            </a:endParaRPr>
          </a:p>
        </p:txBody>
      </p:sp>
      <p:cxnSp>
        <p:nvCxnSpPr>
          <p:cNvPr id="16" name="Straight Arrow Connector 15">
            <a:extLst>
              <a:ext uri="{FF2B5EF4-FFF2-40B4-BE49-F238E27FC236}">
                <a16:creationId xmlns:a16="http://schemas.microsoft.com/office/drawing/2014/main" id="{AD07B7E8-6A30-70CD-B60D-466E0134CF22}"/>
              </a:ext>
            </a:extLst>
          </p:cNvPr>
          <p:cNvCxnSpPr/>
          <p:nvPr/>
        </p:nvCxnSpPr>
        <p:spPr>
          <a:xfrm>
            <a:off x="5553906" y="1276915"/>
            <a:ext cx="227942" cy="1307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CC9B29D-9156-BC9B-4BB4-64F57899B819}"/>
              </a:ext>
            </a:extLst>
          </p:cNvPr>
          <p:cNvSpPr txBox="1"/>
          <p:nvPr/>
        </p:nvSpPr>
        <p:spPr>
          <a:xfrm>
            <a:off x="7937705" y="2567718"/>
            <a:ext cx="1318122"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NCT03362177. https://clinicaltrials.gov/ct2/show/NCT03362177. Accessed January 16, 2023: 2-A-10.</a:t>
            </a:r>
            <a:endParaRPr lang="en-IN" sz="500">
              <a:solidFill>
                <a:srgbClr val="FF0000"/>
              </a:solidFill>
            </a:endParaRPr>
          </a:p>
        </p:txBody>
      </p:sp>
      <p:cxnSp>
        <p:nvCxnSpPr>
          <p:cNvPr id="42" name="Straight Arrow Connector 41">
            <a:extLst>
              <a:ext uri="{FF2B5EF4-FFF2-40B4-BE49-F238E27FC236}">
                <a16:creationId xmlns:a16="http://schemas.microsoft.com/office/drawing/2014/main" id="{F7D58E59-FF33-98E8-BE98-E2D04760A939}"/>
              </a:ext>
            </a:extLst>
          </p:cNvPr>
          <p:cNvCxnSpPr/>
          <p:nvPr/>
        </p:nvCxnSpPr>
        <p:spPr>
          <a:xfrm flipH="1">
            <a:off x="5638790" y="2746378"/>
            <a:ext cx="1443328" cy="2110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1346AF4-E7B8-9536-5DC9-705DE9E62D76}"/>
              </a:ext>
            </a:extLst>
          </p:cNvPr>
          <p:cNvSpPr txBox="1"/>
          <p:nvPr/>
        </p:nvSpPr>
        <p:spPr>
          <a:xfrm>
            <a:off x="7990274" y="2140678"/>
            <a:ext cx="1226964"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NCT03937154. https://clinicaltrials.gov/ct2/show/NCT03937154. Accessed January 16, 2023: 2-A-10; 3-A-1</a:t>
            </a:r>
            <a:endParaRPr lang="en-IN" sz="500">
              <a:solidFill>
                <a:srgbClr val="FF0000"/>
              </a:solidFill>
            </a:endParaRPr>
          </a:p>
        </p:txBody>
      </p:sp>
      <p:cxnSp>
        <p:nvCxnSpPr>
          <p:cNvPr id="53" name="Straight Arrow Connector 52">
            <a:extLst>
              <a:ext uri="{FF2B5EF4-FFF2-40B4-BE49-F238E27FC236}">
                <a16:creationId xmlns:a16="http://schemas.microsoft.com/office/drawing/2014/main" id="{03BD8068-CFBE-E5A9-4467-9E66FB4EBCDC}"/>
              </a:ext>
            </a:extLst>
          </p:cNvPr>
          <p:cNvCxnSpPr/>
          <p:nvPr/>
        </p:nvCxnSpPr>
        <p:spPr>
          <a:xfrm flipH="1">
            <a:off x="6589102" y="3034221"/>
            <a:ext cx="1378958" cy="55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06FBFB9-40C0-A82D-7F24-163024411E50}"/>
              </a:ext>
            </a:extLst>
          </p:cNvPr>
          <p:cNvCxnSpPr/>
          <p:nvPr/>
        </p:nvCxnSpPr>
        <p:spPr>
          <a:xfrm flipH="1">
            <a:off x="6189261" y="2768383"/>
            <a:ext cx="1089383" cy="1708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6B419C4-1AAE-76BD-9D89-E4BC55120B98}"/>
              </a:ext>
            </a:extLst>
          </p:cNvPr>
          <p:cNvSpPr txBox="1"/>
          <p:nvPr/>
        </p:nvSpPr>
        <p:spPr>
          <a:xfrm>
            <a:off x="7933775" y="3570915"/>
            <a:ext cx="1279533" cy="319769"/>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NCT05060016. https://clinicaltrials.gov/ct2/show/NCT05060016. Accessed January 16, 2023 : 2-A-11</a:t>
            </a:r>
            <a:endParaRPr lang="en-IN" sz="500">
              <a:solidFill>
                <a:srgbClr val="FF0000"/>
              </a:solidFill>
            </a:endParaRPr>
          </a:p>
        </p:txBody>
      </p:sp>
      <p:cxnSp>
        <p:nvCxnSpPr>
          <p:cNvPr id="63" name="Straight Arrow Connector 62">
            <a:extLst>
              <a:ext uri="{FF2B5EF4-FFF2-40B4-BE49-F238E27FC236}">
                <a16:creationId xmlns:a16="http://schemas.microsoft.com/office/drawing/2014/main" id="{24BE1317-A774-E1CC-FC67-D1B28B5CBE87}"/>
              </a:ext>
            </a:extLst>
          </p:cNvPr>
          <p:cNvCxnSpPr>
            <a:stCxn id="61" idx="1"/>
          </p:cNvCxnSpPr>
          <p:nvPr/>
        </p:nvCxnSpPr>
        <p:spPr>
          <a:xfrm flipH="1" flipV="1">
            <a:off x="7016376" y="3430648"/>
            <a:ext cx="917399" cy="300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D58E09C-1072-982B-7C4B-F870328B6B00}"/>
              </a:ext>
            </a:extLst>
          </p:cNvPr>
          <p:cNvSpPr/>
          <p:nvPr/>
        </p:nvSpPr>
        <p:spPr>
          <a:xfrm>
            <a:off x="2667543" y="3660396"/>
            <a:ext cx="1760940" cy="56688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8075" tIns="44038" rIns="88075" bIns="44038" rtlCol="0" anchor="ctr"/>
          <a:lstStyle/>
          <a:p>
            <a:pPr algn="ctr"/>
            <a:endParaRPr lang="en-IN"/>
          </a:p>
        </p:txBody>
      </p:sp>
      <p:sp>
        <p:nvSpPr>
          <p:cNvPr id="21" name="TextBox 20">
            <a:extLst>
              <a:ext uri="{FF2B5EF4-FFF2-40B4-BE49-F238E27FC236}">
                <a16:creationId xmlns:a16="http://schemas.microsoft.com/office/drawing/2014/main" id="{DD798A25-430E-CC11-5213-EA827C01CEA5}"/>
              </a:ext>
            </a:extLst>
          </p:cNvPr>
          <p:cNvSpPr txBox="1"/>
          <p:nvPr/>
        </p:nvSpPr>
        <p:spPr>
          <a:xfrm>
            <a:off x="54712" y="3889312"/>
            <a:ext cx="1268866" cy="550601"/>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Amgen pipeline. https://www.amgenpipeline.com/-/media/themes/amgen/amgenpipeline-com/amgenpipeline-com/pdf/amgen-pipeline-chart.pdf. Accessed January 16, 2023: 2-Table 1</a:t>
            </a:r>
            <a:endParaRPr lang="en-IN" sz="500">
              <a:solidFill>
                <a:srgbClr val="FF0000"/>
              </a:solidFill>
            </a:endParaRPr>
          </a:p>
        </p:txBody>
      </p:sp>
      <p:cxnSp>
        <p:nvCxnSpPr>
          <p:cNvPr id="27" name="Straight Arrow Connector 26">
            <a:extLst>
              <a:ext uri="{FF2B5EF4-FFF2-40B4-BE49-F238E27FC236}">
                <a16:creationId xmlns:a16="http://schemas.microsoft.com/office/drawing/2014/main" id="{AB90C973-1925-F8E8-CF1D-8BB1C9B5AA0A}"/>
              </a:ext>
            </a:extLst>
          </p:cNvPr>
          <p:cNvCxnSpPr>
            <a:stCxn id="21" idx="3"/>
          </p:cNvCxnSpPr>
          <p:nvPr/>
        </p:nvCxnSpPr>
        <p:spPr>
          <a:xfrm flipV="1">
            <a:off x="1323578" y="3782682"/>
            <a:ext cx="1343965" cy="3819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44D715-6956-AE28-5754-F5D21B04BE63}"/>
              </a:ext>
            </a:extLst>
          </p:cNvPr>
          <p:cNvCxnSpPr>
            <a:stCxn id="28" idx="1"/>
          </p:cNvCxnSpPr>
          <p:nvPr/>
        </p:nvCxnSpPr>
        <p:spPr>
          <a:xfrm flipH="1">
            <a:off x="7076141" y="1950024"/>
            <a:ext cx="895787" cy="796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3240AD-C3C0-066B-8BA8-050B6B5D0410}"/>
              </a:ext>
            </a:extLst>
          </p:cNvPr>
          <p:cNvCxnSpPr>
            <a:stCxn id="51" idx="1"/>
          </p:cNvCxnSpPr>
          <p:nvPr/>
        </p:nvCxnSpPr>
        <p:spPr>
          <a:xfrm flipH="1">
            <a:off x="7250128" y="2339035"/>
            <a:ext cx="740146" cy="4288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20BE3D0-4CC9-80FA-764A-A9380BCC3C19}"/>
              </a:ext>
            </a:extLst>
          </p:cNvPr>
          <p:cNvSpPr txBox="1"/>
          <p:nvPr/>
        </p:nvSpPr>
        <p:spPr>
          <a:xfrm>
            <a:off x="8006926" y="3924073"/>
            <a:ext cx="1168158"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NCT03859427. https://clinicaltrials.gov/ct2/show/NCT03859427. Accessed January 16, 2023: 2-A-9</a:t>
            </a:r>
            <a:endParaRPr lang="en-IN" sz="500">
              <a:solidFill>
                <a:srgbClr val="FF0000"/>
              </a:solidFill>
            </a:endParaRPr>
          </a:p>
        </p:txBody>
      </p:sp>
      <p:cxnSp>
        <p:nvCxnSpPr>
          <p:cNvPr id="54" name="Straight Arrow Connector 53">
            <a:extLst>
              <a:ext uri="{FF2B5EF4-FFF2-40B4-BE49-F238E27FC236}">
                <a16:creationId xmlns:a16="http://schemas.microsoft.com/office/drawing/2014/main" id="{9D341D88-45B1-C4E1-ECB8-AE34264804EA}"/>
              </a:ext>
            </a:extLst>
          </p:cNvPr>
          <p:cNvCxnSpPr/>
          <p:nvPr/>
        </p:nvCxnSpPr>
        <p:spPr>
          <a:xfrm flipH="1" flipV="1">
            <a:off x="6012329" y="3846215"/>
            <a:ext cx="1411066" cy="1711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923BA95-C8D9-03B1-9908-0DA4CCC40C24}"/>
              </a:ext>
            </a:extLst>
          </p:cNvPr>
          <p:cNvSpPr txBox="1"/>
          <p:nvPr/>
        </p:nvSpPr>
        <p:spPr>
          <a:xfrm>
            <a:off x="8011827" y="4351737"/>
            <a:ext cx="1124391"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NCT03859427. https://clinicaltrials.gov/ct2/show/NCT03859427. Accessed January 16, 2023: 1-Title; 2-A-7</a:t>
            </a:r>
            <a:endParaRPr lang="en-IN" sz="500">
              <a:solidFill>
                <a:srgbClr val="FF0000"/>
              </a:solidFill>
            </a:endParaRPr>
          </a:p>
        </p:txBody>
      </p:sp>
      <p:sp>
        <p:nvSpPr>
          <p:cNvPr id="57" name="TextBox 56">
            <a:extLst>
              <a:ext uri="{FF2B5EF4-FFF2-40B4-BE49-F238E27FC236}">
                <a16:creationId xmlns:a16="http://schemas.microsoft.com/office/drawing/2014/main" id="{651B8BF0-E5E0-9311-41DA-8472B7047446}"/>
              </a:ext>
            </a:extLst>
          </p:cNvPr>
          <p:cNvSpPr txBox="1"/>
          <p:nvPr/>
        </p:nvSpPr>
        <p:spPr>
          <a:xfrm>
            <a:off x="7931087" y="5209943"/>
            <a:ext cx="1226964"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NCT02303821. https://clinicaltrials.gov/ct2/show/NCT02303821. Accessed January 16, 2023: 3-A-3</a:t>
            </a:r>
            <a:endParaRPr lang="en-IN" sz="500">
              <a:solidFill>
                <a:srgbClr val="FF0000"/>
              </a:solidFill>
            </a:endParaRPr>
          </a:p>
        </p:txBody>
      </p:sp>
      <p:cxnSp>
        <p:nvCxnSpPr>
          <p:cNvPr id="60" name="Straight Arrow Connector 59">
            <a:extLst>
              <a:ext uri="{FF2B5EF4-FFF2-40B4-BE49-F238E27FC236}">
                <a16:creationId xmlns:a16="http://schemas.microsoft.com/office/drawing/2014/main" id="{16332E47-A15F-453E-52BE-6814AA865103}"/>
              </a:ext>
            </a:extLst>
          </p:cNvPr>
          <p:cNvCxnSpPr>
            <a:stCxn id="52" idx="1"/>
          </p:cNvCxnSpPr>
          <p:nvPr/>
        </p:nvCxnSpPr>
        <p:spPr>
          <a:xfrm flipH="1" flipV="1">
            <a:off x="7141882" y="3796446"/>
            <a:ext cx="865044" cy="3259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8204F26-A46D-0FE0-B7FC-388ED9A0E702}"/>
              </a:ext>
            </a:extLst>
          </p:cNvPr>
          <p:cNvCxnSpPr/>
          <p:nvPr/>
        </p:nvCxnSpPr>
        <p:spPr>
          <a:xfrm flipH="1" flipV="1">
            <a:off x="4948791" y="4131066"/>
            <a:ext cx="2724194" cy="2790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5DC4A58-1008-4415-EA8A-F039BC0896AF}"/>
              </a:ext>
            </a:extLst>
          </p:cNvPr>
          <p:cNvSpPr txBox="1"/>
          <p:nvPr/>
        </p:nvSpPr>
        <p:spPr>
          <a:xfrm>
            <a:off x="7990274" y="4773526"/>
            <a:ext cx="1168158" cy="396713"/>
          </a:xfrm>
          <a:prstGeom prst="rect">
            <a:avLst/>
          </a:prstGeom>
          <a:noFill/>
          <a:ln>
            <a:solidFill>
              <a:srgbClr val="FF0000"/>
            </a:solidFill>
          </a:ln>
        </p:spPr>
        <p:txBody>
          <a:bodyPr wrap="square" lIns="88075" tIns="44038" rIns="88075" bIns="44038" rtlCol="0">
            <a:spAutoFit/>
          </a:bodyPr>
          <a:lstStyle/>
          <a:p>
            <a:r>
              <a:rPr lang="en-US" sz="500">
                <a:solidFill>
                  <a:srgbClr val="FF0000"/>
                </a:solidFill>
              </a:rPr>
              <a:t>ClinicalTrials.gov. NCT02303821. https://clinicaltrials.gov/ct2/show/NCT02303821. Accessed January 16, 2023: 3-A-5</a:t>
            </a:r>
            <a:endParaRPr lang="en-IN" sz="500">
              <a:solidFill>
                <a:srgbClr val="FF0000"/>
              </a:solidFill>
            </a:endParaRPr>
          </a:p>
        </p:txBody>
      </p:sp>
      <p:cxnSp>
        <p:nvCxnSpPr>
          <p:cNvPr id="67" name="Straight Arrow Connector 66">
            <a:extLst>
              <a:ext uri="{FF2B5EF4-FFF2-40B4-BE49-F238E27FC236}">
                <a16:creationId xmlns:a16="http://schemas.microsoft.com/office/drawing/2014/main" id="{A6E4BB5B-CBC2-2C06-C3AB-20AD9026D84D}"/>
              </a:ext>
            </a:extLst>
          </p:cNvPr>
          <p:cNvCxnSpPr/>
          <p:nvPr/>
        </p:nvCxnSpPr>
        <p:spPr>
          <a:xfrm flipH="1" flipV="1">
            <a:off x="7141882" y="4116215"/>
            <a:ext cx="526801" cy="2045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7600769-CD04-05F2-DA88-D4CB911B824F}"/>
              </a:ext>
            </a:extLst>
          </p:cNvPr>
          <p:cNvCxnSpPr>
            <a:endCxn id="55" idx="1"/>
          </p:cNvCxnSpPr>
          <p:nvPr/>
        </p:nvCxnSpPr>
        <p:spPr>
          <a:xfrm>
            <a:off x="7423395" y="4017371"/>
            <a:ext cx="588432" cy="5327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444123E-18B6-C7B5-25BF-0108D6EF1A15}"/>
              </a:ext>
            </a:extLst>
          </p:cNvPr>
          <p:cNvCxnSpPr>
            <a:endCxn id="57" idx="1"/>
          </p:cNvCxnSpPr>
          <p:nvPr/>
        </p:nvCxnSpPr>
        <p:spPr>
          <a:xfrm>
            <a:off x="7668683" y="4410088"/>
            <a:ext cx="262404" cy="9982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B534475-6575-7199-1DDA-95C21A4CA848}"/>
              </a:ext>
            </a:extLst>
          </p:cNvPr>
          <p:cNvCxnSpPr>
            <a:stCxn id="66" idx="1"/>
          </p:cNvCxnSpPr>
          <p:nvPr/>
        </p:nvCxnSpPr>
        <p:spPr>
          <a:xfrm flipH="1" flipV="1">
            <a:off x="7672985" y="4314580"/>
            <a:ext cx="317289" cy="6573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D7EAF7-90B9-840B-FD05-E01FC219C89B}"/>
              </a:ext>
            </a:extLst>
          </p:cNvPr>
          <p:cNvSpPr txBox="1"/>
          <p:nvPr/>
        </p:nvSpPr>
        <p:spPr>
          <a:xfrm>
            <a:off x="34223" y="4462950"/>
            <a:ext cx="1258027" cy="150491"/>
          </a:xfrm>
          <a:prstGeom prst="rect">
            <a:avLst/>
          </a:prstGeom>
          <a:noFill/>
          <a:ln w="3175">
            <a:solidFill>
              <a:srgbClr val="FF0000"/>
            </a:solidFill>
          </a:ln>
        </p:spPr>
        <p:txBody>
          <a:bodyPr wrap="square" lIns="88075" tIns="44038" rIns="88075" bIns="44038" rtlCol="0">
            <a:spAutoFit/>
          </a:bodyPr>
          <a:lstStyle/>
          <a:p>
            <a:r>
              <a:rPr lang="en-US" sz="400">
                <a:solidFill>
                  <a:srgbClr val="FF0000"/>
                </a:solidFill>
              </a:rPr>
              <a:t>Kyprolis (carfilzomib). PI. Amgen. 6/2022: 1-A-7</a:t>
            </a:r>
            <a:endParaRPr lang="en-IN" sz="400">
              <a:solidFill>
                <a:srgbClr val="FF0000"/>
              </a:solidFill>
            </a:endParaRPr>
          </a:p>
        </p:txBody>
      </p:sp>
      <p:cxnSp>
        <p:nvCxnSpPr>
          <p:cNvPr id="17" name="Straight Arrow Connector 16">
            <a:extLst>
              <a:ext uri="{FF2B5EF4-FFF2-40B4-BE49-F238E27FC236}">
                <a16:creationId xmlns:a16="http://schemas.microsoft.com/office/drawing/2014/main" id="{92F18EA9-B888-B58C-2E96-BD70A735789F}"/>
              </a:ext>
            </a:extLst>
          </p:cNvPr>
          <p:cNvCxnSpPr/>
          <p:nvPr/>
        </p:nvCxnSpPr>
        <p:spPr>
          <a:xfrm flipV="1">
            <a:off x="1558034" y="3928610"/>
            <a:ext cx="1261183" cy="296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38F8A2-495A-EA4E-2A7A-132325F328C7}"/>
              </a:ext>
            </a:extLst>
          </p:cNvPr>
          <p:cNvCxnSpPr>
            <a:endCxn id="12" idx="3"/>
          </p:cNvCxnSpPr>
          <p:nvPr/>
        </p:nvCxnSpPr>
        <p:spPr>
          <a:xfrm flipH="1">
            <a:off x="1292250" y="4214914"/>
            <a:ext cx="279118" cy="3232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402464"/>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454150" y="1697038"/>
            <a:ext cx="6403975" cy="3602037"/>
          </a:xfrm>
        </p:spPr>
      </p:sp>
    </p:spTree>
    <p:extLst>
      <p:ext uri="{BB962C8B-B14F-4D97-AF65-F5344CB8AC3E}">
        <p14:creationId xmlns:p14="http://schemas.microsoft.com/office/powerpoint/2010/main" val="43712323"/>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image" Target="../media/image4.jpeg" /><Relationship Id="rId3" Type="http://schemas.openxmlformats.org/officeDocument/2006/relationships/slideMaster" Target="../slideMasters/slideMaster2.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tags" Target="../tags/tag1.xml" /><Relationship Id="rId3"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spTree>
      <p:nvGrpSpPr>
        <p:cNvPr id="1" name=""/>
        <p:cNvGrpSpPr/>
        <p:nvPr/>
      </p:nvGrpSpPr>
      <p:grpSpPr>
        <a:xfrm>
          <a:off x="0" y="0"/>
          <a:ext cx="0" cy="0"/>
        </a:xfrm>
      </p:grpSpPr>
      <p:sp>
        <p:nvSpPr>
          <p:cNvPr id="2" name="Rectangle 1"/>
          <p:cNvSpPr>
            <a:spLocks noChangeAspect="1"/>
          </p:cNvSpPr>
          <p:nvPr userDrawn="1"/>
        </p:nvSpPr>
        <p:spPr bwMode="auto">
          <a:xfrm>
            <a:off x="0" y="2241548"/>
            <a:ext cx="11184565" cy="1709740"/>
          </a:xfrm>
          <a:prstGeom prst="rect">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281614" name="Rectangle 14"/>
          <p:cNvSpPr>
            <a:spLocks noGrp="1" noChangeArrowheads="1"/>
          </p:cNvSpPr>
          <p:nvPr>
            <p:ph type="subTitle" idx="1"/>
          </p:nvPr>
        </p:nvSpPr>
        <p:spPr>
          <a:xfrm>
            <a:off x="528000" y="4570415"/>
            <a:ext cx="10822517" cy="1054100"/>
          </a:xfrm>
          <a:noFill/>
          <a:ln w="9525" algn="ctr">
            <a:noFill/>
            <a:miter lim="800000"/>
          </a:ln>
          <a:effectLst/>
        </p:spPr>
        <p:txBody>
          <a:bodyPr vert="horz" wrap="square" lIns="91440" tIns="45720" rIns="91440" bIns="45720" numCol="1" anchor="t" anchorCtr="0" compatLnSpc="1">
            <a:prstTxWarp prst="textNoShape">
              <a:avLst/>
            </a:prstTxWarp>
            <a:noAutofit/>
          </a:bodyPr>
          <a:lstStyle>
            <a:lvl1pPr>
              <a:defRPr lang="en-US" sz="2200" b="1" i="1">
                <a:solidFill>
                  <a:schemeClr val="accent1"/>
                </a:solidFill>
              </a:defRPr>
            </a:lvl1pPr>
          </a:lstStyle>
          <a:p>
            <a:pPr marL="0" lvl="0" indent="0">
              <a:lnSpc>
                <a:spcPct val="100000"/>
              </a:lnSpc>
              <a:spcBef>
                <a:spcPct val="25000"/>
              </a:spcBef>
              <a:buNone/>
            </a:pPr>
            <a:r>
              <a:rPr lang="en-US"/>
              <a:t>Click to edit Master subtitle style</a:t>
            </a:r>
          </a:p>
        </p:txBody>
      </p:sp>
      <p:sp>
        <p:nvSpPr>
          <p:cNvPr id="9" name="Rectangle 8"/>
          <p:cNvSpPr/>
          <p:nvPr userDrawn="1"/>
        </p:nvSpPr>
        <p:spPr bwMode="auto">
          <a:xfrm>
            <a:off x="11327904" y="2241550"/>
            <a:ext cx="864096" cy="1709738"/>
          </a:xfrm>
          <a:prstGeom prst="rect">
            <a:avLst/>
          </a:prstGeom>
          <a:solidFill>
            <a:schemeClr val="accent1">
              <a:alpha val="50000"/>
            </a:schemeClr>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6" name="Rectangle 5">
            <a:hlinkClick action="ppaction://noaction"/>
            <a:extLst>
              <a:ext uri="{FF2B5EF4-FFF2-40B4-BE49-F238E27FC236}">
                <a16:creationId xmlns:a16="http://schemas.microsoft.com/office/drawing/2014/main" id="{ED2E525A-8B2B-4F69-80FA-2984F559A7A9}"/>
              </a:ext>
            </a:extLst>
          </p:cNvPr>
          <p:cNvSpPr/>
          <p:nvPr userDrawn="1"/>
        </p:nvSpPr>
        <p:spPr bwMode="hidden">
          <a:xfrm>
            <a:off x="11592033"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54"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3" name="Title 2">
            <a:extLst>
              <a:ext uri="{FF2B5EF4-FFF2-40B4-BE49-F238E27FC236}">
                <a16:creationId xmlns:a16="http://schemas.microsoft.com/office/drawing/2014/main" id="{ABFA30D9-1513-44E2-AD2A-0735BFAFEBA2}"/>
              </a:ext>
            </a:extLst>
          </p:cNvPr>
          <p:cNvSpPr>
            <a:spLocks noGrp="1"/>
          </p:cNvSpPr>
          <p:nvPr>
            <p:ph type="title"/>
          </p:nvPr>
        </p:nvSpPr>
        <p:spPr>
          <a:xfrm>
            <a:off x="239353" y="168751"/>
            <a:ext cx="11092956" cy="41525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219305344"/>
      </p:ext>
    </p:extLst>
  </p:cSld>
  <p:clrMapOvr>
    <a:masterClrMapping/>
  </p:clrMapOvr>
  <p:transition>
    <p:wipe dir="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Title Slide">
    <p:spTree>
      <p:nvGrpSpPr>
        <p:cNvPr id="1" name=""/>
        <p:cNvGrpSpPr/>
        <p:nvPr/>
      </p:nvGrpSpPr>
      <p:grpSpPr>
        <a:xfrm>
          <a:off x="0" y="0"/>
          <a:ext cx="0" cy="0"/>
        </a:xfrm>
      </p:grpSpPr>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1"/>
              </a:solidFill>
              <a:effectLst/>
            </a:endParaRPr>
          </a:p>
        </p:txBody>
      </p:sp>
      <p:sp>
        <p:nvSpPr>
          <p:cNvPr id="13" name="Title 8"/>
          <p:cNvSpPr>
            <a:spLocks noGrp="1"/>
          </p:cNvSpPr>
          <p:nvPr>
            <p:ph type="title" hasCustomPrompt="1"/>
          </p:nvPr>
        </p:nvSpPr>
        <p:spPr>
          <a:xfrm>
            <a:off x="288003" y="1848643"/>
            <a:ext cx="9097012" cy="672000"/>
          </a:xfrm>
          <a:prstGeom prst="rect">
            <a:avLst/>
          </a:prstGeom>
        </p:spPr>
        <p:txBody>
          <a:bodyPr vert="horz"/>
          <a:lstStyle>
            <a:lvl1pPr algn="l">
              <a:lnSpc>
                <a:spcPct val="90000"/>
              </a:lnSpc>
              <a:defRPr sz="3733" b="1" baseline="0">
                <a:solidFill>
                  <a:srgbClr val="FFFFFF"/>
                </a:solidFill>
                <a:latin typeface="Arial" panose="020b0604020202020204" pitchFamily="34" charset="0"/>
                <a:cs typeface="Arial" panose="020b0604020202020204"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88003" y="3190257"/>
            <a:ext cx="9097011" cy="1594294"/>
          </a:xfrm>
          <a:prstGeom prst="rect">
            <a:avLst/>
          </a:prstGeom>
        </p:spPr>
        <p:txBody>
          <a:bodyPr vert="horz" anchor="ctr">
            <a:normAutofit/>
          </a:bodyPr>
          <a:lstStyle>
            <a:lvl1pPr marL="0" indent="0">
              <a:lnSpc>
                <a:spcPts val="1467"/>
              </a:lnSpc>
              <a:spcBef>
                <a:spcPct val="0"/>
              </a:spcBef>
              <a:buNone/>
              <a:defRPr sz="3000" b="0">
                <a:solidFill>
                  <a:schemeClr val="bg1"/>
                </a:solidFill>
                <a:latin typeface="Arial" panose="020b0604020202020204" pitchFamily="34" charset="0"/>
                <a:cs typeface="Arial" panose="020b0604020202020204" pitchFamily="34" charset="0"/>
              </a:defRPr>
            </a:lvl1pPr>
          </a:lstStyle>
          <a:p>
            <a:pPr lvl="0"/>
            <a:r>
              <a:rPr lang="en-GB" noProof="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2"/>
            <a:ext cx="2032000" cy="246221"/>
          </a:xfrm>
          <a:prstGeom prst="rect">
            <a:avLst/>
          </a:prstGeom>
          <a:noFill/>
        </p:spPr>
        <p:txBody>
          <a:bodyPr wrap="square" rtlCol="0">
            <a:spAutoFit/>
          </a:bodyPr>
          <a:lstStyle/>
          <a:p>
            <a:pPr algn="r"/>
            <a:r>
              <a:rPr lang="en-US" sz="1000" b="0" baseline="0">
                <a:solidFill>
                  <a:schemeClr val="tx1"/>
                </a:solidFill>
                <a:latin typeface="Arial" panose="020b0604020202020204" pitchFamily="34" charset="0"/>
                <a:cs typeface="Arial" panose="020b0604020202020204" pitchFamily="34" charset="0"/>
              </a:rPr>
              <a:t>© AstraZeneca 2019</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30" y="5865464"/>
            <a:ext cx="1451151" cy="182880"/>
          </a:xfrm>
        </p:spPr>
        <p:txBody>
          <a:bodyPr anchor="t">
            <a:noAutofit/>
          </a:bodyPr>
          <a:lstStyle>
            <a:lvl1pPr marL="0" indent="0">
              <a:spcBef>
                <a:spcPts val="300"/>
              </a:spcBef>
              <a:buNone/>
              <a:defRPr sz="1000">
                <a:solidFill>
                  <a:schemeClr val="bg1"/>
                </a:solidFill>
              </a:defRPr>
            </a:lvl1pPr>
            <a:lvl2pPr marL="228594" indent="0">
              <a:buNone/>
              <a:defRPr/>
            </a:lvl2pPr>
            <a:lvl3pPr marL="457189" indent="0">
              <a:buNone/>
              <a:defRPr/>
            </a:lvl3pPr>
            <a:lvl4pPr marL="685783" indent="0">
              <a:buNone/>
              <a:defRPr/>
            </a:lvl4pPr>
            <a:lvl5pPr marL="914377" indent="0">
              <a:buNone/>
              <a:defRPr/>
            </a:lvl5pPr>
          </a:lstStyle>
          <a:p>
            <a:pPr lvl="0"/>
            <a:r>
              <a:rPr lang="en-US"/>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1" y="5803221"/>
            <a:ext cx="2855248" cy="756297"/>
          </a:xfrm>
          <a:prstGeom prst="rect">
            <a:avLst/>
          </a:prstGeom>
          <a:noFill/>
        </p:spPr>
        <p:txBody>
          <a:bodyPr wrap="square" rtlCol="0">
            <a:spAutoFit/>
          </a:bodyPr>
          <a:lstStyle/>
          <a:p>
            <a:pPr>
              <a:lnSpc>
                <a:spcPct val="150000"/>
              </a:lnSpc>
              <a:spcBef>
                <a:spcPts val="600"/>
              </a:spcBef>
              <a:spcAft>
                <a:spcPts val="600"/>
              </a:spcAft>
            </a:pPr>
            <a:r>
              <a:rPr lang="en-US" sz="1000">
                <a:solidFill>
                  <a:schemeClr val="bg1"/>
                </a:solidFill>
              </a:rPr>
              <a:t>Veeva Vault MedComms Document Number: </a:t>
            </a:r>
            <a:br>
              <a:rPr lang="en-US" sz="1000">
                <a:solidFill>
                  <a:schemeClr val="bg1"/>
                </a:solidFill>
              </a:rPr>
            </a:br>
            <a:r>
              <a:rPr lang="en-US" sz="1000">
                <a:solidFill>
                  <a:schemeClr val="bg1"/>
                </a:solidFill>
              </a:rPr>
              <a:t>Approval Date:</a:t>
            </a:r>
            <a:br>
              <a:rPr lang="en-US" sz="1000">
                <a:solidFill>
                  <a:schemeClr val="bg1"/>
                </a:solidFill>
              </a:rPr>
            </a:br>
            <a:r>
              <a:rPr lang="en-US" sz="100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90" y="6321258"/>
            <a:ext cx="1451151" cy="182880"/>
          </a:xfrm>
        </p:spPr>
        <p:txBody>
          <a:bodyPr anchor="t">
            <a:noAutofit/>
          </a:bodyPr>
          <a:lstStyle>
            <a:lvl1pPr marL="0" indent="0">
              <a:spcBef>
                <a:spcPts val="300"/>
              </a:spcBef>
              <a:buNone/>
              <a:defRPr sz="1000">
                <a:solidFill>
                  <a:schemeClr val="bg1"/>
                </a:solidFill>
              </a:defRPr>
            </a:lvl1pPr>
            <a:lvl2pPr marL="228594" indent="0">
              <a:buNone/>
              <a:defRPr/>
            </a:lvl2pPr>
            <a:lvl3pPr marL="457189" indent="0">
              <a:buNone/>
              <a:defRPr/>
            </a:lvl3pPr>
            <a:lvl4pPr marL="685783" indent="0">
              <a:buNone/>
              <a:defRPr/>
            </a:lvl4pPr>
            <a:lvl5pPr marL="914377" indent="0">
              <a:buNone/>
              <a:defRPr/>
            </a:lvl5pPr>
          </a:lstStyle>
          <a:p>
            <a:pPr lvl="0"/>
            <a:r>
              <a:rPr lang="en-US"/>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4" y="6097532"/>
            <a:ext cx="1451151" cy="183970"/>
          </a:xfrm>
        </p:spPr>
        <p:txBody>
          <a:bodyPr anchor="t">
            <a:noAutofit/>
          </a:bodyPr>
          <a:lstStyle>
            <a:lvl1pPr marL="0" indent="0">
              <a:spcBef>
                <a:spcPts val="300"/>
              </a:spcBef>
              <a:buNone/>
              <a:defRPr sz="1000">
                <a:solidFill>
                  <a:schemeClr val="bg1"/>
                </a:solidFill>
              </a:defRPr>
            </a:lvl1pPr>
            <a:lvl2pPr marL="228594" indent="0">
              <a:buNone/>
              <a:defRPr/>
            </a:lvl2pPr>
            <a:lvl3pPr marL="457189" indent="0">
              <a:buNone/>
              <a:defRPr/>
            </a:lvl3pPr>
            <a:lvl4pPr marL="685783" indent="0">
              <a:buNone/>
              <a:defRPr/>
            </a:lvl4pPr>
            <a:lvl5pPr marL="914377" indent="0">
              <a:buNone/>
              <a:defRPr/>
            </a:lvl5pPr>
          </a:lstStyle>
          <a:p>
            <a:pPr lvl="0"/>
            <a:r>
              <a:rPr lang="en-US"/>
              <a:t>MM/YY</a:t>
            </a:r>
          </a:p>
        </p:txBody>
      </p:sp>
      <p:pic>
        <p:nvPicPr>
          <p:cNvPr id="2" name="Picture 1" descr="AZ_RGB_H_COL.jpg"/>
          <p:cNvPicPr>
            <a:picLocks noChangeAspect="1"/>
          </p:cNvPicPr>
          <p:nvPr userDrawn="1"/>
        </p:nvPicPr>
        <p:blipFill>
          <a:blip r:embed="rId1">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pic>
        <p:nvPicPr>
          <p:cNvPr id="11" name="Picture 10" descr="AmgenLogo_Blue_rgb_WithoutTag.jpg">
            <a:extLst>
              <a:ext uri="{FF2B5EF4-FFF2-40B4-BE49-F238E27FC236}">
                <a16:creationId xmlns:a16="http://schemas.microsoft.com/office/drawing/2014/main" id="{28D5283A-2433-4612-8C9F-CEEEA72FC1CE}"/>
              </a:ext>
            </a:extLst>
          </p:cNvPr>
          <p:cNvPicPr>
            <a:picLocks noChangeAspect="1"/>
          </p:cNvPicPr>
          <p:nvPr userDrawn="1"/>
        </p:nvPicPr>
        <p:blipFill>
          <a:blip r:embed="rId2"/>
          <a:srcRect r="7555"/>
          <a:stretch>
            <a:fillRect/>
          </a:stretch>
        </p:blipFill>
        <p:spPr bwMode="auto">
          <a:xfrm>
            <a:off x="7576672" y="297734"/>
            <a:ext cx="2050376" cy="777706"/>
          </a:xfrm>
          <a:prstGeom prst="rect">
            <a:avLst/>
          </a:prstGeom>
          <a:noFill/>
          <a:ln w="9525">
            <a:noFill/>
            <a:miter lim="800000"/>
          </a:ln>
        </p:spPr>
      </p:pic>
    </p:spTree>
    <p:extLst>
      <p:ext uri="{BB962C8B-B14F-4D97-AF65-F5344CB8AC3E}">
        <p14:creationId xmlns:p14="http://schemas.microsoft.com/office/powerpoint/2010/main" val="623266423"/>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594" indent="0">
              <a:buNone/>
              <a:defRPr/>
            </a:lvl2pPr>
            <a:lvl3pPr marL="457189" indent="0">
              <a:buNone/>
              <a:defRPr/>
            </a:lvl3pPr>
            <a:lvl4pPr marL="685783" indent="0">
              <a:buNone/>
              <a:defRPr/>
            </a:lvl4pPr>
            <a:lvl5pPr marL="914377" indent="0">
              <a:buNone/>
              <a:defRPr/>
            </a:lvl5pPr>
          </a:lstStyle>
          <a:p>
            <a:pPr lvl="0"/>
            <a:r>
              <a:rPr lang="en-US"/>
              <a:t>Reference(s)</a:t>
            </a:r>
          </a:p>
        </p:txBody>
      </p:sp>
      <p:sp>
        <p:nvSpPr>
          <p:cNvPr id="3" name="Content Placeholder 2"/>
          <p:cNvSpPr>
            <a:spLocks noGrp="1"/>
          </p:cNvSpPr>
          <p:nvPr>
            <p:ph idx="1"/>
          </p:nvPr>
        </p:nvSpPr>
        <p:spPr>
          <a:xfrm>
            <a:off x="457200" y="1261872"/>
            <a:ext cx="1127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8080153"/>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xfrm>
      </p:grpSpPr>
      <p:sp>
        <p:nvSpPr>
          <p:cNvPr id="10" name="Rectangle 9"/>
          <p:cNvSpPr/>
          <p:nvPr userDrawn="1"/>
        </p:nvSpPr>
        <p:spPr>
          <a:xfrm>
            <a:off x="193500" y="156119"/>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1"/>
          <p:cNvSpPr>
            <a:spLocks noGrp="1"/>
          </p:cNvSpPr>
          <p:nvPr>
            <p:ph type="title" hasCustomPrompt="1"/>
          </p:nvPr>
        </p:nvSpPr>
        <p:spPr>
          <a:xfrm>
            <a:off x="457200" y="1270366"/>
            <a:ext cx="11277600" cy="535531"/>
          </a:xfrm>
        </p:spPr>
        <p:txBody>
          <a:bodyPr anchor="t">
            <a:spAutoFit/>
          </a:bodyPr>
          <a:lstStyle>
            <a:lvl1pPr>
              <a:defRPr sz="3200">
                <a:solidFill>
                  <a:schemeClr val="bg1"/>
                </a:solidFill>
              </a:defRPr>
            </a:lvl1pPr>
          </a:lstStyle>
          <a:p>
            <a:r>
              <a:rPr lang="en-US"/>
              <a:t>Click to add divider title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2"/>
            <a:ext cx="2032000" cy="246221"/>
          </a:xfrm>
          <a:prstGeom prst="rect">
            <a:avLst/>
          </a:prstGeom>
          <a:noFill/>
        </p:spPr>
        <p:txBody>
          <a:bodyPr wrap="square" rtlCol="0">
            <a:spAutoFit/>
          </a:bodyPr>
          <a:lstStyle/>
          <a:p>
            <a:pPr algn="r"/>
            <a:r>
              <a:rPr lang="en-US" sz="1000" b="0" baseline="0">
                <a:solidFill>
                  <a:schemeClr val="tx1"/>
                </a:solidFill>
                <a:latin typeface="Arial" panose="020b0604020202020204" pitchFamily="34" charset="0"/>
                <a:cs typeface="Arial" panose="020b0604020202020204" pitchFamily="34" charset="0"/>
              </a:rPr>
              <a:t>© AstraZeneca 2019</a:t>
            </a:r>
          </a:p>
        </p:txBody>
      </p:sp>
    </p:spTree>
    <p:extLst>
      <p:ext uri="{BB962C8B-B14F-4D97-AF65-F5344CB8AC3E}">
        <p14:creationId xmlns:p14="http://schemas.microsoft.com/office/powerpoint/2010/main" val="2352358959"/>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Tree>
    <p:extLst>
      <p:ext uri="{BB962C8B-B14F-4D97-AF65-F5344CB8AC3E}">
        <p14:creationId xmlns:p14="http://schemas.microsoft.com/office/powerpoint/2010/main" val="2475484404"/>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429885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spTree>
      <p:nvGrpSpPr>
        <p:cNvPr id="1" name=""/>
        <p:cNvGrpSpPr/>
        <p:nvPr/>
      </p:nvGrpSpPr>
      <p:grpSpPr>
        <a:xfrm>
          <a:off x="0" y="0"/>
          <a: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a:p>
        </p:txBody>
      </p:sp>
      <p:sp>
        <p:nvSpPr>
          <p:cNvPr id="3" name="Text Placeholder 2"/>
          <p:cNvSpPr>
            <a:spLocks noGrp="1"/>
          </p:cNvSpPr>
          <p:nvPr>
            <p:ph type="body" idx="1"/>
          </p:nvPr>
        </p:nvSpPr>
        <p:spPr>
          <a:xfrm>
            <a:off x="457200" y="1264718"/>
            <a:ext cx="5638800" cy="428283"/>
          </a:xfrm>
        </p:spPr>
        <p:txBody>
          <a:bodyPr anchor="b">
            <a:norm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096000" y="1264718"/>
            <a:ext cx="5638800" cy="428283"/>
          </a:xfrm>
        </p:spPr>
        <p:txBody>
          <a:bodyPr anchor="b">
            <a:norm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67594214"/>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enter caption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
        <p:nvSpPr>
          <p:cNvPr id="3" name="Content Placeholder 2"/>
          <p:cNvSpPr>
            <a:spLocks noGrp="1"/>
          </p:cNvSpPr>
          <p:nvPr>
            <p:ph idx="1"/>
          </p:nvPr>
        </p:nvSpPr>
        <p:spPr>
          <a:xfrm>
            <a:off x="457200" y="1260478"/>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127949"/>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with Caption">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Tree>
    <p:extLst>
      <p:ext uri="{BB962C8B-B14F-4D97-AF65-F5344CB8AC3E}">
        <p14:creationId xmlns:p14="http://schemas.microsoft.com/office/powerpoint/2010/main" val="19954900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 No Line">
    <p:spTree>
      <p:nvGrpSpPr>
        <p:cNvPr id="1" name=""/>
        <p:cNvGrpSpPr/>
        <p:nvPr/>
      </p:nvGrpSpPr>
      <p:grpSpPr>
        <a:xfrm>
          <a:off x="0" y="0"/>
          <a:ext cx="0" cy="0"/>
        </a:xfrm>
      </p:grpSpPr>
      <p:sp>
        <p:nvSpPr>
          <p:cNvPr id="10" name="Rectangle 9"/>
          <p:cNvSpPr/>
          <p:nvPr userDrawn="1"/>
        </p:nvSpPr>
        <p:spPr>
          <a:xfrm>
            <a:off x="193502"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594" indent="0">
              <a:buNone/>
              <a:defRPr/>
            </a:lvl2pPr>
            <a:lvl3pPr marL="457189" indent="0">
              <a:buNone/>
              <a:defRPr/>
            </a:lvl3pPr>
            <a:lvl4pPr marL="685783" indent="0">
              <a:buNone/>
              <a:defRPr/>
            </a:lvl4pPr>
            <a:lvl5pPr marL="914377" indent="0">
              <a:buNone/>
              <a:defRPr/>
            </a:lvl5pPr>
          </a:lstStyle>
          <a:p>
            <a:pPr lvl="0"/>
            <a:r>
              <a:rPr lang="en-US"/>
              <a:t>Reference(s)</a:t>
            </a:r>
          </a:p>
        </p:txBody>
      </p:sp>
      <p:sp>
        <p:nvSpPr>
          <p:cNvPr id="3" name="Content Placeholder 2"/>
          <p:cNvSpPr>
            <a:spLocks noGrp="1"/>
          </p:cNvSpPr>
          <p:nvPr>
            <p:ph idx="1"/>
          </p:nvPr>
        </p:nvSpPr>
        <p:spPr>
          <a:xfrm>
            <a:off x="457200" y="1028700"/>
            <a:ext cx="11277600" cy="4805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4154346"/>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sclaimer">
    <p:spTree>
      <p:nvGrpSpPr>
        <p:cNvPr id="1" name=""/>
        <p:cNvGrpSpPr/>
        <p:nvPr/>
      </p:nvGrpSpPr>
      <p:grpSpPr>
        <a:xfrm>
          <a:off x="0" y="0"/>
          <a:ext cx="0" cy="0"/>
        </a:xfrm>
      </p:grpSpPr>
      <p:sp>
        <p:nvSpPr>
          <p:cNvPr id="9" name="Rectangle 8"/>
          <p:cNvSpPr/>
          <p:nvPr userDrawn="1"/>
        </p:nvSpPr>
        <p:spPr>
          <a:xfrm>
            <a:off x="9952511" y="6521479"/>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93502"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594" indent="0">
              <a:buNone/>
              <a:defRPr/>
            </a:lvl2pPr>
            <a:lvl3pPr marL="457189" indent="0">
              <a:buNone/>
              <a:defRPr/>
            </a:lvl3pPr>
            <a:lvl4pPr marL="685783" indent="0">
              <a:buNone/>
              <a:defRPr/>
            </a:lvl4pPr>
            <a:lvl5pPr marL="914377" indent="0">
              <a:buNone/>
              <a:defRPr/>
            </a:lvl5pPr>
          </a:lstStyle>
          <a:p>
            <a:pPr lvl="0"/>
            <a:r>
              <a:rPr lang="en-US"/>
              <a:t>Reference(s)</a:t>
            </a:r>
          </a:p>
        </p:txBody>
      </p:sp>
      <p:sp>
        <p:nvSpPr>
          <p:cNvPr id="3" name="Content Placeholder 2"/>
          <p:cNvSpPr>
            <a:spLocks noGrp="1"/>
          </p:cNvSpPr>
          <p:nvPr>
            <p:ph idx="1"/>
          </p:nvPr>
        </p:nvSpPr>
        <p:spPr>
          <a:xfrm>
            <a:off x="457200" y="1028700"/>
            <a:ext cx="11277600" cy="4805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597954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245390" y="8"/>
            <a:ext cx="11603711" cy="1109663"/>
          </a:xfrm>
          <a:prstGeom prst="rect">
            <a:avLst/>
          </a:prstGeom>
        </p:spPr>
        <p:txBody>
          <a:bodyPr lIns="90000"/>
          <a:lstStyle>
            <a:lvl1pPr>
              <a:defRPr sz="3200"/>
            </a:lvl1pPr>
          </a:lstStyle>
          <a:p>
            <a:r>
              <a:rPr lang="en-US"/>
              <a:t>Click to edit Master title style</a:t>
            </a:r>
          </a:p>
        </p:txBody>
      </p:sp>
      <p:sp>
        <p:nvSpPr>
          <p:cNvPr id="3" name="Content Placeholder 2"/>
          <p:cNvSpPr>
            <a:spLocks noGrp="1"/>
          </p:cNvSpPr>
          <p:nvPr>
            <p:ph idx="1"/>
          </p:nvPr>
        </p:nvSpPr>
        <p:spPr>
          <a:xfrm>
            <a:off x="245390" y="1316767"/>
            <a:ext cx="11603711" cy="4626835"/>
          </a:xfrm>
        </p:spPr>
        <p:txBody>
          <a:bodyPr/>
          <a:lstStyle>
            <a:lvl2pPr marL="838098" indent="-380953">
              <a:buFont typeface="Arial" panose="020b0604020202020204" pitchFamily="34" charset="0"/>
              <a:buChar char="•"/>
              <a:defRPr/>
            </a:lvl2pPr>
            <a:lvl3pPr marL="1295240" indent="-380953">
              <a:buFont typeface="Arial" panose="020b0604020202020204" pitchFamily="34" charset="0"/>
              <a:buChar char="-"/>
              <a:defRPr/>
            </a:lvl3pPr>
            <a:lvl5pPr marL="2057143" indent="-228573">
              <a:buFont typeface="Courier New" panose="02070309020205020404"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677042D0-009A-472B-9B1C-5810940A0F61}"/>
              </a:ext>
            </a:extLst>
          </p:cNvPr>
          <p:cNvGrpSpPr/>
          <p:nvPr userDrawn="1"/>
        </p:nvGrpSpPr>
        <p:grpSpPr>
          <a:xfrm>
            <a:off x="239713" y="1119219"/>
            <a:ext cx="11950536" cy="80931"/>
            <a:chOff x="239352" y="1121421"/>
            <a:chExt cx="11950536" cy="80931"/>
          </a:xfrm>
        </p:grpSpPr>
        <p:sp>
          <p:nvSpPr>
            <p:cNvPr id="6" name="Rectangle 5">
              <a:extLst>
                <a:ext uri="{FF2B5EF4-FFF2-40B4-BE49-F238E27FC236}">
                  <a16:creationId xmlns:a16="http://schemas.microsoft.com/office/drawing/2014/main" id="{4B29B698-A42A-42AF-B628-F42B00DF4732}"/>
                </a:ext>
              </a:extLst>
            </p:cNvPr>
            <p:cNvSpPr/>
            <p:nvPr userDrawn="1"/>
          </p:nvSpPr>
          <p:spPr bwMode="auto">
            <a:xfrm>
              <a:off x="239352" y="1121421"/>
              <a:ext cx="10849205" cy="80931"/>
            </a:xfrm>
            <a:prstGeom prst="rect">
              <a:avLst/>
            </a:prstGeom>
            <a:solidFill>
              <a:schemeClr val="accent1"/>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7" name="Rectangle 6">
              <a:extLst>
                <a:ext uri="{FF2B5EF4-FFF2-40B4-BE49-F238E27FC236}">
                  <a16:creationId xmlns:a16="http://schemas.microsoft.com/office/drawing/2014/main" id="{049308AA-7A4A-49F9-81F6-DF0AF641A703}"/>
                </a:ext>
              </a:extLst>
            </p:cNvPr>
            <p:cNvSpPr/>
            <p:nvPr userDrawn="1"/>
          </p:nvSpPr>
          <p:spPr bwMode="auto">
            <a:xfrm>
              <a:off x="11145468" y="1121421"/>
              <a:ext cx="626777" cy="80931"/>
            </a:xfrm>
            <a:prstGeom prst="rect">
              <a:avLst/>
            </a:prstGeom>
            <a:solidFill>
              <a:schemeClr val="accent1">
                <a:alpha val="50000"/>
              </a:schemeClr>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8" name="Rectangle 7">
              <a:extLst>
                <a:ext uri="{FF2B5EF4-FFF2-40B4-BE49-F238E27FC236}">
                  <a16:creationId xmlns:a16="http://schemas.microsoft.com/office/drawing/2014/main" id="{C61186AB-64B2-4D4A-9E5B-37DAAB17C1D1}"/>
                </a:ext>
              </a:extLst>
            </p:cNvPr>
            <p:cNvSpPr/>
            <p:nvPr userDrawn="1"/>
          </p:nvSpPr>
          <p:spPr bwMode="auto">
            <a:xfrm>
              <a:off x="11835701" y="1121421"/>
              <a:ext cx="354187" cy="80931"/>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grpSp>
    </p:spTree>
    <p:extLst>
      <p:ext uri="{BB962C8B-B14F-4D97-AF65-F5344CB8AC3E}">
        <p14:creationId xmlns:p14="http://schemas.microsoft.com/office/powerpoint/2010/main" val="2196558915"/>
      </p:ext>
    </p:extLst>
  </p:cSld>
  <p:clrMapOvr>
    <a:masterClrMapping/>
  </p:clrMapOvr>
  <p:transition>
    <p:wipe dir="r"/>
  </p:transition>
  <p:timing/>
  <p:extLst>
    <p:ext uri="{DCECCB84-F9BA-43D5-87BE-67443E8EF086}">
      <p15:sldGuideLst xmlns:p15="http://schemas.microsoft.com/office/powerpoint/2012/main">
        <p15:guide id="1" orient="horz" pos="82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No Line">
    <p:spTree>
      <p:nvGrpSpPr>
        <p:cNvPr id="1" name=""/>
        <p:cNvGrpSpPr/>
        <p:nvPr/>
      </p:nvGrpSpPr>
      <p:grpSpPr>
        <a:xfrm>
          <a:off x="0" y="0"/>
          <a:ext cx="0" cy="0"/>
        </a:xfrm>
      </p:grpSpPr>
      <p:sp>
        <p:nvSpPr>
          <p:cNvPr id="9" name="Rectangle 8"/>
          <p:cNvSpPr/>
          <p:nvPr userDrawn="1"/>
        </p:nvSpPr>
        <p:spPr>
          <a:xfrm>
            <a:off x="193502"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t>‹#›</a:t>
            </a:fld>
            <a:endParaRPr lang="en-US"/>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594" indent="0">
              <a:buNone/>
              <a:defRPr sz="1000"/>
            </a:lvl2pPr>
            <a:lvl3pPr marL="457189" indent="0">
              <a:buNone/>
              <a:defRPr sz="1000"/>
            </a:lvl3pPr>
            <a:lvl4pPr marL="685783" indent="0">
              <a:buNone/>
              <a:defRPr sz="1000"/>
            </a:lvl4pPr>
            <a:lvl5pPr marL="914377" indent="0">
              <a:buNone/>
              <a:defRPr sz="1000"/>
            </a:lvl5pPr>
          </a:lstStyle>
          <a:p>
            <a:pPr lvl="0"/>
            <a:r>
              <a:rPr lang="en-US"/>
              <a:t>Reference(s)</a:t>
            </a:r>
          </a:p>
        </p:txBody>
      </p:sp>
    </p:spTree>
    <p:extLst>
      <p:ext uri="{BB962C8B-B14F-4D97-AF65-F5344CB8AC3E}">
        <p14:creationId xmlns:p14="http://schemas.microsoft.com/office/powerpoint/2010/main" val="2648655559"/>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239353" y="168751"/>
            <a:ext cx="11092956" cy="415258"/>
          </a:xfrm>
          <a:prstGeom prst="rect">
            <a:avLst/>
          </a:prstGeo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4123177771"/>
      </p:ext>
    </p:extLst>
  </p:cSld>
  <p:clrMapOvr>
    <a:masterClrMapping/>
  </p:clrMapOvr>
  <p:transition>
    <p:wipe dir="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Break Title_Neuro">
    <p:spTree>
      <p:nvGrpSpPr>
        <p:cNvPr id="1" name=""/>
        <p:cNvGrpSpPr/>
        <p:nvPr/>
      </p:nvGrpSpPr>
      <p:grpSpPr>
        <a:xfrm>
          <a:off x="0" y="0"/>
          <a:ext cx="0" cy="0"/>
        </a:xfrm>
      </p:grpSpPr>
      <p:sp>
        <p:nvSpPr>
          <p:cNvPr id="281613" name="Rectangle 13"/>
          <p:cNvSpPr>
            <a:spLocks noGrp="1" noChangeArrowheads="1"/>
          </p:cNvSpPr>
          <p:nvPr>
            <p:ph type="ctrTitle"/>
          </p:nvPr>
        </p:nvSpPr>
        <p:spPr>
          <a:xfrm>
            <a:off x="524262" y="3008818"/>
            <a:ext cx="10550145" cy="1252728"/>
          </a:xfrm>
          <a:prstGeom prst="rect">
            <a:avLst/>
          </a:prstGeom>
        </p:spPr>
        <p:txBody>
          <a:bodyPr wrap="square" lIns="0" tIns="0" rIns="0" bIns="0" anchor="b"/>
          <a:lstStyle>
            <a:lvl1pPr algn="l">
              <a:lnSpc>
                <a:spcPts val="4800"/>
              </a:lnSpc>
              <a:spcBef>
                <a:spcPct val="0"/>
              </a:spcBef>
              <a:defRPr lang="en-US" sz="3800" b="1" smtClean="0">
                <a:solidFill>
                  <a:schemeClr val="accent1"/>
                </a:solidFill>
                <a:latin typeface="+mj-lt"/>
                <a:ea typeface="+mj-ea"/>
                <a:cs typeface="+mj-cs"/>
              </a:defRPr>
            </a:lvl1pPr>
          </a:lstStyle>
          <a:p>
            <a:r>
              <a:rPr lang="en-US"/>
              <a:t>Click to edit Master title style</a:t>
            </a:r>
          </a:p>
        </p:txBody>
      </p:sp>
      <p:sp>
        <p:nvSpPr>
          <p:cNvPr id="281614" name="Rectangle 14"/>
          <p:cNvSpPr>
            <a:spLocks noGrp="1" noChangeArrowheads="1"/>
          </p:cNvSpPr>
          <p:nvPr>
            <p:ph type="subTitle" idx="1"/>
          </p:nvPr>
        </p:nvSpPr>
        <p:spPr>
          <a:xfrm>
            <a:off x="524256" y="4461450"/>
            <a:ext cx="10956544" cy="1196909"/>
          </a:xfrm>
          <a:noFill/>
          <a:ln w="9525" algn="ctr">
            <a:noFill/>
            <a:miter lim="800000"/>
          </a:ln>
          <a:effectLst/>
        </p:spPr>
        <p:txBody>
          <a:bodyPr vert="horz" wrap="square" lIns="91440" tIns="45720" rIns="91440" bIns="45720" numCol="1" anchor="t" anchorCtr="0" compatLnSpc="1">
            <a:prstTxWarp prst="textNoShape">
              <a:avLst/>
            </a:prstTxWarp>
            <a:noAutofit/>
          </a:bodyPr>
          <a:lstStyle>
            <a:lvl1pPr>
              <a:defRPr lang="en-US" sz="2200" b="1" i="1">
                <a:solidFill>
                  <a:schemeClr val="accent1"/>
                </a:solidFill>
              </a:defRPr>
            </a:lvl1pPr>
          </a:lstStyle>
          <a:p>
            <a:pPr marL="0" lvl="0" indent="0">
              <a:lnSpc>
                <a:spcPct val="100000"/>
              </a:lnSpc>
              <a:spcBef>
                <a:spcPct val="25000"/>
              </a:spcBef>
              <a:buNone/>
            </a:pPr>
            <a:r>
              <a:rPr lang="en-US"/>
              <a:t>Click to edit Master subtitle style</a:t>
            </a:r>
          </a:p>
        </p:txBody>
      </p:sp>
      <p:sp>
        <p:nvSpPr>
          <p:cNvPr id="8" name="Rectangle 2"/>
          <p:cNvSpPr>
            <a:spLocks noChangeArrowheads="1"/>
          </p:cNvSpPr>
          <p:nvPr userDrawn="1"/>
        </p:nvSpPr>
        <p:spPr bwMode="ltGray">
          <a:xfrm>
            <a:off x="0" y="0"/>
            <a:ext cx="12192000" cy="2667000"/>
          </a:xfrm>
          <a:prstGeom prst="rect">
            <a:avLst/>
          </a:prstGeom>
          <a:solidFill>
            <a:schemeClr val="accent1"/>
          </a:solidFill>
          <a:ln w="9525" algn="ctr">
            <a:noFill/>
            <a:miter lim="800000"/>
          </a:ln>
          <a:effectLst/>
        </p:spPr>
        <p:txBody>
          <a:bodyPr/>
          <a:lstStyle/>
          <a:p>
            <a:pPr fontAlgn="base">
              <a:spcBef>
                <a:spcPct val="0"/>
              </a:spcBef>
              <a:spcAft>
                <a:spcPct val="0"/>
              </a:spcAft>
            </a:pPr>
            <a:endParaRPr lang="en-US" sz="1800">
              <a:solidFill>
                <a:srgbClr val="000000"/>
              </a:solidFill>
            </a:endParaRPr>
          </a:p>
        </p:txBody>
      </p:sp>
      <p:sp>
        <p:nvSpPr>
          <p:cNvPr id="6" name="Rectangle 5">
            <a:extLst>
              <a:ext uri="{FF2B5EF4-FFF2-40B4-BE49-F238E27FC236}">
                <a16:creationId xmlns:a16="http://schemas.microsoft.com/office/drawing/2014/main" id="{381563F2-EF59-4E20-9B6F-2A9A84F23C4F}"/>
              </a:ext>
            </a:extLst>
          </p:cNvPr>
          <p:cNvSpPr/>
          <p:nvPr userDrawn="1"/>
        </p:nvSpPr>
        <p:spPr bwMode="auto">
          <a:xfrm>
            <a:off x="239352" y="4317915"/>
            <a:ext cx="10849205" cy="80931"/>
          </a:xfrm>
          <a:prstGeom prst="rect">
            <a:avLst/>
          </a:prstGeom>
          <a:solidFill>
            <a:schemeClr val="accent1"/>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7" name="Rectangle 6">
            <a:extLst>
              <a:ext uri="{FF2B5EF4-FFF2-40B4-BE49-F238E27FC236}">
                <a16:creationId xmlns:a16="http://schemas.microsoft.com/office/drawing/2014/main" id="{967B8CA2-C5CB-467B-9B9B-837D1F6722B8}"/>
              </a:ext>
            </a:extLst>
          </p:cNvPr>
          <p:cNvSpPr/>
          <p:nvPr userDrawn="1"/>
        </p:nvSpPr>
        <p:spPr bwMode="auto">
          <a:xfrm>
            <a:off x="11145469" y="4317915"/>
            <a:ext cx="626777" cy="80931"/>
          </a:xfrm>
          <a:prstGeom prst="rect">
            <a:avLst/>
          </a:prstGeom>
          <a:solidFill>
            <a:schemeClr val="accent1">
              <a:alpha val="50000"/>
            </a:schemeClr>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
        <p:nvSpPr>
          <p:cNvPr id="9" name="Rectangle 8">
            <a:extLst>
              <a:ext uri="{FF2B5EF4-FFF2-40B4-BE49-F238E27FC236}">
                <a16:creationId xmlns:a16="http://schemas.microsoft.com/office/drawing/2014/main" id="{F9C808D5-5937-4E07-AB86-513F7BB7BB6C}"/>
              </a:ext>
            </a:extLst>
          </p:cNvPr>
          <p:cNvSpPr/>
          <p:nvPr userDrawn="1"/>
        </p:nvSpPr>
        <p:spPr bwMode="auto">
          <a:xfrm>
            <a:off x="11835701" y="4317915"/>
            <a:ext cx="354187" cy="80931"/>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none" lIns="121920" tIns="60960" rIns="121920" bIns="60960" numCol="1" rtlCol="0" anchor="ctr" anchorCtr="0" compatLnSpc="1">
            <a:prstTxWarp prst="textNoShape">
              <a:avLst/>
            </a:prstTxWarp>
            <a:noAutofit/>
          </a:bodyPr>
          <a:lstStyle/>
          <a:p>
            <a:pPr marL="0" marR="0" indent="0" algn="ctr" defTabSz="1219050" rtl="0" eaLnBrk="1" fontAlgn="base" latinLnBrk="0" hangingPunct="1">
              <a:lnSpc>
                <a:spcPct val="100000"/>
              </a:lnSpc>
              <a:spcBef>
                <a:spcPct val="0"/>
              </a:spcBef>
              <a:spcAft>
                <a:spcPct val="0"/>
              </a:spcAft>
              <a:buClrTx/>
              <a:buSzTx/>
              <a:buFontTx/>
              <a:buNone/>
            </a:pPr>
            <a:endParaRPr kumimoji="0" lang="en-US" sz="3200" b="1" i="0" u="none" strike="noStrike" cap="none" normalizeH="0" baseline="0">
              <a:ln>
                <a:noFill/>
              </a:ln>
              <a:solidFill>
                <a:schemeClr val="tx1"/>
              </a:solidFill>
              <a:effectLst/>
              <a:latin typeface="Arial"/>
            </a:endParaRPr>
          </a:p>
        </p:txBody>
      </p:sp>
    </p:spTree>
    <p:extLst>
      <p:ext uri="{BB962C8B-B14F-4D97-AF65-F5344CB8AC3E}">
        <p14:creationId xmlns:p14="http://schemas.microsoft.com/office/powerpoint/2010/main" val="4279237366"/>
      </p:ext>
    </p:extLst>
  </p:cSld>
  <p:clrMapOvr>
    <a:masterClrMapping/>
  </p:clrMapOvr>
  <p:transition>
    <p:fade/>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Neuro">
    <p:spTree>
      <p:nvGrpSpPr>
        <p:cNvPr id="1" name=""/>
        <p:cNvGrpSpPr/>
        <p:nvPr/>
      </p:nvGrpSpPr>
      <p:grpSpPr>
        <a:xfrm>
          <a:off x="0" y="0"/>
          <a:ext cx="0" cy="0"/>
        </a:xfrm>
      </p:grpSpPr>
      <p:sp>
        <p:nvSpPr>
          <p:cNvPr id="4" name="Title 1">
            <a:extLst>
              <a:ext uri="{FF2B5EF4-FFF2-40B4-BE49-F238E27FC236}">
                <a16:creationId xmlns:a16="http://schemas.microsoft.com/office/drawing/2014/main" id="{47752481-83D1-4412-AAA7-0AA5DEAD76B0}"/>
              </a:ext>
            </a:extLst>
          </p:cNvPr>
          <p:cNvSpPr>
            <a:spLocks noGrp="1"/>
          </p:cNvSpPr>
          <p:nvPr>
            <p:ph type="title"/>
          </p:nvPr>
        </p:nvSpPr>
        <p:spPr>
          <a:xfrm>
            <a:off x="245390" y="8"/>
            <a:ext cx="11603711" cy="1109663"/>
          </a:xfrm>
          <a:prstGeom prst="rect">
            <a:avLst/>
          </a:prstGeom>
        </p:spPr>
        <p:txBody>
          <a:bodyPr lIns="90000"/>
          <a:lstStyle>
            <a:lvl1pPr>
              <a:defRPr sz="3200"/>
            </a:lvl1pPr>
          </a:lstStyle>
          <a:p>
            <a:r>
              <a:rPr lang="en-US"/>
              <a:t>Click to edit Master title style</a:t>
            </a:r>
          </a:p>
        </p:txBody>
      </p:sp>
      <p:sp>
        <p:nvSpPr>
          <p:cNvPr id="5" name="Content Placeholder 2">
            <a:extLst>
              <a:ext uri="{FF2B5EF4-FFF2-40B4-BE49-F238E27FC236}">
                <a16:creationId xmlns:a16="http://schemas.microsoft.com/office/drawing/2014/main" id="{EAD8EA63-E305-4173-B2F1-B636281CDDB4}"/>
              </a:ext>
            </a:extLst>
          </p:cNvPr>
          <p:cNvSpPr>
            <a:spLocks noGrp="1"/>
          </p:cNvSpPr>
          <p:nvPr>
            <p:ph idx="1"/>
          </p:nvPr>
        </p:nvSpPr>
        <p:spPr>
          <a:xfrm>
            <a:off x="245390" y="1316767"/>
            <a:ext cx="11603711" cy="4626835"/>
          </a:xfrm>
        </p:spPr>
        <p:txBody>
          <a:bodyPr/>
          <a:lstStyle>
            <a:lvl2pPr marL="838098" indent="-380953">
              <a:buFont typeface="Arial" panose="020b0604020202020204" pitchFamily="34" charset="0"/>
              <a:buChar char="•"/>
              <a:defRPr/>
            </a:lvl2pPr>
            <a:lvl3pPr marL="1295240" indent="-380953">
              <a:buFont typeface="Arial" panose="020b0604020202020204" pitchFamily="34" charset="0"/>
              <a:buChar char="-"/>
              <a:defRPr/>
            </a:lvl3pPr>
            <a:lvl5pPr marL="2057143" indent="-228573">
              <a:buFont typeface="Courier New" panose="02070309020205020404"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6401676"/>
      </p:ext>
    </p:extLst>
  </p:cSld>
  <p:clrMapOvr>
    <a:masterClrMapping/>
  </p:clrMapOvr>
  <p:transition>
    <p:wipe dir="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Neuro">
    <p:spTree>
      <p:nvGrpSpPr>
        <p:cNvPr id="1" name=""/>
        <p:cNvGrpSpPr/>
        <p:nvPr/>
      </p:nvGrpSpPr>
      <p:grpSpPr>
        <a:xfrm>
          <a:off x="0" y="0"/>
          <a:ext cx="0" cy="0"/>
        </a:xfrm>
      </p:grpSpPr>
      <p:sp>
        <p:nvSpPr>
          <p:cNvPr id="2" name="Title 1"/>
          <p:cNvSpPr>
            <a:spLocks noGrp="1"/>
          </p:cNvSpPr>
          <p:nvPr>
            <p:ph type="title"/>
          </p:nvPr>
        </p:nvSpPr>
        <p:spPr>
          <a:xfrm>
            <a:off x="239353" y="168751"/>
            <a:ext cx="11092956" cy="415258"/>
          </a:xfrm>
          <a:prstGeom prst="rect">
            <a:avLst/>
          </a:prstGeo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2085125536"/>
      </p:ext>
    </p:extLst>
  </p:cSld>
  <p:clrMapOvr>
    <a:masterClrMapping/>
  </p:clrMapOvr>
  <p:transition>
    <p:wipe dir="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Title and Content">
    <p:spTree>
      <p:nvGrpSpPr>
        <p:cNvPr id="1" name=""/>
        <p:cNvGrpSpPr/>
        <p:nvPr/>
      </p:nvGrpSpPr>
      <p:grpSpPr>
        <a:xfrm>
          <a:off x="0" y="0"/>
          <a:ext cx="0" cy="0"/>
        </a:xfrm>
      </p:grpSpPr>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594" indent="0">
              <a:buNone/>
              <a:defRPr/>
            </a:lvl2pPr>
            <a:lvl3pPr marL="457189" indent="0">
              <a:buNone/>
              <a:defRPr/>
            </a:lvl3pPr>
            <a:lvl4pPr marL="685783" indent="0">
              <a:buNone/>
              <a:defRPr/>
            </a:lvl4pPr>
            <a:lvl5pPr marL="914377" indent="0">
              <a:buNone/>
              <a:defRPr/>
            </a:lvl5pPr>
          </a:lstStyle>
          <a:p>
            <a:pPr lvl="0"/>
            <a:r>
              <a:rPr lang="en-US"/>
              <a:t>Reference(s)</a:t>
            </a:r>
          </a:p>
        </p:txBody>
      </p:sp>
      <p:sp>
        <p:nvSpPr>
          <p:cNvPr id="3" name="Content Placeholder 2"/>
          <p:cNvSpPr>
            <a:spLocks noGrp="1"/>
          </p:cNvSpPr>
          <p:nvPr>
            <p:ph idx="1"/>
          </p:nvPr>
        </p:nvSpPr>
        <p:spPr>
          <a:xfrm>
            <a:off x="457200" y="1261872"/>
            <a:ext cx="1127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655CAA2E-D3DB-4A3E-8FA7-6DFA78516359}"/>
              </a:ext>
            </a:extLst>
          </p:cNvPr>
          <p:cNvSpPr>
            <a:spLocks noGrp="1"/>
          </p:cNvSpPr>
          <p:nvPr>
            <p:ph type="title"/>
          </p:nvPr>
        </p:nvSpPr>
        <p:spPr>
          <a:xfrm>
            <a:off x="239353" y="168751"/>
            <a:ext cx="11092956" cy="41525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91507673"/>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Title Only1">
    <p:spTree>
      <p:nvGrpSpPr>
        <p:cNvPr id="1" name=""/>
        <p:cNvGrpSpPr/>
        <p:nvPr/>
      </p:nvGrpSpPr>
      <p:grpSpPr>
        <a:xfrm>
          <a:off x="0" y="0"/>
          <a:ext cx="0" cy="0"/>
        </a:xfrm>
      </p:grpSpPr>
      <p:sp>
        <p:nvSpPr>
          <p:cNvPr id="2" name="Title 1">
            <a:extLst>
              <a:ext uri="{FF2B5EF4-FFF2-40B4-BE49-F238E27FC236}">
                <a16:creationId xmlns:a16="http://schemas.microsoft.com/office/drawing/2014/main" id="{9379EF8C-7BC1-4495-B444-C61832CBB732}"/>
              </a:ext>
            </a:extLst>
          </p:cNvPr>
          <p:cNvSpPr>
            <a:spLocks noGrp="1"/>
          </p:cNvSpPr>
          <p:nvPr>
            <p:ph type="title"/>
          </p:nvPr>
        </p:nvSpPr>
        <p:spPr>
          <a:xfrm>
            <a:off x="239353" y="168751"/>
            <a:ext cx="11092956" cy="415258"/>
          </a:xfrm>
          <a:prstGeom prst="rect">
            <a:avLst/>
          </a:prstGeom>
        </p:spPr>
        <p:txBody>
          <a:bodyPr/>
          <a:lstStyle/>
          <a:p>
            <a:r>
              <a:rPr lang="en-US"/>
              <a:t>Click to edit Master title style</a:t>
            </a:r>
          </a:p>
        </p:txBody>
      </p:sp>
      <p:pic>
        <p:nvPicPr>
          <p:cNvPr id="4" name="Picture 3" descr="A picture containing drawing&#10;&#10;Description automatically generated">
            <a:extLst>
              <a:ext uri="{FF2B5EF4-FFF2-40B4-BE49-F238E27FC236}">
                <a16:creationId xmlns:a16="http://schemas.microsoft.com/office/drawing/2014/main" id="{12556AD3-4002-A942-A2FB-1D28BFDEF19A}"/>
              </a:ext>
            </a:extLst>
          </p:cNvPr>
          <p:cNvPicPr>
            <a:picLocks noChangeAspect="1"/>
          </p:cNvPicPr>
          <p:nvPr userDrawn="1"/>
        </p:nvPicPr>
        <p:blipFill>
          <a:blip r:embed="rId1">
            <a:extLst>
              <a:ext uri="{28A0092B-C50C-407E-A947-70E740481C1C}">
                <a14:useLocalDpi xmlns:a14="http://schemas.microsoft.com/office/drawing/2010/main"/>
              </a:ext>
            </a:extLst>
          </a:blip>
          <a:stretch>
            <a:fillRect/>
          </a:stretch>
        </p:blipFill>
        <p:spPr>
          <a:xfrm>
            <a:off x="10515600" y="6373834"/>
            <a:ext cx="1124395" cy="262964"/>
          </a:xfrm>
          <a:prstGeom prst="rect">
            <a:avLst/>
          </a:prstGeom>
        </p:spPr>
      </p:pic>
    </p:spTree>
    <p:custDataLst>
      <p:tags r:id="rId2"/>
    </p:custDataLst>
    <p:extLst>
      <p:ext uri="{BB962C8B-B14F-4D97-AF65-F5344CB8AC3E}">
        <p14:creationId xmlns:p14="http://schemas.microsoft.com/office/powerpoint/2010/main" val="391027103"/>
      </p:ext>
    </p:extLst>
  </p:cSld>
  <p:clrMapOvr>
    <a:masterClrMapping/>
  </p:clrMapOvr>
  <p:transition/>
  <p:timing/>
  <p:extLst>
    <p:ext uri="{DCECCB84-F9BA-43D5-87BE-67443E8EF086}">
      <p15:sldGuideLst xmlns:p15="http://schemas.microsoft.com/office/powerpoint/2012/main">
        <p15:guide id="1" orient="horz" pos="4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Blank">
    <p:spTree>
      <p:nvGrpSpPr>
        <p:cNvPr id="1" name=""/>
        <p:cNvGrpSpPr/>
        <p:nvPr/>
      </p:nvGrpSpPr>
      <p:grpSpPr>
        <a:xfrm>
          <a:off x="0" y="0"/>
          <a:ext cx="0" cy="0"/>
        </a:xfrm>
      </p:grpSpPr>
      <p:sp>
        <p:nvSpPr>
          <p:cNvPr id="8" name="Rectangle 7"/>
          <p:cNvSpPr/>
          <p:nvPr userDrawn="1"/>
        </p:nvSpPr>
        <p:spPr>
          <a:xfrm>
            <a:off x="193502"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hidden="1"/>
          <p:cNvSpPr>
            <a:spLocks noGrp="1"/>
          </p:cNvSpPr>
          <p:nvPr>
            <p:ph type="dt" sz="half" idx="10"/>
          </p:nvPr>
        </p:nvSpPr>
        <p:spPr/>
        <p:txBody>
          <a:bodyPr/>
          <a:lstStyle/>
          <a:p>
            <a:endParaRPr lang="en-US"/>
          </a:p>
        </p:txBody>
      </p:sp>
      <p:sp>
        <p:nvSpPr>
          <p:cNvPr id="3" name="Footer Placeholder 2" hidden="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0066590"/>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2.png" /><Relationship Id="rId11"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0.xml" /><Relationship Id="rId10" Type="http://schemas.openxmlformats.org/officeDocument/2006/relationships/slideLayout" Target="../slideLayouts/slideLayout19.xml" /><Relationship Id="rId11" Type="http://schemas.openxmlformats.org/officeDocument/2006/relationships/slideLayout" Target="../slideLayouts/slideLayout20.xml" /><Relationship Id="rId12" Type="http://schemas.openxmlformats.org/officeDocument/2006/relationships/theme" Target="../theme/theme2.xml" /><Relationship Id="rId2" Type="http://schemas.openxmlformats.org/officeDocument/2006/relationships/slideLayout" Target="../slideLayouts/slideLayout11.xml" /><Relationship Id="rId3" Type="http://schemas.openxmlformats.org/officeDocument/2006/relationships/slideLayout" Target="../slideLayouts/slideLayout12.xml" /><Relationship Id="rId4" Type="http://schemas.openxmlformats.org/officeDocument/2006/relationships/slideLayout" Target="../slideLayouts/slideLayout13.xml" /><Relationship Id="rId5" Type="http://schemas.openxmlformats.org/officeDocument/2006/relationships/slideLayout" Target="../slideLayouts/slideLayout14.xml" /><Relationship Id="rId6" Type="http://schemas.openxmlformats.org/officeDocument/2006/relationships/slideLayout" Target="../slideLayouts/slideLayout15.xml" /><Relationship Id="rId7" Type="http://schemas.openxmlformats.org/officeDocument/2006/relationships/slideLayout" Target="../slideLayouts/slideLayout16.xml" /><Relationship Id="rId8" Type="http://schemas.openxmlformats.org/officeDocument/2006/relationships/slideLayout" Target="../slideLayouts/slideLayout17.xml" /><Relationship Id="rId9" Type="http://schemas.openxmlformats.org/officeDocument/2006/relationships/slideLayout" Target="../slideLayouts/slideLayout18.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bwMode="gray">
      <p:bgPr>
        <a:solidFill>
          <a:schemeClr val="bg1"/>
        </a:solidFill>
        <a:effectLst/>
      </p:bgPr>
    </p:bg>
    <p:spTree>
      <p:nvGrpSpPr>
        <p:cNvPr id="1" name=""/>
        <p:cNvGrpSpPr/>
        <p:nvPr/>
      </p:nvGrpSpPr>
      <p:grpSpPr>
        <a:xfrm>
          <a:off x="0" y="0"/>
          <a:ext cx="0" cy="0"/>
        </a:xfrm>
      </p:grpSpPr>
      <p:sp>
        <p:nvSpPr>
          <p:cNvPr id="280600" name="Rectangle 24"/>
          <p:cNvSpPr>
            <a:spLocks noGrp="1" noChangeArrowheads="1"/>
          </p:cNvSpPr>
          <p:nvPr>
            <p:ph type="body" idx="1"/>
          </p:nvPr>
        </p:nvSpPr>
        <p:spPr bwMode="gray">
          <a:xfrm>
            <a:off x="239353" y="1316767"/>
            <a:ext cx="11609748" cy="4626835"/>
          </a:xfrm>
          <a:prstGeom prst="rect">
            <a:avLst/>
          </a:prstGeom>
          <a:noFill/>
          <a:ln w="9525" algn="ctr">
            <a:noFill/>
            <a:miter lim="800000"/>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Box 1"/>
          <p:cNvSpPr txBox="1"/>
          <p:nvPr userDrawn="1"/>
        </p:nvSpPr>
        <p:spPr>
          <a:xfrm>
            <a:off x="-304800" y="6629401"/>
            <a:ext cx="609600" cy="261610"/>
          </a:xfrm>
          <a:prstGeom prst="rect">
            <a:avLst/>
          </a:prstGeom>
          <a:noFill/>
        </p:spPr>
        <p:txBody>
          <a:bodyPr wrap="square" rtlCol="0">
            <a:spAutoFit/>
          </a:bodyPr>
          <a:lstStyle/>
          <a:p>
            <a:pPr algn="r" defTabSz="914286"/>
            <a:fld id="{BA8E5B8B-F529-480B-B537-D59FDE45B262}" type="slidenum">
              <a:rPr lang="en-US" sz="1100" smtClean="0">
                <a:solidFill>
                  <a:srgbClr val="000000"/>
                </a:solidFill>
              </a:rPr>
              <a:pPr algn="r" defTabSz="914286"/>
              <a:t>1</a:t>
            </a:fld>
            <a:endParaRPr lang="en-US" sz="1100">
              <a:solidFill>
                <a:srgbClr val="000000"/>
              </a:solidFill>
            </a:endParaRPr>
          </a:p>
        </p:txBody>
      </p:sp>
      <p:sp>
        <p:nvSpPr>
          <p:cNvPr id="9" name="Text Box 10"/>
          <p:cNvSpPr txBox="1">
            <a:spLocks noChangeArrowheads="1"/>
          </p:cNvSpPr>
          <p:nvPr userDrawn="1"/>
        </p:nvSpPr>
        <p:spPr bwMode="auto">
          <a:xfrm>
            <a:off x="8176143" y="6629402"/>
            <a:ext cx="3827971" cy="215561"/>
          </a:xfrm>
          <a:prstGeom prst="rect">
            <a:avLst/>
          </a:prstGeom>
          <a:noFill/>
          <a:ln w="9525">
            <a:noFill/>
            <a:miter lim="800000"/>
          </a:ln>
          <a:effectLst/>
        </p:spPr>
        <p:txBody>
          <a:bodyPr wrap="none" lIns="0" tIns="0" rIns="0" bIns="0" anchor="ctr">
            <a:noAutofit/>
          </a:bodyPr>
          <a:lstStyle/>
          <a:p>
            <a:pPr algn="r" eaLnBrk="0" fontAlgn="base" hangingPunct="0">
              <a:lnSpc>
                <a:spcPct val="90000"/>
              </a:lnSpc>
              <a:spcBef>
                <a:spcPct val="0"/>
              </a:spcBef>
              <a:spcAft>
                <a:spcPct val="0"/>
              </a:spcAft>
            </a:pPr>
            <a:r>
              <a:rPr lang="en-US" sz="1100">
                <a:solidFill>
                  <a:schemeClr val="tx1"/>
                </a:solidFill>
              </a:rPr>
              <a:t> Do not copy or distribute. © 2023 Amgen Inc. All rights reserved.</a:t>
            </a:r>
          </a:p>
        </p:txBody>
      </p:sp>
      <p:pic>
        <p:nvPicPr>
          <p:cNvPr id="17" name="Picture 16">
            <a:extLst>
              <a:ext uri="{FF2B5EF4-FFF2-40B4-BE49-F238E27FC236}">
                <a16:creationId xmlns:a16="http://schemas.microsoft.com/office/drawing/2014/main" id="{6F7868C7-E8E7-4BB2-BE9F-4541B7927FB0}"/>
              </a:ext>
            </a:extLst>
          </p:cNvPr>
          <p:cNvPicPr>
            <a:picLocks noChangeAspect="1"/>
          </p:cNvPicPr>
          <p:nvPr userDrawn="1"/>
        </p:nvPicPr>
        <p:blipFill>
          <a:blip r:embed="rId10"/>
          <a:srcRect r="65986" b="-449"/>
          <a:stretch>
            <a:fillRect/>
          </a:stretch>
        </p:blipFill>
        <p:spPr>
          <a:xfrm>
            <a:off x="10961372" y="6348543"/>
            <a:ext cx="1042741" cy="281353"/>
          </a:xfrm>
          <a:prstGeom prst="rect">
            <a:avLst/>
          </a:prstGeom>
          <a:solidFill>
            <a:schemeClr val="bg1"/>
          </a:solidFill>
        </p:spPr>
      </p:pic>
    </p:spTree>
    <p:extLst>
      <p:ext uri="{BB962C8B-B14F-4D97-AF65-F5344CB8AC3E}">
        <p14:creationId xmlns:p14="http://schemas.microsoft.com/office/powerpoint/2010/main" val="11588716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854" r:id="rId4"/>
    <p:sldLayoutId id="2147483853" r:id="rId5"/>
    <p:sldLayoutId id="2147483852" r:id="rId6"/>
    <p:sldLayoutId id="2147483904" r:id="rId7"/>
    <p:sldLayoutId id="2147483906" r:id="rId8"/>
    <p:sldLayoutId id="2147483907" r:id="rId9"/>
  </p:sldLayoutIdLst>
  <p:transition>
    <p:wipe dir="r"/>
  </p:transition>
  <p:timing/>
  <p:txStyles>
    <p:titleStyle>
      <a:lvl1pPr algn="l" rtl="0" eaLnBrk="1" fontAlgn="base" hangingPunct="1">
        <a:lnSpc>
          <a:spcPct val="90000"/>
        </a:lnSpc>
        <a:spcBef>
          <a:spcPct val="0"/>
        </a:spcBef>
        <a:spcAft>
          <a:spcPct val="0"/>
        </a:spcAft>
        <a:defRPr sz="1800" b="1">
          <a:solidFill>
            <a:schemeClr val="tx1"/>
          </a:solidFill>
          <a:latin typeface="+mj-lt"/>
          <a:ea typeface="+mj-ea"/>
          <a:cs typeface="+mj-cs"/>
        </a:defRPr>
      </a:lvl1pPr>
      <a:lvl2pPr algn="l" rtl="0" eaLnBrk="1" fontAlgn="base" hangingPunct="1">
        <a:lnSpc>
          <a:spcPct val="90000"/>
        </a:lnSpc>
        <a:spcBef>
          <a:spcPct val="0"/>
        </a:spcBef>
        <a:spcAft>
          <a:spcPct val="0"/>
        </a:spcAft>
        <a:defRPr sz="3200" b="1">
          <a:solidFill>
            <a:schemeClr val="tx1"/>
          </a:solidFill>
          <a:latin typeface="Arial"/>
        </a:defRPr>
      </a:lvl2pPr>
      <a:lvl3pPr algn="l" rtl="0" eaLnBrk="1" fontAlgn="base" hangingPunct="1">
        <a:lnSpc>
          <a:spcPct val="90000"/>
        </a:lnSpc>
        <a:spcBef>
          <a:spcPct val="0"/>
        </a:spcBef>
        <a:spcAft>
          <a:spcPct val="0"/>
        </a:spcAft>
        <a:defRPr sz="3200" b="1">
          <a:solidFill>
            <a:schemeClr val="tx1"/>
          </a:solidFill>
          <a:latin typeface="Arial"/>
        </a:defRPr>
      </a:lvl3pPr>
      <a:lvl4pPr algn="l" rtl="0" eaLnBrk="1" fontAlgn="base" hangingPunct="1">
        <a:lnSpc>
          <a:spcPct val="90000"/>
        </a:lnSpc>
        <a:spcBef>
          <a:spcPct val="0"/>
        </a:spcBef>
        <a:spcAft>
          <a:spcPct val="0"/>
        </a:spcAft>
        <a:defRPr sz="3200" b="1">
          <a:solidFill>
            <a:schemeClr val="tx1"/>
          </a:solidFill>
          <a:latin typeface="Arial"/>
        </a:defRPr>
      </a:lvl4pPr>
      <a:lvl5pPr algn="l" rtl="0" eaLnBrk="1" fontAlgn="base" hangingPunct="1">
        <a:lnSpc>
          <a:spcPct val="90000"/>
        </a:lnSpc>
        <a:spcBef>
          <a:spcPct val="0"/>
        </a:spcBef>
        <a:spcAft>
          <a:spcPct val="0"/>
        </a:spcAft>
        <a:defRPr sz="3200" b="1">
          <a:solidFill>
            <a:schemeClr val="tx1"/>
          </a:solidFill>
          <a:latin typeface="Arial"/>
        </a:defRPr>
      </a:lvl5pPr>
      <a:lvl6pPr marL="457143" algn="l" rtl="0" eaLnBrk="1" fontAlgn="base" hangingPunct="1">
        <a:lnSpc>
          <a:spcPct val="90000"/>
        </a:lnSpc>
        <a:spcBef>
          <a:spcPct val="0"/>
        </a:spcBef>
        <a:spcAft>
          <a:spcPct val="0"/>
        </a:spcAft>
        <a:defRPr sz="3200" b="1">
          <a:solidFill>
            <a:schemeClr val="tx1"/>
          </a:solidFill>
          <a:latin typeface="Arial"/>
        </a:defRPr>
      </a:lvl6pPr>
      <a:lvl7pPr marL="914286" algn="l" rtl="0" eaLnBrk="1" fontAlgn="base" hangingPunct="1">
        <a:lnSpc>
          <a:spcPct val="90000"/>
        </a:lnSpc>
        <a:spcBef>
          <a:spcPct val="0"/>
        </a:spcBef>
        <a:spcAft>
          <a:spcPct val="0"/>
        </a:spcAft>
        <a:defRPr sz="3200" b="1">
          <a:solidFill>
            <a:schemeClr val="tx1"/>
          </a:solidFill>
          <a:latin typeface="Arial"/>
        </a:defRPr>
      </a:lvl7pPr>
      <a:lvl8pPr marL="1371430" algn="l" rtl="0" eaLnBrk="1" fontAlgn="base" hangingPunct="1">
        <a:lnSpc>
          <a:spcPct val="90000"/>
        </a:lnSpc>
        <a:spcBef>
          <a:spcPct val="0"/>
        </a:spcBef>
        <a:spcAft>
          <a:spcPct val="0"/>
        </a:spcAft>
        <a:defRPr sz="3200" b="1">
          <a:solidFill>
            <a:schemeClr val="tx1"/>
          </a:solidFill>
          <a:latin typeface="Arial"/>
        </a:defRPr>
      </a:lvl8pPr>
      <a:lvl9pPr marL="1828573" algn="l" rtl="0" eaLnBrk="1" fontAlgn="base" hangingPunct="1">
        <a:lnSpc>
          <a:spcPct val="90000"/>
        </a:lnSpc>
        <a:spcBef>
          <a:spcPct val="0"/>
        </a:spcBef>
        <a:spcAft>
          <a:spcPct val="0"/>
        </a:spcAft>
        <a:defRPr sz="3200" b="1">
          <a:solidFill>
            <a:schemeClr val="tx1"/>
          </a:solidFill>
          <a:latin typeface="Arial"/>
        </a:defRPr>
      </a:lvl9pPr>
    </p:titleStyle>
    <p:bodyStyle>
      <a:lvl1pPr marL="380953" indent="-380953" algn="l" rtl="0" eaLnBrk="1" fontAlgn="base" hangingPunct="1">
        <a:lnSpc>
          <a:spcPct val="95000"/>
        </a:lnSpc>
        <a:spcBef>
          <a:spcPct val="50000"/>
        </a:spcBef>
        <a:spcAft>
          <a:spcPct val="0"/>
        </a:spcAft>
        <a:buClr>
          <a:schemeClr val="accent1"/>
        </a:buClr>
        <a:buFont typeface="Wingdings" panose="05000000000000000000" pitchFamily="2" charset="2"/>
        <a:buChar char="§"/>
        <a:defRPr sz="2400">
          <a:solidFill>
            <a:schemeClr val="tx1"/>
          </a:solidFill>
          <a:latin typeface="+mn-lt"/>
          <a:ea typeface="+mn-ea"/>
          <a:cs typeface="+mn-cs"/>
        </a:defRPr>
      </a:lvl1pPr>
      <a:lvl2pPr marL="838098" indent="-380953" algn="l" rtl="0" eaLnBrk="1" fontAlgn="base" hangingPunct="1">
        <a:lnSpc>
          <a:spcPct val="95000"/>
        </a:lnSpc>
        <a:spcBef>
          <a:spcPct val="20000"/>
        </a:spcBef>
        <a:spcAft>
          <a:spcPct val="0"/>
        </a:spcAft>
        <a:buClr>
          <a:schemeClr val="accent1"/>
        </a:buClr>
        <a:buFont typeface="Arial" panose="020b0604020202020204" pitchFamily="34" charset="0"/>
        <a:buChar char="•"/>
        <a:defRPr sz="2200">
          <a:solidFill>
            <a:schemeClr val="tx1"/>
          </a:solidFill>
          <a:latin typeface="+mn-lt"/>
        </a:defRPr>
      </a:lvl2pPr>
      <a:lvl3pPr marL="1295240" indent="-380953" algn="l" rtl="0" eaLnBrk="1" fontAlgn="base" hangingPunct="1">
        <a:lnSpc>
          <a:spcPct val="95000"/>
        </a:lnSpc>
        <a:spcBef>
          <a:spcPct val="20000"/>
        </a:spcBef>
        <a:spcAft>
          <a:spcPct val="0"/>
        </a:spcAft>
        <a:buClr>
          <a:schemeClr val="accent1"/>
        </a:buClr>
        <a:buFont typeface="Arial" panose="020b0604020202020204" pitchFamily="34" charset="0"/>
        <a:buChar char="-"/>
        <a:defRPr sz="2000">
          <a:solidFill>
            <a:schemeClr val="tx1"/>
          </a:solidFill>
          <a:latin typeface="+mn-lt"/>
        </a:defRPr>
      </a:lvl3pPr>
      <a:lvl4pPr marL="1752380" indent="-380953" algn="l" rtl="0" eaLnBrk="1" fontAlgn="base" hangingPunct="1">
        <a:lnSpc>
          <a:spcPct val="95000"/>
        </a:lnSpc>
        <a:spcBef>
          <a:spcPct val="20000"/>
        </a:spcBef>
        <a:spcAft>
          <a:spcPct val="0"/>
        </a:spcAft>
        <a:buClr>
          <a:schemeClr val="accent1"/>
        </a:buClr>
        <a:buFont typeface="Wingdings" panose="05000000000000000000" pitchFamily="2" charset="2"/>
        <a:buChar char="§"/>
        <a:defRPr sz="1800">
          <a:solidFill>
            <a:schemeClr val="tx1"/>
          </a:solidFill>
          <a:latin typeface="+mn-lt"/>
        </a:defRPr>
      </a:lvl4pPr>
      <a:lvl5pPr marL="2057143" indent="-228573" algn="l" rtl="0" eaLnBrk="1" fontAlgn="base" hangingPunct="1">
        <a:lnSpc>
          <a:spcPct val="95000"/>
        </a:lnSpc>
        <a:spcBef>
          <a:spcPct val="20000"/>
        </a:spcBef>
        <a:spcAft>
          <a:spcPct val="0"/>
        </a:spcAft>
        <a:buClr>
          <a:schemeClr val="accent1"/>
        </a:buClr>
        <a:buSzPct val="75000"/>
        <a:buFont typeface="Courier New" panose="02070309020205020404" pitchFamily="49" charset="0"/>
        <a:buChar char="o"/>
        <a:defRPr sz="1600">
          <a:solidFill>
            <a:schemeClr val="tx1"/>
          </a:solidFill>
          <a:latin typeface="+mn-lt"/>
        </a:defRPr>
      </a:lvl5pPr>
      <a:lvl6pPr marL="2514286" indent="-228573" algn="l" rtl="0" eaLnBrk="1" fontAlgn="base" hangingPunct="1">
        <a:lnSpc>
          <a:spcPct val="95000"/>
        </a:lnSpc>
        <a:spcBef>
          <a:spcPct val="20000"/>
        </a:spcBef>
        <a:spcAft>
          <a:spcPct val="0"/>
        </a:spcAft>
        <a:buClr>
          <a:schemeClr val="accent1"/>
        </a:buClr>
        <a:buChar char="•"/>
        <a:defRPr sz="1600">
          <a:solidFill>
            <a:schemeClr val="tx1"/>
          </a:solidFill>
          <a:latin typeface="+mn-lt"/>
        </a:defRPr>
      </a:lvl6pPr>
      <a:lvl7pPr marL="2971430" indent="-228573" algn="l" rtl="0" eaLnBrk="1" fontAlgn="base" hangingPunct="1">
        <a:lnSpc>
          <a:spcPct val="95000"/>
        </a:lnSpc>
        <a:spcBef>
          <a:spcPct val="20000"/>
        </a:spcBef>
        <a:spcAft>
          <a:spcPct val="0"/>
        </a:spcAft>
        <a:buClr>
          <a:schemeClr val="accent1"/>
        </a:buClr>
        <a:buChar char="•"/>
        <a:defRPr sz="1600">
          <a:solidFill>
            <a:schemeClr val="tx1"/>
          </a:solidFill>
          <a:latin typeface="+mn-lt"/>
        </a:defRPr>
      </a:lvl7pPr>
      <a:lvl8pPr marL="3428573" indent="-228573" algn="l" rtl="0" eaLnBrk="1" fontAlgn="base" hangingPunct="1">
        <a:lnSpc>
          <a:spcPct val="95000"/>
        </a:lnSpc>
        <a:spcBef>
          <a:spcPct val="20000"/>
        </a:spcBef>
        <a:spcAft>
          <a:spcPct val="0"/>
        </a:spcAft>
        <a:buClr>
          <a:schemeClr val="accent1"/>
        </a:buClr>
        <a:buChar char="•"/>
        <a:defRPr sz="1600">
          <a:solidFill>
            <a:schemeClr val="tx1"/>
          </a:solidFill>
          <a:latin typeface="+mn-lt"/>
        </a:defRPr>
      </a:lvl8pPr>
      <a:lvl9pPr marL="3885718" indent="-228573" algn="l" rtl="0" eaLnBrk="1" fontAlgn="base" hangingPunct="1">
        <a:lnSpc>
          <a:spcPct val="95000"/>
        </a:lnSpc>
        <a:spcBef>
          <a:spcPct val="20000"/>
        </a:spcBef>
        <a:spcAft>
          <a:spcPct val="0"/>
        </a:spcAft>
        <a:buClr>
          <a:schemeClr val="accent1"/>
        </a:buClr>
        <a:buChar char="•"/>
        <a:defRPr sz="1600">
          <a:solidFill>
            <a:schemeClr val="tx1"/>
          </a:solidFill>
          <a:latin typeface="+mn-lt"/>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userDrawn="1">
          <p15:clr>
            <a:srgbClr val="F26B43"/>
          </p15:clr>
        </p15:guide>
        <p15:guide id="2" pos="151" userDrawn="1">
          <p15:clr>
            <a:srgbClr val="F26B43"/>
          </p15:clr>
        </p15:guide>
        <p15:guide id="3" pos="74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1"/>
      </p:bgRef>
    </p:bg>
    <p:spTree>
      <p:nvGrpSpPr>
        <p:cNvPr id="1" name=""/>
        <p:cNvGrpSpPr/>
        <p:nvPr/>
      </p:nvGrpSpPr>
      <p:grpSpPr>
        <a:xfrm>
          <a:off x="0" y="0"/>
          <a: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t>‹#›</a:t>
            </a:fld>
            <a:endParaRPr lang="en-US"/>
          </a:p>
        </p:txBody>
      </p:sp>
      <p:sp>
        <p:nvSpPr>
          <p:cNvPr id="2" name="Title Placeholder 1"/>
          <p:cNvSpPr>
            <a:spLocks noGrp="1"/>
          </p:cNvSpPr>
          <p:nvPr>
            <p:ph type="title"/>
          </p:nvPr>
        </p:nvSpPr>
        <p:spPr>
          <a:xfrm>
            <a:off x="457200" y="228604"/>
            <a:ext cx="11277600" cy="800099"/>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71133" y="6534152"/>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871133" y="6004517"/>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3221367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p:timing/>
  <p:txStyles>
    <p:titleStyle>
      <a:lvl1pPr algn="l" defTabSz="914377"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594" indent="-228594" algn="l" defTabSz="914377"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189" indent="-228594" algn="l" defTabSz="914377"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783" indent="-228594" algn="l" defTabSz="914377"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377" indent="-228594" algn="l" defTabSz="914377"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2971" indent="-228594" algn="l" defTabSz="914377"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microsoft.com/office/2018/10/relationships/comments" Target="../comments/moderncomment1.xml" /><Relationship Id="rId4" Type="http://schemas.openxmlformats.org/officeDocument/2006/relationships/slide" Target="slide1.xml" TargetMode="In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microsoft.com/office/2018/10/relationships/comments" Target="../comments/moderncomment2.xml" /><Relationship Id="rId4" Type="http://schemas.openxmlformats.org/officeDocument/2006/relationships/image" Target="../media/image5.png" /><Relationship Id="rId5" Type="http://schemas.openxmlformats.org/officeDocument/2006/relationships/image" Target="../media/image6.png" /><Relationship Id="rId6" Type="http://schemas.openxmlformats.org/officeDocument/2006/relationships/slide" Target="slide1.xml" TargetMode="In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microsoft.com/office/2018/10/relationships/comments" Target="../comments/moderncomment3.xml" /><Relationship Id="rId4" Type="http://schemas.openxmlformats.org/officeDocument/2006/relationships/image" Target="../media/image5.png" /><Relationship Id="rId5" Type="http://schemas.openxmlformats.org/officeDocument/2006/relationships/slide" Target="slide1.xml" TargetMode="Internal" /><Relationship Id="rId6" Type="http://schemas.openxmlformats.org/officeDocument/2006/relationships/image" Target="../media/image7.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microsoft.com/office/2018/10/relationships/comments" Target="../comments/moderncomment4.xml" /><Relationship Id="rId4" Type="http://schemas.openxmlformats.org/officeDocument/2006/relationships/image" Target="../media/image6.png" /><Relationship Id="rId5" Type="http://schemas.openxmlformats.org/officeDocument/2006/relationships/image" Target="../media/image5.png" /><Relationship Id="rId6" Type="http://schemas.openxmlformats.org/officeDocument/2006/relationships/slide" Target="slide1.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microsoft.com/office/2018/10/relationships/comments" Target="../comments/moderncomment5.xml" /><Relationship Id="rId4" Type="http://schemas.openxmlformats.org/officeDocument/2006/relationships/slide" Target="slide1.xml" TargetMode="Internal" /><Relationship Id="rId5" Type="http://schemas.openxmlformats.org/officeDocument/2006/relationships/image" Target="../media/image5.png" /><Relationship Id="rId6" Type="http://schemas.openxmlformats.org/officeDocument/2006/relationships/image" Target="../media/image8.png" /><Relationship Id="rId7" Type="http://schemas.openxmlformats.org/officeDocument/2006/relationships/image" Target="../media/image9.png" /><Relationship Id="rId8" Type="http://schemas.openxmlformats.org/officeDocument/2006/relationships/image" Target="../media/image10.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E6CAEFE-6055-4F2B-90B5-550ACCCDDE02}"/>
              </a:ext>
            </a:extLst>
          </p:cNvPr>
          <p:cNvSpPr>
            <a:spLocks noGrp="1"/>
          </p:cNvSpPr>
          <p:nvPr>
            <p:ph type="ctrTitle"/>
          </p:nvPr>
        </p:nvSpPr>
        <p:spPr>
          <a:xfrm>
            <a:off x="510364" y="2252435"/>
            <a:ext cx="10840155" cy="1709739"/>
          </a:xfrm>
        </p:spPr>
        <p:txBody>
          <a:bodyPr anchor="ctr"/>
          <a:lstStyle/>
          <a:p>
            <a:r>
              <a:rPr lang="en-US" sz="4000" noProof="0">
                <a:solidFill>
                  <a:schemeClr val="bg1"/>
                </a:solidFill>
              </a:rPr>
              <a:t>Amgen Pipeline – Select Overview</a:t>
            </a:r>
          </a:p>
        </p:txBody>
      </p:sp>
      <p:sp>
        <p:nvSpPr>
          <p:cNvPr id="3" name="Subtitle 2">
            <a:extLst>
              <a:ext uri="{FF2B5EF4-FFF2-40B4-BE49-F238E27FC236}">
                <a16:creationId xmlns:a16="http://schemas.microsoft.com/office/drawing/2014/main" id="{4D81EB70-B5A6-4302-870C-300DCA1DD2A0}"/>
              </a:ext>
            </a:extLst>
          </p:cNvPr>
          <p:cNvSpPr>
            <a:spLocks noGrp="1"/>
          </p:cNvSpPr>
          <p:nvPr>
            <p:ph type="subTitle" idx="1"/>
          </p:nvPr>
        </p:nvSpPr>
        <p:spPr>
          <a:xfrm>
            <a:off x="234139" y="6297844"/>
            <a:ext cx="2166161" cy="425303"/>
          </a:xfrm>
        </p:spPr>
        <p:txBody>
          <a:bodyPr anchor="b"/>
          <a:lstStyle/>
          <a:p>
            <a:pPr marL="0" indent="0">
              <a:buNone/>
            </a:pPr>
            <a:r>
              <a:rPr lang="en-US" sz="1800" i="0">
                <a:effectLst/>
                <a:latin typeface="+mj-lt"/>
                <a:ea typeface="Calibri" panose="020f0502020204030204" pitchFamily="34" charset="0"/>
              </a:rPr>
              <a:t>USA-CBU-81489</a:t>
            </a:r>
            <a:endParaRPr lang="en-US" sz="1400" b="0" i="0" noProof="0">
              <a:solidFill>
                <a:schemeClr val="bg1">
                  <a:lumMod val="50000"/>
                </a:schemeClr>
              </a:solidFill>
              <a:latin typeface="+mj-lt"/>
            </a:endParaRPr>
          </a:p>
        </p:txBody>
      </p:sp>
    </p:spTree>
    <p:extLst>
      <p:ext uri="{BB962C8B-B14F-4D97-AF65-F5344CB8AC3E}">
        <p14:creationId xmlns:p14="http://schemas.microsoft.com/office/powerpoint/2010/main" val="2426254495"/>
      </p:ext>
    </p:extLst>
  </p:cSld>
  <p:clrMapOvr>
    <a:masterClrMapping/>
  </p:clrMapOvr>
  <p:transition>
    <p:wipe dir="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2" name="Title 21">
            <a:extLst>
              <a:ext uri="{FF2B5EF4-FFF2-40B4-BE49-F238E27FC236}">
                <a16:creationId xmlns:a16="http://schemas.microsoft.com/office/drawing/2014/main" id="{8C5029AF-92FF-43F4-9259-DF7AEF9C44BE}"/>
              </a:ext>
            </a:extLst>
          </p:cNvPr>
          <p:cNvSpPr>
            <a:spLocks noGrp="1"/>
          </p:cNvSpPr>
          <p:nvPr>
            <p:ph type="title"/>
          </p:nvPr>
        </p:nvSpPr>
        <p:spPr>
          <a:xfrm>
            <a:off x="245390" y="8"/>
            <a:ext cx="11603711" cy="1109663"/>
          </a:xfrm>
        </p:spPr>
        <p:txBody>
          <a:bodyPr anchor="b"/>
          <a:lstStyle/>
          <a:p>
            <a:pPr defTabSz="914400"/>
            <a:r>
              <a:rPr lang="en-US" noProof="0"/>
              <a:t>Amgen’s Pipeline Is Driven by State-of-the-Art Science </a:t>
            </a:r>
            <a:br>
              <a:rPr lang="en-US" noProof="0"/>
            </a:br>
            <a:r>
              <a:rPr lang="en-US" noProof="0"/>
              <a:t>(as of </a:t>
            </a:r>
            <a:r>
              <a:rPr lang="en-US"/>
              <a:t>January 2023</a:t>
            </a:r>
            <a:r>
              <a:rPr lang="en-US" noProof="0"/>
              <a:t>)</a:t>
            </a:r>
          </a:p>
        </p:txBody>
      </p:sp>
      <p:graphicFrame>
        <p:nvGraphicFramePr>
          <p:cNvPr id="29" name="Content Placeholder 8">
            <a:extLst>
              <a:ext uri="{FF2B5EF4-FFF2-40B4-BE49-F238E27FC236}">
                <a16:creationId xmlns:a16="http://schemas.microsoft.com/office/drawing/2014/main" id="{81E46FED-9965-4DB8-9F03-0CBDF3521ABE}"/>
              </a:ext>
            </a:extLst>
          </p:cNvPr>
          <p:cNvGraphicFramePr/>
          <p:nvPr/>
        </p:nvGraphicFramePr>
        <p:xfrm>
          <a:off x="3893820" y="1308099"/>
          <a:ext cx="7955277" cy="3115056"/>
        </p:xfrm>
        <a:graphic>
          <a:graphicData uri="http://schemas.openxmlformats.org/drawingml/2006/table">
            <a:tbl>
              <a:tblPr firstRow="1" bandRow="1">
                <a:tableStyleId>{912C8C85-51F0-491E-9774-3900AFEF0FD7}</a:tableStyleId>
              </a:tblPr>
              <a:tblGrid>
                <a:gridCol w="3052607">
                  <a:extLst>
                    <a:ext uri="{9D8B030D-6E8A-4147-A177-3AD203B41FA5}">
                      <a16:colId xmlns:a16="http://schemas.microsoft.com/office/drawing/2014/main" val="1254441534"/>
                    </a:ext>
                  </a:extLst>
                </a:gridCol>
                <a:gridCol w="980534">
                  <a:extLst>
                    <a:ext uri="{9D8B030D-6E8A-4147-A177-3AD203B41FA5}">
                      <a16:colId xmlns:a16="http://schemas.microsoft.com/office/drawing/2014/main" val="30307592"/>
                    </a:ext>
                  </a:extLst>
                </a:gridCol>
                <a:gridCol w="980534">
                  <a:extLst>
                    <a:ext uri="{9D8B030D-6E8A-4147-A177-3AD203B41FA5}">
                      <a16:colId xmlns:a16="http://schemas.microsoft.com/office/drawing/2014/main" val="798200085"/>
                    </a:ext>
                  </a:extLst>
                </a:gridCol>
                <a:gridCol w="980534">
                  <a:extLst>
                    <a:ext uri="{9D8B030D-6E8A-4147-A177-3AD203B41FA5}">
                      <a16:colId xmlns:a16="http://schemas.microsoft.com/office/drawing/2014/main" val="1087873486"/>
                    </a:ext>
                  </a:extLst>
                </a:gridCol>
                <a:gridCol w="980534">
                  <a:extLst>
                    <a:ext uri="{9D8B030D-6E8A-4147-A177-3AD203B41FA5}">
                      <a16:colId xmlns:a16="http://schemas.microsoft.com/office/drawing/2014/main" val="3965266537"/>
                    </a:ext>
                  </a:extLst>
                </a:gridCol>
                <a:gridCol w="980534">
                  <a:extLst>
                    <a:ext uri="{9D8B030D-6E8A-4147-A177-3AD203B41FA5}">
                      <a16:colId xmlns:a16="http://schemas.microsoft.com/office/drawing/2014/main" val="3022997915"/>
                    </a:ext>
                  </a:extLst>
                </a:gridCol>
              </a:tblGrid>
              <a:tr h="0">
                <a:tc>
                  <a:txBody>
                    <a:bodyPr vert="horz" wrap="square"/>
                    <a:lstStyle/>
                    <a:p>
                      <a:pPr algn="l">
                        <a:lnSpc>
                          <a:spcPct val="100000"/>
                        </a:lnSpc>
                      </a:pPr>
                      <a:r>
                        <a:rPr lang="en-US" sz="1400">
                          <a:solidFill>
                            <a:schemeClr val="bg1"/>
                          </a:solidFill>
                        </a:rPr>
                        <a:t>Disease Area</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vert="horz" wrap="square"/>
                    <a:lstStyle/>
                    <a:p>
                      <a:pPr algn="ctr">
                        <a:lnSpc>
                          <a:spcPct val="100000"/>
                        </a:lnSpc>
                      </a:pPr>
                      <a:r>
                        <a:rPr lang="en-US" sz="1400">
                          <a:solidFill>
                            <a:schemeClr val="accent1"/>
                          </a:solidFill>
                        </a:rPr>
                        <a:t>Phase 1</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a:solidFill>
                            <a:schemeClr val="accent1"/>
                          </a:solidFill>
                        </a:rPr>
                        <a:t>Phase 2</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a:solidFill>
                            <a:schemeClr val="accent1"/>
                          </a:solidFill>
                        </a:rPr>
                        <a:t>Phase 3</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a:solidFill>
                            <a:schemeClr val="accent1"/>
                          </a:solidFill>
                        </a:rPr>
                        <a:t>Biosimilars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a:solidFill>
                            <a:schemeClr val="accent1"/>
                          </a:solidFill>
                        </a:rPr>
                        <a:t>Approved Products</a:t>
                      </a:r>
                      <a:endParaRPr lang="en-US" sz="1400" baseline="30000">
                        <a:solidFill>
                          <a:schemeClr val="accent1"/>
                        </a:solidFill>
                      </a:endParaRP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38410681"/>
                  </a:ext>
                </a:extLst>
              </a:tr>
              <a:tr h="0">
                <a:tc>
                  <a:txBody>
                    <a:bodyPr vert="horz" wrap="square"/>
                    <a:lstStyle/>
                    <a:p>
                      <a:pPr marL="346075" indent="0" algn="l">
                        <a:lnSpc>
                          <a:spcPct val="100000"/>
                        </a:lnSpc>
                      </a:pPr>
                      <a:r>
                        <a:rPr lang="en-US" sz="1400" b="0">
                          <a:solidFill>
                            <a:schemeClr val="bg1"/>
                          </a:solidFill>
                        </a:rPr>
                        <a:t>Bone health</a:t>
                      </a:r>
                      <a:r>
                        <a:rPr lang="en-US" sz="1400" b="0" baseline="30000">
                          <a:solidFill>
                            <a:schemeClr val="bg1"/>
                          </a:solidFill>
                        </a:rPr>
                        <a:t>1-4</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65167224"/>
                  </a:ext>
                </a:extLst>
              </a:tr>
              <a:tr h="0">
                <a:tc>
                  <a:txBody>
                    <a:bodyPr vert="horz" wrap="square"/>
                    <a:lstStyle/>
                    <a:p>
                      <a:pPr marL="346075" indent="0" algn="l">
                        <a:lnSpc>
                          <a:spcPct val="100000"/>
                        </a:lnSpc>
                      </a:pPr>
                      <a:r>
                        <a:rPr lang="en-US" sz="1400" b="0">
                          <a:solidFill>
                            <a:schemeClr val="bg1"/>
                          </a:solidFill>
                        </a:rPr>
                        <a:t>Cardiometabolic diseases</a:t>
                      </a:r>
                      <a:r>
                        <a:rPr lang="en-US" sz="1400" b="0" baseline="30000">
                          <a:solidFill>
                            <a:schemeClr val="bg1"/>
                          </a:solidFill>
                        </a:rPr>
                        <a:t>1,4-6</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5604408"/>
                  </a:ext>
                </a:extLst>
              </a:tr>
              <a:tr h="0">
                <a:tc>
                  <a:txBody>
                    <a:bodyPr vert="horz" wrap="square"/>
                    <a:lstStyle/>
                    <a:p>
                      <a:pPr marL="346075" indent="0" algn="l">
                        <a:lnSpc>
                          <a:spcPct val="100000"/>
                        </a:lnSpc>
                      </a:pPr>
                      <a:r>
                        <a:rPr lang="en-US" sz="1400" b="0">
                          <a:solidFill>
                            <a:schemeClr val="bg1"/>
                          </a:solidFill>
                        </a:rPr>
                        <a:t>Hematology/oncology</a:t>
                      </a:r>
                      <a:r>
                        <a:rPr lang="en-US" sz="1400" b="0" baseline="30000">
                          <a:solidFill>
                            <a:schemeClr val="bg1"/>
                          </a:solidFill>
                        </a:rPr>
                        <a:t>1,4,7-20</a:t>
                      </a:r>
                      <a:endParaRPr lang="en-US" sz="1400" b="0" baseline="30000">
                        <a:solidFill>
                          <a:srgbClr val="FF0000"/>
                        </a:solidFill>
                      </a:endParaRP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16</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4</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5</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strike="noStrike"/>
                        <a:t>1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strike="noStrike"/>
                        <a:t>14</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04357068"/>
                  </a:ext>
                </a:extLst>
              </a:tr>
              <a:tr h="0">
                <a:tc>
                  <a:txBody>
                    <a:bodyPr vert="horz" wrap="square"/>
                    <a:lstStyle/>
                    <a:p>
                      <a:pPr marL="346075" indent="0" algn="l">
                        <a:lnSpc>
                          <a:spcPct val="100000"/>
                        </a:lnSpc>
                      </a:pPr>
                      <a:r>
                        <a:rPr lang="en-US" sz="1400" b="0">
                          <a:solidFill>
                            <a:schemeClr val="bg1"/>
                          </a:solidFill>
                        </a:rPr>
                        <a:t>Inflammation</a:t>
                      </a:r>
                      <a:r>
                        <a:rPr lang="en-US" sz="1400" b="0" baseline="30000">
                          <a:solidFill>
                            <a:schemeClr val="bg1"/>
                          </a:solidFill>
                        </a:rPr>
                        <a:t>1,4,21-25</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6</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strike="noStrike"/>
                        <a:t>9</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strike="noStrike"/>
                        <a:t>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5</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50715565"/>
                  </a:ext>
                </a:extLst>
              </a:tr>
              <a:tr h="0">
                <a:tc>
                  <a:txBody>
                    <a:bodyPr vert="horz" wrap="square"/>
                    <a:lstStyle/>
                    <a:p>
                      <a:pPr marL="346075" indent="0" algn="l">
                        <a:lnSpc>
                          <a:spcPct val="100000"/>
                        </a:lnSpc>
                      </a:pPr>
                      <a:r>
                        <a:rPr lang="en-US" sz="1400" b="0">
                          <a:solidFill>
                            <a:schemeClr val="bg1"/>
                          </a:solidFill>
                        </a:rPr>
                        <a:t>Nephrology</a:t>
                      </a:r>
                      <a:r>
                        <a:rPr lang="en-US" sz="1400" b="0" baseline="30000">
                          <a:solidFill>
                            <a:schemeClr val="bg1"/>
                          </a:solidFill>
                        </a:rPr>
                        <a:t>1,4,8,10,26,27</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4</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5996827"/>
                  </a:ext>
                </a:extLst>
              </a:tr>
              <a:tr h="0">
                <a:tc>
                  <a:txBody>
                    <a:bodyPr vert="horz" wrap="square"/>
                    <a:lstStyle/>
                    <a:p>
                      <a:pPr marL="346075" indent="0" algn="l">
                        <a:lnSpc>
                          <a:spcPct val="100000"/>
                        </a:lnSpc>
                      </a:pPr>
                      <a:r>
                        <a:rPr lang="en-US" sz="1400" b="0">
                          <a:solidFill>
                            <a:schemeClr val="bg1"/>
                          </a:solidFill>
                        </a:rPr>
                        <a:t>Neuroscience</a:t>
                      </a:r>
                      <a:r>
                        <a:rPr lang="en-US" sz="1400" b="0" baseline="30000">
                          <a:solidFill>
                            <a:schemeClr val="bg1"/>
                          </a:solidFill>
                        </a:rPr>
                        <a:t>1,4,28</a:t>
                      </a:r>
                    </a:p>
                  </a:txBody>
                  <a:tcPr marT="109728" marB="1097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vert="horz" wrap="square"/>
                    <a:lstStyle/>
                    <a:p>
                      <a:pPr algn="ctr">
                        <a:lnSpc>
                          <a:spcPct val="100000"/>
                        </a:lnSpc>
                      </a:pPr>
                      <a:r>
                        <a:rPr lang="en-US" sz="1400" b="0"/>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vert="horz" wrap="square"/>
                    <a:lstStyle/>
                    <a:p>
                      <a:pPr algn="ctr">
                        <a:lnSpc>
                          <a:spcPct val="100000"/>
                        </a:lnSpc>
                      </a:pPr>
                      <a:r>
                        <a:rPr lang="en-US" sz="1400" b="0"/>
                        <a:t>1</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9823348"/>
                  </a:ext>
                </a:extLst>
              </a:tr>
            </a:tbl>
          </a:graphicData>
        </a:graphic>
      </p:graphicFrame>
      <p:sp>
        <p:nvSpPr>
          <p:cNvPr id="30" name="TextBox 29">
            <a:extLst>
              <a:ext uri="{FF2B5EF4-FFF2-40B4-BE49-F238E27FC236}">
                <a16:creationId xmlns:a16="http://schemas.microsoft.com/office/drawing/2014/main" id="{E2FE06B7-42AD-4F11-8CEB-E67BA7B99038}"/>
              </a:ext>
            </a:extLst>
          </p:cNvPr>
          <p:cNvSpPr txBox="1"/>
          <p:nvPr/>
        </p:nvSpPr>
        <p:spPr>
          <a:xfrm>
            <a:off x="338632" y="4447513"/>
            <a:ext cx="10324800" cy="246221"/>
          </a:xfrm>
          <a:prstGeom prst="rect">
            <a:avLst/>
          </a:prstGeom>
          <a:noFill/>
        </p:spPr>
        <p:txBody>
          <a:bodyPr wrap="square" lIns="0" tIns="45720" rIns="0" bIns="45720" rtlCol="0">
            <a:spAutoFit/>
          </a:bodyPr>
          <a:lstStyle/>
          <a:p>
            <a:r>
              <a:rPr lang="en-US" sz="1000" baseline="30000"/>
              <a:t>a</a:t>
            </a:r>
            <a:r>
              <a:rPr lang="en-US" sz="1000"/>
              <a:t>Modalities in use across the pipeline and marketed products. Modality refers to the structural template of a therapeutic agent.</a:t>
            </a:r>
          </a:p>
        </p:txBody>
      </p:sp>
      <p:sp>
        <p:nvSpPr>
          <p:cNvPr id="34" name="Graphic 32">
            <a:extLst>
              <a:ext uri="{FF2B5EF4-FFF2-40B4-BE49-F238E27FC236}">
                <a16:creationId xmlns:a16="http://schemas.microsoft.com/office/drawing/2014/main" id="{A6B8260C-CF22-4469-8FA8-6CCAD8037DBA}"/>
              </a:ext>
            </a:extLst>
          </p:cNvPr>
          <p:cNvSpPr/>
          <p:nvPr/>
        </p:nvSpPr>
        <p:spPr>
          <a:xfrm>
            <a:off x="4012365" y="1932895"/>
            <a:ext cx="210230" cy="210230"/>
          </a:xfrm>
          <a:custGeom>
            <a:gdLst>
              <a:gd name="connsiteX0" fmla="*/ 351379 w 361950"/>
              <a:gd name="connsiteY0" fmla="*/ 84636 h 361950"/>
              <a:gd name="connsiteX1" fmla="*/ 313279 w 361950"/>
              <a:gd name="connsiteY1" fmla="*/ 62062 h 361950"/>
              <a:gd name="connsiteX2" fmla="*/ 304230 w 361950"/>
              <a:gd name="connsiteY2" fmla="*/ 52537 h 361950"/>
              <a:gd name="connsiteX3" fmla="*/ 254425 w 361950"/>
              <a:gd name="connsiteY3" fmla="*/ 7197 h 361950"/>
              <a:gd name="connsiteX4" fmla="*/ 209085 w 361950"/>
              <a:gd name="connsiteY4" fmla="*/ 57003 h 361950"/>
              <a:gd name="connsiteX5" fmla="*/ 216981 w 361950"/>
              <a:gd name="connsiteY5" fmla="*/ 81112 h 361950"/>
              <a:gd name="connsiteX6" fmla="*/ 81059 w 361950"/>
              <a:gd name="connsiteY6" fmla="*/ 218082 h 361950"/>
              <a:gd name="connsiteX7" fmla="*/ 49436 w 361950"/>
              <a:gd name="connsiteY7" fmla="*/ 210462 h 361950"/>
              <a:gd name="connsiteX8" fmla="*/ 14194 w 361950"/>
              <a:gd name="connsiteY8" fmla="*/ 232845 h 361950"/>
              <a:gd name="connsiteX9" fmla="*/ 29851 w 361950"/>
              <a:gd name="connsiteY9" fmla="*/ 298353 h 361950"/>
              <a:gd name="connsiteX10" fmla="*/ 52294 w 361950"/>
              <a:gd name="connsiteY10" fmla="*/ 305331 h 361950"/>
              <a:gd name="connsiteX11" fmla="*/ 61819 w 361950"/>
              <a:gd name="connsiteY11" fmla="*/ 314379 h 361950"/>
              <a:gd name="connsiteX12" fmla="*/ 84393 w 361950"/>
              <a:gd name="connsiteY12" fmla="*/ 352479 h 361950"/>
              <a:gd name="connsiteX13" fmla="*/ 134304 w 361950"/>
              <a:gd name="connsiteY13" fmla="*/ 352479 h 361950"/>
              <a:gd name="connsiteX14" fmla="*/ 156021 w 361950"/>
              <a:gd name="connsiteY14" fmla="*/ 317046 h 361950"/>
              <a:gd name="connsiteX15" fmla="*/ 148401 w 361950"/>
              <a:gd name="connsiteY15" fmla="*/ 285423 h 361950"/>
              <a:gd name="connsiteX16" fmla="*/ 284513 w 361950"/>
              <a:gd name="connsiteY16" fmla="*/ 149311 h 361950"/>
              <a:gd name="connsiteX17" fmla="*/ 316136 w 361950"/>
              <a:gd name="connsiteY17" fmla="*/ 156931 h 361950"/>
              <a:gd name="connsiteX18" fmla="*/ 351379 w 361950"/>
              <a:gd name="connsiteY18" fmla="*/ 134547 h 361950"/>
              <a:gd name="connsiteX19" fmla="*/ 351379 w 361950"/>
              <a:gd name="connsiteY19" fmla="*/ 84636 h 361950"/>
              <a:gd name="connsiteX20" fmla="*/ 335186 w 361950"/>
              <a:gd name="connsiteY20" fmla="*/ 124451 h 361950"/>
              <a:gd name="connsiteX21" fmla="*/ 295955 w 361950"/>
              <a:gd name="connsiteY21" fmla="*/ 134142 h 361950"/>
              <a:gd name="connsiteX22" fmla="*/ 290419 w 361950"/>
              <a:gd name="connsiteY22" fmla="*/ 129785 h 361950"/>
              <a:gd name="connsiteX23" fmla="*/ 276988 w 361950"/>
              <a:gd name="connsiteY23" fmla="*/ 129785 h 361950"/>
              <a:gd name="connsiteX24" fmla="*/ 128875 w 361950"/>
              <a:gd name="connsiteY24" fmla="*/ 277994 h 361950"/>
              <a:gd name="connsiteX25" fmla="*/ 126112 w 361950"/>
              <a:gd name="connsiteY25" fmla="*/ 284757 h 361950"/>
              <a:gd name="connsiteX26" fmla="*/ 128875 w 361950"/>
              <a:gd name="connsiteY26" fmla="*/ 291424 h 361950"/>
              <a:gd name="connsiteX27" fmla="*/ 137066 w 361950"/>
              <a:gd name="connsiteY27" fmla="*/ 314856 h 361950"/>
              <a:gd name="connsiteX28" fmla="*/ 123541 w 361950"/>
              <a:gd name="connsiteY28" fmla="*/ 336096 h 361950"/>
              <a:gd name="connsiteX29" fmla="*/ 123541 w 361950"/>
              <a:gd name="connsiteY29" fmla="*/ 336096 h 361950"/>
              <a:gd name="connsiteX30" fmla="*/ 94013 w 361950"/>
              <a:gd name="connsiteY30" fmla="*/ 336096 h 361950"/>
              <a:gd name="connsiteX31" fmla="*/ 80297 w 361950"/>
              <a:gd name="connsiteY31" fmla="*/ 313141 h 361950"/>
              <a:gd name="connsiteX32" fmla="*/ 53341 w 361950"/>
              <a:gd name="connsiteY32" fmla="*/ 286185 h 361950"/>
              <a:gd name="connsiteX33" fmla="*/ 23957 w 361950"/>
              <a:gd name="connsiteY33" fmla="*/ 258420 h 361950"/>
              <a:gd name="connsiteX34" fmla="*/ 51722 w 361950"/>
              <a:gd name="connsiteY34" fmla="*/ 229035 h 361950"/>
              <a:gd name="connsiteX35" fmla="*/ 54961 w 361950"/>
              <a:gd name="connsiteY35" fmla="*/ 229035 h 361950"/>
              <a:gd name="connsiteX36" fmla="*/ 75154 w 361950"/>
              <a:gd name="connsiteY36" fmla="*/ 237417 h 361950"/>
              <a:gd name="connsiteX37" fmla="*/ 88584 w 361950"/>
              <a:gd name="connsiteY37" fmla="*/ 237417 h 361950"/>
              <a:gd name="connsiteX38" fmla="*/ 236698 w 361950"/>
              <a:gd name="connsiteY38" fmla="*/ 89399 h 361950"/>
              <a:gd name="connsiteX39" fmla="*/ 239460 w 361950"/>
              <a:gd name="connsiteY39" fmla="*/ 82636 h 361950"/>
              <a:gd name="connsiteX40" fmla="*/ 236698 w 361950"/>
              <a:gd name="connsiteY40" fmla="*/ 75969 h 361950"/>
              <a:gd name="connsiteX41" fmla="*/ 228506 w 361950"/>
              <a:gd name="connsiteY41" fmla="*/ 52537 h 361950"/>
              <a:gd name="connsiteX42" fmla="*/ 257891 w 361950"/>
              <a:gd name="connsiteY42" fmla="*/ 24772 h 361950"/>
              <a:gd name="connsiteX43" fmla="*/ 285656 w 361950"/>
              <a:gd name="connsiteY43" fmla="*/ 54156 h 361950"/>
              <a:gd name="connsiteX44" fmla="*/ 312612 w 361950"/>
              <a:gd name="connsiteY44" fmla="*/ 81112 h 361950"/>
              <a:gd name="connsiteX45" fmla="*/ 339271 w 361950"/>
              <a:gd name="connsiteY45" fmla="*/ 111482 h 361950"/>
              <a:gd name="connsiteX46" fmla="*/ 335186 w 361950"/>
              <a:gd name="connsiteY46" fmla="*/ 124451 h 36195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61950" h="361950">
                <a:moveTo>
                  <a:pt x="351379" y="84636"/>
                </a:moveTo>
                <a:cubicBezTo>
                  <a:pt x="343162" y="71305"/>
                  <a:pt x="328918" y="62865"/>
                  <a:pt x="313279" y="62062"/>
                </a:cubicBezTo>
                <a:cubicBezTo>
                  <a:pt x="308205" y="61808"/>
                  <a:pt x="304223" y="57617"/>
                  <a:pt x="304230" y="52537"/>
                </a:cubicBezTo>
                <a:cubicBezTo>
                  <a:pt x="302997" y="26264"/>
                  <a:pt x="280698" y="5964"/>
                  <a:pt x="254425" y="7197"/>
                </a:cubicBezTo>
                <a:cubicBezTo>
                  <a:pt x="228151" y="8430"/>
                  <a:pt x="207851" y="30729"/>
                  <a:pt x="209085" y="57003"/>
                </a:cubicBezTo>
                <a:cubicBezTo>
                  <a:pt x="209489" y="65605"/>
                  <a:pt x="212217" y="73937"/>
                  <a:pt x="216981" y="81112"/>
                </a:cubicBezTo>
                <a:lnTo>
                  <a:pt x="81059" y="218082"/>
                </a:lnTo>
                <a:cubicBezTo>
                  <a:pt x="71739" y="211910"/>
                  <a:pt x="60545" y="209212"/>
                  <a:pt x="49436" y="210462"/>
                </a:cubicBezTo>
                <a:cubicBezTo>
                  <a:pt x="34870" y="212102"/>
                  <a:pt x="21871" y="220358"/>
                  <a:pt x="14194" y="232845"/>
                </a:cubicBezTo>
                <a:cubicBezTo>
                  <a:pt x="428" y="255258"/>
                  <a:pt x="7438" y="284586"/>
                  <a:pt x="29851" y="298353"/>
                </a:cubicBezTo>
                <a:cubicBezTo>
                  <a:pt x="36631" y="302517"/>
                  <a:pt x="44347" y="304916"/>
                  <a:pt x="52294" y="305331"/>
                </a:cubicBezTo>
                <a:cubicBezTo>
                  <a:pt x="57373" y="305324"/>
                  <a:pt x="61564" y="309306"/>
                  <a:pt x="61819" y="314379"/>
                </a:cubicBezTo>
                <a:cubicBezTo>
                  <a:pt x="62622" y="330019"/>
                  <a:pt x="71062" y="344263"/>
                  <a:pt x="84393" y="352479"/>
                </a:cubicBezTo>
                <a:cubicBezTo>
                  <a:pt x="99698" y="361895"/>
                  <a:pt x="118999" y="361895"/>
                  <a:pt x="134304" y="352479"/>
                </a:cubicBezTo>
                <a:cubicBezTo>
                  <a:pt x="146586" y="344617"/>
                  <a:pt x="154588" y="331560"/>
                  <a:pt x="156021" y="317046"/>
                </a:cubicBezTo>
                <a:cubicBezTo>
                  <a:pt x="157271" y="305937"/>
                  <a:pt x="154573" y="294744"/>
                  <a:pt x="148401" y="285423"/>
                </a:cubicBezTo>
                <a:lnTo>
                  <a:pt x="284513" y="149311"/>
                </a:lnTo>
                <a:cubicBezTo>
                  <a:pt x="293833" y="155483"/>
                  <a:pt x="305027" y="158181"/>
                  <a:pt x="316136" y="156931"/>
                </a:cubicBezTo>
                <a:cubicBezTo>
                  <a:pt x="330703" y="155291"/>
                  <a:pt x="343702" y="147035"/>
                  <a:pt x="351379" y="134547"/>
                </a:cubicBezTo>
                <a:cubicBezTo>
                  <a:pt x="360794" y="119243"/>
                  <a:pt x="360794" y="99941"/>
                  <a:pt x="351379" y="84636"/>
                </a:cubicBezTo>
                <a:close/>
                <a:moveTo>
                  <a:pt x="335186" y="124451"/>
                </a:moveTo>
                <a:cubicBezTo>
                  <a:pt x="327029" y="137960"/>
                  <a:pt x="309464" y="142299"/>
                  <a:pt x="295955" y="134142"/>
                </a:cubicBezTo>
                <a:cubicBezTo>
                  <a:pt x="293936" y="132923"/>
                  <a:pt x="292077" y="131460"/>
                  <a:pt x="290419" y="129785"/>
                </a:cubicBezTo>
                <a:cubicBezTo>
                  <a:pt x="286704" y="126092"/>
                  <a:pt x="280703" y="126092"/>
                  <a:pt x="276988" y="129785"/>
                </a:cubicBezTo>
                <a:lnTo>
                  <a:pt x="128875" y="277994"/>
                </a:lnTo>
                <a:cubicBezTo>
                  <a:pt x="127092" y="279791"/>
                  <a:pt x="126098" y="282225"/>
                  <a:pt x="126112" y="284757"/>
                </a:cubicBezTo>
                <a:cubicBezTo>
                  <a:pt x="126123" y="287255"/>
                  <a:pt x="127115" y="289650"/>
                  <a:pt x="128875" y="291424"/>
                </a:cubicBezTo>
                <a:cubicBezTo>
                  <a:pt x="135032" y="297579"/>
                  <a:pt x="138048" y="306205"/>
                  <a:pt x="137066" y="314856"/>
                </a:cubicBezTo>
                <a:cubicBezTo>
                  <a:pt x="136089" y="323648"/>
                  <a:pt x="131094" y="331491"/>
                  <a:pt x="123541" y="336096"/>
                </a:cubicBezTo>
                <a:lnTo>
                  <a:pt x="123541" y="336096"/>
                </a:lnTo>
                <a:cubicBezTo>
                  <a:pt x="114460" y="341576"/>
                  <a:pt x="103093" y="341576"/>
                  <a:pt x="94013" y="336096"/>
                </a:cubicBezTo>
                <a:cubicBezTo>
                  <a:pt x="85922" y="331188"/>
                  <a:pt x="80786" y="322592"/>
                  <a:pt x="80297" y="313141"/>
                </a:cubicBezTo>
                <a:cubicBezTo>
                  <a:pt x="79494" y="298599"/>
                  <a:pt x="67883" y="286988"/>
                  <a:pt x="53341" y="286185"/>
                </a:cubicBezTo>
                <a:cubicBezTo>
                  <a:pt x="37560" y="286632"/>
                  <a:pt x="24404" y="274202"/>
                  <a:pt x="23957" y="258420"/>
                </a:cubicBezTo>
                <a:cubicBezTo>
                  <a:pt x="23510" y="242638"/>
                  <a:pt x="35941" y="229482"/>
                  <a:pt x="51722" y="229035"/>
                </a:cubicBezTo>
                <a:cubicBezTo>
                  <a:pt x="52799" y="228940"/>
                  <a:pt x="53883" y="228940"/>
                  <a:pt x="54961" y="229035"/>
                </a:cubicBezTo>
                <a:cubicBezTo>
                  <a:pt x="62537" y="229042"/>
                  <a:pt x="69800" y="232057"/>
                  <a:pt x="75154" y="237417"/>
                </a:cubicBezTo>
                <a:cubicBezTo>
                  <a:pt x="78868" y="241110"/>
                  <a:pt x="84869" y="241110"/>
                  <a:pt x="88584" y="237417"/>
                </a:cubicBezTo>
                <a:lnTo>
                  <a:pt x="236698" y="89399"/>
                </a:lnTo>
                <a:cubicBezTo>
                  <a:pt x="238481" y="87602"/>
                  <a:pt x="239474" y="85168"/>
                  <a:pt x="239460" y="82636"/>
                </a:cubicBezTo>
                <a:cubicBezTo>
                  <a:pt x="239449" y="80138"/>
                  <a:pt x="238457" y="77743"/>
                  <a:pt x="236698" y="75969"/>
                </a:cubicBezTo>
                <a:cubicBezTo>
                  <a:pt x="230541" y="69814"/>
                  <a:pt x="227524" y="61188"/>
                  <a:pt x="228506" y="52537"/>
                </a:cubicBezTo>
                <a:cubicBezTo>
                  <a:pt x="228953" y="36756"/>
                  <a:pt x="242109" y="24325"/>
                  <a:pt x="257891" y="24772"/>
                </a:cubicBezTo>
                <a:cubicBezTo>
                  <a:pt x="273673" y="25219"/>
                  <a:pt x="286103" y="38375"/>
                  <a:pt x="285656" y="54156"/>
                </a:cubicBezTo>
                <a:cubicBezTo>
                  <a:pt x="286459" y="68698"/>
                  <a:pt x="298070" y="80309"/>
                  <a:pt x="312612" y="81112"/>
                </a:cubicBezTo>
                <a:cubicBezTo>
                  <a:pt x="328361" y="82136"/>
                  <a:pt x="340296" y="95733"/>
                  <a:pt x="339271" y="111482"/>
                </a:cubicBezTo>
                <a:cubicBezTo>
                  <a:pt x="338973" y="116071"/>
                  <a:pt x="337572" y="120520"/>
                  <a:pt x="335186" y="124451"/>
                </a:cubicBezTo>
                <a:close/>
              </a:path>
            </a:pathLst>
          </a:custGeom>
          <a:solidFill>
            <a:schemeClr val="bg1"/>
          </a:solidFill>
          <a:ln w="9525" cap="flat">
            <a:solidFill>
              <a:schemeClr val="bg1"/>
            </a:solidFill>
            <a:prstDash val="solid"/>
            <a:miter/>
          </a:ln>
        </p:spPr>
        <p:txBody>
          <a:bodyPr rtlCol="0" anchor="ctr"/>
          <a:lstStyle/>
          <a:p>
            <a:endParaRPr lang="en-US"/>
          </a:p>
        </p:txBody>
      </p:sp>
      <p:sp>
        <p:nvSpPr>
          <p:cNvPr id="37" name="Graphic 35">
            <a:extLst>
              <a:ext uri="{FF2B5EF4-FFF2-40B4-BE49-F238E27FC236}">
                <a16:creationId xmlns:a16="http://schemas.microsoft.com/office/drawing/2014/main" id="{C3B61608-1598-4449-85D5-632ADD888B19}"/>
              </a:ext>
            </a:extLst>
          </p:cNvPr>
          <p:cNvSpPr/>
          <p:nvPr/>
        </p:nvSpPr>
        <p:spPr>
          <a:xfrm>
            <a:off x="4032179" y="2348259"/>
            <a:ext cx="170602" cy="238342"/>
          </a:xfrm>
          <a:custGeom>
            <a:gdLst>
              <a:gd name="connsiteX0" fmla="*/ 566948 w 647700"/>
              <a:gd name="connsiteY0" fmla="*/ 329705 h 904875"/>
              <a:gd name="connsiteX1" fmla="*/ 491700 w 647700"/>
              <a:gd name="connsiteY1" fmla="*/ 268745 h 904875"/>
              <a:gd name="connsiteX2" fmla="*/ 537420 w 647700"/>
              <a:gd name="connsiteY2" fmla="*/ 261125 h 904875"/>
              <a:gd name="connsiteX3" fmla="*/ 537420 w 647700"/>
              <a:gd name="connsiteY3" fmla="*/ 261125 h 904875"/>
              <a:gd name="connsiteX4" fmla="*/ 541230 w 647700"/>
              <a:gd name="connsiteY4" fmla="*/ 260172 h 904875"/>
              <a:gd name="connsiteX5" fmla="*/ 560280 w 647700"/>
              <a:gd name="connsiteY5" fmla="*/ 224930 h 904875"/>
              <a:gd name="connsiteX6" fmla="*/ 552660 w 647700"/>
              <a:gd name="connsiteY6" fmla="*/ 178257 h 904875"/>
              <a:gd name="connsiteX7" fmla="*/ 498368 w 647700"/>
              <a:gd name="connsiteY7" fmla="*/ 117297 h 904875"/>
              <a:gd name="connsiteX8" fmla="*/ 342158 w 647700"/>
              <a:gd name="connsiteY8" fmla="*/ 158255 h 904875"/>
              <a:gd name="connsiteX9" fmla="*/ 264053 w 647700"/>
              <a:gd name="connsiteY9" fmla="*/ 120155 h 904875"/>
              <a:gd name="connsiteX10" fmla="*/ 276435 w 647700"/>
              <a:gd name="connsiteY10" fmla="*/ 81102 h 904875"/>
              <a:gd name="connsiteX11" fmla="*/ 276435 w 647700"/>
              <a:gd name="connsiteY11" fmla="*/ 81102 h 904875"/>
              <a:gd name="connsiteX12" fmla="*/ 259290 w 647700"/>
              <a:gd name="connsiteY12" fmla="*/ 43955 h 904875"/>
              <a:gd name="connsiteX13" fmla="*/ 215475 w 647700"/>
              <a:gd name="connsiteY13" fmla="*/ 19190 h 904875"/>
              <a:gd name="connsiteX14" fmla="*/ 127845 w 647700"/>
              <a:gd name="connsiteY14" fmla="*/ 23000 h 904875"/>
              <a:gd name="connsiteX15" fmla="*/ 127845 w 647700"/>
              <a:gd name="connsiteY15" fmla="*/ 23000 h 904875"/>
              <a:gd name="connsiteX16" fmla="*/ 127845 w 647700"/>
              <a:gd name="connsiteY16" fmla="*/ 23000 h 904875"/>
              <a:gd name="connsiteX17" fmla="*/ 127845 w 647700"/>
              <a:gd name="connsiteY17" fmla="*/ 23000 h 904875"/>
              <a:gd name="connsiteX18" fmla="*/ 127845 w 647700"/>
              <a:gd name="connsiteY18" fmla="*/ 23000 h 904875"/>
              <a:gd name="connsiteX19" fmla="*/ 80220 w 647700"/>
              <a:gd name="connsiteY19" fmla="*/ 140157 h 904875"/>
              <a:gd name="connsiteX20" fmla="*/ 55455 w 647700"/>
              <a:gd name="connsiteY20" fmla="*/ 204927 h 904875"/>
              <a:gd name="connsiteX21" fmla="*/ 39263 w 647700"/>
              <a:gd name="connsiteY21" fmla="*/ 249695 h 904875"/>
              <a:gd name="connsiteX22" fmla="*/ 28785 w 647700"/>
              <a:gd name="connsiteY22" fmla="*/ 280175 h 904875"/>
              <a:gd name="connsiteX23" fmla="*/ 28785 w 647700"/>
              <a:gd name="connsiteY23" fmla="*/ 505917 h 904875"/>
              <a:gd name="connsiteX24" fmla="*/ 29738 w 647700"/>
              <a:gd name="connsiteY24" fmla="*/ 545922 h 904875"/>
              <a:gd name="connsiteX25" fmla="*/ 143085 w 647700"/>
              <a:gd name="connsiteY25" fmla="*/ 741185 h 904875"/>
              <a:gd name="connsiteX26" fmla="*/ 504083 w 647700"/>
              <a:gd name="connsiteY26" fmla="*/ 901205 h 904875"/>
              <a:gd name="connsiteX27" fmla="*/ 519323 w 647700"/>
              <a:gd name="connsiteY27" fmla="*/ 900252 h 904875"/>
              <a:gd name="connsiteX28" fmla="*/ 618383 w 647700"/>
              <a:gd name="connsiteY28" fmla="*/ 815480 h 904875"/>
              <a:gd name="connsiteX29" fmla="*/ 566948 w 647700"/>
              <a:gd name="connsiteY29" fmla="*/ 329705 h 904875"/>
              <a:gd name="connsiteX30" fmla="*/ 523133 w 647700"/>
              <a:gd name="connsiteY30" fmla="*/ 187782 h 904875"/>
              <a:gd name="connsiteX31" fmla="*/ 529800 w 647700"/>
              <a:gd name="connsiteY31" fmla="*/ 225882 h 904875"/>
              <a:gd name="connsiteX32" fmla="*/ 512655 w 647700"/>
              <a:gd name="connsiteY32" fmla="*/ 191592 h 904875"/>
              <a:gd name="connsiteX33" fmla="*/ 505988 w 647700"/>
              <a:gd name="connsiteY33" fmla="*/ 153492 h 904875"/>
              <a:gd name="connsiteX34" fmla="*/ 523133 w 647700"/>
              <a:gd name="connsiteY34" fmla="*/ 187782 h 904875"/>
              <a:gd name="connsiteX35" fmla="*/ 204998 w 647700"/>
              <a:gd name="connsiteY35" fmla="*/ 46812 h 904875"/>
              <a:gd name="connsiteX36" fmla="*/ 241193 w 647700"/>
              <a:gd name="connsiteY36" fmla="*/ 66815 h 904875"/>
              <a:gd name="connsiteX37" fmla="*/ 200235 w 647700"/>
              <a:gd name="connsiteY37" fmla="*/ 56337 h 904875"/>
              <a:gd name="connsiteX38" fmla="*/ 164040 w 647700"/>
              <a:gd name="connsiteY38" fmla="*/ 36335 h 904875"/>
              <a:gd name="connsiteX39" fmla="*/ 204998 w 647700"/>
              <a:gd name="connsiteY39" fmla="*/ 46812 h 904875"/>
              <a:gd name="connsiteX40" fmla="*/ 58313 w 647700"/>
              <a:gd name="connsiteY40" fmla="*/ 290652 h 904875"/>
              <a:gd name="connsiteX41" fmla="*/ 68790 w 647700"/>
              <a:gd name="connsiteY41" fmla="*/ 260172 h 904875"/>
              <a:gd name="connsiteX42" fmla="*/ 84983 w 647700"/>
              <a:gd name="connsiteY42" fmla="*/ 216357 h 904875"/>
              <a:gd name="connsiteX43" fmla="*/ 109748 w 647700"/>
              <a:gd name="connsiteY43" fmla="*/ 151587 h 904875"/>
              <a:gd name="connsiteX44" fmla="*/ 145943 w 647700"/>
              <a:gd name="connsiteY44" fmla="*/ 61100 h 904875"/>
              <a:gd name="connsiteX45" fmla="*/ 189758 w 647700"/>
              <a:gd name="connsiteY45" fmla="*/ 84912 h 904875"/>
              <a:gd name="connsiteX46" fmla="*/ 239288 w 647700"/>
              <a:gd name="connsiteY46" fmla="*/ 97295 h 904875"/>
              <a:gd name="connsiteX47" fmla="*/ 240240 w 647700"/>
              <a:gd name="connsiteY47" fmla="*/ 97295 h 904875"/>
              <a:gd name="connsiteX48" fmla="*/ 229763 w 647700"/>
              <a:gd name="connsiteY48" fmla="*/ 130632 h 904875"/>
              <a:gd name="connsiteX49" fmla="*/ 224048 w 647700"/>
              <a:gd name="connsiteY49" fmla="*/ 163970 h 904875"/>
              <a:gd name="connsiteX50" fmla="*/ 224048 w 647700"/>
              <a:gd name="connsiteY50" fmla="*/ 178257 h 904875"/>
              <a:gd name="connsiteX51" fmla="*/ 239288 w 647700"/>
              <a:gd name="connsiteY51" fmla="*/ 193497 h 904875"/>
              <a:gd name="connsiteX52" fmla="*/ 239288 w 647700"/>
              <a:gd name="connsiteY52" fmla="*/ 193497 h 904875"/>
              <a:gd name="connsiteX53" fmla="*/ 254528 w 647700"/>
              <a:gd name="connsiteY53" fmla="*/ 178257 h 904875"/>
              <a:gd name="connsiteX54" fmla="*/ 254528 w 647700"/>
              <a:gd name="connsiteY54" fmla="*/ 163970 h 904875"/>
              <a:gd name="connsiteX55" fmla="*/ 256433 w 647700"/>
              <a:gd name="connsiteY55" fmla="*/ 147777 h 904875"/>
              <a:gd name="connsiteX56" fmla="*/ 310725 w 647700"/>
              <a:gd name="connsiteY56" fmla="*/ 172542 h 904875"/>
              <a:gd name="connsiteX57" fmla="*/ 234525 w 647700"/>
              <a:gd name="connsiteY57" fmla="*/ 225882 h 904875"/>
              <a:gd name="connsiteX58" fmla="*/ 167850 w 647700"/>
              <a:gd name="connsiteY58" fmla="*/ 239217 h 904875"/>
              <a:gd name="connsiteX59" fmla="*/ 38310 w 647700"/>
              <a:gd name="connsiteY59" fmla="*/ 394475 h 904875"/>
              <a:gd name="connsiteX60" fmla="*/ 58313 w 647700"/>
              <a:gd name="connsiteY60" fmla="*/ 290652 h 904875"/>
              <a:gd name="connsiteX61" fmla="*/ 590760 w 647700"/>
              <a:gd name="connsiteY61" fmla="*/ 804050 h 904875"/>
              <a:gd name="connsiteX62" fmla="*/ 518370 w 647700"/>
              <a:gd name="connsiteY62" fmla="*/ 870725 h 904875"/>
              <a:gd name="connsiteX63" fmla="*/ 164040 w 647700"/>
              <a:gd name="connsiteY63" fmla="*/ 718325 h 904875"/>
              <a:gd name="connsiteX64" fmla="*/ 61170 w 647700"/>
              <a:gd name="connsiteY64" fmla="*/ 544970 h 904875"/>
              <a:gd name="connsiteX65" fmla="*/ 176423 w 647700"/>
              <a:gd name="connsiteY65" fmla="*/ 269697 h 904875"/>
              <a:gd name="connsiteX66" fmla="*/ 202140 w 647700"/>
              <a:gd name="connsiteY66" fmla="*/ 263030 h 904875"/>
              <a:gd name="connsiteX67" fmla="*/ 199283 w 647700"/>
              <a:gd name="connsiteY67" fmla="*/ 266840 h 904875"/>
              <a:gd name="connsiteX68" fmla="*/ 175470 w 647700"/>
              <a:gd name="connsiteY68" fmla="*/ 273507 h 904875"/>
              <a:gd name="connsiteX69" fmla="*/ 159278 w 647700"/>
              <a:gd name="connsiteY69" fmla="*/ 287795 h 904875"/>
              <a:gd name="connsiteX70" fmla="*/ 173565 w 647700"/>
              <a:gd name="connsiteY70" fmla="*/ 303987 h 904875"/>
              <a:gd name="connsiteX71" fmla="*/ 225000 w 647700"/>
              <a:gd name="connsiteY71" fmla="*/ 283985 h 904875"/>
              <a:gd name="connsiteX72" fmla="*/ 477413 w 647700"/>
              <a:gd name="connsiteY72" fmla="*/ 151587 h 904875"/>
              <a:gd name="connsiteX73" fmla="*/ 485033 w 647700"/>
              <a:gd name="connsiteY73" fmla="*/ 200165 h 904875"/>
              <a:gd name="connsiteX74" fmla="*/ 501225 w 647700"/>
              <a:gd name="connsiteY74" fmla="*/ 236360 h 904875"/>
              <a:gd name="connsiteX75" fmla="*/ 343110 w 647700"/>
              <a:gd name="connsiteY75" fmla="*/ 337325 h 904875"/>
              <a:gd name="connsiteX76" fmla="*/ 330728 w 647700"/>
              <a:gd name="connsiteY76" fmla="*/ 380187 h 904875"/>
              <a:gd name="connsiteX77" fmla="*/ 305963 w 647700"/>
              <a:gd name="connsiteY77" fmla="*/ 406857 h 904875"/>
              <a:gd name="connsiteX78" fmla="*/ 269768 w 647700"/>
              <a:gd name="connsiteY78" fmla="*/ 445910 h 904875"/>
              <a:gd name="connsiteX79" fmla="*/ 277388 w 647700"/>
              <a:gd name="connsiteY79" fmla="*/ 465912 h 904875"/>
              <a:gd name="connsiteX80" fmla="*/ 284055 w 647700"/>
              <a:gd name="connsiteY80" fmla="*/ 467817 h 904875"/>
              <a:gd name="connsiteX81" fmla="*/ 298343 w 647700"/>
              <a:gd name="connsiteY81" fmla="*/ 459245 h 904875"/>
              <a:gd name="connsiteX82" fmla="*/ 324060 w 647700"/>
              <a:gd name="connsiteY82" fmla="*/ 431622 h 904875"/>
              <a:gd name="connsiteX83" fmla="*/ 325013 w 647700"/>
              <a:gd name="connsiteY83" fmla="*/ 454482 h 904875"/>
              <a:gd name="connsiteX84" fmla="*/ 333585 w 647700"/>
              <a:gd name="connsiteY84" fmla="*/ 478295 h 904875"/>
              <a:gd name="connsiteX85" fmla="*/ 280245 w 647700"/>
              <a:gd name="connsiteY85" fmla="*/ 610692 h 904875"/>
              <a:gd name="connsiteX86" fmla="*/ 280245 w 647700"/>
              <a:gd name="connsiteY86" fmla="*/ 632600 h 904875"/>
              <a:gd name="connsiteX87" fmla="*/ 290723 w 647700"/>
              <a:gd name="connsiteY87" fmla="*/ 637362 h 904875"/>
              <a:gd name="connsiteX88" fmla="*/ 302153 w 647700"/>
              <a:gd name="connsiteY88" fmla="*/ 632600 h 904875"/>
              <a:gd name="connsiteX89" fmla="*/ 309773 w 647700"/>
              <a:gd name="connsiteY89" fmla="*/ 624027 h 904875"/>
              <a:gd name="connsiteX90" fmla="*/ 309773 w 647700"/>
              <a:gd name="connsiteY90" fmla="*/ 626885 h 904875"/>
              <a:gd name="connsiteX91" fmla="*/ 325013 w 647700"/>
              <a:gd name="connsiteY91" fmla="*/ 642125 h 904875"/>
              <a:gd name="connsiteX92" fmla="*/ 340253 w 647700"/>
              <a:gd name="connsiteY92" fmla="*/ 626885 h 904875"/>
              <a:gd name="connsiteX93" fmla="*/ 336443 w 647700"/>
              <a:gd name="connsiteY93" fmla="*/ 604025 h 904875"/>
              <a:gd name="connsiteX94" fmla="*/ 333585 w 647700"/>
              <a:gd name="connsiteY94" fmla="*/ 585927 h 904875"/>
              <a:gd name="connsiteX95" fmla="*/ 361208 w 647700"/>
              <a:gd name="connsiteY95" fmla="*/ 510680 h 904875"/>
              <a:gd name="connsiteX96" fmla="*/ 371685 w 647700"/>
              <a:gd name="connsiteY96" fmla="*/ 519252 h 904875"/>
              <a:gd name="connsiteX97" fmla="*/ 413595 w 647700"/>
              <a:gd name="connsiteY97" fmla="*/ 579260 h 904875"/>
              <a:gd name="connsiteX98" fmla="*/ 407880 w 647700"/>
              <a:gd name="connsiteY98" fmla="*/ 632600 h 904875"/>
              <a:gd name="connsiteX99" fmla="*/ 417405 w 647700"/>
              <a:gd name="connsiteY99" fmla="*/ 751662 h 904875"/>
              <a:gd name="connsiteX100" fmla="*/ 429788 w 647700"/>
              <a:gd name="connsiteY100" fmla="*/ 757377 h 904875"/>
              <a:gd name="connsiteX101" fmla="*/ 439313 w 647700"/>
              <a:gd name="connsiteY101" fmla="*/ 754520 h 904875"/>
              <a:gd name="connsiteX102" fmla="*/ 442170 w 647700"/>
              <a:gd name="connsiteY102" fmla="*/ 732612 h 904875"/>
              <a:gd name="connsiteX103" fmla="*/ 439313 w 647700"/>
              <a:gd name="connsiteY103" fmla="*/ 636410 h 904875"/>
              <a:gd name="connsiteX104" fmla="*/ 445028 w 647700"/>
              <a:gd name="connsiteY104" fmla="*/ 579260 h 904875"/>
              <a:gd name="connsiteX105" fmla="*/ 444075 w 647700"/>
              <a:gd name="connsiteY105" fmla="*/ 571640 h 904875"/>
              <a:gd name="connsiteX106" fmla="*/ 475508 w 647700"/>
              <a:gd name="connsiteY106" fmla="*/ 595452 h 904875"/>
              <a:gd name="connsiteX107" fmla="*/ 475508 w 647700"/>
              <a:gd name="connsiteY107" fmla="*/ 605930 h 904875"/>
              <a:gd name="connsiteX108" fmla="*/ 474555 w 647700"/>
              <a:gd name="connsiteY108" fmla="*/ 621170 h 904875"/>
              <a:gd name="connsiteX109" fmla="*/ 489795 w 647700"/>
              <a:gd name="connsiteY109" fmla="*/ 635457 h 904875"/>
              <a:gd name="connsiteX110" fmla="*/ 490748 w 647700"/>
              <a:gd name="connsiteY110" fmla="*/ 635457 h 904875"/>
              <a:gd name="connsiteX111" fmla="*/ 505035 w 647700"/>
              <a:gd name="connsiteY111" fmla="*/ 619265 h 904875"/>
              <a:gd name="connsiteX112" fmla="*/ 511703 w 647700"/>
              <a:gd name="connsiteY112" fmla="*/ 624980 h 904875"/>
              <a:gd name="connsiteX113" fmla="*/ 520275 w 647700"/>
              <a:gd name="connsiteY113" fmla="*/ 627837 h 904875"/>
              <a:gd name="connsiteX114" fmla="*/ 532658 w 647700"/>
              <a:gd name="connsiteY114" fmla="*/ 621170 h 904875"/>
              <a:gd name="connsiteX115" fmla="*/ 528848 w 647700"/>
              <a:gd name="connsiteY115" fmla="*/ 600215 h 904875"/>
              <a:gd name="connsiteX116" fmla="*/ 495510 w 647700"/>
              <a:gd name="connsiteY116" fmla="*/ 573545 h 904875"/>
              <a:gd name="connsiteX117" fmla="*/ 423120 w 647700"/>
              <a:gd name="connsiteY117" fmla="*/ 525920 h 904875"/>
              <a:gd name="connsiteX118" fmla="*/ 391688 w 647700"/>
              <a:gd name="connsiteY118" fmla="*/ 495440 h 904875"/>
              <a:gd name="connsiteX119" fmla="*/ 355493 w 647700"/>
              <a:gd name="connsiteY119" fmla="*/ 449720 h 904875"/>
              <a:gd name="connsiteX120" fmla="*/ 361208 w 647700"/>
              <a:gd name="connsiteY120" fmla="*/ 386855 h 904875"/>
              <a:gd name="connsiteX121" fmla="*/ 361208 w 647700"/>
              <a:gd name="connsiteY121" fmla="*/ 386855 h 904875"/>
              <a:gd name="connsiteX122" fmla="*/ 361208 w 647700"/>
              <a:gd name="connsiteY122" fmla="*/ 386855 h 904875"/>
              <a:gd name="connsiteX123" fmla="*/ 365018 w 647700"/>
              <a:gd name="connsiteY123" fmla="*/ 373520 h 904875"/>
              <a:gd name="connsiteX124" fmla="*/ 373590 w 647700"/>
              <a:gd name="connsiteY124" fmla="*/ 376377 h 904875"/>
              <a:gd name="connsiteX125" fmla="*/ 383115 w 647700"/>
              <a:gd name="connsiteY125" fmla="*/ 372567 h 904875"/>
              <a:gd name="connsiteX126" fmla="*/ 385020 w 647700"/>
              <a:gd name="connsiteY126" fmla="*/ 350660 h 904875"/>
              <a:gd name="connsiteX127" fmla="*/ 379305 w 647700"/>
              <a:gd name="connsiteY127" fmla="*/ 334467 h 904875"/>
              <a:gd name="connsiteX128" fmla="*/ 450743 w 647700"/>
              <a:gd name="connsiteY128" fmla="*/ 280175 h 904875"/>
              <a:gd name="connsiteX129" fmla="*/ 545993 w 647700"/>
              <a:gd name="connsiteY129" fmla="*/ 347802 h 904875"/>
              <a:gd name="connsiteX130" fmla="*/ 590760 w 647700"/>
              <a:gd name="connsiteY130" fmla="*/ 804050 h 9048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47700" h="904875">
                <a:moveTo>
                  <a:pt x="566948" y="329705"/>
                </a:moveTo>
                <a:cubicBezTo>
                  <a:pt x="545040" y="303987"/>
                  <a:pt x="519323" y="283985"/>
                  <a:pt x="491700" y="268745"/>
                </a:cubicBezTo>
                <a:cubicBezTo>
                  <a:pt x="512655" y="264935"/>
                  <a:pt x="536468" y="261125"/>
                  <a:pt x="537420" y="261125"/>
                </a:cubicBezTo>
                <a:lnTo>
                  <a:pt x="537420" y="261125"/>
                </a:lnTo>
                <a:cubicBezTo>
                  <a:pt x="538373" y="261125"/>
                  <a:pt x="540278" y="261125"/>
                  <a:pt x="541230" y="260172"/>
                </a:cubicBezTo>
                <a:cubicBezTo>
                  <a:pt x="547898" y="258267"/>
                  <a:pt x="560280" y="250647"/>
                  <a:pt x="560280" y="224930"/>
                </a:cubicBezTo>
                <a:cubicBezTo>
                  <a:pt x="560280" y="211595"/>
                  <a:pt x="558375" y="194450"/>
                  <a:pt x="552660" y="178257"/>
                </a:cubicBezTo>
                <a:cubicBezTo>
                  <a:pt x="542183" y="146825"/>
                  <a:pt x="522180" y="112535"/>
                  <a:pt x="498368" y="117297"/>
                </a:cubicBezTo>
                <a:cubicBezTo>
                  <a:pt x="491700" y="118250"/>
                  <a:pt x="419310" y="124917"/>
                  <a:pt x="342158" y="158255"/>
                </a:cubicBezTo>
                <a:cubicBezTo>
                  <a:pt x="316440" y="141110"/>
                  <a:pt x="288818" y="127775"/>
                  <a:pt x="264053" y="120155"/>
                </a:cubicBezTo>
                <a:lnTo>
                  <a:pt x="276435" y="81102"/>
                </a:lnTo>
                <a:cubicBezTo>
                  <a:pt x="276435" y="81102"/>
                  <a:pt x="276435" y="81102"/>
                  <a:pt x="276435" y="81102"/>
                </a:cubicBezTo>
                <a:cubicBezTo>
                  <a:pt x="279293" y="72530"/>
                  <a:pt x="278340" y="60147"/>
                  <a:pt x="259290" y="43955"/>
                </a:cubicBezTo>
                <a:cubicBezTo>
                  <a:pt x="247860" y="34430"/>
                  <a:pt x="232620" y="25857"/>
                  <a:pt x="215475" y="19190"/>
                </a:cubicBezTo>
                <a:cubicBezTo>
                  <a:pt x="181185" y="5855"/>
                  <a:pt x="138323" y="-813"/>
                  <a:pt x="127845" y="23000"/>
                </a:cubicBezTo>
                <a:lnTo>
                  <a:pt x="127845" y="23000"/>
                </a:lnTo>
                <a:lnTo>
                  <a:pt x="127845" y="23000"/>
                </a:lnTo>
                <a:cubicBezTo>
                  <a:pt x="127845" y="23000"/>
                  <a:pt x="127845" y="23000"/>
                  <a:pt x="127845" y="23000"/>
                </a:cubicBezTo>
                <a:cubicBezTo>
                  <a:pt x="127845" y="23000"/>
                  <a:pt x="127845" y="23000"/>
                  <a:pt x="127845" y="23000"/>
                </a:cubicBezTo>
                <a:lnTo>
                  <a:pt x="80220" y="140157"/>
                </a:lnTo>
                <a:lnTo>
                  <a:pt x="55455" y="204927"/>
                </a:lnTo>
                <a:cubicBezTo>
                  <a:pt x="50693" y="218262"/>
                  <a:pt x="44978" y="232550"/>
                  <a:pt x="39263" y="249695"/>
                </a:cubicBezTo>
                <a:cubicBezTo>
                  <a:pt x="36405" y="259220"/>
                  <a:pt x="32595" y="268745"/>
                  <a:pt x="28785" y="280175"/>
                </a:cubicBezTo>
                <a:cubicBezTo>
                  <a:pt x="-5505" y="376377"/>
                  <a:pt x="5925" y="444005"/>
                  <a:pt x="28785" y="505917"/>
                </a:cubicBezTo>
                <a:cubicBezTo>
                  <a:pt x="28785" y="518300"/>
                  <a:pt x="28785" y="531635"/>
                  <a:pt x="29738" y="545922"/>
                </a:cubicBezTo>
                <a:cubicBezTo>
                  <a:pt x="32595" y="625932"/>
                  <a:pt x="93555" y="696417"/>
                  <a:pt x="143085" y="741185"/>
                </a:cubicBezTo>
                <a:cubicBezTo>
                  <a:pt x="246908" y="833577"/>
                  <a:pt x="401213" y="901205"/>
                  <a:pt x="504083" y="901205"/>
                </a:cubicBezTo>
                <a:cubicBezTo>
                  <a:pt x="509798" y="901205"/>
                  <a:pt x="514560" y="901205"/>
                  <a:pt x="519323" y="900252"/>
                </a:cubicBezTo>
                <a:cubicBezTo>
                  <a:pt x="562185" y="897395"/>
                  <a:pt x="595523" y="867867"/>
                  <a:pt x="618383" y="815480"/>
                </a:cubicBezTo>
                <a:cubicBezTo>
                  <a:pt x="674580" y="683082"/>
                  <a:pt x="646958" y="424002"/>
                  <a:pt x="566948" y="329705"/>
                </a:cubicBezTo>
                <a:close/>
                <a:moveTo>
                  <a:pt x="523133" y="187782"/>
                </a:moveTo>
                <a:cubicBezTo>
                  <a:pt x="528848" y="204927"/>
                  <a:pt x="529800" y="217310"/>
                  <a:pt x="529800" y="225882"/>
                </a:cubicBezTo>
                <a:cubicBezTo>
                  <a:pt x="525038" y="219215"/>
                  <a:pt x="518370" y="208737"/>
                  <a:pt x="512655" y="191592"/>
                </a:cubicBezTo>
                <a:cubicBezTo>
                  <a:pt x="506940" y="174447"/>
                  <a:pt x="505988" y="162065"/>
                  <a:pt x="505988" y="153492"/>
                </a:cubicBezTo>
                <a:cubicBezTo>
                  <a:pt x="511703" y="159207"/>
                  <a:pt x="517418" y="170637"/>
                  <a:pt x="523133" y="187782"/>
                </a:cubicBezTo>
                <a:close/>
                <a:moveTo>
                  <a:pt x="204998" y="46812"/>
                </a:moveTo>
                <a:cubicBezTo>
                  <a:pt x="222143" y="53480"/>
                  <a:pt x="234525" y="61100"/>
                  <a:pt x="241193" y="66815"/>
                </a:cubicBezTo>
                <a:cubicBezTo>
                  <a:pt x="231668" y="65862"/>
                  <a:pt x="218333" y="63957"/>
                  <a:pt x="200235" y="56337"/>
                </a:cubicBezTo>
                <a:cubicBezTo>
                  <a:pt x="183090" y="49670"/>
                  <a:pt x="170708" y="42050"/>
                  <a:pt x="164040" y="36335"/>
                </a:cubicBezTo>
                <a:cubicBezTo>
                  <a:pt x="173565" y="37287"/>
                  <a:pt x="187853" y="40145"/>
                  <a:pt x="204998" y="46812"/>
                </a:cubicBezTo>
                <a:close/>
                <a:moveTo>
                  <a:pt x="58313" y="290652"/>
                </a:moveTo>
                <a:cubicBezTo>
                  <a:pt x="62123" y="280175"/>
                  <a:pt x="65933" y="269697"/>
                  <a:pt x="68790" y="260172"/>
                </a:cubicBezTo>
                <a:cubicBezTo>
                  <a:pt x="74505" y="243027"/>
                  <a:pt x="80220" y="228740"/>
                  <a:pt x="84983" y="216357"/>
                </a:cubicBezTo>
                <a:lnTo>
                  <a:pt x="109748" y="151587"/>
                </a:lnTo>
                <a:lnTo>
                  <a:pt x="145943" y="61100"/>
                </a:lnTo>
                <a:cubicBezTo>
                  <a:pt x="157373" y="69672"/>
                  <a:pt x="172613" y="78245"/>
                  <a:pt x="189758" y="84912"/>
                </a:cubicBezTo>
                <a:cubicBezTo>
                  <a:pt x="206903" y="91580"/>
                  <a:pt x="225000" y="96342"/>
                  <a:pt x="239288" y="97295"/>
                </a:cubicBezTo>
                <a:cubicBezTo>
                  <a:pt x="239288" y="97295"/>
                  <a:pt x="239288" y="97295"/>
                  <a:pt x="240240" y="97295"/>
                </a:cubicBezTo>
                <a:lnTo>
                  <a:pt x="229763" y="130632"/>
                </a:lnTo>
                <a:cubicBezTo>
                  <a:pt x="225953" y="141110"/>
                  <a:pt x="224048" y="152540"/>
                  <a:pt x="224048" y="163970"/>
                </a:cubicBezTo>
                <a:lnTo>
                  <a:pt x="224048" y="178257"/>
                </a:lnTo>
                <a:cubicBezTo>
                  <a:pt x="224048" y="186830"/>
                  <a:pt x="230715" y="193497"/>
                  <a:pt x="239288" y="193497"/>
                </a:cubicBezTo>
                <a:cubicBezTo>
                  <a:pt x="239288" y="193497"/>
                  <a:pt x="239288" y="193497"/>
                  <a:pt x="239288" y="193497"/>
                </a:cubicBezTo>
                <a:cubicBezTo>
                  <a:pt x="247860" y="193497"/>
                  <a:pt x="254528" y="186830"/>
                  <a:pt x="254528" y="178257"/>
                </a:cubicBezTo>
                <a:lnTo>
                  <a:pt x="254528" y="163970"/>
                </a:lnTo>
                <a:cubicBezTo>
                  <a:pt x="254528" y="158255"/>
                  <a:pt x="255480" y="153492"/>
                  <a:pt x="256433" y="147777"/>
                </a:cubicBezTo>
                <a:cubicBezTo>
                  <a:pt x="274530" y="153492"/>
                  <a:pt x="292628" y="162065"/>
                  <a:pt x="310725" y="172542"/>
                </a:cubicBezTo>
                <a:cubicBezTo>
                  <a:pt x="284055" y="186830"/>
                  <a:pt x="257385" y="203975"/>
                  <a:pt x="234525" y="225882"/>
                </a:cubicBezTo>
                <a:cubicBezTo>
                  <a:pt x="209760" y="228740"/>
                  <a:pt x="187853" y="233502"/>
                  <a:pt x="167850" y="239217"/>
                </a:cubicBezTo>
                <a:cubicBezTo>
                  <a:pt x="97365" y="260172"/>
                  <a:pt x="55455" y="308750"/>
                  <a:pt x="38310" y="394475"/>
                </a:cubicBezTo>
                <a:cubicBezTo>
                  <a:pt x="38310" y="363995"/>
                  <a:pt x="44025" y="329705"/>
                  <a:pt x="58313" y="290652"/>
                </a:cubicBezTo>
                <a:close/>
                <a:moveTo>
                  <a:pt x="590760" y="804050"/>
                </a:moveTo>
                <a:cubicBezTo>
                  <a:pt x="573615" y="845960"/>
                  <a:pt x="548850" y="867867"/>
                  <a:pt x="518370" y="870725"/>
                </a:cubicBezTo>
                <a:cubicBezTo>
                  <a:pt x="425025" y="877392"/>
                  <a:pt x="265958" y="808812"/>
                  <a:pt x="164040" y="718325"/>
                </a:cubicBezTo>
                <a:cubicBezTo>
                  <a:pt x="118320" y="677367"/>
                  <a:pt x="63075" y="614502"/>
                  <a:pt x="61170" y="544970"/>
                </a:cubicBezTo>
                <a:cubicBezTo>
                  <a:pt x="52598" y="333515"/>
                  <a:pt x="114510" y="287795"/>
                  <a:pt x="176423" y="269697"/>
                </a:cubicBezTo>
                <a:cubicBezTo>
                  <a:pt x="184995" y="267792"/>
                  <a:pt x="193568" y="264935"/>
                  <a:pt x="202140" y="263030"/>
                </a:cubicBezTo>
                <a:cubicBezTo>
                  <a:pt x="201188" y="263982"/>
                  <a:pt x="200235" y="265887"/>
                  <a:pt x="199283" y="266840"/>
                </a:cubicBezTo>
                <a:cubicBezTo>
                  <a:pt x="199283" y="266840"/>
                  <a:pt x="193568" y="273507"/>
                  <a:pt x="175470" y="273507"/>
                </a:cubicBezTo>
                <a:cubicBezTo>
                  <a:pt x="166898" y="273507"/>
                  <a:pt x="160230" y="279222"/>
                  <a:pt x="159278" y="287795"/>
                </a:cubicBezTo>
                <a:cubicBezTo>
                  <a:pt x="159278" y="296367"/>
                  <a:pt x="164993" y="303035"/>
                  <a:pt x="173565" y="303987"/>
                </a:cubicBezTo>
                <a:cubicBezTo>
                  <a:pt x="207855" y="304940"/>
                  <a:pt x="221190" y="288747"/>
                  <a:pt x="225000" y="283985"/>
                </a:cubicBezTo>
                <a:cubicBezTo>
                  <a:pt x="289770" y="191592"/>
                  <a:pt x="422168" y="161112"/>
                  <a:pt x="477413" y="151587"/>
                </a:cubicBezTo>
                <a:cubicBezTo>
                  <a:pt x="476460" y="166827"/>
                  <a:pt x="480270" y="184925"/>
                  <a:pt x="485033" y="200165"/>
                </a:cubicBezTo>
                <a:cubicBezTo>
                  <a:pt x="489795" y="213500"/>
                  <a:pt x="495510" y="225882"/>
                  <a:pt x="501225" y="236360"/>
                </a:cubicBezTo>
                <a:cubicBezTo>
                  <a:pt x="458363" y="243027"/>
                  <a:pt x="374543" y="264935"/>
                  <a:pt x="343110" y="337325"/>
                </a:cubicBezTo>
                <a:cubicBezTo>
                  <a:pt x="342158" y="338277"/>
                  <a:pt x="336443" y="356375"/>
                  <a:pt x="330728" y="380187"/>
                </a:cubicBezTo>
                <a:cubicBezTo>
                  <a:pt x="328823" y="388760"/>
                  <a:pt x="316440" y="398285"/>
                  <a:pt x="305963" y="406857"/>
                </a:cubicBezTo>
                <a:cubicBezTo>
                  <a:pt x="291675" y="418287"/>
                  <a:pt x="277388" y="429717"/>
                  <a:pt x="269768" y="445910"/>
                </a:cubicBezTo>
                <a:cubicBezTo>
                  <a:pt x="265958" y="453530"/>
                  <a:pt x="269768" y="463055"/>
                  <a:pt x="277388" y="465912"/>
                </a:cubicBezTo>
                <a:cubicBezTo>
                  <a:pt x="279293" y="466865"/>
                  <a:pt x="282150" y="467817"/>
                  <a:pt x="284055" y="467817"/>
                </a:cubicBezTo>
                <a:cubicBezTo>
                  <a:pt x="289770" y="467817"/>
                  <a:pt x="295485" y="464960"/>
                  <a:pt x="298343" y="459245"/>
                </a:cubicBezTo>
                <a:cubicBezTo>
                  <a:pt x="303105" y="449720"/>
                  <a:pt x="313583" y="441147"/>
                  <a:pt x="324060" y="431622"/>
                </a:cubicBezTo>
                <a:cubicBezTo>
                  <a:pt x="324060" y="439242"/>
                  <a:pt x="324060" y="446862"/>
                  <a:pt x="325013" y="454482"/>
                </a:cubicBezTo>
                <a:cubicBezTo>
                  <a:pt x="325965" y="463055"/>
                  <a:pt x="328823" y="470675"/>
                  <a:pt x="333585" y="478295"/>
                </a:cubicBezTo>
                <a:cubicBezTo>
                  <a:pt x="338348" y="508775"/>
                  <a:pt x="306915" y="584022"/>
                  <a:pt x="280245" y="610692"/>
                </a:cubicBezTo>
                <a:cubicBezTo>
                  <a:pt x="274530" y="616407"/>
                  <a:pt x="274530" y="626885"/>
                  <a:pt x="280245" y="632600"/>
                </a:cubicBezTo>
                <a:cubicBezTo>
                  <a:pt x="283103" y="635457"/>
                  <a:pt x="286913" y="637362"/>
                  <a:pt x="290723" y="637362"/>
                </a:cubicBezTo>
                <a:cubicBezTo>
                  <a:pt x="294533" y="637362"/>
                  <a:pt x="298343" y="635457"/>
                  <a:pt x="302153" y="632600"/>
                </a:cubicBezTo>
                <a:cubicBezTo>
                  <a:pt x="305010" y="629742"/>
                  <a:pt x="306915" y="626885"/>
                  <a:pt x="309773" y="624027"/>
                </a:cubicBezTo>
                <a:cubicBezTo>
                  <a:pt x="309773" y="624980"/>
                  <a:pt x="309773" y="625932"/>
                  <a:pt x="309773" y="626885"/>
                </a:cubicBezTo>
                <a:cubicBezTo>
                  <a:pt x="309773" y="635457"/>
                  <a:pt x="316440" y="642125"/>
                  <a:pt x="325013" y="642125"/>
                </a:cubicBezTo>
                <a:cubicBezTo>
                  <a:pt x="333585" y="642125"/>
                  <a:pt x="340253" y="635457"/>
                  <a:pt x="340253" y="626885"/>
                </a:cubicBezTo>
                <a:cubicBezTo>
                  <a:pt x="340253" y="619265"/>
                  <a:pt x="338348" y="611645"/>
                  <a:pt x="336443" y="604025"/>
                </a:cubicBezTo>
                <a:cubicBezTo>
                  <a:pt x="334538" y="598310"/>
                  <a:pt x="332633" y="588785"/>
                  <a:pt x="333585" y="585927"/>
                </a:cubicBezTo>
                <a:cubicBezTo>
                  <a:pt x="345968" y="562115"/>
                  <a:pt x="356445" y="535445"/>
                  <a:pt x="361208" y="510680"/>
                </a:cubicBezTo>
                <a:cubicBezTo>
                  <a:pt x="364065" y="513537"/>
                  <a:pt x="367875" y="516395"/>
                  <a:pt x="371685" y="519252"/>
                </a:cubicBezTo>
                <a:cubicBezTo>
                  <a:pt x="393593" y="538302"/>
                  <a:pt x="414548" y="556400"/>
                  <a:pt x="413595" y="579260"/>
                </a:cubicBezTo>
                <a:cubicBezTo>
                  <a:pt x="412643" y="595452"/>
                  <a:pt x="410738" y="614502"/>
                  <a:pt x="407880" y="632600"/>
                </a:cubicBezTo>
                <a:cubicBezTo>
                  <a:pt x="401213" y="677367"/>
                  <a:pt x="394545" y="724040"/>
                  <a:pt x="417405" y="751662"/>
                </a:cubicBezTo>
                <a:cubicBezTo>
                  <a:pt x="420263" y="755472"/>
                  <a:pt x="425025" y="757377"/>
                  <a:pt x="429788" y="757377"/>
                </a:cubicBezTo>
                <a:cubicBezTo>
                  <a:pt x="432645" y="757377"/>
                  <a:pt x="436455" y="756425"/>
                  <a:pt x="439313" y="754520"/>
                </a:cubicBezTo>
                <a:cubicBezTo>
                  <a:pt x="445980" y="748805"/>
                  <a:pt x="446933" y="739280"/>
                  <a:pt x="442170" y="732612"/>
                </a:cubicBezTo>
                <a:cubicBezTo>
                  <a:pt x="427883" y="714515"/>
                  <a:pt x="433598" y="675462"/>
                  <a:pt x="439313" y="636410"/>
                </a:cubicBezTo>
                <a:cubicBezTo>
                  <a:pt x="442170" y="617360"/>
                  <a:pt x="445028" y="597357"/>
                  <a:pt x="445028" y="579260"/>
                </a:cubicBezTo>
                <a:cubicBezTo>
                  <a:pt x="445028" y="576402"/>
                  <a:pt x="445028" y="574497"/>
                  <a:pt x="444075" y="571640"/>
                </a:cubicBezTo>
                <a:cubicBezTo>
                  <a:pt x="454553" y="579260"/>
                  <a:pt x="465030" y="586880"/>
                  <a:pt x="475508" y="595452"/>
                </a:cubicBezTo>
                <a:cubicBezTo>
                  <a:pt x="476460" y="597357"/>
                  <a:pt x="475508" y="602120"/>
                  <a:pt x="475508" y="605930"/>
                </a:cubicBezTo>
                <a:cubicBezTo>
                  <a:pt x="474555" y="610692"/>
                  <a:pt x="474555" y="615455"/>
                  <a:pt x="474555" y="621170"/>
                </a:cubicBezTo>
                <a:cubicBezTo>
                  <a:pt x="475508" y="628790"/>
                  <a:pt x="482175" y="635457"/>
                  <a:pt x="489795" y="635457"/>
                </a:cubicBezTo>
                <a:cubicBezTo>
                  <a:pt x="489795" y="635457"/>
                  <a:pt x="490748" y="635457"/>
                  <a:pt x="490748" y="635457"/>
                </a:cubicBezTo>
                <a:cubicBezTo>
                  <a:pt x="499320" y="634505"/>
                  <a:pt x="505035" y="627837"/>
                  <a:pt x="505035" y="619265"/>
                </a:cubicBezTo>
                <a:cubicBezTo>
                  <a:pt x="506940" y="621170"/>
                  <a:pt x="509798" y="623075"/>
                  <a:pt x="511703" y="624980"/>
                </a:cubicBezTo>
                <a:cubicBezTo>
                  <a:pt x="514560" y="626885"/>
                  <a:pt x="517418" y="627837"/>
                  <a:pt x="520275" y="627837"/>
                </a:cubicBezTo>
                <a:cubicBezTo>
                  <a:pt x="525038" y="627837"/>
                  <a:pt x="529800" y="625932"/>
                  <a:pt x="532658" y="621170"/>
                </a:cubicBezTo>
                <a:cubicBezTo>
                  <a:pt x="537420" y="614502"/>
                  <a:pt x="536468" y="604977"/>
                  <a:pt x="528848" y="600215"/>
                </a:cubicBezTo>
                <a:cubicBezTo>
                  <a:pt x="515513" y="590690"/>
                  <a:pt x="505035" y="582117"/>
                  <a:pt x="495510" y="573545"/>
                </a:cubicBezTo>
                <a:cubicBezTo>
                  <a:pt x="474555" y="556400"/>
                  <a:pt x="455505" y="541160"/>
                  <a:pt x="423120" y="525920"/>
                </a:cubicBezTo>
                <a:cubicBezTo>
                  <a:pt x="413595" y="514490"/>
                  <a:pt x="402165" y="504965"/>
                  <a:pt x="391688" y="495440"/>
                </a:cubicBezTo>
                <a:cubicBezTo>
                  <a:pt x="373590" y="480200"/>
                  <a:pt x="357398" y="464960"/>
                  <a:pt x="355493" y="449720"/>
                </a:cubicBezTo>
                <a:cubicBezTo>
                  <a:pt x="353588" y="430670"/>
                  <a:pt x="356445" y="406857"/>
                  <a:pt x="361208" y="386855"/>
                </a:cubicBezTo>
                <a:cubicBezTo>
                  <a:pt x="361208" y="386855"/>
                  <a:pt x="361208" y="386855"/>
                  <a:pt x="361208" y="386855"/>
                </a:cubicBezTo>
                <a:cubicBezTo>
                  <a:pt x="361208" y="386855"/>
                  <a:pt x="361208" y="386855"/>
                  <a:pt x="361208" y="386855"/>
                </a:cubicBezTo>
                <a:cubicBezTo>
                  <a:pt x="362160" y="382092"/>
                  <a:pt x="363113" y="377330"/>
                  <a:pt x="365018" y="373520"/>
                </a:cubicBezTo>
                <a:cubicBezTo>
                  <a:pt x="367875" y="375425"/>
                  <a:pt x="370733" y="376377"/>
                  <a:pt x="373590" y="376377"/>
                </a:cubicBezTo>
                <a:cubicBezTo>
                  <a:pt x="377400" y="376377"/>
                  <a:pt x="380258" y="375425"/>
                  <a:pt x="383115" y="372567"/>
                </a:cubicBezTo>
                <a:cubicBezTo>
                  <a:pt x="389783" y="366852"/>
                  <a:pt x="390735" y="357327"/>
                  <a:pt x="385020" y="350660"/>
                </a:cubicBezTo>
                <a:cubicBezTo>
                  <a:pt x="381210" y="345897"/>
                  <a:pt x="378353" y="336372"/>
                  <a:pt x="379305" y="334467"/>
                </a:cubicBezTo>
                <a:cubicBezTo>
                  <a:pt x="396450" y="307797"/>
                  <a:pt x="424073" y="290652"/>
                  <a:pt x="450743" y="280175"/>
                </a:cubicBezTo>
                <a:cubicBezTo>
                  <a:pt x="486938" y="295415"/>
                  <a:pt x="519323" y="317322"/>
                  <a:pt x="545993" y="347802"/>
                </a:cubicBezTo>
                <a:cubicBezTo>
                  <a:pt x="614573" y="433527"/>
                  <a:pt x="640290" y="684035"/>
                  <a:pt x="590760" y="804050"/>
                </a:cubicBezTo>
                <a:close/>
              </a:path>
            </a:pathLst>
          </a:custGeom>
          <a:solidFill>
            <a:schemeClr val="bg1"/>
          </a:solidFill>
          <a:ln w="9525" cap="flat">
            <a:solidFill>
              <a:schemeClr val="bg1"/>
            </a:solidFill>
            <a:prstDash val="solid"/>
            <a:miter/>
          </a:ln>
        </p:spPr>
        <p:txBody>
          <a:bodyPr rtlCol="0" anchor="ctr"/>
          <a:lstStyle/>
          <a:p>
            <a:endParaRPr lang="en-US"/>
          </a:p>
        </p:txBody>
      </p:sp>
      <p:sp>
        <p:nvSpPr>
          <p:cNvPr id="40" name="Graphic 7">
            <a:extLst>
              <a:ext uri="{FF2B5EF4-FFF2-40B4-BE49-F238E27FC236}">
                <a16:creationId xmlns:a16="http://schemas.microsoft.com/office/drawing/2014/main" id="{884C40AF-824B-4C77-B16D-B2436EDD318C}"/>
              </a:ext>
            </a:extLst>
          </p:cNvPr>
          <p:cNvSpPr/>
          <p:nvPr/>
        </p:nvSpPr>
        <p:spPr>
          <a:xfrm>
            <a:off x="4030013" y="2780922"/>
            <a:ext cx="192582" cy="256776"/>
          </a:xfrm>
          <a:custGeom>
            <a:gdLst>
              <a:gd name="connsiteX0" fmla="*/ 28982 w 57150"/>
              <a:gd name="connsiteY0" fmla="*/ 3780 h 76200"/>
              <a:gd name="connsiteX1" fmla="*/ 26663 w 57150"/>
              <a:gd name="connsiteY1" fmla="*/ 9171 h 76200"/>
              <a:gd name="connsiteX2" fmla="*/ 12970 w 57150"/>
              <a:gd name="connsiteY2" fmla="*/ 26983 h 76200"/>
              <a:gd name="connsiteX3" fmla="*/ 3780 w 57150"/>
              <a:gd name="connsiteY3" fmla="*/ 49148 h 76200"/>
              <a:gd name="connsiteX4" fmla="*/ 28982 w 57150"/>
              <a:gd name="connsiteY4" fmla="*/ 74342 h 76200"/>
              <a:gd name="connsiteX5" fmla="*/ 54183 w 57150"/>
              <a:gd name="connsiteY5" fmla="*/ 49148 h 76200"/>
              <a:gd name="connsiteX6" fmla="*/ 44994 w 57150"/>
              <a:gd name="connsiteY6" fmla="*/ 26983 h 76200"/>
              <a:gd name="connsiteX7" fmla="*/ 31300 w 57150"/>
              <a:gd name="connsiteY7" fmla="*/ 9171 h 76200"/>
              <a:gd name="connsiteX8" fmla="*/ 28982 w 57150"/>
              <a:gd name="connsiteY8" fmla="*/ 15686 h 76200"/>
              <a:gd name="connsiteX9" fmla="*/ 41322 w 57150"/>
              <a:gd name="connsiteY9" fmla="*/ 30441 h 76200"/>
              <a:gd name="connsiteX10" fmla="*/ 49143 w 57150"/>
              <a:gd name="connsiteY10" fmla="*/ 49148 h 76200"/>
              <a:gd name="connsiteX11" fmla="*/ 28982 w 57150"/>
              <a:gd name="connsiteY11" fmla="*/ 69303 h 76200"/>
              <a:gd name="connsiteX12" fmla="*/ 8821 w 57150"/>
              <a:gd name="connsiteY12" fmla="*/ 49148 h 76200"/>
              <a:gd name="connsiteX13" fmla="*/ 16642 w 57150"/>
              <a:gd name="connsiteY13" fmla="*/ 30441 h 76200"/>
              <a:gd name="connsiteX14" fmla="*/ 28982 w 57150"/>
              <a:gd name="connsiteY14" fmla="*/ 15686 h 76200"/>
              <a:gd name="connsiteX15" fmla="*/ 39062 w 57150"/>
              <a:gd name="connsiteY15" fmla="*/ 49139 h 76200"/>
              <a:gd name="connsiteX16" fmla="*/ 28982 w 57150"/>
              <a:gd name="connsiteY16" fmla="*/ 59216 h 76200"/>
              <a:gd name="connsiteX17" fmla="*/ 28982 w 57150"/>
              <a:gd name="connsiteY17" fmla="*/ 64254 h 76200"/>
              <a:gd name="connsiteX18" fmla="*/ 44103 w 57150"/>
              <a:gd name="connsiteY18" fmla="*/ 49139 h 76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28982" y="3780"/>
                </a:moveTo>
                <a:lnTo>
                  <a:pt x="26663" y="9171"/>
                </a:lnTo>
                <a:cubicBezTo>
                  <a:pt x="23115" y="17449"/>
                  <a:pt x="17846" y="21802"/>
                  <a:pt x="12970" y="26983"/>
                </a:cubicBezTo>
                <a:cubicBezTo>
                  <a:pt x="8094" y="32165"/>
                  <a:pt x="3780" y="38432"/>
                  <a:pt x="3780" y="49148"/>
                </a:cubicBezTo>
                <a:cubicBezTo>
                  <a:pt x="3780" y="63026"/>
                  <a:pt x="15094" y="74342"/>
                  <a:pt x="28982" y="74342"/>
                </a:cubicBezTo>
                <a:cubicBezTo>
                  <a:pt x="42870" y="74342"/>
                  <a:pt x="54183" y="63026"/>
                  <a:pt x="54183" y="49148"/>
                </a:cubicBezTo>
                <a:cubicBezTo>
                  <a:pt x="54183" y="38432"/>
                  <a:pt x="49870" y="32165"/>
                  <a:pt x="44994" y="26983"/>
                </a:cubicBezTo>
                <a:cubicBezTo>
                  <a:pt x="40117" y="21802"/>
                  <a:pt x="34849" y="17449"/>
                  <a:pt x="31300" y="9171"/>
                </a:cubicBezTo>
                <a:close/>
                <a:moveTo>
                  <a:pt x="28982" y="15686"/>
                </a:moveTo>
                <a:cubicBezTo>
                  <a:pt x="32823" y="22440"/>
                  <a:pt x="37492" y="26374"/>
                  <a:pt x="41322" y="30441"/>
                </a:cubicBezTo>
                <a:cubicBezTo>
                  <a:pt x="45896" y="35299"/>
                  <a:pt x="49143" y="39699"/>
                  <a:pt x="49143" y="49148"/>
                </a:cubicBezTo>
                <a:cubicBezTo>
                  <a:pt x="49143" y="60302"/>
                  <a:pt x="40147" y="69303"/>
                  <a:pt x="28982" y="69303"/>
                </a:cubicBezTo>
                <a:cubicBezTo>
                  <a:pt x="17817" y="69303"/>
                  <a:pt x="8821" y="60302"/>
                  <a:pt x="8821" y="49148"/>
                </a:cubicBezTo>
                <a:cubicBezTo>
                  <a:pt x="8821" y="39699"/>
                  <a:pt x="12068" y="35299"/>
                  <a:pt x="16642" y="30441"/>
                </a:cubicBezTo>
                <a:cubicBezTo>
                  <a:pt x="20472" y="26374"/>
                  <a:pt x="25141" y="22440"/>
                  <a:pt x="28982" y="15686"/>
                </a:cubicBezTo>
                <a:close/>
                <a:moveTo>
                  <a:pt x="39062" y="49139"/>
                </a:moveTo>
                <a:cubicBezTo>
                  <a:pt x="39062" y="54739"/>
                  <a:pt x="34579" y="59216"/>
                  <a:pt x="28982" y="59216"/>
                </a:cubicBezTo>
                <a:lnTo>
                  <a:pt x="28982" y="64254"/>
                </a:lnTo>
                <a:cubicBezTo>
                  <a:pt x="37303" y="64254"/>
                  <a:pt x="44103" y="57463"/>
                  <a:pt x="44103" y="49139"/>
                </a:cubicBezTo>
                <a:close/>
              </a:path>
            </a:pathLst>
          </a:custGeom>
          <a:solidFill>
            <a:schemeClr val="bg1"/>
          </a:solidFill>
          <a:ln w="6350" cap="flat">
            <a:solidFill>
              <a:schemeClr val="bg1"/>
            </a:solidFill>
            <a:prstDash val="solid"/>
            <a:miter/>
          </a:ln>
        </p:spPr>
        <p:txBody>
          <a:bodyPr rtlCol="0" anchor="ctr"/>
          <a:lstStyle/>
          <a:p>
            <a:endParaRPr lang="en-US"/>
          </a:p>
        </p:txBody>
      </p:sp>
      <p:sp>
        <p:nvSpPr>
          <p:cNvPr id="43" name="Graphic 38">
            <a:extLst>
              <a:ext uri="{FF2B5EF4-FFF2-40B4-BE49-F238E27FC236}">
                <a16:creationId xmlns:a16="http://schemas.microsoft.com/office/drawing/2014/main" id="{F3FE24CE-4A47-4DB1-8BBC-A3A4D2DED935}"/>
              </a:ext>
            </a:extLst>
          </p:cNvPr>
          <p:cNvSpPr/>
          <p:nvPr/>
        </p:nvSpPr>
        <p:spPr>
          <a:xfrm>
            <a:off x="3999087" y="3248356"/>
            <a:ext cx="236786" cy="187348"/>
          </a:xfrm>
          <a:custGeom>
            <a:gdLst>
              <a:gd name="connsiteX0" fmla="*/ 829971 w 866775"/>
              <a:gd name="connsiteY0" fmla="*/ 613441 h 685800"/>
              <a:gd name="connsiteX1" fmla="*/ 710545 w 866775"/>
              <a:gd name="connsiteY1" fmla="*/ 657262 h 685800"/>
              <a:gd name="connsiteX2" fmla="*/ 640113 w 866775"/>
              <a:gd name="connsiteY2" fmla="*/ 648267 h 685800"/>
              <a:gd name="connsiteX3" fmla="*/ 533775 w 866775"/>
              <a:gd name="connsiteY3" fmla="*/ 642611 h 685800"/>
              <a:gd name="connsiteX4" fmla="*/ 520027 w 866775"/>
              <a:gd name="connsiteY4" fmla="*/ 646714 h 685800"/>
              <a:gd name="connsiteX5" fmla="*/ 356781 w 866775"/>
              <a:gd name="connsiteY5" fmla="*/ 680266 h 685800"/>
              <a:gd name="connsiteX6" fmla="*/ 221515 w 866775"/>
              <a:gd name="connsiteY6" fmla="*/ 660592 h 685800"/>
              <a:gd name="connsiteX7" fmla="*/ 211297 w 866775"/>
              <a:gd name="connsiteY7" fmla="*/ 659215 h 685800"/>
              <a:gd name="connsiteX8" fmla="*/ 87482 w 866775"/>
              <a:gd name="connsiteY8" fmla="*/ 665848 h 685800"/>
              <a:gd name="connsiteX9" fmla="*/ 7849 w 866775"/>
              <a:gd name="connsiteY9" fmla="*/ 602233 h 685800"/>
              <a:gd name="connsiteX10" fmla="*/ 26885 w 866775"/>
              <a:gd name="connsiteY10" fmla="*/ 541818 h 685800"/>
              <a:gd name="connsiteX11" fmla="*/ 85654 w 866775"/>
              <a:gd name="connsiteY11" fmla="*/ 518284 h 685800"/>
              <a:gd name="connsiteX12" fmla="*/ 151319 w 866775"/>
              <a:gd name="connsiteY12" fmla="*/ 504592 h 685800"/>
              <a:gd name="connsiteX13" fmla="*/ 162165 w 866775"/>
              <a:gd name="connsiteY13" fmla="*/ 496695 h 685800"/>
              <a:gd name="connsiteX14" fmla="*/ 353358 w 866775"/>
              <a:gd name="connsiteY14" fmla="*/ 376024 h 685800"/>
              <a:gd name="connsiteX15" fmla="*/ 453612 w 866775"/>
              <a:gd name="connsiteY15" fmla="*/ 338165 h 685800"/>
              <a:gd name="connsiteX16" fmla="*/ 509944 w 866775"/>
              <a:gd name="connsiteY16" fmla="*/ 257747 h 685800"/>
              <a:gd name="connsiteX17" fmla="*/ 499508 w 866775"/>
              <a:gd name="connsiteY17" fmla="*/ 51187 h 685800"/>
              <a:gd name="connsiteX18" fmla="*/ 513060 w 866775"/>
              <a:gd name="connsiteY18" fmla="*/ 36197 h 685800"/>
              <a:gd name="connsiteX19" fmla="*/ 527958 w 866775"/>
              <a:gd name="connsiteY19" fmla="*/ 49169 h 685800"/>
              <a:gd name="connsiteX20" fmla="*/ 528046 w 866775"/>
              <a:gd name="connsiteY20" fmla="*/ 49746 h 685800"/>
              <a:gd name="connsiteX21" fmla="*/ 538482 w 866775"/>
              <a:gd name="connsiteY21" fmla="*/ 256384 h 685800"/>
              <a:gd name="connsiteX22" fmla="*/ 462021 w 866775"/>
              <a:gd name="connsiteY22" fmla="*/ 365475 h 685800"/>
              <a:gd name="connsiteX23" fmla="*/ 364967 w 866775"/>
              <a:gd name="connsiteY23" fmla="*/ 402134 h 685800"/>
              <a:gd name="connsiteX24" fmla="*/ 182513 w 866775"/>
              <a:gd name="connsiteY24" fmla="*/ 516758 h 685800"/>
              <a:gd name="connsiteX25" fmla="*/ 164374 w 866775"/>
              <a:gd name="connsiteY25" fmla="*/ 530014 h 685800"/>
              <a:gd name="connsiteX26" fmla="*/ 83877 w 866775"/>
              <a:gd name="connsiteY26" fmla="*/ 546803 h 685800"/>
              <a:gd name="connsiteX27" fmla="*/ 47837 w 866775"/>
              <a:gd name="connsiteY27" fmla="*/ 561249 h 685800"/>
              <a:gd name="connsiteX28" fmla="*/ 36154 w 866775"/>
              <a:gd name="connsiteY28" fmla="*/ 598308 h 685800"/>
              <a:gd name="connsiteX29" fmla="*/ 85951 w 866775"/>
              <a:gd name="connsiteY29" fmla="*/ 637310 h 685800"/>
              <a:gd name="connsiteX30" fmla="*/ 209771 w 866775"/>
              <a:gd name="connsiteY30" fmla="*/ 630677 h 685800"/>
              <a:gd name="connsiteX31" fmla="*/ 231422 w 866775"/>
              <a:gd name="connsiteY31" fmla="*/ 633794 h 685800"/>
              <a:gd name="connsiteX32" fmla="*/ 356781 w 866775"/>
              <a:gd name="connsiteY32" fmla="*/ 651691 h 685800"/>
              <a:gd name="connsiteX33" fmla="*/ 503702 w 866775"/>
              <a:gd name="connsiteY33" fmla="*/ 623255 h 685800"/>
              <a:gd name="connsiteX34" fmla="*/ 533254 w 866775"/>
              <a:gd name="connsiteY34" fmla="*/ 614036 h 685800"/>
              <a:gd name="connsiteX35" fmla="*/ 643731 w 866775"/>
              <a:gd name="connsiteY35" fmla="*/ 619915 h 685800"/>
              <a:gd name="connsiteX36" fmla="*/ 714164 w 866775"/>
              <a:gd name="connsiteY36" fmla="*/ 628911 h 685800"/>
              <a:gd name="connsiteX37" fmla="*/ 808875 w 866775"/>
              <a:gd name="connsiteY37" fmla="*/ 594159 h 685800"/>
              <a:gd name="connsiteX38" fmla="*/ 835003 w 866775"/>
              <a:gd name="connsiteY38" fmla="*/ 496705 h 685800"/>
              <a:gd name="connsiteX39" fmla="*/ 812465 w 866775"/>
              <a:gd name="connsiteY39" fmla="*/ 394311 h 685800"/>
              <a:gd name="connsiteX40" fmla="*/ 803024 w 866775"/>
              <a:gd name="connsiteY40" fmla="*/ 279206 h 685800"/>
              <a:gd name="connsiteX41" fmla="*/ 816644 w 866775"/>
              <a:gd name="connsiteY41" fmla="*/ 22742 h 685800"/>
              <a:gd name="connsiteX42" fmla="*/ 816753 w 866775"/>
              <a:gd name="connsiteY42" fmla="*/ 20668 h 685800"/>
              <a:gd name="connsiteX43" fmla="*/ 831776 w 866775"/>
              <a:gd name="connsiteY43" fmla="*/ 7158 h 685800"/>
              <a:gd name="connsiteX44" fmla="*/ 845291 w 866775"/>
              <a:gd name="connsiteY44" fmla="*/ 22184 h 685800"/>
              <a:gd name="connsiteX45" fmla="*/ 831562 w 866775"/>
              <a:gd name="connsiteY45" fmla="*/ 280727 h 685800"/>
              <a:gd name="connsiteX46" fmla="*/ 840370 w 866775"/>
              <a:gd name="connsiteY46" fmla="*/ 388162 h 685800"/>
              <a:gd name="connsiteX47" fmla="*/ 862908 w 866775"/>
              <a:gd name="connsiteY47" fmla="*/ 490565 h 685800"/>
              <a:gd name="connsiteX48" fmla="*/ 829971 w 866775"/>
              <a:gd name="connsiteY48" fmla="*/ 613441 h 6858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6775" h="685800">
                <a:moveTo>
                  <a:pt x="829971" y="613441"/>
                </a:moveTo>
                <a:cubicBezTo>
                  <a:pt x="799238" y="647058"/>
                  <a:pt x="755697" y="663020"/>
                  <a:pt x="710545" y="657262"/>
                </a:cubicBezTo>
                <a:lnTo>
                  <a:pt x="640113" y="648267"/>
                </a:lnTo>
                <a:cubicBezTo>
                  <a:pt x="605557" y="643858"/>
                  <a:pt x="569764" y="641961"/>
                  <a:pt x="533775" y="642611"/>
                </a:cubicBezTo>
                <a:cubicBezTo>
                  <a:pt x="528567" y="642705"/>
                  <a:pt x="523683" y="644155"/>
                  <a:pt x="520027" y="646714"/>
                </a:cubicBezTo>
                <a:cubicBezTo>
                  <a:pt x="490243" y="667411"/>
                  <a:pt x="427698" y="680266"/>
                  <a:pt x="356781" y="680266"/>
                </a:cubicBezTo>
                <a:cubicBezTo>
                  <a:pt x="304710" y="680266"/>
                  <a:pt x="255401" y="673093"/>
                  <a:pt x="221515" y="660592"/>
                </a:cubicBezTo>
                <a:cubicBezTo>
                  <a:pt x="218496" y="659475"/>
                  <a:pt x="215078" y="659038"/>
                  <a:pt x="211297" y="659215"/>
                </a:cubicBezTo>
                <a:lnTo>
                  <a:pt x="87482" y="665848"/>
                </a:lnTo>
                <a:cubicBezTo>
                  <a:pt x="49312" y="667838"/>
                  <a:pt x="12909" y="638760"/>
                  <a:pt x="7849" y="602233"/>
                </a:cubicBezTo>
                <a:cubicBezTo>
                  <a:pt x="4798" y="580179"/>
                  <a:pt x="11737" y="558161"/>
                  <a:pt x="26885" y="541818"/>
                </a:cubicBezTo>
                <a:cubicBezTo>
                  <a:pt x="42038" y="525475"/>
                  <a:pt x="63404" y="516955"/>
                  <a:pt x="85654" y="518284"/>
                </a:cubicBezTo>
                <a:cubicBezTo>
                  <a:pt x="107508" y="519633"/>
                  <a:pt x="130219" y="514908"/>
                  <a:pt x="151319" y="504592"/>
                </a:cubicBezTo>
                <a:cubicBezTo>
                  <a:pt x="155412" y="502592"/>
                  <a:pt x="158877" y="500025"/>
                  <a:pt x="162165" y="496695"/>
                </a:cubicBezTo>
                <a:cubicBezTo>
                  <a:pt x="201995" y="456316"/>
                  <a:pt x="271679" y="412338"/>
                  <a:pt x="353358" y="376024"/>
                </a:cubicBezTo>
                <a:cubicBezTo>
                  <a:pt x="387198" y="360973"/>
                  <a:pt x="420936" y="348239"/>
                  <a:pt x="453612" y="338165"/>
                </a:cubicBezTo>
                <a:cubicBezTo>
                  <a:pt x="488484" y="327421"/>
                  <a:pt x="511646" y="294358"/>
                  <a:pt x="509944" y="257747"/>
                </a:cubicBezTo>
                <a:lnTo>
                  <a:pt x="499508" y="51187"/>
                </a:lnTo>
                <a:cubicBezTo>
                  <a:pt x="499108" y="43309"/>
                  <a:pt x="505172" y="36597"/>
                  <a:pt x="513060" y="36197"/>
                </a:cubicBezTo>
                <a:cubicBezTo>
                  <a:pt x="520713" y="35767"/>
                  <a:pt x="527268" y="41579"/>
                  <a:pt x="527958" y="49169"/>
                </a:cubicBezTo>
                <a:cubicBezTo>
                  <a:pt x="527975" y="49365"/>
                  <a:pt x="528035" y="49547"/>
                  <a:pt x="528046" y="49746"/>
                </a:cubicBezTo>
                <a:lnTo>
                  <a:pt x="538482" y="256384"/>
                </a:lnTo>
                <a:cubicBezTo>
                  <a:pt x="540798" y="306051"/>
                  <a:pt x="509358" y="350900"/>
                  <a:pt x="462021" y="365475"/>
                </a:cubicBezTo>
                <a:cubicBezTo>
                  <a:pt x="430432" y="375214"/>
                  <a:pt x="397774" y="387548"/>
                  <a:pt x="364967" y="402134"/>
                </a:cubicBezTo>
                <a:cubicBezTo>
                  <a:pt x="287586" y="436541"/>
                  <a:pt x="219375" y="479384"/>
                  <a:pt x="182513" y="516758"/>
                </a:cubicBezTo>
                <a:cubicBezTo>
                  <a:pt x="176950" y="522405"/>
                  <a:pt x="170844" y="526861"/>
                  <a:pt x="164374" y="530014"/>
                </a:cubicBezTo>
                <a:cubicBezTo>
                  <a:pt x="138329" y="542757"/>
                  <a:pt x="110685" y="548487"/>
                  <a:pt x="83877" y="546803"/>
                </a:cubicBezTo>
                <a:cubicBezTo>
                  <a:pt x="70259" y="546004"/>
                  <a:pt x="57139" y="551212"/>
                  <a:pt x="47837" y="561249"/>
                </a:cubicBezTo>
                <a:cubicBezTo>
                  <a:pt x="38540" y="571277"/>
                  <a:pt x="34280" y="584783"/>
                  <a:pt x="36154" y="598308"/>
                </a:cubicBezTo>
                <a:cubicBezTo>
                  <a:pt x="39205" y="620352"/>
                  <a:pt x="62469" y="638696"/>
                  <a:pt x="85951" y="637310"/>
                </a:cubicBezTo>
                <a:lnTo>
                  <a:pt x="209771" y="630677"/>
                </a:lnTo>
                <a:cubicBezTo>
                  <a:pt x="217464" y="630277"/>
                  <a:pt x="224748" y="631310"/>
                  <a:pt x="231422" y="633794"/>
                </a:cubicBezTo>
                <a:cubicBezTo>
                  <a:pt x="262248" y="645160"/>
                  <a:pt x="307947" y="651691"/>
                  <a:pt x="356781" y="651691"/>
                </a:cubicBezTo>
                <a:cubicBezTo>
                  <a:pt x="430014" y="651691"/>
                  <a:pt x="483341" y="637412"/>
                  <a:pt x="503702" y="623255"/>
                </a:cubicBezTo>
                <a:cubicBezTo>
                  <a:pt x="512074" y="617422"/>
                  <a:pt x="522297" y="614241"/>
                  <a:pt x="533254" y="614036"/>
                </a:cubicBezTo>
                <a:cubicBezTo>
                  <a:pt x="570647" y="613386"/>
                  <a:pt x="607798" y="615339"/>
                  <a:pt x="643731" y="619915"/>
                </a:cubicBezTo>
                <a:lnTo>
                  <a:pt x="714164" y="628911"/>
                </a:lnTo>
                <a:cubicBezTo>
                  <a:pt x="749967" y="633486"/>
                  <a:pt x="784504" y="620818"/>
                  <a:pt x="808875" y="594159"/>
                </a:cubicBezTo>
                <a:cubicBezTo>
                  <a:pt x="833246" y="567500"/>
                  <a:pt x="842771" y="531977"/>
                  <a:pt x="835003" y="496705"/>
                </a:cubicBezTo>
                <a:lnTo>
                  <a:pt x="812465" y="394311"/>
                </a:lnTo>
                <a:cubicBezTo>
                  <a:pt x="804140" y="356555"/>
                  <a:pt x="800968" y="317822"/>
                  <a:pt x="803024" y="279206"/>
                </a:cubicBezTo>
                <a:lnTo>
                  <a:pt x="816644" y="22742"/>
                </a:lnTo>
                <a:lnTo>
                  <a:pt x="816753" y="20668"/>
                </a:lnTo>
                <a:cubicBezTo>
                  <a:pt x="817172" y="12794"/>
                  <a:pt x="824000" y="6818"/>
                  <a:pt x="831776" y="7158"/>
                </a:cubicBezTo>
                <a:cubicBezTo>
                  <a:pt x="839664" y="7576"/>
                  <a:pt x="845710" y="14306"/>
                  <a:pt x="845291" y="22184"/>
                </a:cubicBezTo>
                <a:lnTo>
                  <a:pt x="831562" y="280727"/>
                </a:lnTo>
                <a:cubicBezTo>
                  <a:pt x="829637" y="316772"/>
                  <a:pt x="832604" y="352918"/>
                  <a:pt x="840370" y="388162"/>
                </a:cubicBezTo>
                <a:lnTo>
                  <a:pt x="862908" y="490565"/>
                </a:lnTo>
                <a:cubicBezTo>
                  <a:pt x="872703" y="535037"/>
                  <a:pt x="860695" y="579824"/>
                  <a:pt x="829971" y="613441"/>
                </a:cubicBezTo>
                <a:close/>
              </a:path>
            </a:pathLst>
          </a:custGeom>
          <a:solidFill>
            <a:schemeClr val="bg1"/>
          </a:solidFill>
          <a:ln w="3175" cap="flat">
            <a:solidFill>
              <a:schemeClr val="bg1"/>
            </a:solidFill>
            <a:prstDash val="solid"/>
            <a:miter/>
          </a:ln>
        </p:spPr>
        <p:txBody>
          <a:bodyPr rtlCol="0" anchor="ctr"/>
          <a:lstStyle/>
          <a:p>
            <a:endParaRPr lang="en-US"/>
          </a:p>
        </p:txBody>
      </p:sp>
      <p:sp>
        <p:nvSpPr>
          <p:cNvPr id="68" name="Graphic 66">
            <a:extLst>
              <a:ext uri="{FF2B5EF4-FFF2-40B4-BE49-F238E27FC236}">
                <a16:creationId xmlns:a16="http://schemas.microsoft.com/office/drawing/2014/main" id="{A0586903-D51F-4EC3-8430-A63588312737}"/>
              </a:ext>
            </a:extLst>
          </p:cNvPr>
          <p:cNvSpPr/>
          <p:nvPr/>
        </p:nvSpPr>
        <p:spPr>
          <a:xfrm>
            <a:off x="3983512" y="3660342"/>
            <a:ext cx="247054" cy="231116"/>
          </a:xfrm>
          <a:custGeom>
            <a:gdLst>
              <a:gd name="connsiteX0" fmla="*/ 216694 w 295275"/>
              <a:gd name="connsiteY0" fmla="*/ 7144 h 276225"/>
              <a:gd name="connsiteX1" fmla="*/ 159544 w 295275"/>
              <a:gd name="connsiteY1" fmla="*/ 59531 h 276225"/>
              <a:gd name="connsiteX2" fmla="*/ 180527 w 295275"/>
              <a:gd name="connsiteY2" fmla="*/ 105537 h 276225"/>
              <a:gd name="connsiteX3" fmla="*/ 189205 w 295275"/>
              <a:gd name="connsiteY3" fmla="*/ 117196 h 276225"/>
              <a:gd name="connsiteX4" fmla="*/ 159544 w 295275"/>
              <a:gd name="connsiteY4" fmla="*/ 188119 h 276225"/>
              <a:gd name="connsiteX5" fmla="*/ 159544 w 295275"/>
              <a:gd name="connsiteY5" fmla="*/ 273844 h 276225"/>
              <a:gd name="connsiteX6" fmla="*/ 178594 w 295275"/>
              <a:gd name="connsiteY6" fmla="*/ 273844 h 276225"/>
              <a:gd name="connsiteX7" fmla="*/ 178594 w 295275"/>
              <a:gd name="connsiteY7" fmla="*/ 188119 h 276225"/>
              <a:gd name="connsiteX8" fmla="*/ 240001 w 295275"/>
              <a:gd name="connsiteY8" fmla="*/ 106156 h 276225"/>
              <a:gd name="connsiteX9" fmla="*/ 231486 w 295275"/>
              <a:gd name="connsiteY9" fmla="*/ 89106 h 276225"/>
              <a:gd name="connsiteX10" fmla="*/ 204064 w 295275"/>
              <a:gd name="connsiteY10" fmla="*/ 105118 h 276225"/>
              <a:gd name="connsiteX11" fmla="*/ 195453 w 295275"/>
              <a:gd name="connsiteY11" fmla="*/ 93707 h 276225"/>
              <a:gd name="connsiteX12" fmla="*/ 178594 w 295275"/>
              <a:gd name="connsiteY12" fmla="*/ 59531 h 276225"/>
              <a:gd name="connsiteX13" fmla="*/ 216694 w 295275"/>
              <a:gd name="connsiteY13" fmla="*/ 26194 h 276225"/>
              <a:gd name="connsiteX14" fmla="*/ 273844 w 295275"/>
              <a:gd name="connsiteY14" fmla="*/ 140494 h 276225"/>
              <a:gd name="connsiteX15" fmla="*/ 254794 w 295275"/>
              <a:gd name="connsiteY15" fmla="*/ 178594 h 276225"/>
              <a:gd name="connsiteX16" fmla="*/ 223599 w 295275"/>
              <a:gd name="connsiteY16" fmla="*/ 145761 h 276225"/>
              <a:gd name="connsiteX17" fmla="*/ 206559 w 295275"/>
              <a:gd name="connsiteY17" fmla="*/ 154276 h 276225"/>
              <a:gd name="connsiteX18" fmla="*/ 254794 w 295275"/>
              <a:gd name="connsiteY18" fmla="*/ 197644 h 276225"/>
              <a:gd name="connsiteX19" fmla="*/ 292894 w 295275"/>
              <a:gd name="connsiteY19" fmla="*/ 140494 h 276225"/>
              <a:gd name="connsiteX20" fmla="*/ 216694 w 295275"/>
              <a:gd name="connsiteY20" fmla="*/ 7144 h 276225"/>
              <a:gd name="connsiteX21" fmla="*/ 119510 w 295275"/>
              <a:gd name="connsiteY21" fmla="*/ 105537 h 276225"/>
              <a:gd name="connsiteX22" fmla="*/ 110833 w 295275"/>
              <a:gd name="connsiteY22" fmla="*/ 117196 h 276225"/>
              <a:gd name="connsiteX23" fmla="*/ 140494 w 295275"/>
              <a:gd name="connsiteY23" fmla="*/ 188119 h 276225"/>
              <a:gd name="connsiteX24" fmla="*/ 140494 w 295275"/>
              <a:gd name="connsiteY24" fmla="*/ 273844 h 276225"/>
              <a:gd name="connsiteX25" fmla="*/ 121444 w 295275"/>
              <a:gd name="connsiteY25" fmla="*/ 273844 h 276225"/>
              <a:gd name="connsiteX26" fmla="*/ 121444 w 295275"/>
              <a:gd name="connsiteY26" fmla="*/ 188119 h 276225"/>
              <a:gd name="connsiteX27" fmla="*/ 60036 w 295275"/>
              <a:gd name="connsiteY27" fmla="*/ 106156 h 276225"/>
              <a:gd name="connsiteX28" fmla="*/ 68551 w 295275"/>
              <a:gd name="connsiteY28" fmla="*/ 89106 h 276225"/>
              <a:gd name="connsiteX29" fmla="*/ 95974 w 295275"/>
              <a:gd name="connsiteY29" fmla="*/ 105118 h 276225"/>
              <a:gd name="connsiteX30" fmla="*/ 104584 w 295275"/>
              <a:gd name="connsiteY30" fmla="*/ 93707 h 276225"/>
              <a:gd name="connsiteX31" fmla="*/ 121444 w 295275"/>
              <a:gd name="connsiteY31" fmla="*/ 59531 h 276225"/>
              <a:gd name="connsiteX32" fmla="*/ 83344 w 295275"/>
              <a:gd name="connsiteY32" fmla="*/ 26194 h 276225"/>
              <a:gd name="connsiteX33" fmla="*/ 26194 w 295275"/>
              <a:gd name="connsiteY33" fmla="*/ 140494 h 276225"/>
              <a:gd name="connsiteX34" fmla="*/ 45244 w 295275"/>
              <a:gd name="connsiteY34" fmla="*/ 178594 h 276225"/>
              <a:gd name="connsiteX35" fmla="*/ 76438 w 295275"/>
              <a:gd name="connsiteY35" fmla="*/ 145761 h 276225"/>
              <a:gd name="connsiteX36" fmla="*/ 93478 w 295275"/>
              <a:gd name="connsiteY36" fmla="*/ 154276 h 276225"/>
              <a:gd name="connsiteX37" fmla="*/ 45244 w 295275"/>
              <a:gd name="connsiteY37" fmla="*/ 197644 h 276225"/>
              <a:gd name="connsiteX38" fmla="*/ 7144 w 295275"/>
              <a:gd name="connsiteY38" fmla="*/ 140494 h 276225"/>
              <a:gd name="connsiteX39" fmla="*/ 83344 w 295275"/>
              <a:gd name="connsiteY39" fmla="*/ 7144 h 276225"/>
              <a:gd name="connsiteX40" fmla="*/ 140494 w 295275"/>
              <a:gd name="connsiteY40" fmla="*/ 59531 h 276225"/>
              <a:gd name="connsiteX41" fmla="*/ 119510 w 295275"/>
              <a:gd name="connsiteY41" fmla="*/ 105537 h 2762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95275" h="276225">
                <a:moveTo>
                  <a:pt x="216694" y="7144"/>
                </a:moveTo>
                <a:cubicBezTo>
                  <a:pt x="181442" y="7144"/>
                  <a:pt x="159544" y="27213"/>
                  <a:pt x="159544" y="59531"/>
                </a:cubicBezTo>
                <a:cubicBezTo>
                  <a:pt x="159544" y="79077"/>
                  <a:pt x="170212" y="92535"/>
                  <a:pt x="180527" y="105537"/>
                </a:cubicBezTo>
                <a:cubicBezTo>
                  <a:pt x="183509" y="109309"/>
                  <a:pt x="186442" y="113205"/>
                  <a:pt x="189205" y="117196"/>
                </a:cubicBezTo>
                <a:cubicBezTo>
                  <a:pt x="171898" y="133617"/>
                  <a:pt x="159544" y="155781"/>
                  <a:pt x="159544" y="188119"/>
                </a:cubicBezTo>
                <a:lnTo>
                  <a:pt x="159544" y="273844"/>
                </a:lnTo>
                <a:lnTo>
                  <a:pt x="178594" y="273844"/>
                </a:lnTo>
                <a:lnTo>
                  <a:pt x="178594" y="188119"/>
                </a:lnTo>
                <a:cubicBezTo>
                  <a:pt x="178594" y="145571"/>
                  <a:pt x="203140" y="124577"/>
                  <a:pt x="240001" y="106156"/>
                </a:cubicBezTo>
                <a:lnTo>
                  <a:pt x="231486" y="89106"/>
                </a:lnTo>
                <a:cubicBezTo>
                  <a:pt x="222171" y="93774"/>
                  <a:pt x="212817" y="98993"/>
                  <a:pt x="204064" y="105118"/>
                </a:cubicBezTo>
                <a:cubicBezTo>
                  <a:pt x="201294" y="101240"/>
                  <a:pt x="198423" y="97435"/>
                  <a:pt x="195453" y="93707"/>
                </a:cubicBezTo>
                <a:cubicBezTo>
                  <a:pt x="186404" y="82296"/>
                  <a:pt x="178594" y="72438"/>
                  <a:pt x="178594" y="59531"/>
                </a:cubicBezTo>
                <a:cubicBezTo>
                  <a:pt x="178594" y="31975"/>
                  <a:pt x="199311" y="26194"/>
                  <a:pt x="216694" y="26194"/>
                </a:cubicBezTo>
                <a:cubicBezTo>
                  <a:pt x="247669" y="26194"/>
                  <a:pt x="273844" y="78534"/>
                  <a:pt x="273844" y="140494"/>
                </a:cubicBezTo>
                <a:cubicBezTo>
                  <a:pt x="273844" y="151952"/>
                  <a:pt x="271986" y="178594"/>
                  <a:pt x="254794" y="178594"/>
                </a:cubicBezTo>
                <a:cubicBezTo>
                  <a:pt x="245955" y="178594"/>
                  <a:pt x="233410" y="165392"/>
                  <a:pt x="223599" y="145761"/>
                </a:cubicBezTo>
                <a:lnTo>
                  <a:pt x="206559" y="154276"/>
                </a:lnTo>
                <a:cubicBezTo>
                  <a:pt x="213074" y="167316"/>
                  <a:pt x="230819" y="197644"/>
                  <a:pt x="254794" y="197644"/>
                </a:cubicBezTo>
                <a:cubicBezTo>
                  <a:pt x="278654" y="197644"/>
                  <a:pt x="292894" y="176279"/>
                  <a:pt x="292894" y="140494"/>
                </a:cubicBezTo>
                <a:cubicBezTo>
                  <a:pt x="292894" y="65713"/>
                  <a:pt x="259423" y="7144"/>
                  <a:pt x="216694" y="7144"/>
                </a:cubicBezTo>
                <a:moveTo>
                  <a:pt x="119510" y="105537"/>
                </a:moveTo>
                <a:cubicBezTo>
                  <a:pt x="116496" y="109331"/>
                  <a:pt x="113602" y="113219"/>
                  <a:pt x="110833" y="117196"/>
                </a:cubicBezTo>
                <a:cubicBezTo>
                  <a:pt x="128140" y="133617"/>
                  <a:pt x="140494" y="155781"/>
                  <a:pt x="140494" y="188119"/>
                </a:cubicBezTo>
                <a:lnTo>
                  <a:pt x="140494" y="273844"/>
                </a:lnTo>
                <a:lnTo>
                  <a:pt x="121444" y="273844"/>
                </a:lnTo>
                <a:lnTo>
                  <a:pt x="121444" y="188119"/>
                </a:lnTo>
                <a:cubicBezTo>
                  <a:pt x="121444" y="145571"/>
                  <a:pt x="96898" y="124577"/>
                  <a:pt x="60036" y="106156"/>
                </a:cubicBezTo>
                <a:lnTo>
                  <a:pt x="68551" y="89106"/>
                </a:lnTo>
                <a:cubicBezTo>
                  <a:pt x="77867" y="93774"/>
                  <a:pt x="87220" y="98993"/>
                  <a:pt x="95974" y="105118"/>
                </a:cubicBezTo>
                <a:cubicBezTo>
                  <a:pt x="98793" y="101156"/>
                  <a:pt x="101689" y="97355"/>
                  <a:pt x="104584" y="93707"/>
                </a:cubicBezTo>
                <a:cubicBezTo>
                  <a:pt x="113633" y="82296"/>
                  <a:pt x="121444" y="72438"/>
                  <a:pt x="121444" y="59531"/>
                </a:cubicBezTo>
                <a:cubicBezTo>
                  <a:pt x="121444" y="31975"/>
                  <a:pt x="100727" y="26194"/>
                  <a:pt x="83344" y="26194"/>
                </a:cubicBezTo>
                <a:cubicBezTo>
                  <a:pt x="52368" y="26194"/>
                  <a:pt x="26194" y="78534"/>
                  <a:pt x="26194" y="140494"/>
                </a:cubicBezTo>
                <a:cubicBezTo>
                  <a:pt x="26194" y="151952"/>
                  <a:pt x="28051" y="178594"/>
                  <a:pt x="45244" y="178594"/>
                </a:cubicBezTo>
                <a:cubicBezTo>
                  <a:pt x="54083" y="178594"/>
                  <a:pt x="66627" y="165392"/>
                  <a:pt x="76438" y="145761"/>
                </a:cubicBezTo>
                <a:lnTo>
                  <a:pt x="93478" y="154276"/>
                </a:lnTo>
                <a:cubicBezTo>
                  <a:pt x="86963" y="167316"/>
                  <a:pt x="69218" y="197644"/>
                  <a:pt x="45244" y="197644"/>
                </a:cubicBezTo>
                <a:cubicBezTo>
                  <a:pt x="21384" y="197644"/>
                  <a:pt x="7144" y="176279"/>
                  <a:pt x="7144" y="140494"/>
                </a:cubicBezTo>
                <a:cubicBezTo>
                  <a:pt x="7144" y="65713"/>
                  <a:pt x="40615" y="7144"/>
                  <a:pt x="83344" y="7144"/>
                </a:cubicBezTo>
                <a:cubicBezTo>
                  <a:pt x="118596" y="7144"/>
                  <a:pt x="140494" y="27213"/>
                  <a:pt x="140494" y="59531"/>
                </a:cubicBezTo>
                <a:cubicBezTo>
                  <a:pt x="140494" y="79077"/>
                  <a:pt x="129826" y="92535"/>
                  <a:pt x="119510" y="105537"/>
                </a:cubicBezTo>
              </a:path>
            </a:pathLst>
          </a:custGeom>
          <a:solidFill>
            <a:schemeClr val="bg1"/>
          </a:solidFill>
          <a:ln w="3175" cap="flat">
            <a:solidFill>
              <a:schemeClr val="bg1"/>
            </a:solidFill>
            <a:prstDash val="solid"/>
            <a:miter/>
          </a:ln>
        </p:spPr>
        <p:txBody>
          <a:bodyPr rtlCol="0" anchor="ctr"/>
          <a:lstStyle/>
          <a:p>
            <a:endParaRPr lang="en-US"/>
          </a:p>
        </p:txBody>
      </p:sp>
      <p:sp>
        <p:nvSpPr>
          <p:cNvPr id="71" name="Graphic 69">
            <a:extLst>
              <a:ext uri="{FF2B5EF4-FFF2-40B4-BE49-F238E27FC236}">
                <a16:creationId xmlns:a16="http://schemas.microsoft.com/office/drawing/2014/main" id="{A0657021-189A-4536-BFB5-5581570AC57A}"/>
              </a:ext>
            </a:extLst>
          </p:cNvPr>
          <p:cNvSpPr/>
          <p:nvPr/>
        </p:nvSpPr>
        <p:spPr>
          <a:xfrm>
            <a:off x="4000307" y="4090355"/>
            <a:ext cx="213464" cy="237184"/>
          </a:xfrm>
          <a:custGeom>
            <a:gdLst>
              <a:gd name="connsiteX0" fmla="*/ 413973 w 428625"/>
              <a:gd name="connsiteY0" fmla="*/ 268222 h 476250"/>
              <a:gd name="connsiteX1" fmla="*/ 417221 w 428625"/>
              <a:gd name="connsiteY1" fmla="*/ 261916 h 476250"/>
              <a:gd name="connsiteX2" fmla="*/ 407515 w 428625"/>
              <a:gd name="connsiteY2" fmla="*/ 188574 h 476250"/>
              <a:gd name="connsiteX3" fmla="*/ 380398 w 428625"/>
              <a:gd name="connsiteY3" fmla="*/ 113498 h 476250"/>
              <a:gd name="connsiteX4" fmla="*/ 359338 w 428625"/>
              <a:gd name="connsiteY4" fmla="*/ 105706 h 476250"/>
              <a:gd name="connsiteX5" fmla="*/ 331877 w 428625"/>
              <a:gd name="connsiteY5" fmla="*/ 41222 h 476250"/>
              <a:gd name="connsiteX6" fmla="*/ 318771 w 428625"/>
              <a:gd name="connsiteY6" fmla="*/ 37860 h 476250"/>
              <a:gd name="connsiteX7" fmla="*/ 318399 w 428625"/>
              <a:gd name="connsiteY7" fmla="*/ 37412 h 476250"/>
              <a:gd name="connsiteX8" fmla="*/ 228388 w 428625"/>
              <a:gd name="connsiteY8" fmla="*/ 11342 h 476250"/>
              <a:gd name="connsiteX9" fmla="*/ 216949 w 428625"/>
              <a:gd name="connsiteY9" fmla="*/ 20134 h 476250"/>
              <a:gd name="connsiteX10" fmla="*/ 205519 w 428625"/>
              <a:gd name="connsiteY10" fmla="*/ 11333 h 476250"/>
              <a:gd name="connsiteX11" fmla="*/ 115507 w 428625"/>
              <a:gd name="connsiteY11" fmla="*/ 37403 h 476250"/>
              <a:gd name="connsiteX12" fmla="*/ 115136 w 428625"/>
              <a:gd name="connsiteY12" fmla="*/ 37850 h 476250"/>
              <a:gd name="connsiteX13" fmla="*/ 102030 w 428625"/>
              <a:gd name="connsiteY13" fmla="*/ 41213 h 476250"/>
              <a:gd name="connsiteX14" fmla="*/ 74569 w 428625"/>
              <a:gd name="connsiteY14" fmla="*/ 105697 h 476250"/>
              <a:gd name="connsiteX15" fmla="*/ 53509 w 428625"/>
              <a:gd name="connsiteY15" fmla="*/ 113488 h 476250"/>
              <a:gd name="connsiteX16" fmla="*/ 26392 w 428625"/>
              <a:gd name="connsiteY16" fmla="*/ 188564 h 476250"/>
              <a:gd name="connsiteX17" fmla="*/ 16686 w 428625"/>
              <a:gd name="connsiteY17" fmla="*/ 261907 h 476250"/>
              <a:gd name="connsiteX18" fmla="*/ 19934 w 428625"/>
              <a:gd name="connsiteY18" fmla="*/ 268212 h 476250"/>
              <a:gd name="connsiteX19" fmla="*/ 10142 w 428625"/>
              <a:gd name="connsiteY19" fmla="*/ 320457 h 476250"/>
              <a:gd name="connsiteX20" fmla="*/ 39031 w 428625"/>
              <a:gd name="connsiteY20" fmla="*/ 360110 h 476250"/>
              <a:gd name="connsiteX21" fmla="*/ 56443 w 428625"/>
              <a:gd name="connsiteY21" fmla="*/ 417107 h 476250"/>
              <a:gd name="connsiteX22" fmla="*/ 91609 w 428625"/>
              <a:gd name="connsiteY22" fmla="*/ 438186 h 476250"/>
              <a:gd name="connsiteX23" fmla="*/ 149969 w 428625"/>
              <a:gd name="connsiteY23" fmla="*/ 475610 h 476250"/>
              <a:gd name="connsiteX24" fmla="*/ 160827 w 428625"/>
              <a:gd name="connsiteY24" fmla="*/ 474895 h 476250"/>
              <a:gd name="connsiteX25" fmla="*/ 216949 w 428625"/>
              <a:gd name="connsiteY25" fmla="*/ 443225 h 476250"/>
              <a:gd name="connsiteX26" fmla="*/ 273070 w 428625"/>
              <a:gd name="connsiteY26" fmla="*/ 474934 h 476250"/>
              <a:gd name="connsiteX27" fmla="*/ 283929 w 428625"/>
              <a:gd name="connsiteY27" fmla="*/ 475648 h 476250"/>
              <a:gd name="connsiteX28" fmla="*/ 342288 w 428625"/>
              <a:gd name="connsiteY28" fmla="*/ 438224 h 476250"/>
              <a:gd name="connsiteX29" fmla="*/ 377454 w 428625"/>
              <a:gd name="connsiteY29" fmla="*/ 417145 h 476250"/>
              <a:gd name="connsiteX30" fmla="*/ 394866 w 428625"/>
              <a:gd name="connsiteY30" fmla="*/ 360148 h 476250"/>
              <a:gd name="connsiteX31" fmla="*/ 423756 w 428625"/>
              <a:gd name="connsiteY31" fmla="*/ 320457 h 476250"/>
              <a:gd name="connsiteX32" fmla="*/ 413973 w 428625"/>
              <a:gd name="connsiteY32" fmla="*/ 268222 h 476250"/>
              <a:gd name="connsiteX33" fmla="*/ 158408 w 428625"/>
              <a:gd name="connsiteY33" fmla="*/ 456045 h 476250"/>
              <a:gd name="connsiteX34" fmla="*/ 107602 w 428625"/>
              <a:gd name="connsiteY34" fmla="*/ 426451 h 476250"/>
              <a:gd name="connsiteX35" fmla="*/ 97343 w 428625"/>
              <a:gd name="connsiteY35" fmla="*/ 419441 h 476250"/>
              <a:gd name="connsiteX36" fmla="*/ 70816 w 428625"/>
              <a:gd name="connsiteY36" fmla="*/ 404639 h 476250"/>
              <a:gd name="connsiteX37" fmla="*/ 59119 w 428625"/>
              <a:gd name="connsiteY37" fmla="*/ 356509 h 476250"/>
              <a:gd name="connsiteX38" fmla="*/ 52235 w 428625"/>
              <a:gd name="connsiteY38" fmla="*/ 344931 h 476250"/>
              <a:gd name="connsiteX39" fmla="*/ 51118 w 428625"/>
              <a:gd name="connsiteY39" fmla="*/ 344717 h 476250"/>
              <a:gd name="connsiteX40" fmla="*/ 28392 w 428625"/>
              <a:gd name="connsiteY40" fmla="*/ 315018 h 476250"/>
              <a:gd name="connsiteX41" fmla="*/ 32659 w 428625"/>
              <a:gd name="connsiteY41" fmla="*/ 282967 h 476250"/>
              <a:gd name="connsiteX42" fmla="*/ 75026 w 428625"/>
              <a:gd name="connsiteY42" fmla="*/ 301464 h 476250"/>
              <a:gd name="connsiteX43" fmla="*/ 86082 w 428625"/>
              <a:gd name="connsiteY43" fmla="*/ 293769 h 476250"/>
              <a:gd name="connsiteX44" fmla="*/ 78836 w 428625"/>
              <a:gd name="connsiteY44" fmla="*/ 282805 h 476250"/>
              <a:gd name="connsiteX45" fmla="*/ 34231 w 428625"/>
              <a:gd name="connsiteY45" fmla="*/ 254525 h 476250"/>
              <a:gd name="connsiteX46" fmla="*/ 44432 w 428625"/>
              <a:gd name="connsiteY46" fmla="*/ 195470 h 476250"/>
              <a:gd name="connsiteX47" fmla="*/ 45689 w 428625"/>
              <a:gd name="connsiteY47" fmla="*/ 188393 h 476250"/>
              <a:gd name="connsiteX48" fmla="*/ 62186 w 428625"/>
              <a:gd name="connsiteY48" fmla="*/ 130471 h 476250"/>
              <a:gd name="connsiteX49" fmla="*/ 116584 w 428625"/>
              <a:gd name="connsiteY49" fmla="*/ 130129 h 476250"/>
              <a:gd name="connsiteX50" fmla="*/ 135034 w 428625"/>
              <a:gd name="connsiteY50" fmla="*/ 173401 h 476250"/>
              <a:gd name="connsiteX51" fmla="*/ 143454 w 428625"/>
              <a:gd name="connsiteY51" fmla="*/ 183926 h 476250"/>
              <a:gd name="connsiteX52" fmla="*/ 153979 w 428625"/>
              <a:gd name="connsiteY52" fmla="*/ 175506 h 476250"/>
              <a:gd name="connsiteX53" fmla="*/ 127404 w 428625"/>
              <a:gd name="connsiteY53" fmla="*/ 114422 h 476250"/>
              <a:gd name="connsiteX54" fmla="*/ 93676 w 428625"/>
              <a:gd name="connsiteY54" fmla="*/ 103649 h 476250"/>
              <a:gd name="connsiteX55" fmla="*/ 109735 w 428625"/>
              <a:gd name="connsiteY55" fmla="*/ 58624 h 476250"/>
              <a:gd name="connsiteX56" fmla="*/ 151541 w 428625"/>
              <a:gd name="connsiteY56" fmla="*/ 79313 h 476250"/>
              <a:gd name="connsiteX57" fmla="*/ 164695 w 428625"/>
              <a:gd name="connsiteY57" fmla="*/ 82351 h 476250"/>
              <a:gd name="connsiteX58" fmla="*/ 167733 w 428625"/>
              <a:gd name="connsiteY58" fmla="*/ 69197 h 476250"/>
              <a:gd name="connsiteX59" fmla="*/ 140501 w 428625"/>
              <a:gd name="connsiteY59" fmla="*/ 42841 h 476250"/>
              <a:gd name="connsiteX60" fmla="*/ 197318 w 428625"/>
              <a:gd name="connsiteY60" fmla="*/ 28506 h 476250"/>
              <a:gd name="connsiteX61" fmla="*/ 207424 w 428625"/>
              <a:gd name="connsiteY61" fmla="*/ 48814 h 476250"/>
              <a:gd name="connsiteX62" fmla="*/ 207424 w 428625"/>
              <a:gd name="connsiteY62" fmla="*/ 139663 h 476250"/>
              <a:gd name="connsiteX63" fmla="*/ 204719 w 428625"/>
              <a:gd name="connsiteY63" fmla="*/ 137539 h 476250"/>
              <a:gd name="connsiteX64" fmla="*/ 172105 w 428625"/>
              <a:gd name="connsiteY64" fmla="*/ 133815 h 476250"/>
              <a:gd name="connsiteX65" fmla="*/ 166488 w 428625"/>
              <a:gd name="connsiteY65" fmla="*/ 146058 h 476250"/>
              <a:gd name="connsiteX66" fmla="*/ 178732 w 428625"/>
              <a:gd name="connsiteY66" fmla="*/ 151675 h 476250"/>
              <a:gd name="connsiteX67" fmla="*/ 179230 w 428625"/>
              <a:gd name="connsiteY67" fmla="*/ 151474 h 476250"/>
              <a:gd name="connsiteX68" fmla="*/ 194060 w 428625"/>
              <a:gd name="connsiteY68" fmla="*/ 153379 h 476250"/>
              <a:gd name="connsiteX69" fmla="*/ 207424 w 428625"/>
              <a:gd name="connsiteY69" fmla="*/ 182402 h 476250"/>
              <a:gd name="connsiteX70" fmla="*/ 207424 w 428625"/>
              <a:gd name="connsiteY70" fmla="*/ 344327 h 476250"/>
              <a:gd name="connsiteX71" fmla="*/ 202661 w 428625"/>
              <a:gd name="connsiteY71" fmla="*/ 340317 h 476250"/>
              <a:gd name="connsiteX72" fmla="*/ 164085 w 428625"/>
              <a:gd name="connsiteY72" fmla="*/ 330658 h 476250"/>
              <a:gd name="connsiteX73" fmla="*/ 157598 w 428625"/>
              <a:gd name="connsiteY73" fmla="*/ 342469 h 476250"/>
              <a:gd name="connsiteX74" fmla="*/ 169409 w 428625"/>
              <a:gd name="connsiteY74" fmla="*/ 348956 h 476250"/>
              <a:gd name="connsiteX75" fmla="*/ 191231 w 428625"/>
              <a:gd name="connsiteY75" fmla="*/ 355547 h 476250"/>
              <a:gd name="connsiteX76" fmla="*/ 207424 w 428625"/>
              <a:gd name="connsiteY76" fmla="*/ 384379 h 476250"/>
              <a:gd name="connsiteX77" fmla="*/ 207424 w 428625"/>
              <a:gd name="connsiteY77" fmla="*/ 414602 h 476250"/>
              <a:gd name="connsiteX78" fmla="*/ 158408 w 428625"/>
              <a:gd name="connsiteY78" fmla="*/ 456045 h 476250"/>
              <a:gd name="connsiteX79" fmla="*/ 405544 w 428625"/>
              <a:gd name="connsiteY79" fmla="*/ 315018 h 476250"/>
              <a:gd name="connsiteX80" fmla="*/ 382817 w 428625"/>
              <a:gd name="connsiteY80" fmla="*/ 344717 h 476250"/>
              <a:gd name="connsiteX81" fmla="*/ 374603 w 428625"/>
              <a:gd name="connsiteY81" fmla="*/ 355393 h 476250"/>
              <a:gd name="connsiteX82" fmla="*/ 374816 w 428625"/>
              <a:gd name="connsiteY82" fmla="*/ 356509 h 476250"/>
              <a:gd name="connsiteX83" fmla="*/ 363119 w 428625"/>
              <a:gd name="connsiteY83" fmla="*/ 404639 h 476250"/>
              <a:gd name="connsiteX84" fmla="*/ 336592 w 428625"/>
              <a:gd name="connsiteY84" fmla="*/ 419441 h 476250"/>
              <a:gd name="connsiteX85" fmla="*/ 326343 w 428625"/>
              <a:gd name="connsiteY85" fmla="*/ 426394 h 476250"/>
              <a:gd name="connsiteX86" fmla="*/ 275527 w 428625"/>
              <a:gd name="connsiteY86" fmla="*/ 456045 h 476250"/>
              <a:gd name="connsiteX87" fmla="*/ 226474 w 428625"/>
              <a:gd name="connsiteY87" fmla="*/ 414602 h 476250"/>
              <a:gd name="connsiteX88" fmla="*/ 226474 w 428625"/>
              <a:gd name="connsiteY88" fmla="*/ 138663 h 476250"/>
              <a:gd name="connsiteX89" fmla="*/ 231055 w 428625"/>
              <a:gd name="connsiteY89" fmla="*/ 126080 h 476250"/>
              <a:gd name="connsiteX90" fmla="*/ 250934 w 428625"/>
              <a:gd name="connsiteY90" fmla="*/ 121099 h 476250"/>
              <a:gd name="connsiteX91" fmla="*/ 261473 w 428625"/>
              <a:gd name="connsiteY91" fmla="*/ 112703 h 476250"/>
              <a:gd name="connsiteX92" fmla="*/ 253077 w 428625"/>
              <a:gd name="connsiteY92" fmla="*/ 102163 h 476250"/>
              <a:gd name="connsiteX93" fmla="*/ 226474 w 428625"/>
              <a:gd name="connsiteY93" fmla="*/ 106621 h 476250"/>
              <a:gd name="connsiteX94" fmla="*/ 226474 w 428625"/>
              <a:gd name="connsiteY94" fmla="*/ 48814 h 476250"/>
              <a:gd name="connsiteX95" fmla="*/ 236618 w 428625"/>
              <a:gd name="connsiteY95" fmla="*/ 28506 h 476250"/>
              <a:gd name="connsiteX96" fmla="*/ 293434 w 428625"/>
              <a:gd name="connsiteY96" fmla="*/ 42841 h 476250"/>
              <a:gd name="connsiteX97" fmla="*/ 266202 w 428625"/>
              <a:gd name="connsiteY97" fmla="*/ 69197 h 476250"/>
              <a:gd name="connsiteX98" fmla="*/ 269241 w 428625"/>
              <a:gd name="connsiteY98" fmla="*/ 82351 h 476250"/>
              <a:gd name="connsiteX99" fmla="*/ 282395 w 428625"/>
              <a:gd name="connsiteY99" fmla="*/ 79313 h 476250"/>
              <a:gd name="connsiteX100" fmla="*/ 324200 w 428625"/>
              <a:gd name="connsiteY100" fmla="*/ 58624 h 476250"/>
              <a:gd name="connsiteX101" fmla="*/ 340259 w 428625"/>
              <a:gd name="connsiteY101" fmla="*/ 103649 h 476250"/>
              <a:gd name="connsiteX102" fmla="*/ 306484 w 428625"/>
              <a:gd name="connsiteY102" fmla="*/ 114422 h 476250"/>
              <a:gd name="connsiteX103" fmla="*/ 279909 w 428625"/>
              <a:gd name="connsiteY103" fmla="*/ 175506 h 476250"/>
              <a:gd name="connsiteX104" fmla="*/ 290434 w 428625"/>
              <a:gd name="connsiteY104" fmla="*/ 183926 h 476250"/>
              <a:gd name="connsiteX105" fmla="*/ 298854 w 428625"/>
              <a:gd name="connsiteY105" fmla="*/ 173401 h 476250"/>
              <a:gd name="connsiteX106" fmla="*/ 317314 w 428625"/>
              <a:gd name="connsiteY106" fmla="*/ 130100 h 476250"/>
              <a:gd name="connsiteX107" fmla="*/ 371711 w 428625"/>
              <a:gd name="connsiteY107" fmla="*/ 130443 h 476250"/>
              <a:gd name="connsiteX108" fmla="*/ 388208 w 428625"/>
              <a:gd name="connsiteY108" fmla="*/ 188364 h 476250"/>
              <a:gd name="connsiteX109" fmla="*/ 389465 w 428625"/>
              <a:gd name="connsiteY109" fmla="*/ 195441 h 476250"/>
              <a:gd name="connsiteX110" fmla="*/ 399667 w 428625"/>
              <a:gd name="connsiteY110" fmla="*/ 254496 h 476250"/>
              <a:gd name="connsiteX111" fmla="*/ 355061 w 428625"/>
              <a:gd name="connsiteY111" fmla="*/ 282776 h 476250"/>
              <a:gd name="connsiteX112" fmla="*/ 347366 w 428625"/>
              <a:gd name="connsiteY112" fmla="*/ 293832 h 476250"/>
              <a:gd name="connsiteX113" fmla="*/ 358422 w 428625"/>
              <a:gd name="connsiteY113" fmla="*/ 301527 h 476250"/>
              <a:gd name="connsiteX114" fmla="*/ 358871 w 428625"/>
              <a:gd name="connsiteY114" fmla="*/ 301436 h 476250"/>
              <a:gd name="connsiteX115" fmla="*/ 401219 w 428625"/>
              <a:gd name="connsiteY115" fmla="*/ 282938 h 476250"/>
              <a:gd name="connsiteX116" fmla="*/ 405544 w 428625"/>
              <a:gd name="connsiteY116" fmla="*/ 315018 h 476250"/>
              <a:gd name="connsiteX117" fmla="*/ 255687 w 428625"/>
              <a:gd name="connsiteY117" fmla="*/ 215358 h 476250"/>
              <a:gd name="connsiteX118" fmla="*/ 254049 w 428625"/>
              <a:gd name="connsiteY118" fmla="*/ 201976 h 476250"/>
              <a:gd name="connsiteX119" fmla="*/ 267431 w 428625"/>
              <a:gd name="connsiteY119" fmla="*/ 200337 h 476250"/>
              <a:gd name="connsiteX120" fmla="*/ 318104 w 428625"/>
              <a:gd name="connsiteY120" fmla="*/ 214339 h 476250"/>
              <a:gd name="connsiteX121" fmla="*/ 349937 w 428625"/>
              <a:gd name="connsiteY121" fmla="*/ 163609 h 476250"/>
              <a:gd name="connsiteX122" fmla="*/ 360671 w 428625"/>
              <a:gd name="connsiteY122" fmla="*/ 155465 h 476250"/>
              <a:gd name="connsiteX123" fmla="*/ 368815 w 428625"/>
              <a:gd name="connsiteY123" fmla="*/ 166200 h 476250"/>
              <a:gd name="connsiteX124" fmla="*/ 325267 w 428625"/>
              <a:gd name="connsiteY124" fmla="*/ 231989 h 476250"/>
              <a:gd name="connsiteX125" fmla="*/ 314866 w 428625"/>
              <a:gd name="connsiteY125" fmla="*/ 234913 h 476250"/>
              <a:gd name="connsiteX126" fmla="*/ 320266 w 428625"/>
              <a:gd name="connsiteY126" fmla="*/ 245619 h 476250"/>
              <a:gd name="connsiteX127" fmla="*/ 343650 w 428625"/>
              <a:gd name="connsiteY127" fmla="*/ 253982 h 476250"/>
              <a:gd name="connsiteX128" fmla="*/ 353085 w 428625"/>
              <a:gd name="connsiteY128" fmla="*/ 263598 h 476250"/>
              <a:gd name="connsiteX129" fmla="*/ 343469 w 428625"/>
              <a:gd name="connsiteY129" fmla="*/ 273032 h 476250"/>
              <a:gd name="connsiteX130" fmla="*/ 343298 w 428625"/>
              <a:gd name="connsiteY130" fmla="*/ 273032 h 476250"/>
              <a:gd name="connsiteX131" fmla="*/ 305988 w 428625"/>
              <a:gd name="connsiteY131" fmla="*/ 258240 h 476250"/>
              <a:gd name="connsiteX132" fmla="*/ 295511 w 428625"/>
              <a:gd name="connsiteY132" fmla="*/ 234799 h 476250"/>
              <a:gd name="connsiteX133" fmla="*/ 255687 w 428625"/>
              <a:gd name="connsiteY133" fmla="*/ 215358 h 476250"/>
              <a:gd name="connsiteX134" fmla="*/ 345022 w 428625"/>
              <a:gd name="connsiteY134" fmla="*/ 351890 h 476250"/>
              <a:gd name="connsiteX135" fmla="*/ 335497 w 428625"/>
              <a:gd name="connsiteY135" fmla="*/ 361281 h 476250"/>
              <a:gd name="connsiteX136" fmla="*/ 335402 w 428625"/>
              <a:gd name="connsiteY136" fmla="*/ 361281 h 476250"/>
              <a:gd name="connsiteX137" fmla="*/ 316209 w 428625"/>
              <a:gd name="connsiteY137" fmla="*/ 364396 h 476250"/>
              <a:gd name="connsiteX138" fmla="*/ 315704 w 428625"/>
              <a:gd name="connsiteY138" fmla="*/ 364558 h 476250"/>
              <a:gd name="connsiteX139" fmla="*/ 295568 w 428625"/>
              <a:gd name="connsiteY139" fmla="*/ 376131 h 476250"/>
              <a:gd name="connsiteX140" fmla="*/ 283805 w 428625"/>
              <a:gd name="connsiteY140" fmla="*/ 408220 h 476250"/>
              <a:gd name="connsiteX141" fmla="*/ 274280 w 428625"/>
              <a:gd name="connsiteY141" fmla="*/ 417745 h 476250"/>
              <a:gd name="connsiteX142" fmla="*/ 264755 w 428625"/>
              <a:gd name="connsiteY142" fmla="*/ 408220 h 476250"/>
              <a:gd name="connsiteX143" fmla="*/ 282262 w 428625"/>
              <a:gd name="connsiteY143" fmla="*/ 362500 h 476250"/>
              <a:gd name="connsiteX144" fmla="*/ 303788 w 428625"/>
              <a:gd name="connsiteY144" fmla="*/ 348651 h 476250"/>
              <a:gd name="connsiteX145" fmla="*/ 293463 w 428625"/>
              <a:gd name="connsiteY145" fmla="*/ 311018 h 476250"/>
              <a:gd name="connsiteX146" fmla="*/ 256001 w 428625"/>
              <a:gd name="connsiteY146" fmla="*/ 293682 h 476250"/>
              <a:gd name="connsiteX147" fmla="*/ 247305 w 428625"/>
              <a:gd name="connsiteY147" fmla="*/ 283395 h 476250"/>
              <a:gd name="connsiteX148" fmla="*/ 257363 w 428625"/>
              <a:gd name="connsiteY148" fmla="*/ 274681 h 476250"/>
              <a:gd name="connsiteX149" fmla="*/ 257582 w 428625"/>
              <a:gd name="connsiteY149" fmla="*/ 274699 h 476250"/>
              <a:gd name="connsiteX150" fmla="*/ 308570 w 428625"/>
              <a:gd name="connsiteY150" fmla="*/ 299407 h 476250"/>
              <a:gd name="connsiteX151" fmla="*/ 322857 w 428625"/>
              <a:gd name="connsiteY151" fmla="*/ 343403 h 476250"/>
              <a:gd name="connsiteX152" fmla="*/ 335602 w 428625"/>
              <a:gd name="connsiteY152" fmla="*/ 342250 h 476250"/>
              <a:gd name="connsiteX153" fmla="*/ 345022 w 428625"/>
              <a:gd name="connsiteY153" fmla="*/ 351879 h 476250"/>
              <a:gd name="connsiteX154" fmla="*/ 345022 w 428625"/>
              <a:gd name="connsiteY154" fmla="*/ 351890 h 476250"/>
              <a:gd name="connsiteX155" fmla="*/ 75502 w 428625"/>
              <a:gd name="connsiteY155" fmla="*/ 176630 h 476250"/>
              <a:gd name="connsiteX156" fmla="*/ 83816 w 428625"/>
              <a:gd name="connsiteY156" fmla="*/ 166030 h 476250"/>
              <a:gd name="connsiteX157" fmla="*/ 94371 w 428625"/>
              <a:gd name="connsiteY157" fmla="*/ 174029 h 476250"/>
              <a:gd name="connsiteX158" fmla="*/ 126233 w 428625"/>
              <a:gd name="connsiteY158" fmla="*/ 224759 h 476250"/>
              <a:gd name="connsiteX159" fmla="*/ 176887 w 428625"/>
              <a:gd name="connsiteY159" fmla="*/ 210767 h 476250"/>
              <a:gd name="connsiteX160" fmla="*/ 190202 w 428625"/>
              <a:gd name="connsiteY160" fmla="*/ 212801 h 476250"/>
              <a:gd name="connsiteX161" fmla="*/ 188602 w 428625"/>
              <a:gd name="connsiteY161" fmla="*/ 225779 h 476250"/>
              <a:gd name="connsiteX162" fmla="*/ 148816 w 428625"/>
              <a:gd name="connsiteY162" fmla="*/ 245210 h 476250"/>
              <a:gd name="connsiteX163" fmla="*/ 138339 w 428625"/>
              <a:gd name="connsiteY163" fmla="*/ 268651 h 476250"/>
              <a:gd name="connsiteX164" fmla="*/ 101029 w 428625"/>
              <a:gd name="connsiteY164" fmla="*/ 283452 h 476250"/>
              <a:gd name="connsiteX165" fmla="*/ 100858 w 428625"/>
              <a:gd name="connsiteY165" fmla="*/ 283452 h 476250"/>
              <a:gd name="connsiteX166" fmla="*/ 91242 w 428625"/>
              <a:gd name="connsiteY166" fmla="*/ 274018 h 476250"/>
              <a:gd name="connsiteX167" fmla="*/ 100677 w 428625"/>
              <a:gd name="connsiteY167" fmla="*/ 264402 h 476250"/>
              <a:gd name="connsiteX168" fmla="*/ 124185 w 428625"/>
              <a:gd name="connsiteY168" fmla="*/ 255906 h 476250"/>
              <a:gd name="connsiteX169" fmla="*/ 129490 w 428625"/>
              <a:gd name="connsiteY169" fmla="*/ 245333 h 476250"/>
              <a:gd name="connsiteX170" fmla="*/ 119070 w 428625"/>
              <a:gd name="connsiteY170" fmla="*/ 242409 h 476250"/>
              <a:gd name="connsiteX171" fmla="*/ 75502 w 428625"/>
              <a:gd name="connsiteY171" fmla="*/ 176630 h 476250"/>
              <a:gd name="connsiteX172" fmla="*/ 141225 w 428625"/>
              <a:gd name="connsiteY172" fmla="*/ 372930 h 476250"/>
              <a:gd name="connsiteX173" fmla="*/ 158741 w 428625"/>
              <a:gd name="connsiteY173" fmla="*/ 418650 h 476250"/>
              <a:gd name="connsiteX174" fmla="*/ 149216 w 428625"/>
              <a:gd name="connsiteY174" fmla="*/ 428175 h 476250"/>
              <a:gd name="connsiteX175" fmla="*/ 139691 w 428625"/>
              <a:gd name="connsiteY175" fmla="*/ 418650 h 476250"/>
              <a:gd name="connsiteX176" fmla="*/ 127919 w 428625"/>
              <a:gd name="connsiteY176" fmla="*/ 386561 h 476250"/>
              <a:gd name="connsiteX177" fmla="*/ 88094 w 428625"/>
              <a:gd name="connsiteY177" fmla="*/ 371711 h 476250"/>
              <a:gd name="connsiteX178" fmla="*/ 88009 w 428625"/>
              <a:gd name="connsiteY178" fmla="*/ 371711 h 476250"/>
              <a:gd name="connsiteX179" fmla="*/ 78408 w 428625"/>
              <a:gd name="connsiteY179" fmla="*/ 362262 h 476250"/>
              <a:gd name="connsiteX180" fmla="*/ 87856 w 428625"/>
              <a:gd name="connsiteY180" fmla="*/ 352661 h 476250"/>
              <a:gd name="connsiteX181" fmla="*/ 100610 w 428625"/>
              <a:gd name="connsiteY181" fmla="*/ 353795 h 476250"/>
              <a:gd name="connsiteX182" fmla="*/ 114898 w 428625"/>
              <a:gd name="connsiteY182" fmla="*/ 309827 h 476250"/>
              <a:gd name="connsiteX183" fmla="*/ 165895 w 428625"/>
              <a:gd name="connsiteY183" fmla="*/ 285062 h 476250"/>
              <a:gd name="connsiteX184" fmla="*/ 176182 w 428625"/>
              <a:gd name="connsiteY184" fmla="*/ 293768 h 476250"/>
              <a:gd name="connsiteX185" fmla="*/ 167476 w 428625"/>
              <a:gd name="connsiteY185" fmla="*/ 304055 h 476250"/>
              <a:gd name="connsiteX186" fmla="*/ 130024 w 428625"/>
              <a:gd name="connsiteY186" fmla="*/ 321410 h 476250"/>
              <a:gd name="connsiteX187" fmla="*/ 119708 w 428625"/>
              <a:gd name="connsiteY187" fmla="*/ 359043 h 476250"/>
              <a:gd name="connsiteX188" fmla="*/ 141234 w 428625"/>
              <a:gd name="connsiteY188" fmla="*/ 372911 h 47625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28625" h="476250">
                <a:moveTo>
                  <a:pt x="413973" y="268222"/>
                </a:moveTo>
                <a:cubicBezTo>
                  <a:pt x="415197" y="266196"/>
                  <a:pt x="416282" y="264089"/>
                  <a:pt x="417221" y="261916"/>
                </a:cubicBezTo>
                <a:cubicBezTo>
                  <a:pt x="429604" y="232646"/>
                  <a:pt x="413411" y="199137"/>
                  <a:pt x="407515" y="188574"/>
                </a:cubicBezTo>
                <a:cubicBezTo>
                  <a:pt x="409620" y="175172"/>
                  <a:pt x="413783" y="130595"/>
                  <a:pt x="380398" y="113498"/>
                </a:cubicBezTo>
                <a:cubicBezTo>
                  <a:pt x="373720" y="110056"/>
                  <a:pt x="366647" y="107440"/>
                  <a:pt x="359338" y="105706"/>
                </a:cubicBezTo>
                <a:cubicBezTo>
                  <a:pt x="365443" y="72607"/>
                  <a:pt x="350118" y="49328"/>
                  <a:pt x="331877" y="41222"/>
                </a:cubicBezTo>
                <a:cubicBezTo>
                  <a:pt x="327717" y="39406"/>
                  <a:pt x="323292" y="38271"/>
                  <a:pt x="318771" y="37860"/>
                </a:cubicBezTo>
                <a:cubicBezTo>
                  <a:pt x="318628" y="37727"/>
                  <a:pt x="318561" y="37546"/>
                  <a:pt x="318399" y="37412"/>
                </a:cubicBezTo>
                <a:cubicBezTo>
                  <a:pt x="285062" y="10685"/>
                  <a:pt x="250639" y="684"/>
                  <a:pt x="228388" y="11342"/>
                </a:cubicBezTo>
                <a:cubicBezTo>
                  <a:pt x="224004" y="13443"/>
                  <a:pt x="220107" y="16438"/>
                  <a:pt x="216949" y="20134"/>
                </a:cubicBezTo>
                <a:cubicBezTo>
                  <a:pt x="213794" y="16435"/>
                  <a:pt x="209900" y="13438"/>
                  <a:pt x="205519" y="11333"/>
                </a:cubicBezTo>
                <a:cubicBezTo>
                  <a:pt x="183287" y="693"/>
                  <a:pt x="148797" y="10656"/>
                  <a:pt x="115507" y="37403"/>
                </a:cubicBezTo>
                <a:cubicBezTo>
                  <a:pt x="115346" y="37536"/>
                  <a:pt x="115279" y="37717"/>
                  <a:pt x="115136" y="37850"/>
                </a:cubicBezTo>
                <a:cubicBezTo>
                  <a:pt x="110613" y="38254"/>
                  <a:pt x="106187" y="39390"/>
                  <a:pt x="102030" y="41213"/>
                </a:cubicBezTo>
                <a:cubicBezTo>
                  <a:pt x="83789" y="49318"/>
                  <a:pt x="68463" y="72645"/>
                  <a:pt x="74569" y="105697"/>
                </a:cubicBezTo>
                <a:cubicBezTo>
                  <a:pt x="67259" y="107430"/>
                  <a:pt x="60187" y="110047"/>
                  <a:pt x="53509" y="113488"/>
                </a:cubicBezTo>
                <a:cubicBezTo>
                  <a:pt x="20172" y="130586"/>
                  <a:pt x="24287" y="175163"/>
                  <a:pt x="26392" y="188564"/>
                </a:cubicBezTo>
                <a:cubicBezTo>
                  <a:pt x="20496" y="199137"/>
                  <a:pt x="4255" y="232646"/>
                  <a:pt x="16686" y="261907"/>
                </a:cubicBezTo>
                <a:cubicBezTo>
                  <a:pt x="17625" y="264080"/>
                  <a:pt x="18710" y="266186"/>
                  <a:pt x="19934" y="268212"/>
                </a:cubicBezTo>
                <a:cubicBezTo>
                  <a:pt x="7594" y="282639"/>
                  <a:pt x="3864" y="302542"/>
                  <a:pt x="10142" y="320457"/>
                </a:cubicBezTo>
                <a:cubicBezTo>
                  <a:pt x="14766" y="336682"/>
                  <a:pt x="25005" y="350735"/>
                  <a:pt x="39031" y="360110"/>
                </a:cubicBezTo>
                <a:cubicBezTo>
                  <a:pt x="36273" y="380737"/>
                  <a:pt x="42629" y="401543"/>
                  <a:pt x="56443" y="417107"/>
                </a:cubicBezTo>
                <a:cubicBezTo>
                  <a:pt x="65355" y="428011"/>
                  <a:pt x="77791" y="435466"/>
                  <a:pt x="91609" y="438186"/>
                </a:cubicBezTo>
                <a:cubicBezTo>
                  <a:pt x="101543" y="461452"/>
                  <a:pt x="124680" y="476289"/>
                  <a:pt x="149969" y="475610"/>
                </a:cubicBezTo>
                <a:cubicBezTo>
                  <a:pt x="153600" y="475603"/>
                  <a:pt x="157227" y="475364"/>
                  <a:pt x="160827" y="474895"/>
                </a:cubicBezTo>
                <a:cubicBezTo>
                  <a:pt x="183378" y="473423"/>
                  <a:pt x="204032" y="461767"/>
                  <a:pt x="216949" y="443225"/>
                </a:cubicBezTo>
                <a:cubicBezTo>
                  <a:pt x="229858" y="461781"/>
                  <a:pt x="250513" y="473452"/>
                  <a:pt x="273070" y="474934"/>
                </a:cubicBezTo>
                <a:cubicBezTo>
                  <a:pt x="276670" y="475402"/>
                  <a:pt x="280298" y="475641"/>
                  <a:pt x="283929" y="475648"/>
                </a:cubicBezTo>
                <a:cubicBezTo>
                  <a:pt x="309216" y="476325"/>
                  <a:pt x="332353" y="461488"/>
                  <a:pt x="342288" y="438224"/>
                </a:cubicBezTo>
                <a:cubicBezTo>
                  <a:pt x="356106" y="435504"/>
                  <a:pt x="368542" y="428050"/>
                  <a:pt x="377454" y="417145"/>
                </a:cubicBezTo>
                <a:cubicBezTo>
                  <a:pt x="391269" y="401582"/>
                  <a:pt x="397625" y="380775"/>
                  <a:pt x="394866" y="360148"/>
                </a:cubicBezTo>
                <a:cubicBezTo>
                  <a:pt x="408899" y="350764"/>
                  <a:pt x="419140" y="336695"/>
                  <a:pt x="423756" y="320457"/>
                </a:cubicBezTo>
                <a:cubicBezTo>
                  <a:pt x="430032" y="302546"/>
                  <a:pt x="426306" y="282649"/>
                  <a:pt x="413973" y="268222"/>
                </a:cubicBezTo>
                <a:close/>
                <a:moveTo>
                  <a:pt x="158408" y="456045"/>
                </a:moveTo>
                <a:cubicBezTo>
                  <a:pt x="118574" y="461065"/>
                  <a:pt x="108583" y="429966"/>
                  <a:pt x="107602" y="426451"/>
                </a:cubicBezTo>
                <a:cubicBezTo>
                  <a:pt x="106387" y="421899"/>
                  <a:pt x="102026" y="418919"/>
                  <a:pt x="97343" y="419441"/>
                </a:cubicBezTo>
                <a:cubicBezTo>
                  <a:pt x="86778" y="418569"/>
                  <a:pt x="77105" y="413173"/>
                  <a:pt x="70816" y="404639"/>
                </a:cubicBezTo>
                <a:cubicBezTo>
                  <a:pt x="59211" y="391511"/>
                  <a:pt x="54834" y="373500"/>
                  <a:pt x="59119" y="356509"/>
                </a:cubicBezTo>
                <a:cubicBezTo>
                  <a:pt x="60416" y="351411"/>
                  <a:pt x="57334" y="346227"/>
                  <a:pt x="52235" y="344931"/>
                </a:cubicBezTo>
                <a:cubicBezTo>
                  <a:pt x="51867" y="344837"/>
                  <a:pt x="51495" y="344766"/>
                  <a:pt x="51118" y="344717"/>
                </a:cubicBezTo>
                <a:cubicBezTo>
                  <a:pt x="46175" y="344070"/>
                  <a:pt x="33488" y="332011"/>
                  <a:pt x="28392" y="315018"/>
                </a:cubicBezTo>
                <a:cubicBezTo>
                  <a:pt x="24642" y="304263"/>
                  <a:pt x="26226" y="292366"/>
                  <a:pt x="32659" y="282967"/>
                </a:cubicBezTo>
                <a:cubicBezTo>
                  <a:pt x="45051" y="292514"/>
                  <a:pt x="59600" y="298866"/>
                  <a:pt x="75026" y="301464"/>
                </a:cubicBezTo>
                <a:cubicBezTo>
                  <a:pt x="80204" y="302392"/>
                  <a:pt x="85154" y="298947"/>
                  <a:pt x="86082" y="293769"/>
                </a:cubicBezTo>
                <a:cubicBezTo>
                  <a:pt x="86979" y="288766"/>
                  <a:pt x="83790" y="283941"/>
                  <a:pt x="78836" y="282805"/>
                </a:cubicBezTo>
                <a:cubicBezTo>
                  <a:pt x="55176" y="277947"/>
                  <a:pt x="40165" y="268432"/>
                  <a:pt x="34231" y="254525"/>
                </a:cubicBezTo>
                <a:cubicBezTo>
                  <a:pt x="23448" y="229246"/>
                  <a:pt x="44213" y="195775"/>
                  <a:pt x="44432" y="195470"/>
                </a:cubicBezTo>
                <a:cubicBezTo>
                  <a:pt x="45745" y="193360"/>
                  <a:pt x="46195" y="190826"/>
                  <a:pt x="45689" y="188393"/>
                </a:cubicBezTo>
                <a:cubicBezTo>
                  <a:pt x="45594" y="187945"/>
                  <a:pt x="36536" y="143625"/>
                  <a:pt x="62186" y="130471"/>
                </a:cubicBezTo>
                <a:cubicBezTo>
                  <a:pt x="82189" y="120213"/>
                  <a:pt x="102049" y="120080"/>
                  <a:pt x="116584" y="130129"/>
                </a:cubicBezTo>
                <a:cubicBezTo>
                  <a:pt x="130223" y="140063"/>
                  <a:pt x="137308" y="156681"/>
                  <a:pt x="135034" y="173401"/>
                </a:cubicBezTo>
                <a:cubicBezTo>
                  <a:pt x="134453" y="178632"/>
                  <a:pt x="138223" y="183345"/>
                  <a:pt x="143454" y="183926"/>
                </a:cubicBezTo>
                <a:cubicBezTo>
                  <a:pt x="148685" y="184507"/>
                  <a:pt x="153398" y="180737"/>
                  <a:pt x="153979" y="175506"/>
                </a:cubicBezTo>
                <a:cubicBezTo>
                  <a:pt x="157040" y="151805"/>
                  <a:pt x="146831" y="128339"/>
                  <a:pt x="127404" y="114422"/>
                </a:cubicBezTo>
                <a:cubicBezTo>
                  <a:pt x="117457" y="107609"/>
                  <a:pt x="105731" y="103863"/>
                  <a:pt x="93676" y="103649"/>
                </a:cubicBezTo>
                <a:cubicBezTo>
                  <a:pt x="88847" y="79941"/>
                  <a:pt x="98124" y="63787"/>
                  <a:pt x="109735" y="58624"/>
                </a:cubicBezTo>
                <a:cubicBezTo>
                  <a:pt x="123661" y="52443"/>
                  <a:pt x="139682" y="60367"/>
                  <a:pt x="151541" y="79313"/>
                </a:cubicBezTo>
                <a:cubicBezTo>
                  <a:pt x="154334" y="83784"/>
                  <a:pt x="160224" y="85145"/>
                  <a:pt x="164695" y="82351"/>
                </a:cubicBezTo>
                <a:cubicBezTo>
                  <a:pt x="169166" y="79557"/>
                  <a:pt x="170527" y="73668"/>
                  <a:pt x="167733" y="69197"/>
                </a:cubicBezTo>
                <a:cubicBezTo>
                  <a:pt x="161258" y="58070"/>
                  <a:pt x="151834" y="48950"/>
                  <a:pt x="140501" y="42841"/>
                </a:cubicBezTo>
                <a:cubicBezTo>
                  <a:pt x="165609" y="26401"/>
                  <a:pt x="186554" y="23363"/>
                  <a:pt x="197318" y="28506"/>
                </a:cubicBezTo>
                <a:cubicBezTo>
                  <a:pt x="204507" y="32586"/>
                  <a:pt x="208505" y="40618"/>
                  <a:pt x="207424" y="48814"/>
                </a:cubicBezTo>
                <a:lnTo>
                  <a:pt x="207424" y="139663"/>
                </a:lnTo>
                <a:cubicBezTo>
                  <a:pt x="206528" y="138949"/>
                  <a:pt x="205662" y="138177"/>
                  <a:pt x="204719" y="137539"/>
                </a:cubicBezTo>
                <a:cubicBezTo>
                  <a:pt x="195205" y="130789"/>
                  <a:pt x="182896" y="129383"/>
                  <a:pt x="172105" y="133815"/>
                </a:cubicBezTo>
                <a:cubicBezTo>
                  <a:pt x="167173" y="135644"/>
                  <a:pt x="164658" y="141126"/>
                  <a:pt x="166488" y="146058"/>
                </a:cubicBezTo>
                <a:cubicBezTo>
                  <a:pt x="168318" y="150990"/>
                  <a:pt x="173799" y="153505"/>
                  <a:pt x="178732" y="151675"/>
                </a:cubicBezTo>
                <a:cubicBezTo>
                  <a:pt x="178899" y="151613"/>
                  <a:pt x="179066" y="151545"/>
                  <a:pt x="179230" y="151474"/>
                </a:cubicBezTo>
                <a:cubicBezTo>
                  <a:pt x="184165" y="149457"/>
                  <a:pt x="189796" y="150180"/>
                  <a:pt x="194060" y="153379"/>
                </a:cubicBezTo>
                <a:cubicBezTo>
                  <a:pt x="202885" y="160371"/>
                  <a:pt x="207849" y="171151"/>
                  <a:pt x="207424" y="182402"/>
                </a:cubicBezTo>
                <a:lnTo>
                  <a:pt x="207424" y="344327"/>
                </a:lnTo>
                <a:cubicBezTo>
                  <a:pt x="205890" y="342936"/>
                  <a:pt x="204309" y="341584"/>
                  <a:pt x="202661" y="340317"/>
                </a:cubicBezTo>
                <a:cubicBezTo>
                  <a:pt x="191976" y="331328"/>
                  <a:pt x="177745" y="327765"/>
                  <a:pt x="164085" y="330658"/>
                </a:cubicBezTo>
                <a:cubicBezTo>
                  <a:pt x="159032" y="332129"/>
                  <a:pt x="156128" y="337416"/>
                  <a:pt x="157598" y="342469"/>
                </a:cubicBezTo>
                <a:cubicBezTo>
                  <a:pt x="159069" y="347522"/>
                  <a:pt x="164356" y="350427"/>
                  <a:pt x="169409" y="348956"/>
                </a:cubicBezTo>
                <a:cubicBezTo>
                  <a:pt x="177293" y="347909"/>
                  <a:pt x="185246" y="350311"/>
                  <a:pt x="191231" y="355547"/>
                </a:cubicBezTo>
                <a:cubicBezTo>
                  <a:pt x="200749" y="362181"/>
                  <a:pt x="206712" y="372800"/>
                  <a:pt x="207424" y="384379"/>
                </a:cubicBezTo>
                <a:lnTo>
                  <a:pt x="207424" y="414602"/>
                </a:lnTo>
                <a:cubicBezTo>
                  <a:pt x="207424" y="414955"/>
                  <a:pt x="206090" y="449997"/>
                  <a:pt x="158408" y="456045"/>
                </a:cubicBezTo>
                <a:close/>
                <a:moveTo>
                  <a:pt x="405544" y="315018"/>
                </a:moveTo>
                <a:cubicBezTo>
                  <a:pt x="400448" y="332011"/>
                  <a:pt x="387761" y="344070"/>
                  <a:pt x="382817" y="344717"/>
                </a:cubicBezTo>
                <a:cubicBezTo>
                  <a:pt x="377600" y="345396"/>
                  <a:pt x="373923" y="350176"/>
                  <a:pt x="374603" y="355393"/>
                </a:cubicBezTo>
                <a:cubicBezTo>
                  <a:pt x="374651" y="355769"/>
                  <a:pt x="374723" y="356142"/>
                  <a:pt x="374816" y="356509"/>
                </a:cubicBezTo>
                <a:cubicBezTo>
                  <a:pt x="379101" y="373500"/>
                  <a:pt x="374725" y="391511"/>
                  <a:pt x="363119" y="404639"/>
                </a:cubicBezTo>
                <a:cubicBezTo>
                  <a:pt x="356828" y="413171"/>
                  <a:pt x="347156" y="418567"/>
                  <a:pt x="336592" y="419441"/>
                </a:cubicBezTo>
                <a:cubicBezTo>
                  <a:pt x="331930" y="418918"/>
                  <a:pt x="327581" y="421869"/>
                  <a:pt x="326343" y="426394"/>
                </a:cubicBezTo>
                <a:cubicBezTo>
                  <a:pt x="325391" y="429966"/>
                  <a:pt x="315342" y="461132"/>
                  <a:pt x="275527" y="456045"/>
                </a:cubicBezTo>
                <a:cubicBezTo>
                  <a:pt x="227807" y="449997"/>
                  <a:pt x="226474" y="414955"/>
                  <a:pt x="226474" y="414602"/>
                </a:cubicBezTo>
                <a:lnTo>
                  <a:pt x="226474" y="138663"/>
                </a:lnTo>
                <a:cubicBezTo>
                  <a:pt x="226081" y="133999"/>
                  <a:pt x="227757" y="129400"/>
                  <a:pt x="231055" y="126080"/>
                </a:cubicBezTo>
                <a:cubicBezTo>
                  <a:pt x="236871" y="122093"/>
                  <a:pt x="243924" y="120325"/>
                  <a:pt x="250934" y="121099"/>
                </a:cubicBezTo>
                <a:cubicBezTo>
                  <a:pt x="256163" y="121690"/>
                  <a:pt x="260882" y="117932"/>
                  <a:pt x="261473" y="112703"/>
                </a:cubicBezTo>
                <a:cubicBezTo>
                  <a:pt x="262065" y="107473"/>
                  <a:pt x="258306" y="102755"/>
                  <a:pt x="253077" y="102163"/>
                </a:cubicBezTo>
                <a:cubicBezTo>
                  <a:pt x="243974" y="101362"/>
                  <a:pt x="234818" y="102897"/>
                  <a:pt x="226474" y="106621"/>
                </a:cubicBezTo>
                <a:lnTo>
                  <a:pt x="226474" y="48814"/>
                </a:lnTo>
                <a:cubicBezTo>
                  <a:pt x="225400" y="40610"/>
                  <a:pt x="229414" y="32575"/>
                  <a:pt x="236618" y="28506"/>
                </a:cubicBezTo>
                <a:cubicBezTo>
                  <a:pt x="247381" y="23363"/>
                  <a:pt x="268327" y="26401"/>
                  <a:pt x="293434" y="42841"/>
                </a:cubicBezTo>
                <a:cubicBezTo>
                  <a:pt x="282104" y="48952"/>
                  <a:pt x="272680" y="58072"/>
                  <a:pt x="266202" y="69197"/>
                </a:cubicBezTo>
                <a:cubicBezTo>
                  <a:pt x="263409" y="73668"/>
                  <a:pt x="264770" y="79557"/>
                  <a:pt x="269241" y="82351"/>
                </a:cubicBezTo>
                <a:cubicBezTo>
                  <a:pt x="273712" y="85145"/>
                  <a:pt x="279601" y="83784"/>
                  <a:pt x="282395" y="79313"/>
                </a:cubicBezTo>
                <a:cubicBezTo>
                  <a:pt x="294263" y="60367"/>
                  <a:pt x="310275" y="52443"/>
                  <a:pt x="324200" y="58624"/>
                </a:cubicBezTo>
                <a:cubicBezTo>
                  <a:pt x="335811" y="63787"/>
                  <a:pt x="345089" y="79941"/>
                  <a:pt x="340259" y="103649"/>
                </a:cubicBezTo>
                <a:cubicBezTo>
                  <a:pt x="328188" y="103854"/>
                  <a:pt x="316444" y="107600"/>
                  <a:pt x="306484" y="114422"/>
                </a:cubicBezTo>
                <a:cubicBezTo>
                  <a:pt x="287057" y="128339"/>
                  <a:pt x="276848" y="151805"/>
                  <a:pt x="279909" y="175506"/>
                </a:cubicBezTo>
                <a:cubicBezTo>
                  <a:pt x="280490" y="180737"/>
                  <a:pt x="285202" y="184507"/>
                  <a:pt x="290434" y="183926"/>
                </a:cubicBezTo>
                <a:cubicBezTo>
                  <a:pt x="295665" y="183345"/>
                  <a:pt x="299435" y="178632"/>
                  <a:pt x="298854" y="173401"/>
                </a:cubicBezTo>
                <a:cubicBezTo>
                  <a:pt x="296571" y="156670"/>
                  <a:pt x="303661" y="140037"/>
                  <a:pt x="317314" y="130100"/>
                </a:cubicBezTo>
                <a:cubicBezTo>
                  <a:pt x="331849" y="120051"/>
                  <a:pt x="351689" y="120184"/>
                  <a:pt x="371711" y="130443"/>
                </a:cubicBezTo>
                <a:cubicBezTo>
                  <a:pt x="397362" y="143578"/>
                  <a:pt x="388303" y="187917"/>
                  <a:pt x="388208" y="188364"/>
                </a:cubicBezTo>
                <a:cubicBezTo>
                  <a:pt x="387702" y="190797"/>
                  <a:pt x="388152" y="193332"/>
                  <a:pt x="389465" y="195441"/>
                </a:cubicBezTo>
                <a:cubicBezTo>
                  <a:pt x="389685" y="195775"/>
                  <a:pt x="410421" y="229246"/>
                  <a:pt x="399667" y="254496"/>
                </a:cubicBezTo>
                <a:cubicBezTo>
                  <a:pt x="393733" y="268403"/>
                  <a:pt x="378712" y="277918"/>
                  <a:pt x="355061" y="282776"/>
                </a:cubicBezTo>
                <a:cubicBezTo>
                  <a:pt x="349883" y="283704"/>
                  <a:pt x="346438" y="288654"/>
                  <a:pt x="347366" y="293832"/>
                </a:cubicBezTo>
                <a:cubicBezTo>
                  <a:pt x="348294" y="299011"/>
                  <a:pt x="353244" y="302456"/>
                  <a:pt x="358422" y="301527"/>
                </a:cubicBezTo>
                <a:cubicBezTo>
                  <a:pt x="358572" y="301500"/>
                  <a:pt x="358723" y="301470"/>
                  <a:pt x="358871" y="301436"/>
                </a:cubicBezTo>
                <a:cubicBezTo>
                  <a:pt x="374290" y="298834"/>
                  <a:pt x="388833" y="292482"/>
                  <a:pt x="401219" y="282938"/>
                </a:cubicBezTo>
                <a:cubicBezTo>
                  <a:pt x="407681" y="292335"/>
                  <a:pt x="409286" y="304246"/>
                  <a:pt x="405544" y="315018"/>
                </a:cubicBezTo>
                <a:close/>
                <a:moveTo>
                  <a:pt x="255687" y="215358"/>
                </a:moveTo>
                <a:cubicBezTo>
                  <a:pt x="251539" y="212115"/>
                  <a:pt x="250805" y="206124"/>
                  <a:pt x="254049" y="201976"/>
                </a:cubicBezTo>
                <a:cubicBezTo>
                  <a:pt x="257292" y="197827"/>
                  <a:pt x="263283" y="197094"/>
                  <a:pt x="267431" y="200337"/>
                </a:cubicBezTo>
                <a:cubicBezTo>
                  <a:pt x="286767" y="215434"/>
                  <a:pt x="303807" y="220140"/>
                  <a:pt x="318104" y="214339"/>
                </a:cubicBezTo>
                <a:cubicBezTo>
                  <a:pt x="336297" y="206948"/>
                  <a:pt x="347213" y="183535"/>
                  <a:pt x="349937" y="163609"/>
                </a:cubicBezTo>
                <a:cubicBezTo>
                  <a:pt x="350652" y="158396"/>
                  <a:pt x="355458" y="154750"/>
                  <a:pt x="360671" y="155465"/>
                </a:cubicBezTo>
                <a:cubicBezTo>
                  <a:pt x="365884" y="156180"/>
                  <a:pt x="369531" y="160987"/>
                  <a:pt x="368815" y="166200"/>
                </a:cubicBezTo>
                <a:cubicBezTo>
                  <a:pt x="365596" y="189698"/>
                  <a:pt x="352251" y="221026"/>
                  <a:pt x="325267" y="231989"/>
                </a:cubicBezTo>
                <a:cubicBezTo>
                  <a:pt x="321912" y="233326"/>
                  <a:pt x="318426" y="234306"/>
                  <a:pt x="314866" y="234913"/>
                </a:cubicBezTo>
                <a:cubicBezTo>
                  <a:pt x="315718" y="238886"/>
                  <a:pt x="317577" y="242573"/>
                  <a:pt x="320266" y="245619"/>
                </a:cubicBezTo>
                <a:cubicBezTo>
                  <a:pt x="326569" y="251521"/>
                  <a:pt x="335035" y="254549"/>
                  <a:pt x="343650" y="253982"/>
                </a:cubicBezTo>
                <a:cubicBezTo>
                  <a:pt x="348911" y="254032"/>
                  <a:pt x="353135" y="258337"/>
                  <a:pt x="353085" y="263598"/>
                </a:cubicBezTo>
                <a:cubicBezTo>
                  <a:pt x="353035" y="268858"/>
                  <a:pt x="348730" y="273082"/>
                  <a:pt x="343469" y="273032"/>
                </a:cubicBezTo>
                <a:lnTo>
                  <a:pt x="343298" y="273032"/>
                </a:lnTo>
                <a:cubicBezTo>
                  <a:pt x="329322" y="273641"/>
                  <a:pt x="315750" y="268260"/>
                  <a:pt x="305988" y="258240"/>
                </a:cubicBezTo>
                <a:cubicBezTo>
                  <a:pt x="300247" y="251639"/>
                  <a:pt x="296600" y="243479"/>
                  <a:pt x="295511" y="234799"/>
                </a:cubicBezTo>
                <a:cubicBezTo>
                  <a:pt x="280846" y="231672"/>
                  <a:pt x="267173" y="224997"/>
                  <a:pt x="255687" y="215358"/>
                </a:cubicBezTo>
                <a:close/>
                <a:moveTo>
                  <a:pt x="345022" y="351890"/>
                </a:moveTo>
                <a:cubicBezTo>
                  <a:pt x="344949" y="357098"/>
                  <a:pt x="340706" y="361282"/>
                  <a:pt x="335497" y="361281"/>
                </a:cubicBezTo>
                <a:lnTo>
                  <a:pt x="335402" y="361281"/>
                </a:lnTo>
                <a:cubicBezTo>
                  <a:pt x="328884" y="361352"/>
                  <a:pt x="322414" y="362401"/>
                  <a:pt x="316209" y="364396"/>
                </a:cubicBezTo>
                <a:cubicBezTo>
                  <a:pt x="316047" y="364463"/>
                  <a:pt x="315875" y="364501"/>
                  <a:pt x="315704" y="364558"/>
                </a:cubicBezTo>
                <a:cubicBezTo>
                  <a:pt x="308173" y="366773"/>
                  <a:pt x="301274" y="370740"/>
                  <a:pt x="295568" y="376131"/>
                </a:cubicBezTo>
                <a:cubicBezTo>
                  <a:pt x="287422" y="384768"/>
                  <a:pt x="283171" y="396365"/>
                  <a:pt x="283805" y="408220"/>
                </a:cubicBezTo>
                <a:cubicBezTo>
                  <a:pt x="283805" y="413481"/>
                  <a:pt x="279540" y="417745"/>
                  <a:pt x="274280" y="417745"/>
                </a:cubicBezTo>
                <a:cubicBezTo>
                  <a:pt x="269019" y="417745"/>
                  <a:pt x="264755" y="413481"/>
                  <a:pt x="264755" y="408220"/>
                </a:cubicBezTo>
                <a:cubicBezTo>
                  <a:pt x="264034" y="391218"/>
                  <a:pt x="270369" y="374673"/>
                  <a:pt x="282262" y="362500"/>
                </a:cubicBezTo>
                <a:cubicBezTo>
                  <a:pt x="288457" y="356514"/>
                  <a:pt x="295772" y="351808"/>
                  <a:pt x="303788" y="348651"/>
                </a:cubicBezTo>
                <a:cubicBezTo>
                  <a:pt x="304749" y="335295"/>
                  <a:pt x="301105" y="322013"/>
                  <a:pt x="293463" y="311018"/>
                </a:cubicBezTo>
                <a:cubicBezTo>
                  <a:pt x="284008" y="300176"/>
                  <a:pt x="270385" y="293873"/>
                  <a:pt x="256001" y="293682"/>
                </a:cubicBezTo>
                <a:cubicBezTo>
                  <a:pt x="250760" y="293243"/>
                  <a:pt x="246866" y="288638"/>
                  <a:pt x="247305" y="283395"/>
                </a:cubicBezTo>
                <a:cubicBezTo>
                  <a:pt x="247676" y="278211"/>
                  <a:pt x="252180" y="274309"/>
                  <a:pt x="257363" y="274681"/>
                </a:cubicBezTo>
                <a:cubicBezTo>
                  <a:pt x="257437" y="274686"/>
                  <a:pt x="257510" y="274692"/>
                  <a:pt x="257582" y="274699"/>
                </a:cubicBezTo>
                <a:cubicBezTo>
                  <a:pt x="277345" y="275201"/>
                  <a:pt x="295929" y="284207"/>
                  <a:pt x="308570" y="299407"/>
                </a:cubicBezTo>
                <a:cubicBezTo>
                  <a:pt x="317880" y="312185"/>
                  <a:pt x="322884" y="327593"/>
                  <a:pt x="322857" y="343403"/>
                </a:cubicBezTo>
                <a:cubicBezTo>
                  <a:pt x="327070" y="342696"/>
                  <a:pt x="331331" y="342310"/>
                  <a:pt x="335602" y="342250"/>
                </a:cubicBezTo>
                <a:cubicBezTo>
                  <a:pt x="340862" y="342307"/>
                  <a:pt x="345080" y="346618"/>
                  <a:pt x="345022" y="351879"/>
                </a:cubicBezTo>
                <a:cubicBezTo>
                  <a:pt x="345022" y="351883"/>
                  <a:pt x="345022" y="351886"/>
                  <a:pt x="345022" y="351890"/>
                </a:cubicBezTo>
                <a:close/>
                <a:moveTo>
                  <a:pt x="75502" y="176630"/>
                </a:moveTo>
                <a:cubicBezTo>
                  <a:pt x="74871" y="171407"/>
                  <a:pt x="78593" y="166662"/>
                  <a:pt x="83816" y="166030"/>
                </a:cubicBezTo>
                <a:cubicBezTo>
                  <a:pt x="88916" y="165414"/>
                  <a:pt x="93586" y="168952"/>
                  <a:pt x="94371" y="174029"/>
                </a:cubicBezTo>
                <a:cubicBezTo>
                  <a:pt x="97115" y="193965"/>
                  <a:pt x="108021" y="217378"/>
                  <a:pt x="126233" y="224759"/>
                </a:cubicBezTo>
                <a:cubicBezTo>
                  <a:pt x="140520" y="230570"/>
                  <a:pt x="157560" y="225855"/>
                  <a:pt x="176887" y="210767"/>
                </a:cubicBezTo>
                <a:cubicBezTo>
                  <a:pt x="181125" y="207652"/>
                  <a:pt x="187087" y="208562"/>
                  <a:pt x="190202" y="212801"/>
                </a:cubicBezTo>
                <a:cubicBezTo>
                  <a:pt x="193192" y="216867"/>
                  <a:pt x="192490" y="222560"/>
                  <a:pt x="188602" y="225779"/>
                </a:cubicBezTo>
                <a:cubicBezTo>
                  <a:pt x="177128" y="235410"/>
                  <a:pt x="163468" y="242083"/>
                  <a:pt x="148816" y="245210"/>
                </a:cubicBezTo>
                <a:cubicBezTo>
                  <a:pt x="147737" y="253893"/>
                  <a:pt x="144088" y="262055"/>
                  <a:pt x="138339" y="268651"/>
                </a:cubicBezTo>
                <a:cubicBezTo>
                  <a:pt x="128577" y="278670"/>
                  <a:pt x="115005" y="284054"/>
                  <a:pt x="101029" y="283452"/>
                </a:cubicBezTo>
                <a:lnTo>
                  <a:pt x="100858" y="283452"/>
                </a:lnTo>
                <a:cubicBezTo>
                  <a:pt x="95597" y="283502"/>
                  <a:pt x="91292" y="279279"/>
                  <a:pt x="91242" y="274018"/>
                </a:cubicBezTo>
                <a:cubicBezTo>
                  <a:pt x="91193" y="268757"/>
                  <a:pt x="95416" y="264452"/>
                  <a:pt x="100677" y="264402"/>
                </a:cubicBezTo>
                <a:cubicBezTo>
                  <a:pt x="109356" y="264981"/>
                  <a:pt x="117881" y="261899"/>
                  <a:pt x="124185" y="255906"/>
                </a:cubicBezTo>
                <a:cubicBezTo>
                  <a:pt x="126815" y="252884"/>
                  <a:pt x="128640" y="249248"/>
                  <a:pt x="129490" y="245333"/>
                </a:cubicBezTo>
                <a:cubicBezTo>
                  <a:pt x="125924" y="244728"/>
                  <a:pt x="122431" y="243747"/>
                  <a:pt x="119070" y="242409"/>
                </a:cubicBezTo>
                <a:cubicBezTo>
                  <a:pt x="92076" y="231446"/>
                  <a:pt x="78731" y="200109"/>
                  <a:pt x="75502" y="176630"/>
                </a:cubicBezTo>
                <a:close/>
                <a:moveTo>
                  <a:pt x="141225" y="372930"/>
                </a:moveTo>
                <a:cubicBezTo>
                  <a:pt x="153123" y="385100"/>
                  <a:pt x="159462" y="401646"/>
                  <a:pt x="158741" y="418650"/>
                </a:cubicBezTo>
                <a:cubicBezTo>
                  <a:pt x="158741" y="423911"/>
                  <a:pt x="154477" y="428175"/>
                  <a:pt x="149216" y="428175"/>
                </a:cubicBezTo>
                <a:cubicBezTo>
                  <a:pt x="143956" y="428175"/>
                  <a:pt x="139691" y="423911"/>
                  <a:pt x="139691" y="418650"/>
                </a:cubicBezTo>
                <a:cubicBezTo>
                  <a:pt x="140325" y="406794"/>
                  <a:pt x="136069" y="395195"/>
                  <a:pt x="127919" y="386561"/>
                </a:cubicBezTo>
                <a:cubicBezTo>
                  <a:pt x="116768" y="377143"/>
                  <a:pt x="102690" y="371894"/>
                  <a:pt x="88094" y="371711"/>
                </a:cubicBezTo>
                <a:lnTo>
                  <a:pt x="88009" y="371711"/>
                </a:lnTo>
                <a:cubicBezTo>
                  <a:pt x="82748" y="371753"/>
                  <a:pt x="78449" y="367523"/>
                  <a:pt x="78408" y="362262"/>
                </a:cubicBezTo>
                <a:cubicBezTo>
                  <a:pt x="78366" y="357002"/>
                  <a:pt x="82596" y="352703"/>
                  <a:pt x="87856" y="352661"/>
                </a:cubicBezTo>
                <a:cubicBezTo>
                  <a:pt x="92132" y="352680"/>
                  <a:pt x="96398" y="353059"/>
                  <a:pt x="100610" y="353795"/>
                </a:cubicBezTo>
                <a:cubicBezTo>
                  <a:pt x="100592" y="337995"/>
                  <a:pt x="105596" y="322598"/>
                  <a:pt x="114898" y="309827"/>
                </a:cubicBezTo>
                <a:cubicBezTo>
                  <a:pt x="127537" y="294613"/>
                  <a:pt x="146123" y="285587"/>
                  <a:pt x="165895" y="285062"/>
                </a:cubicBezTo>
                <a:cubicBezTo>
                  <a:pt x="171139" y="284626"/>
                  <a:pt x="175745" y="288524"/>
                  <a:pt x="176182" y="293768"/>
                </a:cubicBezTo>
                <a:cubicBezTo>
                  <a:pt x="176618" y="299013"/>
                  <a:pt x="172720" y="303619"/>
                  <a:pt x="167476" y="304055"/>
                </a:cubicBezTo>
                <a:cubicBezTo>
                  <a:pt x="153092" y="304253"/>
                  <a:pt x="139473" y="310563"/>
                  <a:pt x="130024" y="321410"/>
                </a:cubicBezTo>
                <a:cubicBezTo>
                  <a:pt x="122391" y="332409"/>
                  <a:pt x="118752" y="345689"/>
                  <a:pt x="119708" y="359043"/>
                </a:cubicBezTo>
                <a:cubicBezTo>
                  <a:pt x="127722" y="362212"/>
                  <a:pt x="135036" y="366924"/>
                  <a:pt x="141234" y="372911"/>
                </a:cubicBezTo>
                <a:close/>
              </a:path>
            </a:pathLst>
          </a:custGeom>
          <a:solidFill>
            <a:schemeClr val="bg1"/>
          </a:solidFill>
          <a:ln w="9525" cap="flat">
            <a:solidFill>
              <a:schemeClr val="bg1"/>
            </a:solid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582DF3A0-7BEE-4E44-8349-191A774485A8}"/>
              </a:ext>
            </a:extLst>
          </p:cNvPr>
          <p:cNvGrpSpPr/>
          <p:nvPr/>
        </p:nvGrpSpPr>
        <p:grpSpPr>
          <a:xfrm>
            <a:off x="338632" y="1308099"/>
            <a:ext cx="3319610" cy="914400"/>
            <a:chOff x="342900" y="1308099"/>
            <a:chExt cx="3319610" cy="914400"/>
          </a:xfrm>
        </p:grpSpPr>
        <p:sp>
          <p:nvSpPr>
            <p:cNvPr id="26" name="TextBox 25">
              <a:extLst>
                <a:ext uri="{FF2B5EF4-FFF2-40B4-BE49-F238E27FC236}">
                  <a16:creationId xmlns:a16="http://schemas.microsoft.com/office/drawing/2014/main" id="{FCDBF5AB-687D-44C7-B190-8DC427C142CB}"/>
                </a:ext>
              </a:extLst>
            </p:cNvPr>
            <p:cNvSpPr txBox="1"/>
            <p:nvPr/>
          </p:nvSpPr>
          <p:spPr>
            <a:xfrm>
              <a:off x="342900" y="1308099"/>
              <a:ext cx="3319610" cy="914400"/>
            </a:xfrm>
            <a:prstGeom prst="roundRect">
              <a:avLst>
                <a:gd name="adj" fmla="val 0"/>
              </a:avLst>
            </a:prstGeom>
            <a:solidFill>
              <a:schemeClr val="accent6">
                <a:alpha val="20000"/>
              </a:schemeClr>
            </a:solidFill>
            <a:effectLst/>
          </p:spPr>
          <p:txBody>
            <a:bodyPr wrap="square" rtlCol="0" anchor="ctr">
              <a:noAutofit/>
            </a:bodyPr>
            <a:lstStyle/>
            <a:p>
              <a:pPr algn="ctr"/>
              <a:r>
                <a:rPr lang="en-US" sz="1400" b="1">
                  <a:solidFill>
                    <a:schemeClr val="accent6"/>
                  </a:solidFill>
                  <a:latin typeface="Arial Black" panose="020b0a04020102020204" pitchFamily="34" charset="0"/>
                  <a:cs typeface="Arial Narrow" panose="020b0604020202020204" pitchFamily="34" charset="0"/>
                </a:rPr>
                <a:t>39</a:t>
              </a:r>
              <a:r>
                <a:rPr lang="en-US" sz="1400" b="1">
                  <a:solidFill>
                    <a:schemeClr val="accent6"/>
                  </a:solidFill>
                  <a:latin typeface="+mj-lt"/>
                  <a:cs typeface="Arial Narrow" panose="020b0604020202020204" pitchFamily="34" charset="0"/>
                </a:rPr>
                <a:t> PRECLINICAL </a:t>
              </a:r>
              <a:r>
                <a:rPr lang="en-US" sz="1400">
                  <a:solidFill>
                    <a:schemeClr val="accent6"/>
                  </a:solidFill>
                  <a:latin typeface="+mj-lt"/>
                  <a:cs typeface="Arial Narrow" panose="020b0604020202020204" pitchFamily="34" charset="0"/>
                </a:rPr>
                <a:t>and </a:t>
              </a:r>
              <a:r>
                <a:rPr lang="en-US" sz="1400" b="1">
                  <a:solidFill>
                    <a:schemeClr val="accent6"/>
                  </a:solidFill>
                  <a:latin typeface="+mj-lt"/>
                  <a:cs typeface="Arial Narrow" panose="020b0604020202020204" pitchFamily="34" charset="0"/>
                </a:rPr>
                <a:t>CLINICAL TARGETS</a:t>
              </a:r>
              <a:r>
                <a:rPr lang="en-US" sz="1400" b="1" baseline="30000">
                  <a:solidFill>
                    <a:schemeClr val="accent6"/>
                  </a:solidFill>
                  <a:latin typeface="+mj-lt"/>
                  <a:cs typeface="Arial Narrow" panose="020b0604020202020204" pitchFamily="34" charset="0"/>
                </a:rPr>
                <a:t>1</a:t>
              </a:r>
            </a:p>
          </p:txBody>
        </p:sp>
        <p:sp>
          <p:nvSpPr>
            <p:cNvPr id="72" name="Rectangle 71">
              <a:extLst>
                <a:ext uri="{FF2B5EF4-FFF2-40B4-BE49-F238E27FC236}">
                  <a16:creationId xmlns:a16="http://schemas.microsoft.com/office/drawing/2014/main" id="{D182BB61-B1EF-4557-9A63-F6B8CF7ECAFB}"/>
                </a:ext>
              </a:extLst>
            </p:cNvPr>
            <p:cNvSpPr/>
            <p:nvPr/>
          </p:nvSpPr>
          <p:spPr bwMode="auto">
            <a:xfrm>
              <a:off x="342900" y="1308099"/>
              <a:ext cx="3319272" cy="45720"/>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grpSp>
        <p:nvGrpSpPr>
          <p:cNvPr id="3" name="Group 2">
            <a:extLst>
              <a:ext uri="{FF2B5EF4-FFF2-40B4-BE49-F238E27FC236}">
                <a16:creationId xmlns:a16="http://schemas.microsoft.com/office/drawing/2014/main" id="{460465F1-1935-4EFD-9544-A1F52B9657C1}"/>
              </a:ext>
            </a:extLst>
          </p:cNvPr>
          <p:cNvGrpSpPr/>
          <p:nvPr/>
        </p:nvGrpSpPr>
        <p:grpSpPr>
          <a:xfrm>
            <a:off x="338632" y="2408427"/>
            <a:ext cx="3319610" cy="914400"/>
            <a:chOff x="338632" y="2408427"/>
            <a:chExt cx="3319610" cy="914400"/>
          </a:xfrm>
        </p:grpSpPr>
        <p:sp>
          <p:nvSpPr>
            <p:cNvPr id="27" name="TextBox 26">
              <a:extLst>
                <a:ext uri="{FF2B5EF4-FFF2-40B4-BE49-F238E27FC236}">
                  <a16:creationId xmlns:a16="http://schemas.microsoft.com/office/drawing/2014/main" id="{FB21AE5F-F0B0-4447-9F6B-B73D433F8ECF}"/>
                </a:ext>
              </a:extLst>
            </p:cNvPr>
            <p:cNvSpPr txBox="1"/>
            <p:nvPr/>
          </p:nvSpPr>
          <p:spPr>
            <a:xfrm>
              <a:off x="338632" y="2408427"/>
              <a:ext cx="3319610" cy="914400"/>
            </a:xfrm>
            <a:prstGeom prst="roundRect">
              <a:avLst>
                <a:gd name="adj" fmla="val 0"/>
              </a:avLst>
            </a:prstGeom>
            <a:solidFill>
              <a:srgbClr val="88C765">
                <a:alpha val="20000"/>
              </a:srgbClr>
            </a:solidFill>
            <a:effectLst/>
          </p:spPr>
          <p:txBody>
            <a:bodyPr wrap="square" rtlCol="0" anchor="ctr">
              <a:noAutofit/>
            </a:bodyPr>
            <a:lstStyle/>
            <a:p>
              <a:pPr algn="ctr"/>
              <a:r>
                <a:rPr lang="en-US" sz="1400" b="1">
                  <a:solidFill>
                    <a:schemeClr val="accent2">
                      <a:lumMod val="75000"/>
                    </a:schemeClr>
                  </a:solidFill>
                  <a:latin typeface="+mj-lt"/>
                  <a:cs typeface="Arial Narrow" panose="020b0604020202020204" pitchFamily="34" charset="0"/>
                </a:rPr>
                <a:t>INDUSTRY-LEADING toolkit </a:t>
              </a:r>
              <a:r>
                <a:rPr lang="en-US" sz="1400">
                  <a:solidFill>
                    <a:schemeClr val="accent2">
                      <a:lumMod val="75000"/>
                    </a:schemeClr>
                  </a:solidFill>
                  <a:latin typeface="+mj-lt"/>
                  <a:cs typeface="Arial Narrow" panose="020b0604020202020204" pitchFamily="34" charset="0"/>
                </a:rPr>
                <a:t>with</a:t>
              </a:r>
              <a:r>
                <a:rPr lang="en-US" sz="1400" b="1">
                  <a:solidFill>
                    <a:schemeClr val="accent2">
                      <a:lumMod val="75000"/>
                    </a:schemeClr>
                  </a:solidFill>
                  <a:latin typeface="+mj-lt"/>
                  <a:cs typeface="Arial Narrow" panose="020b0604020202020204" pitchFamily="34" charset="0"/>
                </a:rPr>
                <a:t> </a:t>
              </a:r>
            </a:p>
            <a:p>
              <a:pPr algn="ctr"/>
              <a:r>
                <a:rPr lang="en-US" sz="1400" b="1">
                  <a:solidFill>
                    <a:schemeClr val="accent2">
                      <a:lumMod val="75000"/>
                    </a:schemeClr>
                  </a:solidFill>
                  <a:latin typeface="Arial Black" panose="020b0a04020102020204" pitchFamily="34" charset="0"/>
                  <a:cs typeface="Arial Narrow" panose="020b0604020202020204" pitchFamily="34" charset="0"/>
                </a:rPr>
                <a:t>12</a:t>
              </a:r>
              <a:r>
                <a:rPr lang="en-US" sz="1400" b="1">
                  <a:solidFill>
                    <a:schemeClr val="accent2">
                      <a:lumMod val="75000"/>
                    </a:schemeClr>
                  </a:solidFill>
                  <a:latin typeface="+mj-lt"/>
                  <a:cs typeface="Arial Narrow" panose="020b0604020202020204" pitchFamily="34" charset="0"/>
                </a:rPr>
                <a:t> drug modalities</a:t>
              </a:r>
              <a:r>
                <a:rPr lang="en-US" sz="1400" b="1" baseline="30000">
                  <a:solidFill>
                    <a:schemeClr val="accent2">
                      <a:lumMod val="75000"/>
                    </a:schemeClr>
                  </a:solidFill>
                  <a:latin typeface="+mj-lt"/>
                  <a:cs typeface="Arial Narrow" panose="020b0604020202020204" pitchFamily="34" charset="0"/>
                </a:rPr>
                <a:t>1,a</a:t>
              </a:r>
              <a:endParaRPr lang="en-US" sz="1400" b="1" baseline="30000">
                <a:solidFill>
                  <a:srgbClr val="FF0000"/>
                </a:solidFill>
                <a:latin typeface="+mj-lt"/>
                <a:cs typeface="Arial Narrow" panose="020b0604020202020204" pitchFamily="34" charset="0"/>
              </a:endParaRPr>
            </a:p>
          </p:txBody>
        </p:sp>
        <p:sp>
          <p:nvSpPr>
            <p:cNvPr id="73" name="Rectangle 72">
              <a:extLst>
                <a:ext uri="{FF2B5EF4-FFF2-40B4-BE49-F238E27FC236}">
                  <a16:creationId xmlns:a16="http://schemas.microsoft.com/office/drawing/2014/main" id="{1FF982DA-C8F0-4AEC-8844-0EDD62DAEC60}"/>
                </a:ext>
              </a:extLst>
            </p:cNvPr>
            <p:cNvSpPr/>
            <p:nvPr/>
          </p:nvSpPr>
          <p:spPr bwMode="auto">
            <a:xfrm>
              <a:off x="338632" y="2408427"/>
              <a:ext cx="3319272" cy="45720"/>
            </a:xfrm>
            <a:prstGeom prst="rect">
              <a:avLst/>
            </a:prstGeom>
            <a:solidFill>
              <a:schemeClr val="accent2">
                <a:lumMod val="7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grpSp>
        <p:nvGrpSpPr>
          <p:cNvPr id="2" name="Group 1">
            <a:extLst>
              <a:ext uri="{FF2B5EF4-FFF2-40B4-BE49-F238E27FC236}">
                <a16:creationId xmlns:a16="http://schemas.microsoft.com/office/drawing/2014/main" id="{7FAC5908-4EFB-4A16-AA3D-498D16E858D7}"/>
              </a:ext>
            </a:extLst>
          </p:cNvPr>
          <p:cNvGrpSpPr/>
          <p:nvPr/>
        </p:nvGrpSpPr>
        <p:grpSpPr>
          <a:xfrm>
            <a:off x="338632" y="3508755"/>
            <a:ext cx="3319272" cy="914400"/>
            <a:chOff x="339862" y="3508755"/>
            <a:chExt cx="3319272" cy="914400"/>
          </a:xfrm>
        </p:grpSpPr>
        <p:sp>
          <p:nvSpPr>
            <p:cNvPr id="28" name="TextBox 27">
              <a:extLst>
                <a:ext uri="{FF2B5EF4-FFF2-40B4-BE49-F238E27FC236}">
                  <a16:creationId xmlns:a16="http://schemas.microsoft.com/office/drawing/2014/main" id="{34D5C0D3-6805-46E8-82E4-2F63CEBFCC29}"/>
                </a:ext>
              </a:extLst>
            </p:cNvPr>
            <p:cNvSpPr txBox="1"/>
            <p:nvPr/>
          </p:nvSpPr>
          <p:spPr>
            <a:xfrm>
              <a:off x="339862" y="3508755"/>
              <a:ext cx="3317737" cy="914400"/>
            </a:xfrm>
            <a:prstGeom prst="roundRect">
              <a:avLst>
                <a:gd name="adj" fmla="val 0"/>
              </a:avLst>
            </a:prstGeom>
            <a:solidFill>
              <a:srgbClr val="00BCE4">
                <a:alpha val="20000"/>
              </a:srgbClr>
            </a:solidFill>
            <a:effectLst/>
          </p:spPr>
          <p:txBody>
            <a:bodyPr wrap="square" rtlCol="0" anchor="ctr">
              <a:noAutofit/>
            </a:bodyPr>
            <a:lstStyle/>
            <a:p>
              <a:pPr algn="ctr"/>
              <a:r>
                <a:rPr lang="en-US" sz="1400" b="1">
                  <a:solidFill>
                    <a:schemeClr val="bg2">
                      <a:lumMod val="75000"/>
                    </a:schemeClr>
                  </a:solidFill>
                  <a:latin typeface="+mj-lt"/>
                  <a:cs typeface="Arial Narrow" panose="020b0604020202020204" pitchFamily="34" charset="0"/>
                </a:rPr>
                <a:t>INNOVATIVE MOLECULES, NEW INDICATIONS, </a:t>
              </a:r>
              <a:r>
                <a:rPr lang="en-US" sz="1400">
                  <a:solidFill>
                    <a:schemeClr val="bg2">
                      <a:lumMod val="75000"/>
                    </a:schemeClr>
                  </a:solidFill>
                  <a:latin typeface="+mj-lt"/>
                  <a:cs typeface="Arial Narrow" panose="020b0604020202020204" pitchFamily="34" charset="0"/>
                </a:rPr>
                <a:t>and</a:t>
              </a:r>
              <a:r>
                <a:rPr lang="en-US" sz="1400" b="1">
                  <a:solidFill>
                    <a:schemeClr val="bg2">
                      <a:lumMod val="75000"/>
                    </a:schemeClr>
                  </a:solidFill>
                  <a:latin typeface="+mj-lt"/>
                  <a:cs typeface="Arial Narrow" panose="020b0604020202020204" pitchFamily="34" charset="0"/>
                </a:rPr>
                <a:t> BIOSIMILARS</a:t>
              </a:r>
            </a:p>
          </p:txBody>
        </p:sp>
        <p:sp>
          <p:nvSpPr>
            <p:cNvPr id="74" name="Rectangle 73">
              <a:extLst>
                <a:ext uri="{FF2B5EF4-FFF2-40B4-BE49-F238E27FC236}">
                  <a16:creationId xmlns:a16="http://schemas.microsoft.com/office/drawing/2014/main" id="{E96D67F4-788C-4CD8-846D-962E8B2F0A95}"/>
                </a:ext>
              </a:extLst>
            </p:cNvPr>
            <p:cNvSpPr/>
            <p:nvPr/>
          </p:nvSpPr>
          <p:spPr bwMode="auto">
            <a:xfrm>
              <a:off x="339862" y="3508755"/>
              <a:ext cx="3319272" cy="45720"/>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grpSp>
        <p:nvGrpSpPr>
          <p:cNvPr id="19" name="Group 27">
            <a:extLst>
              <a:ext uri="{FF2B5EF4-FFF2-40B4-BE49-F238E27FC236}">
                <a16:creationId xmlns:a16="http://schemas.microsoft.com/office/drawing/2014/main" id="{147636FF-BF30-4365-A6CF-EF6F50E037E4}"/>
              </a:ext>
            </a:extLst>
          </p:cNvPr>
          <p:cNvGrpSpPr/>
          <p:nvPr/>
        </p:nvGrpSpPr>
        <p:grpSpPr>
          <a:xfrm>
            <a:off x="11633597" y="125697"/>
            <a:ext cx="418940" cy="310197"/>
            <a:chOff x="9357950" y="3694748"/>
            <a:chExt cx="1020763" cy="839788"/>
          </a:xfrm>
          <a:solidFill>
            <a:schemeClr val="accent1"/>
          </a:solidFill>
        </p:grpSpPr>
        <p:sp>
          <p:nvSpPr>
            <p:cNvPr id="20" name="Freeform 6">
              <a:hlinkClick action="ppaction://noaction"/>
              <a:extLst>
                <a:ext uri="{FF2B5EF4-FFF2-40B4-BE49-F238E27FC236}">
                  <a16:creationId xmlns:a16="http://schemas.microsoft.com/office/drawing/2014/main" id="{233D7863-145A-4ECD-955C-F6EF4D2E9FBC}"/>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21" name="Freeform 7">
              <a:extLst>
                <a:ext uri="{FF2B5EF4-FFF2-40B4-BE49-F238E27FC236}">
                  <a16:creationId xmlns:a16="http://schemas.microsoft.com/office/drawing/2014/main" id="{CB66D2DA-F5F1-42F9-BCB0-B9278871DBE9}"/>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23" name="Rectangle 22">
            <a:hlinkClick r:id="rId4" action="ppaction://hlinksldjump"/>
            <a:extLst>
              <a:ext uri="{FF2B5EF4-FFF2-40B4-BE49-F238E27FC236}">
                <a16:creationId xmlns:a16="http://schemas.microsoft.com/office/drawing/2014/main" id="{9AF2598B-5A30-4182-BD72-0078CBA316D6}"/>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5" name="Rectangle 4">
            <a:extLst>
              <a:ext uri="{FF2B5EF4-FFF2-40B4-BE49-F238E27FC236}">
                <a16:creationId xmlns:a16="http://schemas.microsoft.com/office/drawing/2014/main" id="{C7FFABED-FD5A-1A55-6033-B675348339DD}"/>
              </a:ext>
            </a:extLst>
          </p:cNvPr>
          <p:cNvSpPr/>
          <p:nvPr/>
        </p:nvSpPr>
        <p:spPr bwMode="auto">
          <a:xfrm>
            <a:off x="245390" y="4853957"/>
            <a:ext cx="10712255" cy="175432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Tree>
    <p:extLst>
      <p:ext uri="{BB962C8B-B14F-4D97-AF65-F5344CB8AC3E}">
        <p14:creationId xmlns:p14="http://schemas.microsoft.com/office/powerpoint/2010/main" val="1336223982"/>
      </p:ext>
    </p:extLst>
  </p:cSld>
  <p:clrMapOvr>
    <a:masterClrMapping/>
  </p:clrMapOvr>
  <p:transition>
    <p:wipe dir="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7" name="Title 16">
            <a:extLst>
              <a:ext uri="{FF2B5EF4-FFF2-40B4-BE49-F238E27FC236}">
                <a16:creationId xmlns:a16="http://schemas.microsoft.com/office/drawing/2014/main" id="{CD476D54-3EDF-423A-BD61-9944BA286A13}"/>
              </a:ext>
            </a:extLst>
          </p:cNvPr>
          <p:cNvSpPr>
            <a:spLocks noGrp="1"/>
          </p:cNvSpPr>
          <p:nvPr>
            <p:ph type="title"/>
          </p:nvPr>
        </p:nvSpPr>
        <p:spPr>
          <a:xfrm>
            <a:off x="245390" y="8"/>
            <a:ext cx="11603711" cy="1109663"/>
          </a:xfrm>
        </p:spPr>
        <p:txBody>
          <a:bodyPr anchor="b"/>
          <a:lstStyle/>
          <a:p>
            <a:r>
              <a:rPr lang="en-US" noProof="0"/>
              <a:t>Select Data From the General Medicine Pipeline 2023–2026</a:t>
            </a:r>
          </a:p>
        </p:txBody>
      </p:sp>
      <p:sp>
        <p:nvSpPr>
          <p:cNvPr id="33" name="Rectangle 32">
            <a:extLst>
              <a:ext uri="{FF2B5EF4-FFF2-40B4-BE49-F238E27FC236}">
                <a16:creationId xmlns:a16="http://schemas.microsoft.com/office/drawing/2014/main" id="{904011BE-A8C8-48FC-A76D-76D19736EFD1}"/>
              </a:ext>
            </a:extLst>
          </p:cNvPr>
          <p:cNvSpPr/>
          <p:nvPr/>
        </p:nvSpPr>
        <p:spPr>
          <a:xfrm>
            <a:off x="370348" y="3433454"/>
            <a:ext cx="11487152" cy="323165"/>
          </a:xfrm>
          <a:prstGeom prst="rect">
            <a:avLst/>
          </a:prstGeom>
        </p:spPr>
        <p:txBody>
          <a:bodyPr wrap="square" lIns="0" tIns="45720" rIns="0" bIns="45720">
            <a:spAutoFit/>
          </a:bodyPr>
          <a:lstStyle/>
          <a:p>
            <a:pPr algn="just"/>
            <a:r>
              <a:rPr lang="en-US" sz="700" baseline="30000"/>
              <a:t>a</a:t>
            </a:r>
            <a:r>
              <a:rPr lang="en-US" sz="700">
                <a:effectLst/>
              </a:rPr>
              <a:t>FDA approval received after priority review.</a:t>
            </a:r>
            <a:r>
              <a:rPr lang="en-US" sz="700" baseline="30000">
                <a:effectLst/>
              </a:rPr>
              <a:t>6</a:t>
            </a:r>
          </a:p>
          <a:p>
            <a:pPr algn="just"/>
            <a:r>
              <a:rPr lang="en-US" sz="800"/>
              <a:t>FDA, Food and Drug Administration; MOA, mechanism of action; PCD, primary completion date; PDE4, phosphodiesterase 4; TSLP, thymic stromal lymphopoietin</a:t>
            </a:r>
          </a:p>
        </p:txBody>
      </p:sp>
      <p:graphicFrame>
        <p:nvGraphicFramePr>
          <p:cNvPr id="26" name="Table 4">
            <a:extLst>
              <a:ext uri="{FF2B5EF4-FFF2-40B4-BE49-F238E27FC236}">
                <a16:creationId xmlns:a16="http://schemas.microsoft.com/office/drawing/2014/main" id="{56E10F8F-18EC-343F-931F-89161425260C}"/>
              </a:ext>
            </a:extLst>
          </p:cNvPr>
          <p:cNvGraphicFramePr>
            <a:graphicFrameLocks noGrp="1"/>
          </p:cNvGraphicFramePr>
          <p:nvPr/>
        </p:nvGraphicFramePr>
        <p:xfrm>
          <a:off x="927792" y="1235563"/>
          <a:ext cx="10929708" cy="2188984"/>
        </p:xfrm>
        <a:graphic>
          <a:graphicData uri="http://schemas.openxmlformats.org/drawingml/2006/table">
            <a:tbl>
              <a:tblPr firstRow="1" bandRow="1">
                <a:effectLst/>
                <a:tableStyleId>{2D5ABB26-0587-4C30-8999-92F81FD0307C}</a:tableStyleId>
              </a:tblPr>
              <a:tblGrid>
                <a:gridCol w="1377834">
                  <a:extLst>
                    <a:ext uri="{9D8B030D-6E8A-4147-A177-3AD203B41FA5}">
                      <a16:colId xmlns:a16="http://schemas.microsoft.com/office/drawing/2014/main" val="1111974374"/>
                    </a:ext>
                  </a:extLst>
                </a:gridCol>
                <a:gridCol w="1377834">
                  <a:extLst>
                    <a:ext uri="{9D8B030D-6E8A-4147-A177-3AD203B41FA5}">
                      <a16:colId xmlns:a16="http://schemas.microsoft.com/office/drawing/2014/main" val="3138607416"/>
                    </a:ext>
                  </a:extLst>
                </a:gridCol>
                <a:gridCol w="1377834">
                  <a:extLst>
                    <a:ext uri="{9D8B030D-6E8A-4147-A177-3AD203B41FA5}">
                      <a16:colId xmlns:a16="http://schemas.microsoft.com/office/drawing/2014/main" val="317433581"/>
                    </a:ext>
                  </a:extLst>
                </a:gridCol>
                <a:gridCol w="698469">
                  <a:extLst>
                    <a:ext uri="{9D8B030D-6E8A-4147-A177-3AD203B41FA5}">
                      <a16:colId xmlns:a16="http://schemas.microsoft.com/office/drawing/2014/main" val="2938613256"/>
                    </a:ext>
                  </a:extLst>
                </a:gridCol>
                <a:gridCol w="3495382">
                  <a:extLst>
                    <a:ext uri="{9D8B030D-6E8A-4147-A177-3AD203B41FA5}">
                      <a16:colId xmlns:a16="http://schemas.microsoft.com/office/drawing/2014/main" val="3921824915"/>
                    </a:ext>
                  </a:extLst>
                </a:gridCol>
                <a:gridCol w="2602355">
                  <a:extLst>
                    <a:ext uri="{9D8B030D-6E8A-4147-A177-3AD203B41FA5}">
                      <a16:colId xmlns:a16="http://schemas.microsoft.com/office/drawing/2014/main" val="1802734026"/>
                    </a:ext>
                  </a:extLst>
                </a:gridCol>
              </a:tblGrid>
              <a:tr h="274320">
                <a:tc>
                  <a:txBody>
                    <a:bodyPr vert="horz" wrap="square"/>
                    <a:lstStyle/>
                    <a:p>
                      <a:pPr algn="ctr"/>
                      <a:r>
                        <a:rPr lang="en-US" sz="1100" b="1">
                          <a:solidFill>
                            <a:schemeClr val="accent6"/>
                          </a:solidFill>
                          <a:latin typeface="+mj-lt"/>
                        </a:rPr>
                        <a:t>Modality </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Molecule</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MOA</a:t>
                      </a:r>
                      <a:endParaRPr lang="en-US" sz="1100" b="1" baseline="30000">
                        <a:solidFill>
                          <a:schemeClr val="accent6"/>
                        </a:solidFill>
                        <a:latin typeface="+mj-lt"/>
                      </a:endParaRP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Phase</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l"/>
                      <a:r>
                        <a:rPr lang="en-US" sz="1100" b="1">
                          <a:solidFill>
                            <a:schemeClr val="accent6"/>
                          </a:solidFill>
                          <a:latin typeface="+mj-lt"/>
                        </a:rPr>
                        <a:t>Investigational Indication </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286" rtl="0" eaLnBrk="1" fontAlgn="auto" latinLnBrk="0" hangingPunct="1">
                        <a:lnSpc>
                          <a:spcPct val="100000"/>
                        </a:lnSpc>
                        <a:spcBef>
                          <a:spcPct val="0"/>
                        </a:spcBef>
                        <a:spcAft>
                          <a:spcPct val="0"/>
                        </a:spcAft>
                        <a:buClrTx/>
                        <a:buSzTx/>
                        <a:buFontTx/>
                        <a:buNone/>
                        <a:defRPr/>
                      </a:pPr>
                      <a:r>
                        <a:rPr lang="en-US" sz="1100" b="1">
                          <a:solidFill>
                            <a:schemeClr val="accent6"/>
                          </a:solidFill>
                          <a:latin typeface="+mj-lt"/>
                        </a:rPr>
                        <a:t>Estimated PCD or Information</a:t>
                      </a:r>
                    </a:p>
                  </a:txBody>
                  <a:tcPr marT="46800" marB="46800" anchor="b">
                    <a:lnL w="635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749742"/>
                  </a:ext>
                </a:extLst>
              </a:tr>
              <a:tr h="846236">
                <a:tc>
                  <a:txBody>
                    <a:bodyPr vert="vert270" wrap="square"/>
                    <a:lstStyle/>
                    <a:p>
                      <a:pPr algn="ctr"/>
                      <a:endParaRPr lang="en-US" sz="7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marL="0" marR="0" indent="0" algn="ctr" defTabSz="914286" rtl="0" eaLnBrk="1" fontAlgn="auto" latinLnBrk="0" hangingPunct="1">
                        <a:lnSpc>
                          <a:spcPct val="100000"/>
                        </a:lnSpc>
                        <a:spcBef>
                          <a:spcPct val="0"/>
                        </a:spcBef>
                        <a:spcAft>
                          <a:spcPct val="0"/>
                        </a:spcAft>
                        <a:buClrTx/>
                        <a:buSzTx/>
                        <a:buFontTx/>
                        <a:buNone/>
                        <a:defRPr/>
                      </a:pPr>
                      <a:endParaRPr lang="en-US" sz="900" b="1" kern="1200" baseline="0">
                        <a:solidFill>
                          <a:sysClr val="windowText" lastClr="000000"/>
                        </a:solidFill>
                        <a:latin typeface="+mn-lt"/>
                        <a:ea typeface="+mn-ea"/>
                        <a:cs typeface="+mn-cs"/>
                      </a:endParaRPr>
                    </a:p>
                    <a:p>
                      <a:pPr marL="0" marR="0" indent="0" algn="ctr" defTabSz="914286" rtl="0" eaLnBrk="1" fontAlgn="auto" latinLnBrk="0" hangingPunct="1">
                        <a:lnSpc>
                          <a:spcPct val="100000"/>
                        </a:lnSpc>
                        <a:spcBef>
                          <a:spcPct val="0"/>
                        </a:spcBef>
                        <a:spcAft>
                          <a:spcPct val="0"/>
                        </a:spcAft>
                        <a:buClrTx/>
                        <a:buSzTx/>
                        <a:buFontTx/>
                        <a:buNone/>
                        <a:defRPr/>
                      </a:pPr>
                      <a:r>
                        <a:rPr lang="en-US" sz="900" b="1" kern="1200" baseline="0">
                          <a:solidFill>
                            <a:sysClr val="windowText" lastClr="000000"/>
                          </a:solidFill>
                          <a:latin typeface="+mn-lt"/>
                          <a:ea typeface="+mn-ea"/>
                          <a:cs typeface="+mn-cs"/>
                        </a:rPr>
                        <a:t>Otezla</a:t>
                      </a:r>
                      <a:r>
                        <a:rPr lang="en-US" sz="900" b="1" kern="1200" baseline="30000">
                          <a:solidFill>
                            <a:sysClr val="windowText" lastClr="000000"/>
                          </a:solidFill>
                          <a:latin typeface="+mn-lt"/>
                          <a:ea typeface="+mn-ea"/>
                          <a:cs typeface="+mn-cs"/>
                        </a:rPr>
                        <a:t>1</a:t>
                      </a:r>
                    </a:p>
                    <a:p>
                      <a:pPr marL="0" marR="0" indent="0" algn="ctr" defTabSz="914286" rtl="0" eaLnBrk="1" fontAlgn="auto" latinLnBrk="0" hangingPunct="1">
                        <a:lnSpc>
                          <a:spcPct val="100000"/>
                        </a:lnSpc>
                        <a:spcBef>
                          <a:spcPct val="0"/>
                        </a:spcBef>
                        <a:spcAft>
                          <a:spcPct val="0"/>
                        </a:spcAft>
                        <a:buClrTx/>
                        <a:buSzTx/>
                        <a:buFontTx/>
                        <a:buNone/>
                        <a:defRPr/>
                      </a:pPr>
                      <a:r>
                        <a:rPr lang="en-US" sz="900" b="1" kern="1200" baseline="0">
                          <a:solidFill>
                            <a:sysClr val="windowText" lastClr="000000"/>
                          </a:solidFill>
                          <a:latin typeface="+mn-lt"/>
                          <a:ea typeface="+mn-ea"/>
                          <a:cs typeface="+mn-cs"/>
                        </a:rPr>
                        <a:t>(apremilast)</a:t>
                      </a:r>
                    </a:p>
                    <a:p>
                      <a:pPr marL="0" marR="0" indent="0" algn="ctr" defTabSz="914286" rtl="0" eaLnBrk="1" fontAlgn="auto" latinLnBrk="0" hangingPunct="1">
                        <a:lnSpc>
                          <a:spcPct val="100000"/>
                        </a:lnSpc>
                        <a:spcBef>
                          <a:spcPct val="0"/>
                        </a:spcBef>
                        <a:spcAft>
                          <a:spcPct val="0"/>
                        </a:spcAft>
                        <a:buClrTx/>
                        <a:buSzTx/>
                        <a:buFontTx/>
                        <a:buNone/>
                        <a:defRPr/>
                      </a:pPr>
                      <a:endParaRPr lang="en-US" sz="900" b="1" kern="1200" baseline="0">
                        <a:solidFill>
                          <a:sysClr val="windowText" lastClr="000000"/>
                        </a:solidFill>
                        <a:latin typeface="+mn-lt"/>
                        <a:ea typeface="+mn-ea"/>
                        <a:cs typeface="+mn-cs"/>
                      </a:endParaRPr>
                    </a:p>
                    <a:p>
                      <a:pPr marL="0" marR="0" indent="0" algn="ctr" defTabSz="914286" rtl="0" eaLnBrk="1" fontAlgn="auto" latinLnBrk="0" hangingPunct="1">
                        <a:lnSpc>
                          <a:spcPct val="100000"/>
                        </a:lnSpc>
                        <a:spcBef>
                          <a:spcPct val="0"/>
                        </a:spcBef>
                        <a:spcAft>
                          <a:spcPct val="0"/>
                        </a:spcAft>
                        <a:buClrTx/>
                        <a:buSzTx/>
                        <a:buFontTx/>
                        <a:buNone/>
                        <a:defRPr/>
                      </a:pPr>
                      <a:endParaRPr lang="en-US" sz="600" b="1" baseline="0">
                        <a:solidFill>
                          <a:sysClr val="windowText" lastClr="000000"/>
                        </a:solidFill>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PDE4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a:noFill/>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anchor="ctr">
                    <a:lnL>
                      <a:noFill/>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8C765"/>
                    </a:solidFill>
                  </a:tcPr>
                </a:tc>
                <a:tc>
                  <a:txBody>
                    <a:bodyPr vert="horz" wrap="square"/>
                    <a:lstStyle/>
                    <a:p>
                      <a:pPr algn="l">
                        <a:lnSpc>
                          <a:spcPct val="100000"/>
                        </a:lnSpc>
                        <a:spcBef>
                          <a:spcPct val="0"/>
                        </a:spcBef>
                        <a:spcAft>
                          <a:spcPts val="600"/>
                        </a:spcAft>
                      </a:pPr>
                      <a:r>
                        <a:rPr lang="en-US" sz="1000" kern="1200">
                          <a:solidFill>
                            <a:schemeClr val="tx1"/>
                          </a:solidFill>
                          <a:latin typeface="+mn-lt"/>
                          <a:ea typeface="+mn-ea"/>
                          <a:cs typeface="+mn-cs"/>
                        </a:rPr>
                        <a:t>Pediatric plaque psoriasis (SPROUT)</a:t>
                      </a:r>
                      <a:r>
                        <a:rPr lang="en-US" sz="1000" kern="1200" baseline="30000">
                          <a:solidFill>
                            <a:schemeClr val="tx1"/>
                          </a:solidFill>
                          <a:latin typeface="+mn-lt"/>
                          <a:ea typeface="+mn-ea"/>
                          <a:cs typeface="+mn-cs"/>
                        </a:rPr>
                        <a:t>2</a:t>
                      </a:r>
                      <a:r>
                        <a:rPr lang="en-US" sz="1000" kern="1200">
                          <a:solidFill>
                            <a:schemeClr val="tx1"/>
                          </a:solidFill>
                          <a:latin typeface="+mn-lt"/>
                          <a:ea typeface="+mn-ea"/>
                          <a:cs typeface="+mn-cs"/>
                        </a:rPr>
                        <a:t> </a:t>
                      </a:r>
                      <a:br>
                        <a:rPr lang="en-US" sz="1000" kern="1200">
                          <a:solidFill>
                            <a:schemeClr val="tx1"/>
                          </a:solidFill>
                          <a:latin typeface="+mn-lt"/>
                          <a:ea typeface="+mn-ea"/>
                          <a:cs typeface="+mn-cs"/>
                        </a:rPr>
                      </a:br>
                      <a:r>
                        <a:rPr lang="en-US" sz="1000" kern="1200">
                          <a:solidFill>
                            <a:schemeClr val="tx1"/>
                          </a:solidFill>
                          <a:latin typeface="+mn-lt"/>
                          <a:ea typeface="+mn-ea"/>
                          <a:cs typeface="+mn-cs"/>
                        </a:rPr>
                        <a:t>Genital psoriasis (DISCREET)</a:t>
                      </a:r>
                      <a:r>
                        <a:rPr lang="en-US" sz="1000" kern="1200" baseline="30000">
                          <a:solidFill>
                            <a:schemeClr val="tx1"/>
                          </a:solidFill>
                          <a:effectLst/>
                          <a:latin typeface="+mn-lt"/>
                          <a:ea typeface="+mn-ea"/>
                          <a:cs typeface="+mn-cs"/>
                        </a:rPr>
                        <a:t>3</a:t>
                      </a:r>
                      <a:endParaRPr lang="en-US" sz="1000" baseline="30000">
                        <a:solidFill>
                          <a:schemeClr val="tx1"/>
                        </a:solidFill>
                        <a:latin typeface="+mj-lt"/>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Actual PCD: April 25, 2022</a:t>
                      </a:r>
                      <a:r>
                        <a:rPr lang="en-US" sz="1100" kern="1200" baseline="30000">
                          <a:solidFill>
                            <a:schemeClr val="tx1"/>
                          </a:solidFill>
                          <a:latin typeface="+mn-lt"/>
                          <a:ea typeface="+mn-ea"/>
                          <a:cs typeface="+mn-cs"/>
                        </a:rPr>
                        <a:t>2</a:t>
                      </a:r>
                      <a:br>
                        <a:rPr lang="en-US" sz="1100" kern="1200">
                          <a:solidFill>
                            <a:schemeClr val="tx1"/>
                          </a:solidFill>
                          <a:latin typeface="+mn-lt"/>
                          <a:ea typeface="+mn-ea"/>
                          <a:cs typeface="+mn-cs"/>
                        </a:rPr>
                      </a:br>
                      <a:r>
                        <a:rPr lang="en-US" sz="1100" kern="1200">
                          <a:solidFill>
                            <a:schemeClr val="tx1"/>
                          </a:solidFill>
                          <a:latin typeface="+mn-lt"/>
                          <a:ea typeface="+mn-ea"/>
                          <a:cs typeface="+mn-cs"/>
                        </a:rPr>
                        <a:t>Actual PCD: September 23, 2021</a:t>
                      </a:r>
                      <a:r>
                        <a:rPr lang="en-US" sz="1100" kern="1200" baseline="30000">
                          <a:solidFill>
                            <a:schemeClr val="tx1"/>
                          </a:solidFill>
                          <a:latin typeface="+mn-lt"/>
                          <a:ea typeface="+mn-ea"/>
                          <a:cs typeface="+mn-cs"/>
                        </a:rPr>
                        <a:t>3</a:t>
                      </a:r>
                      <a:endParaRPr lang="en-US" sz="1100" baseline="30000">
                        <a:solidFill>
                          <a:schemeClr val="tx1"/>
                        </a:solidFill>
                        <a:latin typeface="+mj-lt"/>
                      </a:endParaRPr>
                    </a:p>
                  </a:txBody>
                  <a:tcPr anchor="ctr">
                    <a:lnL w="28575"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869988001"/>
                  </a:ext>
                </a:extLst>
              </a:tr>
              <a:tr h="493638">
                <a:tc>
                  <a:txBody>
                    <a:bodyPr vert="vert270" wrap="square"/>
                    <a:lstStyle/>
                    <a:p>
                      <a:pPr algn="ctr"/>
                      <a:endParaRPr lang="en-US" sz="6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900" b="1" kern="1200">
                          <a:solidFill>
                            <a:sysClr val="windowText" lastClr="000000"/>
                          </a:solidFill>
                          <a:latin typeface="+mn-lt"/>
                          <a:ea typeface="+mn-ea"/>
                          <a:cs typeface="+mn-cs"/>
                        </a:rPr>
                        <a:t>Tezspire</a:t>
                      </a:r>
                      <a:r>
                        <a:rPr lang="en-US" sz="900" b="1" kern="1200" baseline="30000">
                          <a:solidFill>
                            <a:sysClr val="windowText" lastClr="000000"/>
                          </a:solidFill>
                          <a:latin typeface="+mn-lt"/>
                          <a:ea typeface="+mn-ea"/>
                          <a:cs typeface="+mn-cs"/>
                        </a:rPr>
                        <a:t>1,a</a:t>
                      </a:r>
                    </a:p>
                    <a:p>
                      <a:pPr marL="0" marR="0" lvl="0" indent="0" algn="ctr" defTabSz="914286" rtl="0" eaLnBrk="1" fontAlgn="auto" latinLnBrk="0" hangingPunct="1">
                        <a:lnSpc>
                          <a:spcPct val="100000"/>
                        </a:lnSpc>
                        <a:spcBef>
                          <a:spcPct val="0"/>
                        </a:spcBef>
                        <a:spcAft>
                          <a:spcPct val="0"/>
                        </a:spcAft>
                        <a:buClrTx/>
                        <a:buSzTx/>
                        <a:buFontTx/>
                        <a:buNone/>
                        <a:defRPr/>
                      </a:pPr>
                      <a:r>
                        <a:rPr lang="en-US" sz="900" b="1" kern="1200">
                          <a:solidFill>
                            <a:schemeClr val="tx1"/>
                          </a:solidFill>
                          <a:effectLst/>
                          <a:latin typeface="+mn-lt"/>
                          <a:ea typeface="+mn-ea"/>
                          <a:cs typeface="+mn-cs"/>
                        </a:rPr>
                        <a:t>(tezepelumab-ekko)</a:t>
                      </a:r>
                      <a:endParaRPr lang="en-US" sz="900" kern="1200">
                        <a:solidFill>
                          <a:schemeClr val="tx1"/>
                        </a:solidFill>
                        <a:effectLst/>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TSLP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kumimoji="0" lang="en-US" sz="1100" b="1" i="0" u="none" strike="noStrike" kern="1200" cap="none" spc="0" normalizeH="0" baseline="0" noProof="0">
                          <a:ln>
                            <a:noFill/>
                          </a:ln>
                          <a:solidFill>
                            <a:schemeClr val="bg1"/>
                          </a:solidFill>
                          <a:effectLst/>
                          <a:uLnTx/>
                          <a:uFillTx/>
                          <a:latin typeface="+mn-lt"/>
                          <a:ea typeface="+mn-ea"/>
                          <a:cs typeface="+mn-cs"/>
                        </a:rPr>
                        <a:t>3</a:t>
                      </a:r>
                      <a:endParaRPr lang="en-US" sz="1100" b="1">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Severe chronic rhinosinusitis with nasal polyposis (WAYPOINT)</a:t>
                      </a:r>
                      <a:r>
                        <a:rPr lang="en-US" sz="1100" kern="1200" baseline="30000">
                          <a:solidFill>
                            <a:schemeClr val="tx1"/>
                          </a:solidFill>
                          <a:latin typeface="+mn-lt"/>
                          <a:ea typeface="+mn-ea"/>
                          <a:cs typeface="+mn-cs"/>
                        </a:rPr>
                        <a:t>4</a:t>
                      </a:r>
                      <a:endParaRPr lang="en-US" sz="1100" i="0" baseline="30000">
                        <a:solidFill>
                          <a:schemeClr val="tx1"/>
                        </a:solidFill>
                        <a:latin typeface="+mj-lt"/>
                      </a:endParaRP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PCD: August 2, 2024</a:t>
                      </a:r>
                      <a:r>
                        <a:rPr lang="en-US" sz="1100" kern="1200" baseline="30000">
                          <a:solidFill>
                            <a:schemeClr val="tx1"/>
                          </a:solidFill>
                          <a:latin typeface="+mn-lt"/>
                          <a:ea typeface="+mn-ea"/>
                          <a:cs typeface="+mn-cs"/>
                        </a:rPr>
                        <a:t>4</a:t>
                      </a:r>
                      <a:endParaRPr lang="en-US" sz="1100">
                        <a:solidFill>
                          <a:schemeClr val="tx1"/>
                        </a:solidFill>
                        <a:latin typeface="+mj-lt"/>
                      </a:endParaRPr>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654796"/>
                  </a:ext>
                </a:extLst>
              </a:tr>
              <a:tr h="574790">
                <a:tc>
                  <a:txBody>
                    <a:bodyPr vert="vert270" wrap="square"/>
                    <a:lstStyle/>
                    <a:p>
                      <a:endParaRPr lang="en-US"/>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900" b="1" kern="1200">
                          <a:solidFill>
                            <a:sysClr val="windowText" lastClr="000000"/>
                          </a:solidFill>
                          <a:latin typeface="+mn-lt"/>
                          <a:ea typeface="+mn-ea"/>
                          <a:cs typeface="+mn-cs"/>
                        </a:rPr>
                        <a:t>Rocatinlimab</a:t>
                      </a:r>
                      <a:r>
                        <a:rPr lang="en-US" sz="900" b="1" kern="1200" baseline="30000">
                          <a:solidFill>
                            <a:sysClr val="windowText" lastClr="000000"/>
                          </a:solidFill>
                          <a:latin typeface="+mn-lt"/>
                          <a:ea typeface="+mn-ea"/>
                          <a:cs typeface="+mn-cs"/>
                        </a:rPr>
                        <a:t>1</a:t>
                      </a:r>
                    </a:p>
                    <a:p>
                      <a:pPr algn="ctr">
                        <a:lnSpc>
                          <a:spcPct val="100000"/>
                        </a:lnSpc>
                        <a:spcBef>
                          <a:spcPct val="0"/>
                        </a:spcBef>
                        <a:spcAft>
                          <a:spcPts val="600"/>
                        </a:spcAft>
                      </a:pPr>
                      <a:r>
                        <a:rPr lang="en-US" sz="900" b="1" kern="1200">
                          <a:solidFill>
                            <a:sysClr val="windowText" lastClr="000000"/>
                          </a:solidFill>
                          <a:latin typeface="+mn-lt"/>
                          <a:ea typeface="+mn-ea"/>
                          <a:cs typeface="+mn-cs"/>
                        </a:rPr>
                        <a:t>(Formerly AMG 451)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OX40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kumimoji="0" lang="en-US" sz="1100" b="1" i="0" u="none" strike="noStrike" kern="1200" cap="none" spc="0" normalizeH="0" baseline="0" noProof="0">
                          <a:ln>
                            <a:noFill/>
                          </a:ln>
                          <a:solidFill>
                            <a:schemeClr val="bg1"/>
                          </a:solidFill>
                          <a:effectLst/>
                          <a:uLnTx/>
                          <a:uFillTx/>
                          <a:latin typeface="+mn-lt"/>
                          <a:ea typeface="+mn-ea"/>
                          <a:cs typeface="+mn-cs"/>
                        </a:rPr>
                        <a:t>3</a:t>
                      </a:r>
                      <a:endParaRPr lang="en-US" sz="1100" b="1">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Moderate to severe atopic dermatitis </a:t>
                      </a:r>
                      <a:br>
                        <a:rPr lang="en-US" sz="1100" kern="1200" baseline="0">
                          <a:solidFill>
                            <a:schemeClr val="tx1"/>
                          </a:solidFill>
                          <a:latin typeface="+mn-lt"/>
                          <a:ea typeface="+mn-ea"/>
                          <a:cs typeface="+mn-cs"/>
                        </a:rPr>
                      </a:br>
                      <a:r>
                        <a:rPr lang="en-US" sz="1100" kern="1200" baseline="0">
                          <a:solidFill>
                            <a:schemeClr val="tx1"/>
                          </a:solidFill>
                          <a:latin typeface="+mn-lt"/>
                          <a:ea typeface="+mn-ea"/>
                          <a:cs typeface="+mn-cs"/>
                        </a:rPr>
                        <a:t>(ROCKET-IGNITE)</a:t>
                      </a:r>
                      <a:r>
                        <a:rPr lang="en-US" sz="1100" kern="1200" baseline="30000">
                          <a:solidFill>
                            <a:schemeClr val="tx1"/>
                          </a:solidFill>
                          <a:latin typeface="+mn-lt"/>
                          <a:ea typeface="+mn-ea"/>
                          <a:cs typeface="+mn-cs"/>
                        </a:rPr>
                        <a:t>5</a:t>
                      </a:r>
                      <a:endParaRPr lang="en-US" sz="1100" i="0" baseline="30000">
                        <a:solidFill>
                          <a:schemeClr val="tx1"/>
                        </a:solidFill>
                        <a:latin typeface="+mj-lt"/>
                      </a:endParaRP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PCD: January 6, 2025</a:t>
                      </a:r>
                      <a:r>
                        <a:rPr lang="en-US" sz="1100" kern="1200" baseline="30000">
                          <a:solidFill>
                            <a:schemeClr val="tx1"/>
                          </a:solidFill>
                          <a:latin typeface="+mn-lt"/>
                          <a:ea typeface="+mn-ea"/>
                          <a:cs typeface="+mn-cs"/>
                        </a:rPr>
                        <a:t>5</a:t>
                      </a:r>
                      <a:endParaRPr lang="en-US" sz="1100">
                        <a:solidFill>
                          <a:schemeClr val="tx1"/>
                        </a:solidFill>
                        <a:latin typeface="+mj-lt"/>
                      </a:endParaRPr>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8182529"/>
                  </a:ext>
                </a:extLst>
              </a:tr>
            </a:tbl>
          </a:graphicData>
        </a:graphic>
      </p:graphicFrame>
      <p:grpSp>
        <p:nvGrpSpPr>
          <p:cNvPr id="39" name="Group 38">
            <a:extLst>
              <a:ext uri="{FF2B5EF4-FFF2-40B4-BE49-F238E27FC236}">
                <a16:creationId xmlns:a16="http://schemas.microsoft.com/office/drawing/2014/main" id="{E4C884A0-7D3C-3B43-9A33-497BB1CA2636}"/>
              </a:ext>
            </a:extLst>
          </p:cNvPr>
          <p:cNvGrpSpPr/>
          <p:nvPr/>
        </p:nvGrpSpPr>
        <p:grpSpPr>
          <a:xfrm>
            <a:off x="1398121" y="2677939"/>
            <a:ext cx="440087" cy="440087"/>
            <a:chOff x="1142868" y="3336394"/>
            <a:chExt cx="520330" cy="520330"/>
          </a:xfrm>
        </p:grpSpPr>
        <p:sp>
          <p:nvSpPr>
            <p:cNvPr id="41" name="Oval 40">
              <a:extLst>
                <a:ext uri="{FF2B5EF4-FFF2-40B4-BE49-F238E27FC236}">
                  <a16:creationId xmlns:a16="http://schemas.microsoft.com/office/drawing/2014/main" id="{AAF24D01-36A0-D506-2BB3-0AD64E5A79A7}"/>
                </a:ext>
              </a:extLst>
            </p:cNvPr>
            <p:cNvSpPr/>
            <p:nvPr/>
          </p:nvSpPr>
          <p:spPr bwMode="auto">
            <a:xfrm>
              <a:off x="1142868" y="3336394"/>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42" name="Picture 41">
              <a:extLst>
                <a:ext uri="{FF2B5EF4-FFF2-40B4-BE49-F238E27FC236}">
                  <a16:creationId xmlns:a16="http://schemas.microsoft.com/office/drawing/2014/main" id="{DA2524A3-AF52-40A0-0779-9C04558D7847}"/>
                </a:ext>
              </a:extLst>
            </p:cNvPr>
            <p:cNvPicPr>
              <a:picLocks noChangeAspect="1"/>
            </p:cNvPicPr>
            <p:nvPr/>
          </p:nvPicPr>
          <p:blipFill>
            <a:blip r:embed="rId4"/>
            <a:stretch>
              <a:fillRect/>
            </a:stretch>
          </p:blipFill>
          <p:spPr>
            <a:xfrm>
              <a:off x="1234529" y="3428055"/>
              <a:ext cx="337008" cy="337008"/>
            </a:xfrm>
            <a:prstGeom prst="rect">
              <a:avLst/>
            </a:prstGeom>
          </p:spPr>
        </p:pic>
      </p:grpSp>
      <p:grpSp>
        <p:nvGrpSpPr>
          <p:cNvPr id="43" name="Group 42">
            <a:extLst>
              <a:ext uri="{FF2B5EF4-FFF2-40B4-BE49-F238E27FC236}">
                <a16:creationId xmlns:a16="http://schemas.microsoft.com/office/drawing/2014/main" id="{813DA82E-945D-F082-BB8F-5E1FBA037786}"/>
              </a:ext>
            </a:extLst>
          </p:cNvPr>
          <p:cNvGrpSpPr/>
          <p:nvPr/>
        </p:nvGrpSpPr>
        <p:grpSpPr>
          <a:xfrm>
            <a:off x="1398708" y="1699246"/>
            <a:ext cx="438912" cy="440087"/>
            <a:chOff x="1142868" y="1986147"/>
            <a:chExt cx="520330" cy="520330"/>
          </a:xfrm>
        </p:grpSpPr>
        <p:sp>
          <p:nvSpPr>
            <p:cNvPr id="44" name="Oval 43">
              <a:extLst>
                <a:ext uri="{FF2B5EF4-FFF2-40B4-BE49-F238E27FC236}">
                  <a16:creationId xmlns:a16="http://schemas.microsoft.com/office/drawing/2014/main" id="{C3AA7EA5-7FE3-AE1D-EDFD-BE8B5BBA4E41}"/>
                </a:ext>
              </a:extLst>
            </p:cNvPr>
            <p:cNvSpPr/>
            <p:nvPr/>
          </p:nvSpPr>
          <p:spPr bwMode="auto">
            <a:xfrm>
              <a:off x="1142868" y="1986147"/>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45" name="Picture 44">
              <a:extLst>
                <a:ext uri="{FF2B5EF4-FFF2-40B4-BE49-F238E27FC236}">
                  <a16:creationId xmlns:a16="http://schemas.microsoft.com/office/drawing/2014/main" id="{FFE06984-46B5-8D1B-7923-C4EF0DA8D04A}"/>
                </a:ext>
              </a:extLst>
            </p:cNvPr>
            <p:cNvPicPr>
              <a:picLocks noChangeAspect="1"/>
            </p:cNvPicPr>
            <p:nvPr/>
          </p:nvPicPr>
          <p:blipFill>
            <a:blip r:embed="rId5"/>
            <a:stretch>
              <a:fillRect/>
            </a:stretch>
          </p:blipFill>
          <p:spPr>
            <a:xfrm>
              <a:off x="1190304" y="2033583"/>
              <a:ext cx="425458" cy="425458"/>
            </a:xfrm>
            <a:prstGeom prst="rect">
              <a:avLst/>
            </a:prstGeom>
          </p:spPr>
        </p:pic>
      </p:grpSp>
      <p:sp>
        <p:nvSpPr>
          <p:cNvPr id="53" name="Rectangle: Top Corners Rounded 52">
            <a:extLst>
              <a:ext uri="{FF2B5EF4-FFF2-40B4-BE49-F238E27FC236}">
                <a16:creationId xmlns:a16="http://schemas.microsoft.com/office/drawing/2014/main" id="{BDC3C9AF-7251-5D50-2B90-EBBECB6DD4CC}"/>
              </a:ext>
            </a:extLst>
          </p:cNvPr>
          <p:cNvSpPr/>
          <p:nvPr/>
        </p:nvSpPr>
        <p:spPr bwMode="auto">
          <a:xfrm rot="16200000">
            <a:off x="216531" y="1622109"/>
            <a:ext cx="847722" cy="594360"/>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Small Molecule</a:t>
            </a:r>
          </a:p>
        </p:txBody>
      </p:sp>
      <p:sp>
        <p:nvSpPr>
          <p:cNvPr id="54" name="Rectangle: Top Corners Rounded 53">
            <a:extLst>
              <a:ext uri="{FF2B5EF4-FFF2-40B4-BE49-F238E27FC236}">
                <a16:creationId xmlns:a16="http://schemas.microsoft.com/office/drawing/2014/main" id="{D57AB79A-6A10-2037-AADC-651A82739437}"/>
              </a:ext>
            </a:extLst>
          </p:cNvPr>
          <p:cNvSpPr/>
          <p:nvPr/>
        </p:nvSpPr>
        <p:spPr bwMode="auto">
          <a:xfrm rot="16200000">
            <a:off x="99847" y="2600802"/>
            <a:ext cx="1081087" cy="594360"/>
          </a:xfrm>
          <a:prstGeom prst="round2SameRect">
            <a:avLst>
              <a:gd name="adj1" fmla="val 16667"/>
              <a:gd name="adj2" fmla="val 0"/>
            </a:avLst>
          </a:prstGeom>
          <a:solidFill>
            <a:srgbClr val="005480"/>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Monoclonal Antibody</a:t>
            </a:r>
          </a:p>
        </p:txBody>
      </p:sp>
      <p:grpSp>
        <p:nvGrpSpPr>
          <p:cNvPr id="7" name="Group 27">
            <a:extLst>
              <a:ext uri="{FF2B5EF4-FFF2-40B4-BE49-F238E27FC236}">
                <a16:creationId xmlns:a16="http://schemas.microsoft.com/office/drawing/2014/main" id="{FBAE042B-F7FB-E7B7-9F11-6995DB2E1EDB}"/>
              </a:ext>
            </a:extLst>
          </p:cNvPr>
          <p:cNvGrpSpPr/>
          <p:nvPr/>
        </p:nvGrpSpPr>
        <p:grpSpPr>
          <a:xfrm>
            <a:off x="11633597" y="125697"/>
            <a:ext cx="418940" cy="310197"/>
            <a:chOff x="9357950" y="3694748"/>
            <a:chExt cx="1020763" cy="839788"/>
          </a:xfrm>
          <a:solidFill>
            <a:schemeClr val="accent1"/>
          </a:solidFill>
        </p:grpSpPr>
        <p:sp>
          <p:nvSpPr>
            <p:cNvPr id="8" name="Freeform 6">
              <a:hlinkClick action="ppaction://noaction"/>
              <a:extLst>
                <a:ext uri="{FF2B5EF4-FFF2-40B4-BE49-F238E27FC236}">
                  <a16:creationId xmlns:a16="http://schemas.microsoft.com/office/drawing/2014/main" id="{0E5C00C6-E119-B49B-0A39-9E98ACB42111}"/>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9" name="Freeform 7">
              <a:extLst>
                <a:ext uri="{FF2B5EF4-FFF2-40B4-BE49-F238E27FC236}">
                  <a16:creationId xmlns:a16="http://schemas.microsoft.com/office/drawing/2014/main" id="{41C82625-6527-8FF4-43B5-BC4F02D0AEAF}"/>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10" name="Rectangle 9">
            <a:hlinkClick r:id="rId6" action="ppaction://hlinksldjump"/>
            <a:extLst>
              <a:ext uri="{FF2B5EF4-FFF2-40B4-BE49-F238E27FC236}">
                <a16:creationId xmlns:a16="http://schemas.microsoft.com/office/drawing/2014/main" id="{4611A018-39E7-CA5D-6811-CC540294FAEA}"/>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2" name="Rectangle 1">
            <a:extLst>
              <a:ext uri="{FF2B5EF4-FFF2-40B4-BE49-F238E27FC236}">
                <a16:creationId xmlns:a16="http://schemas.microsoft.com/office/drawing/2014/main" id="{9C1AF747-C3E5-7186-8827-E43CA0D816D6}"/>
              </a:ext>
            </a:extLst>
          </p:cNvPr>
          <p:cNvSpPr/>
          <p:nvPr/>
        </p:nvSpPr>
        <p:spPr bwMode="auto">
          <a:xfrm>
            <a:off x="337552" y="5839382"/>
            <a:ext cx="10613122" cy="79147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4" name="Rectangle 3">
            <a:extLst>
              <a:ext uri="{FF2B5EF4-FFF2-40B4-BE49-F238E27FC236}">
                <a16:creationId xmlns:a16="http://schemas.microsoft.com/office/drawing/2014/main" id="{3B566D7C-F8AB-D2AE-7F31-C84202F15FEB}"/>
              </a:ext>
            </a:extLst>
          </p:cNvPr>
          <p:cNvSpPr/>
          <p:nvPr/>
        </p:nvSpPr>
        <p:spPr>
          <a:xfrm>
            <a:off x="342900" y="6672264"/>
            <a:ext cx="2812291" cy="153888"/>
          </a:xfrm>
          <a:prstGeom prst="rect">
            <a:avLst/>
          </a:prstGeom>
        </p:spPr>
        <p:txBody>
          <a:bodyPr wrap="square" lIns="0" tIns="0" rIns="0" bIns="0" anchor="ctr">
            <a:spAutoFit/>
          </a:bodyPr>
          <a:lstStyle/>
          <a:p>
            <a:r>
              <a:rPr lang="en-US" sz="1000"/>
              <a:t>Pipeline information as of January 16, 2023.</a:t>
            </a:r>
          </a:p>
        </p:txBody>
      </p:sp>
    </p:spTree>
    <p:extLst>
      <p:ext uri="{BB962C8B-B14F-4D97-AF65-F5344CB8AC3E}">
        <p14:creationId xmlns:p14="http://schemas.microsoft.com/office/powerpoint/2010/main" val="3429609880"/>
      </p:ext>
    </p:extLst>
  </p:cSld>
  <p:clrMapOvr>
    <a:masterClrMapping/>
  </p:clrMapOvr>
  <p:transition>
    <p:wipe dir="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7" name="Title 16">
            <a:extLst>
              <a:ext uri="{FF2B5EF4-FFF2-40B4-BE49-F238E27FC236}">
                <a16:creationId xmlns:a16="http://schemas.microsoft.com/office/drawing/2014/main" id="{CD476D54-3EDF-423A-BD61-9944BA286A13}"/>
              </a:ext>
            </a:extLst>
          </p:cNvPr>
          <p:cNvSpPr>
            <a:spLocks noGrp="1"/>
          </p:cNvSpPr>
          <p:nvPr>
            <p:ph type="title"/>
          </p:nvPr>
        </p:nvSpPr>
        <p:spPr>
          <a:xfrm>
            <a:off x="245390" y="8"/>
            <a:ext cx="11603711" cy="1109663"/>
          </a:xfrm>
        </p:spPr>
        <p:txBody>
          <a:bodyPr anchor="b"/>
          <a:lstStyle/>
          <a:p>
            <a:r>
              <a:rPr lang="en-US" noProof="0"/>
              <a:t>Select Data From the Biosimilar Pipeline 2023–2026</a:t>
            </a:r>
          </a:p>
        </p:txBody>
      </p:sp>
      <p:sp>
        <p:nvSpPr>
          <p:cNvPr id="33" name="Rectangle 32">
            <a:extLst>
              <a:ext uri="{FF2B5EF4-FFF2-40B4-BE49-F238E27FC236}">
                <a16:creationId xmlns:a16="http://schemas.microsoft.com/office/drawing/2014/main" id="{904011BE-A8C8-48FC-A76D-76D19736EFD1}"/>
              </a:ext>
            </a:extLst>
          </p:cNvPr>
          <p:cNvSpPr/>
          <p:nvPr/>
        </p:nvSpPr>
        <p:spPr>
          <a:xfrm>
            <a:off x="384081" y="3852436"/>
            <a:ext cx="11487152" cy="523220"/>
          </a:xfrm>
          <a:prstGeom prst="rect">
            <a:avLst/>
          </a:prstGeom>
        </p:spPr>
        <p:txBody>
          <a:bodyPr wrap="square" lIns="0" tIns="45720" rIns="0" bIns="45720">
            <a:spAutoFit/>
          </a:bodyPr>
          <a:lstStyle/>
          <a:p>
            <a:pPr algn="l" fontAlgn="base"/>
            <a:r>
              <a:rPr lang="en-US" sz="700" baseline="30000" err="1"/>
              <a:t>a</a:t>
            </a:r>
            <a:r>
              <a:rPr lang="en-US" sz="700" b="0" i="0" err="1">
                <a:effectLst/>
              </a:rPr>
              <a:t>This is for informational purposes only. This is not an offer for sale. AMJEVITA™ is currently not available commercially and will not be commercially available in the United States until or after January 31, 2023. AMGEVITA</a:t>
            </a:r>
            <a:r>
              <a:rPr lang="en-US" sz="700" b="0" i="0" baseline="30000">
                <a:effectLst/>
              </a:rPr>
              <a:t>®</a:t>
            </a:r>
            <a:r>
              <a:rPr lang="en-US" sz="700" b="0" i="0">
                <a:effectLst/>
              </a:rPr>
              <a:t> has been launched in Europe.</a:t>
            </a:r>
          </a:p>
          <a:p>
            <a:pPr algn="l" fontAlgn="base"/>
            <a:r>
              <a:rPr lang="en-US" sz="700" baseline="30000" err="1"/>
              <a:t>b</a:t>
            </a:r>
            <a:r>
              <a:rPr lang="en-US" sz="700" b="0" i="0" err="1">
                <a:effectLst/>
              </a:rPr>
              <a:t>This is for informational purposes only. This is not an offer for sale. ABP 654, ABP 959, </a:t>
            </a:r>
            <a:r>
              <a:rPr lang="en-US" sz="700"/>
              <a:t>and</a:t>
            </a:r>
            <a:r>
              <a:rPr lang="en-US" sz="700" b="0" i="0">
                <a:effectLst/>
              </a:rPr>
              <a:t> ABP 938 are currently not available commercially and will not be commercially available in the United States until a later date.</a:t>
            </a:r>
          </a:p>
          <a:p>
            <a:pPr algn="just"/>
            <a:r>
              <a:rPr lang="en-US" sz="700"/>
              <a:t>AMD, age-related macular degeneration; C5, complement protein 5; IL</a:t>
            </a:r>
            <a:r>
              <a:rPr lang="el-GR" sz="700"/>
              <a:t>, </a:t>
            </a:r>
            <a:r>
              <a:rPr lang="en-US" sz="700"/>
              <a:t>interleukin; mAb, monoclonal antibody; MOA, mechanism of action; PCD, primary completion date; TNF, tumor necrosis factor; VEGF, vascular endothelial growth factor. STELARA</a:t>
            </a:r>
            <a:r>
              <a:rPr lang="en-US" sz="700" baseline="30000"/>
              <a:t>®</a:t>
            </a:r>
            <a:r>
              <a:rPr lang="en-US" sz="700"/>
              <a:t> is a registered trademark of Johnson &amp; Johnson. SOLIRIS</a:t>
            </a:r>
            <a:r>
              <a:rPr lang="en-US" sz="700" baseline="30000"/>
              <a:t>®</a:t>
            </a:r>
            <a:r>
              <a:rPr lang="en-US" sz="700"/>
              <a:t> is a registered trademark of Alexion Pharmaceuticals, Inc. EYLEA</a:t>
            </a:r>
            <a:r>
              <a:rPr lang="en-US" sz="700" baseline="30000"/>
              <a:t>®</a:t>
            </a:r>
            <a:r>
              <a:rPr lang="en-US" sz="700"/>
              <a:t> is a registered trademark of Regeneron Pharmaceuticals, Inc.</a:t>
            </a:r>
          </a:p>
        </p:txBody>
      </p:sp>
      <p:graphicFrame>
        <p:nvGraphicFramePr>
          <p:cNvPr id="26" name="Table 4">
            <a:extLst>
              <a:ext uri="{FF2B5EF4-FFF2-40B4-BE49-F238E27FC236}">
                <a16:creationId xmlns:a16="http://schemas.microsoft.com/office/drawing/2014/main" id="{56E10F8F-18EC-343F-931F-89161425260C}"/>
              </a:ext>
            </a:extLst>
          </p:cNvPr>
          <p:cNvGraphicFramePr>
            <a:graphicFrameLocks noGrp="1"/>
          </p:cNvGraphicFramePr>
          <p:nvPr/>
        </p:nvGraphicFramePr>
        <p:xfrm>
          <a:off x="927792" y="1235563"/>
          <a:ext cx="10929708" cy="2548953"/>
        </p:xfrm>
        <a:graphic>
          <a:graphicData uri="http://schemas.openxmlformats.org/drawingml/2006/table">
            <a:tbl>
              <a:tblPr firstRow="1" bandRow="1">
                <a:effectLst/>
                <a:tableStyleId>{2D5ABB26-0587-4C30-8999-92F81FD0307C}</a:tableStyleId>
              </a:tblPr>
              <a:tblGrid>
                <a:gridCol w="1377834">
                  <a:extLst>
                    <a:ext uri="{9D8B030D-6E8A-4147-A177-3AD203B41FA5}">
                      <a16:colId xmlns:a16="http://schemas.microsoft.com/office/drawing/2014/main" val="1111974374"/>
                    </a:ext>
                  </a:extLst>
                </a:gridCol>
                <a:gridCol w="1377834">
                  <a:extLst>
                    <a:ext uri="{9D8B030D-6E8A-4147-A177-3AD203B41FA5}">
                      <a16:colId xmlns:a16="http://schemas.microsoft.com/office/drawing/2014/main" val="3138607416"/>
                    </a:ext>
                  </a:extLst>
                </a:gridCol>
                <a:gridCol w="1377834">
                  <a:extLst>
                    <a:ext uri="{9D8B030D-6E8A-4147-A177-3AD203B41FA5}">
                      <a16:colId xmlns:a16="http://schemas.microsoft.com/office/drawing/2014/main" val="317433581"/>
                    </a:ext>
                  </a:extLst>
                </a:gridCol>
                <a:gridCol w="698469">
                  <a:extLst>
                    <a:ext uri="{9D8B030D-6E8A-4147-A177-3AD203B41FA5}">
                      <a16:colId xmlns:a16="http://schemas.microsoft.com/office/drawing/2014/main" val="2938613256"/>
                    </a:ext>
                  </a:extLst>
                </a:gridCol>
                <a:gridCol w="3495382">
                  <a:extLst>
                    <a:ext uri="{9D8B030D-6E8A-4147-A177-3AD203B41FA5}">
                      <a16:colId xmlns:a16="http://schemas.microsoft.com/office/drawing/2014/main" val="3921824915"/>
                    </a:ext>
                  </a:extLst>
                </a:gridCol>
                <a:gridCol w="2602355">
                  <a:extLst>
                    <a:ext uri="{9D8B030D-6E8A-4147-A177-3AD203B41FA5}">
                      <a16:colId xmlns:a16="http://schemas.microsoft.com/office/drawing/2014/main" val="1802734026"/>
                    </a:ext>
                  </a:extLst>
                </a:gridCol>
              </a:tblGrid>
              <a:tr h="274320">
                <a:tc>
                  <a:txBody>
                    <a:bodyPr vert="horz" wrap="square"/>
                    <a:lstStyle/>
                    <a:p>
                      <a:pPr algn="ctr"/>
                      <a:r>
                        <a:rPr lang="en-US" sz="1100" b="1">
                          <a:solidFill>
                            <a:schemeClr val="accent6"/>
                          </a:solidFill>
                          <a:latin typeface="+mj-lt"/>
                        </a:rPr>
                        <a:t>Modality </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Molecule</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MOA</a:t>
                      </a:r>
                      <a:endParaRPr lang="en-US" sz="1100" b="1" baseline="30000">
                        <a:solidFill>
                          <a:schemeClr val="accent6"/>
                        </a:solidFill>
                        <a:latin typeface="+mj-lt"/>
                      </a:endParaRP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Phase</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l"/>
                      <a:r>
                        <a:rPr lang="en-US" sz="1100" b="1">
                          <a:solidFill>
                            <a:schemeClr val="accent6"/>
                          </a:solidFill>
                          <a:latin typeface="+mj-lt"/>
                        </a:rPr>
                        <a:t>Investigational Indication </a:t>
                      </a:r>
                    </a:p>
                  </a:txBody>
                  <a:tcPr marT="46800" marB="4680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286" rtl="0" eaLnBrk="1" fontAlgn="auto" latinLnBrk="0" hangingPunct="1">
                        <a:lnSpc>
                          <a:spcPct val="100000"/>
                        </a:lnSpc>
                        <a:spcBef>
                          <a:spcPct val="0"/>
                        </a:spcBef>
                        <a:spcAft>
                          <a:spcPct val="0"/>
                        </a:spcAft>
                        <a:buClrTx/>
                        <a:buSzTx/>
                        <a:buFontTx/>
                        <a:buNone/>
                        <a:defRPr/>
                      </a:pPr>
                      <a:r>
                        <a:rPr lang="en-US" sz="1100" b="1">
                          <a:solidFill>
                            <a:schemeClr val="accent6"/>
                          </a:solidFill>
                          <a:latin typeface="+mj-lt"/>
                        </a:rPr>
                        <a:t>Estimated PCD or Information</a:t>
                      </a:r>
                    </a:p>
                  </a:txBody>
                  <a:tcPr marT="46800" marB="46800" anchor="b">
                    <a:lnL w="635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749742"/>
                  </a:ext>
                </a:extLst>
              </a:tr>
              <a:tr h="496870">
                <a:tc>
                  <a:txBody>
                    <a:bodyPr vert="vert270" wrap="square"/>
                    <a:lstStyle/>
                    <a:p>
                      <a:endParaRPr lang="en-US"/>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900" b="1" kern="1200">
                          <a:solidFill>
                            <a:sysClr val="windowText" lastClr="000000"/>
                          </a:solidFill>
                          <a:latin typeface="+mn-lt"/>
                          <a:ea typeface="+mn-ea"/>
                          <a:cs typeface="+mn-cs"/>
                        </a:rPr>
                        <a:t>Amjevita</a:t>
                      </a:r>
                      <a:r>
                        <a:rPr lang="en-US" sz="900" b="1" kern="1200" baseline="30000">
                          <a:solidFill>
                            <a:sysClr val="windowText" lastClr="000000"/>
                          </a:solidFill>
                          <a:latin typeface="+mn-lt"/>
                          <a:ea typeface="+mn-ea"/>
                          <a:cs typeface="+mn-cs"/>
                        </a:rPr>
                        <a:t>1-3</a:t>
                      </a:r>
                      <a:br>
                        <a:rPr lang="en-US" sz="900" b="1" kern="1200" baseline="30000">
                          <a:solidFill>
                            <a:sysClr val="windowText" lastClr="000000"/>
                          </a:solidFill>
                          <a:latin typeface="+mn-lt"/>
                          <a:ea typeface="+mn-ea"/>
                          <a:cs typeface="+mn-cs"/>
                        </a:rPr>
                      </a:br>
                      <a:r>
                        <a:rPr lang="en-US" sz="900" b="1" kern="1200">
                          <a:solidFill>
                            <a:sysClr val="windowText" lastClr="000000"/>
                          </a:solidFill>
                          <a:latin typeface="+mn-lt"/>
                          <a:ea typeface="+mn-ea"/>
                          <a:cs typeface="+mn-cs"/>
                        </a:rPr>
                        <a:t>(HUMIRA</a:t>
                      </a:r>
                      <a:r>
                        <a:rPr lang="en-US" sz="900" b="1" kern="1200" baseline="30000">
                          <a:solidFill>
                            <a:sysClr val="windowText" lastClr="000000"/>
                          </a:solidFill>
                          <a:latin typeface="+mn-lt"/>
                          <a:ea typeface="+mn-ea"/>
                          <a:cs typeface="+mn-cs"/>
                        </a:rPr>
                        <a:t>® </a:t>
                      </a:r>
                      <a:r>
                        <a:rPr lang="en-US" sz="900" b="1" kern="1200">
                          <a:solidFill>
                            <a:sysClr val="windowText" lastClr="000000"/>
                          </a:solidFill>
                          <a:latin typeface="+mn-lt"/>
                          <a:ea typeface="+mn-ea"/>
                          <a:cs typeface="+mn-cs"/>
                        </a:rPr>
                        <a:t>biosimilar)</a:t>
                      </a:r>
                      <a:r>
                        <a:rPr lang="en-US" sz="900" b="1" kern="1200" baseline="30000">
                          <a:solidFill>
                            <a:sysClr val="windowText" lastClr="000000"/>
                          </a:solidFill>
                          <a:latin typeface="+mn-lt"/>
                          <a:ea typeface="+mn-ea"/>
                          <a:cs typeface="+mn-cs"/>
                        </a:rPr>
                        <a:t>a</a:t>
                      </a:r>
                      <a:endParaRPr lang="en-US" baseline="30000">
                        <a:solidFill>
                          <a:sysClr val="windowText" lastClr="000000"/>
                        </a:solidFill>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TNF-alpha inhibitor</a:t>
                      </a:r>
                      <a:endParaRPr lang="en-US" sz="1100" kern="1200" baseline="30000">
                        <a:solidFill>
                          <a:schemeClr val="tx1"/>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kern="1200">
                          <a:solidFill>
                            <a:schemeClr val="bg1"/>
                          </a:solidFill>
                          <a:latin typeface="+mn-lt"/>
                          <a:ea typeface="+mn-ea"/>
                          <a:cs typeface="+mn-cs"/>
                        </a:rPr>
                        <a:t>3</a:t>
                      </a:r>
                      <a:endParaRPr lang="en-US">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r>
                        <a:rPr lang="en-US" sz="1100" kern="1200" baseline="0">
                          <a:solidFill>
                            <a:schemeClr val="tx1"/>
                          </a:solidFill>
                          <a:latin typeface="+mn-lt"/>
                          <a:ea typeface="+mn-ea"/>
                          <a:cs typeface="+mn-cs"/>
                        </a:rPr>
                        <a:t>Moderate to severe plaque psoriasis </a:t>
                      </a:r>
                      <a:r>
                        <a:rPr lang="en-US" sz="1100" kern="1200">
                          <a:solidFill>
                            <a:schemeClr val="tx1"/>
                          </a:solidFill>
                          <a:latin typeface="+mn-lt"/>
                          <a:ea typeface="+mn-ea"/>
                          <a:cs typeface="+mn-cs"/>
                        </a:rPr>
                        <a:t>(interchangeability trial)</a:t>
                      </a:r>
                      <a:r>
                        <a:rPr lang="en-US" sz="1100" kern="1200" baseline="30000">
                          <a:solidFill>
                            <a:schemeClr val="tx1"/>
                          </a:solidFill>
                          <a:latin typeface="+mn-lt"/>
                          <a:ea typeface="+mn-ea"/>
                          <a:cs typeface="+mn-cs"/>
                        </a:rPr>
                        <a:t>4</a:t>
                      </a:r>
                      <a:endParaRPr lang="en-US">
                        <a:solidFill>
                          <a:schemeClr val="tx1"/>
                        </a:solidFill>
                      </a:endParaRP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r>
                        <a:rPr lang="en-US" sz="1100" kern="1200" baseline="0">
                          <a:solidFill>
                            <a:schemeClr val="tx1"/>
                          </a:solidFill>
                          <a:latin typeface="+mn-lt"/>
                          <a:ea typeface="+mn-ea"/>
                          <a:cs typeface="+mn-cs"/>
                        </a:rPr>
                        <a:t>Actual PCD: December 19, 2022</a:t>
                      </a:r>
                      <a:r>
                        <a:rPr lang="en-US" sz="1100" kern="1200" baseline="30000">
                          <a:solidFill>
                            <a:schemeClr val="tx1"/>
                          </a:solidFill>
                          <a:latin typeface="+mn-lt"/>
                          <a:ea typeface="+mn-ea"/>
                          <a:cs typeface="+mn-cs"/>
                        </a:rPr>
                        <a:t>4</a:t>
                      </a:r>
                      <a:endParaRPr lang="en-US" baseline="30000"/>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8182529"/>
                  </a:ext>
                </a:extLst>
              </a:tr>
              <a:tr h="587210">
                <a:tc>
                  <a:txBody>
                    <a:bodyPr vert="vert270" wrap="square"/>
                    <a:lstStyle/>
                    <a:p>
                      <a:pPr algn="ctr"/>
                      <a:endParaRPr lang="en-US" sz="6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900" b="1" kern="1200">
                          <a:solidFill>
                            <a:sysClr val="windowText" lastClr="000000"/>
                          </a:solidFill>
                          <a:latin typeface="+mn-lt"/>
                          <a:ea typeface="+mn-ea"/>
                          <a:cs typeface="+mn-cs"/>
                        </a:rPr>
                        <a:t>ABP 654</a:t>
                      </a:r>
                      <a:r>
                        <a:rPr lang="en-US" sz="900" b="1" kern="1200" baseline="30000">
                          <a:solidFill>
                            <a:sysClr val="windowText" lastClr="000000"/>
                          </a:solidFill>
                          <a:latin typeface="+mn-lt"/>
                          <a:ea typeface="+mn-ea"/>
                          <a:cs typeface="+mn-cs"/>
                        </a:rPr>
                        <a:t>1</a:t>
                      </a:r>
                      <a:br>
                        <a:rPr lang="en-US" sz="900" b="1" kern="1200">
                          <a:solidFill>
                            <a:sysClr val="windowText" lastClr="000000"/>
                          </a:solidFill>
                          <a:latin typeface="+mn-lt"/>
                          <a:ea typeface="+mn-ea"/>
                          <a:cs typeface="+mn-cs"/>
                        </a:rPr>
                      </a:br>
                      <a:r>
                        <a:rPr lang="en-US" sz="900" b="1" kern="1200">
                          <a:solidFill>
                            <a:sysClr val="windowText" lastClr="000000"/>
                          </a:solidFill>
                          <a:latin typeface="+mn-lt"/>
                          <a:ea typeface="+mn-ea"/>
                          <a:cs typeface="+mn-cs"/>
                        </a:rPr>
                        <a:t>(STELARA</a:t>
                      </a:r>
                      <a:r>
                        <a:rPr lang="en-US" sz="900" b="1" kern="1200" baseline="30000">
                          <a:solidFill>
                            <a:sysClr val="windowText" lastClr="000000"/>
                          </a:solidFill>
                          <a:latin typeface="+mn-lt"/>
                          <a:ea typeface="+mn-ea"/>
                          <a:cs typeface="+mn-cs"/>
                        </a:rPr>
                        <a:t>® </a:t>
                      </a:r>
                      <a:r>
                        <a:rPr lang="en-US" sz="900" b="1" kern="1200">
                          <a:solidFill>
                            <a:sysClr val="windowText" lastClr="000000"/>
                          </a:solidFill>
                          <a:latin typeface="+mn-lt"/>
                          <a:ea typeface="+mn-ea"/>
                          <a:cs typeface="+mn-cs"/>
                        </a:rPr>
                        <a:t>biosimilar)</a:t>
                      </a:r>
                      <a:r>
                        <a:rPr lang="en-US" sz="900" b="1" i="0" kern="1200" baseline="30000">
                          <a:solidFill>
                            <a:schemeClr val="tx1"/>
                          </a:solidFill>
                          <a:effectLst/>
                          <a:latin typeface="+mn-lt"/>
                          <a:ea typeface="+mn-ea"/>
                          <a:cs typeface="+mn-cs"/>
                        </a:rPr>
                        <a:t>b</a:t>
                      </a:r>
                      <a:endParaRPr lang="en-US" sz="900" b="1" kern="1200" baseline="30000">
                        <a:solidFill>
                          <a:sysClr val="windowText" lastClr="000000"/>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IL-12 and IL-23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STELARA</a:t>
                      </a:r>
                      <a:r>
                        <a:rPr lang="en-US" sz="1100" kern="1200" baseline="30000">
                          <a:solidFill>
                            <a:schemeClr val="tx1"/>
                          </a:solidFill>
                          <a:latin typeface="+mn-lt"/>
                          <a:ea typeface="+mn-ea"/>
                          <a:cs typeface="+mn-cs"/>
                        </a:rPr>
                        <a:t>®</a:t>
                      </a:r>
                      <a:r>
                        <a:rPr lang="en-US" sz="1100" kern="1200" baseline="0">
                          <a:solidFill>
                            <a:schemeClr val="tx1"/>
                          </a:solidFill>
                          <a:latin typeface="+mn-lt"/>
                          <a:ea typeface="+mn-ea"/>
                          <a:cs typeface="+mn-cs"/>
                        </a:rPr>
                        <a:t> biosimilar, currently under study for</a:t>
                      </a:r>
                      <a:r>
                        <a:rPr lang="en-US" sz="1100" kern="1200">
                          <a:solidFill>
                            <a:schemeClr val="tx1"/>
                          </a:solidFill>
                          <a:latin typeface="+mn-lt"/>
                          <a:ea typeface="+mn-ea"/>
                          <a:cs typeface="+mn-cs"/>
                        </a:rPr>
                        <a:t> moderate to severe plaque psoriasis (interchangeability trial)</a:t>
                      </a:r>
                      <a:r>
                        <a:rPr lang="en-US" sz="1100" kern="1200" baseline="30000">
                          <a:solidFill>
                            <a:schemeClr val="tx1"/>
                          </a:solidFill>
                          <a:latin typeface="+mn-lt"/>
                          <a:ea typeface="+mn-ea"/>
                          <a:cs typeface="+mn-cs"/>
                        </a:rPr>
                        <a:t>5,6</a:t>
                      </a:r>
                      <a:endParaRPr lang="en-US" sz="1100" i="0" baseline="30000">
                        <a:solidFill>
                          <a:schemeClr val="tx1"/>
                        </a:solidFill>
                        <a:latin typeface="+mj-lt"/>
                      </a:endParaRP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Actual PCD: January 13, 2022; </a:t>
                      </a:r>
                      <a:br>
                        <a:rPr lang="en-US" sz="1100" kern="1200" baseline="0">
                          <a:solidFill>
                            <a:schemeClr val="tx1"/>
                          </a:solidFill>
                          <a:latin typeface="+mn-lt"/>
                          <a:ea typeface="+mn-ea"/>
                          <a:cs typeface="+mn-cs"/>
                        </a:rPr>
                      </a:br>
                      <a:r>
                        <a:rPr lang="en-US" sz="1100" kern="1200" baseline="0">
                          <a:solidFill>
                            <a:schemeClr val="tx1"/>
                          </a:solidFill>
                          <a:latin typeface="+mn-lt"/>
                          <a:ea typeface="+mn-ea"/>
                          <a:cs typeface="+mn-cs"/>
                        </a:rPr>
                        <a:t>PCD: March 9, 2023</a:t>
                      </a:r>
                      <a:r>
                        <a:rPr lang="en-US" sz="1100" kern="1200" baseline="30000">
                          <a:solidFill>
                            <a:schemeClr val="tx1"/>
                          </a:solidFill>
                          <a:latin typeface="+mn-lt"/>
                          <a:ea typeface="+mn-ea"/>
                          <a:cs typeface="+mn-cs"/>
                        </a:rPr>
                        <a:t>5,6</a:t>
                      </a:r>
                      <a:endParaRPr lang="en-US" sz="1100">
                        <a:solidFill>
                          <a:schemeClr val="tx1"/>
                        </a:solidFill>
                        <a:latin typeface="+mj-lt"/>
                      </a:endParaRPr>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3605911625"/>
                  </a:ext>
                </a:extLst>
              </a:tr>
              <a:tr h="436643">
                <a:tc>
                  <a:txBody>
                    <a:bodyPr vert="vert270" wrap="square"/>
                    <a:lstStyle/>
                    <a:p>
                      <a:pPr algn="ctr"/>
                      <a:endParaRPr lang="en-US" sz="6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indent="0" algn="ctr" defTabSz="914286" rtl="0" eaLnBrk="1" fontAlgn="auto" latinLnBrk="0" hangingPunct="1">
                        <a:lnSpc>
                          <a:spcPct val="100000"/>
                        </a:lnSpc>
                        <a:spcBef>
                          <a:spcPct val="0"/>
                        </a:spcBef>
                        <a:spcAft>
                          <a:spcPts val="600"/>
                        </a:spcAft>
                        <a:buClrTx/>
                        <a:buSzTx/>
                        <a:buFontTx/>
                        <a:buNone/>
                        <a:defRPr/>
                      </a:pPr>
                      <a:r>
                        <a:rPr lang="en-US" sz="900" b="1" baseline="0">
                          <a:solidFill>
                            <a:schemeClr val="tx1"/>
                          </a:solidFill>
                          <a:latin typeface="+mj-lt"/>
                        </a:rPr>
                        <a:t>ABP 959 </a:t>
                      </a:r>
                      <a:br>
                        <a:rPr lang="en-US" sz="900" b="1" baseline="0">
                          <a:solidFill>
                            <a:schemeClr val="tx1"/>
                          </a:solidFill>
                          <a:latin typeface="+mj-lt"/>
                        </a:rPr>
                      </a:br>
                      <a:r>
                        <a:rPr lang="en-US" sz="900" b="1" baseline="0">
                          <a:solidFill>
                            <a:schemeClr val="tx1"/>
                          </a:solidFill>
                          <a:latin typeface="+mj-lt"/>
                        </a:rPr>
                        <a:t>(SOLIRIS</a:t>
                      </a:r>
                      <a:r>
                        <a:rPr lang="en-US" sz="900" b="1" baseline="30000">
                          <a:solidFill>
                            <a:schemeClr val="tx1"/>
                          </a:solidFill>
                          <a:latin typeface="+mj-lt"/>
                        </a:rPr>
                        <a:t>®</a:t>
                      </a:r>
                      <a:r>
                        <a:rPr lang="en-US" sz="900" b="1" baseline="0">
                          <a:solidFill>
                            <a:schemeClr val="tx1"/>
                          </a:solidFill>
                          <a:latin typeface="+mj-lt"/>
                        </a:rPr>
                        <a:t> biosimilar)</a:t>
                      </a:r>
                      <a:r>
                        <a:rPr lang="en-US" sz="900" b="1" baseline="30000">
                          <a:solidFill>
                            <a:schemeClr val="tx1"/>
                          </a:solidFill>
                          <a:latin typeface="+mj-lt"/>
                        </a:rPr>
                        <a:t>1,b</a:t>
                      </a:r>
                      <a:endParaRPr lang="en-US" sz="900" b="1" baseline="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vert="horz" wrap="square"/>
                    <a:lstStyle/>
                    <a:p>
                      <a:pPr algn="ctr">
                        <a:lnSpc>
                          <a:spcPct val="100000"/>
                        </a:lnSpc>
                        <a:spcBef>
                          <a:spcPct val="0"/>
                        </a:spcBef>
                        <a:spcAft>
                          <a:spcPts val="600"/>
                        </a:spcAft>
                      </a:pPr>
                      <a:r>
                        <a:rPr lang="en-US" sz="1100">
                          <a:solidFill>
                            <a:schemeClr val="tx1"/>
                          </a:solidFill>
                          <a:latin typeface="+mj-lt"/>
                        </a:rPr>
                        <a:t>Anti-C5 mAb</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CE4"/>
                    </a:solidFill>
                  </a:tcPr>
                </a:tc>
                <a:tc>
                  <a:txBody>
                    <a:bodyPr vert="horz" wrap="square"/>
                    <a:lstStyle/>
                    <a:p>
                      <a:pPr marL="0" marR="0" lvl="0" indent="0" algn="l" defTabSz="914286" rtl="0" eaLnBrk="1" fontAlgn="auto" latinLnBrk="0" hangingPunct="1">
                        <a:lnSpc>
                          <a:spcPct val="100000"/>
                        </a:lnSpc>
                        <a:spcBef>
                          <a:spcPct val="0"/>
                        </a:spcBef>
                        <a:spcAft>
                          <a:spcPts val="600"/>
                        </a:spcAft>
                        <a:buClrTx/>
                        <a:buSzTx/>
                        <a:buFontTx/>
                        <a:buNone/>
                        <a:defRPr/>
                      </a:pPr>
                      <a:r>
                        <a:rPr lang="en-US" sz="1100" baseline="0">
                          <a:solidFill>
                            <a:schemeClr val="tx1"/>
                          </a:solidFill>
                          <a:latin typeface="+mj-lt"/>
                        </a:rPr>
                        <a:t>SOLIRIS</a:t>
                      </a:r>
                      <a:r>
                        <a:rPr lang="en-US" sz="1100" baseline="30000">
                          <a:solidFill>
                            <a:schemeClr val="tx1"/>
                          </a:solidFill>
                          <a:latin typeface="+mj-lt"/>
                        </a:rPr>
                        <a:t>®</a:t>
                      </a:r>
                      <a:r>
                        <a:rPr lang="en-US" sz="1100" baseline="0">
                          <a:solidFill>
                            <a:schemeClr val="tx1"/>
                          </a:solidFill>
                          <a:latin typeface="+mj-lt"/>
                        </a:rPr>
                        <a:t> biosimilar, currently under study for paroxysmal nocturnal hemoglobinuria (DAHLIA)</a:t>
                      </a:r>
                      <a:r>
                        <a:rPr lang="en-US" sz="1100" baseline="30000">
                          <a:solidFill>
                            <a:schemeClr val="tx1"/>
                          </a:solidFill>
                          <a:latin typeface="+mj-lt"/>
                        </a:rPr>
                        <a:t>7</a:t>
                      </a:r>
                    </a:p>
                  </a:txBody>
                  <a:tcPr marT="10800" marB="10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baseline="0">
                          <a:solidFill>
                            <a:schemeClr val="tx1"/>
                          </a:solidFill>
                          <a:latin typeface="+mj-lt"/>
                        </a:rPr>
                        <a:t>Actual PCD: July 12, 2022</a:t>
                      </a:r>
                      <a:r>
                        <a:rPr lang="en-US" sz="1100" baseline="30000">
                          <a:solidFill>
                            <a:schemeClr val="tx1"/>
                          </a:solidFill>
                          <a:latin typeface="+mj-lt"/>
                        </a:rPr>
                        <a:t>7</a:t>
                      </a:r>
                    </a:p>
                  </a:txBody>
                  <a:tcPr marT="10800" marB="10800"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0954116"/>
                  </a:ext>
                </a:extLst>
              </a:tr>
              <a:tr h="737777">
                <a:tc>
                  <a:txBody>
                    <a:bodyPr vert="vert270" wrap="square"/>
                    <a:lstStyle/>
                    <a:p>
                      <a:pPr algn="ctr"/>
                      <a:endParaRPr lang="en-US" sz="600">
                        <a:solidFill>
                          <a:schemeClr val="tx1"/>
                        </a:solidFill>
                        <a:latin typeface="+mj-lt"/>
                      </a:endParaRPr>
                    </a:p>
                    <a:p>
                      <a:pPr algn="ctr"/>
                      <a:endParaRPr lang="en-US" sz="6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endParaRPr lang="en-US" sz="900" b="1" kern="1200">
                        <a:solidFill>
                          <a:sysClr val="windowText" lastClr="000000"/>
                        </a:solidFill>
                        <a:latin typeface="+mn-lt"/>
                        <a:ea typeface="+mn-ea"/>
                        <a:cs typeface="+mn-cs"/>
                      </a:endParaRPr>
                    </a:p>
                    <a:p>
                      <a:pPr algn="ctr">
                        <a:lnSpc>
                          <a:spcPct val="100000"/>
                        </a:lnSpc>
                        <a:spcBef>
                          <a:spcPct val="0"/>
                        </a:spcBef>
                        <a:spcAft>
                          <a:spcPts val="600"/>
                        </a:spcAft>
                      </a:pPr>
                      <a:r>
                        <a:rPr lang="en-US" sz="900" b="1" kern="1200">
                          <a:solidFill>
                            <a:sysClr val="windowText" lastClr="000000"/>
                          </a:solidFill>
                          <a:latin typeface="+mn-lt"/>
                          <a:ea typeface="+mn-ea"/>
                          <a:cs typeface="+mn-cs"/>
                        </a:rPr>
                        <a:t>ABP 938</a:t>
                      </a:r>
                      <a:r>
                        <a:rPr lang="en-US" sz="900" b="1" kern="1200" baseline="30000">
                          <a:solidFill>
                            <a:sysClr val="windowText" lastClr="000000"/>
                          </a:solidFill>
                          <a:latin typeface="+mn-lt"/>
                          <a:ea typeface="+mn-ea"/>
                          <a:cs typeface="+mn-cs"/>
                        </a:rPr>
                        <a:t>1</a:t>
                      </a:r>
                      <a:r>
                        <a:rPr lang="en-US" sz="900" b="1" kern="1200">
                          <a:solidFill>
                            <a:sysClr val="windowText" lastClr="000000"/>
                          </a:solidFill>
                          <a:latin typeface="+mn-lt"/>
                          <a:ea typeface="+mn-ea"/>
                          <a:cs typeface="+mn-cs"/>
                        </a:rPr>
                        <a:t> </a:t>
                      </a:r>
                      <a:br>
                        <a:rPr lang="en-US" sz="900" b="1" kern="1200">
                          <a:solidFill>
                            <a:sysClr val="windowText" lastClr="000000"/>
                          </a:solidFill>
                          <a:latin typeface="+mn-lt"/>
                          <a:ea typeface="+mn-ea"/>
                          <a:cs typeface="+mn-cs"/>
                        </a:rPr>
                      </a:br>
                      <a:r>
                        <a:rPr lang="en-US" sz="900" b="1" kern="1200">
                          <a:solidFill>
                            <a:sysClr val="windowText" lastClr="000000"/>
                          </a:solidFill>
                          <a:latin typeface="+mn-lt"/>
                          <a:ea typeface="+mn-ea"/>
                          <a:cs typeface="+mn-cs"/>
                        </a:rPr>
                        <a:t>(EYLEA</a:t>
                      </a:r>
                      <a:r>
                        <a:rPr lang="en-US" sz="900" b="1" kern="1200" baseline="30000">
                          <a:solidFill>
                            <a:sysClr val="windowText" lastClr="000000"/>
                          </a:solidFill>
                          <a:latin typeface="+mn-lt"/>
                          <a:ea typeface="+mn-ea"/>
                          <a:cs typeface="+mn-cs"/>
                        </a:rPr>
                        <a:t>®</a:t>
                      </a:r>
                      <a:r>
                        <a:rPr lang="en-US" sz="900" b="1" kern="1200">
                          <a:solidFill>
                            <a:sysClr val="windowText" lastClr="000000"/>
                          </a:solidFill>
                          <a:latin typeface="+mn-lt"/>
                          <a:ea typeface="+mn-ea"/>
                          <a:cs typeface="+mn-cs"/>
                        </a:rPr>
                        <a:t> biosimilar)</a:t>
                      </a:r>
                      <a:r>
                        <a:rPr lang="en-US" sz="900" b="1" i="0" kern="1200" baseline="30000">
                          <a:solidFill>
                            <a:schemeClr val="tx1"/>
                          </a:solidFill>
                          <a:effectLst/>
                          <a:latin typeface="+mn-lt"/>
                          <a:ea typeface="+mn-ea"/>
                          <a:cs typeface="+mn-cs"/>
                        </a:rPr>
                        <a:t>b</a:t>
                      </a:r>
                    </a:p>
                    <a:p>
                      <a:pPr algn="ctr">
                        <a:lnSpc>
                          <a:spcPct val="100000"/>
                        </a:lnSpc>
                        <a:spcBef>
                          <a:spcPct val="0"/>
                        </a:spcBef>
                        <a:spcAft>
                          <a:spcPts val="600"/>
                        </a:spcAft>
                      </a:pPr>
                      <a:endParaRPr lang="en-US" sz="900" b="1" i="0" kern="1200" baseline="30000">
                        <a:solidFill>
                          <a:schemeClr val="tx1"/>
                        </a:solidFill>
                        <a:effectLst/>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1100" kern="1200">
                          <a:solidFill>
                            <a:schemeClr val="tx1"/>
                          </a:solidFill>
                          <a:latin typeface="+mn-lt"/>
                          <a:ea typeface="+mn-ea"/>
                          <a:cs typeface="+mn-cs"/>
                        </a:rPr>
                        <a:t>VEGF inhibitor</a:t>
                      </a: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a:lnSpc>
                          <a:spcPct val="100000"/>
                        </a:lnSpc>
                        <a:spcBef>
                          <a:spcPct val="0"/>
                        </a:spcBef>
                        <a:spcAft>
                          <a:spcPts val="600"/>
                        </a:spcAft>
                      </a:pPr>
                      <a:r>
                        <a:rPr lang="en-US" sz="1100" kern="1200">
                          <a:solidFill>
                            <a:schemeClr val="tx1"/>
                          </a:solidFill>
                          <a:latin typeface="+mn-lt"/>
                          <a:ea typeface="+mn-ea"/>
                          <a:cs typeface="+mn-cs"/>
                        </a:rPr>
                        <a:t>EYLEA</a:t>
                      </a:r>
                      <a:r>
                        <a:rPr lang="en-US" sz="1100" kern="1200" baseline="30000">
                          <a:solidFill>
                            <a:schemeClr val="tx1"/>
                          </a:solidFill>
                          <a:latin typeface="+mn-lt"/>
                          <a:ea typeface="+mn-ea"/>
                          <a:cs typeface="+mn-cs"/>
                        </a:rPr>
                        <a:t>® </a:t>
                      </a:r>
                      <a:r>
                        <a:rPr lang="en-US" sz="1100" kern="1200" baseline="0">
                          <a:solidFill>
                            <a:schemeClr val="tx1"/>
                          </a:solidFill>
                          <a:latin typeface="+mn-lt"/>
                          <a:ea typeface="+mn-ea"/>
                          <a:cs typeface="+mn-cs"/>
                        </a:rPr>
                        <a:t>biosimilar, currently under study for n</a:t>
                      </a:r>
                      <a:r>
                        <a:rPr lang="en-US" sz="1100" kern="1200">
                          <a:solidFill>
                            <a:schemeClr val="tx1"/>
                          </a:solidFill>
                          <a:latin typeface="+mn-lt"/>
                          <a:ea typeface="+mn-ea"/>
                          <a:cs typeface="+mn-cs"/>
                        </a:rPr>
                        <a:t>eovascular (wet) AMD</a:t>
                      </a:r>
                      <a:r>
                        <a:rPr lang="en-US" sz="1100" kern="1200" baseline="30000">
                          <a:solidFill>
                            <a:schemeClr val="tx1"/>
                          </a:solidFill>
                          <a:latin typeface="+mn-lt"/>
                          <a:ea typeface="+mn-ea"/>
                          <a:cs typeface="+mn-cs"/>
                        </a:rPr>
                        <a:t>8</a:t>
                      </a:r>
                    </a:p>
                  </a:txBody>
                  <a:tcPr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Actual PCD: July 18, 2022</a:t>
                      </a:r>
                      <a:r>
                        <a:rPr lang="en-US" sz="1100" kern="1200" baseline="30000">
                          <a:solidFill>
                            <a:schemeClr val="tx1"/>
                          </a:solidFill>
                          <a:latin typeface="+mn-lt"/>
                          <a:ea typeface="+mn-ea"/>
                          <a:cs typeface="+mn-cs"/>
                        </a:rPr>
                        <a:t>8</a:t>
                      </a:r>
                      <a:endParaRPr lang="en-US" sz="1100" baseline="30000">
                        <a:solidFill>
                          <a:schemeClr val="tx1"/>
                        </a:solidFill>
                        <a:latin typeface="+mj-lt"/>
                      </a:endParaRPr>
                    </a:p>
                  </a:txBody>
                  <a:tcPr anchor="ctr">
                    <a:lnL w="635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5480"/>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1292825783"/>
                  </a:ext>
                </a:extLst>
              </a:tr>
            </a:tbl>
          </a:graphicData>
        </a:graphic>
      </p:graphicFrame>
      <p:grpSp>
        <p:nvGrpSpPr>
          <p:cNvPr id="39" name="Group 38">
            <a:extLst>
              <a:ext uri="{FF2B5EF4-FFF2-40B4-BE49-F238E27FC236}">
                <a16:creationId xmlns:a16="http://schemas.microsoft.com/office/drawing/2014/main" id="{E4C884A0-7D3C-3B43-9A33-497BB1CA2636}"/>
              </a:ext>
            </a:extLst>
          </p:cNvPr>
          <p:cNvGrpSpPr/>
          <p:nvPr/>
        </p:nvGrpSpPr>
        <p:grpSpPr>
          <a:xfrm>
            <a:off x="1398121" y="2061196"/>
            <a:ext cx="440087" cy="440087"/>
            <a:chOff x="1142868" y="3336394"/>
            <a:chExt cx="520330" cy="520330"/>
          </a:xfrm>
        </p:grpSpPr>
        <p:sp>
          <p:nvSpPr>
            <p:cNvPr id="41" name="Oval 40">
              <a:extLst>
                <a:ext uri="{FF2B5EF4-FFF2-40B4-BE49-F238E27FC236}">
                  <a16:creationId xmlns:a16="http://schemas.microsoft.com/office/drawing/2014/main" id="{AAF24D01-36A0-D506-2BB3-0AD64E5A79A7}"/>
                </a:ext>
              </a:extLst>
            </p:cNvPr>
            <p:cNvSpPr/>
            <p:nvPr/>
          </p:nvSpPr>
          <p:spPr bwMode="auto">
            <a:xfrm>
              <a:off x="1142868" y="3336394"/>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42" name="Picture 41">
              <a:extLst>
                <a:ext uri="{FF2B5EF4-FFF2-40B4-BE49-F238E27FC236}">
                  <a16:creationId xmlns:a16="http://schemas.microsoft.com/office/drawing/2014/main" id="{DA2524A3-AF52-40A0-0779-9C04558D7847}"/>
                </a:ext>
              </a:extLst>
            </p:cNvPr>
            <p:cNvPicPr>
              <a:picLocks noChangeAspect="1"/>
            </p:cNvPicPr>
            <p:nvPr/>
          </p:nvPicPr>
          <p:blipFill>
            <a:blip r:embed="rId4"/>
            <a:stretch>
              <a:fillRect/>
            </a:stretch>
          </p:blipFill>
          <p:spPr>
            <a:xfrm>
              <a:off x="1234529" y="3428055"/>
              <a:ext cx="337008" cy="337008"/>
            </a:xfrm>
            <a:prstGeom prst="rect">
              <a:avLst/>
            </a:prstGeom>
          </p:spPr>
        </p:pic>
      </p:grpSp>
      <p:sp>
        <p:nvSpPr>
          <p:cNvPr id="54" name="Rectangle: Top Corners Rounded 53">
            <a:extLst>
              <a:ext uri="{FF2B5EF4-FFF2-40B4-BE49-F238E27FC236}">
                <a16:creationId xmlns:a16="http://schemas.microsoft.com/office/drawing/2014/main" id="{D57AB79A-6A10-2037-AADC-651A82739437}"/>
              </a:ext>
            </a:extLst>
          </p:cNvPr>
          <p:cNvSpPr/>
          <p:nvPr/>
        </p:nvSpPr>
        <p:spPr bwMode="auto">
          <a:xfrm rot="16200000">
            <a:off x="-147482" y="1986120"/>
            <a:ext cx="1571623" cy="590238"/>
          </a:xfrm>
          <a:prstGeom prst="round2SameRect">
            <a:avLst>
              <a:gd name="adj1" fmla="val 16667"/>
              <a:gd name="adj2" fmla="val 0"/>
            </a:avLst>
          </a:prstGeom>
          <a:solidFill>
            <a:srgbClr val="005480"/>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Monoclonal Antibody</a:t>
            </a:r>
          </a:p>
        </p:txBody>
      </p:sp>
      <p:grpSp>
        <p:nvGrpSpPr>
          <p:cNvPr id="7" name="Group 27">
            <a:extLst>
              <a:ext uri="{FF2B5EF4-FFF2-40B4-BE49-F238E27FC236}">
                <a16:creationId xmlns:a16="http://schemas.microsoft.com/office/drawing/2014/main" id="{FBAE042B-F7FB-E7B7-9F11-6995DB2E1EDB}"/>
              </a:ext>
            </a:extLst>
          </p:cNvPr>
          <p:cNvGrpSpPr/>
          <p:nvPr/>
        </p:nvGrpSpPr>
        <p:grpSpPr>
          <a:xfrm>
            <a:off x="11633597" y="125697"/>
            <a:ext cx="418940" cy="310197"/>
            <a:chOff x="9357950" y="3694748"/>
            <a:chExt cx="1020763" cy="839788"/>
          </a:xfrm>
          <a:solidFill>
            <a:schemeClr val="accent1"/>
          </a:solidFill>
        </p:grpSpPr>
        <p:sp>
          <p:nvSpPr>
            <p:cNvPr id="8" name="Freeform 6">
              <a:hlinkClick action="ppaction://noaction"/>
              <a:extLst>
                <a:ext uri="{FF2B5EF4-FFF2-40B4-BE49-F238E27FC236}">
                  <a16:creationId xmlns:a16="http://schemas.microsoft.com/office/drawing/2014/main" id="{0E5C00C6-E119-B49B-0A39-9E98ACB42111}"/>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9" name="Freeform 7">
              <a:extLst>
                <a:ext uri="{FF2B5EF4-FFF2-40B4-BE49-F238E27FC236}">
                  <a16:creationId xmlns:a16="http://schemas.microsoft.com/office/drawing/2014/main" id="{41C82625-6527-8FF4-43B5-BC4F02D0AEAF}"/>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10" name="Rectangle 9">
            <a:hlinkClick r:id="rId5" action="ppaction://hlinksldjump"/>
            <a:extLst>
              <a:ext uri="{FF2B5EF4-FFF2-40B4-BE49-F238E27FC236}">
                <a16:creationId xmlns:a16="http://schemas.microsoft.com/office/drawing/2014/main" id="{4611A018-39E7-CA5D-6811-CC540294FAEA}"/>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2" name="Rectangle 1">
            <a:extLst>
              <a:ext uri="{FF2B5EF4-FFF2-40B4-BE49-F238E27FC236}">
                <a16:creationId xmlns:a16="http://schemas.microsoft.com/office/drawing/2014/main" id="{9C1AF747-C3E5-7186-8827-E43CA0D816D6}"/>
              </a:ext>
            </a:extLst>
          </p:cNvPr>
          <p:cNvSpPr/>
          <p:nvPr/>
        </p:nvSpPr>
        <p:spPr bwMode="auto">
          <a:xfrm>
            <a:off x="5551748" y="6004284"/>
            <a:ext cx="184730" cy="46166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nvGrpSpPr>
          <p:cNvPr id="24" name="Group 23">
            <a:extLst>
              <a:ext uri="{FF2B5EF4-FFF2-40B4-BE49-F238E27FC236}">
                <a16:creationId xmlns:a16="http://schemas.microsoft.com/office/drawing/2014/main" id="{0428D9EC-BAD1-48EA-A27D-848808DF2A4E}"/>
              </a:ext>
            </a:extLst>
          </p:cNvPr>
          <p:cNvGrpSpPr/>
          <p:nvPr/>
        </p:nvGrpSpPr>
        <p:grpSpPr>
          <a:xfrm>
            <a:off x="1398708" y="3237532"/>
            <a:ext cx="438912" cy="440087"/>
            <a:chOff x="1144524" y="4695773"/>
            <a:chExt cx="520330" cy="520330"/>
          </a:xfrm>
        </p:grpSpPr>
        <p:sp>
          <p:nvSpPr>
            <p:cNvPr id="25" name="Oval 24">
              <a:extLst>
                <a:ext uri="{FF2B5EF4-FFF2-40B4-BE49-F238E27FC236}">
                  <a16:creationId xmlns:a16="http://schemas.microsoft.com/office/drawing/2014/main" id="{4C17B627-9BF0-43B8-A71A-3D5346FEF739}"/>
                </a:ext>
              </a:extLst>
            </p:cNvPr>
            <p:cNvSpPr/>
            <p:nvPr/>
          </p:nvSpPr>
          <p:spPr bwMode="auto">
            <a:xfrm>
              <a:off x="1144524" y="4695773"/>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rgbClr val="000000"/>
                </a:solidFill>
                <a:effectLst/>
                <a:uLnTx/>
                <a:uFillTx/>
                <a:latin typeface="Arial"/>
                <a:ea typeface="+mn-ea"/>
                <a:cs typeface="+mn-cs"/>
              </a:endParaRPr>
            </a:p>
          </p:txBody>
        </p:sp>
        <p:pic>
          <p:nvPicPr>
            <p:cNvPr id="27" name="Picture 26">
              <a:extLst>
                <a:ext uri="{FF2B5EF4-FFF2-40B4-BE49-F238E27FC236}">
                  <a16:creationId xmlns:a16="http://schemas.microsoft.com/office/drawing/2014/main" id="{547F70CB-B5CD-40EB-9747-B0CF983B7E2C}"/>
                </a:ext>
              </a:extLst>
            </p:cNvPr>
            <p:cNvPicPr>
              <a:picLocks noChangeAspect="1"/>
            </p:cNvPicPr>
            <p:nvPr/>
          </p:nvPicPr>
          <p:blipFill>
            <a:blip r:embed="rId6"/>
            <a:stretch>
              <a:fillRect/>
            </a:stretch>
          </p:blipFill>
          <p:spPr>
            <a:xfrm rot="18816524">
              <a:off x="1219500" y="4770748"/>
              <a:ext cx="370378" cy="370380"/>
            </a:xfrm>
            <a:prstGeom prst="rect">
              <a:avLst/>
            </a:prstGeom>
          </p:spPr>
        </p:pic>
      </p:grpSp>
      <p:sp>
        <p:nvSpPr>
          <p:cNvPr id="29" name="Rectangle: Top Corners Rounded 28">
            <a:extLst>
              <a:ext uri="{FF2B5EF4-FFF2-40B4-BE49-F238E27FC236}">
                <a16:creationId xmlns:a16="http://schemas.microsoft.com/office/drawing/2014/main" id="{7A5018FE-6AB8-45C4-9446-CD665B8A3E78}"/>
              </a:ext>
            </a:extLst>
          </p:cNvPr>
          <p:cNvSpPr/>
          <p:nvPr/>
        </p:nvSpPr>
        <p:spPr bwMode="auto">
          <a:xfrm rot="16200000">
            <a:off x="259110" y="3165129"/>
            <a:ext cx="752475" cy="584893"/>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800" b="1" i="0" u="none" strike="noStrike" kern="1200" cap="none" spc="0" normalizeH="0" baseline="0" noProof="0">
                <a:ln>
                  <a:noFill/>
                </a:ln>
                <a:solidFill>
                  <a:srgbClr val="FFFFFF"/>
                </a:solidFill>
                <a:effectLst/>
                <a:uLnTx/>
                <a:uFillTx/>
                <a:latin typeface="Arial"/>
                <a:ea typeface="+mn-ea"/>
                <a:cs typeface="+mn-cs"/>
              </a:rPr>
              <a:t>Fusion</a:t>
            </a:r>
            <a:br>
              <a:rPr kumimoji="0" lang="en-US" sz="800" b="1" i="0" u="none" strike="noStrike" kern="1200" cap="none" spc="0" normalizeH="0" baseline="0" noProof="0">
                <a:ln>
                  <a:noFill/>
                </a:ln>
                <a:solidFill>
                  <a:srgbClr val="FFFFFF"/>
                </a:solidFill>
                <a:effectLst/>
                <a:uLnTx/>
                <a:uFillTx/>
                <a:latin typeface="Arial"/>
                <a:ea typeface="+mn-ea"/>
                <a:cs typeface="+mn-cs"/>
              </a:rPr>
            </a:br>
            <a:r>
              <a:rPr kumimoji="0" lang="en-US" sz="800" b="1" i="0" u="none" strike="noStrike" kern="1200" cap="none" spc="0" normalizeH="0" baseline="0" noProof="0">
                <a:ln>
                  <a:noFill/>
                </a:ln>
                <a:solidFill>
                  <a:srgbClr val="FFFFFF"/>
                </a:solidFill>
                <a:effectLst/>
                <a:uLnTx/>
                <a:uFillTx/>
                <a:latin typeface="Arial"/>
                <a:ea typeface="+mn-ea"/>
                <a:cs typeface="+mn-cs"/>
              </a:rPr>
              <a:t>Protein</a:t>
            </a:r>
          </a:p>
        </p:txBody>
      </p:sp>
      <p:sp>
        <p:nvSpPr>
          <p:cNvPr id="4" name="Rectangle 3">
            <a:extLst>
              <a:ext uri="{FF2B5EF4-FFF2-40B4-BE49-F238E27FC236}">
                <a16:creationId xmlns:a16="http://schemas.microsoft.com/office/drawing/2014/main" id="{3B566D7C-F8AB-D2AE-7F31-C84202F15FEB}"/>
              </a:ext>
            </a:extLst>
          </p:cNvPr>
          <p:cNvSpPr/>
          <p:nvPr/>
        </p:nvSpPr>
        <p:spPr>
          <a:xfrm>
            <a:off x="342900" y="6672264"/>
            <a:ext cx="2812291" cy="153888"/>
          </a:xfrm>
          <a:prstGeom prst="rect">
            <a:avLst/>
          </a:prstGeom>
        </p:spPr>
        <p:txBody>
          <a:bodyPr wrap="square" lIns="0" tIns="0" rIns="0" bIns="0" anchor="ctr">
            <a:spAutoFit/>
          </a:bodyPr>
          <a:lstStyle/>
          <a:p>
            <a:r>
              <a:rPr lang="en-US" sz="1000"/>
              <a:t>Pipeline information as of January 16, 2023.</a:t>
            </a:r>
          </a:p>
        </p:txBody>
      </p:sp>
    </p:spTree>
    <p:extLst>
      <p:ext uri="{BB962C8B-B14F-4D97-AF65-F5344CB8AC3E}">
        <p14:creationId xmlns:p14="http://schemas.microsoft.com/office/powerpoint/2010/main" val="3935555865"/>
      </p:ext>
    </p:extLst>
  </p:cSld>
  <p:clrMapOvr>
    <a:masterClrMapping/>
  </p:clrMapOvr>
  <p:transition>
    <p:wipe dir="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52" name="Table 4">
            <a:extLst>
              <a:ext uri="{FF2B5EF4-FFF2-40B4-BE49-F238E27FC236}">
                <a16:creationId xmlns:a16="http://schemas.microsoft.com/office/drawing/2014/main" id="{773614F0-F12D-4F94-8F64-5BAF33807880}"/>
              </a:ext>
            </a:extLst>
          </p:cNvPr>
          <p:cNvGraphicFramePr>
            <a:graphicFrameLocks noGrp="1"/>
          </p:cNvGraphicFramePr>
          <p:nvPr/>
        </p:nvGraphicFramePr>
        <p:xfrm>
          <a:off x="927792" y="1234439"/>
          <a:ext cx="10929708" cy="4049394"/>
        </p:xfrm>
        <a:graphic>
          <a:graphicData uri="http://schemas.openxmlformats.org/drawingml/2006/table">
            <a:tbl>
              <a:tblPr firstRow="1" bandRow="1">
                <a:effectLst/>
                <a:tableStyleId>{2D5ABB26-0587-4C30-8999-92F81FD0307C}</a:tableStyleId>
              </a:tblPr>
              <a:tblGrid>
                <a:gridCol w="1377834">
                  <a:extLst>
                    <a:ext uri="{9D8B030D-6E8A-4147-A177-3AD203B41FA5}">
                      <a16:colId xmlns:a16="http://schemas.microsoft.com/office/drawing/2014/main" val="1111974374"/>
                    </a:ext>
                  </a:extLst>
                </a:gridCol>
                <a:gridCol w="1377834">
                  <a:extLst>
                    <a:ext uri="{9D8B030D-6E8A-4147-A177-3AD203B41FA5}">
                      <a16:colId xmlns:a16="http://schemas.microsoft.com/office/drawing/2014/main" val="3138607416"/>
                    </a:ext>
                  </a:extLst>
                </a:gridCol>
                <a:gridCol w="1377834">
                  <a:extLst>
                    <a:ext uri="{9D8B030D-6E8A-4147-A177-3AD203B41FA5}">
                      <a16:colId xmlns:a16="http://schemas.microsoft.com/office/drawing/2014/main" val="317433581"/>
                    </a:ext>
                  </a:extLst>
                </a:gridCol>
                <a:gridCol w="698469">
                  <a:extLst>
                    <a:ext uri="{9D8B030D-6E8A-4147-A177-3AD203B41FA5}">
                      <a16:colId xmlns:a16="http://schemas.microsoft.com/office/drawing/2014/main" val="2938613256"/>
                    </a:ext>
                  </a:extLst>
                </a:gridCol>
                <a:gridCol w="3495382">
                  <a:extLst>
                    <a:ext uri="{9D8B030D-6E8A-4147-A177-3AD203B41FA5}">
                      <a16:colId xmlns:a16="http://schemas.microsoft.com/office/drawing/2014/main" val="3921824915"/>
                    </a:ext>
                  </a:extLst>
                </a:gridCol>
                <a:gridCol w="2602355">
                  <a:extLst>
                    <a:ext uri="{9D8B030D-6E8A-4147-A177-3AD203B41FA5}">
                      <a16:colId xmlns:a16="http://schemas.microsoft.com/office/drawing/2014/main" val="1802734026"/>
                    </a:ext>
                  </a:extLst>
                </a:gridCol>
              </a:tblGrid>
              <a:tr h="274320">
                <a:tc>
                  <a:txBody>
                    <a:bodyPr vert="horz" wrap="square"/>
                    <a:lstStyle/>
                    <a:p>
                      <a:pPr algn="ctr"/>
                      <a:r>
                        <a:rPr lang="en-US" sz="1100" b="1">
                          <a:solidFill>
                            <a:schemeClr val="accent6"/>
                          </a:solidFill>
                          <a:latin typeface="+mj-lt"/>
                        </a:rPr>
                        <a:t>Modality </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Molecule</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MOA</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Phase</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l"/>
                      <a:r>
                        <a:rPr lang="en-US" sz="1100" b="1">
                          <a:solidFill>
                            <a:schemeClr val="accent6"/>
                          </a:solidFill>
                          <a:latin typeface="+mj-lt"/>
                        </a:rPr>
                        <a:t>Investigational Indication </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286" rtl="0" eaLnBrk="1" fontAlgn="auto" latinLnBrk="0" hangingPunct="1">
                        <a:lnSpc>
                          <a:spcPct val="100000"/>
                        </a:lnSpc>
                        <a:spcBef>
                          <a:spcPct val="0"/>
                        </a:spcBef>
                        <a:spcAft>
                          <a:spcPct val="0"/>
                        </a:spcAft>
                        <a:buClrTx/>
                        <a:buSzTx/>
                        <a:buFontTx/>
                        <a:buNone/>
                        <a:defRPr/>
                      </a:pPr>
                      <a:r>
                        <a:rPr lang="en-US" sz="1100" b="1">
                          <a:solidFill>
                            <a:schemeClr val="accent6"/>
                          </a:solidFill>
                          <a:latin typeface="+mj-lt"/>
                        </a:rPr>
                        <a:t>Estimated PCD or Information</a:t>
                      </a:r>
                    </a:p>
                  </a:txBody>
                  <a:tcPr anchor="b">
                    <a:lnL w="635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749742"/>
                  </a:ext>
                </a:extLst>
              </a:tr>
              <a:tr h="747176">
                <a:tc rowSpan="2">
                  <a:txBody>
                    <a:bodyPr vert="vert270" wrap="square"/>
                    <a:lstStyle/>
                    <a:p>
                      <a:pPr algn="ctr"/>
                      <a:endParaRPr lang="en-US" sz="500" b="1">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rowSpan="2">
                  <a:txBody>
                    <a:bodyPr vert="horz" wrap="square"/>
                    <a:lstStyle/>
                    <a:p>
                      <a:pPr marL="0" marR="0" indent="0" algn="ctr" defTabSz="914286" rtl="0" eaLnBrk="1" fontAlgn="auto" latinLnBrk="0" hangingPunct="1">
                        <a:lnSpc>
                          <a:spcPct val="100000"/>
                        </a:lnSpc>
                        <a:spcBef>
                          <a:spcPct val="0"/>
                        </a:spcBef>
                        <a:spcAft>
                          <a:spcPts val="600"/>
                        </a:spcAft>
                        <a:buClrTx/>
                        <a:buSzTx/>
                        <a:buFontTx/>
                        <a:buNone/>
                        <a:defRPr/>
                      </a:pPr>
                      <a:r>
                        <a:rPr lang="en-US" sz="1000" b="1" baseline="0">
                          <a:solidFill>
                            <a:schemeClr val="tx1"/>
                          </a:solidFill>
                          <a:latin typeface="+mj-lt"/>
                        </a:rPr>
                        <a:t>LUMAKRAS</a:t>
                      </a:r>
                      <a:r>
                        <a:rPr lang="en-US" sz="1000" b="1" baseline="30000">
                          <a:solidFill>
                            <a:schemeClr val="tx1"/>
                          </a:solidFill>
                          <a:latin typeface="+mj-lt"/>
                        </a:rPr>
                        <a:t>TM </a:t>
                      </a:r>
                      <a:r>
                        <a:rPr lang="en-US" sz="800" b="1" baseline="0">
                          <a:solidFill>
                            <a:schemeClr val="tx1"/>
                          </a:solidFill>
                          <a:latin typeface="+mj-lt"/>
                        </a:rPr>
                        <a:t>(sotorasib)</a:t>
                      </a:r>
                      <a:r>
                        <a:rPr lang="en-US" sz="800" b="1" baseline="30000">
                          <a:solidFill>
                            <a:schemeClr val="tx1"/>
                          </a:solidFill>
                          <a:latin typeface="+mj-lt"/>
                        </a:rPr>
                        <a:t>1,b,c</a:t>
                      </a: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rowSpan="2">
                  <a:txBody>
                    <a:bodyPr vert="horz" wrap="square"/>
                    <a:lstStyle/>
                    <a:p>
                      <a:pPr algn="ctr">
                        <a:lnSpc>
                          <a:spcPct val="100000"/>
                        </a:lnSpc>
                        <a:spcBef>
                          <a:spcPct val="0"/>
                        </a:spcBef>
                        <a:spcAft>
                          <a:spcPts val="600"/>
                        </a:spcAft>
                      </a:pPr>
                      <a:r>
                        <a:rPr lang="en-US" sz="1000">
                          <a:solidFill>
                            <a:schemeClr val="tx1"/>
                          </a:solidFill>
                          <a:latin typeface="+mj-lt"/>
                        </a:rPr>
                        <a:t>KRAS G12C inhibitor </a:t>
                      </a:r>
                    </a:p>
                  </a:txBody>
                  <a:tcPr marT="10800" marB="10800" anchor="ctr">
                    <a:lnL w="6350" cap="flat" cmpd="sng" algn="ctr">
                      <a:solidFill>
                        <a:schemeClr val="bg1">
                          <a:lumMod val="65000"/>
                        </a:schemeClr>
                      </a:solidFill>
                      <a:prstDash val="solid"/>
                      <a:round/>
                      <a:headEnd type="none" w="med" len="med"/>
                      <a:tailEnd type="none" w="med" len="med"/>
                    </a:lnL>
                    <a:lnR>
                      <a:noFill/>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000" b="1">
                          <a:solidFill>
                            <a:schemeClr val="bg1"/>
                          </a:solidFill>
                          <a:latin typeface="+mj-lt"/>
                        </a:rPr>
                        <a:t>3</a:t>
                      </a:r>
                    </a:p>
                  </a:txBody>
                  <a:tcPr marT="10800" marB="10800" anchor="ctr">
                    <a:lnL>
                      <a:noFill/>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8C765"/>
                    </a:solidFill>
                  </a:tcPr>
                </a:tc>
                <a:tc>
                  <a:txBody>
                    <a:bodyPr vert="horz" wrap="square"/>
                    <a:lstStyle/>
                    <a:p>
                      <a:pPr marL="0" marR="0" lvl="0" indent="0" algn="l" defTabSz="914286" rtl="0" eaLnBrk="1" fontAlgn="auto" latinLnBrk="0" hangingPunct="1">
                        <a:lnSpc>
                          <a:spcPct val="100000"/>
                        </a:lnSpc>
                        <a:spcBef>
                          <a:spcPct val="0"/>
                        </a:spcBef>
                        <a:spcAft>
                          <a:spcPts val="600"/>
                        </a:spcAft>
                        <a:buClrTx/>
                        <a:buSzTx/>
                        <a:buFontTx/>
                        <a:buNone/>
                        <a:defRPr/>
                      </a:pPr>
                      <a:r>
                        <a:rPr lang="en-US" sz="1000" i="0" baseline="0">
                          <a:solidFill>
                            <a:schemeClr val="tx1"/>
                          </a:solidFill>
                          <a:latin typeface="+mj-lt"/>
                        </a:rPr>
                        <a:t>Advanced metastatic </a:t>
                      </a:r>
                      <a:r>
                        <a:rPr lang="en-US" sz="1000" kern="1200">
                          <a:solidFill>
                            <a:schemeClr val="tx1"/>
                          </a:solidFill>
                          <a:latin typeface="+mn-lt"/>
                          <a:ea typeface="+mn-ea"/>
                          <a:cs typeface="+mn-cs"/>
                        </a:rPr>
                        <a:t>non-small cell lung cancer</a:t>
                      </a:r>
                      <a:r>
                        <a:rPr lang="en-US" sz="1000" i="0" baseline="0">
                          <a:solidFill>
                            <a:schemeClr val="tx1"/>
                          </a:solidFill>
                          <a:latin typeface="+mj-lt"/>
                        </a:rPr>
                        <a:t> with </a:t>
                      </a:r>
                      <a:br>
                        <a:rPr lang="en-US" sz="1000" i="0" baseline="0">
                          <a:solidFill>
                            <a:schemeClr val="tx1"/>
                          </a:solidFill>
                          <a:latin typeface="+mj-lt"/>
                        </a:rPr>
                      </a:br>
                      <a:r>
                        <a:rPr lang="en-US" sz="1000" i="1" kern="1200" baseline="0">
                          <a:solidFill>
                            <a:schemeClr val="tx1"/>
                          </a:solidFill>
                          <a:latin typeface="+mn-lt"/>
                          <a:ea typeface="+mn-ea"/>
                          <a:cs typeface="+mn-cs"/>
                        </a:rPr>
                        <a:t>KRAS</a:t>
                      </a:r>
                      <a:r>
                        <a:rPr lang="en-US" sz="1000" i="0" kern="1200" baseline="0">
                          <a:solidFill>
                            <a:schemeClr val="tx1"/>
                          </a:solidFill>
                          <a:latin typeface="+mn-lt"/>
                          <a:ea typeface="+mn-ea"/>
                          <a:cs typeface="+mn-cs"/>
                        </a:rPr>
                        <a:t> p.G12C mutation (</a:t>
                      </a:r>
                      <a:r>
                        <a:rPr lang="en-US" sz="1000" b="0" i="0" kern="1200" err="1">
                          <a:solidFill>
                            <a:schemeClr val="tx1"/>
                          </a:solidFill>
                          <a:effectLst/>
                          <a:latin typeface="+mn-lt"/>
                          <a:ea typeface="+mn-ea"/>
                          <a:cs typeface="+mn-cs"/>
                        </a:rPr>
                        <a:t>CodeBreak 200</a:t>
                      </a:r>
                      <a:r>
                        <a:rPr lang="en-US" sz="1000" b="0" i="0" kern="1200" baseline="0">
                          <a:solidFill>
                            <a:schemeClr val="tx1"/>
                          </a:solidFill>
                          <a:latin typeface="+mn-lt"/>
                          <a:ea typeface="+mn-ea"/>
                          <a:cs typeface="+mn-cs"/>
                        </a:rPr>
                        <a:t>)</a:t>
                      </a:r>
                      <a:r>
                        <a:rPr lang="en-US" sz="1000" b="0" i="0" kern="1200" baseline="30000">
                          <a:solidFill>
                            <a:schemeClr val="tx1"/>
                          </a:solidFill>
                          <a:latin typeface="+mn-lt"/>
                          <a:ea typeface="+mn-ea"/>
                          <a:cs typeface="+mn-cs"/>
                        </a:rPr>
                        <a:t>2</a:t>
                      </a:r>
                      <a:endParaRPr lang="en-US" sz="1000" b="0" i="0" kern="1200" baseline="0">
                        <a:solidFill>
                          <a:schemeClr val="tx1"/>
                        </a:solidFill>
                        <a:latin typeface="+mn-lt"/>
                        <a:ea typeface="+mn-ea"/>
                        <a:cs typeface="+mn-cs"/>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000" kern="1200">
                          <a:solidFill>
                            <a:schemeClr val="tx1"/>
                          </a:solidFill>
                          <a:latin typeface="+mn-lt"/>
                          <a:ea typeface="+mn-ea"/>
                          <a:cs typeface="+mn-cs"/>
                        </a:rPr>
                        <a:t>Actual PCD: August 2, 2022</a:t>
                      </a:r>
                      <a:r>
                        <a:rPr lang="en-US" sz="1000" kern="1200" baseline="30000">
                          <a:solidFill>
                            <a:schemeClr val="tx1"/>
                          </a:solidFill>
                          <a:latin typeface="+mn-lt"/>
                          <a:ea typeface="+mn-ea"/>
                          <a:cs typeface="+mn-cs"/>
                        </a:rPr>
                        <a:t>2</a:t>
                      </a: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869988001"/>
                  </a:ext>
                </a:extLst>
              </a:tr>
              <a:tr h="566825">
                <a:tc vMerge="1">
                  <a:txBody>
                    <a:bodyPr vert="vert270" wrap="square"/>
                    <a:lstStyle/>
                    <a:p>
                      <a:pPr algn="ctr"/>
                      <a:endParaRPr lang="en-US" sz="700" b="1">
                        <a:solidFill>
                          <a:schemeClr val="tx1"/>
                        </a:solidFill>
                        <a:latin typeface="+mj-lt"/>
                      </a:endParaRPr>
                    </a:p>
                  </a:txBody>
                  <a:tcPr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vMerge="1">
                  <a:txBody>
                    <a:bodyPr vert="horz" wrap="square"/>
                    <a:lstStyle/>
                    <a:p>
                      <a:pPr marL="0" marR="0" indent="0" algn="ctr" defTabSz="914286" rtl="0" eaLnBrk="1" fontAlgn="auto" latinLnBrk="0" hangingPunct="1">
                        <a:lnSpc>
                          <a:spcPct val="100000"/>
                        </a:lnSpc>
                        <a:spcBef>
                          <a:spcPct val="0"/>
                        </a:spcBef>
                        <a:spcAft>
                          <a:spcPts val="600"/>
                        </a:spcAft>
                        <a:buClrTx/>
                        <a:buSzTx/>
                        <a:buFontTx/>
                        <a:buNone/>
                        <a:defRPr/>
                      </a:pPr>
                      <a:endParaRPr lang="en-US" sz="900" b="1" baseline="0">
                        <a:solidFill>
                          <a:schemeClr val="tx1"/>
                        </a:solidFill>
                        <a:highlight>
                          <a:srgbClr val="FFFF00"/>
                        </a:highlight>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vMerge="1">
                  <a:txBody>
                    <a:bodyPr vert="horz" wrap="square"/>
                    <a:lstStyle/>
                    <a:p>
                      <a:pPr algn="ctr">
                        <a:lnSpc>
                          <a:spcPct val="100000"/>
                        </a:lnSpc>
                        <a:spcBef>
                          <a:spcPct val="0"/>
                        </a:spcBef>
                        <a:spcAft>
                          <a:spcPts val="600"/>
                        </a:spcAft>
                      </a:pPr>
                      <a:endParaRPr lang="en-US" sz="1100">
                        <a:solidFill>
                          <a:schemeClr val="tx1"/>
                        </a:solidFill>
                        <a:latin typeface="+mj-lt"/>
                      </a:endParaRPr>
                    </a:p>
                  </a:txBody>
                  <a:tcPr anchor="ctr">
                    <a:lnL w="6350" cap="flat" cmpd="sng" algn="ctr">
                      <a:solidFill>
                        <a:schemeClr val="bg1">
                          <a:lumMod val="65000"/>
                        </a:schemeClr>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000" b="1">
                          <a:solidFill>
                            <a:schemeClr val="bg1"/>
                          </a:solidFill>
                          <a:latin typeface="+mj-lt"/>
                        </a:rPr>
                        <a:t>1b</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8C765"/>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000" i="1" kern="1200">
                          <a:solidFill>
                            <a:schemeClr val="tx1"/>
                          </a:solidFill>
                          <a:latin typeface="+mn-lt"/>
                          <a:ea typeface="+mn-ea"/>
                          <a:cs typeface="+mn-cs"/>
                        </a:rPr>
                        <a:t>KRAS</a:t>
                      </a:r>
                      <a:r>
                        <a:rPr lang="en-US" sz="1000" kern="1200">
                          <a:solidFill>
                            <a:schemeClr val="tx1"/>
                          </a:solidFill>
                          <a:latin typeface="+mn-lt"/>
                          <a:ea typeface="+mn-ea"/>
                          <a:cs typeface="+mn-cs"/>
                        </a:rPr>
                        <a:t> p.G12C mutation–harboring, advanced non-small cell lung cancer </a:t>
                      </a:r>
                      <a:r>
                        <a:rPr lang="en-US" sz="1000" i="0" baseline="0">
                          <a:solidFill>
                            <a:schemeClr val="tx1"/>
                          </a:solidFill>
                          <a:latin typeface="+mj-lt"/>
                        </a:rPr>
                        <a:t>with brain metastases </a:t>
                      </a:r>
                      <a:r>
                        <a:rPr lang="en-US" sz="1000" i="0" kern="1200" baseline="0">
                          <a:solidFill>
                            <a:schemeClr val="tx1"/>
                          </a:solidFill>
                          <a:latin typeface="+mn-lt"/>
                          <a:ea typeface="+mn-ea"/>
                          <a:cs typeface="+mn-cs"/>
                        </a:rPr>
                        <a:t>(</a:t>
                      </a:r>
                      <a:r>
                        <a:rPr lang="en-US" sz="1000" b="0" i="0" kern="1200" err="1">
                          <a:solidFill>
                            <a:schemeClr val="tx1"/>
                          </a:solidFill>
                          <a:effectLst/>
                          <a:latin typeface="+mn-lt"/>
                          <a:ea typeface="+mn-ea"/>
                          <a:cs typeface="+mn-cs"/>
                        </a:rPr>
                        <a:t>CodeBreak 101</a:t>
                      </a:r>
                      <a:r>
                        <a:rPr lang="en-US" sz="1000" b="0" i="0" kern="1200" baseline="0">
                          <a:solidFill>
                            <a:schemeClr val="tx1"/>
                          </a:solidFill>
                          <a:latin typeface="+mn-lt"/>
                          <a:ea typeface="+mn-ea"/>
                          <a:cs typeface="+mn-cs"/>
                        </a:rPr>
                        <a:t>)</a:t>
                      </a:r>
                      <a:r>
                        <a:rPr lang="en-US" sz="1000" b="0" i="0" kern="1200" baseline="30000">
                          <a:solidFill>
                            <a:schemeClr val="tx1"/>
                          </a:solidFill>
                          <a:latin typeface="+mj-lt"/>
                          <a:ea typeface="+mn-ea"/>
                          <a:cs typeface="+mn-cs"/>
                        </a:rPr>
                        <a:t>3</a:t>
                      </a:r>
                      <a:endParaRPr lang="en-US" sz="1000" i="0" baseline="30000">
                        <a:solidFill>
                          <a:schemeClr val="tx1"/>
                        </a:solidFill>
                        <a:latin typeface="+mj-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000" kern="1200">
                          <a:solidFill>
                            <a:schemeClr val="tx1"/>
                          </a:solidFill>
                          <a:latin typeface="+mn-lt"/>
                          <a:ea typeface="+mn-ea"/>
                          <a:cs typeface="+mn-cs"/>
                        </a:rPr>
                        <a:t>PCD: December 9, 2024</a:t>
                      </a:r>
                      <a:r>
                        <a:rPr lang="en-US" sz="1000" kern="1200" baseline="30000">
                          <a:solidFill>
                            <a:schemeClr val="tx1"/>
                          </a:solidFill>
                          <a:latin typeface="+mn-lt"/>
                          <a:ea typeface="+mn-ea"/>
                          <a:cs typeface="+mn-cs"/>
                        </a:rPr>
                        <a:t>3</a:t>
                      </a:r>
                      <a:endParaRPr lang="en-US" sz="1000" kern="1200">
                        <a:solidFill>
                          <a:schemeClr val="tx1"/>
                        </a:solidFill>
                        <a:latin typeface="+mn-lt"/>
                        <a:ea typeface="+mn-ea"/>
                        <a:cs typeface="+mn-cs"/>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3001557388"/>
                  </a:ext>
                </a:extLst>
              </a:tr>
              <a:tr h="1486788">
                <a:tc>
                  <a:txBody>
                    <a:bodyPr vert="vert270" wrap="square"/>
                    <a:lstStyle/>
                    <a:p>
                      <a:pPr algn="ctr"/>
                      <a:endParaRPr lang="en-US" sz="400" b="1">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a:solidFill>
                            <a:schemeClr val="tx1"/>
                          </a:solidFill>
                          <a:latin typeface="+mn-lt"/>
                          <a:ea typeface="+mn-ea"/>
                          <a:cs typeface="+mn-cs"/>
                        </a:rPr>
                        <a:t>LUMAKRAS</a:t>
                      </a:r>
                      <a:r>
                        <a:rPr lang="en-US" sz="1000" b="1" kern="1200" baseline="30000">
                          <a:solidFill>
                            <a:schemeClr val="tx1"/>
                          </a:solidFill>
                          <a:latin typeface="+mn-lt"/>
                          <a:ea typeface="+mn-ea"/>
                          <a:cs typeface="+mn-cs"/>
                        </a:rPr>
                        <a:t>TM</a:t>
                      </a:r>
                      <a:endParaRPr lang="en-US" sz="1000" b="1" kern="1200" baseline="0">
                        <a:solidFill>
                          <a:schemeClr val="tx1"/>
                        </a:solidFill>
                        <a:latin typeface="+mn-lt"/>
                        <a:ea typeface="+mn-ea"/>
                        <a:cs typeface="+mn-cs"/>
                      </a:endParaRPr>
                    </a:p>
                    <a:p>
                      <a:pPr marL="0" marR="0" lvl="0" indent="0" algn="ctr" defTabSz="914286" rtl="0" eaLnBrk="1" fontAlgn="auto" latinLnBrk="0" hangingPunct="1">
                        <a:lnSpc>
                          <a:spcPct val="100000"/>
                        </a:lnSpc>
                        <a:spcBef>
                          <a:spcPct val="0"/>
                        </a:spcBef>
                        <a:spcAft>
                          <a:spcPct val="0"/>
                        </a:spcAft>
                        <a:buClrTx/>
                        <a:buSzTx/>
                        <a:buFontTx/>
                        <a:buNone/>
                        <a:defRPr/>
                      </a:pPr>
                      <a:r>
                        <a:rPr lang="en-US" sz="800" b="1" kern="1200" baseline="0">
                          <a:solidFill>
                            <a:schemeClr val="tx1"/>
                          </a:solidFill>
                          <a:latin typeface="+mn-lt"/>
                          <a:ea typeface="+mn-ea"/>
                          <a:cs typeface="+mn-cs"/>
                        </a:rPr>
                        <a:t>(sotorasib)</a:t>
                      </a:r>
                      <a:r>
                        <a:rPr lang="en-US" sz="800" b="1" kern="1200" baseline="30000">
                          <a:solidFill>
                            <a:schemeClr val="tx1"/>
                          </a:solidFill>
                          <a:latin typeface="+mn-lt"/>
                          <a:ea typeface="+mn-ea"/>
                          <a:cs typeface="+mn-cs"/>
                        </a:rPr>
                        <a:t>1</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a:solidFill>
                            <a:schemeClr val="tx1"/>
                          </a:solidFill>
                          <a:latin typeface="+mn-lt"/>
                          <a:ea typeface="+mn-ea"/>
                          <a:cs typeface="+mn-cs"/>
                        </a:rPr>
                        <a:t>+</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a:solidFill>
                            <a:schemeClr val="tx1"/>
                          </a:solidFill>
                          <a:latin typeface="+mn-lt"/>
                          <a:ea typeface="+mn-ea"/>
                          <a:cs typeface="+mn-cs"/>
                        </a:rPr>
                        <a:t>Vectibix</a:t>
                      </a:r>
                      <a:r>
                        <a:rPr lang="en-US" sz="1000" b="1" kern="1200" baseline="30000">
                          <a:solidFill>
                            <a:schemeClr val="tx1"/>
                          </a:solidFill>
                          <a:latin typeface="+mn-lt"/>
                          <a:ea typeface="+mn-ea"/>
                          <a:cs typeface="+mn-cs"/>
                        </a:rPr>
                        <a:t>®</a:t>
                      </a:r>
                      <a:r>
                        <a:rPr lang="en-US" sz="1000" b="1" kern="1200">
                          <a:solidFill>
                            <a:schemeClr val="tx1"/>
                          </a:solidFill>
                          <a:latin typeface="+mn-lt"/>
                          <a:ea typeface="+mn-ea"/>
                          <a:cs typeface="+mn-cs"/>
                        </a:rPr>
                        <a:t> </a:t>
                      </a:r>
                      <a:r>
                        <a:rPr lang="en-US" sz="800" b="1" kern="1200">
                          <a:solidFill>
                            <a:schemeClr val="tx1"/>
                          </a:solidFill>
                          <a:latin typeface="+mn-lt"/>
                          <a:ea typeface="+mn-ea"/>
                          <a:cs typeface="+mn-cs"/>
                        </a:rPr>
                        <a:t>(panitumumab)</a:t>
                      </a:r>
                      <a:r>
                        <a:rPr lang="en-US" sz="800" b="1" kern="1200" baseline="30000">
                          <a:solidFill>
                            <a:schemeClr val="tx1"/>
                          </a:solidFill>
                          <a:latin typeface="+mn-lt"/>
                          <a:ea typeface="+mn-ea"/>
                          <a:cs typeface="+mn-cs"/>
                        </a:rPr>
                        <a:t>4</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a:solidFill>
                            <a:schemeClr val="tx1"/>
                          </a:solidFill>
                          <a:latin typeface="+mn-lt"/>
                          <a:ea typeface="+mn-ea"/>
                          <a:cs typeface="+mn-cs"/>
                        </a:rPr>
                        <a:t>vs</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b="1" kern="1200" baseline="0">
                          <a:solidFill>
                            <a:schemeClr val="tx1"/>
                          </a:solidFill>
                          <a:latin typeface="+mn-lt"/>
                          <a:ea typeface="+mn-ea"/>
                          <a:cs typeface="+mn-cs"/>
                        </a:rPr>
                        <a:t>Investigator’s choice</a:t>
                      </a:r>
                      <a:r>
                        <a:rPr lang="en-US" sz="1000" b="1" kern="1200" baseline="30000">
                          <a:solidFill>
                            <a:schemeClr val="tx1"/>
                          </a:solidFill>
                          <a:latin typeface="+mn-lt"/>
                          <a:ea typeface="+mn-ea"/>
                          <a:cs typeface="+mn-cs"/>
                        </a:rPr>
                        <a:t>5,d</a:t>
                      </a:r>
                      <a:endParaRPr lang="en-US" sz="800" b="1" kern="1200" baseline="30000">
                        <a:solidFill>
                          <a:schemeClr val="tx1"/>
                        </a:solidFill>
                        <a:latin typeface="+mn-lt"/>
                        <a:ea typeface="+mn-ea"/>
                        <a:cs typeface="+mn-cs"/>
                      </a:endParaRPr>
                    </a:p>
                    <a:p>
                      <a:pPr marL="0" marR="0" lvl="0" indent="0" algn="ctr" defTabSz="914286" rtl="0" eaLnBrk="1" fontAlgn="auto" latinLnBrk="0" hangingPunct="1">
                        <a:lnSpc>
                          <a:spcPct val="100000"/>
                        </a:lnSpc>
                        <a:spcBef>
                          <a:spcPct val="0"/>
                        </a:spcBef>
                        <a:spcAft>
                          <a:spcPct val="0"/>
                        </a:spcAft>
                        <a:buClrTx/>
                        <a:buSzTx/>
                        <a:buFontTx/>
                        <a:buNone/>
                        <a:defRPr/>
                      </a:pPr>
                      <a:endParaRPr lang="en-US" sz="800" b="1" kern="1200" baseline="0">
                        <a:solidFill>
                          <a:schemeClr val="tx1"/>
                        </a:solidFill>
                        <a:latin typeface="+mn-lt"/>
                        <a:ea typeface="+mn-ea"/>
                        <a:cs typeface="+mn-cs"/>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KRAS G12C inhibitor </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EGFR inhibitor</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vs</a:t>
                      </a:r>
                    </a:p>
                    <a:p>
                      <a:pPr algn="ctr">
                        <a:lnSpc>
                          <a:spcPct val="100000"/>
                        </a:lnSpc>
                        <a:spcBef>
                          <a:spcPct val="0"/>
                        </a:spcBef>
                        <a:spcAft>
                          <a:spcPct val="0"/>
                        </a:spcAft>
                      </a:pPr>
                      <a:r>
                        <a:rPr lang="en-US" sz="1000" kern="1200">
                          <a:solidFill>
                            <a:schemeClr val="tx1"/>
                          </a:solidFill>
                          <a:latin typeface="+mn-lt"/>
                          <a:ea typeface="+mn-ea"/>
                          <a:cs typeface="+mn-cs"/>
                        </a:rPr>
                        <a:t>Other anti-cancer therapies</a:t>
                      </a: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000" b="1">
                          <a:solidFill>
                            <a:schemeClr val="bg1"/>
                          </a:solidFill>
                          <a:latin typeface="+mj-lt"/>
                        </a:rPr>
                        <a:t>3</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000" i="0">
                          <a:solidFill>
                            <a:schemeClr val="tx1"/>
                          </a:solidFill>
                          <a:latin typeface="+mj-lt"/>
                        </a:rPr>
                        <a:t>Advanced metastatic colorectal cancer with </a:t>
                      </a:r>
                      <a:br>
                        <a:rPr lang="en-US" sz="1000" i="0">
                          <a:solidFill>
                            <a:schemeClr val="tx1"/>
                          </a:solidFill>
                          <a:latin typeface="+mj-lt"/>
                        </a:rPr>
                      </a:br>
                      <a:r>
                        <a:rPr lang="en-US" sz="1000" i="1">
                          <a:solidFill>
                            <a:schemeClr val="tx1"/>
                          </a:solidFill>
                          <a:latin typeface="+mj-lt"/>
                        </a:rPr>
                        <a:t>KRAS </a:t>
                      </a:r>
                      <a:r>
                        <a:rPr lang="en-US" sz="1000" i="0">
                          <a:solidFill>
                            <a:schemeClr val="tx1"/>
                          </a:solidFill>
                          <a:latin typeface="+mj-lt"/>
                        </a:rPr>
                        <a:t>p.G12C</a:t>
                      </a:r>
                      <a:r>
                        <a:rPr lang="en-US" sz="1000" i="1">
                          <a:solidFill>
                            <a:schemeClr val="tx1"/>
                          </a:solidFill>
                          <a:latin typeface="+mj-lt"/>
                        </a:rPr>
                        <a:t> </a:t>
                      </a:r>
                      <a:r>
                        <a:rPr lang="en-US" sz="1000" i="0">
                          <a:solidFill>
                            <a:schemeClr val="tx1"/>
                          </a:solidFill>
                          <a:latin typeface="+mj-lt"/>
                        </a:rPr>
                        <a:t>mutation (</a:t>
                      </a:r>
                      <a:r>
                        <a:rPr lang="en-US" sz="1000" b="0" i="0" kern="1200" err="1">
                          <a:solidFill>
                            <a:schemeClr val="tx1"/>
                          </a:solidFill>
                          <a:effectLst/>
                          <a:latin typeface="+mn-lt"/>
                          <a:ea typeface="+mn-ea"/>
                          <a:cs typeface="+mn-cs"/>
                        </a:rPr>
                        <a:t>CodeBreak 300</a:t>
                      </a:r>
                      <a:r>
                        <a:rPr lang="en-US" sz="1000" b="0" i="0" kern="1200" baseline="0">
                          <a:solidFill>
                            <a:schemeClr val="tx1"/>
                          </a:solidFill>
                          <a:latin typeface="+mn-lt"/>
                          <a:ea typeface="+mn-ea"/>
                          <a:cs typeface="+mn-cs"/>
                        </a:rPr>
                        <a:t>)</a:t>
                      </a:r>
                      <a:r>
                        <a:rPr lang="en-US" sz="1000" b="0" i="0" kern="1200" baseline="30000">
                          <a:solidFill>
                            <a:schemeClr val="tx1"/>
                          </a:solidFill>
                          <a:latin typeface="+mj-lt"/>
                          <a:ea typeface="+mn-ea"/>
                          <a:cs typeface="+mn-cs"/>
                        </a:rPr>
                        <a:t>5</a:t>
                      </a:r>
                      <a:r>
                        <a:rPr lang="en-US" sz="1000" i="0" baseline="30000">
                          <a:solidFill>
                            <a:schemeClr val="tx1"/>
                          </a:solidFill>
                          <a:latin typeface="+mj-lt"/>
                        </a:rPr>
                        <a:t> </a:t>
                      </a:r>
                      <a:endParaRPr lang="en-US" sz="1000" i="0" baseline="0">
                        <a:solidFill>
                          <a:srgbClr val="FF0000"/>
                        </a:solidFill>
                        <a:latin typeface="+mj-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000">
                          <a:solidFill>
                            <a:schemeClr val="tx1"/>
                          </a:solidFill>
                          <a:latin typeface="+mj-lt"/>
                        </a:rPr>
                        <a:t>PCD: April 18, 2023</a:t>
                      </a:r>
                      <a:r>
                        <a:rPr lang="en-US" sz="1000" baseline="30000">
                          <a:solidFill>
                            <a:schemeClr val="tx1"/>
                          </a:solidFill>
                          <a:latin typeface="+mj-lt"/>
                        </a:rPr>
                        <a:t>5</a:t>
                      </a:r>
                      <a:endParaRPr lang="en-US" sz="1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6840906"/>
                  </a:ext>
                </a:extLst>
              </a:tr>
              <a:tr h="974285">
                <a:tc>
                  <a:txBody>
                    <a:bodyPr vert="vert270" wrap="square"/>
                    <a:lstStyle/>
                    <a:p>
                      <a:pPr algn="ctr"/>
                      <a:endParaRPr lang="en-US" sz="400">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vert="horz" wrap="square"/>
                    <a:lstStyle/>
                    <a:p>
                      <a:pPr algn="ctr">
                        <a:lnSpc>
                          <a:spcPct val="100000"/>
                        </a:lnSpc>
                        <a:spcBef>
                          <a:spcPct val="0"/>
                        </a:spcBef>
                        <a:spcAft>
                          <a:spcPts val="600"/>
                        </a:spcAft>
                      </a:pPr>
                      <a:r>
                        <a:rPr lang="en-US" sz="1000" b="1" kern="1200" baseline="0">
                          <a:solidFill>
                            <a:schemeClr val="tx1"/>
                          </a:solidFill>
                          <a:latin typeface="+mn-lt"/>
                          <a:ea typeface="+mn-ea"/>
                          <a:cs typeface="+mn-cs"/>
                        </a:rPr>
                        <a:t>LUMAKRAS</a:t>
                      </a:r>
                      <a:r>
                        <a:rPr lang="en-US" sz="1000" b="1" kern="1200" baseline="30000">
                          <a:solidFill>
                            <a:schemeClr val="tx1"/>
                          </a:solidFill>
                          <a:latin typeface="+mn-lt"/>
                          <a:ea typeface="+mn-ea"/>
                          <a:cs typeface="+mn-cs"/>
                        </a:rPr>
                        <a:t>TM</a:t>
                      </a:r>
                      <a:r>
                        <a:rPr lang="en-US" sz="1000" b="1" kern="1200" baseline="0">
                          <a:solidFill>
                            <a:schemeClr val="tx1"/>
                          </a:solidFill>
                          <a:latin typeface="+mn-lt"/>
                          <a:ea typeface="+mn-ea"/>
                          <a:cs typeface="+mn-cs"/>
                        </a:rPr>
                        <a:t> </a:t>
                      </a:r>
                      <a:r>
                        <a:rPr lang="en-US" sz="800" b="1" kern="1200" baseline="0">
                          <a:solidFill>
                            <a:schemeClr val="tx1"/>
                          </a:solidFill>
                          <a:latin typeface="+mn-lt"/>
                          <a:ea typeface="+mn-ea"/>
                          <a:cs typeface="+mn-cs"/>
                        </a:rPr>
                        <a:t>(sotorasib)</a:t>
                      </a:r>
                      <a:r>
                        <a:rPr lang="en-US" sz="800" b="1" kern="1200" baseline="30000">
                          <a:solidFill>
                            <a:schemeClr val="tx1"/>
                          </a:solidFill>
                          <a:latin typeface="+mn-lt"/>
                          <a:ea typeface="+mn-ea"/>
                          <a:cs typeface="+mn-cs"/>
                        </a:rPr>
                        <a:t>1</a:t>
                      </a:r>
                      <a:r>
                        <a:rPr lang="en-US" sz="800" b="1" kern="1200" baseline="0">
                          <a:solidFill>
                            <a:schemeClr val="tx1"/>
                          </a:solidFill>
                          <a:latin typeface="+mn-lt"/>
                          <a:ea typeface="+mn-ea"/>
                          <a:cs typeface="+mn-cs"/>
                        </a:rPr>
                        <a:t> </a:t>
                      </a:r>
                      <a:r>
                        <a:rPr lang="en-US" sz="1000" b="1" kern="1200" baseline="0">
                          <a:solidFill>
                            <a:schemeClr val="tx1"/>
                          </a:solidFill>
                          <a:latin typeface="+mn-lt"/>
                          <a:ea typeface="+mn-ea"/>
                          <a:cs typeface="+mn-cs"/>
                        </a:rPr>
                        <a:t>in combinations</a:t>
                      </a:r>
                      <a:r>
                        <a:rPr lang="en-US" sz="1000" b="1" kern="1200" baseline="30000">
                          <a:solidFill>
                            <a:schemeClr val="tx1"/>
                          </a:solidFill>
                          <a:latin typeface="+mn-lt"/>
                          <a:ea typeface="+mn-ea"/>
                          <a:cs typeface="+mn-cs"/>
                        </a:rPr>
                        <a:t>3</a:t>
                      </a:r>
                      <a:endParaRPr lang="en-US" sz="700" b="1" baseline="30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vert="horz" wrap="square"/>
                    <a:lstStyle/>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KRAS G12C inhibitor </a:t>
                      </a:r>
                    </a:p>
                    <a:p>
                      <a:pPr marL="0" marR="0" lvl="0" indent="0" algn="ctr" defTabSz="914286" rtl="0" eaLnBrk="1" fontAlgn="auto" latinLnBrk="0" hangingPunct="1">
                        <a:lnSpc>
                          <a:spcPct val="100000"/>
                        </a:lnSpc>
                        <a:spcBef>
                          <a:spcPct val="0"/>
                        </a:spcBef>
                        <a:spcAft>
                          <a:spcPct val="0"/>
                        </a:spcAft>
                        <a:buClrTx/>
                        <a:buSzTx/>
                        <a:buFontTx/>
                        <a:buNone/>
                        <a:defRPr/>
                      </a:pPr>
                      <a:r>
                        <a:rPr lang="en-US" sz="1000" kern="1200">
                          <a:solidFill>
                            <a:schemeClr val="tx1"/>
                          </a:solidFill>
                          <a:latin typeface="+mn-lt"/>
                          <a:ea typeface="+mn-ea"/>
                          <a:cs typeface="+mn-cs"/>
                        </a:rPr>
                        <a:t>+</a:t>
                      </a:r>
                    </a:p>
                    <a:p>
                      <a:pPr algn="ctr">
                        <a:lnSpc>
                          <a:spcPct val="100000"/>
                        </a:lnSpc>
                        <a:spcBef>
                          <a:spcPct val="0"/>
                        </a:spcBef>
                        <a:spcAft>
                          <a:spcPct val="0"/>
                        </a:spcAft>
                      </a:pPr>
                      <a:r>
                        <a:rPr lang="en-US" sz="1000" kern="1200">
                          <a:solidFill>
                            <a:schemeClr val="tx1"/>
                          </a:solidFill>
                          <a:latin typeface="+mn-lt"/>
                          <a:ea typeface="+mn-ea"/>
                          <a:cs typeface="+mn-cs"/>
                        </a:rPr>
                        <a:t>Other anti-cancer therapies</a:t>
                      </a:r>
                      <a:endParaRPr lang="en-US" sz="1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vert="horz" wrap="square"/>
                    <a:lstStyle/>
                    <a:p>
                      <a:pPr algn="ctr">
                        <a:lnSpc>
                          <a:spcPct val="100000"/>
                        </a:lnSpc>
                        <a:spcBef>
                          <a:spcPct val="0"/>
                        </a:spcBef>
                        <a:spcAft>
                          <a:spcPts val="600"/>
                        </a:spcAft>
                      </a:pPr>
                      <a:r>
                        <a:rPr lang="en-US" sz="1000" b="1">
                          <a:solidFill>
                            <a:schemeClr val="bg1"/>
                          </a:solidFill>
                          <a:latin typeface="+mj-lt"/>
                        </a:rPr>
                        <a:t>1b/2</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vert="horz" wrap="square"/>
                    <a:lstStyle/>
                    <a:p>
                      <a:pPr>
                        <a:lnSpc>
                          <a:spcPct val="100000"/>
                        </a:lnSpc>
                        <a:spcBef>
                          <a:spcPct val="0"/>
                        </a:spcBef>
                        <a:spcAft>
                          <a:spcPts val="600"/>
                        </a:spcAft>
                      </a:pPr>
                      <a:r>
                        <a:rPr lang="en-US" sz="1000" i="1" kern="1200">
                          <a:solidFill>
                            <a:schemeClr val="tx1"/>
                          </a:solidFill>
                          <a:latin typeface="+mn-lt"/>
                          <a:ea typeface="+mn-ea"/>
                          <a:cs typeface="+mn-cs"/>
                        </a:rPr>
                        <a:t>KRAS</a:t>
                      </a:r>
                      <a:r>
                        <a:rPr lang="en-US" sz="1000" kern="1200">
                          <a:solidFill>
                            <a:schemeClr val="tx1"/>
                          </a:solidFill>
                          <a:latin typeface="+mn-lt"/>
                          <a:ea typeface="+mn-ea"/>
                          <a:cs typeface="+mn-cs"/>
                        </a:rPr>
                        <a:t> p.G12C mutation–harboring, advanced non-small cell lung cancer, </a:t>
                      </a:r>
                      <a:r>
                        <a:rPr lang="en-US" sz="1000" i="0" kern="1200">
                          <a:solidFill>
                            <a:schemeClr val="tx1"/>
                          </a:solidFill>
                          <a:latin typeface="+mn-lt"/>
                          <a:ea typeface="+mn-ea"/>
                          <a:cs typeface="+mn-cs"/>
                        </a:rPr>
                        <a:t>colorectal cancer</a:t>
                      </a:r>
                      <a:r>
                        <a:rPr lang="en-US" sz="1000" kern="1200">
                          <a:solidFill>
                            <a:schemeClr val="tx1"/>
                          </a:solidFill>
                          <a:latin typeface="+mn-lt"/>
                          <a:ea typeface="+mn-ea"/>
                          <a:cs typeface="+mn-cs"/>
                        </a:rPr>
                        <a:t>, and other solid tumors </a:t>
                      </a:r>
                      <a:r>
                        <a:rPr lang="en-US" sz="1000" i="0" kern="1200" baseline="0">
                          <a:solidFill>
                            <a:schemeClr val="tx1"/>
                          </a:solidFill>
                          <a:latin typeface="+mn-lt"/>
                          <a:ea typeface="+mn-ea"/>
                          <a:cs typeface="+mn-cs"/>
                        </a:rPr>
                        <a:t>(</a:t>
                      </a:r>
                      <a:r>
                        <a:rPr lang="en-US" sz="1000" b="0" i="0" kern="1200" err="1">
                          <a:solidFill>
                            <a:schemeClr val="tx1"/>
                          </a:solidFill>
                          <a:effectLst/>
                          <a:latin typeface="+mn-lt"/>
                          <a:ea typeface="+mn-ea"/>
                          <a:cs typeface="+mn-cs"/>
                        </a:rPr>
                        <a:t>CodeBreak 101</a:t>
                      </a:r>
                      <a:r>
                        <a:rPr lang="en-US" sz="1000" b="0" i="0" kern="1200" baseline="0">
                          <a:solidFill>
                            <a:schemeClr val="tx1"/>
                          </a:solidFill>
                          <a:latin typeface="+mn-lt"/>
                          <a:ea typeface="+mn-ea"/>
                          <a:cs typeface="+mn-cs"/>
                        </a:rPr>
                        <a:t>)</a:t>
                      </a:r>
                      <a:r>
                        <a:rPr lang="en-US" sz="1000" b="0" i="0" kern="1200" baseline="30000">
                          <a:solidFill>
                            <a:schemeClr val="tx1"/>
                          </a:solidFill>
                          <a:latin typeface="+mn-lt"/>
                          <a:ea typeface="+mn-ea"/>
                          <a:cs typeface="+mn-cs"/>
                        </a:rPr>
                        <a:t>3</a:t>
                      </a:r>
                      <a:endParaRPr lang="en-US" sz="1000" kern="1200" baseline="30000">
                        <a:solidFill>
                          <a:schemeClr val="tx1"/>
                        </a:solidFill>
                        <a:latin typeface="+mn-lt"/>
                        <a:ea typeface="+mn-ea"/>
                        <a:cs typeface="+mn-cs"/>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000">
                          <a:solidFill>
                            <a:schemeClr val="tx1"/>
                          </a:solidFill>
                          <a:latin typeface="+mj-lt"/>
                        </a:rPr>
                        <a:t>PCD: December 9, 2024</a:t>
                      </a:r>
                      <a:r>
                        <a:rPr lang="en-US" sz="1000" baseline="30000">
                          <a:solidFill>
                            <a:schemeClr val="tx1"/>
                          </a:solidFill>
                          <a:latin typeface="+mj-lt"/>
                        </a:rPr>
                        <a:t>3</a:t>
                      </a:r>
                      <a:endParaRPr lang="en-US" sz="1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0716571"/>
                  </a:ext>
                </a:extLst>
              </a:tr>
            </a:tbl>
          </a:graphicData>
        </a:graphic>
      </p:graphicFrame>
      <p:sp>
        <p:nvSpPr>
          <p:cNvPr id="26" name="Rectangle 25">
            <a:extLst>
              <a:ext uri="{FF2B5EF4-FFF2-40B4-BE49-F238E27FC236}">
                <a16:creationId xmlns:a16="http://schemas.microsoft.com/office/drawing/2014/main" id="{9A8822E0-2BBE-4DBC-BB88-253E96CFD4C2}"/>
              </a:ext>
            </a:extLst>
          </p:cNvPr>
          <p:cNvSpPr/>
          <p:nvPr/>
        </p:nvSpPr>
        <p:spPr>
          <a:xfrm>
            <a:off x="356616" y="5306677"/>
            <a:ext cx="11491683" cy="577081"/>
          </a:xfrm>
          <a:prstGeom prst="rect">
            <a:avLst/>
          </a:prstGeom>
        </p:spPr>
        <p:txBody>
          <a:bodyPr wrap="square" lIns="0" tIns="45720" rIns="0" bIns="45720">
            <a:spAutoFit/>
          </a:bodyPr>
          <a:lstStyle/>
          <a:p>
            <a:pPr>
              <a:lnSpc>
                <a:spcPct val="90000"/>
              </a:lnSpc>
            </a:pPr>
            <a:r>
              <a:rPr lang="en-US" sz="700" baseline="30000"/>
              <a:t>a</a:t>
            </a:r>
            <a:r>
              <a:rPr lang="en-US" sz="700"/>
              <a:t>Some oncology timelines can change.</a:t>
            </a:r>
          </a:p>
          <a:p>
            <a:pPr>
              <a:lnSpc>
                <a:spcPct val="90000"/>
              </a:lnSpc>
            </a:pPr>
            <a:r>
              <a:rPr lang="en-US" sz="700" baseline="30000"/>
              <a:t>b</a:t>
            </a:r>
            <a:r>
              <a:rPr lang="en-US" sz="700"/>
              <a:t>FDA fast-track approval received after undergoing priority review under the breakthrough therapy and orphan drug designation.</a:t>
            </a:r>
            <a:r>
              <a:rPr lang="en-US" sz="700" baseline="30000"/>
              <a:t>6</a:t>
            </a:r>
          </a:p>
          <a:p>
            <a:pPr>
              <a:lnSpc>
                <a:spcPct val="90000"/>
              </a:lnSpc>
            </a:pPr>
            <a:r>
              <a:rPr lang="en-US" sz="700" baseline="30000"/>
              <a:t>c</a:t>
            </a:r>
            <a:r>
              <a:rPr lang="en-US" sz="700"/>
              <a:t>Sotorasib was given conditional approval by the FDA as the first </a:t>
            </a:r>
            <a:r>
              <a:rPr lang="en-US" sz="700" i="1"/>
              <a:t>KRAS </a:t>
            </a:r>
            <a:r>
              <a:rPr lang="en-US" sz="700"/>
              <a:t>G12C inhibitor in adults with </a:t>
            </a:r>
            <a:r>
              <a:rPr lang="en-US" sz="700" i="1"/>
              <a:t>KRAS </a:t>
            </a:r>
            <a:r>
              <a:rPr lang="en-US" sz="700"/>
              <a:t>G12C–mutated non-small cell lung cancer who had at least one prior systemic therapy; phase 3 is the confirmatory trial.</a:t>
            </a:r>
            <a:r>
              <a:rPr lang="en-US" sz="700" baseline="30000"/>
              <a:t>7</a:t>
            </a:r>
          </a:p>
          <a:p>
            <a:pPr>
              <a:lnSpc>
                <a:spcPct val="90000"/>
              </a:lnSpc>
            </a:pPr>
            <a:r>
              <a:rPr lang="en-US" sz="700" baseline="30000"/>
              <a:t>d</a:t>
            </a:r>
            <a:r>
              <a:rPr lang="en-US" sz="700"/>
              <a:t>Investigator’s choice (trifluiridine and tipiracil, or regorafenib).</a:t>
            </a:r>
            <a:r>
              <a:rPr lang="en-US" sz="700" baseline="30000"/>
              <a:t>5</a:t>
            </a:r>
          </a:p>
          <a:p>
            <a:pPr>
              <a:lnSpc>
                <a:spcPct val="90000"/>
              </a:lnSpc>
            </a:pPr>
            <a:r>
              <a:rPr lang="en-US" sz="700"/>
              <a:t>EGFR, epidermal growth factor receptor; FDA, Food and Drug Administration; </a:t>
            </a:r>
            <a:r>
              <a:rPr lang="en-US" sz="700" i="1"/>
              <a:t>KRAS</a:t>
            </a:r>
            <a:r>
              <a:rPr lang="en-US" sz="700"/>
              <a:t>, Kirsten rat sarcoma viral oncogene homolog; </a:t>
            </a:r>
            <a:r>
              <a:rPr lang="en-US" sz="700" i="1"/>
              <a:t>KRAS</a:t>
            </a:r>
            <a:r>
              <a:rPr lang="en-US" sz="700"/>
              <a:t> G12C, </a:t>
            </a:r>
            <a:r>
              <a:rPr lang="en-US" sz="700" i="1"/>
              <a:t>KRAS</a:t>
            </a:r>
            <a:r>
              <a:rPr lang="en-US" sz="700"/>
              <a:t> mutation with amino acid substitution at position 12 from glycine to cysteine; MOA, mechanism of action; PCD, primary completion date. </a:t>
            </a:r>
          </a:p>
        </p:txBody>
      </p:sp>
      <p:sp>
        <p:nvSpPr>
          <p:cNvPr id="31" name="Title 21">
            <a:extLst>
              <a:ext uri="{FF2B5EF4-FFF2-40B4-BE49-F238E27FC236}">
                <a16:creationId xmlns:a16="http://schemas.microsoft.com/office/drawing/2014/main" id="{256EDDAA-91FB-4EAA-AA43-F506787B1CFD}"/>
              </a:ext>
            </a:extLst>
          </p:cNvPr>
          <p:cNvSpPr txBox="1"/>
          <p:nvPr/>
        </p:nvSpPr>
        <p:spPr>
          <a:xfrm>
            <a:off x="245390" y="8"/>
            <a:ext cx="11603711" cy="1109663"/>
          </a:xfrm>
          <a:prstGeom prst="rect">
            <a:avLst/>
          </a:prstGeom>
        </p:spPr>
        <p:txBody>
          <a:bodyPr lIns="90000" anchor="b"/>
          <a:lstStyle>
            <a:lvl1pPr algn="l" rtl="0" eaLnBrk="1" fontAlgn="base" hangingPunct="1">
              <a:lnSpc>
                <a:spcPct val="90000"/>
              </a:lnSpc>
              <a:spcBef>
                <a:spcPct val="0"/>
              </a:spcBef>
              <a:spcAft>
                <a:spcPct val="0"/>
              </a:spcAft>
              <a:defRPr sz="3200" b="1">
                <a:solidFill>
                  <a:schemeClr val="tx1"/>
                </a:solidFill>
                <a:latin typeface="+mj-lt"/>
                <a:ea typeface="+mj-ea"/>
                <a:cs typeface="+mj-cs"/>
              </a:defRPr>
            </a:lvl1pPr>
            <a:lvl2pPr algn="l" rtl="0" eaLnBrk="1" fontAlgn="base" hangingPunct="1">
              <a:lnSpc>
                <a:spcPct val="90000"/>
              </a:lnSpc>
              <a:spcBef>
                <a:spcPct val="0"/>
              </a:spcBef>
              <a:spcAft>
                <a:spcPct val="0"/>
              </a:spcAft>
              <a:defRPr sz="3200" b="1">
                <a:solidFill>
                  <a:schemeClr val="tx1"/>
                </a:solidFill>
                <a:latin typeface="Arial"/>
              </a:defRPr>
            </a:lvl2pPr>
            <a:lvl3pPr algn="l" rtl="0" eaLnBrk="1" fontAlgn="base" hangingPunct="1">
              <a:lnSpc>
                <a:spcPct val="90000"/>
              </a:lnSpc>
              <a:spcBef>
                <a:spcPct val="0"/>
              </a:spcBef>
              <a:spcAft>
                <a:spcPct val="0"/>
              </a:spcAft>
              <a:defRPr sz="3200" b="1">
                <a:solidFill>
                  <a:schemeClr val="tx1"/>
                </a:solidFill>
                <a:latin typeface="Arial"/>
              </a:defRPr>
            </a:lvl3pPr>
            <a:lvl4pPr algn="l" rtl="0" eaLnBrk="1" fontAlgn="base" hangingPunct="1">
              <a:lnSpc>
                <a:spcPct val="90000"/>
              </a:lnSpc>
              <a:spcBef>
                <a:spcPct val="0"/>
              </a:spcBef>
              <a:spcAft>
                <a:spcPct val="0"/>
              </a:spcAft>
              <a:defRPr sz="3200" b="1">
                <a:solidFill>
                  <a:schemeClr val="tx1"/>
                </a:solidFill>
                <a:latin typeface="Arial"/>
              </a:defRPr>
            </a:lvl4pPr>
            <a:lvl5pPr algn="l" rtl="0" eaLnBrk="1" fontAlgn="base" hangingPunct="1">
              <a:lnSpc>
                <a:spcPct val="90000"/>
              </a:lnSpc>
              <a:spcBef>
                <a:spcPct val="0"/>
              </a:spcBef>
              <a:spcAft>
                <a:spcPct val="0"/>
              </a:spcAft>
              <a:defRPr sz="3200" b="1">
                <a:solidFill>
                  <a:schemeClr val="tx1"/>
                </a:solidFill>
                <a:latin typeface="Arial"/>
              </a:defRPr>
            </a:lvl5pPr>
            <a:lvl6pPr marL="457143" algn="l" rtl="0" eaLnBrk="1" fontAlgn="base" hangingPunct="1">
              <a:lnSpc>
                <a:spcPct val="90000"/>
              </a:lnSpc>
              <a:spcBef>
                <a:spcPct val="0"/>
              </a:spcBef>
              <a:spcAft>
                <a:spcPct val="0"/>
              </a:spcAft>
              <a:defRPr sz="3200" b="1">
                <a:solidFill>
                  <a:schemeClr val="tx1"/>
                </a:solidFill>
                <a:latin typeface="Arial"/>
              </a:defRPr>
            </a:lvl6pPr>
            <a:lvl7pPr marL="914286" algn="l" rtl="0" eaLnBrk="1" fontAlgn="base" hangingPunct="1">
              <a:lnSpc>
                <a:spcPct val="90000"/>
              </a:lnSpc>
              <a:spcBef>
                <a:spcPct val="0"/>
              </a:spcBef>
              <a:spcAft>
                <a:spcPct val="0"/>
              </a:spcAft>
              <a:defRPr sz="3200" b="1">
                <a:solidFill>
                  <a:schemeClr val="tx1"/>
                </a:solidFill>
                <a:latin typeface="Arial"/>
              </a:defRPr>
            </a:lvl7pPr>
            <a:lvl8pPr marL="1371430" algn="l" rtl="0" eaLnBrk="1" fontAlgn="base" hangingPunct="1">
              <a:lnSpc>
                <a:spcPct val="90000"/>
              </a:lnSpc>
              <a:spcBef>
                <a:spcPct val="0"/>
              </a:spcBef>
              <a:spcAft>
                <a:spcPct val="0"/>
              </a:spcAft>
              <a:defRPr sz="3200" b="1">
                <a:solidFill>
                  <a:schemeClr val="tx1"/>
                </a:solidFill>
                <a:latin typeface="Arial"/>
              </a:defRPr>
            </a:lvl8pPr>
            <a:lvl9pPr marL="1828573" algn="l" rtl="0" eaLnBrk="1" fontAlgn="base" hangingPunct="1">
              <a:lnSpc>
                <a:spcPct val="90000"/>
              </a:lnSpc>
              <a:spcBef>
                <a:spcPct val="0"/>
              </a:spcBef>
              <a:spcAft>
                <a:spcPct val="0"/>
              </a:spcAft>
              <a:defRPr sz="3200" b="1">
                <a:solidFill>
                  <a:schemeClr val="tx1"/>
                </a:solidFill>
                <a:latin typeface="Arial"/>
              </a:defRPr>
            </a:lvl9pPr>
          </a:lstStyle>
          <a:p>
            <a:pPr defTabSz="914400"/>
            <a:r>
              <a:rPr lang="en-US"/>
              <a:t>Select Data From the Oncology Pipeline 2023–2026</a:t>
            </a:r>
            <a:r>
              <a:rPr lang="en-US" baseline="30000"/>
              <a:t>a</a:t>
            </a:r>
            <a:endParaRPr lang="en-US" kern="0" baseline="30000"/>
          </a:p>
        </p:txBody>
      </p:sp>
      <p:grpSp>
        <p:nvGrpSpPr>
          <p:cNvPr id="53" name="Group 52">
            <a:extLst>
              <a:ext uri="{FF2B5EF4-FFF2-40B4-BE49-F238E27FC236}">
                <a16:creationId xmlns:a16="http://schemas.microsoft.com/office/drawing/2014/main" id="{380BD3D0-5C23-466D-AFAA-63F8661DE7A6}"/>
              </a:ext>
            </a:extLst>
          </p:cNvPr>
          <p:cNvGrpSpPr/>
          <p:nvPr/>
        </p:nvGrpSpPr>
        <p:grpSpPr>
          <a:xfrm>
            <a:off x="1398708" y="1929624"/>
            <a:ext cx="438912" cy="438912"/>
            <a:chOff x="510272" y="2057401"/>
            <a:chExt cx="520330" cy="520330"/>
          </a:xfrm>
        </p:grpSpPr>
        <p:sp>
          <p:nvSpPr>
            <p:cNvPr id="54" name="Oval 53">
              <a:extLst>
                <a:ext uri="{FF2B5EF4-FFF2-40B4-BE49-F238E27FC236}">
                  <a16:creationId xmlns:a16="http://schemas.microsoft.com/office/drawing/2014/main" id="{455A7ACA-ADE6-40DB-896C-B7F291C6C70A}"/>
                </a:ext>
              </a:extLst>
            </p:cNvPr>
            <p:cNvSpPr/>
            <p:nvPr/>
          </p:nvSpPr>
          <p:spPr bwMode="auto">
            <a:xfrm>
              <a:off x="510272" y="2057401"/>
              <a:ext cx="520330" cy="520330"/>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55" name="Picture 54">
              <a:extLst>
                <a:ext uri="{FF2B5EF4-FFF2-40B4-BE49-F238E27FC236}">
                  <a16:creationId xmlns:a16="http://schemas.microsoft.com/office/drawing/2014/main" id="{DC28AE5D-3176-4DD0-8981-8FD4D8832103}"/>
                </a:ext>
              </a:extLst>
            </p:cNvPr>
            <p:cNvPicPr>
              <a:picLocks noChangeAspect="1"/>
            </p:cNvPicPr>
            <p:nvPr/>
          </p:nvPicPr>
          <p:blipFill>
            <a:blip r:embed="rId4"/>
            <a:stretch>
              <a:fillRect/>
            </a:stretch>
          </p:blipFill>
          <p:spPr>
            <a:xfrm>
              <a:off x="545511" y="2092641"/>
              <a:ext cx="449852" cy="449850"/>
            </a:xfrm>
            <a:prstGeom prst="rect">
              <a:avLst/>
            </a:prstGeom>
          </p:spPr>
        </p:pic>
      </p:grpSp>
      <p:grpSp>
        <p:nvGrpSpPr>
          <p:cNvPr id="35" name="Group 34">
            <a:extLst>
              <a:ext uri="{FF2B5EF4-FFF2-40B4-BE49-F238E27FC236}">
                <a16:creationId xmlns:a16="http://schemas.microsoft.com/office/drawing/2014/main" id="{BEC41F4C-3260-4637-B046-3BF22511A447}"/>
              </a:ext>
            </a:extLst>
          </p:cNvPr>
          <p:cNvGrpSpPr/>
          <p:nvPr/>
        </p:nvGrpSpPr>
        <p:grpSpPr>
          <a:xfrm>
            <a:off x="1398708" y="3837004"/>
            <a:ext cx="438912" cy="438912"/>
            <a:chOff x="1036334" y="3581777"/>
            <a:chExt cx="520330" cy="539003"/>
          </a:xfrm>
        </p:grpSpPr>
        <p:sp>
          <p:nvSpPr>
            <p:cNvPr id="38" name="Oval 37">
              <a:extLst>
                <a:ext uri="{FF2B5EF4-FFF2-40B4-BE49-F238E27FC236}">
                  <a16:creationId xmlns:a16="http://schemas.microsoft.com/office/drawing/2014/main" id="{FC339F27-A720-48F7-9A0E-D42EF6180919}"/>
                </a:ext>
              </a:extLst>
            </p:cNvPr>
            <p:cNvSpPr/>
            <p:nvPr/>
          </p:nvSpPr>
          <p:spPr bwMode="auto">
            <a:xfrm>
              <a:off x="1036334" y="3600450"/>
              <a:ext cx="520330" cy="520330"/>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39" name="Picture 38">
              <a:extLst>
                <a:ext uri="{FF2B5EF4-FFF2-40B4-BE49-F238E27FC236}">
                  <a16:creationId xmlns:a16="http://schemas.microsoft.com/office/drawing/2014/main" id="{ADC60664-4B98-4C84-87E8-3339B7B73695}"/>
                </a:ext>
              </a:extLst>
            </p:cNvPr>
            <p:cNvPicPr>
              <a:picLocks noChangeAspect="1"/>
            </p:cNvPicPr>
            <p:nvPr/>
          </p:nvPicPr>
          <p:blipFill>
            <a:blip r:embed="rId4"/>
            <a:stretch>
              <a:fillRect/>
            </a:stretch>
          </p:blipFill>
          <p:spPr>
            <a:xfrm>
              <a:off x="1132205" y="3581777"/>
              <a:ext cx="328588" cy="328588"/>
            </a:xfrm>
            <a:prstGeom prst="rect">
              <a:avLst/>
            </a:prstGeom>
          </p:spPr>
        </p:pic>
        <p:pic>
          <p:nvPicPr>
            <p:cNvPr id="40" name="Picture 39">
              <a:extLst>
                <a:ext uri="{FF2B5EF4-FFF2-40B4-BE49-F238E27FC236}">
                  <a16:creationId xmlns:a16="http://schemas.microsoft.com/office/drawing/2014/main" id="{6FADA4B6-D568-422F-82B0-1275E932D5FB}"/>
                </a:ext>
              </a:extLst>
            </p:cNvPr>
            <p:cNvPicPr>
              <a:picLocks noChangeAspect="1"/>
            </p:cNvPicPr>
            <p:nvPr/>
          </p:nvPicPr>
          <p:blipFill>
            <a:blip r:embed="rId5"/>
            <a:stretch>
              <a:fillRect/>
            </a:stretch>
          </p:blipFill>
          <p:spPr>
            <a:xfrm>
              <a:off x="1168010" y="3845756"/>
              <a:ext cx="256978" cy="256978"/>
            </a:xfrm>
            <a:prstGeom prst="rect">
              <a:avLst/>
            </a:prstGeom>
          </p:spPr>
        </p:pic>
      </p:grpSp>
      <p:sp>
        <p:nvSpPr>
          <p:cNvPr id="7" name="Rectangle: Top Corners Rounded 6">
            <a:extLst>
              <a:ext uri="{FF2B5EF4-FFF2-40B4-BE49-F238E27FC236}">
                <a16:creationId xmlns:a16="http://schemas.microsoft.com/office/drawing/2014/main" id="{11916812-BDD9-654B-19D5-E7EDEC28CDBB}"/>
              </a:ext>
            </a:extLst>
          </p:cNvPr>
          <p:cNvSpPr/>
          <p:nvPr/>
        </p:nvSpPr>
        <p:spPr bwMode="auto">
          <a:xfrm rot="16200000">
            <a:off x="-13260" y="1851899"/>
            <a:ext cx="1307303" cy="594362"/>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Small Molecule</a:t>
            </a:r>
          </a:p>
        </p:txBody>
      </p:sp>
      <p:sp>
        <p:nvSpPr>
          <p:cNvPr id="8" name="Rectangle: Top Corners Rounded 7">
            <a:extLst>
              <a:ext uri="{FF2B5EF4-FFF2-40B4-BE49-F238E27FC236}">
                <a16:creationId xmlns:a16="http://schemas.microsoft.com/office/drawing/2014/main" id="{7C3F078C-CEB2-4F5E-2E3A-6CA1BDCD29EC}"/>
              </a:ext>
            </a:extLst>
          </p:cNvPr>
          <p:cNvSpPr/>
          <p:nvPr/>
        </p:nvSpPr>
        <p:spPr bwMode="auto">
          <a:xfrm rot="16200000">
            <a:off x="-601430" y="3759280"/>
            <a:ext cx="2483644" cy="594360"/>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Small Molecule + </a:t>
            </a:r>
            <a:br>
              <a:rPr lang="en-US" sz="800" b="1">
                <a:solidFill>
                  <a:schemeClr val="bg1"/>
                </a:solidFill>
                <a:latin typeface="Arial"/>
              </a:rPr>
            </a:br>
            <a:r>
              <a:rPr lang="en-US" sz="800" b="1">
                <a:solidFill>
                  <a:schemeClr val="bg1"/>
                </a:solidFill>
                <a:latin typeface="Arial"/>
              </a:rPr>
              <a:t>Other Treatment Modalities</a:t>
            </a:r>
          </a:p>
        </p:txBody>
      </p:sp>
      <p:grpSp>
        <p:nvGrpSpPr>
          <p:cNvPr id="10" name="Group 27">
            <a:extLst>
              <a:ext uri="{FF2B5EF4-FFF2-40B4-BE49-F238E27FC236}">
                <a16:creationId xmlns:a16="http://schemas.microsoft.com/office/drawing/2014/main" id="{26EB39B8-2C31-F65D-00E7-2E197447F953}"/>
              </a:ext>
            </a:extLst>
          </p:cNvPr>
          <p:cNvGrpSpPr/>
          <p:nvPr/>
        </p:nvGrpSpPr>
        <p:grpSpPr>
          <a:xfrm>
            <a:off x="11633597" y="125697"/>
            <a:ext cx="418940" cy="310197"/>
            <a:chOff x="9357950" y="3694748"/>
            <a:chExt cx="1020763" cy="839788"/>
          </a:xfrm>
          <a:solidFill>
            <a:schemeClr val="accent1"/>
          </a:solidFill>
        </p:grpSpPr>
        <p:sp>
          <p:nvSpPr>
            <p:cNvPr id="11" name="Freeform 6">
              <a:hlinkClick action="ppaction://noaction"/>
              <a:extLst>
                <a:ext uri="{FF2B5EF4-FFF2-40B4-BE49-F238E27FC236}">
                  <a16:creationId xmlns:a16="http://schemas.microsoft.com/office/drawing/2014/main" id="{0A33AF79-8923-80C8-2131-06C2916F608B}"/>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12" name="Freeform 7">
              <a:extLst>
                <a:ext uri="{FF2B5EF4-FFF2-40B4-BE49-F238E27FC236}">
                  <a16:creationId xmlns:a16="http://schemas.microsoft.com/office/drawing/2014/main" id="{52FC69AE-93EB-46E0-7A0D-60F39F1A32AC}"/>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13" name="Rectangle 12">
            <a:hlinkClick r:id="rId6" action="ppaction://hlinksldjump"/>
            <a:extLst>
              <a:ext uri="{FF2B5EF4-FFF2-40B4-BE49-F238E27FC236}">
                <a16:creationId xmlns:a16="http://schemas.microsoft.com/office/drawing/2014/main" id="{D5A8B470-B891-15F7-E765-D1AA73A6307D}"/>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2" name="Rectangle 1">
            <a:extLst>
              <a:ext uri="{FF2B5EF4-FFF2-40B4-BE49-F238E27FC236}">
                <a16:creationId xmlns:a16="http://schemas.microsoft.com/office/drawing/2014/main" id="{D0F75592-D397-9D97-D942-3AE437AEF526}"/>
              </a:ext>
            </a:extLst>
          </p:cNvPr>
          <p:cNvSpPr/>
          <p:nvPr/>
        </p:nvSpPr>
        <p:spPr bwMode="auto">
          <a:xfrm>
            <a:off x="342900" y="5898475"/>
            <a:ext cx="10520843" cy="58477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sp>
        <p:nvSpPr>
          <p:cNvPr id="3" name="Rectangle 2">
            <a:extLst>
              <a:ext uri="{FF2B5EF4-FFF2-40B4-BE49-F238E27FC236}">
                <a16:creationId xmlns:a16="http://schemas.microsoft.com/office/drawing/2014/main" id="{42D276A8-C994-824F-EB3B-2542DD31DFF2}"/>
              </a:ext>
            </a:extLst>
          </p:cNvPr>
          <p:cNvSpPr/>
          <p:nvPr/>
        </p:nvSpPr>
        <p:spPr>
          <a:xfrm>
            <a:off x="342900" y="6672264"/>
            <a:ext cx="2812291" cy="153888"/>
          </a:xfrm>
          <a:prstGeom prst="rect">
            <a:avLst/>
          </a:prstGeom>
        </p:spPr>
        <p:txBody>
          <a:bodyPr wrap="square" lIns="0" tIns="0" rIns="0" bIns="0" anchor="ctr">
            <a:spAutoFit/>
          </a:bodyPr>
          <a:lstStyle/>
          <a:p>
            <a:r>
              <a:rPr lang="en-US" sz="1000"/>
              <a:t>Pipeline information as of January 16, 2023.</a:t>
            </a:r>
          </a:p>
        </p:txBody>
      </p:sp>
    </p:spTree>
    <p:extLst>
      <p:ext uri="{BB962C8B-B14F-4D97-AF65-F5344CB8AC3E}">
        <p14:creationId xmlns:p14="http://schemas.microsoft.com/office/powerpoint/2010/main" val="2149721198"/>
      </p:ext>
    </p:extLst>
  </p:cSld>
  <p:clrMapOvr>
    <a:masterClrMapping/>
  </p:clrMapOvr>
  <p:transition>
    <p:wipe dir="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5" name="Rectangle 24">
            <a:extLst>
              <a:ext uri="{FF2B5EF4-FFF2-40B4-BE49-F238E27FC236}">
                <a16:creationId xmlns:a16="http://schemas.microsoft.com/office/drawing/2014/main" id="{BFC3910A-221E-4508-9FC0-8F76E3E1B569}"/>
              </a:ext>
            </a:extLst>
          </p:cNvPr>
          <p:cNvSpPr/>
          <p:nvPr/>
        </p:nvSpPr>
        <p:spPr>
          <a:xfrm>
            <a:off x="356616" y="4938327"/>
            <a:ext cx="11492485" cy="492443"/>
          </a:xfrm>
          <a:prstGeom prst="rect">
            <a:avLst/>
          </a:prstGeom>
        </p:spPr>
        <p:txBody>
          <a:bodyPr wrap="square" lIns="0" tIns="0" rIns="0" bIns="0">
            <a:spAutoFit/>
          </a:bodyPr>
          <a:lstStyle/>
          <a:p>
            <a:r>
              <a:rPr lang="en-US" sz="800" baseline="30000"/>
              <a:t>a</a:t>
            </a:r>
            <a:r>
              <a:rPr lang="en-US" sz="800"/>
              <a:t>Some oncology timelines can change.</a:t>
            </a:r>
          </a:p>
          <a:p>
            <a:r>
              <a:rPr lang="en-US" sz="800" baseline="30000"/>
              <a:t>b</a:t>
            </a:r>
            <a:r>
              <a:rPr lang="en-US" sz="800"/>
              <a:t>FDA granted breakthrough therapy designation.</a:t>
            </a:r>
            <a:r>
              <a:rPr lang="en-US" sz="800" baseline="30000"/>
              <a:t>9</a:t>
            </a:r>
          </a:p>
          <a:p>
            <a:r>
              <a:rPr lang="en-US" sz="800" err="1"/>
              <a:t>BiTE</a:t>
            </a:r>
            <a:r>
              <a:rPr lang="en-US" sz="800" baseline="30000"/>
              <a:t>®</a:t>
            </a:r>
            <a:r>
              <a:rPr lang="en-US" sz="800"/>
              <a:t>, bispecific T-cell engager; CD3, cluster of differentiation 3; DLL3, delta-like ligand 3; FDA, Food and Drug Administration; FGFR2b, fibroblast growth factor receptor 2; HLE, half-life extended; MOA, mechanism of action; PCD, primary completion date; TPO-RA, thrombopoietin receptor agonist.</a:t>
            </a:r>
          </a:p>
        </p:txBody>
      </p:sp>
      <p:sp>
        <p:nvSpPr>
          <p:cNvPr id="27" name="Rectangle 26">
            <a:extLst>
              <a:ext uri="{FF2B5EF4-FFF2-40B4-BE49-F238E27FC236}">
                <a16:creationId xmlns:a16="http://schemas.microsoft.com/office/drawing/2014/main" id="{37EC79B1-3887-4927-A18D-028EE1A46504}"/>
              </a:ext>
            </a:extLst>
          </p:cNvPr>
          <p:cNvSpPr/>
          <p:nvPr/>
        </p:nvSpPr>
        <p:spPr>
          <a:xfrm>
            <a:off x="342900" y="6672264"/>
            <a:ext cx="2812291" cy="153888"/>
          </a:xfrm>
          <a:prstGeom prst="rect">
            <a:avLst/>
          </a:prstGeom>
        </p:spPr>
        <p:txBody>
          <a:bodyPr wrap="square" lIns="0" tIns="0" rIns="0" bIns="0" anchor="ctr">
            <a:spAutoFit/>
          </a:bodyPr>
          <a:lstStyle/>
          <a:p>
            <a:r>
              <a:rPr lang="en-US" sz="1000"/>
              <a:t>Pipeline information as of January 16, 2023.</a:t>
            </a:r>
          </a:p>
        </p:txBody>
      </p:sp>
      <p:sp>
        <p:nvSpPr>
          <p:cNvPr id="31" name="Title 21">
            <a:extLst>
              <a:ext uri="{FF2B5EF4-FFF2-40B4-BE49-F238E27FC236}">
                <a16:creationId xmlns:a16="http://schemas.microsoft.com/office/drawing/2014/main" id="{0A3D85FB-E847-4D77-846B-B1FD57A2701D}"/>
              </a:ext>
            </a:extLst>
          </p:cNvPr>
          <p:cNvSpPr txBox="1"/>
          <p:nvPr/>
        </p:nvSpPr>
        <p:spPr>
          <a:xfrm>
            <a:off x="245390" y="8"/>
            <a:ext cx="11603711" cy="1109663"/>
          </a:xfrm>
          <a:prstGeom prst="rect">
            <a:avLst/>
          </a:prstGeom>
        </p:spPr>
        <p:txBody>
          <a:bodyPr lIns="90000" anchor="b"/>
          <a:lstStyle>
            <a:lvl1pPr algn="l" rtl="0" eaLnBrk="1" fontAlgn="base" hangingPunct="1">
              <a:lnSpc>
                <a:spcPct val="90000"/>
              </a:lnSpc>
              <a:spcBef>
                <a:spcPct val="0"/>
              </a:spcBef>
              <a:spcAft>
                <a:spcPct val="0"/>
              </a:spcAft>
              <a:defRPr sz="3200" b="1">
                <a:solidFill>
                  <a:schemeClr val="tx1"/>
                </a:solidFill>
                <a:latin typeface="+mj-lt"/>
                <a:ea typeface="+mj-ea"/>
                <a:cs typeface="+mj-cs"/>
              </a:defRPr>
            </a:lvl1pPr>
            <a:lvl2pPr algn="l" rtl="0" eaLnBrk="1" fontAlgn="base" hangingPunct="1">
              <a:lnSpc>
                <a:spcPct val="90000"/>
              </a:lnSpc>
              <a:spcBef>
                <a:spcPct val="0"/>
              </a:spcBef>
              <a:spcAft>
                <a:spcPct val="0"/>
              </a:spcAft>
              <a:defRPr sz="3200" b="1">
                <a:solidFill>
                  <a:schemeClr val="tx1"/>
                </a:solidFill>
                <a:latin typeface="Arial"/>
              </a:defRPr>
            </a:lvl2pPr>
            <a:lvl3pPr algn="l" rtl="0" eaLnBrk="1" fontAlgn="base" hangingPunct="1">
              <a:lnSpc>
                <a:spcPct val="90000"/>
              </a:lnSpc>
              <a:spcBef>
                <a:spcPct val="0"/>
              </a:spcBef>
              <a:spcAft>
                <a:spcPct val="0"/>
              </a:spcAft>
              <a:defRPr sz="3200" b="1">
                <a:solidFill>
                  <a:schemeClr val="tx1"/>
                </a:solidFill>
                <a:latin typeface="Arial"/>
              </a:defRPr>
            </a:lvl3pPr>
            <a:lvl4pPr algn="l" rtl="0" eaLnBrk="1" fontAlgn="base" hangingPunct="1">
              <a:lnSpc>
                <a:spcPct val="90000"/>
              </a:lnSpc>
              <a:spcBef>
                <a:spcPct val="0"/>
              </a:spcBef>
              <a:spcAft>
                <a:spcPct val="0"/>
              </a:spcAft>
              <a:defRPr sz="3200" b="1">
                <a:solidFill>
                  <a:schemeClr val="tx1"/>
                </a:solidFill>
                <a:latin typeface="Arial"/>
              </a:defRPr>
            </a:lvl4pPr>
            <a:lvl5pPr algn="l" rtl="0" eaLnBrk="1" fontAlgn="base" hangingPunct="1">
              <a:lnSpc>
                <a:spcPct val="90000"/>
              </a:lnSpc>
              <a:spcBef>
                <a:spcPct val="0"/>
              </a:spcBef>
              <a:spcAft>
                <a:spcPct val="0"/>
              </a:spcAft>
              <a:defRPr sz="3200" b="1">
                <a:solidFill>
                  <a:schemeClr val="tx1"/>
                </a:solidFill>
                <a:latin typeface="Arial"/>
              </a:defRPr>
            </a:lvl5pPr>
            <a:lvl6pPr marL="457143" algn="l" rtl="0" eaLnBrk="1" fontAlgn="base" hangingPunct="1">
              <a:lnSpc>
                <a:spcPct val="90000"/>
              </a:lnSpc>
              <a:spcBef>
                <a:spcPct val="0"/>
              </a:spcBef>
              <a:spcAft>
                <a:spcPct val="0"/>
              </a:spcAft>
              <a:defRPr sz="3200" b="1">
                <a:solidFill>
                  <a:schemeClr val="tx1"/>
                </a:solidFill>
                <a:latin typeface="Arial"/>
              </a:defRPr>
            </a:lvl6pPr>
            <a:lvl7pPr marL="914286" algn="l" rtl="0" eaLnBrk="1" fontAlgn="base" hangingPunct="1">
              <a:lnSpc>
                <a:spcPct val="90000"/>
              </a:lnSpc>
              <a:spcBef>
                <a:spcPct val="0"/>
              </a:spcBef>
              <a:spcAft>
                <a:spcPct val="0"/>
              </a:spcAft>
              <a:defRPr sz="3200" b="1">
                <a:solidFill>
                  <a:schemeClr val="tx1"/>
                </a:solidFill>
                <a:latin typeface="Arial"/>
              </a:defRPr>
            </a:lvl7pPr>
            <a:lvl8pPr marL="1371430" algn="l" rtl="0" eaLnBrk="1" fontAlgn="base" hangingPunct="1">
              <a:lnSpc>
                <a:spcPct val="90000"/>
              </a:lnSpc>
              <a:spcBef>
                <a:spcPct val="0"/>
              </a:spcBef>
              <a:spcAft>
                <a:spcPct val="0"/>
              </a:spcAft>
              <a:defRPr sz="3200" b="1">
                <a:solidFill>
                  <a:schemeClr val="tx1"/>
                </a:solidFill>
                <a:latin typeface="Arial"/>
              </a:defRPr>
            </a:lvl8pPr>
            <a:lvl9pPr marL="1828573" algn="l" rtl="0" eaLnBrk="1" fontAlgn="base" hangingPunct="1">
              <a:lnSpc>
                <a:spcPct val="90000"/>
              </a:lnSpc>
              <a:spcBef>
                <a:spcPct val="0"/>
              </a:spcBef>
              <a:spcAft>
                <a:spcPct val="0"/>
              </a:spcAft>
              <a:defRPr sz="3200" b="1">
                <a:solidFill>
                  <a:schemeClr val="tx1"/>
                </a:solidFill>
                <a:latin typeface="Arial"/>
              </a:defRPr>
            </a:lvl9pPr>
          </a:lstStyle>
          <a:p>
            <a:pPr defTabSz="914400"/>
            <a:r>
              <a:rPr lang="en-US"/>
              <a:t>Select Data From the Oncology Pipeline 2023–2026</a:t>
            </a:r>
            <a:r>
              <a:rPr lang="en-US" baseline="30000"/>
              <a:t>a</a:t>
            </a:r>
            <a:r>
              <a:rPr lang="en-US"/>
              <a:t> (Continued)</a:t>
            </a:r>
            <a:endParaRPr lang="en-US" kern="0"/>
          </a:p>
        </p:txBody>
      </p:sp>
      <p:graphicFrame>
        <p:nvGraphicFramePr>
          <p:cNvPr id="26" name="Table 4">
            <a:extLst>
              <a:ext uri="{FF2B5EF4-FFF2-40B4-BE49-F238E27FC236}">
                <a16:creationId xmlns:a16="http://schemas.microsoft.com/office/drawing/2014/main" id="{64FD2022-30FD-820F-C1B8-FC332EE2F8A0}"/>
              </a:ext>
            </a:extLst>
          </p:cNvPr>
          <p:cNvGraphicFramePr>
            <a:graphicFrameLocks noGrp="1"/>
          </p:cNvGraphicFramePr>
          <p:nvPr>
            <p:extLst>
              <p:ext uri="{D42A27DB-BD31-4B8C-83A1-F6EECF244321}">
                <p14:modId xmlns:p14="http://schemas.microsoft.com/office/powerpoint/2010/main" val="4247324214"/>
              </p:ext>
            </p:extLst>
          </p:nvPr>
        </p:nvGraphicFramePr>
        <p:xfrm>
          <a:off x="927792" y="1234883"/>
          <a:ext cx="10924785" cy="3658320"/>
        </p:xfrm>
        <a:graphic>
          <a:graphicData uri="http://schemas.openxmlformats.org/drawingml/2006/table">
            <a:tbl>
              <a:tblPr firstRow="1" bandRow="1">
                <a:effectLst/>
                <a:tableStyleId>{2D5ABB26-0587-4C30-8999-92F81FD0307C}</a:tableStyleId>
              </a:tblPr>
              <a:tblGrid>
                <a:gridCol w="1377834">
                  <a:extLst>
                    <a:ext uri="{9D8B030D-6E8A-4147-A177-3AD203B41FA5}">
                      <a16:colId xmlns:a16="http://schemas.microsoft.com/office/drawing/2014/main" val="1111974374"/>
                    </a:ext>
                  </a:extLst>
                </a:gridCol>
                <a:gridCol w="1377834">
                  <a:extLst>
                    <a:ext uri="{9D8B030D-6E8A-4147-A177-3AD203B41FA5}">
                      <a16:colId xmlns:a16="http://schemas.microsoft.com/office/drawing/2014/main" val="3138607416"/>
                    </a:ext>
                  </a:extLst>
                </a:gridCol>
                <a:gridCol w="1371600">
                  <a:extLst>
                    <a:ext uri="{9D8B030D-6E8A-4147-A177-3AD203B41FA5}">
                      <a16:colId xmlns:a16="http://schemas.microsoft.com/office/drawing/2014/main" val="317433581"/>
                    </a:ext>
                  </a:extLst>
                </a:gridCol>
                <a:gridCol w="698469">
                  <a:extLst>
                    <a:ext uri="{9D8B030D-6E8A-4147-A177-3AD203B41FA5}">
                      <a16:colId xmlns:a16="http://schemas.microsoft.com/office/drawing/2014/main" val="2938613256"/>
                    </a:ext>
                  </a:extLst>
                </a:gridCol>
                <a:gridCol w="3493008">
                  <a:extLst>
                    <a:ext uri="{9D8B030D-6E8A-4147-A177-3AD203B41FA5}">
                      <a16:colId xmlns:a16="http://schemas.microsoft.com/office/drawing/2014/main" val="3921824915"/>
                    </a:ext>
                  </a:extLst>
                </a:gridCol>
                <a:gridCol w="2606040">
                  <a:extLst>
                    <a:ext uri="{9D8B030D-6E8A-4147-A177-3AD203B41FA5}">
                      <a16:colId xmlns:a16="http://schemas.microsoft.com/office/drawing/2014/main" val="1802734026"/>
                    </a:ext>
                  </a:extLst>
                </a:gridCol>
              </a:tblGrid>
              <a:tr h="274320">
                <a:tc>
                  <a:txBody>
                    <a:bodyPr vert="horz" wrap="square"/>
                    <a:lstStyle/>
                    <a:p>
                      <a:pPr algn="ctr"/>
                      <a:r>
                        <a:rPr lang="en-US" sz="1100" b="1">
                          <a:solidFill>
                            <a:schemeClr val="accent6"/>
                          </a:solidFill>
                          <a:latin typeface="+mj-lt"/>
                        </a:rPr>
                        <a:t>Modality </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Molecule</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MOA</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r>
                        <a:rPr lang="en-US" sz="1100" b="1">
                          <a:solidFill>
                            <a:schemeClr val="accent6"/>
                          </a:solidFill>
                          <a:latin typeface="+mj-lt"/>
                        </a:rPr>
                        <a:t>Phase</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l"/>
                      <a:r>
                        <a:rPr lang="en-US" sz="1100" b="1">
                          <a:solidFill>
                            <a:schemeClr val="accent6"/>
                          </a:solidFill>
                          <a:latin typeface="+mj-lt"/>
                        </a:rPr>
                        <a:t>Investigational Indication </a:t>
                      </a: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286" rtl="0" eaLnBrk="1" fontAlgn="auto" latinLnBrk="0" hangingPunct="1">
                        <a:lnSpc>
                          <a:spcPct val="100000"/>
                        </a:lnSpc>
                        <a:spcBef>
                          <a:spcPct val="0"/>
                        </a:spcBef>
                        <a:spcAft>
                          <a:spcPct val="0"/>
                        </a:spcAft>
                        <a:buClrTx/>
                        <a:buSzTx/>
                        <a:buFontTx/>
                        <a:buNone/>
                        <a:defRPr/>
                      </a:pPr>
                      <a:r>
                        <a:rPr lang="en-US" sz="1100" b="1">
                          <a:solidFill>
                            <a:schemeClr val="accent6"/>
                          </a:solidFill>
                          <a:latin typeface="+mj-lt"/>
                        </a:rPr>
                        <a:t>Estimated PCD or Information</a:t>
                      </a:r>
                    </a:p>
                  </a:txBody>
                  <a:tcPr anchor="b">
                    <a:lnL w="635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749742"/>
                  </a:ext>
                </a:extLst>
              </a:tr>
              <a:tr h="720000">
                <a:tc>
                  <a:txBody>
                    <a:bodyPr vert="vert270" wrap="square"/>
                    <a:lstStyle/>
                    <a:p>
                      <a:pPr algn="ctr"/>
                      <a:endParaRPr lang="en-US" sz="700" b="1">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marL="0" marR="0" indent="0" algn="ctr" defTabSz="914286" rtl="0" eaLnBrk="1" fontAlgn="auto" latinLnBrk="0" hangingPunct="1">
                        <a:lnSpc>
                          <a:spcPct val="100000"/>
                        </a:lnSpc>
                        <a:spcBef>
                          <a:spcPct val="0"/>
                        </a:spcBef>
                        <a:spcAft>
                          <a:spcPts val="600"/>
                        </a:spcAft>
                        <a:buClrTx/>
                        <a:buSzTx/>
                        <a:buFontTx/>
                        <a:buNone/>
                        <a:defRPr/>
                      </a:pPr>
                      <a:r>
                        <a:rPr lang="en-US" sz="1100" b="1" kern="1200">
                          <a:solidFill>
                            <a:schemeClr val="tx1"/>
                          </a:solidFill>
                          <a:latin typeface="+mn-lt"/>
                          <a:ea typeface="+mn-ea"/>
                          <a:cs typeface="+mn-cs"/>
                        </a:rPr>
                        <a:t>Bemarituzumab</a:t>
                      </a:r>
                      <a:r>
                        <a:rPr lang="en-US" sz="1100" b="1" kern="1200" baseline="30000">
                          <a:solidFill>
                            <a:schemeClr val="tx1"/>
                          </a:solidFill>
                          <a:latin typeface="+mn-lt"/>
                          <a:ea typeface="+mn-ea"/>
                          <a:cs typeface="+mn-cs"/>
                        </a:rPr>
                        <a:t>1,b</a:t>
                      </a:r>
                      <a:endParaRPr lang="en-US" sz="1100" b="1" baseline="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100" kern="1200">
                          <a:solidFill>
                            <a:schemeClr val="tx1"/>
                          </a:solidFill>
                          <a:latin typeface="+mn-lt"/>
                          <a:ea typeface="+mn-ea"/>
                          <a:cs typeface="+mn-cs"/>
                        </a:rPr>
                        <a:t>FGFR2b inhibitor</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a:noFill/>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alpha val="10000"/>
                      </a:schemeClr>
                    </a:solidFill>
                  </a:tcPr>
                </a:tc>
                <a:tc>
                  <a:txBody>
                    <a:bodyPr vert="horz" wrap="square"/>
                    <a:lstStyle/>
                    <a:p>
                      <a:pPr algn="ctr">
                        <a:lnSpc>
                          <a:spcPct val="100000"/>
                        </a:lnSpc>
                        <a:spcBef>
                          <a:spcPct val="0"/>
                        </a:spcBef>
                        <a:spcAft>
                          <a:spcPts val="600"/>
                        </a:spcAft>
                      </a:pPr>
                      <a:r>
                        <a:rPr lang="en-US" sz="1100" b="1" kern="1200">
                          <a:solidFill>
                            <a:schemeClr val="bg1"/>
                          </a:solidFill>
                          <a:latin typeface="+mn-lt"/>
                          <a:ea typeface="+mn-ea"/>
                          <a:cs typeface="+mn-cs"/>
                        </a:rPr>
                        <a:t>3</a:t>
                      </a:r>
                      <a:endParaRPr lang="en-US" sz="1100" b="1">
                        <a:solidFill>
                          <a:schemeClr val="bg1"/>
                        </a:solidFill>
                        <a:latin typeface="+mj-lt"/>
                      </a:endParaRPr>
                    </a:p>
                  </a:txBody>
                  <a:tcPr marT="10800" marB="10800" anchor="ctr">
                    <a:lnL>
                      <a:noFill/>
                    </a:lnL>
                    <a:lnR w="127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8C765"/>
                    </a:solidFill>
                  </a:tcPr>
                </a:tc>
                <a:tc>
                  <a:txBody>
                    <a:bodyPr vert="horz" wrap="square"/>
                    <a:lstStyle/>
                    <a:p>
                      <a:pPr marL="0" marR="0" lvl="0" indent="0" algn="l"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Advanced gastric cancer/gastroesophageal junction cancer (</a:t>
                      </a:r>
                      <a:r>
                        <a:rPr lang="en-US" sz="1100" b="0" i="0" kern="1200">
                          <a:solidFill>
                            <a:schemeClr val="tx1"/>
                          </a:solidFill>
                          <a:effectLst/>
                          <a:latin typeface="+mn-lt"/>
                          <a:ea typeface="+mn-ea"/>
                          <a:cs typeface="+mn-cs"/>
                        </a:rPr>
                        <a:t>FORTITUDE-101)</a:t>
                      </a:r>
                      <a:r>
                        <a:rPr lang="en-US" sz="1100" b="0" i="0" kern="1200" baseline="30000">
                          <a:solidFill>
                            <a:schemeClr val="tx1"/>
                          </a:solidFill>
                          <a:effectLst/>
                          <a:latin typeface="+mn-lt"/>
                          <a:ea typeface="+mn-ea"/>
                          <a:cs typeface="+mn-cs"/>
                        </a:rPr>
                        <a:t>2</a:t>
                      </a:r>
                      <a:endParaRPr lang="en-US" sz="1100" baseline="30000">
                        <a:solidFill>
                          <a:schemeClr val="tx1"/>
                        </a:solidFill>
                        <a:latin typeface="+mj-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baseline="0">
                          <a:solidFill>
                            <a:schemeClr val="tx1"/>
                          </a:solidFill>
                          <a:latin typeface="+mn-lt"/>
                          <a:ea typeface="+mn-ea"/>
                          <a:cs typeface="+mn-cs"/>
                        </a:rPr>
                        <a:t>PCD: August 18, 2025</a:t>
                      </a:r>
                      <a:r>
                        <a:rPr lang="en-US" sz="1100" kern="1200" baseline="30000">
                          <a:solidFill>
                            <a:schemeClr val="tx1"/>
                          </a:solidFill>
                          <a:latin typeface="+mn-lt"/>
                          <a:ea typeface="+mn-ea"/>
                          <a:cs typeface="+mn-cs"/>
                        </a:rPr>
                        <a:t>2</a:t>
                      </a:r>
                      <a:endParaRPr lang="en-US" sz="1100" baseline="30000">
                        <a:solidFill>
                          <a:srgbClr val="FF0000"/>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869988001"/>
                  </a:ext>
                </a:extLst>
              </a:tr>
              <a:tr h="720000">
                <a:tc>
                  <a:txBody>
                    <a:bodyPr vert="vert270" wrap="square"/>
                    <a:lstStyle/>
                    <a:p>
                      <a:pPr algn="ctr"/>
                      <a:endParaRPr lang="en-US" sz="600" b="1">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1100" b="1" kern="1200" err="1">
                          <a:solidFill>
                            <a:schemeClr val="tx1"/>
                          </a:solidFill>
                          <a:latin typeface="+mn-lt"/>
                          <a:ea typeface="+mn-ea"/>
                          <a:cs typeface="+mn-cs"/>
                        </a:rPr>
                        <a:t>Nplate</a:t>
                      </a:r>
                      <a:r>
                        <a:rPr lang="en-US" sz="1100" b="1" kern="1200" baseline="30000">
                          <a:solidFill>
                            <a:schemeClr val="tx1"/>
                          </a:solidFill>
                          <a:latin typeface="+mn-lt"/>
                          <a:ea typeface="+mn-ea"/>
                          <a:cs typeface="+mn-cs"/>
                        </a:rPr>
                        <a:t>®</a:t>
                      </a:r>
                      <a:r>
                        <a:rPr lang="en-US" sz="1100" b="1" kern="1200">
                          <a:solidFill>
                            <a:schemeClr val="tx1"/>
                          </a:solidFill>
                          <a:latin typeface="+mn-lt"/>
                          <a:ea typeface="+mn-ea"/>
                          <a:cs typeface="+mn-cs"/>
                        </a:rPr>
                        <a:t> </a:t>
                      </a:r>
                      <a:br>
                        <a:rPr lang="en-US" sz="1100" b="1" kern="1200">
                          <a:solidFill>
                            <a:schemeClr val="tx1"/>
                          </a:solidFill>
                          <a:latin typeface="+mn-lt"/>
                          <a:ea typeface="+mn-ea"/>
                          <a:cs typeface="+mn-cs"/>
                        </a:rPr>
                      </a:br>
                      <a:r>
                        <a:rPr lang="en-US" sz="900" b="1" kern="1200">
                          <a:solidFill>
                            <a:schemeClr val="tx1"/>
                          </a:solidFill>
                          <a:latin typeface="+mn-lt"/>
                          <a:ea typeface="+mn-ea"/>
                          <a:cs typeface="+mn-cs"/>
                        </a:rPr>
                        <a:t>(romiplostim)</a:t>
                      </a:r>
                      <a:r>
                        <a:rPr lang="en-US" sz="900" b="1" kern="1200" baseline="30000">
                          <a:solidFill>
                            <a:schemeClr val="tx1"/>
                          </a:solidFill>
                          <a:latin typeface="+mn-lt"/>
                          <a:ea typeface="+mn-ea"/>
                          <a:cs typeface="+mn-cs"/>
                        </a:rPr>
                        <a:t>1</a:t>
                      </a:r>
                      <a:endParaRPr lang="en-US" sz="1100" b="1" baseline="30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TPO-RA agonist</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100" b="1">
                          <a:solidFill>
                            <a:schemeClr val="bg1"/>
                          </a:solidFill>
                          <a:latin typeface="+mj-lt"/>
                        </a:rPr>
                        <a:t>3</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a:t>Chemotherapy-induced thrombocytopenia (RECITE; PROCLAIM</a:t>
                      </a:r>
                      <a:r>
                        <a:rPr lang="en-US" sz="1100" b="0" i="0" kern="1200">
                          <a:solidFill>
                            <a:schemeClr val="tx1"/>
                          </a:solidFill>
                          <a:effectLst/>
                          <a:latin typeface="+mn-lt"/>
                          <a:ea typeface="+mn-ea"/>
                          <a:cs typeface="+mn-cs"/>
                        </a:rPr>
                        <a:t>)</a:t>
                      </a:r>
                      <a:r>
                        <a:rPr lang="en-US" sz="1100" b="0" i="0" kern="1200" baseline="30000">
                          <a:solidFill>
                            <a:schemeClr val="tx1"/>
                          </a:solidFill>
                          <a:effectLst/>
                          <a:latin typeface="+mn-lt"/>
                          <a:ea typeface="+mn-ea"/>
                          <a:cs typeface="+mn-cs"/>
                        </a:rPr>
                        <a:t>3</a:t>
                      </a:r>
                      <a:r>
                        <a:rPr lang="en-US" sz="1100" baseline="30000"/>
                        <a:t>,4</a:t>
                      </a:r>
                      <a:endParaRPr lang="en-US" sz="1100" i="0" baseline="30000">
                        <a:solidFill>
                          <a:schemeClr val="tx1"/>
                        </a:solidFill>
                        <a:latin typeface="+mj-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PCD: August 29, 2023; PCD: April 28, 2024</a:t>
                      </a:r>
                      <a:r>
                        <a:rPr lang="en-US" sz="1100" kern="1200" baseline="30000">
                          <a:solidFill>
                            <a:schemeClr val="tx1"/>
                          </a:solidFill>
                          <a:latin typeface="+mn-lt"/>
                          <a:ea typeface="+mn-ea"/>
                          <a:cs typeface="+mn-cs"/>
                        </a:rPr>
                        <a:t>3,4</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6840906"/>
                  </a:ext>
                </a:extLst>
              </a:tr>
              <a:tr h="720000">
                <a:tc>
                  <a:txBody>
                    <a:bodyPr vert="vert270" wrap="square"/>
                    <a:lstStyle/>
                    <a:p>
                      <a:pPr algn="ctr"/>
                      <a:endParaRPr lang="en-US" sz="600">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b="1" kern="1200">
                          <a:solidFill>
                            <a:schemeClr val="tx1"/>
                          </a:solidFill>
                          <a:latin typeface="+mn-lt"/>
                          <a:ea typeface="+mn-ea"/>
                          <a:cs typeface="+mn-cs"/>
                        </a:rPr>
                        <a:t>TARLATAMAB </a:t>
                      </a:r>
                      <a:r>
                        <a:rPr lang="en-US" sz="900" b="1" kern="1200">
                          <a:solidFill>
                            <a:schemeClr val="tx1"/>
                          </a:solidFill>
                          <a:latin typeface="+mn-lt"/>
                          <a:ea typeface="+mn-ea"/>
                          <a:cs typeface="+mn-cs"/>
                        </a:rPr>
                        <a:t>(formerly AMG 757)</a:t>
                      </a:r>
                      <a:r>
                        <a:rPr lang="en-US" sz="900" b="1" kern="1200" baseline="30000">
                          <a:solidFill>
                            <a:schemeClr val="tx1"/>
                          </a:solidFill>
                          <a:latin typeface="+mn-lt"/>
                          <a:ea typeface="+mn-ea"/>
                          <a:cs typeface="+mn-cs"/>
                        </a:rPr>
                        <a:t>1</a:t>
                      </a:r>
                      <a:endParaRPr lang="en-US" sz="1100" b="1" baseline="30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ct val="0"/>
                        </a:spcAft>
                      </a:pPr>
                      <a:r>
                        <a:rPr lang="en-US" sz="1100" kern="1200">
                          <a:solidFill>
                            <a:schemeClr val="tx1"/>
                          </a:solidFill>
                          <a:latin typeface="+mn-lt"/>
                          <a:ea typeface="+mn-ea"/>
                          <a:cs typeface="+mn-cs"/>
                        </a:rPr>
                        <a:t>HLE anti-DLL3 x anti-CD3</a:t>
                      </a:r>
                      <a:endParaRPr lang="en-US" sz="11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algn="ctr">
                        <a:lnSpc>
                          <a:spcPct val="100000"/>
                        </a:lnSpc>
                        <a:spcBef>
                          <a:spcPct val="0"/>
                        </a:spcBef>
                        <a:spcAft>
                          <a:spcPts val="600"/>
                        </a:spcAft>
                      </a:pPr>
                      <a:r>
                        <a:rPr lang="en-US" sz="1100" b="1" kern="1200">
                          <a:solidFill>
                            <a:schemeClr val="bg1"/>
                          </a:solidFill>
                          <a:latin typeface="+mn-lt"/>
                          <a:ea typeface="+mn-ea"/>
                          <a:cs typeface="+mn-cs"/>
                        </a:rPr>
                        <a:t>2</a:t>
                      </a:r>
                      <a:endParaRPr lang="en-US" sz="1100" b="1">
                        <a:solidFill>
                          <a:schemeClr val="bg1"/>
                        </a:solidFill>
                        <a:latin typeface="+mj-lt"/>
                      </a:endParaRP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vert="horz" wrap="square"/>
                    <a:lstStyle/>
                    <a:p>
                      <a:pPr marL="0" marR="0" lvl="0" indent="0" algn="l" defTabSz="914286"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Relapsed/refractory small cell lung cancer </a:t>
                      </a:r>
                      <a:br>
                        <a:rPr lang="en-US" sz="1100" kern="1200">
                          <a:solidFill>
                            <a:schemeClr val="tx1"/>
                          </a:solidFill>
                          <a:latin typeface="+mn-lt"/>
                          <a:ea typeface="+mn-ea"/>
                          <a:cs typeface="+mn-cs"/>
                        </a:rPr>
                      </a:br>
                      <a:r>
                        <a:rPr lang="en-US" sz="1100" kern="1200">
                          <a:solidFill>
                            <a:schemeClr val="tx1"/>
                          </a:solidFill>
                          <a:latin typeface="+mn-lt"/>
                          <a:ea typeface="+mn-ea"/>
                          <a:cs typeface="+mn-cs"/>
                        </a:rPr>
                        <a:t>(</a:t>
                      </a:r>
                      <a:r>
                        <a:rPr lang="en-US" sz="1100" b="0" i="0" kern="1200">
                          <a:solidFill>
                            <a:schemeClr val="tx1"/>
                          </a:solidFill>
                          <a:effectLst/>
                          <a:latin typeface="+mn-lt"/>
                          <a:ea typeface="+mn-ea"/>
                          <a:cs typeface="+mn-cs"/>
                        </a:rPr>
                        <a:t>DeLLphi-301</a:t>
                      </a:r>
                      <a:r>
                        <a:rPr lang="en-US" sz="1100" b="0" kern="1200" baseline="0">
                          <a:solidFill>
                            <a:schemeClr val="tx1"/>
                          </a:solidFill>
                          <a:latin typeface="+mn-lt"/>
                          <a:ea typeface="+mn-ea"/>
                          <a:cs typeface="+mn-cs"/>
                        </a:rPr>
                        <a:t>)</a:t>
                      </a:r>
                      <a:r>
                        <a:rPr lang="en-US" sz="1100" b="0" kern="1200" baseline="30000">
                          <a:solidFill>
                            <a:schemeClr val="tx1"/>
                          </a:solidFill>
                          <a:latin typeface="+mn-lt"/>
                          <a:ea typeface="+mn-ea"/>
                          <a:cs typeface="+mn-cs"/>
                        </a:rPr>
                        <a:t>5</a:t>
                      </a: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PCD: June 21, 2023</a:t>
                      </a:r>
                      <a:r>
                        <a:rPr lang="en-US" sz="1100" kern="1200" baseline="30000">
                          <a:solidFill>
                            <a:schemeClr val="tx1"/>
                          </a:solidFill>
                          <a:latin typeface="+mn-lt"/>
                          <a:ea typeface="+mn-ea"/>
                          <a:cs typeface="+mn-cs"/>
                        </a:rPr>
                        <a:t>5</a:t>
                      </a:r>
                      <a:endParaRPr lang="en-US" sz="1100" strike="sngStrike" baseline="30000">
                        <a:solidFill>
                          <a:schemeClr val="tx1"/>
                        </a:solidFill>
                        <a:latin typeface="+mj-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5EEF2"/>
                    </a:solidFill>
                  </a:tcPr>
                </a:tc>
                <a:extLst>
                  <a:ext uri="{0D108BD9-81ED-4DB2-BD59-A6C34878D82A}">
                    <a16:rowId xmlns:a16="http://schemas.microsoft.com/office/drawing/2014/main" val="496177228"/>
                  </a:ext>
                </a:extLst>
              </a:tr>
              <a:tr h="612000">
                <a:tc>
                  <a:txBody>
                    <a:bodyPr vert="vert270" wrap="square"/>
                    <a:lstStyle/>
                    <a:p>
                      <a:pPr algn="ctr"/>
                      <a:endParaRPr lang="en-US" sz="600">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vert="horz" wrap="square"/>
                    <a:lstStyle/>
                    <a:p>
                      <a:pPr algn="ctr">
                        <a:lnSpc>
                          <a:spcPct val="100000"/>
                        </a:lnSpc>
                        <a:spcBef>
                          <a:spcPct val="0"/>
                        </a:spcBef>
                        <a:spcAft>
                          <a:spcPts val="600"/>
                        </a:spcAft>
                      </a:pPr>
                      <a:r>
                        <a:rPr lang="en-US" sz="1100" b="1" baseline="0" err="1">
                          <a:solidFill>
                            <a:schemeClr val="tx1"/>
                          </a:solidFill>
                          <a:latin typeface="+mn-lt"/>
                        </a:rPr>
                        <a:t>Kyprolis</a:t>
                      </a:r>
                      <a:r>
                        <a:rPr lang="en-US" sz="1100" b="1" baseline="30000">
                          <a:solidFill>
                            <a:schemeClr val="tx1"/>
                          </a:solidFill>
                          <a:latin typeface="+mn-lt"/>
                        </a:rPr>
                        <a:t>®</a:t>
                      </a:r>
                    </a:p>
                    <a:p>
                      <a:pPr algn="ctr">
                        <a:lnSpc>
                          <a:spcPct val="100000"/>
                        </a:lnSpc>
                        <a:spcBef>
                          <a:spcPct val="0"/>
                        </a:spcBef>
                        <a:spcAft>
                          <a:spcPts val="600"/>
                        </a:spcAft>
                      </a:pPr>
                      <a:r>
                        <a:rPr lang="en-US" sz="1000" b="1" baseline="0">
                          <a:solidFill>
                            <a:schemeClr val="tx1"/>
                          </a:solidFill>
                          <a:latin typeface="+mn-lt"/>
                        </a:rPr>
                        <a:t>(carfilzomib)</a:t>
                      </a:r>
                      <a:r>
                        <a:rPr lang="en-US" sz="1000" b="1" baseline="30000">
                          <a:solidFill>
                            <a:schemeClr val="tx1"/>
                          </a:solidFill>
                          <a:latin typeface="+mn-lt"/>
                        </a:rPr>
                        <a:t>1,6</a:t>
                      </a:r>
                      <a:endParaRPr lang="en-US" sz="1000" b="1" baseline="0">
                        <a:solidFill>
                          <a:schemeClr val="tx1"/>
                        </a:solidFill>
                        <a:latin typeface="+mn-lt"/>
                      </a:endParaRPr>
                    </a:p>
                  </a:txBody>
                  <a:tcPr marT="10800" marB="108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rowSpan="2">
                  <a:txBody>
                    <a:bodyPr vert="horz" wrap="square"/>
                    <a:lstStyle/>
                    <a:p>
                      <a:pPr marL="0" marR="0" lvl="0" indent="0" algn="ctr" defTabSz="914286" rtl="0" eaLnBrk="1" fontAlgn="auto" latinLnBrk="0" hangingPunct="1">
                        <a:lnSpc>
                          <a:spcPct val="100000"/>
                        </a:lnSpc>
                        <a:spcBef>
                          <a:spcPct val="0"/>
                        </a:spcBef>
                        <a:spcAft>
                          <a:spcPts val="600"/>
                        </a:spcAft>
                        <a:buClrTx/>
                        <a:buSzTx/>
                        <a:buFontTx/>
                        <a:buNone/>
                        <a:defRPr/>
                      </a:pPr>
                      <a:r>
                        <a:rPr lang="en-US" sz="1100">
                          <a:solidFill>
                            <a:schemeClr val="tx1"/>
                          </a:solidFill>
                          <a:latin typeface="+mn-lt"/>
                        </a:rPr>
                        <a:t>Proteasome inhibitor</a:t>
                      </a:r>
                    </a:p>
                  </a:txBody>
                  <a:tcPr marT="10800" marB="10800"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100" b="1">
                          <a:solidFill>
                            <a:schemeClr val="bg1"/>
                          </a:solidFill>
                          <a:latin typeface="+mn-lt"/>
                        </a:rPr>
                        <a:t>3</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i="0" baseline="0">
                          <a:solidFill>
                            <a:schemeClr val="tx1"/>
                          </a:solidFill>
                          <a:latin typeface="+mn-lt"/>
                        </a:rPr>
                        <a:t>Relapsed/refractory multiple myeloma (ARROW-2)</a:t>
                      </a:r>
                      <a:r>
                        <a:rPr lang="en-US" sz="1100" i="0" baseline="30000">
                          <a:solidFill>
                            <a:schemeClr val="tx1"/>
                          </a:solidFill>
                          <a:latin typeface="+mn-lt"/>
                        </a:rPr>
                        <a:t>7</a:t>
                      </a:r>
                      <a:endParaRPr lang="en-US" sz="1100" i="0" baseline="0">
                        <a:solidFill>
                          <a:schemeClr val="tx1"/>
                        </a:solidFill>
                        <a:latin typeface="+mn-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kern="1200">
                          <a:solidFill>
                            <a:schemeClr val="tx1"/>
                          </a:solidFill>
                          <a:latin typeface="+mn-lt"/>
                          <a:ea typeface="+mn-ea"/>
                          <a:cs typeface="+mn-cs"/>
                        </a:rPr>
                        <a:t>PCD: February 28, 2023</a:t>
                      </a:r>
                      <a:r>
                        <a:rPr lang="en-US" sz="1100" kern="1200" baseline="30000">
                          <a:solidFill>
                            <a:schemeClr val="tx1"/>
                          </a:solidFill>
                          <a:latin typeface="+mn-lt"/>
                          <a:ea typeface="+mn-ea"/>
                          <a:cs typeface="+mn-cs"/>
                        </a:rPr>
                        <a:t>7</a:t>
                      </a:r>
                      <a:endParaRPr lang="en-US" sz="1100">
                        <a:solidFill>
                          <a:schemeClr val="tx1"/>
                        </a:solidFill>
                        <a:latin typeface="+mn-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039682"/>
                  </a:ext>
                </a:extLst>
              </a:tr>
              <a:tr h="612000">
                <a:tc>
                  <a:txBody>
                    <a:bodyPr vert="vert270" wrap="square"/>
                    <a:lstStyle/>
                    <a:p>
                      <a:pPr algn="ctr"/>
                      <a:endParaRPr lang="en-US" sz="600">
                        <a:solidFill>
                          <a:schemeClr val="tx1"/>
                        </a:solidFill>
                        <a:latin typeface="+mj-lt"/>
                      </a:endParaRPr>
                    </a:p>
                  </a:txBody>
                  <a:tcPr marT="10800" marB="10800" vert="vert27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vMerge="1">
                  <a:txBody>
                    <a:bodyPr vert="horz" wrap="square"/>
                    <a:lstStyle/>
                    <a:p>
                      <a:endParaRPr lang="en-US"/>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vMerge="1">
                  <a:txBody>
                    <a:bodyPr vert="horz" wrap="square"/>
                    <a:lstStyle/>
                    <a:p>
                      <a:endParaRPr lang="en-US"/>
                    </a:p>
                  </a:txBody>
                  <a:tcP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algn="ctr">
                        <a:lnSpc>
                          <a:spcPct val="100000"/>
                        </a:lnSpc>
                        <a:spcBef>
                          <a:spcPct val="0"/>
                        </a:spcBef>
                        <a:spcAft>
                          <a:spcPts val="600"/>
                        </a:spcAft>
                      </a:pPr>
                      <a:r>
                        <a:rPr lang="en-US" sz="1100" b="1">
                          <a:solidFill>
                            <a:schemeClr val="bg1"/>
                          </a:solidFill>
                          <a:latin typeface="+mn-lt"/>
                        </a:rPr>
                        <a:t>2</a:t>
                      </a:r>
                    </a:p>
                  </a:txBody>
                  <a:tcPr marT="10800"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vert="horz" wrap="square"/>
                    <a:lstStyle/>
                    <a:p>
                      <a:pPr marL="0" marR="0" indent="0" algn="l" defTabSz="914286" rtl="0" eaLnBrk="1" fontAlgn="auto" latinLnBrk="0" hangingPunct="1">
                        <a:lnSpc>
                          <a:spcPct val="100000"/>
                        </a:lnSpc>
                        <a:spcBef>
                          <a:spcPct val="0"/>
                        </a:spcBef>
                        <a:spcAft>
                          <a:spcPts val="600"/>
                        </a:spcAft>
                        <a:buClrTx/>
                        <a:buSzTx/>
                        <a:buFontTx/>
                        <a:buNone/>
                        <a:defRPr/>
                      </a:pPr>
                      <a:r>
                        <a:rPr lang="en-US" sz="1100" i="0" baseline="0">
                          <a:solidFill>
                            <a:schemeClr val="tx1"/>
                          </a:solidFill>
                          <a:latin typeface="+mn-lt"/>
                        </a:rPr>
                        <a:t>Pediatric relapsed/refractory acute lymphoblastic leukemia</a:t>
                      </a:r>
                      <a:r>
                        <a:rPr lang="en-US" sz="1100" i="0" baseline="30000">
                          <a:solidFill>
                            <a:schemeClr val="tx1"/>
                          </a:solidFill>
                          <a:latin typeface="+mn-lt"/>
                        </a:rPr>
                        <a:t>8</a:t>
                      </a:r>
                      <a:endParaRPr lang="en-US" sz="1100" i="0" baseline="0">
                        <a:solidFill>
                          <a:schemeClr val="tx1"/>
                        </a:solidFill>
                        <a:latin typeface="+mn-lt"/>
                      </a:endParaRPr>
                    </a:p>
                  </a:txBody>
                  <a:tcPr marT="10800" marB="10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vert="horz" wrap="square"/>
                    <a:lstStyle/>
                    <a:p>
                      <a:pPr marL="0" marR="0" lvl="0" indent="0" algn="l" defTabSz="914309" rtl="0" eaLnBrk="1" fontAlgn="auto" latinLnBrk="0" hangingPunct="1">
                        <a:lnSpc>
                          <a:spcPct val="100000"/>
                        </a:lnSpc>
                        <a:spcBef>
                          <a:spcPct val="0"/>
                        </a:spcBef>
                        <a:spcAft>
                          <a:spcPts val="600"/>
                        </a:spcAft>
                        <a:buClrTx/>
                        <a:buSzTx/>
                        <a:buFontTx/>
                        <a:buNone/>
                        <a:defRPr/>
                      </a:pPr>
                      <a:r>
                        <a:rPr lang="en-US" sz="1100">
                          <a:solidFill>
                            <a:schemeClr val="tx1"/>
                          </a:solidFill>
                          <a:latin typeface="+mn-lt"/>
                        </a:rPr>
                        <a:t>PCD: February 22, 2024</a:t>
                      </a:r>
                      <a:r>
                        <a:rPr lang="en-US" sz="1100" baseline="30000">
                          <a:solidFill>
                            <a:schemeClr val="tx1"/>
                          </a:solidFill>
                          <a:latin typeface="+mn-lt"/>
                        </a:rPr>
                        <a:t>8</a:t>
                      </a:r>
                      <a:endParaRPr lang="en-US" sz="1100">
                        <a:solidFill>
                          <a:schemeClr val="tx1"/>
                        </a:solidFill>
                        <a:latin typeface="+mn-lt"/>
                      </a:endParaRPr>
                    </a:p>
                  </a:txBody>
                  <a:tcPr marT="10800" marB="10800" anchor="ctr">
                    <a:lnL w="6350" cap="flat" cmpd="sng" algn="ctr">
                      <a:solidFill>
                        <a:schemeClr val="bg1">
                          <a:lumMod val="65000"/>
                        </a:schemeClr>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9470179"/>
                  </a:ext>
                </a:extLst>
              </a:tr>
            </a:tbl>
          </a:graphicData>
        </a:graphic>
      </p:graphicFrame>
      <p:sp>
        <p:nvSpPr>
          <p:cNvPr id="5" name="Rectangle: Top Corners Rounded 4">
            <a:extLst>
              <a:ext uri="{FF2B5EF4-FFF2-40B4-BE49-F238E27FC236}">
                <a16:creationId xmlns:a16="http://schemas.microsoft.com/office/drawing/2014/main" id="{BB2F30F3-8539-BA76-06D9-BE3E7AFD543B}"/>
              </a:ext>
            </a:extLst>
          </p:cNvPr>
          <p:cNvSpPr/>
          <p:nvPr/>
        </p:nvSpPr>
        <p:spPr bwMode="auto">
          <a:xfrm rot="16200000">
            <a:off x="277571" y="1561068"/>
            <a:ext cx="721515" cy="590238"/>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Monoclonal Antibody</a:t>
            </a:r>
          </a:p>
        </p:txBody>
      </p:sp>
      <p:sp>
        <p:nvSpPr>
          <p:cNvPr id="6" name="Rectangle: Top Corners Rounded 5">
            <a:extLst>
              <a:ext uri="{FF2B5EF4-FFF2-40B4-BE49-F238E27FC236}">
                <a16:creationId xmlns:a16="http://schemas.microsoft.com/office/drawing/2014/main" id="{93382842-9B93-B673-6D57-C5AD9EDB1E2A}"/>
              </a:ext>
            </a:extLst>
          </p:cNvPr>
          <p:cNvSpPr/>
          <p:nvPr/>
        </p:nvSpPr>
        <p:spPr bwMode="auto">
          <a:xfrm rot="16200000">
            <a:off x="291857" y="3016802"/>
            <a:ext cx="692944" cy="590238"/>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BiTE</a:t>
            </a:r>
            <a:r>
              <a:rPr lang="en-US" sz="800" b="1" baseline="30000">
                <a:solidFill>
                  <a:schemeClr val="bg1"/>
                </a:solidFill>
                <a:latin typeface="Arial"/>
              </a:rPr>
              <a:t>®</a:t>
            </a:r>
            <a:r>
              <a:rPr lang="en-US" sz="800" b="1">
                <a:solidFill>
                  <a:schemeClr val="bg1"/>
                </a:solidFill>
                <a:latin typeface="Arial"/>
              </a:rPr>
              <a:t> Antibody</a:t>
            </a:r>
            <a:br>
              <a:rPr lang="en-US" sz="800" b="1">
                <a:solidFill>
                  <a:schemeClr val="bg1"/>
                </a:solidFill>
                <a:latin typeface="Arial"/>
              </a:rPr>
            </a:br>
            <a:r>
              <a:rPr lang="en-US" sz="800" b="1">
                <a:solidFill>
                  <a:schemeClr val="bg1"/>
                </a:solidFill>
                <a:latin typeface="Arial"/>
              </a:rPr>
              <a:t> Construct</a:t>
            </a:r>
          </a:p>
        </p:txBody>
      </p:sp>
      <p:sp>
        <p:nvSpPr>
          <p:cNvPr id="7" name="Rectangle: Top Corners Rounded 6">
            <a:extLst>
              <a:ext uri="{FF2B5EF4-FFF2-40B4-BE49-F238E27FC236}">
                <a16:creationId xmlns:a16="http://schemas.microsoft.com/office/drawing/2014/main" id="{FBD90367-C0D9-517B-C6C2-D7AD22469FEC}"/>
              </a:ext>
            </a:extLst>
          </p:cNvPr>
          <p:cNvSpPr/>
          <p:nvPr/>
        </p:nvSpPr>
        <p:spPr bwMode="auto">
          <a:xfrm rot="16200000">
            <a:off x="277570" y="2296078"/>
            <a:ext cx="721519" cy="590238"/>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Peptibody</a:t>
            </a:r>
          </a:p>
        </p:txBody>
      </p:sp>
      <p:grpSp>
        <p:nvGrpSpPr>
          <p:cNvPr id="10" name="Group 27">
            <a:extLst>
              <a:ext uri="{FF2B5EF4-FFF2-40B4-BE49-F238E27FC236}">
                <a16:creationId xmlns:a16="http://schemas.microsoft.com/office/drawing/2014/main" id="{AD5539B4-5D1F-3EEE-1C48-EE60ECEA60E3}"/>
              </a:ext>
            </a:extLst>
          </p:cNvPr>
          <p:cNvGrpSpPr/>
          <p:nvPr/>
        </p:nvGrpSpPr>
        <p:grpSpPr>
          <a:xfrm>
            <a:off x="11633597" y="125697"/>
            <a:ext cx="418940" cy="310197"/>
            <a:chOff x="9357950" y="3694748"/>
            <a:chExt cx="1020763" cy="839788"/>
          </a:xfrm>
          <a:solidFill>
            <a:schemeClr val="accent1"/>
          </a:solidFill>
        </p:grpSpPr>
        <p:sp>
          <p:nvSpPr>
            <p:cNvPr id="15" name="Freeform 6">
              <a:hlinkClick action="ppaction://noaction"/>
              <a:extLst>
                <a:ext uri="{FF2B5EF4-FFF2-40B4-BE49-F238E27FC236}">
                  <a16:creationId xmlns:a16="http://schemas.microsoft.com/office/drawing/2014/main" id="{A82CBA09-8083-3F0C-949E-6A0C66AC070B}"/>
                </a:ext>
              </a:extLst>
            </p:cNvPr>
            <p:cNvSpPr/>
            <p:nvPr/>
          </p:nvSpPr>
          <p:spPr bwMode="auto">
            <a:xfrm>
              <a:off x="9510350" y="3858261"/>
              <a:ext cx="723900" cy="676275"/>
            </a:xfrm>
            <a:custGeom>
              <a:gdLst>
                <a:gd name="T0" fmla="*/ 65 w 191"/>
                <a:gd name="T1" fmla="*/ 178 h 178"/>
                <a:gd name="T2" fmla="*/ 23 w 191"/>
                <a:gd name="T3" fmla="*/ 178 h 178"/>
                <a:gd name="T4" fmla="*/ 0 w 191"/>
                <a:gd name="T5" fmla="*/ 155 h 178"/>
                <a:gd name="T6" fmla="*/ 0 w 191"/>
                <a:gd name="T7" fmla="*/ 73 h 178"/>
                <a:gd name="T8" fmla="*/ 4 w 191"/>
                <a:gd name="T9" fmla="*/ 67 h 178"/>
                <a:gd name="T10" fmla="*/ 85 w 191"/>
                <a:gd name="T11" fmla="*/ 5 h 178"/>
                <a:gd name="T12" fmla="*/ 106 w 191"/>
                <a:gd name="T13" fmla="*/ 5 h 178"/>
                <a:gd name="T14" fmla="*/ 172 w 191"/>
                <a:gd name="T15" fmla="*/ 55 h 178"/>
                <a:gd name="T16" fmla="*/ 186 w 191"/>
                <a:gd name="T17" fmla="*/ 67 h 178"/>
                <a:gd name="T18" fmla="*/ 190 w 191"/>
                <a:gd name="T19" fmla="*/ 74 h 178"/>
                <a:gd name="T20" fmla="*/ 190 w 191"/>
                <a:gd name="T21" fmla="*/ 152 h 178"/>
                <a:gd name="T22" fmla="*/ 164 w 191"/>
                <a:gd name="T23" fmla="*/ 178 h 178"/>
                <a:gd name="T24" fmla="*/ 123 w 191"/>
                <a:gd name="T25" fmla="*/ 178 h 178"/>
                <a:gd name="T26" fmla="*/ 123 w 191"/>
                <a:gd name="T27" fmla="*/ 173 h 178"/>
                <a:gd name="T28" fmla="*/ 123 w 191"/>
                <a:gd name="T29" fmla="*/ 120 h 178"/>
                <a:gd name="T30" fmla="*/ 102 w 191"/>
                <a:gd name="T31" fmla="*/ 99 h 178"/>
                <a:gd name="T32" fmla="*/ 84 w 191"/>
                <a:gd name="T33" fmla="*/ 99 h 178"/>
                <a:gd name="T34" fmla="*/ 65 w 191"/>
                <a:gd name="T35" fmla="*/ 118 h 178"/>
                <a:gd name="T36" fmla="*/ 65 w 191"/>
                <a:gd name="T37" fmla="*/ 173 h 178"/>
                <a:gd name="T38" fmla="*/ 65 w 191"/>
                <a:gd name="T39" fmla="*/ 178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178">
                  <a:moveTo>
                    <a:pt x="65" y="178"/>
                  </a:moveTo>
                  <a:cubicBezTo>
                    <a:pt x="50" y="178"/>
                    <a:pt x="36" y="178"/>
                    <a:pt x="23" y="178"/>
                  </a:cubicBezTo>
                  <a:cubicBezTo>
                    <a:pt x="11" y="177"/>
                    <a:pt x="1" y="167"/>
                    <a:pt x="0" y="155"/>
                  </a:cubicBezTo>
                  <a:cubicBezTo>
                    <a:pt x="0" y="128"/>
                    <a:pt x="0" y="101"/>
                    <a:pt x="0" y="73"/>
                  </a:cubicBezTo>
                  <a:cubicBezTo>
                    <a:pt x="0" y="71"/>
                    <a:pt x="2" y="68"/>
                    <a:pt x="4" y="67"/>
                  </a:cubicBezTo>
                  <a:cubicBezTo>
                    <a:pt x="31" y="46"/>
                    <a:pt x="58" y="26"/>
                    <a:pt x="85" y="5"/>
                  </a:cubicBezTo>
                  <a:cubicBezTo>
                    <a:pt x="92" y="0"/>
                    <a:pt x="99" y="0"/>
                    <a:pt x="106" y="5"/>
                  </a:cubicBezTo>
                  <a:cubicBezTo>
                    <a:pt x="128" y="22"/>
                    <a:pt x="150" y="39"/>
                    <a:pt x="172" y="55"/>
                  </a:cubicBezTo>
                  <a:cubicBezTo>
                    <a:pt x="177" y="59"/>
                    <a:pt x="181" y="63"/>
                    <a:pt x="186" y="67"/>
                  </a:cubicBezTo>
                  <a:cubicBezTo>
                    <a:pt x="189" y="69"/>
                    <a:pt x="190" y="71"/>
                    <a:pt x="190" y="74"/>
                  </a:cubicBezTo>
                  <a:cubicBezTo>
                    <a:pt x="190" y="100"/>
                    <a:pt x="190" y="126"/>
                    <a:pt x="190" y="152"/>
                  </a:cubicBezTo>
                  <a:cubicBezTo>
                    <a:pt x="191" y="167"/>
                    <a:pt x="178" y="178"/>
                    <a:pt x="164" y="178"/>
                  </a:cubicBezTo>
                  <a:cubicBezTo>
                    <a:pt x="151" y="177"/>
                    <a:pt x="137" y="178"/>
                    <a:pt x="123" y="178"/>
                  </a:cubicBezTo>
                  <a:cubicBezTo>
                    <a:pt x="123" y="176"/>
                    <a:pt x="123" y="175"/>
                    <a:pt x="123" y="173"/>
                  </a:cubicBezTo>
                  <a:cubicBezTo>
                    <a:pt x="123" y="155"/>
                    <a:pt x="123" y="138"/>
                    <a:pt x="123" y="120"/>
                  </a:cubicBezTo>
                  <a:cubicBezTo>
                    <a:pt x="123" y="107"/>
                    <a:pt x="115" y="99"/>
                    <a:pt x="102" y="99"/>
                  </a:cubicBezTo>
                  <a:cubicBezTo>
                    <a:pt x="96" y="99"/>
                    <a:pt x="90" y="99"/>
                    <a:pt x="84" y="99"/>
                  </a:cubicBezTo>
                  <a:cubicBezTo>
                    <a:pt x="73" y="100"/>
                    <a:pt x="65" y="108"/>
                    <a:pt x="65" y="118"/>
                  </a:cubicBezTo>
                  <a:cubicBezTo>
                    <a:pt x="65" y="136"/>
                    <a:pt x="65" y="155"/>
                    <a:pt x="65" y="173"/>
                  </a:cubicBezTo>
                  <a:cubicBezTo>
                    <a:pt x="65" y="174"/>
                    <a:pt x="65" y="176"/>
                    <a:pt x="65" y="178"/>
                  </a:cubicBezTo>
                  <a:close/>
                </a:path>
              </a:pathLst>
            </a:custGeom>
            <a:grpFill/>
            <a:ln>
              <a:noFill/>
            </a:ln>
          </p:spPr>
          <p:txBody>
            <a:bodyPr/>
            <a:lstStyle/>
            <a:p>
              <a:pPr>
                <a:defRPr/>
              </a:pPr>
              <a:endParaRPr lang="en-GB" sz="1620">
                <a:solidFill>
                  <a:prstClr val="black"/>
                </a:solidFill>
                <a:cs typeface="Arial"/>
              </a:endParaRPr>
            </a:p>
          </p:txBody>
        </p:sp>
        <p:sp>
          <p:nvSpPr>
            <p:cNvPr id="16" name="Freeform 7">
              <a:extLst>
                <a:ext uri="{FF2B5EF4-FFF2-40B4-BE49-F238E27FC236}">
                  <a16:creationId xmlns:a16="http://schemas.microsoft.com/office/drawing/2014/main" id="{62EC8D27-672D-C494-9589-F381EC5C0380}"/>
                </a:ext>
              </a:extLst>
            </p:cNvPr>
            <p:cNvSpPr/>
            <p:nvPr/>
          </p:nvSpPr>
          <p:spPr bwMode="auto">
            <a:xfrm>
              <a:off x="9357950" y="3694748"/>
              <a:ext cx="1020763" cy="417513"/>
            </a:xfrm>
            <a:custGeom>
              <a:gdLst>
                <a:gd name="T0" fmla="*/ 192 w 269"/>
                <a:gd name="T1" fmla="*/ 40 h 110"/>
                <a:gd name="T2" fmla="*/ 192 w 269"/>
                <a:gd name="T3" fmla="*/ 36 h 110"/>
                <a:gd name="T4" fmla="*/ 202 w 269"/>
                <a:gd name="T5" fmla="*/ 26 h 110"/>
                <a:gd name="T6" fmla="*/ 220 w 269"/>
                <a:gd name="T7" fmla="*/ 26 h 110"/>
                <a:gd name="T8" fmla="*/ 230 w 269"/>
                <a:gd name="T9" fmla="*/ 37 h 110"/>
                <a:gd name="T10" fmla="*/ 230 w 269"/>
                <a:gd name="T11" fmla="*/ 63 h 110"/>
                <a:gd name="T12" fmla="*/ 233 w 269"/>
                <a:gd name="T13" fmla="*/ 70 h 110"/>
                <a:gd name="T14" fmla="*/ 265 w 269"/>
                <a:gd name="T15" fmla="*/ 95 h 110"/>
                <a:gd name="T16" fmla="*/ 269 w 269"/>
                <a:gd name="T17" fmla="*/ 100 h 110"/>
                <a:gd name="T18" fmla="*/ 266 w 269"/>
                <a:gd name="T19" fmla="*/ 107 h 110"/>
                <a:gd name="T20" fmla="*/ 258 w 269"/>
                <a:gd name="T21" fmla="*/ 107 h 110"/>
                <a:gd name="T22" fmla="*/ 231 w 269"/>
                <a:gd name="T23" fmla="*/ 87 h 110"/>
                <a:gd name="T24" fmla="*/ 141 w 269"/>
                <a:gd name="T25" fmla="*/ 19 h 110"/>
                <a:gd name="T26" fmla="*/ 130 w 269"/>
                <a:gd name="T27" fmla="*/ 19 h 110"/>
                <a:gd name="T28" fmla="*/ 15 w 269"/>
                <a:gd name="T29" fmla="*/ 105 h 110"/>
                <a:gd name="T30" fmla="*/ 3 w 269"/>
                <a:gd name="T31" fmla="*/ 106 h 110"/>
                <a:gd name="T32" fmla="*/ 7 w 269"/>
                <a:gd name="T33" fmla="*/ 94 h 110"/>
                <a:gd name="T34" fmla="*/ 122 w 269"/>
                <a:gd name="T35" fmla="*/ 7 h 110"/>
                <a:gd name="T36" fmla="*/ 149 w 269"/>
                <a:gd name="T37" fmla="*/ 8 h 110"/>
                <a:gd name="T38" fmla="*/ 188 w 269"/>
                <a:gd name="T39" fmla="*/ 37 h 110"/>
                <a:gd name="T40" fmla="*/ 192 w 269"/>
                <a:gd name="T41" fmla="*/ 40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110">
                  <a:moveTo>
                    <a:pt x="192" y="40"/>
                  </a:moveTo>
                  <a:cubicBezTo>
                    <a:pt x="192" y="38"/>
                    <a:pt x="192" y="37"/>
                    <a:pt x="192" y="36"/>
                  </a:cubicBezTo>
                  <a:cubicBezTo>
                    <a:pt x="193" y="30"/>
                    <a:pt x="196" y="26"/>
                    <a:pt x="202" y="26"/>
                  </a:cubicBezTo>
                  <a:cubicBezTo>
                    <a:pt x="208" y="26"/>
                    <a:pt x="214" y="26"/>
                    <a:pt x="220" y="26"/>
                  </a:cubicBezTo>
                  <a:cubicBezTo>
                    <a:pt x="226" y="26"/>
                    <a:pt x="230" y="30"/>
                    <a:pt x="230" y="37"/>
                  </a:cubicBezTo>
                  <a:cubicBezTo>
                    <a:pt x="230" y="45"/>
                    <a:pt x="230" y="54"/>
                    <a:pt x="230" y="63"/>
                  </a:cubicBezTo>
                  <a:cubicBezTo>
                    <a:pt x="230" y="66"/>
                    <a:pt x="231" y="68"/>
                    <a:pt x="233" y="70"/>
                  </a:cubicBezTo>
                  <a:cubicBezTo>
                    <a:pt x="244" y="78"/>
                    <a:pt x="255" y="86"/>
                    <a:pt x="265" y="95"/>
                  </a:cubicBezTo>
                  <a:cubicBezTo>
                    <a:pt x="267" y="96"/>
                    <a:pt x="269" y="98"/>
                    <a:pt x="269" y="100"/>
                  </a:cubicBezTo>
                  <a:cubicBezTo>
                    <a:pt x="269" y="103"/>
                    <a:pt x="268" y="106"/>
                    <a:pt x="266" y="107"/>
                  </a:cubicBezTo>
                  <a:cubicBezTo>
                    <a:pt x="263" y="110"/>
                    <a:pt x="260" y="109"/>
                    <a:pt x="258" y="107"/>
                  </a:cubicBezTo>
                  <a:cubicBezTo>
                    <a:pt x="249" y="100"/>
                    <a:pt x="240" y="93"/>
                    <a:pt x="231" y="87"/>
                  </a:cubicBezTo>
                  <a:cubicBezTo>
                    <a:pt x="201" y="64"/>
                    <a:pt x="171" y="41"/>
                    <a:pt x="141" y="19"/>
                  </a:cubicBezTo>
                  <a:cubicBezTo>
                    <a:pt x="136" y="15"/>
                    <a:pt x="134" y="15"/>
                    <a:pt x="130" y="19"/>
                  </a:cubicBezTo>
                  <a:cubicBezTo>
                    <a:pt x="92" y="48"/>
                    <a:pt x="54" y="76"/>
                    <a:pt x="15" y="105"/>
                  </a:cubicBezTo>
                  <a:cubicBezTo>
                    <a:pt x="10" y="109"/>
                    <a:pt x="6" y="110"/>
                    <a:pt x="3" y="106"/>
                  </a:cubicBezTo>
                  <a:cubicBezTo>
                    <a:pt x="0" y="102"/>
                    <a:pt x="1" y="98"/>
                    <a:pt x="7" y="94"/>
                  </a:cubicBezTo>
                  <a:cubicBezTo>
                    <a:pt x="45" y="65"/>
                    <a:pt x="83" y="36"/>
                    <a:pt x="122" y="7"/>
                  </a:cubicBezTo>
                  <a:cubicBezTo>
                    <a:pt x="131" y="0"/>
                    <a:pt x="140" y="0"/>
                    <a:pt x="149" y="8"/>
                  </a:cubicBezTo>
                  <a:cubicBezTo>
                    <a:pt x="162" y="17"/>
                    <a:pt x="175" y="27"/>
                    <a:pt x="188" y="37"/>
                  </a:cubicBezTo>
                  <a:cubicBezTo>
                    <a:pt x="189" y="38"/>
                    <a:pt x="190" y="39"/>
                    <a:pt x="192" y="40"/>
                  </a:cubicBezTo>
                  <a:close/>
                </a:path>
              </a:pathLst>
            </a:custGeom>
            <a:grpFill/>
            <a:ln>
              <a:noFill/>
            </a:ln>
          </p:spPr>
          <p:txBody>
            <a:bodyPr/>
            <a:lstStyle/>
            <a:p>
              <a:pPr>
                <a:defRPr/>
              </a:pPr>
              <a:endParaRPr lang="en-GB" sz="1620">
                <a:solidFill>
                  <a:prstClr val="black"/>
                </a:solidFill>
                <a:cs typeface="Arial"/>
              </a:endParaRPr>
            </a:p>
          </p:txBody>
        </p:sp>
      </p:grpSp>
      <p:sp>
        <p:nvSpPr>
          <p:cNvPr id="17" name="Rectangle 16">
            <a:hlinkClick r:id="rId4" action="ppaction://hlinksldjump"/>
            <a:extLst>
              <a:ext uri="{FF2B5EF4-FFF2-40B4-BE49-F238E27FC236}">
                <a16:creationId xmlns:a16="http://schemas.microsoft.com/office/drawing/2014/main" id="{14E72449-2181-E7DC-53AF-B767773B58EC}"/>
              </a:ext>
            </a:extLst>
          </p:cNvPr>
          <p:cNvSpPr/>
          <p:nvPr/>
        </p:nvSpPr>
        <p:spPr bwMode="hidden">
          <a:xfrm>
            <a:off x="11592032" y="65116"/>
            <a:ext cx="55840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377"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nvGrpSpPr>
          <p:cNvPr id="30" name="Group 29">
            <a:extLst>
              <a:ext uri="{FF2B5EF4-FFF2-40B4-BE49-F238E27FC236}">
                <a16:creationId xmlns:a16="http://schemas.microsoft.com/office/drawing/2014/main" id="{88C94AC5-9814-438E-9F54-99E5E69A4211}"/>
              </a:ext>
            </a:extLst>
          </p:cNvPr>
          <p:cNvGrpSpPr/>
          <p:nvPr/>
        </p:nvGrpSpPr>
        <p:grpSpPr>
          <a:xfrm>
            <a:off x="1398708" y="1636731"/>
            <a:ext cx="438912" cy="438912"/>
            <a:chOff x="1036334" y="2767013"/>
            <a:chExt cx="520330" cy="520330"/>
          </a:xfrm>
        </p:grpSpPr>
        <p:sp>
          <p:nvSpPr>
            <p:cNvPr id="32" name="Oval 31">
              <a:extLst>
                <a:ext uri="{FF2B5EF4-FFF2-40B4-BE49-F238E27FC236}">
                  <a16:creationId xmlns:a16="http://schemas.microsoft.com/office/drawing/2014/main" id="{D357EE56-2D2B-4759-8507-430F73D36B91}"/>
                </a:ext>
              </a:extLst>
            </p:cNvPr>
            <p:cNvSpPr/>
            <p:nvPr/>
          </p:nvSpPr>
          <p:spPr bwMode="auto">
            <a:xfrm>
              <a:off x="1036334" y="2767013"/>
              <a:ext cx="520330" cy="520330"/>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33" name="Picture 32">
              <a:extLst>
                <a:ext uri="{FF2B5EF4-FFF2-40B4-BE49-F238E27FC236}">
                  <a16:creationId xmlns:a16="http://schemas.microsoft.com/office/drawing/2014/main" id="{2BDB9DA2-3B7D-413D-808C-71577C3AA1EF}"/>
                </a:ext>
              </a:extLst>
            </p:cNvPr>
            <p:cNvPicPr>
              <a:picLocks noChangeAspect="1"/>
            </p:cNvPicPr>
            <p:nvPr/>
          </p:nvPicPr>
          <p:blipFill>
            <a:blip r:embed="rId5"/>
            <a:stretch>
              <a:fillRect/>
            </a:stretch>
          </p:blipFill>
          <p:spPr>
            <a:xfrm>
              <a:off x="1098259" y="2828938"/>
              <a:ext cx="396480" cy="396480"/>
            </a:xfrm>
            <a:prstGeom prst="rect">
              <a:avLst/>
            </a:prstGeom>
          </p:spPr>
        </p:pic>
      </p:grpSp>
      <p:grpSp>
        <p:nvGrpSpPr>
          <p:cNvPr id="34" name="Group 33">
            <a:extLst>
              <a:ext uri="{FF2B5EF4-FFF2-40B4-BE49-F238E27FC236}">
                <a16:creationId xmlns:a16="http://schemas.microsoft.com/office/drawing/2014/main" id="{8E9C5A41-DC66-4E75-8580-86C8A029ADF8}"/>
              </a:ext>
            </a:extLst>
          </p:cNvPr>
          <p:cNvGrpSpPr/>
          <p:nvPr/>
        </p:nvGrpSpPr>
        <p:grpSpPr>
          <a:xfrm>
            <a:off x="1398708" y="2370154"/>
            <a:ext cx="438912" cy="438912"/>
            <a:chOff x="1036334" y="4519613"/>
            <a:chExt cx="520330" cy="520330"/>
          </a:xfrm>
        </p:grpSpPr>
        <p:sp>
          <p:nvSpPr>
            <p:cNvPr id="35" name="Oval 34">
              <a:extLst>
                <a:ext uri="{FF2B5EF4-FFF2-40B4-BE49-F238E27FC236}">
                  <a16:creationId xmlns:a16="http://schemas.microsoft.com/office/drawing/2014/main" id="{7F60ADCF-16F7-437C-8B46-04FA67558C44}"/>
                </a:ext>
              </a:extLst>
            </p:cNvPr>
            <p:cNvSpPr/>
            <p:nvPr/>
          </p:nvSpPr>
          <p:spPr bwMode="auto">
            <a:xfrm>
              <a:off x="1036334" y="4519613"/>
              <a:ext cx="520330" cy="520330"/>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36" name="Picture 35">
              <a:extLst>
                <a:ext uri="{FF2B5EF4-FFF2-40B4-BE49-F238E27FC236}">
                  <a16:creationId xmlns:a16="http://schemas.microsoft.com/office/drawing/2014/main" id="{8880D294-5A22-4A19-AE3D-219C1BC58132}"/>
                </a:ext>
              </a:extLst>
            </p:cNvPr>
            <p:cNvPicPr>
              <a:picLocks noChangeAspect="1"/>
            </p:cNvPicPr>
            <p:nvPr/>
          </p:nvPicPr>
          <p:blipFill>
            <a:blip r:embed="rId6"/>
            <a:stretch>
              <a:fillRect/>
            </a:stretch>
          </p:blipFill>
          <p:spPr>
            <a:xfrm>
              <a:off x="1105851" y="4589130"/>
              <a:ext cx="381296" cy="381296"/>
            </a:xfrm>
            <a:prstGeom prst="rect">
              <a:avLst/>
            </a:prstGeom>
          </p:spPr>
        </p:pic>
      </p:grpSp>
      <p:grpSp>
        <p:nvGrpSpPr>
          <p:cNvPr id="20" name="Group 19">
            <a:extLst>
              <a:ext uri="{FF2B5EF4-FFF2-40B4-BE49-F238E27FC236}">
                <a16:creationId xmlns:a16="http://schemas.microsoft.com/office/drawing/2014/main" id="{17A3751B-1F28-A985-CFDE-E6BB605767F0}"/>
              </a:ext>
            </a:extLst>
          </p:cNvPr>
          <p:cNvGrpSpPr/>
          <p:nvPr/>
        </p:nvGrpSpPr>
        <p:grpSpPr>
          <a:xfrm>
            <a:off x="1398708" y="3091672"/>
            <a:ext cx="438912" cy="438912"/>
            <a:chOff x="1340799" y="4017235"/>
            <a:chExt cx="520330" cy="520330"/>
          </a:xfrm>
        </p:grpSpPr>
        <p:sp>
          <p:nvSpPr>
            <p:cNvPr id="39" name="Oval 38">
              <a:extLst>
                <a:ext uri="{FF2B5EF4-FFF2-40B4-BE49-F238E27FC236}">
                  <a16:creationId xmlns:a16="http://schemas.microsoft.com/office/drawing/2014/main" id="{D4E8DD4F-0AEA-E204-B6B9-2055ADDE8B49}"/>
                </a:ext>
              </a:extLst>
            </p:cNvPr>
            <p:cNvSpPr/>
            <p:nvPr/>
          </p:nvSpPr>
          <p:spPr bwMode="auto">
            <a:xfrm>
              <a:off x="1340799" y="4017235"/>
              <a:ext cx="520330" cy="520330"/>
            </a:xfrm>
            <a:prstGeom prst="ellipse">
              <a:avLst/>
            </a:prstGeom>
            <a:solidFill>
              <a:schemeClr val="bg1"/>
            </a:solidFill>
            <a:ln w="9525" cap="flat" cmpd="sng" algn="ctr">
              <a:solidFill>
                <a:srgbClr val="00548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19" name="Picture 18" descr="A picture containing dark&#10;&#10;Description automatically generated">
              <a:extLst>
                <a:ext uri="{FF2B5EF4-FFF2-40B4-BE49-F238E27FC236}">
                  <a16:creationId xmlns:a16="http://schemas.microsoft.com/office/drawing/2014/main" id="{84F94D8A-996E-D68A-2C00-7BBCADC09392}"/>
                </a:ext>
              </a:extLst>
            </p:cNvPr>
            <p:cNvPicPr>
              <a:picLocks noChangeAspect="1"/>
            </p:cNvPicPr>
            <p:nvPr/>
          </p:nvPicPr>
          <p:blipFill>
            <a:blip r:embed="rId7">
              <a:extLst>
                <a:ext uri="{28A0092B-C50C-407E-A947-70E740481C1C}">
                  <a14:useLocalDpi xmlns:a14="http://schemas.microsoft.com/office/drawing/2010/main" val="0"/>
                </a:ext>
              </a:extLst>
            </a:blip>
            <a:srcRect l="15064" t="2783" r="9523" b="13781"/>
            <a:stretch>
              <a:fillRect/>
            </a:stretch>
          </p:blipFill>
          <p:spPr>
            <a:xfrm>
              <a:off x="1433086" y="4091662"/>
              <a:ext cx="335756" cy="371476"/>
            </a:xfrm>
            <a:prstGeom prst="rect">
              <a:avLst/>
            </a:prstGeom>
          </p:spPr>
        </p:pic>
      </p:grpSp>
      <p:sp>
        <p:nvSpPr>
          <p:cNvPr id="2" name="Rectangle 1">
            <a:extLst>
              <a:ext uri="{FF2B5EF4-FFF2-40B4-BE49-F238E27FC236}">
                <a16:creationId xmlns:a16="http://schemas.microsoft.com/office/drawing/2014/main" id="{AA019E1B-E859-6A2A-D868-61183CCF2038}"/>
              </a:ext>
            </a:extLst>
          </p:cNvPr>
          <p:cNvSpPr/>
          <p:nvPr/>
        </p:nvSpPr>
        <p:spPr bwMode="auto">
          <a:xfrm>
            <a:off x="245390" y="5553880"/>
            <a:ext cx="10568019" cy="88047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grpSp>
        <p:nvGrpSpPr>
          <p:cNvPr id="3" name="Group 2">
            <a:extLst>
              <a:ext uri="{FF2B5EF4-FFF2-40B4-BE49-F238E27FC236}">
                <a16:creationId xmlns:a16="http://schemas.microsoft.com/office/drawing/2014/main" id="{920411EE-CF5F-9ACD-F1D9-028646E46D37}"/>
              </a:ext>
            </a:extLst>
          </p:cNvPr>
          <p:cNvGrpSpPr/>
          <p:nvPr/>
        </p:nvGrpSpPr>
        <p:grpSpPr>
          <a:xfrm>
            <a:off x="1398708" y="4067343"/>
            <a:ext cx="438912" cy="444956"/>
            <a:chOff x="1356283" y="1791832"/>
            <a:chExt cx="438912" cy="444956"/>
          </a:xfrm>
        </p:grpSpPr>
        <p:sp>
          <p:nvSpPr>
            <p:cNvPr id="4" name="Oval 3">
              <a:extLst>
                <a:ext uri="{FF2B5EF4-FFF2-40B4-BE49-F238E27FC236}">
                  <a16:creationId xmlns:a16="http://schemas.microsoft.com/office/drawing/2014/main" id="{00DFD2C1-9CA6-6F88-35F6-B35F2C169241}"/>
                </a:ext>
              </a:extLst>
            </p:cNvPr>
            <p:cNvSpPr/>
            <p:nvPr/>
          </p:nvSpPr>
          <p:spPr bwMode="auto">
            <a:xfrm>
              <a:off x="1356283" y="1791832"/>
              <a:ext cx="438912" cy="444956"/>
            </a:xfrm>
            <a:prstGeom prst="ellipse">
              <a:avLst/>
            </a:prstGeom>
            <a:solidFill>
              <a:schemeClr val="bg1"/>
            </a:solidFill>
            <a:ln w="9525" cap="flat" cmpd="sng" algn="ctr">
              <a:solidFill>
                <a:schemeClr val="accent6"/>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latin typeface="Arial"/>
              </a:endParaRPr>
            </a:p>
          </p:txBody>
        </p:sp>
        <p:pic>
          <p:nvPicPr>
            <p:cNvPr id="8" name="Picture 7">
              <a:extLst>
                <a:ext uri="{FF2B5EF4-FFF2-40B4-BE49-F238E27FC236}">
                  <a16:creationId xmlns:a16="http://schemas.microsoft.com/office/drawing/2014/main" id="{9D3C81C3-539D-53D6-3951-4B9F4D9BE1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1218" y="1857271"/>
              <a:ext cx="369042" cy="314078"/>
            </a:xfrm>
            <a:prstGeom prst="rect">
              <a:avLst/>
            </a:prstGeom>
          </p:spPr>
        </p:pic>
      </p:grpSp>
      <p:sp>
        <p:nvSpPr>
          <p:cNvPr id="9" name="Rectangle: Top Corners Rounded 8">
            <a:extLst>
              <a:ext uri="{FF2B5EF4-FFF2-40B4-BE49-F238E27FC236}">
                <a16:creationId xmlns:a16="http://schemas.microsoft.com/office/drawing/2014/main" id="{3071B1DC-F043-1D7C-B5E0-A656A79B440A}"/>
              </a:ext>
            </a:extLst>
          </p:cNvPr>
          <p:cNvSpPr/>
          <p:nvPr/>
        </p:nvSpPr>
        <p:spPr bwMode="auto">
          <a:xfrm rot="16200000">
            <a:off x="20396" y="3994702"/>
            <a:ext cx="1235868" cy="590238"/>
          </a:xfrm>
          <a:prstGeom prst="round2SameRect">
            <a:avLst>
              <a:gd name="adj1" fmla="val 16667"/>
              <a:gd name="adj2" fmla="val 0"/>
            </a:avLst>
          </a:prstGeom>
          <a:solidFill>
            <a:schemeClr val="accent6"/>
          </a:solidFill>
          <a:ln w="2857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914400" fontAlgn="base">
              <a:spcBef>
                <a:spcPct val="0"/>
              </a:spcBef>
              <a:spcAft>
                <a:spcPct val="0"/>
              </a:spcAft>
            </a:pPr>
            <a:r>
              <a:rPr lang="en-US" sz="800" b="1">
                <a:solidFill>
                  <a:schemeClr val="bg1"/>
                </a:solidFill>
                <a:latin typeface="Arial"/>
              </a:rPr>
              <a:t>Small Molecule</a:t>
            </a:r>
          </a:p>
        </p:txBody>
      </p:sp>
    </p:spTree>
    <p:extLst>
      <p:ext uri="{BB962C8B-B14F-4D97-AF65-F5344CB8AC3E}">
        <p14:creationId xmlns:p14="http://schemas.microsoft.com/office/powerpoint/2010/main" val="3485802384"/>
      </p:ext>
    </p:extLst>
  </p:cSld>
  <p:clrMapOvr>
    <a:masterClrMapping/>
  </p:clrMapOvr>
  <p:transition>
    <p:wipe dir="r"/>
  </p:transition>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itle 2">
            <a:extLst>
              <a:ext uri="{FF2B5EF4-FFF2-40B4-BE49-F238E27FC236}">
                <a16:creationId xmlns:a16="http://schemas.microsoft.com/office/drawing/2014/main" id="{ABE41370-56AD-1F47-A240-3C76C214DB67}"/>
              </a:ext>
            </a:extLst>
          </p:cNvPr>
          <p:cNvSpPr>
            <a:spLocks noGrp="1"/>
          </p:cNvSpPr>
          <p:nvPr>
            <p:ph type="ctrTitle"/>
          </p:nvPr>
        </p:nvSpPr>
        <p:spPr/>
        <p:txBody>
          <a:bodyPr/>
          <a:lstStyle/>
          <a:p>
            <a:r>
              <a:rPr lang="en-US" noProof="0"/>
              <a:t>Thank you</a:t>
            </a:r>
          </a:p>
        </p:txBody>
      </p:sp>
    </p:spTree>
    <p:extLst>
      <p:ext uri="{BB962C8B-B14F-4D97-AF65-F5344CB8AC3E}">
        <p14:creationId xmlns:p14="http://schemas.microsoft.com/office/powerpoint/2010/main" val="1337829102"/>
      </p:ext>
    </p:extLst>
  </p:cSld>
  <p:clrMapOvr>
    <a:masterClrMapping/>
  </p:clrMapOvr>
  <p:transition>
    <p:fade/>
  </p:transition>
  <p:timing/>
</p:sld>
</file>

<file path=ppt/tags/tag1.xml><?xml version="1.0" encoding="utf-8"?>
<p:tagLst xmlns:p="http://schemas.openxmlformats.org/presentationml/2006/main">
  <p:tag name="ARTICULATE_SLIDE_THUMBNAIL_REFRESH" val="1"/>
</p:tagLst>
</file>

<file path=ppt/tags/tag2.xml><?xml version="1.0" encoding="utf-8"?>
<p:tagLst xmlns:p="http://schemas.openxmlformats.org/presentationml/2006/main">
  <p:tag name="AS_OS" val="Mac OS X 13.5 unknown"/>
  <p:tag name="AS_RELEASE_DATE" val="2023.04.30"/>
  <p:tag name="AS_TITLE" val="Aspose.Slides for Java"/>
  <p:tag name="AS_VERSION" val="23.4"/>
</p:tagLst>
</file>

<file path=ppt/theme/theme1.xml><?xml version="1.0" encoding="utf-8"?>
<a:theme xmlns:r="http://schemas.openxmlformats.org/officeDocument/2006/relationships" xmlns:a="http://schemas.openxmlformats.org/drawingml/2006/main" name="2016 Amgen Oncology">
  <a:themeElements>
    <a:clrScheme name="Custom 7">
      <a:dk1>
        <a:srgbClr val="000000"/>
      </a:dk1>
      <a:lt1>
        <a:srgbClr val="FFFFFF"/>
      </a:lt1>
      <a:dk2>
        <a:srgbClr val="716F73"/>
      </a:dk2>
      <a:lt2>
        <a:srgbClr val="00BCE4"/>
      </a:lt2>
      <a:accent1>
        <a:srgbClr val="0063C3"/>
      </a:accent1>
      <a:accent2>
        <a:srgbClr val="88C765"/>
      </a:accent2>
      <a:accent3>
        <a:srgbClr val="F3C108"/>
      </a:accent3>
      <a:accent4>
        <a:srgbClr val="D34D2F"/>
      </a:accent4>
      <a:accent5>
        <a:srgbClr val="597B7C"/>
      </a:accent5>
      <a:accent6>
        <a:srgbClr val="005480"/>
      </a:accent6>
      <a:hlink>
        <a:srgbClr val="0063C3"/>
      </a:hlink>
      <a:folHlink>
        <a:srgbClr val="0063C3"/>
      </a:folHlink>
    </a:clrScheme>
    <a:fontScheme name="Amgen Powerpoint Templat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Amgen Powerpoint Template 1">
        <a:dk1>
          <a:srgbClr val="000000"/>
        </a:dk1>
        <a:lt1>
          <a:srgbClr val="FFFFFF"/>
        </a:lt1>
        <a:dk2>
          <a:srgbClr val="000000"/>
        </a:dk2>
        <a:lt2>
          <a:srgbClr val="777777"/>
        </a:lt2>
        <a:accent1>
          <a:srgbClr val="0063C3"/>
        </a:accent1>
        <a:accent2>
          <a:srgbClr val="FCC30C"/>
        </a:accent2>
        <a:accent3>
          <a:srgbClr val="FFFFFF"/>
        </a:accent3>
        <a:accent4>
          <a:srgbClr val="000000"/>
        </a:accent4>
        <a:accent5>
          <a:srgbClr val="AAB7DE"/>
        </a:accent5>
        <a:accent6>
          <a:srgbClr val="E4B00A"/>
        </a:accent6>
        <a:hlink>
          <a:srgbClr val="42865C"/>
        </a:hlink>
        <a:folHlink>
          <a:srgbClr val="C0362C"/>
        </a:folHlink>
      </a:clrScheme>
      <a:clrMap bg1="lt1" tx1="dk1" bg2="lt2" tx2="dk2" accent1="accent1" accent2="accent2" accent3="accent3" accent4="accent4" accent5="accent5" accent6="accent6" hlink="hlink" folHlink="folHlink"/>
    </a:extraClrScheme>
    <a:extraClrScheme>
      <a:clrScheme name="Amgen Powerpoint Template 2">
        <a:dk1>
          <a:srgbClr val="000000"/>
        </a:dk1>
        <a:lt1>
          <a:srgbClr val="FFFFFF"/>
        </a:lt1>
        <a:dk2>
          <a:srgbClr val="000000"/>
        </a:dk2>
        <a:lt2>
          <a:srgbClr val="777777"/>
        </a:lt2>
        <a:accent1>
          <a:srgbClr val="007CC2"/>
        </a:accent1>
        <a:accent2>
          <a:srgbClr val="FCC30C"/>
        </a:accent2>
        <a:accent3>
          <a:srgbClr val="FFFFFF"/>
        </a:accent3>
        <a:accent4>
          <a:srgbClr val="000000"/>
        </a:accent4>
        <a:accent5>
          <a:srgbClr val="AABFDD"/>
        </a:accent5>
        <a:accent6>
          <a:srgbClr val="E4B00A"/>
        </a:accent6>
        <a:hlink>
          <a:srgbClr val="42865C"/>
        </a:hlink>
        <a:folHlink>
          <a:srgbClr val="C0362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_rels/item4.xml.rels>&#65279;<?xml version="1.0" encoding="utf-8" standalone="yes"?><Relationships xmlns="http://schemas.openxmlformats.org/package/2006/relationships"><Relationship Id="rId1" Type="http://schemas.openxmlformats.org/officeDocument/2006/relationships/customXmlProps" Target="itemProps4.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C9566B50B885448CB499AF14DBE5DF" ma:contentTypeVersion="20" ma:contentTypeDescription="Create a new document." ma:contentTypeScope="" ma:versionID="95f2b4b4cd29e24f4c2eb8310a12c7a2">
  <xsd:schema xmlns:xsd="http://www.w3.org/2001/XMLSchema" xmlns:xs="http://www.w3.org/2001/XMLSchema" xmlns:p="http://schemas.microsoft.com/office/2006/metadata/properties" xmlns:ns2="1be193a2-6d07-415a-a335-24655a8cdaad" xmlns:ns3="71d6995e-2094-4cd5-8632-a7cdafa31eea" xmlns:ns4="9adffe0e-3a45-4ba0-ae43-c831ec5d87b2" targetNamespace="http://schemas.microsoft.com/office/2006/metadata/properties" ma:root="true" ma:fieldsID="5f7030a95bf2f77c9508cb840730724d" ns2:_="" ns3:_="" ns4:_="">
    <xsd:import namespace="1be193a2-6d07-415a-a335-24655a8cdaad"/>
    <xsd:import namespace="71d6995e-2094-4cd5-8632-a7cdafa31eea"/>
    <xsd:import namespace="9adffe0e-3a45-4ba0-ae43-c831ec5d87b2"/>
    <xsd:element name="properties">
      <xsd:complexType>
        <xsd:sequence>
          <xsd:element name="documentManagement">
            <xsd:complexType>
              <xsd:all>
                <xsd:element ref="ns2:Comments" minOccurs="0"/>
                <xsd:element ref="ns2:Status" minOccurs="0"/>
                <xsd:element ref="ns2:TaskName" minOccurs="0"/>
                <xsd:element ref="ns2:Stag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e193a2-6d07-415a-a335-24655a8cdaad" elementFormDefault="qualified">
    <xsd:import namespace="http://schemas.microsoft.com/office/2006/documentManagement/types"/>
    <xsd:import namespace="http://schemas.microsoft.com/office/infopath/2007/PartnerControls"/>
    <xsd:element name="Comments" ma:index="8" nillable="true" ma:displayName="Comments" ma:internalName="Comments" ma:readOnly="false">
      <xsd:simpleType>
        <xsd:restriction base="dms:Note">
          <xsd:maxLength value="255"/>
        </xsd:restriction>
      </xsd:simpleType>
    </xsd:element>
    <xsd:element name="Status" ma:index="9" nillable="true" ma:displayName="Status" ma:default="Select one" ma:format="Dropdown" ma:indexed="true" ma:internalName="Status" ma:readOnly="false">
      <xsd:simpleType>
        <xsd:union memberTypes="dms:Text">
          <xsd:simpleType>
            <xsd:restriction base="dms:Choice">
              <xsd:enumeration value="Select one"/>
              <xsd:enumeration value="For review"/>
              <xsd:enumeration value="For QC"/>
              <xsd:enumeration value="For review &amp; QC"/>
              <xsd:enumeration value="For Edit"/>
              <xsd:enumeration value="For client"/>
              <xsd:enumeration value="Review complete"/>
              <xsd:enumeration value="QC complete"/>
              <xsd:enumeration value="Edit complete"/>
              <xsd:enumeration value="Pub Sup"/>
            </xsd:restriction>
          </xsd:simpleType>
        </xsd:union>
      </xsd:simpleType>
    </xsd:element>
    <xsd:element name="TaskName" ma:index="10" nillable="true" ma:displayName="TaskName" ma:indexed="true" ma:internalName="TaskName" ma:readOnly="false">
      <xsd:simpleType>
        <xsd:restriction base="dms:Text">
          <xsd:maxLength value="255"/>
        </xsd:restriction>
      </xsd:simpleType>
    </xsd:element>
    <xsd:element name="Stage" ma:index="11" nillable="true" ma:displayName="Stage" ma:default="Open" ma:format="Dropdown" ma:indexed="true" ma:internalName="Stage" ma:readOnly="false">
      <xsd:simpleType>
        <xsd:restriction base="dms:Choice">
          <xsd:enumeration value="Open"/>
          <xsd:enumeration value="Closed"/>
          <xsd:enumeration value="Archived"/>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bb5d3e9-fb91-47ab-8ddc-3316da5eba4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1d6995e-2094-4cd5-8632-a7cdafa31eea"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6538cb3-03e1-4c6c-969b-0ab0254686f1}" ma:internalName="TaxCatchAll" ma:showField="CatchAllData" ma:web="9adffe0e-3a45-4ba0-ae43-c831ec5d87b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adffe0e-3a45-4ba0-ae43-c831ec5d87b2" elementFormDefault="qualified">
    <xsd:import namespace="http://schemas.microsoft.com/office/2006/documentManagement/types"/>
    <xsd:import namespace="http://schemas.microsoft.com/office/infopath/2007/PartnerControls"/>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sisl xmlns:xsd="http://www.w3.org/2001/XMLSchema" xmlns:xsi="http://www.w3.org/2001/XMLSchema-instance" xmlns="http://www.boldonjames.com/2008/01/sie/internal/label" sislVersion="0" policy="82ad3a63-90ad-4a46-a3cb-757f4658e205" origin="userSelected">
  <element uid="ba0343df-3220-4244-9388-1298e2abc028" value=""/>
  <element uid="03e9b10b-a1f9-4a88-9630-476473f62285" value=""/>
  <element uid="7349a702-6462-4442-88eb-c64cd513835c" value=""/>
</sisl>
</file>

<file path=customXml/item3.xml><?xml version="1.0" encoding="utf-8"?>
<p:properties xmlns:p="http://schemas.microsoft.com/office/2006/metadata/properties" xmlns:xsi="http://www.w3.org/2001/XMLSchema-instance" xmlns:pc="http://schemas.microsoft.com/office/infopath/2007/PartnerControls">
  <documentManagement>
    <TaskName xmlns="1be193a2-6d07-415a-a335-24655a8cdaad">AMG01-DEK-223054 Draft 2 Review-Write 5</TaskName>
    <Status xmlns="1be193a2-6d07-415a-a335-24655a8cdaad">Review-Write Complete</Status>
    <Stage xmlns="1be193a2-6d07-415a-a335-24655a8cdaad">Open</Stage>
    <TaxCatchAll xmlns="71d6995e-2094-4cd5-8632-a7cdafa31eea" xsi:nil="true"/>
    <Comments xmlns="1be193a2-6d07-415a-a335-24655a8cdaad" xsi:nil="true"/>
    <lcf76f155ced4ddcb4097134ff3c332f xmlns="1be193a2-6d07-415a-a335-24655a8cdaad">
      <Terms xmlns="http://schemas.microsoft.com/office/infopath/2007/PartnerControls"/>
    </lcf76f155ced4ddcb4097134ff3c332f>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66287A-C42F-4F10-9EE0-3D6A6C5D8F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e193a2-6d07-415a-a335-24655a8cdaad"/>
    <ds:schemaRef ds:uri="71d6995e-2094-4cd5-8632-a7cdafa31eea"/>
    <ds:schemaRef ds:uri="9adffe0e-3a45-4ba0-ae43-c831ec5d8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038094-20DF-4618-B968-D69BDB4119FF}">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CCDEC46A-120E-44B3-B801-EDD74812EAF3}">
  <ds:schemaRefs>
    <ds:schemaRef ds:uri="http://purl.org/dc/terms/"/>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71d6995e-2094-4cd5-8632-a7cdafa31eea"/>
    <ds:schemaRef ds:uri="http://schemas.microsoft.com/office/infopath/2007/PartnerControls"/>
    <ds:schemaRef ds:uri="9adffe0e-3a45-4ba0-ae43-c831ec5d87b2"/>
    <ds:schemaRef ds:uri="1be193a2-6d07-415a-a335-24655a8cdaad"/>
  </ds:schemaRefs>
</ds:datastoreItem>
</file>

<file path=customXml/itemProps4.xml><?xml version="1.0" encoding="utf-8"?>
<ds:datastoreItem xmlns:ds="http://schemas.openxmlformats.org/officeDocument/2006/customXml" ds:itemID="{32D5D7BF-EFF9-4851-967E-AB114BC65259}">
  <ds:schemaRefs>
    <ds:schemaRef ds:uri="http://schemas.microsoft.com/sharepoint/v3/contenttype/forms"/>
  </ds:schemaRefs>
</ds:datastoreItem>
</file>

<file path=docProps/app.xml><?xml version="1.0" encoding="utf-8"?>
<Properties xmlns:vt="http://schemas.openxmlformats.org/officeDocument/2006/docPropsVTypes" xmlns="http://schemas.openxmlformats.org/officeDocument/2006/extended-properties">
  <Company>Amgen Inc.</Company>
  <PresentationFormat>Widescreen</PresentationFormat>
  <Paragraphs>40</Paragraphs>
  <Slides>7</Slides>
  <Notes>7</Notes>
  <TotalTime>103238</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7</vt:i4>
      </vt:variant>
    </vt:vector>
  </HeadingPairs>
  <TitlesOfParts>
    <vt:vector baseType="lpstr" size="15">
      <vt:lpstr>Arial</vt:lpstr>
      <vt:lpstr>Wingdings</vt:lpstr>
      <vt:lpstr>Courier New</vt:lpstr>
      <vt:lpstr>Calibri</vt:lpstr>
      <vt:lpstr>Calibri Light</vt:lpstr>
      <vt:lpstr>Arial Black</vt:lpstr>
      <vt:lpstr>Arial Narrow</vt:lpstr>
      <vt:lpstr>2016 Amgen Oncology</vt:lpstr>
      <vt:lpstr>Amgen Pipeline – Select Overview</vt:lpstr>
      <vt:lpstr>Amgen’s Pipeline Is Driven by State-of-the-Art Science (as of January 2023)</vt:lpstr>
      <vt:lpstr>Select Data From the General Medicine Pipeline 2023–2026</vt:lpstr>
      <vt:lpstr>Select Data From the Biosimilar Pipeline 2023–2026</vt:lpstr>
      <vt:lpstr>PowerPoint Presentation</vt:lpstr>
      <vt:lpstr>PowerPoint Presentation</vt:lpstr>
      <vt:lpstr>Thank you</vt:lpstr>
    </vt:vector>
  </TitlesOfParts>
  <LinksUpToDate>0</LinksUpToDate>
  <SharedDoc>0</SharedDoc>
  <HyperlinksChanged>0</HyperlinksChanged>
  <Application>Aspose.Slides for Java</Application>
  <AppVersion>23.0400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Amgen Pipeline – Brief Overview</dc:title>
  <dc:creator>fhusain@amgen.com</dc:creator>
  <cp:keywords>*$%CON-*$%GenBus</cp:keywords>
  <cp:lastModifiedBy>Kshitij Sabarwal</cp:lastModifiedBy>
  <cp:revision>3917</cp:revision>
  <cp:lastPrinted>2023-01-04T20:00:28.000</cp:lastPrinted>
  <dcterms:created xsi:type="dcterms:W3CDTF">2016-07-29T16:37:57Z</dcterms:created>
  <dcterms:modified xsi:type="dcterms:W3CDTF">2023-10-09T14:52:13Z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bjDocumentLabelXML">
    <vt:lpwstr>&lt;?xml version="1.0" encoding="us-ascii"?&gt;&lt;sisl xmlns:xsd="http://www.w3.org/2001/XMLSchema" xmlns:xsi="http://www.w3.org/2001/XMLSchema-instance" sislVersion="0" policy="82ad3a63-90ad-4a46-a3cb-757f4658e205" origin="userSelected" xmlns="http://www.boldonj</vt:lpwstr>
  </property>
  <property fmtid="{D5CDD505-2E9C-101B-9397-08002B2CF9AE}" pid="3" name="bjDocumentLabelXML-0">
    <vt:lpwstr>ames.com/2008/01/sie/internal/label"&gt;&lt;element uid="ba0343df-3220-4244-9388-1298e2abc028" value="" /&gt;&lt;element uid="03e9b10b-a1f9-4a88-9630-476473f62285" value="" /&gt;&lt;element uid="7349a702-6462-4442-88eb-c64cd513835c" value="" /&gt;&lt;/sisl&gt;</vt:lpwstr>
  </property>
  <property fmtid="{D5CDD505-2E9C-101B-9397-08002B2CF9AE}" pid="4" name="bjDocumentSecurityLabel">
    <vt:lpwstr>Confidential - General Business</vt:lpwstr>
  </property>
  <property fmtid="{D5CDD505-2E9C-101B-9397-08002B2CF9AE}" pid="5" name="bjSaver">
    <vt:lpwstr>/WBSJIQMcUisCxGCUpaNubcYO01AZ6TO</vt:lpwstr>
  </property>
  <property fmtid="{D5CDD505-2E9C-101B-9397-08002B2CF9AE}" pid="6" name="ContentTypeId">
    <vt:lpwstr>0x010100E3C9566B50B885448CB499AF14DBE5DF</vt:lpwstr>
  </property>
  <property fmtid="{D5CDD505-2E9C-101B-9397-08002B2CF9AE}" pid="7" name="docIndexRef">
    <vt:lpwstr>3f8eafd3-3056-4304-86a2-3fb682902775</vt:lpwstr>
  </property>
  <property fmtid="{D5CDD505-2E9C-101B-9397-08002B2CF9AE}" pid="8" name="MediaServiceImageTags">
    <vt:lpwstr/>
  </property>
  <property fmtid="{D5CDD505-2E9C-101B-9397-08002B2CF9AE}" pid="9" name="MSIP_Label_acf213f2-4125-4925-823d-f30baca066c9_ActionId">
    <vt:lpwstr>6baa6bd8-25b9-4962-8711-75ef7f2cacf7</vt:lpwstr>
  </property>
  <property fmtid="{D5CDD505-2E9C-101B-9397-08002B2CF9AE}" pid="10" name="MSIP_Label_acf213f2-4125-4925-823d-f30baca066c9_ContentBits">
    <vt:lpwstr>0</vt:lpwstr>
  </property>
  <property fmtid="{D5CDD505-2E9C-101B-9397-08002B2CF9AE}" pid="11" name="MSIP_Label_acf213f2-4125-4925-823d-f30baca066c9_Enabled">
    <vt:lpwstr>true</vt:lpwstr>
  </property>
  <property fmtid="{D5CDD505-2E9C-101B-9397-08002B2CF9AE}" pid="12" name="MSIP_Label_acf213f2-4125-4925-823d-f30baca066c9_Method">
    <vt:lpwstr>Privileged</vt:lpwstr>
  </property>
  <property fmtid="{D5CDD505-2E9C-101B-9397-08002B2CF9AE}" pid="13" name="MSIP_Label_acf213f2-4125-4925-823d-f30baca066c9_Name">
    <vt:lpwstr>Internal Use Only_</vt:lpwstr>
  </property>
  <property fmtid="{D5CDD505-2E9C-101B-9397-08002B2CF9AE}" pid="14" name="MSIP_Label_acf213f2-4125-4925-823d-f30baca066c9_SetDate">
    <vt:lpwstr>2022-03-29T18:41:25Z</vt:lpwstr>
  </property>
  <property fmtid="{D5CDD505-2E9C-101B-9397-08002B2CF9AE}" pid="15" name="MSIP_Label_acf213f2-4125-4925-823d-f30baca066c9_SiteId">
    <vt:lpwstr>4b4266a6-1368-41af-ad5a-59eb634f7ad8</vt:lpwstr>
  </property>
</Properties>
</file>