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Override PartName="/customXml/item1.xml" ContentType="application/xml"/>
  <Override PartName="/customXml/item2.xml" ContentType="application/xml"/>
  <Override PartName="/customXml/item3.xml" ContentType="application/xml"/>
  <Override PartName="/customXml/item4.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changesInfos/changesInfo1.xml" ContentType="application/vnd.ms-powerpoint.changesinfo+xml"/>
  <Override PartName="/ppt/commentAuthors.xml" ContentType="application/vnd.openxmlformats-officedocument.presentationml.commentAuthors+xml"/>
  <Override PartName="/ppt/comments/moderncomment1.xml" ContentType="application/vnd.ms-powerpoint.comments+xml"/>
  <Override PartName="/ppt/comments/moderncomment2.xml" ContentType="application/vnd.ms-powerpoint.comments+xml"/>
  <Override PartName="/ppt/comments/moderncomment3.xml" ContentType="application/vnd.ms-powerpoint.comments+xml"/>
  <Override PartName="/ppt/comments/moderncomment4.xml" ContentType="application/vnd.ms-powerpoint.comments+xml"/>
  <Override PartName="/ppt/comments/moderncomment5.xml" ContentType="application/vnd.ms-powerpoint.comment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 Id="rId5" Type="http://schemas.openxmlformats.org/officeDocument/2006/relationships/custom-properties" Target="docProps/custom.xml" /></Relationships>
</file>

<file path=ppt/presentation.xml><?xml version="1.0" encoding="utf-8"?>
<!--Generated by Aspose.Slides for Java 23.4-->
<p:presentation xmlns:r="http://schemas.openxmlformats.org/officeDocument/2006/relationships" xmlns:a="http://schemas.openxmlformats.org/drawingml/2006/main" xmlns:p="http://schemas.openxmlformats.org/presentationml/2006/main" saveSubsetFonts="1" autoCompressPictures="0">
  <p:sldMasterIdLst>
    <p:sldMasterId id="2147483682" r:id="rId7"/>
    <p:sldMasterId id="2147483883" r:id="rId8"/>
  </p:sldMasterIdLst>
  <p:notesMasterIdLst>
    <p:notesMasterId r:id="rId9"/>
  </p:notesMasterIdLst>
  <p:handoutMasterIdLst>
    <p:handoutMasterId r:id="rId10"/>
  </p:handoutMasterIdLst>
  <p:sldIdLst>
    <p:sldId id="5174" r:id="rId11"/>
    <p:sldId id="5226" r:id="rId12"/>
    <p:sldId id="5227" r:id="rId13"/>
    <p:sldId id="5224" r:id="rId14"/>
    <p:sldId id="5228" r:id="rId15"/>
    <p:sldId id="5220" r:id="rId16"/>
    <p:sldId id="5214" r:id="rId17"/>
  </p:sldIdLst>
  <p:sldSz cx="12192000" cy="6858000"/>
  <p:notesSz cx="9290050" cy="7004050"/>
  <p:custDataLst>
    <p:tags r:id="rId18"/>
  </p:custDataLst>
  <p:defaultTextStyle>
    <a:defPPr>
      <a:defRPr lang="en-US"/>
    </a:defPPr>
    <a:lvl1pPr marL="0" algn="l" defTabSz="1219080" rtl="0" eaLnBrk="1" latinLnBrk="0" hangingPunct="1">
      <a:defRPr sz="2400" kern="1200">
        <a:solidFill>
          <a:schemeClr val="tx1"/>
        </a:solidFill>
        <a:latin typeface="+mn-lt"/>
        <a:ea typeface="+mn-ea"/>
        <a:cs typeface="+mn-cs"/>
      </a:defRPr>
    </a:lvl1pPr>
    <a:lvl2pPr marL="609539" algn="l" defTabSz="1219080" rtl="0" eaLnBrk="1" latinLnBrk="0" hangingPunct="1">
      <a:defRPr sz="2400" kern="1200">
        <a:solidFill>
          <a:schemeClr val="tx1"/>
        </a:solidFill>
        <a:latin typeface="+mn-lt"/>
        <a:ea typeface="+mn-ea"/>
        <a:cs typeface="+mn-cs"/>
      </a:defRPr>
    </a:lvl2pPr>
    <a:lvl3pPr marL="1219080" algn="l" defTabSz="1219080" rtl="0" eaLnBrk="1" latinLnBrk="0" hangingPunct="1">
      <a:defRPr sz="2400" kern="1200">
        <a:solidFill>
          <a:schemeClr val="tx1"/>
        </a:solidFill>
        <a:latin typeface="+mn-lt"/>
        <a:ea typeface="+mn-ea"/>
        <a:cs typeface="+mn-cs"/>
      </a:defRPr>
    </a:lvl3pPr>
    <a:lvl4pPr marL="1828618" algn="l" defTabSz="1219080" rtl="0" eaLnBrk="1" latinLnBrk="0" hangingPunct="1">
      <a:defRPr sz="2400" kern="1200">
        <a:solidFill>
          <a:schemeClr val="tx1"/>
        </a:solidFill>
        <a:latin typeface="+mn-lt"/>
        <a:ea typeface="+mn-ea"/>
        <a:cs typeface="+mn-cs"/>
      </a:defRPr>
    </a:lvl4pPr>
    <a:lvl5pPr marL="2438158" algn="l" defTabSz="1219080" rtl="0" eaLnBrk="1" latinLnBrk="0" hangingPunct="1">
      <a:defRPr sz="2400" kern="1200">
        <a:solidFill>
          <a:schemeClr val="tx1"/>
        </a:solidFill>
        <a:latin typeface="+mn-lt"/>
        <a:ea typeface="+mn-ea"/>
        <a:cs typeface="+mn-cs"/>
      </a:defRPr>
    </a:lvl5pPr>
    <a:lvl6pPr marL="3047696" algn="l" defTabSz="1219080" rtl="0" eaLnBrk="1" latinLnBrk="0" hangingPunct="1">
      <a:defRPr sz="2400" kern="1200">
        <a:solidFill>
          <a:schemeClr val="tx1"/>
        </a:solidFill>
        <a:latin typeface="+mn-lt"/>
        <a:ea typeface="+mn-ea"/>
        <a:cs typeface="+mn-cs"/>
      </a:defRPr>
    </a:lvl6pPr>
    <a:lvl7pPr marL="3657235" algn="l" defTabSz="1219080" rtl="0" eaLnBrk="1" latinLnBrk="0" hangingPunct="1">
      <a:defRPr sz="2400" kern="1200">
        <a:solidFill>
          <a:schemeClr val="tx1"/>
        </a:solidFill>
        <a:latin typeface="+mn-lt"/>
        <a:ea typeface="+mn-ea"/>
        <a:cs typeface="+mn-cs"/>
      </a:defRPr>
    </a:lvl7pPr>
    <a:lvl8pPr marL="4266773" algn="l" defTabSz="1219080" rtl="0" eaLnBrk="1" latinLnBrk="0" hangingPunct="1">
      <a:defRPr sz="2400" kern="1200">
        <a:solidFill>
          <a:schemeClr val="tx1"/>
        </a:solidFill>
        <a:latin typeface="+mn-lt"/>
        <a:ea typeface="+mn-ea"/>
        <a:cs typeface="+mn-cs"/>
      </a:defRPr>
    </a:lvl8pPr>
    <a:lvl9pPr marL="4876313" algn="l" defTabSz="1219080"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D9BFD94-63C7-47E8-A240-6245A22AA901}">
          <p14:sldIdLst>
            <p14:sldId id="5174"/>
            <p14:sldId id="5226"/>
            <p14:sldId id="5227"/>
            <p14:sldId id="5224"/>
            <p14:sldId id="5228"/>
            <p14:sldId id="5220"/>
            <p14:sldId id="5214"/>
          </p14:sldIdLst>
        </p14:section>
      </p14:sectionLst>
    </p:ext>
    <p:ext uri="{EFAFB233-063F-42B5-8137-9DF3F51BA10A}">
      <p15:sldGuideLst xmlns:p15="http://schemas.microsoft.com/office/powerpoint/2012/main">
        <p15:guide id="1" pos="216" userDrawn="1">
          <p15:clr>
            <a:srgbClr val="A4A3A4"/>
          </p15:clr>
        </p15:guide>
        <p15:guide id="2" orient="horz" pos="756" userDrawn="1">
          <p15:clr>
            <a:srgbClr val="A4A3A4"/>
          </p15:clr>
        </p15:guide>
      </p15:sldGuideLst>
    </p:ext>
    <p:ext uri="{2D200454-40CA-4A62-9FC3-DE9A4176ACB9}">
      <p15:notesGuideLst xmlns:p15="http://schemas.microsoft.com/office/powerpoint/2012/main">
        <p15:guide id="1" orient="horz" pos="2206" userDrawn="1">
          <p15:clr>
            <a:srgbClr val="A4A3A4"/>
          </p15:clr>
        </p15:guide>
        <p15:guide id="2" pos="2926" userDrawn="1">
          <p15:clr>
            <a:srgbClr val="A4A3A4"/>
          </p15:clr>
        </p15:guide>
        <p15:guide id="3" pos="490" userDrawn="1">
          <p15:clr>
            <a:srgbClr val="A4A3A4"/>
          </p15:clr>
        </p15:guide>
        <p15:guide id="4" pos="5361" userDrawn="1">
          <p15:clr>
            <a:srgbClr val="A4A3A4"/>
          </p15:clr>
        </p15:guide>
        <p15:guide id="5" orient="horz" pos="1057" userDrawn="1">
          <p15:clr>
            <a:srgbClr val="A4A3A4"/>
          </p15:clr>
        </p15:guide>
        <p15:guide id="6" orient="horz" pos="3327" userDrawn="1">
          <p15:clr>
            <a:srgbClr val="A4A3A4"/>
          </p15:clr>
        </p15:guide>
      </p15:notesGuideLst>
    </p:ext>
  </p:extLst>
</p:presentation>
</file>

<file path=ppt/authors.xml><?xml version="1.0" encoding="utf-8"?>
<p188:authorLst xmlns:p="http://schemas.openxmlformats.org/presentationml/2006/main" xmlns:p188="http://schemas.microsoft.com/office/powerpoint/2018/8/main">
  <p188:author id="{1AE1E804-414D-BD6D-F72A-BB6F163E1C9E}" name="CACTUS-MM" initials="MM" userId="CACTUS-MM" providerId="None"/>
  <p188:author id="{07CD90FA-E915-4AD6-992C-830F90B9A2E9}" name="Cactus_MLR" initials="MF" userId="" providerId=""/>
</p188:authorLst>
</file>

<file path=ppt/commentAuthors.xml><?xml version="1.0" encoding="utf-8"?>
<p:cmAuthorLst xmlns:p="http://schemas.openxmlformats.org/presentationml/2006/main">
  <p:cmAuthor id="0" name="Markovic, Ana" initials="AM" lastIdx="0" clrIdx="0"/>
  <p:cmAuthor id="1" name="Markovic, Ana" initials="MA" lastIdx="0" clrIdx="1"/>
  <p:cmAuthor id="2" name="Nene Anadu, PhD (SciM)" initials="NAP(" lastIdx="0" clrIdx="2"/>
  <p:cmAuthor id="3" name="Jackie Stone, PhD (SciM)" initials="JSP(" lastIdx="0" clrIdx="3"/>
  <p:cmAuthor id="4" name="Benjamin, Jonathan" initials="BJ" lastIdx="0" clrIdx="4"/>
  <p:cmAuthor id="5" name="Nikita Shchepin (SciM)" initials="NS(" lastIdx="0" clrIdx="5"/>
  <p:cmAuthor id="6" name="Awe, Jason" initials="AJ" lastIdx="0" clrIdx="6">
    <p:extLst>
      <p:ext uri="{19B8F6BF-5375-455C-9EA6-DF929625EA0E}">
        <p15:presenceInfo xmlns:p15="http://schemas.microsoft.com/office/powerpoint/2012/main" userId="S-1-5-21-379614923-3435630508-3781305282-425871" providerId="AD"/>
      </p:ext>
    </p:extLst>
  </p:cmAuthor>
  <p:cmAuthor id="7" name="Bartlett, Denise" initials="BD" lastIdx="0" clrIdx="7">
    <p:extLst>
      <p:ext uri="{19B8F6BF-5375-455C-9EA6-DF929625EA0E}">
        <p15:presenceInfo xmlns:p15="http://schemas.microsoft.com/office/powerpoint/2012/main" userId="S-1-5-21-379614923-3435630508-3781305282-124691" providerId="AD"/>
      </p:ext>
    </p:extLst>
  </p:cmAuthor>
  <p:cmAuthor id="8" name="Allen, Eleni" initials="AE" lastIdx="0" clrIdx="8">
    <p:extLst>
      <p:ext uri="{19B8F6BF-5375-455C-9EA6-DF929625EA0E}">
        <p15:presenceInfo xmlns:p15="http://schemas.microsoft.com/office/powerpoint/2012/main" userId="S-1-5-21-379614923-3435630508-3781305282-290125" providerId="AD"/>
      </p:ext>
    </p:extLst>
  </p:cmAuthor>
  <p:cmAuthor id="9" name="Zarotsky, Victoria" initials="ZV" lastIdx="0" clrIdx="9">
    <p:extLst>
      <p:ext uri="{19B8F6BF-5375-455C-9EA6-DF929625EA0E}">
        <p15:presenceInfo xmlns:p15="http://schemas.microsoft.com/office/powerpoint/2012/main" userId="S-1-5-21-379614923-3435630508-3781305282-535284" providerId="AD"/>
      </p:ext>
    </p:extLst>
  </p:cmAuthor>
  <p:cmAuthor id="10" name="Cody Shults" initials="CS" lastIdx="0" clrIdx="10">
    <p:extLst>
      <p:ext uri="{19B8F6BF-5375-455C-9EA6-DF929625EA0E}">
        <p15:presenceInfo xmlns:p15="http://schemas.microsoft.com/office/powerpoint/2012/main" userId="S-1-5-21-249126541-2385522620-1901846337-6344" providerId="AD"/>
      </p:ext>
    </p:extLst>
  </p:cmAuthor>
  <p:cmAuthor id="11" name="Win, Nikki" initials="WN" lastIdx="0" clrIdx="11">
    <p:extLst>
      <p:ext uri="{19B8F6BF-5375-455C-9EA6-DF929625EA0E}">
        <p15:presenceInfo xmlns:p15="http://schemas.microsoft.com/office/powerpoint/2012/main" userId="S-1-5-21-379614923-3435630508-3781305282-367028" providerId="AD"/>
      </p:ext>
    </p:extLst>
  </p:cmAuthor>
  <p:cmAuthor id="12" name="Vuong, Letetia" initials="VL" lastIdx="0" clrIdx="12">
    <p:extLst>
      <p:ext uri="{19B8F6BF-5375-455C-9EA6-DF929625EA0E}">
        <p15:presenceInfo xmlns:p15="http://schemas.microsoft.com/office/powerpoint/2012/main" userId="S-1-5-21-379614923-3435630508-3781305282-211842" providerId="AD"/>
      </p:ext>
    </p:extLst>
  </p:cmAuthor>
  <p:cmAuthor id="13" name="Baldwin, Jeff - Medcom" initials="BJ-M" lastIdx="0" clrIdx="13">
    <p:extLst>
      <p:ext uri="{19B8F6BF-5375-455C-9EA6-DF929625EA0E}">
        <p15:presenceInfo xmlns:p15="http://schemas.microsoft.com/office/powerpoint/2012/main" userId="S-1-5-21-379614923-3435630508-3781305282-280524" providerId="AD"/>
      </p:ext>
    </p:extLst>
  </p:cmAuthor>
  <p:cmAuthor id="14" name="Banerjee, Nilasha" initials="BN" lastIdx="0" clrIdx="14">
    <p:extLst>
      <p:ext uri="{19B8F6BF-5375-455C-9EA6-DF929625EA0E}">
        <p15:presenceInfo xmlns:p15="http://schemas.microsoft.com/office/powerpoint/2012/main" userId="S-1-5-21-379614923-3435630508-3781305282-425655" providerId="AD"/>
      </p:ext>
    </p:extLst>
  </p:cmAuthor>
  <p:cmAuthor id="15" name="Tseng, Teresa" initials="TT" lastIdx="0" clrIdx="15">
    <p:extLst>
      <p:ext uri="{19B8F6BF-5375-455C-9EA6-DF929625EA0E}">
        <p15:presenceInfo xmlns:p15="http://schemas.microsoft.com/office/powerpoint/2012/main" userId="S-1-5-21-379614923-3435630508-3781305282-423425" providerId="AD"/>
      </p:ext>
    </p:extLst>
  </p:cmAuthor>
  <p:cmAuthor id="16" name="Heather Hartley-Thorne" initials="HH" lastIdx="0" clrIdx="16">
    <p:extLst>
      <p:ext uri="{19B8F6BF-5375-455C-9EA6-DF929625EA0E}">
        <p15:presenceInfo xmlns:p15="http://schemas.microsoft.com/office/powerpoint/2012/main" userId="Heather Hartley-Thorne" providerId="None"/>
      </p:ext>
    </p:extLst>
  </p:cmAuthor>
  <p:cmAuthor id="17" name="Navetta, Marco" initials="NM" lastIdx="0" clrIdx="17">
    <p:extLst>
      <p:ext uri="{19B8F6BF-5375-455C-9EA6-DF929625EA0E}">
        <p15:presenceInfo xmlns:p15="http://schemas.microsoft.com/office/powerpoint/2012/main" userId="S-1-5-21-379614923-3435630508-3781305282-660665" providerId="AD"/>
      </p:ext>
    </p:extLst>
  </p:cmAuthor>
  <p:cmAuthor id="18" name="CACTUS" initials="CACTUS" lastIdx="0" clrIdx="18">
    <p:extLst>
      <p:ext uri="{19B8F6BF-5375-455C-9EA6-DF929625EA0E}">
        <p15:presenceInfo xmlns:p15="http://schemas.microsoft.com/office/powerpoint/2012/main" userId="CACTUS" providerId="None"/>
      </p:ext>
    </p:extLst>
  </p:cmAuthor>
  <p:cmAuthor id="19" name="Bauer, Jillian" initials="BJ" lastIdx="0" clrIdx="19">
    <p:extLst>
      <p:ext uri="{19B8F6BF-5375-455C-9EA6-DF929625EA0E}">
        <p15:presenceInfo xmlns:p15="http://schemas.microsoft.com/office/powerpoint/2012/main" userId="S-1-5-21-379614923-3435630508-3781305282-429957" providerId="AD"/>
      </p:ext>
    </p:extLst>
  </p:cmAuthor>
  <p:cmAuthor id="20" name="Alap" initials="Alap" lastIdx="0" clrIdx="20">
    <p:extLst>
      <p:ext uri="{19B8F6BF-5375-455C-9EA6-DF929625EA0E}">
        <p15:presenceInfo xmlns:p15="http://schemas.microsoft.com/office/powerpoint/2012/main" userId="Alap" providerId="None"/>
      </p:ext>
    </p:extLst>
  </p:cmAuthor>
  <p:cmAuthor id="21" name="Editor" initials="Cactus-" lastIdx="0" clrIdx="21">
    <p:extLst>
      <p:ext uri="{19B8F6BF-5375-455C-9EA6-DF929625EA0E}">
        <p15:presenceInfo xmlns:p15="http://schemas.microsoft.com/office/powerpoint/2012/main" userId="Editor" providerId="None"/>
      </p:ext>
    </p:extLst>
  </p:cmAuthor>
  <p:cmAuthor id="22" name="Review-Editor" initials="CACTUS-" lastIdx="0" clrIdx="22">
    <p:extLst>
      <p:ext uri="{19B8F6BF-5375-455C-9EA6-DF929625EA0E}">
        <p15:presenceInfo xmlns:p15="http://schemas.microsoft.com/office/powerpoint/2012/main" userId="Review-Editor" providerId="None"/>
      </p:ext>
    </p:extLst>
  </p:cmAuthor>
  <p:cmAuthor id="23" name="Goodman, William" initials="GW" lastIdx="0" clrIdx="23">
    <p:extLst>
      <p:ext uri="{19B8F6BF-5375-455C-9EA6-DF929625EA0E}">
        <p15:presenceInfo xmlns:p15="http://schemas.microsoft.com/office/powerpoint/2012/main" userId="S-1-5-21-379614923-3435630508-3781305282-761001" providerId="AD"/>
      </p:ext>
    </p:extLst>
  </p:cmAuthor>
  <p:cmAuthor id="24" name="Husain, Fasahath" initials="HF" lastIdx="0" clrIdx="24">
    <p:extLst>
      <p:ext uri="{19B8F6BF-5375-455C-9EA6-DF929625EA0E}">
        <p15:presenceInfo xmlns:p15="http://schemas.microsoft.com/office/powerpoint/2012/main" userId="S::fhusain@amgen.com::22ab8cc3-a310-48e1-b0b6-7f58f03dcef2" providerId="AD"/>
      </p:ext>
    </p:extLst>
  </p:cmAuthor>
  <p:cmAuthor id="25" name="CACTUS-PC" initials="CACTUS-PC" lastIdx="0" clrIdx="25">
    <p:extLst>
      <p:ext uri="{19B8F6BF-5375-455C-9EA6-DF929625EA0E}">
        <p15:presenceInfo xmlns:p15="http://schemas.microsoft.com/office/powerpoint/2012/main" userId="CACTUS-PC" providerId="None"/>
      </p:ext>
    </p:extLst>
  </p:cmAuthor>
  <p:cmAuthor id="26" name="Baldwin, Jeff - Medcom" initials="BJ-M [2]" lastIdx="0" clrIdx="26">
    <p:extLst>
      <p:ext uri="{19B8F6BF-5375-455C-9EA6-DF929625EA0E}">
        <p15:presenceInfo xmlns:p15="http://schemas.microsoft.com/office/powerpoint/2012/main" userId="S::jefbaldw@amgen.com::0262f0f3-5d98-4ab4-b1b1-9bb7d00b16f0" providerId="AD"/>
      </p:ext>
    </p:extLst>
  </p:cmAuthor>
  <p:cmAuthor id="27" name="Rice, Linda" initials="RL" lastIdx="0" clrIdx="27">
    <p:extLst>
      <p:ext uri="{19B8F6BF-5375-455C-9EA6-DF929625EA0E}">
        <p15:presenceInfo xmlns:p15="http://schemas.microsoft.com/office/powerpoint/2012/main" userId="S::lrunft@amgen.com::245ae509-7eaf-4047-9e77-a2d7f3b95dd1" providerId="AD"/>
      </p:ext>
    </p:extLst>
  </p:cmAuthor>
  <p:cmAuthor id="28" name="Cactus " initials="C" lastIdx="0" clrIdx="28">
    <p:extLst>
      <p:ext uri="{19B8F6BF-5375-455C-9EA6-DF929625EA0E}">
        <p15:presenceInfo xmlns:p15="http://schemas.microsoft.com/office/powerpoint/2012/main" userId="Cactus " providerId="None"/>
      </p:ext>
    </p:extLst>
  </p:cmAuthor>
  <p:cmAuthor id="29" name="Pregenzer, An" initials="PA [2]" lastIdx="0" clrIdx="29">
    <p:extLst>
      <p:ext uri="{19B8F6BF-5375-455C-9EA6-DF929625EA0E}">
        <p15:presenceInfo xmlns:p15="http://schemas.microsoft.com/office/powerpoint/2012/main" userId="S::anguye01@amgen.com::d6d8b8e9-1d49-4126-9db0-0a8cc13d469c" providerId="AD"/>
      </p:ext>
    </p:extLst>
  </p:cmAuthor>
  <p:cmAuthor id="30" name="Etto, Tamara" initials="ET" lastIdx="0" clrIdx="30">
    <p:extLst>
      <p:ext uri="{19B8F6BF-5375-455C-9EA6-DF929625EA0E}">
        <p15:presenceInfo xmlns:p15="http://schemas.microsoft.com/office/powerpoint/2012/main" userId="S::tetto@amgen.com::06e49015-e6be-47d3-9128-86e5420c4fd8" providerId="AD"/>
      </p:ext>
    </p:extLst>
  </p:cmAuthor>
  <p:cmAuthor id="31" name="Merrigan, Donna" initials="MD" lastIdx="0" clrIdx="31">
    <p:extLst>
      <p:ext uri="{19B8F6BF-5375-455C-9EA6-DF929625EA0E}">
        <p15:presenceInfo xmlns:p15="http://schemas.microsoft.com/office/powerpoint/2012/main" userId="S::dmerriga@amgen.com::e7bbbd9e-caa6-494d-b01c-92acafa656ed" providerId="AD"/>
      </p:ext>
    </p:extLst>
  </p:cmAuthor>
  <p:cmAuthor id="32" name="Cavaliere, Kristi" initials="CK" lastIdx="0" clrIdx="32">
    <p:extLst>
      <p:ext uri="{19B8F6BF-5375-455C-9EA6-DF929625EA0E}">
        <p15:presenceInfo xmlns:p15="http://schemas.microsoft.com/office/powerpoint/2012/main" userId="S::kristib@amgen.com::b86e0d08-db5d-4750-85f3-32aa234a506b" providerId="AD"/>
      </p:ext>
    </p:extLst>
  </p:cmAuthor>
  <p:cmAuthor id="33" name="Medical Writer" initials="MW" lastIdx="0" clrIdx="33">
    <p:extLst>
      <p:ext uri="{19B8F6BF-5375-455C-9EA6-DF929625EA0E}">
        <p15:presenceInfo xmlns:p15="http://schemas.microsoft.com/office/powerpoint/2012/main" userId="Medical Writer" providerId="None"/>
      </p:ext>
    </p:extLst>
  </p:cmAuthor>
  <p:cmAuthor id="34" name="CACTUS-AC" initials="CACTUS" lastIdx="0" clrIdx="34">
    <p:extLst>
      <p:ext uri="{19B8F6BF-5375-455C-9EA6-DF929625EA0E}">
        <p15:presenceInfo xmlns:p15="http://schemas.microsoft.com/office/powerpoint/2012/main" userId="CACTUS-AC" providerId="None"/>
      </p:ext>
    </p:extLst>
  </p:cmAuthor>
  <p:cmAuthor id="35" name="SG" initials="SG" lastIdx="0" clrIdx="35">
    <p:extLst>
      <p:ext uri="{19B8F6BF-5375-455C-9EA6-DF929625EA0E}">
        <p15:presenceInfo xmlns:p15="http://schemas.microsoft.com/office/powerpoint/2012/main" userId="SG" providerId="None"/>
      </p:ext>
    </p:extLst>
  </p:cmAuthor>
  <p:cmAuthor id="36" name="Phillips, Karen" initials="PK" lastIdx="0" clrIdx="36">
    <p:extLst>
      <p:ext uri="{19B8F6BF-5375-455C-9EA6-DF929625EA0E}">
        <p15:presenceInfo xmlns:p15="http://schemas.microsoft.com/office/powerpoint/2012/main" userId="S::karphill@amgen.com::7d486295-661b-4387-963a-55c292be7dfe" providerId="AD"/>
      </p:ext>
    </p:extLst>
  </p:cmAuthor>
  <p:cmAuthor id="37" name="Conley, Erin" initials="CE" lastIdx="0" clrIdx="37">
    <p:extLst>
      <p:ext uri="{19B8F6BF-5375-455C-9EA6-DF929625EA0E}">
        <p15:presenceInfo xmlns:p15="http://schemas.microsoft.com/office/powerpoint/2012/main" userId="S::econley@amgen.com::f90acfca-5e79-4f11-b87e-594873099d26" providerId="AD"/>
      </p:ext>
    </p:extLst>
  </p:cmAuthor>
  <p:cmAuthor id="38" name="Deanna Phillips" initials="DP" lastIdx="0" clrIdx="38">
    <p:extLst>
      <p:ext uri="{19B8F6BF-5375-455C-9EA6-DF929625EA0E}">
        <p15:presenceInfo xmlns:p15="http://schemas.microsoft.com/office/powerpoint/2012/main" userId="LQxAUGr2Chc+v25Why3/gkZSZEiykyZH3L9no4zdlYk=" providerId="None"/>
      </p:ext>
    </p:extLst>
  </p:cmAuthor>
  <p:cmAuthor id="39" name="Michael Faithe" initials="MF" lastIdx="0" clrIdx="39">
    <p:extLst>
      <p:ext uri="{19B8F6BF-5375-455C-9EA6-DF929625EA0E}">
        <p15:presenceInfo xmlns:p15="http://schemas.microsoft.com/office/powerpoint/2012/main" userId="n0U0+ZVY7I/QrQSztE9VtKOSFZhw7m2V2XCjekbrf50=" providerId="None"/>
      </p:ext>
    </p:extLst>
  </p:cmAuthor>
  <p:cmAuthor id="40" name="Phillips, Deanna" initials="PD" lastIdx="0" clrIdx="40">
    <p:extLst>
      <p:ext uri="{19B8F6BF-5375-455C-9EA6-DF929625EA0E}">
        <p15:presenceInfo xmlns:p15="http://schemas.microsoft.com/office/powerpoint/2012/main" userId="S::dephilli@amgen.com::cef61b03-5561-4eb4-ac84-782d11ef3f79" providerId="AD"/>
      </p:ext>
    </p:extLst>
  </p:cmAuthor>
  <p:cmAuthor id="41" name="Farris, Scott" initials="FS" lastIdx="0" clrIdx="41">
    <p:extLst>
      <p:ext uri="{19B8F6BF-5375-455C-9EA6-DF929625EA0E}">
        <p15:presenceInfo xmlns:p15="http://schemas.microsoft.com/office/powerpoint/2012/main" userId="S::jfarri01@amgen.com::4ca41ae9-f14c-4e4d-b941-e76eea34673c" providerId="AD"/>
      </p:ext>
    </p:extLst>
  </p:cmAuthor>
  <p:cmAuthor id="42" name="Stephanie Heyraud" initials="SH" lastIdx="0" clrIdx="42">
    <p:extLst>
      <p:ext uri="{19B8F6BF-5375-455C-9EA6-DF929625EA0E}">
        <p15:presenceInfo xmlns:p15="http://schemas.microsoft.com/office/powerpoint/2012/main" userId="Stephanie Heyraud" providerId="None"/>
      </p:ext>
    </p:extLst>
  </p:cmAuthor>
  <p:cmAuthor id="43" name="CACTUS-MM" initials="MM" lastIdx="1" clrIdx="43"/>
  <p:cmAuthor id="44" name="CACTUS_AG" initials="CACTUS_AG" lastIdx="0" clrIdx="44"/>
  <p:cmAuthor id="45" name="Duong, Celine" initials="DC" lastIdx="0" clrIdx="45"/>
  <p:cmAuthor id="46" name="CACTUS_MP" initials="MP" lastIdx="0" clrIdx="46"/>
  <p:cmAuthor id="47" name="Editor(R)" initials="CACTUS-" lastIdx="0" clrIdx="47"/>
  <p:cmAuthor id="48" name="Cactus_MLR" initials="MF" lastIdx="103" clrIdx="48"/>
</p:cmAuthorLst>
</file>

<file path=ppt/presProps.xml><?xml version="1.0" encoding="utf-8"?>
<p:presentationPr xmlns:r="http://schemas.openxmlformats.org/officeDocument/2006/relationships" xmlns:a="http://schemas.openxmlformats.org/drawingml/2006/main"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 uri="{1BD7E111-0CB8-44D6-8891-C1BB2F81B7CC}">
      <p1710:readonlyRecommended xmlns:p1710="http://schemas.microsoft.com/office/powerpoint/2017/10/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0CFA2E-1F33-4007-9F18-320ACDEB8DE5}" v="2" dt="2023-01-23T07:32:20.100"/>
  </p1510:revLst>
</p1510:revInfo>
</file>

<file path=ppt/tableStyles.xml><?xml version="1.0" encoding="utf-8"?>
<a:tblStyleLst xmlns:r="http://schemas.openxmlformats.org/officeDocument/2006/relationships"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fill>
          <a:solidFill>
            <a:schemeClr val="accent1">
              <a:tint val="40000"/>
            </a:schemeClr>
          </a:solidFill>
        </a:fill>
      </a:tcStyle>
    </a:band1H>
    <a:band1V>
      <a:tcStyle>
        <a:fill>
          <a:solidFill>
            <a:schemeClr val="accent1">
              <a:tint val="40000"/>
            </a:schemeClr>
          </a:solidFill>
        </a:fill>
      </a:tcStyle>
    </a:band1V>
    <a:lastCol>
      <a:tcTxStyle b="on">
        <a:fontRef idx="minor">
          <a:prstClr val="black"/>
        </a:fontRef>
        <a:schemeClr val="lt1"/>
      </a:tcTxStyle>
      <a:tcStyle>
        <a:fill>
          <a:solidFill>
            <a:schemeClr val="accent1"/>
          </a:solidFill>
        </a:fill>
      </a:tcStyle>
    </a:lastCol>
    <a:firstCol>
      <a:tcTxStyle b="on">
        <a:fontRef idx="minor">
          <a:prstClr val="black"/>
        </a:fontRef>
        <a:schemeClr val="lt1"/>
      </a:tcTxStyle>
      <a:tcStyle>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fill>
          <a:solidFill>
            <a:schemeClr val="accent3">
              <a:tint val="40000"/>
            </a:schemeClr>
          </a:solidFill>
        </a:fill>
      </a:tcStyle>
    </a:band1H>
    <a:band1V>
      <a:tcStyle>
        <a:fill>
          <a:solidFill>
            <a:schemeClr val="accent3">
              <a:tint val="40000"/>
            </a:schemeClr>
          </a:solidFill>
        </a:fill>
      </a:tcStyle>
    </a:band1V>
    <a:lastCol>
      <a:tcTxStyle b="on">
        <a:fontRef idx="minor">
          <a:prstClr val="black"/>
        </a:fontRef>
        <a:schemeClr val="lt1"/>
      </a:tcTxStyle>
      <a:tcStyle>
        <a:fill>
          <a:solidFill>
            <a:schemeClr val="accent3"/>
          </a:solidFill>
        </a:fill>
      </a:tcStyle>
    </a:lastCol>
    <a:firstCol>
      <a:tcTxStyle b="on">
        <a:fontRef idx="minor">
          <a:prstClr val="black"/>
        </a:fontRef>
        <a:schemeClr val="lt1"/>
      </a:tcTxStyle>
      <a:tcStyle>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fill>
          <a:solidFill>
            <a:schemeClr val="dk1">
              <a:tint val="40000"/>
            </a:schemeClr>
          </a:solidFill>
        </a:fill>
      </a:tcStyle>
    </a:band1H>
    <a:band1V>
      <a:tcStyle>
        <a:fill>
          <a:solidFill>
            <a:schemeClr val="dk1">
              <a:tint val="40000"/>
            </a:schemeClr>
          </a:solidFill>
        </a:fill>
      </a:tcStyle>
    </a:band1V>
    <a:lastCol>
      <a:tcTxStyle b="on">
        <a:fontRef idx="minor">
          <a:prstClr val="black"/>
        </a:fontRef>
        <a:schemeClr val="lt1"/>
      </a:tcTxStyle>
      <a:tcStyle>
        <a:fill>
          <a:solidFill>
            <a:schemeClr val="dk1"/>
          </a:solidFill>
        </a:fill>
      </a:tcStyle>
    </a:lastCol>
    <a:firstCol>
      <a:tcTxStyle b="on">
        <a:fontRef idx="minor">
          <a:prstClr val="black"/>
        </a:fontRef>
        <a:schemeClr val="lt1"/>
      </a:tcTxStyle>
      <a:tcStyle>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fill>
          <a:solidFill>
            <a:schemeClr val="accent5">
              <a:tint val="40000"/>
            </a:schemeClr>
          </a:solidFill>
        </a:fill>
      </a:tcStyle>
    </a:band1H>
    <a:band1V>
      <a:tcStyle>
        <a:fill>
          <a:solidFill>
            <a:schemeClr val="accent5">
              <a:tint val="40000"/>
            </a:schemeClr>
          </a:solidFill>
        </a:fill>
      </a:tcStyle>
    </a:band1V>
    <a:lastCol>
      <a:tcTxStyle b="on">
        <a:fontRef idx="minor">
          <a:prstClr val="black"/>
        </a:fontRef>
        <a:schemeClr val="lt1"/>
      </a:tcTxStyle>
      <a:tcStyle>
        <a:fill>
          <a:solidFill>
            <a:schemeClr val="accent5"/>
          </a:solidFill>
        </a:fill>
      </a:tcStyle>
    </a:lastCol>
    <a:firstCol>
      <a:tcTxStyle b="on">
        <a:fontRef idx="minor">
          <a:prstClr val="black"/>
        </a:fontRef>
        <a:schemeClr val="lt1"/>
      </a:tcTxStyle>
      <a:tcStyle>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fill>
          <a:solidFill>
            <a:schemeClr val="accent6">
              <a:tint val="40000"/>
            </a:schemeClr>
          </a:solidFill>
        </a:fill>
      </a:tcStyle>
    </a:band1H>
    <a:band1V>
      <a:tcStyle>
        <a:fill>
          <a:solidFill>
            <a:schemeClr val="accent6">
              <a:tint val="40000"/>
            </a:schemeClr>
          </a:solidFill>
        </a:fill>
      </a:tcStyle>
    </a:band1V>
    <a:lastCol>
      <a:tcTxStyle b="on">
        <a:fontRef idx="minor">
          <a:prstClr val="black"/>
        </a:fontRef>
        <a:schemeClr val="lt1"/>
      </a:tcTxStyle>
      <a:tcStyle>
        <a:fill>
          <a:solidFill>
            <a:schemeClr val="accent6"/>
          </a:solidFill>
        </a:fill>
      </a:tcStyle>
    </a:lastCol>
    <a:firstCol>
      <a:tcTxStyle b="on">
        <a:fontRef idx="minor">
          <a:prstClr val="black"/>
        </a:fontRef>
        <a:schemeClr val="lt1"/>
      </a:tcTxStyle>
      <a:tcStyle>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lastCol>
    <a:firstCol>
      <a:tcTxStyle b="on"/>
    </a:firstCol>
    <a:lastRow>
      <a:tcTxStyle b="on"/>
      <a:tcStyle>
        <a:tcBdr>
          <a:top>
            <a:ln w="50800" cmpd="dbl">
              <a:solidFill>
                <a:schemeClr val="accent6"/>
              </a:solidFill>
            </a:ln>
          </a:top>
        </a:tcBdr>
      </a:tcStyle>
    </a:lastRow>
    <a:firstRow>
      <a:tcTxStyle b="on">
        <a:fontRef idx="minor">
          <a:scrgbClr r="0" g="0" b="0"/>
        </a:fontRef>
        <a:schemeClr val="bg1"/>
      </a:tcTxStyle>
      <a:tcStyle>
        <a:fillRef idx="1">
          <a:schemeClr val="accent6"/>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lastCol>
    <a:firstCol>
      <a:tcTxStyle b="on"/>
    </a:firstCol>
    <a:lastRow>
      <a:tcTxStyle b="on"/>
      <a:tcStyle>
        <a:tcBdr>
          <a:top>
            <a:ln w="50800" cmpd="dbl">
              <a:solidFill>
                <a:schemeClr val="accent1"/>
              </a:solidFill>
            </a:ln>
          </a:top>
        </a:tcBdr>
      </a:tcStyle>
    </a:lastRow>
    <a:firstRow>
      <a:tcTxStyle b="on">
        <a:fontRef idx="minor">
          <a:scrgbClr r="0" g="0" b="0"/>
        </a:fontRef>
        <a:schemeClr val="bg1"/>
      </a:tcTxStyle>
      <a:tcStyle>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fill>
          <a:solidFill>
            <a:schemeClr val="accent1">
              <a:tint val="20000"/>
            </a:schemeClr>
          </a:solidFill>
        </a:fill>
      </a:tcStyle>
    </a:band1H>
    <a:band1V>
      <a:tcStyle>
        <a:fill>
          <a:solidFill>
            <a:schemeClr val="accent1">
              <a:tint val="20000"/>
            </a:schemeClr>
          </a:solidFill>
        </a:fill>
      </a:tcStyle>
    </a:band1V>
    <a:lastCol>
      <a:tcTxStyle b="on"/>
    </a:lastCol>
    <a:firstCol>
      <a:tcTxStyle b="on"/>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580" autoAdjust="0"/>
    <p:restoredTop sz="96327" autoAdjust="0"/>
  </p:normalViewPr>
  <p:slideViewPr>
    <p:cSldViewPr snapToGrid="0">
      <p:cViewPr varScale="1">
        <p:scale>
          <a:sx n="123" d="100"/>
          <a:sy n="123" d="100"/>
        </p:scale>
        <p:origin x="1336" y="192"/>
      </p:cViewPr>
      <p:guideLst>
        <p:guide pos="216"/>
        <p:guide orient="horz" pos="75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48" d="100"/>
        <a:sy n="148" d="100"/>
      </p:scale>
      <p:origin x="0" y="0"/>
    </p:cViewPr>
  </p:sorterViewPr>
  <p:notesViewPr>
    <p:cSldViewPr snapToGrid="0">
      <p:cViewPr>
        <p:scale>
          <a:sx n="150" d="100"/>
          <a:sy n="150" d="100"/>
        </p:scale>
        <p:origin x="1242" y="-864"/>
      </p:cViewPr>
      <p:guideLst>
        <p:guide orient="horz" pos="2206"/>
        <p:guide pos="2926"/>
        <p:guide pos="490"/>
        <p:guide pos="5361"/>
        <p:guide orient="horz" pos="1057"/>
        <p:guide orient="horz" pos="3327"/>
      </p:guideLst>
    </p:cSldViewPr>
  </p:notesViewPr>
  <p:gridSpacing cx="72008" cy="72008"/>
</p:viewPr>
</file>

<file path=ppt/_rels/presentation.xml.rels>&#65279;<?xml version="1.0" encoding="utf-8" standalone="yes"?><Relationships xmlns="http://schemas.openxmlformats.org/package/2006/relationships"><Relationship Id="rId1" Type="http://schemas.openxmlformats.org/officeDocument/2006/relationships/customXml" Target="../customXml/item1.xml" /><Relationship Id="rId10" Type="http://schemas.openxmlformats.org/officeDocument/2006/relationships/handoutMaster" Target="handoutMasters/handoutMaster1.xml" /><Relationship Id="rId11" Type="http://schemas.openxmlformats.org/officeDocument/2006/relationships/slide" Target="slides/slide1.xml" /><Relationship Id="rId12" Type="http://schemas.openxmlformats.org/officeDocument/2006/relationships/slide" Target="slides/slide2.xml" /><Relationship Id="rId13" Type="http://schemas.openxmlformats.org/officeDocument/2006/relationships/slide" Target="slides/slide3.xml" /><Relationship Id="rId14" Type="http://schemas.openxmlformats.org/officeDocument/2006/relationships/slide" Target="slides/slide4.xml" /><Relationship Id="rId15" Type="http://schemas.openxmlformats.org/officeDocument/2006/relationships/slide" Target="slides/slide5.xml" /><Relationship Id="rId16" Type="http://schemas.openxmlformats.org/officeDocument/2006/relationships/slide" Target="slides/slide6.xml" /><Relationship Id="rId17" Type="http://schemas.openxmlformats.org/officeDocument/2006/relationships/slide" Target="slides/slide7.xml" /><Relationship Id="rId18" Type="http://schemas.openxmlformats.org/officeDocument/2006/relationships/tags" Target="tags/tag2.xml" /><Relationship Id="rId19" Type="http://schemas.openxmlformats.org/officeDocument/2006/relationships/presProps" Target="presProps.xml" /><Relationship Id="rId2" Type="http://schemas.openxmlformats.org/officeDocument/2006/relationships/customXml" Target="../customXml/item2.xml" /><Relationship Id="rId20" Type="http://schemas.openxmlformats.org/officeDocument/2006/relationships/viewProps" Target="viewProps.xml" /><Relationship Id="rId21" Type="http://schemas.microsoft.com/office/2016/11/relationships/changesInfo" Target="changesInfos/changesInfo1.xml" /><Relationship Id="rId22" Type="http://schemas.microsoft.com/office/2015/10/relationships/revisionInfo" Target="revisionInfo.xml" /><Relationship Id="rId23" Type="http://schemas.openxmlformats.org/officeDocument/2006/relationships/theme" Target="theme/theme1.xml" /><Relationship Id="rId24" Type="http://schemas.openxmlformats.org/officeDocument/2006/relationships/tableStyles" Target="tableStyles.xml" /><Relationship Id="rId3" Type="http://schemas.openxmlformats.org/officeDocument/2006/relationships/customXml" Target="../customXml/item3.xml" /><Relationship Id="rId4" Type="http://schemas.openxmlformats.org/officeDocument/2006/relationships/customXml" Target="../customXml/item4.xml" /><Relationship Id="rId5" Type="http://schemas.openxmlformats.org/officeDocument/2006/relationships/commentAuthors" Target="commentAuthors.xml" /><Relationship Id="rId6" Type="http://schemas.microsoft.com/office/2018/10/relationships/authors" Target="authors.xml" /><Relationship Id="rId7" Type="http://schemas.openxmlformats.org/officeDocument/2006/relationships/slideMaster" Target="slideMasters/slideMaster1.xml" /><Relationship Id="rId8" Type="http://schemas.openxmlformats.org/officeDocument/2006/relationships/slideMaster" Target="slideMasters/slideMaster2.xml" /><Relationship Id="rId9" Type="http://schemas.openxmlformats.org/officeDocument/2006/relationships/notesMaster" Target="notesMasters/notesMaster1.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era Mehta" userId="7a4746cb-0892-4122-98b5-a053ac542d1e" providerId="ADAL" clId="{750CFA2E-1F33-4007-9F18-320ACDEB8DE5}"/>
    <pc:docChg chg="custSel addSld delSld modSld modMainMaster modSection">
      <pc:chgData name="Meera Mehta" userId="7a4746cb-0892-4122-98b5-a053ac542d1e" providerId="ADAL" clId="{750CFA2E-1F33-4007-9F18-320ACDEB8DE5}" dt="2023-01-24T05:52:26.688" v="17"/>
      <pc:docMkLst>
        <pc:docMk/>
      </pc:docMkLst>
      <pc:sldChg chg="modSp mod addCm modNotes">
        <pc:chgData name="Meera Mehta" userId="7a4746cb-0892-4122-98b5-a053ac542d1e" providerId="ADAL" clId="{750CFA2E-1F33-4007-9F18-320ACDEB8DE5}" dt="2023-01-24T05:52:26.688" v="17"/>
        <pc:sldMkLst>
          <pc:docMk/>
          <pc:sldMk cId="3485802384" sldId="5220"/>
        </pc:sldMkLst>
        <pc:spChg chg="mod">
          <ac:chgData name="Meera Mehta" userId="7a4746cb-0892-4122-98b5-a053ac542d1e" providerId="ADAL" clId="{750CFA2E-1F33-4007-9F18-320ACDEB8DE5}" dt="2023-01-24T05:50:10.613" v="14" actId="14100"/>
          <ac:spMkLst>
            <pc:docMk/>
            <pc:sldMk cId="3485802384" sldId="5220"/>
            <ac:spMk id="24" creationId="{0FA2F8FE-3443-44C1-8FCE-B926CD284A3D}"/>
          </ac:spMkLst>
        </pc:spChg>
        <pc:spChg chg="mod">
          <ac:chgData name="Meera Mehta" userId="7a4746cb-0892-4122-98b5-a053ac542d1e" providerId="ADAL" clId="{750CFA2E-1F33-4007-9F18-320ACDEB8DE5}" dt="2023-01-24T05:49:33.614" v="11" actId="20577"/>
          <ac:spMkLst>
            <pc:docMk/>
            <pc:sldMk cId="3485802384" sldId="5220"/>
            <ac:spMk id="25" creationId="{BFC3910A-221E-4508-9FC0-8F76E3E1B569}"/>
          </ac:spMkLst>
        </pc:spChg>
        <pc:graphicFrameChg chg="modGraphic">
          <ac:chgData name="Meera Mehta" userId="7a4746cb-0892-4122-98b5-a053ac542d1e" providerId="ADAL" clId="{750CFA2E-1F33-4007-9F18-320ACDEB8DE5}" dt="2023-01-24T05:49:23.991" v="10" actId="20577"/>
          <ac:graphicFrameMkLst>
            <pc:docMk/>
            <pc:sldMk cId="3485802384" sldId="5220"/>
            <ac:graphicFrameMk id="26" creationId="{64FD2022-30FD-820F-C1B8-FC332EE2F8A0}"/>
          </ac:graphicFrameMkLst>
        </pc:graphicFrameChg>
        <pc:extLst>
          <p:ext xmlns:p="http://schemas.openxmlformats.org/presentationml/2006/main" uri="{D6D511B9-2390-475A-947B-AFAB55BFBCF1}">
            <pc226:cmChg xmlns:pc226="http://schemas.microsoft.com/office/powerpoint/2022/06/main/command" chg="add">
              <pc226:chgData name="Meera Mehta" userId="7a4746cb-0892-4122-98b5-a053ac542d1e" providerId="ADAL" clId="{750CFA2E-1F33-4007-9F18-320ACDEB8DE5}" dt="2023-01-24T05:52:26.688" v="17"/>
              <pc2:cmMkLst xmlns:pc2="http://schemas.microsoft.com/office/powerpoint/2019/9/main/command">
                <pc:docMk/>
                <pc:sldMk cId="3485802384" sldId="5220"/>
                <pc2:cmMk id="{CE46C0BF-B7E1-44C7-8787-7E44E7C2B6CA}"/>
              </pc2:cmMkLst>
            </pc226:cmChg>
          </p:ext>
        </pc:extLst>
      </pc:sldChg>
      <pc:sldChg chg="add delCm">
        <pc:chgData name="Meera Mehta" userId="7a4746cb-0892-4122-98b5-a053ac542d1e" providerId="ADAL" clId="{750CFA2E-1F33-4007-9F18-320ACDEB8DE5}" dt="2023-01-23T07:32:26.664" v="6"/>
        <pc:sldMkLst>
          <pc:docMk/>
          <pc:sldMk cId="3935555865" sldId="5224"/>
        </pc:sldMkLst>
        <pc:extLst>
          <p:ext xmlns:p="http://schemas.openxmlformats.org/presentationml/2006/main" uri="{D6D511B9-2390-475A-947B-AFAB55BFBCF1}">
            <pc226:cmChg xmlns:pc226="http://schemas.microsoft.com/office/powerpoint/2022/06/main/command" chg="del">
              <pc226:chgData name="Meera Mehta" userId="7a4746cb-0892-4122-98b5-a053ac542d1e" providerId="ADAL" clId="{750CFA2E-1F33-4007-9F18-320ACDEB8DE5}" dt="2023-01-23T07:32:26.664" v="6"/>
              <pc2:cmMkLst xmlns:pc2="http://schemas.microsoft.com/office/powerpoint/2019/9/main/command">
                <pc:docMk/>
                <pc:sldMk cId="3935555865" sldId="5224"/>
                <pc2:cmMk id="{8579D255-D03E-403B-A349-0EC5B9E45F86}"/>
              </pc2:cmMkLst>
            </pc226:cmChg>
          </p:ext>
        </pc:extLst>
      </pc:sldChg>
      <pc:sldChg chg="add del mod modClrScheme chgLayout">
        <pc:chgData name="Meera Mehta" userId="7a4746cb-0892-4122-98b5-a053ac542d1e" providerId="ADAL" clId="{750CFA2E-1F33-4007-9F18-320ACDEB8DE5}" dt="2023-01-23T07:32:34.491" v="7" actId="2696"/>
        <pc:sldMkLst>
          <pc:docMk/>
          <pc:sldMk cId="714919459" sldId="5229"/>
        </pc:sldMkLst>
      </pc:sldChg>
      <pc:sldChg chg="new del">
        <pc:chgData name="Meera Mehta" userId="7a4746cb-0892-4122-98b5-a053ac542d1e" providerId="ADAL" clId="{750CFA2E-1F33-4007-9F18-320ACDEB8DE5}" dt="2023-01-23T07:05:34.386" v="1" actId="47"/>
        <pc:sldMkLst>
          <pc:docMk/>
          <pc:sldMk cId="3853244192" sldId="5229"/>
        </pc:sldMkLst>
      </pc:sldChg>
      <pc:sldMasterChg chg="delSp mod delSldLayout">
        <pc:chgData name="Meera Mehta" userId="7a4746cb-0892-4122-98b5-a053ac542d1e" providerId="ADAL" clId="{750CFA2E-1F33-4007-9F18-320ACDEB8DE5}" dt="2023-01-23T07:32:34.491" v="7" actId="2696"/>
        <pc:sldMasterMkLst>
          <pc:docMk/>
          <pc:sldMasterMk cId="432213675" sldId="2147483883"/>
        </pc:sldMasterMkLst>
        <pc:spChg chg="del">
          <ac:chgData name="Meera Mehta" userId="7a4746cb-0892-4122-98b5-a053ac542d1e" providerId="ADAL" clId="{750CFA2E-1F33-4007-9F18-320ACDEB8DE5}" dt="2023-01-23T07:07:07.283" v="4" actId="478"/>
          <ac:spMkLst>
            <pc:docMk/>
            <pc:sldMasterMk cId="432213675" sldId="2147483883"/>
            <ac:spMk id="8" creationId="{00000000-0000-0000-0000-000000000000}"/>
          </ac:spMkLst>
        </pc:spChg>
        <pc:sldLayoutChg chg="del">
          <pc:chgData name="Meera Mehta" userId="7a4746cb-0892-4122-98b5-a053ac542d1e" providerId="ADAL" clId="{750CFA2E-1F33-4007-9F18-320ACDEB8DE5}" dt="2023-01-23T07:32:34.491" v="7" actId="2696"/>
          <pc:sldLayoutMkLst>
            <pc:docMk/>
            <pc:sldMasterMk cId="432213675" sldId="2147483883"/>
            <pc:sldLayoutMk cId="1154568548" sldId="2147483895"/>
          </pc:sldLayoutMkLst>
        </pc:sldLayoutChg>
      </pc:sldMasterChg>
    </pc:docChg>
  </pc:docChgLst>
</pc:chgInfo>
</file>

<file path=ppt/comments/moderncomment1.xml><?xml version="1.0" encoding="utf-8"?>
<p188:cmLst xmlns:pc="http://schemas.microsoft.com/office/powerpoint/2013/main/command" xmlns:ac="http://schemas.microsoft.com/office/drawing/2013/main/comman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p="http://schemas.openxmlformats.org/presentationml/2006/main" xmlns:p188="http://schemas.microsoft.com/office/powerpoint/2018/8/main">
  <p188:cm id="{211B9E52-A413-43C4-900B-D99FF02ABEA3}" authorId="{07CD90FA-E915-4AD6-992C-830F90B9A2E9}" created="2023-10-09T18:52:11.5770000">
    <pc:sldMkLst>
      <pc:docMk/>
      <pc:sldMk cId="1336223982" sldId="5226"/>
    </pc:sldMkLst>
    <p188:pos x="437515" y="-60960"/>
    <p188:txBody>
      <a:bodyPr/>
      <a:lstStyle/>
      <a:p>
        <a:r>
          <a:rPr/>
          <a:t>Pdf name: Pipeline deck _Reference binder.pdf
Pdf page number: 65
Pdf matched content: It is being investigated for the treatment of ulcerative colitis. OLPASIRAN (formerly AMG 890) Cardiometabolic Cardiovascular Disease siRNA DESCRIPTION Olpasiran (formerly AMG 890) is a small interfering RNA (siRNA) that lowers lipoprotein(a), also known as Lp(a).
</a:t>
        </a:r>
      </a:p>
    </p188:txBody>
  </p188:cm>
  <p188:cm id="{338089A7-6D56-4776-9CAD-E123B239D207}" authorId="{07CD90FA-E915-4AD6-992C-830F90B9A2E9}" created="2023-10-09T18:52:11.5770000">
    <pc:sldMkLst>
      <pc:docMk/>
      <pc:sldMk cId="1336223982" sldId="5226"/>
    </pc:sldMkLst>
    <p188:pos x="46038" y="45720"/>
    <p188:txBody>
      <a:bodyPr/>
      <a:lstStyle/>
      <a:p>
        <a:r>
          <a:rPr/>
          <a:t>Pdf name: Pipeline deck _Reference binder.pdf
Pdf page number: 61
Pdf matched content: MOLECULE NAME THERAPEUTIC AREA INVESTIGATIONAL INDICATION MODALITY PHASE *Modalities in use across pipeline and marketed products. Modality refers to the structural template of a therapeutic agent.
</a:t>
        </a:r>
      </a:p>
    </p188:txBody>
  </p188:cm>
  <p188:cm id="{2A7A87E5-7134-4F36-A6F2-D010D251D1F5}" authorId="{07CD90FA-E915-4AD6-992C-830F90B9A2E9}" created="2023-10-09T18:52:11.5770000">
    <pc:sldMkLst>
      <pc:docMk/>
      <pc:sldMk cId="1336223982" sldId="5226"/>
    </pc:sldMkLst>
    <p188:pos x="8020050" y="7139"/>
    <p188:txBody>
      <a:bodyPr/>
      <a:lstStyle/>
      <a:p>
        <a:r>
          <a:rPr/>
          <a:t>Pdf name: Pipeline deck _Reference binder.pdf
Pdf page number: 58
Pdf matched content: Terms of Use (https://www.amgen.com/terms-of-use/)Privacy Statement (https://www.amgen.com/privacy-statement/) Amgen.com (https://www.amgen.com/)
</a:t>
        </a:r>
      </a:p>
    </p188:txBody>
  </p188:cm>
  <p188:cm id="{EBBD2769-2F5E-489A-AC46-775B448A5016}" authorId="{07CD90FA-E915-4AD6-992C-830F90B9A2E9}" created="2023-10-09T18:52:11.5770000">
    <pc:sldMkLst>
      <pc:docMk/>
      <pc:sldMk cId="1336223982" sldId="5226"/>
    </pc:sldMkLst>
    <p188:pos x="692493" y="137441"/>
    <p188:txBody>
      <a:bodyPr/>
      <a:lstStyle/>
      <a:p>
        <a:r>
          <a:rPr/>
          <a:t>Pdf name: Pipeline deck _Reference binder.pdf
Pdf page number: 53
Pdf matched content: 1/16/23, 1:19 PM Amgen Medical Products | Prescribing Information | Amgen MedInfo US https://www.amgenmedinfo.com/s/us/explore-our-medical-products?language=en_US 3/8 Approved Labeling Enbrel® - Prescribing Information (http://pi.amgen.com/united_states/enbrel/derm/enbrel_pi.pdf) Enbrel® - Prescribing Information (http://pi.amgen.com/united_states/enbrel/derm/enbrel_pi.pdf) Enbrel® - Medication Guide (https://www.pi.amgen.com/~/media/amgen/repositorysites/pi-amgen-com/enbrel/enbre… Enbrel® - Patient Instructions for Use (https://www.pi.amgen.com/~/media/amgen/repositorysites/pi-amgen-com/en… EPOGEN (Epoetin alfa) Therapeutic Area(s) Nephrology Approved Labeling EPOGEN® - Prescribing Information (http://pi.amgen.com/united_states/epogen/epogen_pi_hcp_english.pdf) EPOGEN® - Patient Instructions for Use (https://www.pi.amgen.com/~/media/amgen/repositorysites/pi-amgen-com/… EPOGEN® - Medication Guide (https://www.pi.amgen.com/~/media/amgen/repositorysites/pi-amgen-com/epogen/e… EVENITY (romosozumab-aqqg) Therapeutic Area(s) Bone Health Approved Labeling EVENITY® - Prescribing Information (https://www.pi.amgen.com/united_states/evenity/evenity_pi_hcp_english.pdf) EVENITY® - Medication Guide (https://www.pi.amgen.com/~/media/amgen/repositorysites/pi-amgen-com/evenity/e… IMLYGIC (talimogene laherparepvec) Therapeutic Area(s) Hematology / Oncology Approved Labeling IMLYGIC® - Prescribing Information (http://pi.amgen.com/united_states/imlygic/imlygic_pi.pdf) IMLYGIC® - Medication Guide (https://www.pi.amgen.com/~/media/amgen/repositorysites/pi-amgen-com/imlygic/im… KANJINTI (trastuzumab-anns) ® ® ® ™
</a:t>
        </a:r>
      </a:p>
    </p188:txBody>
  </p188:cm>
  <p188:cm id="{D2B5F3A6-1AB0-42B5-9551-8FB33A17CF17}" authorId="{07CD90FA-E915-4AD6-992C-830F90B9A2E9}" created="2023-10-09T18:52:11.5770000">
    <pc:sldMkLst>
      <pc:docMk/>
      <pc:sldMk cId="1336223982" sldId="5226"/>
    </pc:sldMkLst>
    <p188:pos x="3967506" y="137441"/>
    <p188:txBody>
      <a:bodyPr/>
      <a:lstStyle/>
      <a:p>
        <a:r>
          <a:rPr/>
          <a:t>Pdf name: Pipeline deck _Reference binder.pdf
Pdf page number: 56
Pdf matched content: 1/16/23, 1:19 PM Amgen Medical Products | Prescribing Information | Amgen MedInfo US https://www.amgenmedinfo.com/s/us/explore-our-medical-products?language=en_US 6/8 Approved Labeling Parsabiv® - Prescribing Information (http://pi.amgen.com/united_states/parsabiv/parsabiv_pi.pdf) Prolia (denosumab) Therapeutic Area(s) Bone Health Approved Labeling Prolia® - Prescribing Information (http://pi.amgen.com/united_states/prolia/prolia_pi.pdf) Prolia® - Medication Guide (https://www.pi.amgen.com/~/media/amgen/repositorysites/pi-amgen-com/prolia/prolia_… Repatha (evolocumab) Therapeutic Area(s) Cardiovascular Disease Approved Labeling Repatha® - Prescribing Information (http://pi.amgen.com/united_states/repatha/repatha_pi_hcp_english.pdf) RIABNI (rituximab-arrx) Therapeutic Area(s) Hematology / Oncology Approved Labeling RIABNI™ - Prescribing Information (https://www.pi.amgen.com/united_states/riabni/riabni_pi_english.pdf) RIABNI™ - Medication Guide (https://www.pi.amgen.com/united_states/riabni/riabni_mg_hcp_english.pdf) Sensipar (cinacalcet) Therapeutic Area(s) Nephrology Approved Labeling Sensipar® - Prescribing Information (http://pi.amgen.com/united_states/sensipar/sensipar_pi_hcp_english.pdf) ® ® ™ ®
</a:t>
        </a:r>
      </a:p>
    </p188:txBody>
  </p188:cm>
  <p188:cm id="{28EA829C-5F33-4AE8-9263-C00A0BFE19D8}" authorId="{07CD90FA-E915-4AD6-992C-830F90B9A2E9}" created="2023-10-09T18:52:11.5780000">
    <pc:sldMkLst>
      <pc:docMk/>
      <pc:sldMk cId="1336223982" sldId="5226"/>
    </pc:sldMkLst>
    <p188:pos x="1530350" y="267743"/>
    <p188:txBody>
      <a:bodyPr/>
      <a:lstStyle/>
      <a:p>
        <a:r>
          <a:rPr/>
          <a:t>Pdf name: Pipeline deck _Reference binder.pdf
Pdf page number: 51
Pdf matched content: 1/16/23, 1:19 PM Amgen Medical Products | Prescribing Information | Amgen MedInfo US https://www.amgenmedinfo.com/s/us/explore-our-medical-products?language=en_US 1/8 Home (/s/us/home)Amgen.com (https://www.amgen.com/)Contact Us (https://www.amgenmedinfo.com/s/us/contact-us?language=en_US)LoginRegister (https://www.amgenmedinfo.com/s/us/create-account?language=en_US) (/s/us/home) Our Product Information Search by product name ALL ABCDEFGHIJKLMNOPQRSTU VWXYZ Aimovig (erenumab-aooe) Therapeutic Area(s) Neuroscience Approved Labeling Aimovig® - Prescribing Information (https://pi.amgen.com/united_states/Aimovig/Aimovig_pi_hcp_english.pdf) Aimovig® - Patient Information (https://www.pi.amgen.com/~/media/amgen/repositorysites/pi-amgen-com/aimovig/a… AMJEVITA (adalimumab-atto) Therapeutic Area(s) Inflammation Approved Labeling AMJEVITA™ - Prescribing Information (http://pi.amgen.com/united_states/AMJEVITA/AMJEVITA_pi_hcp_english.pdf) Aranesp (darbepoetin alfa) Therapeutic Area(s) Nephrology Hematology / Oncology Submit InquiryStability CalculatorOur ProductsFind Your MSLSearch Medical Information Home &amp;gt; Our Products ® ™ ® Medinfo Chatbot.
</a:t>
        </a:r>
      </a:p>
    </p188:txBody>
  </p188:cm>
  <p188:cm id="{F9CE960F-65FD-4B7E-B82B-DF2E7CE1D98B}" authorId="{07CD90FA-E915-4AD6-992C-830F90B9A2E9}" created="2023-10-09T18:52:11.5780000">
    <pc:sldMkLst>
      <pc:docMk/>
      <pc:sldMk cId="1336223982" sldId="5226"/>
    </pc:sldMkLst>
    <p188:pos x="5864225" y="267743"/>
    <p188:txBody>
      <a:bodyPr/>
      <a:lstStyle/>
      <a:p>
        <a:r>
          <a:rPr/>
          <a:t>Pdf name: Pipeline deck _Reference binder.pdf
Pdf page number: 58
Pdf matched content: Terms of Use (https://www.amgen.com/terms-of-use/)Privacy Statement (https://www.amgen.com/privacy-statement/) Amgen.com (https://www.amgen.com/)
</a:t>
        </a:r>
      </a:p>
    </p188:txBody>
  </p188:cm>
  <p188:cm id="{9231B850-576D-4445-BEC6-D08DC039EC5F}" authorId="{07CD90FA-E915-4AD6-992C-830F90B9A2E9}" created="2023-10-09T18:52:11.5780000">
    <pc:sldMkLst>
      <pc:docMk/>
      <pc:sldMk cId="1336223982" sldId="5226"/>
    </pc:sldMkLst>
    <p188:pos x="614362" y="398045"/>
    <p188:txBody>
      <a:bodyPr/>
      <a:lstStyle/>
      <a:p>
        <a:r>
          <a:rPr/>
          <a:t>Pdf name: Pipeline deck _Reference binder.pdf
Pdf page number: 56
Pdf matched content: 1/16/23, 1:19 PM Amgen Medical Products | Prescribing Information | Amgen MedInfo US https://www.amgenmedinfo.com/s/us/explore-our-medical-products?language=en_US 6/8 Approved Labeling Parsabiv® - Prescribing Information (http://pi.amgen.com/united_states/parsabiv/parsabiv_pi.pdf) Prolia (denosumab) Therapeutic Area(s) Bone Health Approved Labeling Prolia® - Prescribing Information (http://pi.amgen.com/united_states/prolia/prolia_pi.pdf) Prolia® - Medication Guide (https://www.pi.amgen.com/~/media/amgen/repositorysites/pi-amgen-com/prolia/prolia_… Repatha (evolocumab) Therapeutic Area(s) Cardiovascular Disease Approved Labeling Repatha® - Prescribing Information (http://pi.amgen.com/united_states/repatha/repatha_pi_hcp_english.pdf) RIABNI (rituximab-arrx) Therapeutic Area(s) Hematology / Oncology Approved Labeling RIABNI™ - Prescribing Information (https://www.pi.amgen.com/united_states/riabni/riabni_pi_english.pdf) RIABNI™ - Medication Guide (https://www.pi.amgen.com/united_states/riabni/riabni_mg_hcp_english.pdf) Sensipar (cinacalcet) Therapeutic Area(s) Nephrology Approved Labeling Sensipar® - Prescribing Information (http://pi.amgen.com/united_states/sensipar/sensipar_pi_hcp_english.pdf) ® ® ™ ®
</a:t>
        </a:r>
      </a:p>
    </p188:txBody>
  </p188:cm>
  <p188:cm id="{BA9A00AA-7452-4947-9B92-93EE3930F3B2}" authorId="{07CD90FA-E915-4AD6-992C-830F90B9A2E9}" created="2023-10-09T18:52:11.5780000">
    <pc:sldMkLst>
      <pc:docMk/>
      <pc:sldMk cId="1336223982" sldId="5226"/>
    </pc:sldMkLst>
    <p188:pos x="3109912" y="398045"/>
    <p188:txBody>
      <a:bodyPr/>
      <a:lstStyle/>
      <a:p>
        <a:r>
          <a:rPr/>
          <a:t>Pdf name: Pipeline deck _Reference binder.pdf
Pdf page number: 54
Pdf matched content: 1/16/23, 1:19 PM Amgen Medical Products | Prescribing Information | Amgen MedInfo US https://www.amgenmedinfo.com/s/us/explore-our-medical-products?language=en_US 4/8 Therapeutic Area(s) Hematology / Oncology Approved Labeling KANJINTI™ - Prescribing Information (https://www.pi.amgen.com/~/media/amgen/repositorysites/pi-amgen-com/ka… Kyprolis (carfilzomib) Therapeutic Area(s) Hematology / Oncology Approved Labeling Kyprolis® - Prescribing Information (http://pi.amgen.com/united_states/kyprolis/kyprolis_pi.pdf) LUMAKRAS (sotorasib) Therapeutic Area(s) Oncology Approved Labeling LUMAKRAS® - Prescribing Information (https://www.pi.amgen.com/~/media/amgen/repositorysites/pi-amgen-com/l… LUMAKRAS® - Patient Information (https://www.pi.amgen.com/~/media/amgen/repositorysites/pi-amgen-com/luma… MVASI (bevacizumab-awwb) Therapeutic Area(s) Hematology / Oncology Approved Labeling MVASI™ - Prescribing Information (https://www.pi.amgen.com/~/media/amgen/repositorysites/pi-amgen-com/mvasi… Neulasta (pegfilgrastim) Therapeutic Area(s) Hematology / Oncology ® ® ™ ®
</a:t>
        </a:r>
      </a:p>
    </p188:txBody>
  </p188:cm>
  <p188:cm id="{E53E7194-1C88-4B2A-BBA3-FE98FE3E2146}" authorId="{07CD90FA-E915-4AD6-992C-830F90B9A2E9}" created="2023-10-09T18:52:11.5780000">
    <pc:sldMkLst>
      <pc:docMk/>
      <pc:sldMk cId="1336223982" sldId="5226"/>
    </pc:sldMkLst>
    <p188:pos x="6740525" y="398045"/>
    <p188:txBody>
      <a:bodyPr/>
      <a:lstStyle/>
      <a:p>
        <a:r>
          <a:rPr/>
          <a:t>Pdf name: Pipeline deck _Reference binder.pdf
Pdf page number: 140
Pdf matched content: ARANESP® (darbepoetin alfa) injection, for intravenous or subcutaneous use Initial US Approval: 2001 WARNING: ESAs INCREASE THE RISK OF DEATH, MYOCARDIAL INFARCTION, STROKE, VENOUS THROMBOEMBOLISM, THROMBOSIS OF VASCULAR ACCESS AND TUMOR PROGRESSION OR RECURRENCE See full prescribing information for complete boxed warning.
</a:t>
        </a:r>
      </a:p>
    </p188:txBody>
  </p188:cm>
  <p188:cm id="{7FFC1174-21C2-4F43-AB9A-8733ABDD0BDB}" authorId="{07CD90FA-E915-4AD6-992C-830F90B9A2E9}" created="2023-10-09T18:52:11.5780000">
    <pc:sldMkLst>
      <pc:docMk/>
      <pc:sldMk cId="1336223982" sldId="5226"/>
    </pc:sldMkLst>
    <p188:pos x="754062" y="528347"/>
    <p188:txBody>
      <a:bodyPr/>
      <a:lstStyle/>
      <a:p>
        <a:r>
          <a:rPr/>
          <a:t>Pdf name: Pipeline deck _Reference binder.pdf
Pdf page number: 242
Pdf matched content: BLINCYTO® (blinatumomab) for injection, for intravenous use Initial US Approval: 2014 WARNING: CYTOKINE RELEASE SYNDROME and NEUROLOGICAL TOXICITIES See full prescribing information for complete boxed warning.
</a:t>
        </a:r>
      </a:p>
    </p188:txBody>
  </p188:cm>
  <p188:cm id="{7E394233-90F2-40C8-9B68-1C35BF3BA3F3}" authorId="{07CD90FA-E915-4AD6-992C-830F90B9A2E9}" created="2023-10-09T18:52:11.5780000">
    <pc:sldMkLst>
      <pc:docMk/>
      <pc:sldMk cId="1336223982" sldId="5226"/>
    </pc:sldMkLst>
    <p188:pos x="3990975" y="528347"/>
    <p188:txBody>
      <a:bodyPr/>
      <a:lstStyle/>
      <a:p>
        <a:r>
          <a:rPr/>
          <a:t>Pdf name: Pipeline deck _Reference binder.pdf
Pdf page number: 53
Pdf matched content: 1/16/23, 1:19 PM Amgen Medical Products | Prescribing Information | Amgen MedInfo US https://www.amgenmedinfo.com/s/us/explore-our-medical-products?language=en_US 3/8 Approved Labeling Enbrel® - Prescribing Information (http://pi.amgen.com/united_states/enbrel/derm/enbrel_pi.pdf) Enbrel® - Prescribing Information (http://pi.amgen.com/united_states/enbrel/derm/enbrel_pi.pdf) Enbrel® - Medication Guide (https://www.pi.amgen.com/~/media/amgen/repositorysites/pi-amgen-com/enbrel/enbre… Enbrel® - Patient Instructions for Use (https://www.pi.amgen.com/~/media/amgen/repositorysites/pi-amgen-com/en… EPOGEN (Epoetin alfa) Therapeutic Area(s) Nephrology Approved Labeling EPOGEN® - Prescribing Information (http://pi.amgen.com/united_states/epogen/epogen_pi_hcp_english.pdf) EPOGEN® - Patient Instructions for Use (https://www.pi.amgen.com/~/media/amgen/repositorysites/pi-amgen-com/… EPOGEN® - Medication Guide (https://www.pi.amgen.com/~/media/amgen/repositorysites/pi-amgen-com/epogen/e… EVENITY (romosozumab-aqqg) Therapeutic Area(s) Bone Health Approved Labeling EVENITY® - Prescribing Information (https://www.pi.amgen.com/united_states/evenity/evenity_pi_hcp_english.pdf) EVENITY® - Medication Guide (https://www.pi.amgen.com/~/media/amgen/repositorysites/pi-amgen-com/evenity/e… IMLYGIC (talimogene laherparepvec) Therapeutic Area(s) Hematology / Oncology Approved Labeling IMLYGIC® - Prescribing Information (http://pi.amgen.com/united_states/imlygic/imlygic_pi.pdf) IMLYGIC® - Medication Guide (https://www.pi.amgen.com/~/media/amgen/repositorysites/pi-amgen-com/imlygic/im… KANJINTI (trastuzumab-anns) ® ® ® ™
</a:t>
        </a:r>
      </a:p>
    </p188:txBody>
  </p188:cm>
  <p188:cm id="{BFC099D5-D861-41DB-80CB-BEAF97C4007C}" authorId="{07CD90FA-E915-4AD6-992C-830F90B9A2E9}" created="2023-10-09T18:52:11.5780000">
    <pc:sldMkLst>
      <pc:docMk/>
      <pc:sldMk cId="1336223982" sldId="5226"/>
    </pc:sldMkLst>
    <p188:pos x="7081838" y="528347"/>
    <p188:txBody>
      <a:bodyPr/>
      <a:lstStyle/>
      <a:p>
        <a:r>
          <a:rPr/>
          <a:t>Pdf name: Pipeline deck _Reference binder.pdf
Pdf page number: 53
Pdf matched content: 1/16/23, 1:19 PM Amgen Medical Products | Prescribing Information | Amgen MedInfo US https://www.amgenmedinfo.com/s/us/explore-our-medical-products?language=en_US 3/8 Approved Labeling Enbrel® - Prescribing Information (http://pi.amgen.com/united_states/enbrel/derm/enbrel_pi.pdf) Enbrel® - Prescribing Information (http://pi.amgen.com/united_states/enbrel/derm/enbrel_pi.pdf) Enbrel® - Medication Guide (https://www.pi.amgen.com/~/media/amgen/repositorysites/pi-amgen-com/enbrel/enbre… Enbrel® - Patient Instructions for Use (https://www.pi.amgen.com/~/media/amgen/repositorysites/pi-amgen-com/en… EPOGEN (Epoetin alfa) Therapeutic Area(s) Nephrology Approved Labeling EPOGEN® - Prescribing Information (http://pi.amgen.com/united_states/epogen/epogen_pi_hcp_english.pdf) EPOGEN® - Patient Instructions for Use (https://www.pi.amgen.com/~/media/amgen/repositorysites/pi-amgen-com/… EPOGEN® - Medication Guide (https://www.pi.amgen.com/~/media/amgen/repositorysites/pi-amgen-com/epogen/e… EVENITY (romosozumab-aqqg) Therapeutic Area(s) Bone Health Approved Labeling EVENITY® - Prescribing Information (https://www.pi.amgen.com/united_states/evenity/evenity_pi_hcp_english.pdf) EVENITY® - Medication Guide (https://www.pi.amgen.com/~/media/amgen/repositorysites/pi-amgen-com/evenity/e… IMLYGIC (talimogene laherparepvec) Therapeutic Area(s) Hematology / Oncology Approved Labeling IMLYGIC® - Prescribing Information (http://pi.amgen.com/united_states/imlygic/imlygic_pi.pdf) IMLYGIC® - Medication Guide (https://www.pi.amgen.com/~/media/amgen/repositorysites/pi-amgen-com/imlygic/im… KANJINTI (trastuzumab-anns) ® ® ® ™
</a:t>
        </a:r>
      </a:p>
    </p188:txBody>
  </p188:cm>
  <p188:cm id="{B7B6E0D3-57B0-4C94-8C72-2CACEF4FDC65}" authorId="{07CD90FA-E915-4AD6-992C-830F90B9A2E9}" created="2023-10-09T18:52:11.5780000">
    <pc:sldMkLst>
      <pc:docMk/>
      <pc:sldMk cId="1336223982" sldId="5226"/>
    </pc:sldMkLst>
    <p188:pos x="1536700" y="658649"/>
    <p188:txBody>
      <a:bodyPr/>
      <a:lstStyle/>
      <a:p>
        <a:r>
          <a:rPr/>
          <a:t>Pdf name: Pipeline deck _Reference binder.pdf
Pdf page number: 486
Pdf matched content: One week after the last weekly dose of KANJINTI, administer 6 mg/kg as an IV infusion over 30−90 minutes every three weeks to complete a total of 52 weeks of therapy, or • Initial dose of 8 mg/kg over 90 minutes IV infusion, then 6 mg/kg over 30–90 minutes IV infusion every three weeks for 52 weeks.
</a:t>
        </a:r>
      </a:p>
    </p188:txBody>
  </p188:cm>
  <p188:cm id="{F8D02AD3-1902-47FA-87F7-21FBF5E2003D}" authorId="{07CD90FA-E915-4AD6-992C-830F90B9A2E9}" created="2023-10-09T18:52:11.5790000">
    <pc:sldMkLst>
      <pc:docMk/>
      <pc:sldMk cId="1336223982" sldId="5226"/>
    </pc:sldMkLst>
    <p188:pos x="5707062" y="658649"/>
    <p188:txBody>
      <a:bodyPr/>
      <a:lstStyle/>
      <a:p>
        <a:r>
          <a:rPr/>
          <a:t>Pdf name: Pipeline deck _Reference binder.pdf
Pdf page number: 54
Pdf matched content: 1/16/23, 1:19 PM Amgen Medical Products | Prescribing Information | Amgen MedInfo US https://www.amgenmedinfo.com/s/us/explore-our-medical-products?language=en_US 4/8 Therapeutic Area(s) Hematology / Oncology Approved Labeling KANJINTI™ - Prescribing Information (https://www.pi.amgen.com/~/media/amgen/repositorysites/pi-amgen-com/ka… Kyprolis (carfilzomib) Therapeutic Area(s) Hematology / Oncology Approved Labeling Kyprolis® - Prescribing Information (http://pi.amgen.com/united_states/kyprolis/kyprolis_pi.pdf) LUMAKRAS (sotorasib) Therapeutic Area(s) Oncology Approved Labeling LUMAKRAS® - Prescribing Information (https://www.pi.amgen.com/~/media/amgen/repositorysites/pi-amgen-com/l… LUMAKRAS® - Patient Information (https://www.pi.amgen.com/~/media/amgen/repositorysites/pi-amgen-com/luma… MVASI (bevacizumab-awwb) Therapeutic Area(s) Hematology / Oncology Approved Labeling MVASI™ - Prescribing Information (https://www.pi.amgen.com/~/media/amgen/repositorysites/pi-amgen-com/mvasi… Neulasta (pegfilgrastim) Therapeutic Area(s) Hematology / Oncology ® ® ™ ®
</a:t>
        </a:r>
      </a:p>
    </p188:txBody>
  </p188:cm>
  <p188:cm id="{8DBAC17F-7163-450C-B778-78232F00F182}" authorId="{07CD90FA-E915-4AD6-992C-830F90B9A2E9}" created="2023-10-09T18:52:11.5790000">
    <pc:sldMkLst>
      <pc:docMk/>
      <pc:sldMk cId="1336223982" sldId="5226"/>
    </pc:sldMkLst>
    <p188:pos x="601662" y="788951"/>
    <p188:txBody>
      <a:bodyPr/>
      <a:lstStyle/>
      <a:p>
        <a:r>
          <a:rPr/>
          <a:t>Pdf name: Pipeline deck _Reference binder.pdf
Pdf page number: 54
Pdf matched content: 1/16/23, 1:19 PM Amgen Medical Products | Prescribing Information | Amgen MedInfo US https://www.amgenmedinfo.com/s/us/explore-our-medical-products?language=en_US 4/8 Therapeutic Area(s) Hematology / Oncology Approved Labeling KANJINTI™ - Prescribing Information (https://www.pi.amgen.com/~/media/amgen/repositorysites/pi-amgen-com/ka… Kyprolis (carfilzomib) Therapeutic Area(s) Hematology / Oncology Approved Labeling Kyprolis® - Prescribing Information (http://pi.amgen.com/united_states/kyprolis/kyprolis_pi.pdf) LUMAKRAS (sotorasib) Therapeutic Area(s) Oncology Approved Labeling LUMAKRAS® - Prescribing Information (https://www.pi.amgen.com/~/media/amgen/repositorysites/pi-amgen-com/l… LUMAKRAS® - Patient Information (https://www.pi.amgen.com/~/media/amgen/repositorysites/pi-amgen-com/luma… MVASI (bevacizumab-awwb) Therapeutic Area(s) Hematology / Oncology Approved Labeling MVASI™ - Prescribing Information (https://www.pi.amgen.com/~/media/amgen/repositorysites/pi-amgen-com/mvasi… Neulasta (pegfilgrastim) Therapeutic Area(s) Hematology / Oncology ® ® ™ ®
</a:t>
        </a:r>
      </a:p>
    </p188:txBody>
  </p188:cm>
  <p188:cm id="{2508CB45-E346-43B2-8B42-9EF0D43737B9}" authorId="{07CD90FA-E915-4AD6-992C-830F90B9A2E9}" created="2023-10-09T18:52:11.5790000">
    <pc:sldMkLst>
      <pc:docMk/>
      <pc:sldMk cId="1336223982" sldId="5226"/>
    </pc:sldMkLst>
    <p188:pos x="4086225" y="788951"/>
    <p188:txBody>
      <a:bodyPr/>
      <a:lstStyle/>
      <a:p>
        <a:r>
          <a:rPr/>
          <a:t>Pdf name: Pipeline deck _Reference binder.pdf
Pdf page number: 55
Pdf matched content: 1/16/23, 1:19 PM Amgen Medical Products | Prescribing Information | Amgen MedInfo US https://www.amgenmedinfo.com/s/us/explore-our-medical-products?language=en_US 5/8 Approved Labeling Neulasta® - Prescribing Information (http://pi.amgen.com/united_states/neulasta/neulasta_pi_hcp_english.pdf) Neulasta® - Patient Instructions for Use (https://www.pi.amgen.com/~/media/amgen/repositorysites/pi-amgen-com/… NEUPOGEN (Filgrastim) Therapeutic Area(s) Hematology / Oncology Approved Labeling NEUPOGEN® - Prescribing Information (http://pi.amgen.com/united_states/neupogen/neupogen_pi_hcp_english.pdf) Nplate (romiplostim) Therapeutic Area(s) Hematology / Oncology Approved Labeling Nplate® - Prescribing Information (http://pi.amgen.com/united_states/nplate/nplate_pi_hcp_english.pdf) Otezla (apremilast) Therapeutic Area(s) Inflammation Approved Labeling Otezla® - Prescribing Information (https://www.pi.amgen.com/~/media/amgen/repositorysites/pi-amgen-com/otezla/… Otezla® - Prescribing Information (https://www.pi.amgen.com/~/media/amgen/repositorysites/pi-amgen-com/otezla/… Parsabiv (etelcalcetide) Therapeutic Area(s) Nephrology ® ® ® ®
</a:t>
        </a:r>
      </a:p>
    </p188:txBody>
  </p188:cm>
  <p188:cm id="{FB37DDE8-E51B-442E-A76C-93D257EC0866}" authorId="{07CD90FA-E915-4AD6-992C-830F90B9A2E9}" created="2023-10-09T18:52:11.5790000">
    <pc:sldMkLst>
      <pc:docMk/>
      <pc:sldMk cId="1336223982" sldId="5226"/>
    </pc:sldMkLst>
    <p188:pos x="7418388" y="788951"/>
    <p188:txBody>
      <a:bodyPr/>
      <a:lstStyle/>
      <a:p>
        <a:r>
          <a:rPr/>
          <a:t>Pdf name: Pipeline deck _Reference binder.pdf
Pdf page number: 55
Pdf matched content: 1/16/23, 1:19 PM Amgen Medical Products | Prescribing Information | Amgen MedInfo US https://www.amgenmedinfo.com/s/us/explore-our-medical-products?language=en_US 5/8 Approved Labeling Neulasta® - Prescribing Information (http://pi.amgen.com/united_states/neulasta/neulasta_pi_hcp_english.pdf) Neulasta® - Patient Instructions for Use (https://www.pi.amgen.com/~/media/amgen/repositorysites/pi-amgen-com/… NEUPOGEN (Filgrastim) Therapeutic Area(s) Hematology / Oncology Approved Labeling NEUPOGEN® - Prescribing Information (http://pi.amgen.com/united_states/neupogen/neupogen_pi_hcp_english.pdf) Nplate (romiplostim) Therapeutic Area(s) Hematology / Oncology Approved Labeling Nplate® - Prescribing Information (http://pi.amgen.com/united_states/nplate/nplate_pi_hcp_english.pdf) Otezla (apremilast) Therapeutic Area(s) Inflammation Approved Labeling Otezla® - Prescribing Information (https://www.pi.amgen.com/~/media/amgen/repositorysites/pi-amgen-com/otezla/… Otezla® - Prescribing Information (https://www.pi.amgen.com/~/media/amgen/repositorysites/pi-amgen-com/otezla/… Parsabiv (etelcalcetide) Therapeutic Area(s) Nephrology ® ® ® ®
</a:t>
        </a:r>
      </a:p>
    </p188:txBody>
  </p188:cm>
  <p188:cm id="{75B58E81-88C1-407D-9180-9CB88BB0091D}" authorId="{07CD90FA-E915-4AD6-992C-830F90B9A2E9}" created="2023-10-09T18:52:11.5790000">
    <pc:sldMkLst>
      <pc:docMk/>
      <pc:sldMk cId="1336223982" sldId="5226"/>
    </pc:sldMkLst>
    <p188:pos x="0" y="919253"/>
    <p188:txBody>
      <a:bodyPr/>
      <a:lstStyle/>
      <a:p>
        <a:r>
          <a:rPr/>
          <a:t>Pdf name: Pipeline deck _Reference binder.pdf
Pdf page number: 55
Pdf matched content: 1/16/23, 1:19 PM Amgen Medical Products | Prescribing Information | Amgen MedInfo US https://www.amgenmedinfo.com/s/us/explore-our-medical-products?language=en_US 5/8 Approved Labeling Neulasta® - Prescribing Information (http://pi.amgen.com/united_states/neulasta/neulasta_pi_hcp_english.pdf) Neulasta® - Patient Instructions for Use (https://www.pi.amgen.com/~/media/amgen/repositorysites/pi-amgen-com/… NEUPOGEN (Filgrastim) Therapeutic Area(s) Hematology / Oncology Approved Labeling NEUPOGEN® - Prescribing Information (http://pi.amgen.com/united_states/neupogen/neupogen_pi_hcp_english.pdf) Nplate (romiplostim) Therapeutic Area(s) Hematology / Oncology Approved Labeling Nplate® - Prescribing Information (http://pi.amgen.com/united_states/nplate/nplate_pi_hcp_english.pdf) Otezla (apremilast) Therapeutic Area(s) Inflammation Approved Labeling Otezla® - Prescribing Information (https://www.pi.amgen.com/~/media/amgen/repositorysites/pi-amgen-com/otezla/… Otezla® - Prescribing Information (https://www.pi.amgen.com/~/media/amgen/repositorysites/pi-amgen-com/otezla/… Parsabiv (etelcalcetide) Therapeutic Area(s) Nephrology ® ® ® ®
</a:t>
        </a:r>
      </a:p>
    </p188:txBody>
  </p188:cm>
  <p188:cm id="{B711A7BF-4A07-47DF-BD1A-81847F098516}" authorId="{07CD90FA-E915-4AD6-992C-830F90B9A2E9}" created="2023-10-09T18:52:11.5790000">
    <pc:sldMkLst>
      <pc:docMk/>
      <pc:sldMk cId="1336223982" sldId="5226"/>
    </pc:sldMkLst>
    <p188:pos x="2982912" y="919253"/>
    <p188:txBody>
      <a:bodyPr/>
      <a:lstStyle/>
      <a:p>
        <a:r>
          <a:rPr/>
          <a:t>Pdf name: Pipeline deck _Reference binder.pdf
Pdf page number: 57
Pdf matched content: 1/16/23, 1:19 PM Amgen Medical Products | Prescribing Information | Amgen MedInfo US https://www.amgenmedinfo.com/s/us/explore-our-medical-products?language=en_US 7/8 TEZSPIRE (tezepelumab-ekko) Therapeutic Area(s) Inflammation Approved Labeling TEZSPIRE® - Patient Information (https://www.pi.amgen.com/united_states/tezspire/tezspire_ppi_pt_english.pdf) TEZSPIRE® - Prescribing Information (https://www.pi.amgen.com/united_states/tezspire/tezspire_pi_hcp_english.p… Vectibix (panitumumab) Therapeutic Area(s) Hematology / Oncology Approved Labeling Vectibix® - Prescribing Information (http://pi.amgen.com/united_states/vectibix/vectibix_pi.pdf) XGEVA (denosumab) Therapeutic Area(s) Hematology / Oncology Approved Labeling XGEVA® - Prescribing Information (http://pi.amgen.com/united_states/xgeva/xgeva_pi.pdf) XGEVA® - Prescribing Information (http://pi.amgen.com/united_states/xgeva/xgeva_pi.pdf) Submit a Medical Inquiry Submit your question to the Amgen Medical Information team (https://www.amgenmedinfo.com/s/us/submit-medical-inquiry?language=en_US) ® ® ®
</a:t>
        </a:r>
      </a:p>
    </p188:txBody>
  </p188:cm>
  <p188:cm id="{5CC1C3EF-7DD8-4196-8A8A-4F89CA409A92}" authorId="{07CD90FA-E915-4AD6-992C-830F90B9A2E9}" created="2023-10-09T18:52:11.5790000">
    <pc:sldMkLst>
      <pc:docMk/>
      <pc:sldMk cId="1336223982" sldId="5226"/>
    </pc:sldMkLst>
    <p188:pos x="6099175" y="919253"/>
    <p188:txBody>
      <a:bodyPr/>
      <a:lstStyle/>
      <a:p>
        <a:r>
          <a:rPr/>
          <a:t>Pdf name: Pipeline deck _Reference binder.pdf
Pdf page number: 56
Pdf matched content: 1/16/23, 1:19 PM Amgen Medical Products | Prescribing Information | Amgen MedInfo US https://www.amgenmedinfo.com/s/us/explore-our-medical-products?language=en_US 6/8 Approved Labeling Parsabiv® - Prescribing Information (http://pi.amgen.com/united_states/parsabiv/parsabiv_pi.pdf) Prolia (denosumab) Therapeutic Area(s) Bone Health Approved Labeling Prolia® - Prescribing Information (http://pi.amgen.com/united_states/prolia/prolia_pi.pdf) Prolia® - Medication Guide (https://www.pi.amgen.com/~/media/amgen/repositorysites/pi-amgen-com/prolia/prolia_… Repatha (evolocumab) Therapeutic Area(s) Cardiovascular Disease Approved Labeling Repatha® - Prescribing Information (http://pi.amgen.com/united_states/repatha/repatha_pi_hcp_english.pdf) RIABNI (rituximab-arrx) Therapeutic Area(s) Hematology / Oncology Approved Labeling RIABNI™ - Prescribing Information (https://www.pi.amgen.com/united_states/riabni/riabni_pi_english.pdf) RIABNI™ - Medication Guide (https://www.pi.amgen.com/united_states/riabni/riabni_mg_hcp_english.pdf) Sensipar (cinacalcet) Therapeutic Area(s) Nephrology Approved Labeling Sensipar® - Prescribing Information (http://pi.amgen.com/united_states/sensipar/sensipar_pi_hcp_english.pdf) ® ® ™ ®
</a:t>
        </a:r>
      </a:p>
    </p188:txBody>
  </p188:cm>
  <p188:cm id="{8BAD1D25-8AD9-423F-9FEF-7CF850DD63E4}" authorId="{07CD90FA-E915-4AD6-992C-830F90B9A2E9}" created="2023-10-09T18:52:11.5790000">
    <pc:sldMkLst>
      <pc:docMk/>
      <pc:sldMk cId="1336223982" sldId="5226"/>
    </pc:sldMkLst>
    <p188:pos x="8639175" y="919253"/>
    <p188:txBody>
      <a:bodyPr/>
      <a:lstStyle/>
      <a:p>
        <a:r>
          <a:rPr/>
          <a:t>Pdf name: Pipeline deck _Reference binder.pdf
Pdf page number: 56
Pdf matched content: 1/16/23, 1:19 PM Amgen Medical Products | Prescribing Information | Amgen MedInfo US https://www.amgenmedinfo.com/s/us/explore-our-medical-products?language=en_US 6/8 Approved Labeling Parsabiv® - Prescribing Information (http://pi.amgen.com/united_states/parsabiv/parsabiv_pi.pdf) Prolia (denosumab) Therapeutic Area(s) Bone Health Approved Labeling Prolia® - Prescribing Information (http://pi.amgen.com/united_states/prolia/prolia_pi.pdf) Prolia® - Medication Guide (https://www.pi.amgen.com/~/media/amgen/repositorysites/pi-amgen-com/prolia/prolia_… Repatha (evolocumab) Therapeutic Area(s) Cardiovascular Disease Approved Labeling Repatha® - Prescribing Information (http://pi.amgen.com/united_states/repatha/repatha_pi_hcp_english.pdf) RIABNI (rituximab-arrx) Therapeutic Area(s) Hematology / Oncology Approved Labeling RIABNI™ - Prescribing Information (https://www.pi.amgen.com/united_states/riabni/riabni_pi_english.pdf) RIABNI™ - Medication Guide (https://www.pi.amgen.com/united_states/riabni/riabni_mg_hcp_english.pdf) Sensipar (cinacalcet) Therapeutic Area(s) Nephrology Approved Labeling Sensipar® - Prescribing Information (http://pi.amgen.com/united_states/sensipar/sensipar_pi_hcp_english.pdf) ® ® ™ ®
</a:t>
        </a:r>
      </a:p>
    </p188:txBody>
  </p188:cm>
  <p188:cm id="{DC10C5BE-99BE-4386-BE76-DE9B4DC476AE}" authorId="{07CD90FA-E915-4AD6-992C-830F90B9A2E9}" created="2023-10-09T18:52:11.5790000">
    <pc:sldMkLst>
      <pc:docMk/>
      <pc:sldMk cId="1336223982" sldId="5226"/>
    </pc:sldMkLst>
    <p188:pos x="1803400" y="1049555"/>
    <p188:txBody>
      <a:bodyPr/>
      <a:lstStyle/>
      <a:p>
        <a:r>
          <a:rPr/>
          <a:t>Pdf name: Pipeline deck _Reference binder.pdf
Pdf page number: 70
Pdf matched content: Discontinue in patients without evidence of clinical remission by eight weeks (Day 57). Plaque Psoriasis (2.5): • Adults: 80 mg initial dose, followed by 40 mg every other week starting one week after initial dose.
</a:t>
        </a:r>
      </a:p>
    </p188:txBody>
  </p188:cm>
  <p188:cm id="{82CD5ED8-DA28-4891-BC1F-EB9411CD86D0}" authorId="{07CD90FA-E915-4AD6-992C-830F90B9A2E9}" created="2023-10-09T18:52:11.5790000">
    <pc:sldMkLst>
      <pc:docMk/>
      <pc:sldMk cId="1336223982" sldId="5226"/>
    </pc:sldMkLst>
    <p188:pos x="5181600" y="1049555"/>
    <p188:txBody>
      <a:bodyPr/>
      <a:lstStyle/>
      <a:p>
        <a:r>
          <a:rPr/>
          <a:t>Pdf name: Pipeline deck _Reference binder.pdf
Pdf page number: 52
Pdf matched content: 1/16/23, 1:19 PM Amgen Medical Products | Prescribing Information | Amgen MedInfo US https://www.amgenmedinfo.com/s/us/explore-our-medical-products?language=en_US 2/8 Approved Labeling Aranesp® - Prescribing Information (http://pi.amgen.com/united_states/aranesp/ckd/aranesp_pi_hcp_english.pdf) Aranesp® - Medication Guide (https://www.pi.amgen.com/~/media/amgen/repositorysites/pi-amgen-com/aranesp/c… Aranesp® - Patient Instructions for Use (https://www.pi.amgen.com/~/media/amgen/repositorysites/pi-amgen-com/a… AVSOLA (infliximab-axxq) Therapeutic Area(s) Inflammation Approved Labeling AVSOLA™ - Prescribing Information (https://www.pi.amgen.com/~/media/amgen/repositorysites/pi-amgen-com/avs… AVSOLA™ - Medication Guide (https://www.pi.amgen.com/~/media/amgen/repositorysites/pi-amgen-com/avsola/av… BLINCYTO (blinatumomab) Therapeutic Area(s) Hematology / Oncology Approved Labeling BLINCYTO® - Prescribing Information (http://pi.amgen.com/united_states/blincyto/blincyto_pi_hcp_english.pdf) BLINCYTO® - Medication Guide (https://www.pi.amgen.com/~/media/amgen/repositorysites/pi-amgen-com/blincyto… Corlanor (ivabradine) Therapeutic Area(s) Cardiovascular Disease Approved Labeling Corlanor® - Prescribing Information (http://pi.amgen.com/united_states/corlanor/corlanor_pi.pdf) Corlanor® - Medication Guide (https://www.pi.amgen.com/~/media/amgen/repositorysites/pi-amgen-com/corlanor/c… Enbrel (etanercept) Therapeutic Area(s) Inflammation ® ® ® ®
</a:t>
        </a:r>
      </a:p>
    </p188:txBody>
  </p188:cm>
  <p188:cm id="{D7646712-32B0-4992-B822-147C99813A02}" authorId="{07CD90FA-E915-4AD6-992C-830F90B9A2E9}" created="2023-10-09T18:52:11.5800000">
    <pc:sldMkLst>
      <pc:docMk/>
      <pc:sldMk cId="1336223982" sldId="5226"/>
    </pc:sldMkLst>
    <p188:pos x="8901112" y="1049555"/>
    <p188:txBody>
      <a:bodyPr/>
      <a:lstStyle/>
      <a:p>
        <a:r>
          <a:rPr/>
          <a:t>Pdf name: Pipeline deck _Reference binder.pdf
Pdf page number: 53
Pdf matched content: 1/16/23, 1:19 PM Amgen Medical Products | Prescribing Information | Amgen MedInfo US https://www.amgenmedinfo.com/s/us/explore-our-medical-products?language=en_US 3/8 Approved Labeling Enbrel® - Prescribing Information (http://pi.amgen.com/united_states/enbrel/derm/enbrel_pi.pdf) Enbrel® - Prescribing Information (http://pi.amgen.com/united_states/enbrel/derm/enbrel_pi.pdf) Enbrel® - Medication Guide (https://www.pi.amgen.com/~/media/amgen/repositorysites/pi-amgen-com/enbrel/enbre… Enbrel® - Patient Instructions for Use (https://www.pi.amgen.com/~/media/amgen/repositorysites/pi-amgen-com/en… EPOGEN (Epoetin alfa) Therapeutic Area(s) Nephrology Approved Labeling EPOGEN® - Prescribing Information (http://pi.amgen.com/united_states/epogen/epogen_pi_hcp_english.pdf) EPOGEN® - Patient Instructions for Use (https://www.pi.amgen.com/~/media/amgen/repositorysites/pi-amgen-com/… EPOGEN® - Medication Guide (https://www.pi.amgen.com/~/media/amgen/repositorysites/pi-amgen-com/epogen/e… EVENITY (romosozumab-aqqg) Therapeutic Area(s) Bone Health Approved Labeling EVENITY® - Prescribing Information (https://www.pi.amgen.com/united_states/evenity/evenity_pi_hcp_english.pdf) EVENITY® - Medication Guide (https://www.pi.amgen.com/~/media/amgen/repositorysites/pi-amgen-com/evenity/e… IMLYGIC (talimogene laherparepvec) Therapeutic Area(s) Hematology / Oncology Approved Labeling IMLYGIC® - Prescribing Information (http://pi.amgen.com/united_states/imlygic/imlygic_pi.pdf) IMLYGIC® - Medication Guide (https://www.pi.amgen.com/~/media/amgen/repositorysites/pi-amgen-com/imlygic/im… KANJINTI (trastuzumab-anns) ® ® ® ™
</a:t>
        </a:r>
      </a:p>
    </p188:txBody>
  </p188:cm>
  <p188:cm id="{CF22B97F-3185-40C1-AB52-81832DE9A752}" authorId="{07CD90FA-E915-4AD6-992C-830F90B9A2E9}" created="2023-10-09T18:52:11.5800000">
    <pc:sldMkLst>
      <pc:docMk/>
      <pc:sldMk cId="1336223982" sldId="5226"/>
    </pc:sldMkLst>
    <p188:pos x="1744662" y="1179857"/>
    <p188:txBody>
      <a:bodyPr/>
      <a:lstStyle/>
      <a:p>
        <a:r>
          <a:rPr/>
          <a:t>Pdf name: Pipeline deck _Reference binder.pdf
Pdf page number: 55
Pdf matched content: 1/16/23, 1:19 PM Amgen Medical Products | Prescribing Information | Amgen MedInfo US https://www.amgenmedinfo.com/s/us/explore-our-medical-products?language=en_US 5/8 Approved Labeling Neulasta® - Prescribing Information (http://pi.amgen.com/united_states/neulasta/neulasta_pi_hcp_english.pdf) Neulasta® - Patient Instructions for Use (https://www.pi.amgen.com/~/media/amgen/repositorysites/pi-amgen-com/… NEUPOGEN (Filgrastim) Therapeutic Area(s) Hematology / Oncology Approved Labeling NEUPOGEN® - Prescribing Information (http://pi.amgen.com/united_states/neupogen/neupogen_pi_hcp_english.pdf) Nplate (romiplostim) Therapeutic Area(s) Hematology / Oncology Approved Labeling Nplate® - Prescribing Information (http://pi.amgen.com/united_states/nplate/nplate_pi_hcp_english.pdf) Otezla (apremilast) Therapeutic Area(s) Inflammation Approved Labeling Otezla® - Prescribing Information (https://www.pi.amgen.com/~/media/amgen/repositorysites/pi-amgen-com/otezla/… Otezla® - Prescribing Information (https://www.pi.amgen.com/~/media/amgen/repositorysites/pi-amgen-com/otezla/… Parsabiv (etelcalcetide) Therapeutic Area(s) Nephrology ® ® ® ®
</a:t>
        </a:r>
      </a:p>
    </p188:txBody>
  </p188:cm>
  <p188:cm id="{921B9AFF-863F-4B63-9024-B683BCBC7D7E}" authorId="{07CD90FA-E915-4AD6-992C-830F90B9A2E9}" created="2023-10-09T18:52:11.5800000">
    <pc:sldMkLst>
      <pc:docMk/>
      <pc:sldMk cId="1336223982" sldId="5226"/>
    </pc:sldMkLst>
    <p188:pos x="4860925" y="1179857"/>
    <p188:txBody>
      <a:bodyPr/>
      <a:lstStyle/>
      <a:p>
        <a:r>
          <a:rPr/>
          <a:t>Pdf name: Pipeline deck _Reference binder.pdf
Pdf page number: 57
Pdf matched content: 1/16/23, 1:19 PM Amgen Medical Products | Prescribing Information | Amgen MedInfo US https://www.amgenmedinfo.com/s/us/explore-our-medical-products?language=en_US 7/8 TEZSPIRE (tezepelumab-ekko) Therapeutic Area(s) Inflammation Approved Labeling TEZSPIRE® - Patient Information (https://www.pi.amgen.com/united_states/tezspire/tezspire_ppi_pt_english.pdf) TEZSPIRE® - Prescribing Information (https://www.pi.amgen.com/united_states/tezspire/tezspire_pi_hcp_english.p… Vectibix (panitumumab) Therapeutic Area(s) Hematology / Oncology Approved Labeling Vectibix® - Prescribing Information (http://pi.amgen.com/united_states/vectibix/vectibix_pi.pdf) XGEVA (denosumab) Therapeutic Area(s) Hematology / Oncology Approved Labeling XGEVA® - Prescribing Information (http://pi.amgen.com/united_states/xgeva/xgeva_pi.pdf) XGEVA® - Prescribing Information (http://pi.amgen.com/united_states/xgeva/xgeva_pi.pdf) Submit a Medical Inquiry Submit your question to the Amgen Medical Information team (https://www.amgenmedinfo.com/s/us/submit-medical-inquiry?language=en_US) ® ® ®
</a:t>
        </a:r>
      </a:p>
    </p188:txBody>
  </p188:cm>
  <p188:cm id="{0EA63BA8-EC91-494F-A1F8-BA6E6656BB45}" authorId="{07CD90FA-E915-4AD6-992C-830F90B9A2E9}" created="2023-10-09T18:52:11.5800000">
    <pc:sldMkLst>
      <pc:docMk/>
      <pc:sldMk cId="1336223982" sldId="5226"/>
    </pc:sldMkLst>
    <p188:pos x="8269288" y="1179857"/>
    <p188:txBody>
      <a:bodyPr/>
      <a:lstStyle/>
      <a:p>
        <a:r>
          <a:rPr/>
          <a:t>Pdf name: Pipeline deck _Reference binder.pdf
Pdf page number: 55
Pdf matched content: 1/16/23, 1:19 PM Amgen Medical Products | Prescribing Information | Amgen MedInfo US https://www.amgenmedinfo.com/s/us/explore-our-medical-products?language=en_US 5/8 Approved Labeling Neulasta® - Prescribing Information (http://pi.amgen.com/united_states/neulasta/neulasta_pi_hcp_english.pdf) Neulasta® - Patient Instructions for Use (https://www.pi.amgen.com/~/media/amgen/repositorysites/pi-amgen-com/… NEUPOGEN (Filgrastim) Therapeutic Area(s) Hematology / Oncology Approved Labeling NEUPOGEN® - Prescribing Information (http://pi.amgen.com/united_states/neupogen/neupogen_pi_hcp_english.pdf) Nplate (romiplostim) Therapeutic Area(s) Hematology / Oncology Approved Labeling Nplate® - Prescribing Information (http://pi.amgen.com/united_states/nplate/nplate_pi_hcp_english.pdf) Otezla (apremilast) Therapeutic Area(s) Inflammation Approved Labeling Otezla® - Prescribing Information (https://www.pi.amgen.com/~/media/amgen/repositorysites/pi-amgen-com/otezla/… Otezla® - Prescribing Information (https://www.pi.amgen.com/~/media/amgen/repositorysites/pi-amgen-com/otezla/… Parsabiv (etelcalcetide) Therapeutic Area(s) Nephrology ® ® ® ®
</a:t>
        </a:r>
      </a:p>
    </p188:txBody>
  </p188:cm>
  <p188:cm id="{7E351B63-EB26-4CD5-9107-3D8C62366F11}" authorId="{07CD90FA-E915-4AD6-992C-830F90B9A2E9}" created="2023-10-09T18:52:11.5800000">
    <pc:sldMkLst>
      <pc:docMk/>
      <pc:sldMk cId="1336223982" sldId="5226"/>
    </pc:sldMkLst>
    <p188:pos x="1122362" y="1310159"/>
    <p188:txBody>
      <a:bodyPr/>
      <a:lstStyle/>
      <a:p>
        <a:r>
          <a:rPr/>
          <a:t>Pdf name: Pipeline deck _Reference binder.pdf
Pdf page number: 56
Pdf matched content: 1/16/23, 1:19 PM Amgen Medical Products | Prescribing Information | Amgen MedInfo US https://www.amgenmedinfo.com/s/us/explore-our-medical-products?language=en_US 6/8 Approved Labeling Parsabiv® - Prescribing Information (http://pi.amgen.com/united_states/parsabiv/parsabiv_pi.pdf) Prolia (denosumab) Therapeutic Area(s) Bone Health Approved Labeling Prolia® - Prescribing Information (http://pi.amgen.com/united_states/prolia/prolia_pi.pdf) Prolia® - Medication Guide (https://www.pi.amgen.com/~/media/amgen/repositorysites/pi-amgen-com/prolia/prolia_… Repatha (evolocumab) Therapeutic Area(s) Cardiovascular Disease Approved Labeling Repatha® - Prescribing Information (http://pi.amgen.com/united_states/repatha/repatha_pi_hcp_english.pdf) RIABNI (rituximab-arrx) Therapeutic Area(s) Hematology / Oncology Approved Labeling RIABNI™ - Prescribing Information (https://www.pi.amgen.com/united_states/riabni/riabni_pi_english.pdf) RIABNI™ - Medication Guide (https://www.pi.amgen.com/united_states/riabni/riabni_mg_hcp_english.pdf) Sensipar (cinacalcet) Therapeutic Area(s) Nephrology Approved Labeling Sensipar® - Prescribing Information (http://pi.amgen.com/united_states/sensipar/sensipar_pi_hcp_english.pdf) ® ® ™ ®
</a:t>
        </a:r>
      </a:p>
    </p188:txBody>
  </p188:cm>
  <p188:cm id="{9AFF5C10-8213-4783-A409-63B2D9543703}" authorId="{07CD90FA-E915-4AD6-992C-830F90B9A2E9}" created="2023-10-09T18:52:11.5800000">
    <pc:sldMkLst>
      <pc:docMk/>
      <pc:sldMk cId="1336223982" sldId="5226"/>
    </pc:sldMkLst>
    <p188:pos x="4067175" y="1310159"/>
    <p188:txBody>
      <a:bodyPr/>
      <a:lstStyle/>
      <a:p>
        <a:r>
          <a:rPr/>
          <a:t>Pdf name: Pipeline deck _Reference binder.pdf
Pdf page number: 1
Pdf matched content: (1) ---------------------------DOSAGE AND ADMINISTRATION------------------- • For subcutaneous use only (2.1, 2.2) • Recommended dosage is 70 mg once monthly; some patients may benefit from a dosage of 140 mg once monthly (2.1) • Administer in the abdomen, thigh, or upper arm subcutaneously (2.2) • See Dosage and Administration for important administration instructions (2.2) -----------------------DOSAGE FORMS AND STRENGTHS------------------- • Injection: 70 mg/mL solution in a single-dose prefilled SureClick® autoinjector (3) • Injection: 140 mg/mL solution in a single-dose prefilled SureClick® autoinjector (3) • Injection: 70 mg/mL solution in a single-dose prefilled syringe (3) • Injection: 140 mg/mL solution in a single-dose prefilled syringe (3) ------------------------------CONTRAINDICATIONS----------------------------- AIMOVIG is contraindicated in patients with serious hypersensitivity to erenumab-aooe or to any of the excipients.
</a:t>
        </a:r>
      </a:p>
    </p188:txBody>
  </p188:cm>
</p188:cmLst>
</file>

<file path=ppt/comments/moderncomment2.xml><?xml version="1.0" encoding="utf-8"?>
<p188:cmLst xmlns:pc="http://schemas.microsoft.com/office/powerpoint/2013/main/command" xmlns:ac="http://schemas.microsoft.com/office/drawing/2013/main/comman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p="http://schemas.openxmlformats.org/presentationml/2006/main" xmlns:p188="http://schemas.microsoft.com/office/powerpoint/2018/8/main">
  <p188:cm id="{35AC1BDA-24A4-4F47-B4B4-8FB14B378D62}" authorId="{07CD90FA-E915-4AD6-992C-830F90B9A2E9}" created="2023-10-09T18:52:11.5800000">
    <pc:sldMkLst>
      <pc:docMk/>
      <pc:sldMk cId="3429609880" sldId="5227"/>
    </pc:sldMkLst>
    <p188:pos x="8020050" y="-1768"/>
    <p188:txBody>
      <a:bodyPr/>
      <a:lstStyle/>
      <a:p>
        <a:r>
          <a:rPr/>
          <a:t>Pdf name: Pipeline deck _Reference binder.pdf
Pdf page number: 58
Pdf matched content: Terms of Use (https://www.amgen.com/terms-of-use/)Privacy Statement (https://www.amgen.com/privacy-statement/) Amgen.com (https://www.amgen.com/)
</a:t>
        </a:r>
      </a:p>
    </p188:txBody>
  </p188:cm>
  <p188:cm id="{193E6D53-DFBF-44B1-85E3-DD5D299D4BAD}" authorId="{07CD90FA-E915-4AD6-992C-830F90B9A2E9}" created="2023-10-09T18:52:11.5810000">
    <pc:sldMkLst>
      <pc:docMk/>
      <pc:sldMk cId="3429609880" sldId="5227"/>
    </pc:sldMkLst>
    <p188:pos x="1054100" y="128534"/>
    <p188:txBody>
      <a:bodyPr/>
      <a:lstStyle/>
      <a:p>
        <a:r>
          <a:rPr/>
          <a:t>Pdf name: Pipeline deck _Reference binder.pdf
Pdf page number: 78
Pdf matched content: Patients with RA and other chronic inflammatory diseases, particularly those with highly active disease and/or chronic exposure to immunosuppressant therapies, may be at a higher risk (up to several fold) than the general population for the development of lymphoma, even in the absence of TNF-blockers.
</a:t>
        </a:r>
      </a:p>
    </p188:txBody>
  </p188:cm>
  <p188:cm id="{641C0D4C-86E1-4FD4-9706-C839B0A60D22}" authorId="{07CD90FA-E915-4AD6-992C-830F90B9A2E9}" created="2023-10-09T18:52:11.5810000">
    <pc:sldMkLst>
      <pc:docMk/>
      <pc:sldMk cId="3429609880" sldId="5227"/>
    </pc:sldMkLst>
    <p188:pos x="3454400" y="128534"/>
    <p188:txBody>
      <a:bodyPr/>
      <a:lstStyle/>
      <a:p>
        <a:r>
          <a:rPr/>
          <a:t>Pdf name: Pipeline deck _Reference binder.pdf
Pdf page number: 58
Pdf matched content: Terms of Use (https://www.amgen.com/terms-of-use/)Privacy Statement (https://www.amgen.com/privacy-statement/) Amgen.com (https://www.amgen.com/)
</a:t>
        </a:r>
      </a:p>
    </p188:txBody>
  </p188:cm>
  <p188:cm id="{EC84F8D8-33F8-421E-B420-20442711951A}" authorId="{07CD90FA-E915-4AD6-992C-830F90B9A2E9}" created="2023-10-09T18:52:11.5810000">
    <pc:sldMkLst>
      <pc:docMk/>
      <pc:sldMk cId="3429609880" sldId="5227"/>
    </pc:sldMkLst>
    <p188:pos x="6045200" y="128534"/>
    <p188:txBody>
      <a:bodyPr/>
      <a:lstStyle/>
      <a:p>
        <a:r>
          <a:rPr/>
          <a:t>Pdf name: Pipeline deck _Reference binder.pdf
Pdf page number: 78
Pdf matched content: Patients with RA and other chronic inflammatory diseases, particularly those with highly active disease and/or chronic exposure to immunosuppressant therapies, may be at a higher risk (up to several fold) than the general population for the development of lymphoma, even in the absence of TNF-blockers.
</a:t>
        </a:r>
      </a:p>
    </p188:txBody>
  </p188:cm>
  <p188:cm id="{D2CC9487-2EB3-41FC-93D3-0C2E41230A49}" authorId="{07CD90FA-E915-4AD6-992C-830F90B9A2E9}" created="2023-10-09T18:52:11.5810000">
    <pc:sldMkLst>
      <pc:docMk/>
      <pc:sldMk cId="3429609880" sldId="5227"/>
    </pc:sldMkLst>
    <p188:pos x="8445500" y="128534"/>
    <p188:txBody>
      <a:bodyPr/>
      <a:lstStyle/>
      <a:p>
        <a:r>
          <a:rPr/>
          <a:t>Pdf name: Pipeline deck _Reference binder.pdf
Pdf page number: 58
Pdf matched content: Terms of Use (https://www.amgen.com/terms-of-use/)Privacy Statement (https://www.amgen.com/privacy-statement/) Amgen.com (https://www.amgen.com/)
</a:t>
        </a:r>
      </a:p>
    </p188:txBody>
  </p188:cm>
  <p188:cm id="{FF2F10AF-0012-4DAA-8551-6BBA5C7887A4}" authorId="{07CD90FA-E915-4AD6-992C-830F90B9A2E9}" created="2023-10-09T18:52:11.5810000">
    <pc:sldMkLst>
      <pc:docMk/>
      <pc:sldMk cId="3429609880" sldId="5227"/>
    </pc:sldMkLst>
    <p188:pos x="1054100" y="258836"/>
    <p188:txBody>
      <a:bodyPr/>
      <a:lstStyle/>
      <a:p>
        <a:r>
          <a:rPr/>
          <a:t>Pdf name: Pipeline deck _Reference binder.pdf
Pdf page number: 318
Pdf matched content: Whether treatment with Enbrel might influence the development and course of malignancies in adults is unknown. Melanoma and Non-Melanoma Skin Cancer (NMSC) Melanoma and non-melanoma skin cancer has been reported in patients treated with TNF antagonists including etanercept.
</a:t>
        </a:r>
      </a:p>
    </p188:txBody>
  </p188:cm>
  <p188:cm id="{B0CCBAF2-291E-43BD-8D75-D0865CAB923E}" authorId="{07CD90FA-E915-4AD6-992C-830F90B9A2E9}" created="2023-10-09T18:52:11.5810000">
    <pc:sldMkLst>
      <pc:docMk/>
      <pc:sldMk cId="3429609880" sldId="5227"/>
    </pc:sldMkLst>
    <p188:pos x="3454400" y="258836"/>
    <p188:txBody>
      <a:bodyPr/>
      <a:lstStyle/>
      <a:p>
        <a:r>
          <a:rPr/>
          <a:t>Pdf name: Pipeline deck _Reference binder.pdf
Pdf page number: 58
Pdf matched content: Terms of Use (https://www.amgen.com/terms-of-use/)Privacy Statement (https://www.amgen.com/privacy-statement/) Amgen.com (https://www.amgen.com/)
</a:t>
        </a:r>
      </a:p>
    </p188:txBody>
  </p188:cm>
  <p188:cm id="{02CDBD6E-784A-44A3-B77E-464244DF6547}" authorId="{07CD90FA-E915-4AD6-992C-830F90B9A2E9}" created="2023-10-09T18:52:11.5810000">
    <pc:sldMkLst>
      <pc:docMk/>
      <pc:sldMk cId="3429609880" sldId="5227"/>
    </pc:sldMkLst>
    <p188:pos x="6045200" y="258836"/>
    <p188:txBody>
      <a:bodyPr/>
      <a:lstStyle/>
      <a:p>
        <a:r>
          <a:rPr/>
          <a:t>Pdf name: Pipeline deck _Reference binder.pdf
Pdf page number: 318
Pdf matched content: Among 1245 adult PsO patients treated with Enbrel in controlled clinical trials, representing approximately 283.
</a:t>
        </a:r>
      </a:p>
    </p188:txBody>
  </p188:cm>
  <p188:cm id="{AE936DF8-ADE2-43C6-8F11-391407B577A3}" authorId="{07CD90FA-E915-4AD6-992C-830F90B9A2E9}" created="2023-10-09T18:52:11.5810000">
    <pc:sldMkLst>
      <pc:docMk/>
      <pc:sldMk cId="3429609880" sldId="5227"/>
    </pc:sldMkLst>
    <p188:pos x="8445500" y="258836"/>
    <p188:txBody>
      <a:bodyPr/>
      <a:lstStyle/>
      <a:p>
        <a:r>
          <a:rPr/>
          <a:t>Pdf name: Pipeline deck _Reference binder.pdf
Pdf page number: 58
Pdf matched content: Terms of Use (https://www.amgen.com/terms-of-use/)Privacy Statement (https://www.amgen.com/privacy-statement/) Amgen.com (https://www.amgen.com/)
</a:t>
        </a:r>
      </a:p>
    </p188:txBody>
  </p188:cm>
  <p188:cm id="{6A58C5B8-AB71-4D44-8456-28755F9ABE0A}" authorId="{07CD90FA-E915-4AD6-992C-830F90B9A2E9}" created="2023-10-09T18:52:11.5810000">
    <pc:sldMkLst>
      <pc:docMk/>
      <pc:sldMk cId="3429609880" sldId="5227"/>
    </pc:sldMkLst>
    <p188:pos x="95250" y="389138"/>
    <p188:txBody>
      <a:bodyPr/>
      <a:lstStyle/>
      <a:p>
        <a:r>
          <a:rPr/>
          <a:t>Pdf name: Pipeline deck _Reference binder.pdf
Pdf page number: 47
Pdf matched content: Biosimilars will help to maintain Amgen&amp;#39;s commitment to connect patients with vital medicines, and Amgen is well positioned to leverage its more than 35 years of experience in biotechnology to create high quality biosimilars and reliably supply them to patients worldwide.
</a:t>
        </a:r>
      </a:p>
    </p188:txBody>
  </p188:cm>
  <p188:cm id="{93FE5C37-B854-4A6F-9F64-D614583C081C}" authorId="{07CD90FA-E915-4AD6-992C-830F90B9A2E9}" created="2023-10-09T18:52:11.5810000">
    <pc:sldMkLst>
      <pc:docMk/>
      <pc:sldMk cId="3429609880" sldId="5227"/>
    </pc:sldMkLst>
    <p188:pos x="7842250" y="389138"/>
    <p188:txBody>
      <a:bodyPr/>
      <a:lstStyle/>
      <a:p>
        <a:r>
          <a:rPr/>
          <a:t>Pdf name: Pipeline deck _Reference binder.pdf
Pdf page number: 58
Pdf matched content: Terms of Use (https://www.amgen.com/terms-of-use/)Privacy Statement (https://www.amgen.com/privacy-statement/) Amgen.com (https://www.amgen.com/)
</a:t>
        </a:r>
      </a:p>
    </p188:txBody>
  </p188:cm>
  <p188:cm id="{25278F58-B83F-460E-879E-4CCAA672C367}" authorId="{07CD90FA-E915-4AD6-992C-830F90B9A2E9}" created="2023-10-09T18:52:11.5810000">
    <pc:sldMkLst>
      <pc:docMk/>
      <pc:sldMk cId="3429609880" sldId="5227"/>
    </pc:sldMkLst>
    <p188:pos x="33338" y="45720"/>
    <p188:txBody>
      <a:bodyPr/>
      <a:lstStyle/>
      <a:p>
        <a:r>
          <a:rPr/>
          <a:t>Pdf name: Pipeline deck _Reference binder.pdf
Pdf page number: 464
Pdf matched content: The FDA approved this application approximately 10 weeks ahead of the FDA goal date. This application was granted priority review, fast-track, breakthrough therapy and orphan drug designation.
</a:t>
        </a:r>
      </a:p>
    </p188:txBody>
  </p188:cm>
  <p188:cm id="{DE9BEAED-8D70-4EBC-A22B-73EC12E9EB85}" authorId="{07CD90FA-E915-4AD6-992C-830F90B9A2E9}" created="2023-10-09T18:52:11.5810000">
    <pc:sldMkLst>
      <pc:docMk/>
      <pc:sldMk cId="3429609880" sldId="5227"/>
    </pc:sldMkLst>
    <p188:pos x="91440" y="-121920"/>
    <p188:txBody>
      <a:bodyPr/>
      <a:lstStyle/>
      <a:p>
        <a:r>
          <a:rPr/>
          <a:t>Pdf name: Pipeline deck _Reference binder.pdf
Pdf page number: 64
Pdf matched content: MOLECULE NAME THERAPEUTIC AREA INVESTIGATIONAL INDICATION MODALITY PHASE *Modalities in use across pipeline and marketed products. Modality refers to the structural template of a therapeutic agent.
</a:t>
        </a:r>
      </a:p>
    </p188:txBody>
  </p188:cm>
  <p188:cm id="{B8211D1F-B6B1-4812-BD4C-D25065373FFF}" authorId="{07CD90FA-E915-4AD6-992C-830F90B9A2E9}" created="2023-10-09T18:52:11.5810000">
    <pc:sldMkLst>
      <pc:docMk/>
      <pc:sldMk cId="3429609880" sldId="5227"/>
    </pc:sldMkLst>
    <p188:pos x="91440" y="45720"/>
    <p188:txBody>
      <a:bodyPr/>
      <a:lstStyle/>
      <a:p>
        <a:r>
          <a:rPr/>
          <a:t>Pdf name: Pipeline deck _Reference binder.pdf
Pdf page number: 62
Pdf matched content: It is being investigated for the treatment of moderate to severe plaque psoriasis in pediatric patients. Inflammation Genital Psoriasis Small Molecule DESCRIPTION Otezla is a small molecule that inhibits phosphodiesterase 4 (PDE4). It is being investigated for the treatment of moderate to severe genital psoriasis.
</a:t>
        </a:r>
      </a:p>
    </p188:txBody>
  </p188:cm>
  <p188:cm id="{A5245205-AC8E-4750-8EEF-0044812B0A0E}" authorId="{07CD90FA-E915-4AD6-992C-830F90B9A2E9}" created="2023-10-09T18:52:11.5810000">
    <pc:sldMkLst>
      <pc:docMk/>
      <pc:sldMk cId="3429609880" sldId="5227"/>
    </pc:sldMkLst>
    <p188:pos x="91440" y="-121920"/>
    <p188:txBody>
      <a:bodyPr/>
      <a:lstStyle/>
      <a:p>
        <a:r>
          <a:rPr/>
          <a:t>Pdf name: Pipeline deck _Reference binder.pdf
Pdf page number: 64
Pdf matched content: It is being investigated for the treatment of chronic rhinosinusitis with nasal polyps (CRSwNP). ADDITIONAL INFORMATION TEZSPIRE is being developed in collaboration with AstraZeneca plc.
</a:t>
        </a:r>
      </a:p>
    </p188:txBody>
  </p188:cm>
  <p188:cm id="{E6ED681D-DE52-4F84-A058-8CAF61961CC9}" authorId="{07CD90FA-E915-4AD6-992C-830F90B9A2E9}" created="2023-10-09T18:52:11.5810000">
    <pc:sldMkLst>
      <pc:docMk/>
      <pc:sldMk cId="3429609880" sldId="5227"/>
    </pc:sldMkLst>
    <p188:pos x="91440" y="-121920"/>
    <p188:txBody>
      <a:bodyPr/>
      <a:lstStyle/>
      <a:p>
        <a:r>
          <a:rPr/>
          <a:t>Pdf name: Pipeline deck _Reference binder.pdf
Pdf page number: 63
Pdf matched content: ROCATINLIMAB (formerly AMG 451 / KHK4083) Inflammation Atopic Dermatitis Monoclonal Antibody DESCRIPTION Rocatinlimab (formerly AMG 451 / KHK4083) is an anti-OX40 monoclonal antibody that inhibits activated OX40 expressing T cells and reduces their number.
</a:t>
        </a:r>
      </a:p>
    </p188:txBody>
  </p188:cm>
</p188:cmLst>
</file>

<file path=ppt/comments/moderncomment3.xml><?xml version="1.0" encoding="utf-8"?>
<p188:cmLst xmlns:pc="http://schemas.microsoft.com/office/powerpoint/2013/main/command" xmlns:ac="http://schemas.microsoft.com/office/drawing/2013/main/comman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p="http://schemas.openxmlformats.org/presentationml/2006/main" xmlns:p188="http://schemas.microsoft.com/office/powerpoint/2018/8/main">
  <p188:cm id="{3573393C-AC3B-4116-8C0E-6D19BFE5CEB7}" authorId="{07CD90FA-E915-4AD6-992C-830F90B9A2E9}" created="2023-10-09T18:52:11.5810000">
    <pc:sldMkLst>
      <pc:docMk/>
      <pc:sldMk cId="3935555865" sldId="5224"/>
    </pc:sldMkLst>
    <p188:pos x="8020050" y="777"/>
    <p188:txBody>
      <a:bodyPr/>
      <a:lstStyle/>
      <a:p>
        <a:r>
          <a:rPr/>
          <a:t>Pdf name: Pipeline deck _Reference binder.pdf
Pdf page number: 58
Pdf matched content: Terms of Use (https://www.amgen.com/terms-of-use/)Privacy Statement (https://www.amgen.com/privacy-statement/) Amgen.com (https://www.amgen.com/)
</a:t>
        </a:r>
      </a:p>
    </p188:txBody>
  </p188:cm>
  <p188:cm id="{89744920-05B4-46BD-9851-6AFFAFE73ACC}" authorId="{07CD90FA-E915-4AD6-992C-830F90B9A2E9}" created="2023-10-09T18:52:11.5810000">
    <pc:sldMkLst>
      <pc:docMk/>
      <pc:sldMk cId="3935555865" sldId="5224"/>
    </pc:sldMkLst>
    <p188:pos x="95250" y="131079"/>
    <p188:txBody>
      <a:bodyPr/>
      <a:lstStyle/>
      <a:p>
        <a:r>
          <a:rPr/>
          <a:t>Pdf name: Pipeline deck _Reference binder.pdf
Pdf page number: 47
Pdf matched content: Biosimilars will help to maintain Amgen&amp;#39;s commitment to connect patients with vital medicines, and Amgen is well positioned to leverage its more than 35 years of experience in biotechnology to create high quality biosimilars and reliably supply them to patients worldwide.
</a:t>
        </a:r>
      </a:p>
    </p188:txBody>
  </p188:cm>
  <p188:cm id="{51509599-3B1F-4828-87C0-1D8D0B9DDA61}" authorId="{07CD90FA-E915-4AD6-992C-830F90B9A2E9}" created="2023-10-09T18:52:11.5810000">
    <pc:sldMkLst>
      <pc:docMk/>
      <pc:sldMk cId="3935555865" sldId="5224"/>
    </pc:sldMkLst>
    <p188:pos x="1320800" y="131079"/>
    <p188:txBody>
      <a:bodyPr/>
      <a:lstStyle/>
      <a:p>
        <a:r>
          <a:rPr/>
          <a:t>Pdf name: Pipeline deck _Reference binder.pdf
Pdf page number: 46
Pdf matched content: Amgen And AbbVie Agree To Settlement Allowing Commercialization Of AMGEVITA™ Amgen to Begin Launching Biosimilar Adalimumab in Europe in 2018 NEWS PROVIDED BY Amgen Sep 28, 2017, 08:00 ET  THOUSAND OAKS, Calif., Sept. 28, 2017 /PRNewswire/ -- Amgen (NASDAQ:AMGN) today announced that it has reached a global settlement with AbbVie to resolve all pending litigation regarding AMGEVITA™/AMJEVITA™, a biosimilar to AbbVie&amp;#39;s Humira (adalimumab).
</a:t>
        </a:r>
      </a:p>
    </p188:txBody>
  </p188:cm>
  <p188:cm id="{39823C81-BF6A-46D3-8745-C9AF7FC7707D}" authorId="{07CD90FA-E915-4AD6-992C-830F90B9A2E9}" created="2023-10-09T18:52:11.5820000">
    <pc:sldMkLst>
      <pc:docMk/>
      <pc:sldMk cId="3935555865" sldId="5224"/>
    </pc:sldMkLst>
    <p188:pos x="8445500" y="131079"/>
    <p188:txBody>
      <a:bodyPr/>
      <a:lstStyle/>
      <a:p>
        <a:r>
          <a:rPr/>
          <a:t>Pdf name: Pipeline deck _Reference binder.pdf
Pdf page number: 58
Pdf matched content: Terms of Use (https://www.amgen.com/terms-of-use/)Privacy Statement (https://www.amgen.com/privacy-statement/) Amgen.com (https://www.amgen.com/)
</a:t>
        </a:r>
      </a:p>
    </p188:txBody>
  </p188:cm>
  <p188:cm id="{988512B0-BCAF-4467-99DC-18A1C7275519}" authorId="{07CD90FA-E915-4AD6-992C-830F90B9A2E9}" created="2023-10-09T18:52:11.5820000">
    <pc:sldMkLst>
      <pc:docMk/>
      <pc:sldMk cId="3935555865" sldId="5224"/>
    </pc:sldMkLst>
    <p188:pos x="603250" y="261381"/>
    <p188:txBody>
      <a:bodyPr/>
      <a:lstStyle/>
      <a:p>
        <a:r>
          <a:rPr/>
          <a:t>Pdf name: Pipeline deck _Reference binder.pdf
Pdf page number: 70
Pdf matched content: Discontinue in patients without evidence of clinical remission by eight weeks (Day 57). Plaque Psoriasis (2.5): • Adults: 80 mg initial dose, followed by 40 mg every other week starting one week after initial dose.
</a:t>
        </a:r>
      </a:p>
    </p188:txBody>
  </p188:cm>
  <p188:cm id="{C2873746-B15C-4A47-978A-864EA52786A1}" authorId="{07CD90FA-E915-4AD6-992C-830F90B9A2E9}" created="2023-10-09T18:52:11.5820000">
    <pc:sldMkLst>
      <pc:docMk/>
      <pc:sldMk cId="3935555865" sldId="5224"/>
    </pc:sldMkLst>
    <p188:pos x="4876800" y="261381"/>
    <p188:txBody>
      <a:bodyPr/>
      <a:lstStyle/>
      <a:p>
        <a:r>
          <a:rPr/>
          <a:t>Pdf name: Pipeline deck _Reference binder.pdf
Pdf page number: 78
Pdf matched content: Patients with RA and other chronic inflammatory diseases, particularly those with highly active disease and/or chronic exposure to immunosuppressant therapies, may be at a higher risk (up to several fold) than the general population for the development of lymphoma, even in the absence of TNF-blockers.
</a:t>
        </a:r>
      </a:p>
    </p188:txBody>
  </p188:cm>
  <p188:cm id="{87F24C1B-1AD1-407F-B80F-524F560B0540}" authorId="{07CD90FA-E915-4AD6-992C-830F90B9A2E9}" created="2023-10-09T18:52:11.5820000">
    <pc:sldMkLst>
      <pc:docMk/>
      <pc:sldMk cId="3935555865" sldId="5224"/>
    </pc:sldMkLst>
    <p188:pos x="7277100" y="261381"/>
    <p188:txBody>
      <a:bodyPr/>
      <a:lstStyle/>
      <a:p>
        <a:r>
          <a:rPr/>
          <a:t>Pdf name: Pipeline deck _Reference binder.pdf
Pdf page number: 58
Pdf matched content: Terms of Use (https://www.amgen.com/terms-of-use/)Privacy Statement (https://www.amgen.com/privacy-statement/) Amgen.com (https://www.amgen.com/)
</a:t>
        </a:r>
      </a:p>
    </p188:txBody>
  </p188:cm>
  <p188:cm id="{6BD9EEC4-7B6D-40E0-BED2-E72B0B260158}" authorId="{07CD90FA-E915-4AD6-992C-830F90B9A2E9}" created="2023-10-09T18:52:11.5820000">
    <pc:sldMkLst>
      <pc:docMk/>
      <pc:sldMk cId="3935555865" sldId="5224"/>
    </pc:sldMkLst>
    <p188:pos x="927100" y="391683"/>
    <p188:txBody>
      <a:bodyPr/>
      <a:lstStyle/>
      <a:p>
        <a:r>
          <a:rPr/>
          <a:t>Pdf name: Pipeline deck _Reference binder.pdf
Pdf page number: 78
Pdf matched content: Patients with RA and other chronic inflammatory diseases, particularly those with highly active disease and/or chronic exposure to immunosuppressant therapies, may be at a higher risk (up to several fold) than the general population for the development of lymphoma, even in the absence of TNF-blockers.
</a:t>
        </a:r>
      </a:p>
    </p188:txBody>
  </p188:cm>
  <p188:cm id="{35DB0575-B32A-475A-8DA3-543FE4C8B6CB}" authorId="{07CD90FA-E915-4AD6-992C-830F90B9A2E9}" created="2023-10-09T18:52:11.5820000">
    <pc:sldMkLst>
      <pc:docMk/>
      <pc:sldMk cId="3935555865" sldId="5224"/>
    </pc:sldMkLst>
    <p188:pos x="3327400" y="391683"/>
    <p188:txBody>
      <a:bodyPr/>
      <a:lstStyle/>
      <a:p>
        <a:r>
          <a:rPr/>
          <a:t>Pdf name: Pipeline deck _Reference binder.pdf
Pdf page number: 58
Pdf matched content: Terms of Use (https://www.amgen.com/terms-of-use/)Privacy Statement (https://www.amgen.com/privacy-statement/) Amgen.com (https://www.amgen.com/)
</a:t>
        </a:r>
      </a:p>
    </p188:txBody>
  </p188:cm>
  <p188:cm id="{F8388BB4-1457-469C-8AAD-125FED2776F8}" authorId="{07CD90FA-E915-4AD6-992C-830F90B9A2E9}" created="2023-10-09T18:52:11.5820000">
    <pc:sldMkLst>
      <pc:docMk/>
      <pc:sldMk cId="3935555865" sldId="5224"/>
    </pc:sldMkLst>
    <p188:pos x="5918200" y="391683"/>
    <p188:txBody>
      <a:bodyPr/>
      <a:lstStyle/>
      <a:p>
        <a:r>
          <a:rPr/>
          <a:t>Pdf name: Pipeline deck _Reference binder.pdf
Pdf page number: 78
Pdf matched content: Patients with RA and other chronic inflammatory diseases, particularly those with highly active disease and/or chronic exposure to immunosuppressant therapies, may be at a higher risk (up to several fold) than the general population for the development of lymphoma, even in the absence of TNF-blockers.
</a:t>
        </a:r>
      </a:p>
    </p188:txBody>
  </p188:cm>
  <p188:cm id="{DBE63EB1-DB52-4C7B-9250-22890A858E7D}" authorId="{07CD90FA-E915-4AD6-992C-830F90B9A2E9}" created="2023-10-09T18:52:11.5820000">
    <pc:sldMkLst>
      <pc:docMk/>
      <pc:sldMk cId="3935555865" sldId="5224"/>
    </pc:sldMkLst>
    <p188:pos x="8318500" y="391683"/>
    <p188:txBody>
      <a:bodyPr/>
      <a:lstStyle/>
      <a:p>
        <a:r>
          <a:rPr/>
          <a:t>Pdf name: Pipeline deck _Reference binder.pdf
Pdf page number: 58
Pdf matched content: Terms of Use (https://www.amgen.com/terms-of-use/)Privacy Statement (https://www.amgen.com/privacy-statement/) Amgen.com (https://www.amgen.com/)
</a:t>
        </a:r>
      </a:p>
    </p188:txBody>
  </p188:cm>
  <p188:cm id="{FC67CB6E-E438-4C48-83F0-16F87B30F438}" authorId="{07CD90FA-E915-4AD6-992C-830F90B9A2E9}" created="2023-10-09T18:52:11.5820000">
    <pc:sldMkLst>
      <pc:docMk/>
      <pc:sldMk cId="3935555865" sldId="5224"/>
    </pc:sldMkLst>
    <p188:pos x="1371600" y="521985"/>
    <p188:txBody>
      <a:bodyPr/>
      <a:lstStyle/>
      <a:p>
        <a:r>
          <a:rPr/>
          <a:t>Pdf name: Pipeline deck _Reference binder.pdf
Pdf page number: 78
Pdf matched content: Patients with RA and other chronic inflammatory diseases, particularly those with highly active disease and/or chronic exposure to immunosuppressant therapies, may be at a higher risk (up to several fold) than the general population for the development of lymphoma, even in the absence of TNF-blockers.
</a:t>
        </a:r>
      </a:p>
    </p188:txBody>
  </p188:cm>
  <p188:cm id="{384A2F1D-D6A1-406A-9297-848EB4F06231}" authorId="{07CD90FA-E915-4AD6-992C-830F90B9A2E9}" created="2023-10-09T18:52:11.5820000">
    <pc:sldMkLst>
      <pc:docMk/>
      <pc:sldMk cId="3935555865" sldId="5224"/>
    </pc:sldMkLst>
    <p188:pos x="3771900" y="521985"/>
    <p188:txBody>
      <a:bodyPr/>
      <a:lstStyle/>
      <a:p>
        <a:r>
          <a:rPr/>
          <a:t>Pdf name: Pipeline deck _Reference binder.pdf
Pdf page number: 58
Pdf matched content: Terms of Use (https://www.amgen.com/terms-of-use/)Privacy Statement (https://www.amgen.com/privacy-statement/) Amgen.com (https://www.amgen.com/)
</a:t>
        </a:r>
      </a:p>
    </p188:txBody>
  </p188:cm>
  <p188:cm id="{67E6E7B6-EA8B-4193-BE2E-05518CC94CA0}" authorId="{07CD90FA-E915-4AD6-992C-830F90B9A2E9}" created="2023-10-09T18:52:11.5820000">
    <pc:sldMkLst>
      <pc:docMk/>
      <pc:sldMk cId="3935555865" sldId="5224"/>
    </pc:sldMkLst>
    <p188:pos x="9137650" y="521985"/>
    <p188:txBody>
      <a:bodyPr/>
      <a:lstStyle/>
      <a:p>
        <a:r>
          <a:rPr/>
          <a:t>Pdf name: Pipeline deck _Reference binder.pdf
Pdf page number: 58
Pdf matched content: Terms of Use (https://www.amgen.com/terms-of-use/)Privacy Statement (https://www.amgen.com/privacy-statement/) Amgen.com (https://www.amgen.com/)
</a:t>
        </a:r>
      </a:p>
    </p188:txBody>
  </p188:cm>
  <p188:cm id="{22EC47BA-4AFC-4EA4-BC71-74621DB544FB}" authorId="{07CD90FA-E915-4AD6-992C-830F90B9A2E9}" created="2023-10-09T18:52:11.5820000">
    <pc:sldMkLst>
      <pc:docMk/>
      <pc:sldMk cId="3935555865" sldId="5224"/>
    </pc:sldMkLst>
    <p188:pos x="33338" y="45720"/>
    <p188:txBody>
      <a:bodyPr/>
      <a:lstStyle/>
      <a:p>
        <a:r>
          <a:rPr/>
          <a:t>Pdf name: Pipeline deck _Reference binder.pdf
Pdf page number: 46
Pdf matched content: About Amgen Biosimilars ® 
</a:t>
        </a:r>
      </a:p>
    </p188:txBody>
  </p188:cm>
  <p188:cm id="{736EA63E-4C12-462D-9A2A-6571507FD8F5}" authorId="{07CD90FA-E915-4AD6-992C-830F90B9A2E9}" created="2023-10-09T18:52:11.5820000">
    <pc:sldMkLst>
      <pc:docMk/>
      <pc:sldMk cId="3935555865" sldId="5224"/>
    </pc:sldMkLst>
    <p188:pos x="8792177" y="45720"/>
    <p188:txBody>
      <a:bodyPr/>
      <a:lstStyle/>
      <a:p>
        <a:r>
          <a:rPr/>
          <a:t>Pdf name: Pipeline deck _Reference binder.pdf
Pdf page number: 46
Pdf matched content: About Amgen Biosimilars ® 
</a:t>
        </a:r>
      </a:p>
    </p188:txBody>
  </p188:cm>
  <p188:cm id="{F2C8F17E-1F27-447A-8155-DB1FFCA3B5C9}" authorId="{07CD90FA-E915-4AD6-992C-830F90B9A2E9}" created="2023-10-09T18:52:11.5820000">
    <pc:sldMkLst>
      <pc:docMk/>
      <pc:sldMk cId="3935555865" sldId="5224"/>
    </pc:sldMkLst>
    <p188:pos x="2837527" y="259080"/>
    <p188:txBody>
      <a:bodyPr/>
      <a:lstStyle/>
      <a:p>
        <a:r>
          <a:rPr/>
          <a:t>Pdf name: Pipeline deck _Reference binder.pdf
Pdf page number: 213
Pdf matched content: Biological activities attributed to TNFα include: induction of pro-inflammatory cytokines such as interleukins (IL) 1 and 6, enhancement of leukocyte migration by increasing endothelial layer permeability and expression of adhesion molecules by endothelial cells and leukocytes, activation of neutrophil and eosinophil functional activity, induction of acute phase reactants and other liver proteins, as well as tissue degrading enzymes.
</a:t>
        </a:r>
      </a:p>
    </p188:txBody>
  </p188:cm>
  <p188:cm id="{49673F5E-47C7-446E-9CF1-CE7E2CFD7F1B}" authorId="{07CD90FA-E915-4AD6-992C-830F90B9A2E9}" created="2023-10-09T18:52:11.5820000">
    <pc:sldMkLst>
      <pc:docMk/>
      <pc:sldMk cId="3935555865" sldId="5224"/>
    </pc:sldMkLst>
    <p188:pos x="3514930" y="365760"/>
    <p188:txBody>
      <a:bodyPr/>
      <a:lstStyle/>
      <a:p>
        <a:r>
          <a:rPr/>
          <a:t>Pdf name: Pipeline deck _Reference binder.pdf
Pdf page number: 64
Pdf matched content: ADDITIONAL INFORMATION &lt;b&gt;EYLEA is a registered trademark of Regeneron Pharmaceuticals, Inc.&lt;/b&gt;
</a:t>
        </a:r>
      </a:p>
    </p188:txBody>
  </p188:cm>
  <p188:cm id="{89BEA2F4-004A-4DA5-A856-30567A88F5F1}" authorId="{07CD90FA-E915-4AD6-992C-830F90B9A2E9}" created="2023-10-09T18:52:11.5830000">
    <pc:sldMkLst>
      <pc:docMk/>
      <pc:sldMk cId="3935555865" sldId="5224"/>
    </pc:sldMkLst>
    <p188:pos x="91440" y="-121920"/>
    <p188:txBody>
      <a:bodyPr/>
      <a:lstStyle/>
      <a:p>
        <a:r>
          <a:rPr/>
          <a:t>Pdf name: Pipeline deck _Reference binder.pdf
Pdf page number: 64
Pdf matched content: MOLECULE NAME THERAPEUTIC AREA INVESTIGATIONAL INDICATION MODALITY PHASE *Modalities in use across pipeline and marketed products. Modality refers to the structural template of a therapeutic agent.
</a:t>
        </a:r>
      </a:p>
    </p188:txBody>
  </p188:cm>
  <p188:cm id="{860AD3CB-DB82-4AA4-A6E4-32BC49ECBC0A}" authorId="{07CD90FA-E915-4AD6-992C-830F90B9A2E9}" created="2023-10-09T18:52:11.5830000">
    <pc:sldMkLst>
      <pc:docMk/>
      <pc:sldMk cId="3935555865" sldId="5224"/>
    </pc:sldMkLst>
    <p188:pos x="91440" y="-121920"/>
    <p188:txBody>
      <a:bodyPr/>
      <a:lstStyle/>
      <a:p>
        <a:r>
          <a:rPr/>
          <a:t>Pdf name: Pipeline deck _Reference binder.pdf
Pdf page number: 340
Pdf matched content: 31 14.6 Pediatric Plaque Psoriasis A 48-week, randomized, double-blind, placebo-controlled study enrolled 211 pediatric subjects 4 to 17 years of age, with moderate to severe plaque psoriasis (PsO) (as defined by a sPGA score ≥ 3 [moderate, marked, or severe], involving ≥ 10% of the body surface area, and a PASI score ≥ 12) who were candidates for phototherapy or systemic therapy, or were inadequately controlled on topical therapy.
</a:t>
        </a:r>
      </a:p>
    </p188:txBody>
  </p188:cm>
  <p188:cm id="{205A1A7A-DB1E-48B9-BE1B-21D39AD654D3}" authorId="{07CD90FA-E915-4AD6-992C-830F90B9A2E9}" created="2023-10-09T18:52:11.5830000">
    <pc:sldMkLst>
      <pc:docMk/>
      <pc:sldMk cId="3935555865" sldId="5224"/>
    </pc:sldMkLst>
    <p188:pos x="91440" y="45720"/>
    <p188:txBody>
      <a:bodyPr/>
      <a:lstStyle/>
      <a:p>
        <a:r>
          <a:rPr/>
          <a:t>Pdf name: Pipeline deck _Reference binder.pdf
Pdf page number: 196
Pdf matched content: In a clinical trial exploring the use of infliximab in patients with moderate to severe chronic obstructive pulmonary disease (COPD), more malignancies, the majority of lung or head and neck origin, were reported in infliximab-treated patients compared with control patients.
</a:t>
        </a:r>
      </a:p>
    </p188:txBody>
  </p188:cm>
  <p188:cm id="{B469BC35-E5EF-43FA-A35C-71A74009C6AC}" authorId="{07CD90FA-E915-4AD6-992C-830F90B9A2E9}" created="2023-10-09T18:52:11.5830000">
    <pc:sldMkLst>
      <pc:docMk/>
      <pc:sldMk cId="3935555865" sldId="5224"/>
    </pc:sldMkLst>
    <p188:pos x="216636" y="-121920"/>
    <p188:txBody>
      <a:bodyPr/>
      <a:lstStyle/>
      <a:p>
        <a:r>
          <a:rPr/>
          <a:t>Pdf name: Pipeline deck _Reference binder.pdf
Pdf page number: 64
Pdf matched content: ABP 654 (Investigational biosimilar to STELARA® (ustekinumab)) Inflammation Investigational Biosimilar Monoclonal Antibody DESCRIPTION ABP 654 is an investigational biosimilar to STELARA (ustekinumab), which is a monoclonal antibody that inhibits &lt;b&gt;IL&lt;/b&gt;-&lt;b&gt;12 and IL&lt;/b&gt;-&lt;b&gt;23&lt;/b&gt;.
</a:t>
        </a:r>
      </a:p>
    </p188:txBody>
  </p188:cm>
  <p188:cm id="{71E8D972-BD9E-45C3-AD49-0DD4EA0A07C4}" authorId="{07CD90FA-E915-4AD6-992C-830F90B9A2E9}" created="2023-10-09T18:52:11.5830000">
    <pc:sldMkLst>
      <pc:docMk/>
      <pc:sldMk cId="3935555865" sldId="5224"/>
    </pc:sldMkLst>
    <p188:pos x="91440" y="-38100"/>
    <p188:txBody>
      <a:bodyPr/>
      <a:lstStyle/>
      <a:p>
        <a:r>
          <a:rPr/>
          <a:t>Pdf name: Pipeline deck _Reference binder.pdf
Pdf page number: 110
Pdf matched content: Across all treatment groups the mean baseline PASI score was 19 and the baseline Physician&amp;#39;s Global Assessment score ranged from “moderate” (53%) to “severe” (41%) to “very severe” (6%).
</a:t>
        </a:r>
      </a:p>
    </p188:txBody>
  </p188:cm>
  <p188:cm id="{7F4C6117-0E75-45BB-9A77-591EF4A4C48E}" authorId="{07CD90FA-E915-4AD6-992C-830F90B9A2E9}" created="2023-10-09T18:52:11.5830000">
    <pc:sldMkLst>
      <pc:docMk/>
      <pc:sldMk cId="3935555865" sldId="5224"/>
    </pc:sldMkLst>
    <p188:pos x="91440" y="-121920"/>
    <p188:txBody>
      <a:bodyPr/>
      <a:lstStyle/>
      <a:p>
        <a:r>
          <a:rPr/>
          <a:t>Pdf name: Pipeline deck _Reference binder.pdf
Pdf page number: 64
Pdf matched content: ABP 654 (Investigational biosimilar to STELARA® (ustekinumab)) Inflammation Investigational Biosimilar Monoclonal Antibody DESCRIPTION ABP 654 is an investigational biosimilar to STELARA (ustekinumab), which is a monoclonal antibody that inhibits IL-12 and IL-23.
</a:t>
        </a:r>
      </a:p>
    </p188:txBody>
  </p188:cm>
</p188:cmLst>
</file>

<file path=ppt/comments/moderncomment4.xml><?xml version="1.0" encoding="utf-8"?>
<p188:cmLst xmlns:pc="http://schemas.microsoft.com/office/powerpoint/2013/main/command" xmlns:ac="http://schemas.microsoft.com/office/drawing/2013/main/comman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p="http://schemas.openxmlformats.org/presentationml/2006/main" xmlns:p188="http://schemas.microsoft.com/office/powerpoint/2018/8/main">
  <p188:cm id="{52198AE9-579C-4E15-8728-3FE3BE3DD855}" authorId="{07CD90FA-E915-4AD6-992C-830F90B9A2E9}" created="2023-10-09T18:52:11.5830000">
    <pc:sldMkLst>
      <pc:docMk/>
      <pc:sldMk cId="2149721198" sldId="5228"/>
    </pc:sldMkLst>
    <p188:pos x="91440" y="-121920"/>
    <p188:txBody>
      <a:bodyPr/>
      <a:lstStyle/>
      <a:p>
        <a:r>
          <a:rPr/>
          <a:t>Pdf name: Pipeline deck _Reference binder.pdf
Pdf page number: 64
Pdf matched content: MOLECULE NAME THERAPEUTIC AREA INVESTIGATIONAL INDICATION MODALITY PHASE *Modalities in use across pipeline and marketed products. Modality refers to the structural template of a therapeutic agent.
</a:t>
        </a:r>
      </a:p>
    </p188:txBody>
  </p188:cm>
  <p188:cm id="{5C1A421A-1318-44B6-A7CB-E90CDD1C9E09}" authorId="{07CD90FA-E915-4AD6-992C-830F90B9A2E9}" created="2023-10-09T18:52:11.5830000">
    <pc:sldMkLst>
      <pc:docMk/>
      <pc:sldMk cId="2149721198" sldId="5228"/>
    </pc:sldMkLst>
    <p188:pos x="95192" y="-30480"/>
    <p188:txBody>
      <a:bodyPr/>
      <a:lstStyle/>
      <a:p>
        <a:r>
          <a:rPr/>
          <a:t>Pdf name: Pipeline deck _Reference binder.pdf
Pdf page number: 61
Pdf matched content: Hematology/Oncology Other Tumors Small Molecule DESCRIPTION LUMAKRAS is a KRASG12C small molecule inhibitor under investigation for the treatment of advanced solid tumors other than non small cell lung cancer or advanced colorectal cancer.
</a:t>
        </a:r>
      </a:p>
    </p188:txBody>
  </p188:cm>
  <p188:cm id="{D82B32A0-CB3B-4F7B-A386-4C991457121B}" authorId="{07CD90FA-E915-4AD6-992C-830F90B9A2E9}" created="2023-10-09T18:52:11.5830000">
    <pc:sldMkLst>
      <pc:docMk/>
      <pc:sldMk cId="2149721198" sldId="5228"/>
    </pc:sldMkLst>
    <p188:pos x="91440" y="-106680"/>
    <p188:txBody>
      <a:bodyPr/>
      <a:lstStyle/>
      <a:p>
        <a:r>
          <a:rPr/>
          <a:t>Pdf name: Pipeline deck _Reference binder.pdf
Pdf page number: 61
Pdf matched content: ADDITIONAL INFORMATION LUMAKRAS received accelerated approval by the FDA in May 2021 for the treatment of patients with KRAS G12C-mutated locally advanced or metastatic non-small cell lung cancer (NSCLC), as determined by an FDA-approved test, following at least one prior systemic therapy.
</a:t>
        </a:r>
      </a:p>
    </p188:txBody>
  </p188:cm>
  <p188:cm id="{857A3191-07C7-4650-82A6-F9EF057EE079}" authorId="{07CD90FA-E915-4AD6-992C-830F90B9A2E9}" created="2023-10-09T18:52:11.5830000">
    <pc:sldMkLst>
      <pc:docMk/>
      <pc:sldMk cId="2149721198" sldId="5228"/>
    </pc:sldMkLst>
    <p188:pos x="91440" y="-106680"/>
    <p188:txBody>
      <a:bodyPr/>
      <a:lstStyle/>
      <a:p>
        <a:r>
          <a:rPr/>
          <a:t>Pdf name: Pipeline deck _Reference binder.pdf
Pdf page number: 61
Pdf matched content: ADDITIONAL INFORMATION LUMAKRAS received accelerated approval by the FDA in May 2021 for the treatment of patients with KRAS G12C-mutated locally advanced or metastatic non-small cell lung cancer (NSCLC), as determined by an FDA-approved test, following at least one prior systemic therapy.
</a:t>
        </a:r>
      </a:p>
    </p188:txBody>
  </p188:cm>
  <p188:cm id="{91AB1E1A-062C-40E2-B585-D839EF6A5713}" authorId="{07CD90FA-E915-4AD6-992C-830F90B9A2E9}" created="2023-10-09T18:52:11.5830000">
    <pc:sldMkLst>
      <pc:docMk/>
      <pc:sldMk cId="2149721198" sldId="5228"/>
    </pc:sldMkLst>
    <p188:pos x="95192" y="-411480"/>
    <p188:txBody>
      <a:bodyPr/>
      <a:lstStyle/>
      <a:p>
        <a:r>
          <a:rPr/>
          <a:t>Pdf name: Pipeline deck _Reference binder.pdf
Pdf page number: 61
Pdf matched content: Hematology/Oncology Other Tumors Small Molecule DESCRIPTION LUMAKRAS is a KRASG12C small molecule inhibitor under investigation for the treatment of advanced solid tumors other than non small cell lung cancer or advanced colorectal cancer.
</a:t>
        </a:r>
      </a:p>
    </p188:txBody>
  </p188:cm>
  <p188:cm id="{AA5F95E7-FE67-44F9-A581-C43100895D68}" authorId="{07CD90FA-E915-4AD6-992C-830F90B9A2E9}" created="2023-10-09T18:52:11.5830000">
    <pc:sldMkLst>
      <pc:docMk/>
      <pc:sldMk cId="2149721198" sldId="5228"/>
    </pc:sldMkLst>
    <p188:pos x="95192" y="-259080"/>
    <p188:txBody>
      <a:bodyPr/>
      <a:lstStyle/>
      <a:p>
        <a:r>
          <a:rPr/>
          <a:t>Pdf name: Pipeline deck _Reference binder.pdf
Pdf page number: 61
Pdf matched content: Hematology/Oncology Other Tumors Small Molecule DESCRIPTION LUMAKRAS is a KRASG12C small molecule inhibitor under investigation for the treatment of advanced solid tumors other than non small cell lung cancer or advanced colorectal cancer.
</a:t>
        </a:r>
      </a:p>
    </p188:txBody>
  </p188:cm>
  <p188:cm id="{8A6FA3C3-41EE-4532-81F3-D9412C3F7F5C}" authorId="{07CD90FA-E915-4AD6-992C-830F90B9A2E9}" created="2023-10-09T18:52:11.5830000">
    <pc:sldMkLst>
      <pc:docMk/>
      <pc:sldMk cId="2149721198" sldId="5228"/>
    </pc:sldMkLst>
    <p188:pos x="91440" y="-182880"/>
    <p188:txBody>
      <a:bodyPr/>
      <a:lstStyle/>
      <a:p>
        <a:r>
          <a:rPr/>
          <a:t>Pdf name: Pipeline deck _Reference binder.pdf
Pdf page number: 61
Pdf matched content: ADDITIONAL INFORMATION LUMAKRAS received accelerated approval by the FDA in May 2021 for the treatment of patients with KRAS G12C-mutated locally advanced or metastatic non-small cell lung cancer (NSCLC), as determined by an FDA-approved test, following at least one prior systemic therapy.
</a:t>
        </a:r>
      </a:p>
    </p188:txBody>
  </p188:cm>
  <p188:cm id="{FC48B4EC-61C1-4896-A28C-29D558B13F9A}" authorId="{07CD90FA-E915-4AD6-992C-830F90B9A2E9}" created="2023-10-09T18:52:11.5830000">
    <pc:sldMkLst>
      <pc:docMk/>
      <pc:sldMk cId="2149721198" sldId="5228"/>
    </pc:sldMkLst>
    <p188:pos x="1994852" y="-30480"/>
    <p188:txBody>
      <a:bodyPr/>
      <a:lstStyle/>
      <a:p>
        <a:r>
          <a:rPr/>
          <a:t>Pdf name: Pipeline deck _Reference binder.pdf
Pdf page number: 61
Pdf matched content: ADDITIONAL INFORMATION LUMAKRAS received accelerated approval by the FDA in May 2021 for the treatment of patients with KRAS G12C-mutated locally advanced or metastatic non-small cell lung cancer (NSCLC), as determined by an FDA-approved test, following at least one prior systemic therapy.
</a:t>
        </a:r>
      </a:p>
    </p188:txBody>
  </p188:cm>
  <p188:cm id="{0C6FC772-B0BD-4982-B6DC-BE597C7DE30C}" authorId="{07CD90FA-E915-4AD6-992C-830F90B9A2E9}" created="2023-10-09T18:52:11.5830000">
    <pc:sldMkLst>
      <pc:docMk/>
      <pc:sldMk cId="2149721198" sldId="5228"/>
    </pc:sldMkLst>
    <p188:pos x="7162949" y="5953"/>
    <p188:txBody>
      <a:bodyPr/>
      <a:lstStyle/>
      <a:p>
        <a:r>
          <a:rPr/>
          <a:t>Pdf name: Pipeline deck _Reference binder.pdf
Pdf page number: 58
Pdf matched content: Terms of Use (https://www.amgen.com/terms-of-use/)Privacy Statement (https://www.amgen.com/privacy-statement/) Amgen.com (https://www.amgen.com/)
</a:t>
        </a:r>
      </a:p>
    </p188:txBody>
  </p188:cm>
  <p188:cm id="{0BF85772-3AC6-4E9E-84A1-3E4199D6069D}" authorId="{07CD90FA-E915-4AD6-992C-830F90B9A2E9}" created="2023-10-09T18:52:11.5830000">
    <pc:sldMkLst>
      <pc:docMk/>
      <pc:sldMk cId="2149721198" sldId="5228"/>
    </pc:sldMkLst>
    <p188:pos x="2202755" y="127873"/>
    <p188:txBody>
      <a:bodyPr/>
      <a:lstStyle/>
      <a:p>
        <a:r>
          <a:rPr/>
          <a:t>Pdf name: Pipeline deck _Reference binder.pdf
Pdf page number: 58
Pdf matched content: Terms of Use (https://www.amgen.com/terms-of-use/)Privacy Statement (https://www.amgen.com/privacy-statement/) Amgen.com (https://www.amgen.com/)
</a:t>
        </a:r>
      </a:p>
    </p188:txBody>
  </p188:cm>
  <p188:cm id="{6A126FA9-358F-4C7B-BDEA-98E142E73C5E}" authorId="{07CD90FA-E915-4AD6-992C-830F90B9A2E9}" created="2023-10-09T18:52:11.5840000">
    <pc:sldMkLst>
      <pc:docMk/>
      <pc:sldMk cId="2149721198" sldId="5228"/>
    </pc:sldMkLst>
    <p188:pos x="6900763" y="127873"/>
    <p188:txBody>
      <a:bodyPr/>
      <a:lstStyle/>
      <a:p>
        <a:r>
          <a:rPr/>
          <a:t>Pdf name: Pipeline deck _Reference binder.pdf
Pdf page number: 58
Pdf matched content: Terms of Use (https://www.amgen.com/terms-of-use/)Privacy Statement (https://www.amgen.com/privacy-statement/) Amgen.com (https://www.amgen.com/)
</a:t>
        </a:r>
      </a:p>
    </p188:txBody>
  </p188:cm>
  <p188:cm id="{0D50A0DF-6D0A-45DD-8986-24B053C135FF}" authorId="{07CD90FA-E915-4AD6-992C-830F90B9A2E9}" created="2023-10-09T18:52:11.5840000">
    <pc:sldMkLst>
      <pc:docMk/>
      <pc:sldMk cId="2149721198" sldId="5228"/>
    </pc:sldMkLst>
    <p188:pos x="8324056" y="127873"/>
    <p188:txBody>
      <a:bodyPr/>
      <a:lstStyle/>
      <a:p>
        <a:r>
          <a:rPr/>
          <a:t>Pdf name: Pipeline deck _Reference binder.pdf
Pdf page number: 53
Pdf matched content: 1/16/23, 1:19 PM Amgen Medical Products | Prescribing Information | Amgen MedInfo US https://www.amgenmedinfo.com/s/us/explore-our-medical-products?language=en_US 3/8 Approved Labeling Enbrel® - Prescribing Information (http://pi.amgen.com/united_states/enbrel/derm/enbrel_pi.pdf) Enbrel® - Prescribing Information (http://pi.amgen.com/united_states/enbrel/derm/enbrel_pi.pdf) Enbrel® - Medication Guide (https://www.pi.amgen.com/~/media/amgen/repositorysites/pi-amgen-com/enbrel/enbre… Enbrel® - Patient Instructions for Use (https://www.pi.amgen.com/~/media/amgen/repositorysites/pi-amgen-com/en… EPOGEN (Epoetin alfa) Therapeutic Area(s) Nephrology Approved Labeling EPOGEN® - Prescribing Information (http://pi.amgen.com/united_states/epogen/epogen_pi_hcp_english.pdf) EPOGEN® - Patient Instructions for Use (https://www.pi.amgen.com/~/media/amgen/repositorysites/pi-amgen-com/… EPOGEN® - Medication Guide (https://www.pi.amgen.com/~/media/amgen/repositorysites/pi-amgen-com/epogen/e… EVENITY (romosozumab-aqqg) Therapeutic Area(s) Bone Health Approved Labeling EVENITY® - Prescribing Information (https://www.pi.amgen.com/united_states/evenity/evenity_pi_hcp_english.pdf) EVENITY® - Medication Guide (https://www.pi.amgen.com/~/media/amgen/repositorysites/pi-amgen-com/evenity/e… IMLYGIC (talimogene laherparepvec) Therapeutic Area(s) Hematology / Oncology Approved Labeling IMLYGIC® - Prescribing Information (http://pi.amgen.com/united_states/imlygic/imlygic_pi.pdf) IMLYGIC® - Medication Guide (https://www.pi.amgen.com/~/media/amgen/repositorysites/pi-amgen-com/imlygic/im… KANJINTI (trastuzumab-anns) ® ® ® ™
</a:t>
        </a:r>
      </a:p>
    </p188:txBody>
  </p188:cm>
  <p188:cm id="{769D541B-F0A9-49FA-90C5-9114B7E7A0B1}" authorId="{07CD90FA-E915-4AD6-992C-830F90B9A2E9}" created="2023-10-09T18:52:11.5840000">
    <pc:sldMkLst>
      <pc:docMk/>
      <pc:sldMk cId="2149721198" sldId="5228"/>
    </pc:sldMkLst>
    <p188:pos x="9542462" y="249793"/>
    <p188:txBody>
      <a:bodyPr/>
      <a:lstStyle/>
      <a:p>
        <a:r>
          <a:rPr/>
          <a:t>Pdf name: Pipeline deck _Reference binder.pdf
Pdf page number: 58
Pdf matched content: Terms of Use (https://www.amgen.com/terms-of-use/)Privacy Statement (https://www.amgen.com/privacy-statement/) Amgen.com (https://www.amgen.com/)
</a:t>
        </a:r>
      </a:p>
    </p188:txBody>
  </p188:cm>
  <p188:cm id="{509149D0-FF3D-481F-AFE1-266E8B19C883}" authorId="{07CD90FA-E915-4AD6-992C-830F90B9A2E9}" created="2023-10-09T18:52:11.5840000">
    <pc:sldMkLst>
      <pc:docMk/>
      <pc:sldMk cId="2149721198" sldId="5228"/>
    </pc:sldMkLst>
    <p188:pos x="3536504" y="371713"/>
    <p188:txBody>
      <a:bodyPr/>
      <a:lstStyle/>
      <a:p>
        <a:r>
          <a:rPr/>
          <a:t>Pdf name: Pipeline deck _Reference binder.pdf
Pdf page number: 58
Pdf matched content: Terms of Use (https://www.amgen.com/terms-of-use/)Privacy Statement (https://www.amgen.com/privacy-statement/) Amgen.com (https://www.amgen.com/)
</a:t>
        </a:r>
      </a:p>
    </p188:txBody>
  </p188:cm>
  <p188:cm id="{DC472C89-C1BE-4441-B129-252E6E52C0B8}" authorId="{07CD90FA-E915-4AD6-992C-830F90B9A2E9}" created="2023-10-09T18:52:11.5840000">
    <pc:sldMkLst>
      <pc:docMk/>
      <pc:sldMk cId="2149721198" sldId="5228"/>
    </pc:sldMkLst>
    <p188:pos x="5445274" y="371713"/>
    <p188:txBody>
      <a:bodyPr/>
      <a:lstStyle/>
      <a:p>
        <a:r>
          <a:rPr/>
          <a:t>Pdf name: Pipeline deck _Reference binder.pdf
Pdf page number: 464
Pdf matched content: 1/16/23, 4:44 PM FDA grants accelerated approval to sotorasib for KRAS G12C mutated NSCLC | FDA https://www.fda.gov/drugs/resources-information-approved-drugs/fda-grants-accelerated-approval-sotorasib-kras-g12c-mutated-nsclc 2/3 This indication is approved under accelerated approval based on overall response rate and duration of response.
</a:t>
        </a:r>
      </a:p>
    </p188:txBody>
  </p188:cm>
  <p188:cm id="{2D3F368F-D04F-49DD-853E-C572809FC4EF}" authorId="{07CD90FA-E915-4AD6-992C-830F90B9A2E9}" created="2023-10-09T18:52:11.5840000">
    <pc:sldMkLst>
      <pc:docMk/>
      <pc:sldMk cId="2149721198" sldId="5228"/>
    </pc:sldMkLst>
    <p188:pos x="1116012" y="493633"/>
    <p188:txBody>
      <a:bodyPr/>
      <a:lstStyle/>
      <a:p>
        <a:r>
          <a:rPr/>
          <a:t>Pdf name: Pipeline deck _Reference binder.pdf
Pdf page number: 58
Pdf matched content: Terms of Use (https://www.amgen.com/terms-of-use/)Privacy Statement (https://www.amgen.com/privacy-statement/) Amgen.com (https://www.amgen.com/)
</a:t>
        </a:r>
      </a:p>
    </p188:txBody>
  </p188:cm>
  <p188:cm id="{0F9FCBB6-57A8-4015-B2AD-D872BC8E3091}" authorId="{07CD90FA-E915-4AD6-992C-830F90B9A2E9}" created="2023-10-09T18:52:11.5840000">
    <pc:sldMkLst>
      <pc:docMk/>
      <pc:sldMk cId="2149721198" sldId="5228"/>
    </pc:sldMkLst>
    <p188:pos x="33338" y="133088"/>
    <p188:txBody>
      <a:bodyPr/>
      <a:lstStyle/>
      <a:p>
        <a:r>
          <a:rPr/>
          <a:t>Pdf name: Pipeline deck _Reference binder.pdf
Pdf page number: 464
Pdf matched content: The FDA approved this application approximately 10 weeks ahead of the FDA goal date. This application was granted priority review, fast-track, breakthrough therapy and orphan drug designation.
</a:t>
        </a:r>
      </a:p>
    </p188:txBody>
  </p188:cm>
  <p188:cm id="{64D9E2F4-B93D-44EA-8608-0A0A4B5F29DD}" authorId="{07CD90FA-E915-4AD6-992C-830F90B9A2E9}" created="2023-10-09T18:52:11.5840000">
    <pc:sldMkLst>
      <pc:docMk/>
      <pc:sldMk cId="2149721198" sldId="5228"/>
    </pc:sldMkLst>
    <p188:pos x="28575" y="229100"/>
    <p188:txBody>
      <a:bodyPr/>
      <a:lstStyle/>
      <a:p>
        <a:r>
          <a:rPr/>
          <a:t>Pdf name: Pipeline deck _Reference binder.pdf
Pdf page number: 463
Pdf matched content: 1/16/23, 4:44 PM FDA grants accelerated approval to sotorasib for KRAS G12C mutated NSCLC | FDA https://www.fda.gov/drugs/resources-information-approved-drugs/fda-grants-accelerated-approval-sotorasib-kras-g12c-mutated-nsclc 1/3 FDA grants accelerated approval to sotorasib for KRAS G12C mutated NSCLC On May 28, 2021, the Food and Drug Administration granted accelerated approval to sotorasib (Lumakras™, Amgen, Inc.), a RAS GTPase family inhibitor, for adult patients with KRAS G12C ‑mutated locally advanced or metastatic non-small cell lung cancer (NSCLC), as determined by an FDA ‑approved test, who have received at least one prior systemic therapy. FDA also approved the QIAGEN therascreen® KRAS RGQ PCR kit (tissue) and the Guardant360® CDx (plasma) as companion diagnostics for Lumakras.
</a:t>
        </a:r>
      </a:p>
    </p188:txBody>
  </p188:cm>
  <p188:cm id="{DD6426B0-01AB-4EEC-B5FD-A02F37A6440D}" authorId="{07CD90FA-E915-4AD6-992C-830F90B9A2E9}" created="2023-10-09T18:52:11.5840000">
    <pc:sldMkLst>
      <pc:docMk/>
      <pc:sldMk cId="2149721198" sldId="5228"/>
    </pc:sldMkLst>
    <p188:pos x="4233614" y="229100"/>
    <p188:txBody>
      <a:bodyPr/>
      <a:lstStyle/>
      <a:p>
        <a:r>
          <a:rPr/>
          <a:t>Pdf name: Pipeline deck _Reference binder.pdf
Pdf page number: 61
Pdf matched content: ADDITIONAL INFORMATION LUMAKRAS received accelerated approval by the FDA in May 2021 for the treatment of patients with KRAS G12C-mutated locally advanced or metastatic non-small cell lung cancer (NSCLC), as determined by an FDA-approved test, following at least one prior systemic therapy.
</a:t>
        </a:r>
      </a:p>
    </p188:txBody>
  </p188:cm>
  <p188:cm id="{C7C33448-4C90-4A9D-802F-D0BB061DFD68}" authorId="{07CD90FA-E915-4AD6-992C-830F90B9A2E9}" created="2023-10-09T18:52:11.5840000">
    <pc:sldMkLst>
      <pc:docMk/>
      <pc:sldMk cId="2149721198" sldId="5228"/>
    </pc:sldMkLst>
    <p188:pos x="0" y="421124"/>
    <p188:txBody>
      <a:bodyPr/>
      <a:lstStyle/>
      <a:p>
        <a:r>
          <a:rPr/>
          <a:t>Pdf name: Pipeline deck _Reference binder.pdf
Pdf page number: 69
Pdf matched content: AMG 651 Hematology/Oncology Colorectal Cancer Bispecific T-Cell Engager DESCRIPTION AMG 651 (CX-904) is a T-cell engaging bispecific Probody® candidate against epidermal growth factor receptor (EGFR) and CD3. It is being investigated for the treatment of solid tumors.
</a:t>
        </a:r>
      </a:p>
    </p188:txBody>
  </p188:cm>
  <p188:cm id="{237E25E1-D171-4262-8C0E-C4764FC49017}" authorId="{07CD90FA-E915-4AD6-992C-830F90B9A2E9}" created="2023-10-09T18:52:11.5850000">
    <pc:sldMkLst>
      <pc:docMk/>
      <pc:sldMk cId="2149721198" sldId="5228"/>
    </pc:sldMkLst>
    <p188:pos x="800058" y="160753"/>
    <p188:txBody>
      <a:bodyPr/>
      <a:lstStyle/>
      <a:p>
        <a:r>
          <a:rPr/>
          <a:t>Pdf name: Pipeline deck _Reference binder.pdf
Pdf page number: 61
Pdf matched content: Hematology/Oncology Other Tumors Small Molecule DESCRIPTION LUMAKRAS is a KRASG12C small molecule inhibitor under investigation for the treatment of advanced solid tumors other than non small cell lung cancer or advanced colorectal cancer.
</a:t>
        </a:r>
      </a:p>
    </p188:txBody>
  </p188:cm>
</p188:cmLst>
</file>

<file path=ppt/comments/moderncomment5.xml><?xml version="1.0" encoding="utf-8"?>
<p188:cmLst xmlns:pc="http://schemas.microsoft.com/office/powerpoint/2013/main/command" xmlns:ac="http://schemas.microsoft.com/office/drawing/2013/main/comman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p="http://schemas.openxmlformats.org/presentationml/2006/main" xmlns:p188="http://schemas.microsoft.com/office/powerpoint/2018/8/main">
  <p188:cm id="{CE46C0BF-B7E1-44C7-8787-7E44E7C2B6CA}" authorId="{1AE1E804-414D-BD6D-F72A-BB6F163E1C9E}" created="2023-01-24T05:52:26.6200000">
    <pc:sldMkLst>
      <pc:docMk/>
      <pc:sldMk cId="3485802384" sldId="5220"/>
    </pc:sldMkLst>
    <p188:pos x="2508135" y="1415953"/>
    <p188:txBody>
      <a:bodyPr/>
      <a:lstStyle/>
      <a:p>
        <a:r>
          <a:rPr/>
          <a:t>@Maitreya, have removed superscripted "c" from Nplate, associated footnote, and reference no. 10 associated with that footnote. 
Corresponding changes made in annotations as well. </a:t>
        </a:r>
      </a:p>
    </p188:txBody>
  </p188:cm>
  <p188:cm id="{F2707C79-1523-43FC-B069-50D475739004}" authorId="{07CD90FA-E915-4AD6-992C-830F90B9A2E9}" created="2023-10-09T18:52:11.5850000">
    <pc:sldMkLst>
      <pc:docMk/>
      <pc:sldMk cId="3485802384" sldId="5220"/>
    </pc:sldMkLst>
    <p188:pos x="7162949" y="691"/>
    <p188:txBody>
      <a:bodyPr/>
      <a:lstStyle/>
      <a:p>
        <a:r>
          <a:rPr/>
          <a:t>Pdf name: Pipeline deck _Reference binder.pdf
Pdf page number: 58
Pdf matched content: Terms of Use (https://www.amgen.com/terms-of-use/)Privacy Statement (https://www.amgen.com/privacy-statement/) Amgen.com (https://www.amgen.com/)
</a:t>
        </a:r>
      </a:p>
    </p188:txBody>
  </p188:cm>
  <p188:cm id="{3E1C55B3-1C5D-4F44-9DD2-C411B0F230E5}" authorId="{07CD90FA-E915-4AD6-992C-830F90B9A2E9}" created="2023-10-09T18:52:11.5850000">
    <pc:sldMkLst>
      <pc:docMk/>
      <pc:sldMk cId="3485802384" sldId="5220"/>
    </pc:sldMkLst>
    <p188:pos x="0" y="116515"/>
    <p188:txBody>
      <a:bodyPr/>
      <a:lstStyle/>
      <a:p>
        <a:r>
          <a:rPr/>
          <a:t>Pdf name: Pipeline deck _Reference binder.pdf
Pdf page number: 78
Pdf matched content: In 52 global controlled and uncontrolled clinical trials of adalimumab in adult patients with RA, PsA, AS, CD, UC, Ps and other indications, the most frequently observed malignancies, other than lymphoma and NMSC, were breast, colon, prostate, lung, and melanoma.
</a:t>
        </a:r>
      </a:p>
    </p188:txBody>
  </p188:cm>
  <p188:cm id="{7F1C3F1B-76D1-4FB3-8AB6-A3F454E475BD}" authorId="{07CD90FA-E915-4AD6-992C-830F90B9A2E9}" created="2023-10-09T18:52:11.5850000">
    <pc:sldMkLst>
      <pc:docMk/>
      <pc:sldMk cId="3485802384" sldId="5220"/>
    </pc:sldMkLst>
    <p188:pos x="2146300" y="116515"/>
    <p188:txBody>
      <a:bodyPr/>
      <a:lstStyle/>
      <a:p>
        <a:r>
          <a:rPr/>
          <a:t>Pdf name: Pipeline deck _Reference binder.pdf
Pdf page number: 58
Pdf matched content: Terms of Use (https://www.amgen.com/terms-of-use/)Privacy Statement (https://www.amgen.com/privacy-statement/) Amgen.com (https://www.amgen.com/)
</a:t>
        </a:r>
      </a:p>
    </p188:txBody>
  </p188:cm>
  <p188:cm id="{CE0D359F-087B-42D0-9DB2-51912CA74643}" authorId="{07CD90FA-E915-4AD6-992C-830F90B9A2E9}" created="2023-10-09T18:52:11.5850000">
    <pc:sldMkLst>
      <pc:docMk/>
      <pc:sldMk cId="3485802384" sldId="5220"/>
    </pc:sldMkLst>
    <p188:pos x="4450358" y="116515"/>
    <p188:txBody>
      <a:bodyPr/>
      <a:lstStyle/>
      <a:p>
        <a:r>
          <a:rPr/>
          <a:t>Pdf name: Pipeline deck _Reference binder.pdf
Pdf page number: 318
Pdf matched content: Among 1245 adult PsO patients treated with Enbrel in controlled clinical trials, representing approximately 283.
</a:t>
        </a:r>
      </a:p>
    </p188:txBody>
  </p188:cm>
  <p188:cm id="{3C8EF6CF-DA4C-414E-B220-95D418EA754C}" authorId="{07CD90FA-E915-4AD6-992C-830F90B9A2E9}" created="2023-10-09T18:52:11.5850000">
    <pc:sldMkLst>
      <pc:docMk/>
      <pc:sldMk cId="3485802384" sldId="5220"/>
    </pc:sldMkLst>
    <p188:pos x="6596658" y="116515"/>
    <p188:txBody>
      <a:bodyPr/>
      <a:lstStyle/>
      <a:p>
        <a:r>
          <a:rPr/>
          <a:t>Pdf name: Pipeline deck _Reference binder.pdf
Pdf page number: 58
Pdf matched content: Terms of Use (https://www.amgen.com/terms-of-use/)Privacy Statement (https://www.amgen.com/privacy-statement/) Amgen.com (https://www.amgen.com/)
</a:t>
        </a:r>
      </a:p>
    </p188:txBody>
  </p188:cm>
  <p188:cm id="{4422E47D-5E68-4511-9B80-9E3A44BA4F65}" authorId="{07CD90FA-E915-4AD6-992C-830F90B9A2E9}" created="2023-10-09T18:52:11.5850000">
    <pc:sldMkLst>
      <pc:docMk/>
      <pc:sldMk cId="3485802384" sldId="5220"/>
    </pc:sldMkLst>
    <p188:pos x="0" y="232339"/>
    <p188:txBody>
      <a:bodyPr/>
      <a:lstStyle/>
      <a:p>
        <a:r>
          <a:rPr/>
          <a:t>Pdf name: Pipeline deck _Reference binder.pdf
Pdf page number: 318
Pdf matched content: Whether treatment with Enbrel might influence the development and course of malignancies in adults is unknown. Melanoma and Non-Melanoma Skin Cancer (NMSC) Melanoma and non-melanoma skin cancer has been reported in patients treated with TNF antagonists including etanercept.
</a:t>
        </a:r>
      </a:p>
    </p188:txBody>
  </p188:cm>
  <p188:cm id="{2FE7F728-1E53-4EB2-91EC-02A04602C332}" authorId="{07CD90FA-E915-4AD6-992C-830F90B9A2E9}" created="2023-10-09T18:52:11.5850000">
    <pc:sldMkLst>
      <pc:docMk/>
      <pc:sldMk cId="3485802384" sldId="5220"/>
    </pc:sldMkLst>
    <p188:pos x="2146300" y="232339"/>
    <p188:txBody>
      <a:bodyPr/>
      <a:lstStyle/>
      <a:p>
        <a:r>
          <a:rPr/>
          <a:t>Pdf name: Pipeline deck _Reference binder.pdf
Pdf page number: 58
Pdf matched content: Terms of Use (https://www.amgen.com/terms-of-use/)Privacy Statement (https://www.amgen.com/privacy-statement/) Amgen.com (https://www.amgen.com/)
</a:t>
        </a:r>
      </a:p>
    </p188:txBody>
  </p188:cm>
  <p188:cm id="{F886BC8B-2860-42E4-A75F-ED508BD46ACD}" authorId="{07CD90FA-E915-4AD6-992C-830F90B9A2E9}" created="2023-10-09T18:52:11.5850000">
    <pc:sldMkLst>
      <pc:docMk/>
      <pc:sldMk cId="3485802384" sldId="5220"/>
    </pc:sldMkLst>
    <p188:pos x="4450358" y="232339"/>
    <p188:txBody>
      <a:bodyPr/>
      <a:lstStyle/>
      <a:p>
        <a:r>
          <a:rPr/>
          <a:t>Pdf name: Pipeline deck _Reference binder.pdf
Pdf page number: 318
Pdf matched content: Among 1245 adult PsO patients treated with Enbrel in controlled clinical trials, representing approximately 283.
</a:t>
        </a:r>
      </a:p>
    </p188:txBody>
  </p188:cm>
  <p188:cm id="{80E0F527-DA2A-4A8C-9C83-05BEAFB091C0}" authorId="{07CD90FA-E915-4AD6-992C-830F90B9A2E9}" created="2023-10-09T18:52:11.5850000">
    <pc:sldMkLst>
      <pc:docMk/>
      <pc:sldMk cId="3485802384" sldId="5220"/>
    </pc:sldMkLst>
    <p188:pos x="6596658" y="232339"/>
    <p188:txBody>
      <a:bodyPr/>
      <a:lstStyle/>
      <a:p>
        <a:r>
          <a:rPr/>
          <a:t>Pdf name: Pipeline deck _Reference binder.pdf
Pdf page number: 58
Pdf matched content: Terms of Use (https://www.amgen.com/terms-of-use/)Privacy Statement (https://www.amgen.com/privacy-statement/) Amgen.com (https://www.amgen.com/)
</a:t>
        </a:r>
      </a:p>
    </p188:txBody>
  </p188:cm>
  <p188:cm id="{474C04A6-891F-4A2C-B53B-0F4D3B2E6370}" authorId="{07CD90FA-E915-4AD6-992C-830F90B9A2E9}" created="2023-10-09T18:52:11.5850000">
    <pc:sldMkLst>
      <pc:docMk/>
      <pc:sldMk cId="3485802384" sldId="5220"/>
    </pc:sldMkLst>
    <p188:pos x="8637439" y="232339"/>
    <p188:txBody>
      <a:bodyPr/>
      <a:lstStyle/>
      <a:p>
        <a:r>
          <a:rPr/>
          <a:t>Pdf name: Pipeline deck _Reference binder.pdf
Pdf page number: 54
Pdf matched content: 1/16/23, 1:19 PM Amgen Medical Products | Prescribing Information | Amgen MedInfo US https://www.amgenmedinfo.com/s/us/explore-our-medical-products?language=en_US 4/8 Therapeutic Area(s) Hematology / Oncology Approved Labeling KANJINTI™ - Prescribing Information (https://www.pi.amgen.com/~/media/amgen/repositorysites/pi-amgen-com/ka… Kyprolis (carfilzomib) Therapeutic Area(s) Hematology / Oncology Approved Labeling Kyprolis® - Prescribing Information (http://pi.amgen.com/united_states/kyprolis/kyprolis_pi.pdf) LUMAKRAS (sotorasib) Therapeutic Area(s) Oncology Approved Labeling LUMAKRAS® - Prescribing Information (https://www.pi.amgen.com/~/media/amgen/repositorysites/pi-amgen-com/l… LUMAKRAS® - Patient Information (https://www.pi.amgen.com/~/media/amgen/repositorysites/pi-amgen-com/luma… MVASI (bevacizumab-awwb) Therapeutic Area(s) Hematology / Oncology Approved Labeling MVASI™ - Prescribing Information (https://www.pi.amgen.com/~/media/amgen/repositorysites/pi-amgen-com/mvasi… Neulasta (pegfilgrastim) Therapeutic Area(s) Hematology / Oncology ® ® ™ ®
</a:t>
        </a:r>
      </a:p>
    </p188:txBody>
  </p188:cm>
  <p188:cm id="{CA0F133F-F413-422F-8B1E-57FDD9384DDC}" authorId="{07CD90FA-E915-4AD6-992C-830F90B9A2E9}" created="2023-10-09T18:52:11.5850000">
    <pc:sldMkLst>
      <pc:docMk/>
      <pc:sldMk cId="3485802384" sldId="5220"/>
    </pc:sldMkLst>
    <p188:pos x="3959721" y="348163"/>
    <p188:txBody>
      <a:bodyPr/>
      <a:lstStyle/>
      <a:p>
        <a:r>
          <a:rPr/>
          <a:t>Pdf name: Pipeline deck _Reference binder.pdf
Pdf page number: 318
Pdf matched content: Whether treatment with Enbrel might influence the development and course of malignancies in adults is unknown. Melanoma and Non-Melanoma Skin Cancer (NMSC) Melanoma and non-melanoma skin cancer has been reported in patients treated with TNF antagonists including etanercept.
</a:t>
        </a:r>
      </a:p>
    </p188:txBody>
  </p188:cm>
  <p188:cm id="{4DA9CDFE-77D3-4387-9D6A-B1659ED9B65D}" authorId="{07CD90FA-E915-4AD6-992C-830F90B9A2E9}" created="2023-10-09T18:52:11.5850000">
    <pc:sldMkLst>
      <pc:docMk/>
      <pc:sldMk cId="3485802384" sldId="5220"/>
    </pc:sldMkLst>
    <p188:pos x="6106021" y="348163"/>
    <p188:txBody>
      <a:bodyPr/>
      <a:lstStyle/>
      <a:p>
        <a:r>
          <a:rPr/>
          <a:t>Pdf name: Pipeline deck _Reference binder.pdf
Pdf page number: 58
Pdf matched content: Terms of Use (https://www.amgen.com/terms-of-use/)Privacy Statement (https://www.amgen.com/privacy-statement/) Amgen.com (https://www.amgen.com/)
</a:t>
        </a:r>
      </a:p>
    </p188:txBody>
  </p188:cm>
</p188:cmLst>
</file>

<file path=ppt/handoutMasters/_rels/handoutMaster1.xml.rels>&#65279;<?xml version="1.0" encoding="utf-8" standalone="yes"?><Relationships xmlns="http://schemas.openxmlformats.org/package/2006/relationships"><Relationship Id="rId1" Type="http://schemas.openxmlformats.org/officeDocument/2006/relationships/theme" Target="../theme/theme4.xml" /></Relationships>
</file>

<file path=ppt/handoutMasters/handoutMaster1.xml><?xml version="1.0" encoding="utf-8"?>
<p:handout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bg>
      <p:bgRef idx="1001">
        <a:schemeClr val="bg1"/>
      </p:bgRef>
    </p:bg>
    <p:spTree>
      <p:nvGrpSpPr>
        <p:cNvPr id="1" name=""/>
        <p:cNvGrpSpPr/>
        <p:nvPr/>
      </p:nvGrpSpPr>
      <p:grpSpPr>
        <a:xfrm>
          <a:off x="0" y="0"/>
          <a:ext cx="0" cy="0"/>
        </a:xfrm>
      </p:grpSpPr>
      <p:sp>
        <p:nvSpPr>
          <p:cNvPr id="2" name="Header Placeholder 1"/>
          <p:cNvSpPr>
            <a:spLocks noGrp="1"/>
          </p:cNvSpPr>
          <p:nvPr>
            <p:ph type="hdr" sz="quarter"/>
          </p:nvPr>
        </p:nvSpPr>
        <p:spPr>
          <a:xfrm>
            <a:off x="0" y="1"/>
            <a:ext cx="4025688" cy="351418"/>
          </a:xfrm>
          <a:prstGeom prst="rect">
            <a:avLst/>
          </a:prstGeom>
        </p:spPr>
        <p:txBody>
          <a:bodyPr vert="horz" lIns="93096" tIns="46549" rIns="93096" bIns="46549" rtlCol="0"/>
          <a:lstStyle>
            <a:lvl1pPr algn="l">
              <a:defRPr sz="1200"/>
            </a:lvl1pPr>
          </a:lstStyle>
          <a:p>
            <a:endParaRPr lang="en-US"/>
          </a:p>
        </p:txBody>
      </p:sp>
      <p:sp>
        <p:nvSpPr>
          <p:cNvPr id="3" name="Date Placeholder 2"/>
          <p:cNvSpPr>
            <a:spLocks noGrp="1"/>
          </p:cNvSpPr>
          <p:nvPr>
            <p:ph type="dt" sz="quarter" idx="1"/>
          </p:nvPr>
        </p:nvSpPr>
        <p:spPr>
          <a:xfrm>
            <a:off x="5262212" y="1"/>
            <a:ext cx="4025688" cy="351418"/>
          </a:xfrm>
          <a:prstGeom prst="rect">
            <a:avLst/>
          </a:prstGeom>
        </p:spPr>
        <p:txBody>
          <a:bodyPr vert="horz" lIns="93096" tIns="46549" rIns="93096" bIns="46549" rtlCol="0"/>
          <a:lstStyle>
            <a:lvl1pPr algn="r">
              <a:defRPr sz="1200"/>
            </a:lvl1pPr>
          </a:lstStyle>
          <a:p>
            <a:fld id="{B081616E-4838-48DA-8C2A-E0CE91811A72}" type="datetimeFigureOut">
              <a:rPr lang="en-US" smtClean="0"/>
              <a:t>10/5/23</a:t>
            </a:fld>
            <a:endParaRPr lang="en-US"/>
          </a:p>
        </p:txBody>
      </p:sp>
      <p:sp>
        <p:nvSpPr>
          <p:cNvPr id="4" name="Footer Placeholder 3"/>
          <p:cNvSpPr>
            <a:spLocks noGrp="1"/>
          </p:cNvSpPr>
          <p:nvPr>
            <p:ph type="ftr" sz="quarter" idx="2"/>
          </p:nvPr>
        </p:nvSpPr>
        <p:spPr>
          <a:xfrm>
            <a:off x="0" y="6652634"/>
            <a:ext cx="4025688" cy="351418"/>
          </a:xfrm>
          <a:prstGeom prst="rect">
            <a:avLst/>
          </a:prstGeom>
        </p:spPr>
        <p:txBody>
          <a:bodyPr vert="horz" lIns="93096" tIns="46549" rIns="93096" bIns="46549" rtlCol="0" anchor="b"/>
          <a:lstStyle>
            <a:lvl1pPr algn="l">
              <a:defRPr sz="1200"/>
            </a:lvl1pPr>
          </a:lstStyle>
          <a:p>
            <a:endParaRPr lang="en-US"/>
          </a:p>
        </p:txBody>
      </p:sp>
      <p:sp>
        <p:nvSpPr>
          <p:cNvPr id="5" name="Slide Number Placeholder 4"/>
          <p:cNvSpPr>
            <a:spLocks noGrp="1"/>
          </p:cNvSpPr>
          <p:nvPr>
            <p:ph type="sldNum" sz="quarter" idx="3"/>
          </p:nvPr>
        </p:nvSpPr>
        <p:spPr>
          <a:xfrm>
            <a:off x="5262212" y="6652634"/>
            <a:ext cx="4025688" cy="351418"/>
          </a:xfrm>
          <a:prstGeom prst="rect">
            <a:avLst/>
          </a:prstGeom>
        </p:spPr>
        <p:txBody>
          <a:bodyPr vert="horz" lIns="93096" tIns="46549" rIns="93096" bIns="46549" rtlCol="0" anchor="b"/>
          <a:lstStyle>
            <a:lvl1pPr algn="r">
              <a:defRPr sz="1200"/>
            </a:lvl1pPr>
          </a:lstStyle>
          <a:p>
            <a:fld id="{E9A418F3-3923-471A-9111-48742302B779}" type="slidenum">
              <a:rPr lang="en-US" smtClean="0"/>
              <a:t>‹#›</a:t>
            </a:fld>
            <a:endParaRPr lang="en-US"/>
          </a:p>
        </p:txBody>
      </p:sp>
    </p:spTree>
    <p:extLst>
      <p:ext uri="{BB962C8B-B14F-4D97-AF65-F5344CB8AC3E}">
        <p14:creationId xmlns:p14="http://schemas.microsoft.com/office/powerpoint/2010/main" val="4003830119"/>
      </p:ext>
    </p:extLst>
  </p:cSld>
  <p:clrMap bg1="lt1" tx1="dk1" bg2="lt2" tx2="dk2" accent1="accent1" accent2="accent2" accent3="accent3" accent4="accent4" accent5="accent5" accent6="accent6" hlink="hlink" folHlink="folHlink"/>
  <p:hf sldNum="0" hdr="0" ftr="0" dt="0"/>
</p:handoutMaster>
</file>

<file path=ppt/notesMasters/_rels/notesMaster1.xml.rels>&#65279;<?xml version="1.0" encoding="utf-8" standalone="yes"?><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bg>
      <p:bgRef idx="1001">
        <a:schemeClr val="bg1"/>
      </p:bgRef>
    </p:bg>
    <p:spTree>
      <p:nvGrpSpPr>
        <p:cNvPr id="1" name=""/>
        <p:cNvGrpSpPr/>
        <p:nvPr/>
      </p:nvGrpSpPr>
      <p:grpSpPr>
        <a:xfrm>
          <a:off x="0" y="0"/>
          <a:ext cx="0" cy="0"/>
        </a:xfrm>
      </p:grpSpPr>
      <p:sp>
        <p:nvSpPr>
          <p:cNvPr id="4" name="Slide Image Placeholder 3"/>
          <p:cNvSpPr>
            <a:spLocks noGrp="1" noRot="1" noChangeAspect="1"/>
          </p:cNvSpPr>
          <p:nvPr>
            <p:ph type="sldImg" idx="2"/>
          </p:nvPr>
        </p:nvSpPr>
        <p:spPr>
          <a:xfrm>
            <a:off x="2749550" y="449263"/>
            <a:ext cx="3790950" cy="2132012"/>
          </a:xfrm>
          <a:prstGeom prst="rect">
            <a:avLst/>
          </a:prstGeom>
          <a:noFill/>
          <a:ln w="12700">
            <a:solidFill>
              <a:prstClr val="black"/>
            </a:solidFill>
          </a:ln>
        </p:spPr>
      </p:sp>
      <p:sp>
        <p:nvSpPr>
          <p:cNvPr id="2" name="Notes Placeholder 1"/>
          <p:cNvSpPr>
            <a:spLocks noGrp="1"/>
          </p:cNvSpPr>
          <p:nvPr>
            <p:ph type="body" sz="quarter" idx="3"/>
          </p:nvPr>
        </p:nvSpPr>
        <p:spPr>
          <a:xfrm>
            <a:off x="929848" y="3370460"/>
            <a:ext cx="7430357" cy="2758084"/>
          </a:xfrm>
          <a:prstGeom prst="rect">
            <a:avLst/>
          </a:prstGeom>
        </p:spPr>
        <p:txBody>
          <a:bodyPr vert="horz" lIns="91360" tIns="45680" rIns="91360" bIns="4568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76545144"/>
      </p:ext>
    </p:extLst>
  </p:cSld>
  <p:clrMap bg1="lt1" tx1="dk1" bg2="lt2" tx2="dk2" accent1="accent1" accent2="accent2" accent3="accent3" accent4="accent4" accent5="accent5" accent6="accent6" hlink="hlink" folHlink="folHlink"/>
  <p:hf sldNum="0" dt="0"/>
  <p:notesStyle>
    <a:lvl1pPr marL="0" algn="l" defTabSz="1219080" rtl="0" eaLnBrk="1" latinLnBrk="0" hangingPunct="1">
      <a:defRPr sz="1600" kern="1200">
        <a:solidFill>
          <a:schemeClr val="tx1"/>
        </a:solidFill>
        <a:latin typeface="+mn-lt"/>
        <a:ea typeface="+mn-ea"/>
        <a:cs typeface="+mn-cs"/>
      </a:defRPr>
    </a:lvl1pPr>
    <a:lvl2pPr marL="609539" algn="l" defTabSz="1219080" rtl="0" eaLnBrk="1" latinLnBrk="0" hangingPunct="1">
      <a:defRPr sz="1600" kern="1200">
        <a:solidFill>
          <a:schemeClr val="tx1"/>
        </a:solidFill>
        <a:latin typeface="+mn-lt"/>
        <a:ea typeface="+mn-ea"/>
        <a:cs typeface="+mn-cs"/>
      </a:defRPr>
    </a:lvl2pPr>
    <a:lvl3pPr marL="1219080" algn="l" defTabSz="1219080" rtl="0" eaLnBrk="1" latinLnBrk="0" hangingPunct="1">
      <a:defRPr sz="1600" kern="1200">
        <a:solidFill>
          <a:schemeClr val="tx1"/>
        </a:solidFill>
        <a:latin typeface="+mn-lt"/>
        <a:ea typeface="+mn-ea"/>
        <a:cs typeface="+mn-cs"/>
      </a:defRPr>
    </a:lvl3pPr>
    <a:lvl4pPr marL="1828618" algn="l" defTabSz="1219080" rtl="0" eaLnBrk="1" latinLnBrk="0" hangingPunct="1">
      <a:defRPr sz="1600" kern="1200">
        <a:solidFill>
          <a:schemeClr val="tx1"/>
        </a:solidFill>
        <a:latin typeface="+mn-lt"/>
        <a:ea typeface="+mn-ea"/>
        <a:cs typeface="+mn-cs"/>
      </a:defRPr>
    </a:lvl4pPr>
    <a:lvl5pPr marL="2438158" algn="l" defTabSz="1219080" rtl="0" eaLnBrk="1" latinLnBrk="0" hangingPunct="1">
      <a:defRPr sz="1600" kern="1200">
        <a:solidFill>
          <a:schemeClr val="tx1"/>
        </a:solidFill>
        <a:latin typeface="+mn-lt"/>
        <a:ea typeface="+mn-ea"/>
        <a:cs typeface="+mn-cs"/>
      </a:defRPr>
    </a:lvl5pPr>
    <a:lvl6pPr marL="3047696" algn="l" defTabSz="1219080" rtl="0" eaLnBrk="1" latinLnBrk="0" hangingPunct="1">
      <a:defRPr sz="1600" kern="1200">
        <a:solidFill>
          <a:schemeClr val="tx1"/>
        </a:solidFill>
        <a:latin typeface="+mn-lt"/>
        <a:ea typeface="+mn-ea"/>
        <a:cs typeface="+mn-cs"/>
      </a:defRPr>
    </a:lvl6pPr>
    <a:lvl7pPr marL="3657235" algn="l" defTabSz="1219080" rtl="0" eaLnBrk="1" latinLnBrk="0" hangingPunct="1">
      <a:defRPr sz="1600" kern="1200">
        <a:solidFill>
          <a:schemeClr val="tx1"/>
        </a:solidFill>
        <a:latin typeface="+mn-lt"/>
        <a:ea typeface="+mn-ea"/>
        <a:cs typeface="+mn-cs"/>
      </a:defRPr>
    </a:lvl7pPr>
    <a:lvl8pPr marL="4266773" algn="l" defTabSz="1219080" rtl="0" eaLnBrk="1" latinLnBrk="0" hangingPunct="1">
      <a:defRPr sz="1600" kern="1200">
        <a:solidFill>
          <a:schemeClr val="tx1"/>
        </a:solidFill>
        <a:latin typeface="+mn-lt"/>
        <a:ea typeface="+mn-ea"/>
        <a:cs typeface="+mn-cs"/>
      </a:defRPr>
    </a:lvl8pPr>
    <a:lvl9pPr marL="4876313" algn="l" defTabSz="1219080" rtl="0" eaLnBrk="1" latinLnBrk="0" hangingPunct="1">
      <a:defRPr sz="1600" kern="1200">
        <a:solidFill>
          <a:schemeClr val="tx1"/>
        </a:solidFill>
        <a:latin typeface="+mn-lt"/>
        <a:ea typeface="+mn-ea"/>
        <a:cs typeface="+mn-cs"/>
      </a:defRPr>
    </a:lvl9pPr>
  </p:notesStyle>
</p:notesMaster>
</file>

<file path=ppt/notesSlides/_rels/notesSlide1.xml.rels>&#65279;<?xml version="1.0" encoding="utf-8" standalone="yes"?><Relationships xmlns="http://schemas.openxmlformats.org/package/2006/relationships"><Relationship Id="rId1" Type="http://schemas.openxmlformats.org/officeDocument/2006/relationships/slide" Target="../slides/slide1.xml" /><Relationship Id="rId2" Type="http://schemas.openxmlformats.org/officeDocument/2006/relationships/notesMaster" Target="../notesMasters/notesMaster1.xml" /></Relationships>
</file>

<file path=ppt/notesSlides/_rels/notesSlide2.xml.rels>&#65279;<?xml version="1.0" encoding="utf-8" standalone="yes"?><Relationships xmlns="http://schemas.openxmlformats.org/package/2006/relationships"><Relationship Id="rId1" Type="http://schemas.openxmlformats.org/officeDocument/2006/relationships/slide" Target="../slides/slide2.xml" /><Relationship Id="rId2" Type="http://schemas.openxmlformats.org/officeDocument/2006/relationships/notesMaster" Target="../notesMasters/notesMaster1.xml" /></Relationships>
</file>

<file path=ppt/notesSlides/_rels/notesSlide3.xml.rels>&#65279;<?xml version="1.0" encoding="utf-8" standalone="yes"?><Relationships xmlns="http://schemas.openxmlformats.org/package/2006/relationships"><Relationship Id="rId1" Type="http://schemas.openxmlformats.org/officeDocument/2006/relationships/slide" Target="../slides/slide3.xml" /><Relationship Id="rId2" Type="http://schemas.openxmlformats.org/officeDocument/2006/relationships/notesMaster" Target="../notesMasters/notesMaster1.xml" /></Relationships>
</file>

<file path=ppt/notesSlides/_rels/notesSlide4.xml.rels>&#65279;<?xml version="1.0" encoding="utf-8" standalone="yes"?><Relationships xmlns="http://schemas.openxmlformats.org/package/2006/relationships"><Relationship Id="rId1" Type="http://schemas.openxmlformats.org/officeDocument/2006/relationships/slide" Target="../slides/slide4.xml" /><Relationship Id="rId2" Type="http://schemas.openxmlformats.org/officeDocument/2006/relationships/notesMaster" Target="../notesMasters/notesMaster1.xml" /></Relationships>
</file>

<file path=ppt/notesSlides/_rels/notesSlide5.xml.rels>&#65279;<?xml version="1.0" encoding="utf-8" standalone="yes"?><Relationships xmlns="http://schemas.openxmlformats.org/package/2006/relationships"><Relationship Id="rId1" Type="http://schemas.openxmlformats.org/officeDocument/2006/relationships/slide" Target="../slides/slide5.xml" /><Relationship Id="rId2" Type="http://schemas.openxmlformats.org/officeDocument/2006/relationships/notesMaster" Target="../notesMasters/notesMaster1.xml" /></Relationships>
</file>

<file path=ppt/notesSlides/_rels/notesSlide6.xml.rels>&#65279;<?xml version="1.0" encoding="utf-8" standalone="yes"?><Relationships xmlns="http://schemas.openxmlformats.org/package/2006/relationships"><Relationship Id="rId1" Type="http://schemas.openxmlformats.org/officeDocument/2006/relationships/slide" Target="../slides/slide6.xml" /><Relationship Id="rId2" Type="http://schemas.openxmlformats.org/officeDocument/2006/relationships/notesMaster" Target="../notesMasters/notesMaster1.xml" /></Relationships>
</file>

<file path=ppt/notesSlides/_rels/notesSlide7.xml.rels>&#65279;<?xml version="1.0" encoding="utf-8" standalone="yes"?><Relationships xmlns="http://schemas.openxmlformats.org/package/2006/relationships"><Relationship Id="rId1" Type="http://schemas.openxmlformats.org/officeDocument/2006/relationships/slide" Target="../slides/slide7.xml" /><Relationship Id="rId2"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a:xfrm>
            <a:off x="1509713" y="1738313"/>
            <a:ext cx="6270625" cy="3527425"/>
          </a:xfrm>
        </p:spPr>
      </p:sp>
    </p:spTree>
    <p:extLst>
      <p:ext uri="{BB962C8B-B14F-4D97-AF65-F5344CB8AC3E}">
        <p14:creationId xmlns:p14="http://schemas.microsoft.com/office/powerpoint/2010/main" val="2207507366"/>
      </p:ext>
    </p:extLst>
  </p:cSld>
  <p:clrMapOvr>
    <a:masterClrMapping/>
  </p:clrMapOvr>
</p:notes>
</file>

<file path=ppt/notesSlides/notesSlide2.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a:xfrm>
            <a:off x="1562100" y="1673225"/>
            <a:ext cx="6380163" cy="3589338"/>
          </a:xfrm>
        </p:spPr>
      </p:sp>
      <p:sp>
        <p:nvSpPr>
          <p:cNvPr id="4" name="Rectangle 3">
            <a:extLst>
              <a:ext uri="{FF2B5EF4-FFF2-40B4-BE49-F238E27FC236}">
                <a16:creationId xmlns:a16="http://schemas.microsoft.com/office/drawing/2014/main" id="{70E78B8A-94A8-FFFA-6FFC-C393E6F31CC3}"/>
              </a:ext>
            </a:extLst>
          </p:cNvPr>
          <p:cNvSpPr/>
          <p:nvPr/>
        </p:nvSpPr>
        <p:spPr>
          <a:xfrm>
            <a:off x="3594634" y="3761231"/>
            <a:ext cx="4148008" cy="224957"/>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88075" tIns="44038" rIns="88075" bIns="44038" rtlCol="0" anchor="ctr"/>
          <a:lstStyle/>
          <a:p>
            <a:pPr algn="ctr"/>
            <a:endParaRPr lang="en-IN" sz="500"/>
          </a:p>
        </p:txBody>
      </p:sp>
      <p:cxnSp>
        <p:nvCxnSpPr>
          <p:cNvPr id="5" name="Straight Arrow Connector 4">
            <a:extLst>
              <a:ext uri="{FF2B5EF4-FFF2-40B4-BE49-F238E27FC236}">
                <a16:creationId xmlns:a16="http://schemas.microsoft.com/office/drawing/2014/main" id="{DB2091CB-5BFB-E7DF-D9B8-D12F6256EAA6}"/>
              </a:ext>
            </a:extLst>
          </p:cNvPr>
          <p:cNvCxnSpPr/>
          <p:nvPr/>
        </p:nvCxnSpPr>
        <p:spPr>
          <a:xfrm flipV="1">
            <a:off x="6265440" y="3971678"/>
            <a:ext cx="70229" cy="27181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82BBC9B-6350-147D-6A94-E25D7DA32B74}"/>
              </a:ext>
            </a:extLst>
          </p:cNvPr>
          <p:cNvSpPr txBox="1"/>
          <p:nvPr/>
        </p:nvSpPr>
        <p:spPr>
          <a:xfrm>
            <a:off x="8021297" y="3817484"/>
            <a:ext cx="1260066" cy="627545"/>
          </a:xfrm>
          <a:prstGeom prst="rect">
            <a:avLst/>
          </a:prstGeom>
          <a:noFill/>
          <a:ln w="3175">
            <a:solidFill>
              <a:srgbClr val="FF0000"/>
            </a:solidFill>
          </a:ln>
        </p:spPr>
        <p:txBody>
          <a:bodyPr wrap="square" lIns="88075" tIns="44038" rIns="88075" bIns="44038" rtlCol="0">
            <a:spAutoFit/>
          </a:bodyPr>
          <a:lstStyle/>
          <a:p>
            <a:r>
              <a:rPr lang="en-US" sz="500">
                <a:solidFill>
                  <a:srgbClr val="FF0000"/>
                </a:solidFill>
              </a:rPr>
              <a:t>Amgen pipeline. https://www.amgenpipeline.com/-/media/themes/amgen/amgenpipeline-com/amgenpipeline-com/pdf/amgen-pipeline-chart.pdf. Accessed January 16, 2023</a:t>
            </a:r>
            <a:r>
              <a:rPr lang="en-US" sz="500">
                <a:solidFill>
                  <a:srgbClr val="FF0000"/>
                </a:solidFill>
                <a:cs typeface="Arial" panose="020b0604020202020204" pitchFamily="34" charset="0"/>
              </a:rPr>
              <a:t>: </a:t>
            </a:r>
            <a:r>
              <a:rPr lang="en-US" sz="500">
                <a:solidFill>
                  <a:srgbClr val="FF0000"/>
                </a:solidFill>
              </a:rPr>
              <a:t>1-Table 1; 4-Table 1; 5-Table 1; 6-Table 1; 7-Table 1; 8-Table 1; 9-Table 1</a:t>
            </a:r>
            <a:endParaRPr lang="en-IN" sz="500">
              <a:solidFill>
                <a:srgbClr val="FF0000"/>
              </a:solidFill>
            </a:endParaRPr>
          </a:p>
        </p:txBody>
      </p:sp>
      <p:sp>
        <p:nvSpPr>
          <p:cNvPr id="7" name="Rectangle 6">
            <a:extLst>
              <a:ext uri="{FF2B5EF4-FFF2-40B4-BE49-F238E27FC236}">
                <a16:creationId xmlns:a16="http://schemas.microsoft.com/office/drawing/2014/main" id="{042DD68B-55CA-F1E9-B62F-9C2E52117D6F}"/>
              </a:ext>
            </a:extLst>
          </p:cNvPr>
          <p:cNvSpPr/>
          <p:nvPr/>
        </p:nvSpPr>
        <p:spPr>
          <a:xfrm>
            <a:off x="3573621" y="3547719"/>
            <a:ext cx="4148008" cy="224957"/>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88075" tIns="44038" rIns="88075" bIns="44038" rtlCol="0" anchor="ctr"/>
          <a:lstStyle/>
          <a:p>
            <a:pPr algn="ctr"/>
            <a:endParaRPr lang="en-IN" sz="500"/>
          </a:p>
        </p:txBody>
      </p:sp>
      <p:cxnSp>
        <p:nvCxnSpPr>
          <p:cNvPr id="8" name="Straight Arrow Connector 7">
            <a:extLst>
              <a:ext uri="{FF2B5EF4-FFF2-40B4-BE49-F238E27FC236}">
                <a16:creationId xmlns:a16="http://schemas.microsoft.com/office/drawing/2014/main" id="{692C5D1D-0AF6-A752-E7B3-78BEE67E3BD6}"/>
              </a:ext>
            </a:extLst>
          </p:cNvPr>
          <p:cNvCxnSpPr>
            <a:endCxn id="15" idx="3"/>
          </p:cNvCxnSpPr>
          <p:nvPr/>
        </p:nvCxnSpPr>
        <p:spPr>
          <a:xfrm flipH="1" flipV="1">
            <a:off x="7739044" y="3439556"/>
            <a:ext cx="127335" cy="11674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134DCE0-48D6-2C9E-523C-57F4963C67BF}"/>
              </a:ext>
            </a:extLst>
          </p:cNvPr>
          <p:cNvSpPr txBox="1"/>
          <p:nvPr/>
        </p:nvSpPr>
        <p:spPr>
          <a:xfrm>
            <a:off x="82947" y="1487733"/>
            <a:ext cx="1284141" cy="704489"/>
          </a:xfrm>
          <a:prstGeom prst="rect">
            <a:avLst/>
          </a:prstGeom>
          <a:noFill/>
          <a:ln>
            <a:solidFill>
              <a:srgbClr val="FF0000"/>
            </a:solidFill>
          </a:ln>
        </p:spPr>
        <p:txBody>
          <a:bodyPr wrap="square" lIns="88075" tIns="44038" rIns="88075" bIns="44038" rtlCol="0">
            <a:spAutoFit/>
          </a:bodyPr>
          <a:lstStyle/>
          <a:p>
            <a:r>
              <a:rPr lang="en-US" sz="500">
                <a:solidFill>
                  <a:srgbClr val="FF0000"/>
                </a:solidFill>
              </a:rPr>
              <a:t>Amgen pipeline. https://www.amgenpipeline.com/-/media/themes/amgen/amgenpipeline-com/amgenpipeline-com/pdf/amgen-pipeline-chart.pdf. Accessed January 16, 2023: 1-Table 1; 2-Table 1; 3-Table 1; 4-Table 1; 5-Table 1 ; 6-Table 1; 7-Table 1; 8-Table 1; 9-Table 1; 10-Table 1; 11-Table 1</a:t>
            </a:r>
            <a:endParaRPr lang="en-IN" sz="500">
              <a:solidFill>
                <a:srgbClr val="FF0000"/>
              </a:solidFill>
            </a:endParaRPr>
          </a:p>
        </p:txBody>
      </p:sp>
      <p:sp>
        <p:nvSpPr>
          <p:cNvPr id="10" name="Rectangle 9">
            <a:extLst>
              <a:ext uri="{FF2B5EF4-FFF2-40B4-BE49-F238E27FC236}">
                <a16:creationId xmlns:a16="http://schemas.microsoft.com/office/drawing/2014/main" id="{42085FC8-B949-D6CA-0E0C-2D0EFE0F5F4D}"/>
              </a:ext>
            </a:extLst>
          </p:cNvPr>
          <p:cNvSpPr/>
          <p:nvPr/>
        </p:nvSpPr>
        <p:spPr>
          <a:xfrm>
            <a:off x="1666619" y="2371789"/>
            <a:ext cx="1806091" cy="524678"/>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88075" tIns="44038" rIns="88075" bIns="44038" rtlCol="0" anchor="ctr"/>
          <a:lstStyle/>
          <a:p>
            <a:pPr algn="ctr"/>
            <a:endParaRPr lang="en-IN" sz="500"/>
          </a:p>
        </p:txBody>
      </p:sp>
      <p:cxnSp>
        <p:nvCxnSpPr>
          <p:cNvPr id="11" name="Straight Arrow Connector 10">
            <a:extLst>
              <a:ext uri="{FF2B5EF4-FFF2-40B4-BE49-F238E27FC236}">
                <a16:creationId xmlns:a16="http://schemas.microsoft.com/office/drawing/2014/main" id="{D79273A0-F97E-1E4C-A975-AFE9AAA9F1AE}"/>
              </a:ext>
            </a:extLst>
          </p:cNvPr>
          <p:cNvCxnSpPr>
            <a:stCxn id="9" idx="2"/>
            <a:endCxn id="10" idx="1"/>
          </p:cNvCxnSpPr>
          <p:nvPr/>
        </p:nvCxnSpPr>
        <p:spPr>
          <a:xfrm>
            <a:off x="725018" y="2192222"/>
            <a:ext cx="941601" cy="44190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C6393864-30E1-011C-DDF6-3ABEF08F4979}"/>
              </a:ext>
            </a:extLst>
          </p:cNvPr>
          <p:cNvSpPr/>
          <p:nvPr/>
        </p:nvSpPr>
        <p:spPr>
          <a:xfrm>
            <a:off x="1659246" y="2933904"/>
            <a:ext cx="1806091" cy="524678"/>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88075" tIns="44038" rIns="88075" bIns="44038" rtlCol="0" anchor="ctr"/>
          <a:lstStyle/>
          <a:p>
            <a:pPr algn="ctr"/>
            <a:endParaRPr lang="en-IN" sz="500"/>
          </a:p>
        </p:txBody>
      </p:sp>
      <p:sp>
        <p:nvSpPr>
          <p:cNvPr id="13" name="TextBox 12">
            <a:extLst>
              <a:ext uri="{FF2B5EF4-FFF2-40B4-BE49-F238E27FC236}">
                <a16:creationId xmlns:a16="http://schemas.microsoft.com/office/drawing/2014/main" id="{35F46BF4-62FA-7370-A5FC-AB369E130772}"/>
              </a:ext>
            </a:extLst>
          </p:cNvPr>
          <p:cNvSpPr txBox="1"/>
          <p:nvPr/>
        </p:nvSpPr>
        <p:spPr>
          <a:xfrm>
            <a:off x="64514" y="2643204"/>
            <a:ext cx="1284141" cy="704489"/>
          </a:xfrm>
          <a:prstGeom prst="rect">
            <a:avLst/>
          </a:prstGeom>
          <a:noFill/>
          <a:ln>
            <a:solidFill>
              <a:srgbClr val="FF0000"/>
            </a:solidFill>
          </a:ln>
        </p:spPr>
        <p:txBody>
          <a:bodyPr wrap="square" lIns="88075" tIns="44038" rIns="88075" bIns="44038" rtlCol="0">
            <a:spAutoFit/>
          </a:bodyPr>
          <a:lstStyle/>
          <a:p>
            <a:r>
              <a:rPr lang="en-US" sz="500">
                <a:solidFill>
                  <a:srgbClr val="FF0000"/>
                </a:solidFill>
              </a:rPr>
              <a:t>Amgen pipeline. https://www.amgenpipeline.com/-/media/themes/amgen/amgenpipeline-com/amgenpipeline-com/pdf/amgen-pipeline-chart.pdf. Accessed January 16, 2023: 1-Table 1; 2-Table 1; 3-Table 1; 4-Table 1; 5-Table 1 ; 6-Table 1; 7-Table 1; 8-Table 1; 9-Table 1; 10-Table 1; 11-Table 1</a:t>
            </a:r>
            <a:endParaRPr lang="en-IN" sz="500">
              <a:solidFill>
                <a:srgbClr val="FF0000"/>
              </a:solidFill>
            </a:endParaRPr>
          </a:p>
        </p:txBody>
      </p:sp>
      <p:cxnSp>
        <p:nvCxnSpPr>
          <p:cNvPr id="14" name="Straight Arrow Connector 13">
            <a:extLst>
              <a:ext uri="{FF2B5EF4-FFF2-40B4-BE49-F238E27FC236}">
                <a16:creationId xmlns:a16="http://schemas.microsoft.com/office/drawing/2014/main" id="{67F70C76-DBCA-470F-C743-94EAED57F476}"/>
              </a:ext>
            </a:extLst>
          </p:cNvPr>
          <p:cNvCxnSpPr>
            <a:stCxn id="13" idx="3"/>
            <a:endCxn id="12" idx="1"/>
          </p:cNvCxnSpPr>
          <p:nvPr/>
        </p:nvCxnSpPr>
        <p:spPr>
          <a:xfrm>
            <a:off x="1348655" y="2995449"/>
            <a:ext cx="310591" cy="20079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F96EDBC8-31C3-7D89-539B-B96BABE996C7}"/>
              </a:ext>
            </a:extLst>
          </p:cNvPr>
          <p:cNvSpPr/>
          <p:nvPr/>
        </p:nvSpPr>
        <p:spPr>
          <a:xfrm>
            <a:off x="3591036" y="3327078"/>
            <a:ext cx="4148008" cy="224957"/>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88075" tIns="44038" rIns="88075" bIns="44038" rtlCol="0" anchor="ctr"/>
          <a:lstStyle/>
          <a:p>
            <a:pPr algn="ctr"/>
            <a:endParaRPr lang="en-IN" sz="500"/>
          </a:p>
        </p:txBody>
      </p:sp>
      <p:sp>
        <p:nvSpPr>
          <p:cNvPr id="16" name="Rectangle 15">
            <a:extLst>
              <a:ext uri="{FF2B5EF4-FFF2-40B4-BE49-F238E27FC236}">
                <a16:creationId xmlns:a16="http://schemas.microsoft.com/office/drawing/2014/main" id="{B1098391-CF46-59DB-1EC7-6B84036BAE66}"/>
              </a:ext>
            </a:extLst>
          </p:cNvPr>
          <p:cNvSpPr/>
          <p:nvPr/>
        </p:nvSpPr>
        <p:spPr>
          <a:xfrm>
            <a:off x="3591036" y="3103261"/>
            <a:ext cx="4148008" cy="224957"/>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88075" tIns="44038" rIns="88075" bIns="44038" rtlCol="0" anchor="ctr"/>
          <a:lstStyle/>
          <a:p>
            <a:pPr algn="ctr"/>
            <a:endParaRPr lang="en-IN" sz="500"/>
          </a:p>
        </p:txBody>
      </p:sp>
      <p:sp>
        <p:nvSpPr>
          <p:cNvPr id="17" name="Rectangle 16">
            <a:extLst>
              <a:ext uri="{FF2B5EF4-FFF2-40B4-BE49-F238E27FC236}">
                <a16:creationId xmlns:a16="http://schemas.microsoft.com/office/drawing/2014/main" id="{F735F835-4A9C-93DC-A1E1-831DA2DEAB6C}"/>
              </a:ext>
            </a:extLst>
          </p:cNvPr>
          <p:cNvSpPr/>
          <p:nvPr/>
        </p:nvSpPr>
        <p:spPr>
          <a:xfrm>
            <a:off x="3610956" y="2862316"/>
            <a:ext cx="4128088" cy="224957"/>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88075" tIns="44038" rIns="88075" bIns="44038" rtlCol="0" anchor="ctr"/>
          <a:lstStyle/>
          <a:p>
            <a:pPr algn="ctr"/>
            <a:endParaRPr lang="en-IN" sz="500"/>
          </a:p>
        </p:txBody>
      </p:sp>
      <p:sp>
        <p:nvSpPr>
          <p:cNvPr id="18" name="Rectangle 17">
            <a:extLst>
              <a:ext uri="{FF2B5EF4-FFF2-40B4-BE49-F238E27FC236}">
                <a16:creationId xmlns:a16="http://schemas.microsoft.com/office/drawing/2014/main" id="{D91442C9-6B7C-481A-8C21-8EE6BBA937EB}"/>
              </a:ext>
            </a:extLst>
          </p:cNvPr>
          <p:cNvSpPr/>
          <p:nvPr/>
        </p:nvSpPr>
        <p:spPr>
          <a:xfrm>
            <a:off x="3566050" y="2631308"/>
            <a:ext cx="4176833" cy="224957"/>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88075" tIns="44038" rIns="88075" bIns="44038" rtlCol="0" anchor="ctr"/>
          <a:lstStyle/>
          <a:p>
            <a:pPr algn="ctr"/>
            <a:endParaRPr lang="en-IN" sz="500"/>
          </a:p>
        </p:txBody>
      </p:sp>
      <p:sp>
        <p:nvSpPr>
          <p:cNvPr id="19" name="TextBox 18">
            <a:extLst>
              <a:ext uri="{FF2B5EF4-FFF2-40B4-BE49-F238E27FC236}">
                <a16:creationId xmlns:a16="http://schemas.microsoft.com/office/drawing/2014/main" id="{7973BF0F-5B3B-220B-3722-3BAB4F07B3B8}"/>
              </a:ext>
            </a:extLst>
          </p:cNvPr>
          <p:cNvSpPr txBox="1"/>
          <p:nvPr/>
        </p:nvSpPr>
        <p:spPr>
          <a:xfrm>
            <a:off x="2625224" y="1252309"/>
            <a:ext cx="2031362" cy="396713"/>
          </a:xfrm>
          <a:prstGeom prst="rect">
            <a:avLst/>
          </a:prstGeom>
          <a:noFill/>
          <a:ln>
            <a:solidFill>
              <a:srgbClr val="FF0000"/>
            </a:solidFill>
          </a:ln>
        </p:spPr>
        <p:txBody>
          <a:bodyPr wrap="square" lIns="88075" tIns="44038" rIns="88075" bIns="44038" rtlCol="0">
            <a:spAutoFit/>
          </a:bodyPr>
          <a:lstStyle/>
          <a:p>
            <a:r>
              <a:rPr lang="en-US" sz="500">
                <a:solidFill>
                  <a:srgbClr val="FF0000"/>
                </a:solidFill>
              </a:rPr>
              <a:t>Amgen pipeline. https://www.amgenpipeline.com/-/media/themes/amgen/amgenpipeline-com/amgenpipeline-com/pdf/amgen-pipeline-chart.pdf. Accessed January 16, 2023 : 2-Table 1; 5-Table 1</a:t>
            </a:r>
            <a:endParaRPr lang="en-IN" sz="500">
              <a:solidFill>
                <a:srgbClr val="FF0000"/>
              </a:solidFill>
            </a:endParaRPr>
          </a:p>
        </p:txBody>
      </p:sp>
      <p:sp>
        <p:nvSpPr>
          <p:cNvPr id="20" name="Rectangle 19">
            <a:extLst>
              <a:ext uri="{FF2B5EF4-FFF2-40B4-BE49-F238E27FC236}">
                <a16:creationId xmlns:a16="http://schemas.microsoft.com/office/drawing/2014/main" id="{179BA204-70CD-BA07-54BD-04A2A51B66E3}"/>
              </a:ext>
            </a:extLst>
          </p:cNvPr>
          <p:cNvSpPr/>
          <p:nvPr/>
        </p:nvSpPr>
        <p:spPr>
          <a:xfrm>
            <a:off x="1695928" y="4012921"/>
            <a:ext cx="3755385" cy="118201"/>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88075" tIns="44038" rIns="88075" bIns="44038" rtlCol="0" anchor="ctr"/>
          <a:lstStyle/>
          <a:p>
            <a:pPr algn="ctr"/>
            <a:endParaRPr lang="en-IN" sz="500"/>
          </a:p>
        </p:txBody>
      </p:sp>
      <p:cxnSp>
        <p:nvCxnSpPr>
          <p:cNvPr id="21" name="Straight Arrow Connector 20">
            <a:extLst>
              <a:ext uri="{FF2B5EF4-FFF2-40B4-BE49-F238E27FC236}">
                <a16:creationId xmlns:a16="http://schemas.microsoft.com/office/drawing/2014/main" id="{981496FA-E619-2123-0950-21C48C844F8D}"/>
              </a:ext>
            </a:extLst>
          </p:cNvPr>
          <p:cNvCxnSpPr>
            <a:stCxn id="40" idx="1"/>
          </p:cNvCxnSpPr>
          <p:nvPr/>
        </p:nvCxnSpPr>
        <p:spPr>
          <a:xfrm>
            <a:off x="4797229" y="1312792"/>
            <a:ext cx="304005" cy="133041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96A4ABD1-8CAA-4FEA-9705-69ECA0C5A00A}"/>
              </a:ext>
            </a:extLst>
          </p:cNvPr>
          <p:cNvSpPr txBox="1"/>
          <p:nvPr/>
        </p:nvSpPr>
        <p:spPr>
          <a:xfrm>
            <a:off x="5707975" y="885118"/>
            <a:ext cx="1956436" cy="396713"/>
          </a:xfrm>
          <a:prstGeom prst="rect">
            <a:avLst/>
          </a:prstGeom>
          <a:noFill/>
          <a:ln>
            <a:solidFill>
              <a:srgbClr val="FF0000"/>
            </a:solidFill>
          </a:ln>
        </p:spPr>
        <p:txBody>
          <a:bodyPr wrap="square" lIns="88075" tIns="44038" rIns="88075" bIns="44038" rtlCol="0">
            <a:spAutoFit/>
          </a:bodyPr>
          <a:lstStyle/>
          <a:p>
            <a:r>
              <a:rPr lang="en-US" sz="500">
                <a:solidFill>
                  <a:srgbClr val="FF0000"/>
                </a:solidFill>
              </a:rPr>
              <a:t>Amgen pipeline. https://www.amgenpipeline.com/-/media/themes/amgen/amgenpipeline-com/amgenpipeline-com/pdf/amgen-pipeline-chart.pdf. Accessed January 16, 2023: 5-Table 1 ; 7-Table 1; 9-Table 1; 11-Table 1</a:t>
            </a:r>
            <a:endParaRPr lang="en-IN" sz="500">
              <a:solidFill>
                <a:srgbClr val="FF0000"/>
              </a:solidFill>
            </a:endParaRPr>
          </a:p>
        </p:txBody>
      </p:sp>
      <p:cxnSp>
        <p:nvCxnSpPr>
          <p:cNvPr id="23" name="Straight Arrow Connector 22">
            <a:extLst>
              <a:ext uri="{FF2B5EF4-FFF2-40B4-BE49-F238E27FC236}">
                <a16:creationId xmlns:a16="http://schemas.microsoft.com/office/drawing/2014/main" id="{82935921-E82B-0CED-99B4-8329AAE16CC8}"/>
              </a:ext>
            </a:extLst>
          </p:cNvPr>
          <p:cNvCxnSpPr/>
          <p:nvPr/>
        </p:nvCxnSpPr>
        <p:spPr>
          <a:xfrm flipH="1">
            <a:off x="7714057" y="2933905"/>
            <a:ext cx="169915" cy="5860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8C8F986F-7423-3E44-CEB2-28577C616951}"/>
              </a:ext>
            </a:extLst>
          </p:cNvPr>
          <p:cNvSpPr txBox="1"/>
          <p:nvPr/>
        </p:nvSpPr>
        <p:spPr>
          <a:xfrm>
            <a:off x="65351" y="3727946"/>
            <a:ext cx="1284141" cy="704489"/>
          </a:xfrm>
          <a:prstGeom prst="rect">
            <a:avLst/>
          </a:prstGeom>
          <a:noFill/>
          <a:ln>
            <a:solidFill>
              <a:srgbClr val="FF0000"/>
            </a:solidFill>
          </a:ln>
        </p:spPr>
        <p:txBody>
          <a:bodyPr wrap="square" lIns="88075" tIns="44038" rIns="88075" bIns="44038" rtlCol="0">
            <a:spAutoFit/>
          </a:bodyPr>
          <a:lstStyle/>
          <a:p>
            <a:r>
              <a:rPr lang="en-US" sz="500">
                <a:solidFill>
                  <a:srgbClr val="FF0000"/>
                </a:solidFill>
              </a:rPr>
              <a:t>Amgen pipeline. https://www.amgenpipeline.com/-/media/themes/amgen/amgenpipeline-com/amgenpipeline-com/pdf/amgen-pipeline-chart.pdf. Accessed January 16, 2023: 1-Table 1; 2-Table 1; 3-Table 1; 4-Table 1; 5-Table 1 ; 6-Table 1; 7-Table 1; 8-Table 1; 9-Table 1; 10-Table 1; 11-Table 1</a:t>
            </a:r>
            <a:endParaRPr lang="en-IN" sz="500">
              <a:solidFill>
                <a:srgbClr val="FF0000"/>
              </a:solidFill>
            </a:endParaRPr>
          </a:p>
        </p:txBody>
      </p:sp>
      <p:cxnSp>
        <p:nvCxnSpPr>
          <p:cNvPr id="25" name="Straight Arrow Connector 24">
            <a:extLst>
              <a:ext uri="{FF2B5EF4-FFF2-40B4-BE49-F238E27FC236}">
                <a16:creationId xmlns:a16="http://schemas.microsoft.com/office/drawing/2014/main" id="{50B7F5F7-B5A7-C2E1-7362-4DE5188A1659}"/>
              </a:ext>
            </a:extLst>
          </p:cNvPr>
          <p:cNvCxnSpPr/>
          <p:nvPr/>
        </p:nvCxnSpPr>
        <p:spPr>
          <a:xfrm flipV="1">
            <a:off x="1350655" y="4072021"/>
            <a:ext cx="308591" cy="11005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D8CCCED4-CC97-4053-D829-D6BEE07FD907}"/>
              </a:ext>
            </a:extLst>
          </p:cNvPr>
          <p:cNvSpPr txBox="1"/>
          <p:nvPr/>
        </p:nvSpPr>
        <p:spPr>
          <a:xfrm>
            <a:off x="113976" y="6233613"/>
            <a:ext cx="1056886" cy="242824"/>
          </a:xfrm>
          <a:prstGeom prst="rect">
            <a:avLst/>
          </a:prstGeom>
          <a:noFill/>
          <a:ln>
            <a:solidFill>
              <a:srgbClr val="FF0000"/>
            </a:solidFill>
          </a:ln>
        </p:spPr>
        <p:txBody>
          <a:bodyPr wrap="square" lIns="88075" tIns="44038" rIns="88075" bIns="44038" rtlCol="0">
            <a:spAutoFit/>
          </a:bodyPr>
          <a:lstStyle/>
          <a:p>
            <a:r>
              <a:rPr lang="en-US" sz="500">
                <a:solidFill>
                  <a:srgbClr val="FF0000"/>
                </a:solidFill>
              </a:rPr>
              <a:t>Aimovig (erenumab-aooe). PI. Amgen. 11/2021: 1-A-4</a:t>
            </a:r>
            <a:endParaRPr lang="en-IN" sz="500">
              <a:solidFill>
                <a:srgbClr val="FF0000"/>
              </a:solidFill>
            </a:endParaRPr>
          </a:p>
        </p:txBody>
      </p:sp>
      <p:sp>
        <p:nvSpPr>
          <p:cNvPr id="27" name="TextBox 26">
            <a:extLst>
              <a:ext uri="{FF2B5EF4-FFF2-40B4-BE49-F238E27FC236}">
                <a16:creationId xmlns:a16="http://schemas.microsoft.com/office/drawing/2014/main" id="{5FE18076-C7FF-ACAA-07FD-5CEC0AE1A9F5}"/>
              </a:ext>
            </a:extLst>
          </p:cNvPr>
          <p:cNvSpPr txBox="1"/>
          <p:nvPr/>
        </p:nvSpPr>
        <p:spPr>
          <a:xfrm>
            <a:off x="8024304" y="4501556"/>
            <a:ext cx="1257059" cy="242824"/>
          </a:xfrm>
          <a:prstGeom prst="rect">
            <a:avLst/>
          </a:prstGeom>
          <a:noFill/>
          <a:ln w="3175">
            <a:solidFill>
              <a:srgbClr val="FF0000"/>
            </a:solidFill>
          </a:ln>
        </p:spPr>
        <p:txBody>
          <a:bodyPr wrap="square" lIns="88075" tIns="44038" rIns="88075" bIns="44038" rtlCol="0">
            <a:spAutoFit/>
          </a:bodyPr>
          <a:lstStyle/>
          <a:p>
            <a:r>
              <a:rPr lang="en-US" sz="500">
                <a:solidFill>
                  <a:srgbClr val="FF0000"/>
                </a:solidFill>
              </a:rPr>
              <a:t>Amjevita (adalimumab-atto). PI. Amgen. 7/2022: 1-A-8</a:t>
            </a:r>
            <a:endParaRPr lang="en-IN" sz="500">
              <a:solidFill>
                <a:srgbClr val="FF0000"/>
              </a:solidFill>
            </a:endParaRPr>
          </a:p>
        </p:txBody>
      </p:sp>
      <p:sp>
        <p:nvSpPr>
          <p:cNvPr id="28" name="TextBox 27">
            <a:extLst>
              <a:ext uri="{FF2B5EF4-FFF2-40B4-BE49-F238E27FC236}">
                <a16:creationId xmlns:a16="http://schemas.microsoft.com/office/drawing/2014/main" id="{14D35C61-9FBB-F8C8-B211-093770D30C60}"/>
              </a:ext>
            </a:extLst>
          </p:cNvPr>
          <p:cNvSpPr txBox="1"/>
          <p:nvPr/>
        </p:nvSpPr>
        <p:spPr>
          <a:xfrm>
            <a:off x="8022800" y="4783228"/>
            <a:ext cx="1257059" cy="242824"/>
          </a:xfrm>
          <a:prstGeom prst="rect">
            <a:avLst/>
          </a:prstGeom>
          <a:noFill/>
          <a:ln w="3175">
            <a:solidFill>
              <a:srgbClr val="FF0000"/>
            </a:solidFill>
          </a:ln>
        </p:spPr>
        <p:txBody>
          <a:bodyPr wrap="square" lIns="88075" tIns="44038" rIns="88075" bIns="44038" rtlCol="0">
            <a:spAutoFit/>
          </a:bodyPr>
          <a:lstStyle/>
          <a:p>
            <a:r>
              <a:rPr lang="en-US" sz="500">
                <a:solidFill>
                  <a:srgbClr val="FF0000"/>
                </a:solidFill>
              </a:rPr>
              <a:t>Avsola (infliximab-axxq). PI. Amgen. 9/2021: 1-A-9</a:t>
            </a:r>
            <a:endParaRPr lang="en-IN" sz="500">
              <a:solidFill>
                <a:srgbClr val="FF0000"/>
              </a:solidFill>
            </a:endParaRPr>
          </a:p>
        </p:txBody>
      </p:sp>
      <p:sp>
        <p:nvSpPr>
          <p:cNvPr id="29" name="TextBox 28">
            <a:extLst>
              <a:ext uri="{FF2B5EF4-FFF2-40B4-BE49-F238E27FC236}">
                <a16:creationId xmlns:a16="http://schemas.microsoft.com/office/drawing/2014/main" id="{E99044AA-98CE-63A1-9B51-2D6E175C43CA}"/>
              </a:ext>
            </a:extLst>
          </p:cNvPr>
          <p:cNvSpPr txBox="1"/>
          <p:nvPr/>
        </p:nvSpPr>
        <p:spPr>
          <a:xfrm>
            <a:off x="7991384" y="5055106"/>
            <a:ext cx="1252317" cy="242824"/>
          </a:xfrm>
          <a:prstGeom prst="rect">
            <a:avLst/>
          </a:prstGeom>
          <a:noFill/>
          <a:ln w="3175">
            <a:solidFill>
              <a:srgbClr val="FF0000"/>
            </a:solidFill>
          </a:ln>
        </p:spPr>
        <p:txBody>
          <a:bodyPr wrap="square" lIns="88075" tIns="44038" rIns="88075" bIns="44038" rtlCol="0">
            <a:spAutoFit/>
          </a:bodyPr>
          <a:lstStyle/>
          <a:p>
            <a:r>
              <a:rPr lang="en-US" sz="500">
                <a:solidFill>
                  <a:srgbClr val="FF0000"/>
                </a:solidFill>
              </a:rPr>
              <a:t>Enbrel (etanercept). PI. Amgen. 6/2022: 1-A-9</a:t>
            </a:r>
            <a:endParaRPr lang="en-IN" sz="500">
              <a:solidFill>
                <a:srgbClr val="FF0000"/>
              </a:solidFill>
            </a:endParaRPr>
          </a:p>
        </p:txBody>
      </p:sp>
      <p:sp>
        <p:nvSpPr>
          <p:cNvPr id="30" name="TextBox 29">
            <a:extLst>
              <a:ext uri="{FF2B5EF4-FFF2-40B4-BE49-F238E27FC236}">
                <a16:creationId xmlns:a16="http://schemas.microsoft.com/office/drawing/2014/main" id="{60F51C38-E19D-8DEA-8500-0380093E04AE}"/>
              </a:ext>
            </a:extLst>
          </p:cNvPr>
          <p:cNvSpPr txBox="1"/>
          <p:nvPr/>
        </p:nvSpPr>
        <p:spPr>
          <a:xfrm>
            <a:off x="8024831" y="5323874"/>
            <a:ext cx="1241267" cy="242824"/>
          </a:xfrm>
          <a:prstGeom prst="rect">
            <a:avLst/>
          </a:prstGeom>
          <a:noFill/>
          <a:ln w="3175">
            <a:solidFill>
              <a:srgbClr val="FF0000"/>
            </a:solidFill>
          </a:ln>
        </p:spPr>
        <p:txBody>
          <a:bodyPr wrap="square" lIns="88075" tIns="44038" rIns="88075" bIns="44038" rtlCol="0">
            <a:spAutoFit/>
          </a:bodyPr>
          <a:lstStyle/>
          <a:p>
            <a:r>
              <a:rPr lang="en-US" sz="500">
                <a:solidFill>
                  <a:srgbClr val="FF0000"/>
                </a:solidFill>
              </a:rPr>
              <a:t>Otezla (apremilast). PI. Amgen. 12/2021: 1-A-5</a:t>
            </a:r>
            <a:endParaRPr lang="en-IN" sz="500">
              <a:solidFill>
                <a:srgbClr val="FF0000"/>
              </a:solidFill>
            </a:endParaRPr>
          </a:p>
        </p:txBody>
      </p:sp>
      <p:sp>
        <p:nvSpPr>
          <p:cNvPr id="31" name="Left Brace 30">
            <a:extLst>
              <a:ext uri="{FF2B5EF4-FFF2-40B4-BE49-F238E27FC236}">
                <a16:creationId xmlns:a16="http://schemas.microsoft.com/office/drawing/2014/main" id="{86C5F168-FCA2-F7A5-E155-A695F77FBD5B}"/>
              </a:ext>
            </a:extLst>
          </p:cNvPr>
          <p:cNvSpPr/>
          <p:nvPr/>
        </p:nvSpPr>
        <p:spPr>
          <a:xfrm>
            <a:off x="7841688" y="3761231"/>
            <a:ext cx="325745" cy="2825598"/>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lIns="88075" tIns="44038" rIns="88075" bIns="44038" rtlCol="0" anchor="ctr"/>
          <a:lstStyle/>
          <a:p>
            <a:pPr algn="ctr"/>
            <a:endParaRPr lang="en-IN" sz="500"/>
          </a:p>
        </p:txBody>
      </p:sp>
      <p:sp>
        <p:nvSpPr>
          <p:cNvPr id="32" name="TextBox 31">
            <a:extLst>
              <a:ext uri="{FF2B5EF4-FFF2-40B4-BE49-F238E27FC236}">
                <a16:creationId xmlns:a16="http://schemas.microsoft.com/office/drawing/2014/main" id="{D1D4E6D3-921E-7349-2378-648E543FBBB4}"/>
              </a:ext>
            </a:extLst>
          </p:cNvPr>
          <p:cNvSpPr txBox="1"/>
          <p:nvPr/>
        </p:nvSpPr>
        <p:spPr>
          <a:xfrm>
            <a:off x="5838517" y="5418491"/>
            <a:ext cx="1978833" cy="396713"/>
          </a:xfrm>
          <a:prstGeom prst="rect">
            <a:avLst/>
          </a:prstGeom>
          <a:noFill/>
          <a:ln>
            <a:solidFill>
              <a:srgbClr val="FF0000"/>
            </a:solidFill>
          </a:ln>
        </p:spPr>
        <p:txBody>
          <a:bodyPr wrap="square" lIns="88075" tIns="44038" rIns="88075" bIns="44038" rtlCol="0">
            <a:spAutoFit/>
          </a:bodyPr>
          <a:lstStyle/>
          <a:p>
            <a:r>
              <a:rPr lang="en-US" sz="500">
                <a:solidFill>
                  <a:srgbClr val="FF0000"/>
                </a:solidFill>
              </a:rPr>
              <a:t>Amgen pipeline. https://www.amgenpipeline.com/-/media/themes/amgen/amgenpipeline-com/amgenpipeline-com/pdf/amgen-pipeline-chart.pdf. Accessed January 16, 2023: 4-Table 1</a:t>
            </a:r>
            <a:endParaRPr lang="en-IN" sz="500">
              <a:solidFill>
                <a:srgbClr val="FF0000"/>
              </a:solidFill>
            </a:endParaRPr>
          </a:p>
        </p:txBody>
      </p:sp>
      <p:sp>
        <p:nvSpPr>
          <p:cNvPr id="33" name="TextBox 32">
            <a:extLst>
              <a:ext uri="{FF2B5EF4-FFF2-40B4-BE49-F238E27FC236}">
                <a16:creationId xmlns:a16="http://schemas.microsoft.com/office/drawing/2014/main" id="{661B277F-EC3F-A675-19B8-9494509C1435}"/>
              </a:ext>
            </a:extLst>
          </p:cNvPr>
          <p:cNvSpPr txBox="1"/>
          <p:nvPr/>
        </p:nvSpPr>
        <p:spPr>
          <a:xfrm>
            <a:off x="6763635" y="5869744"/>
            <a:ext cx="1021932" cy="242824"/>
          </a:xfrm>
          <a:prstGeom prst="rect">
            <a:avLst/>
          </a:prstGeom>
          <a:noFill/>
          <a:ln>
            <a:solidFill>
              <a:srgbClr val="FF0000"/>
            </a:solidFill>
          </a:ln>
        </p:spPr>
        <p:txBody>
          <a:bodyPr wrap="square" lIns="88075" tIns="44038" rIns="88075" bIns="44038" rtlCol="0">
            <a:spAutoFit/>
          </a:bodyPr>
          <a:lstStyle/>
          <a:p>
            <a:r>
              <a:rPr lang="en-US" sz="500">
                <a:solidFill>
                  <a:srgbClr val="FF0000"/>
                </a:solidFill>
              </a:rPr>
              <a:t>Aranesp (darbepoetin alfa). PI. Amgen. 1/2019: 1-A-5</a:t>
            </a:r>
            <a:endParaRPr lang="en-IN" sz="500">
              <a:solidFill>
                <a:srgbClr val="FF0000"/>
              </a:solidFill>
            </a:endParaRPr>
          </a:p>
        </p:txBody>
      </p:sp>
      <p:sp>
        <p:nvSpPr>
          <p:cNvPr id="34" name="TextBox 33">
            <a:extLst>
              <a:ext uri="{FF2B5EF4-FFF2-40B4-BE49-F238E27FC236}">
                <a16:creationId xmlns:a16="http://schemas.microsoft.com/office/drawing/2014/main" id="{A8E8CC4F-EFFE-8FCF-EB86-CBA38078956A}"/>
              </a:ext>
            </a:extLst>
          </p:cNvPr>
          <p:cNvSpPr txBox="1"/>
          <p:nvPr/>
        </p:nvSpPr>
        <p:spPr>
          <a:xfrm>
            <a:off x="6782621" y="6137079"/>
            <a:ext cx="1021932" cy="242824"/>
          </a:xfrm>
          <a:prstGeom prst="rect">
            <a:avLst/>
          </a:prstGeom>
          <a:noFill/>
          <a:ln>
            <a:solidFill>
              <a:srgbClr val="FF0000"/>
            </a:solidFill>
          </a:ln>
        </p:spPr>
        <p:txBody>
          <a:bodyPr wrap="square" lIns="88075" tIns="44038" rIns="88075" bIns="44038" rtlCol="0">
            <a:spAutoFit/>
          </a:bodyPr>
          <a:lstStyle/>
          <a:p>
            <a:r>
              <a:rPr lang="en-US" sz="500">
                <a:solidFill>
                  <a:srgbClr val="FF0000"/>
                </a:solidFill>
              </a:rPr>
              <a:t>Epogen (epoetin alfa). PI. Amgen. 7/2018: 1-A-10</a:t>
            </a:r>
            <a:endParaRPr lang="en-IN" sz="500">
              <a:solidFill>
                <a:srgbClr val="FF0000"/>
              </a:solidFill>
            </a:endParaRPr>
          </a:p>
        </p:txBody>
      </p:sp>
      <p:sp>
        <p:nvSpPr>
          <p:cNvPr id="35" name="TextBox 34">
            <a:extLst>
              <a:ext uri="{FF2B5EF4-FFF2-40B4-BE49-F238E27FC236}">
                <a16:creationId xmlns:a16="http://schemas.microsoft.com/office/drawing/2014/main" id="{D67C4379-1ACB-EB17-5AFF-D6013E1EB5B9}"/>
              </a:ext>
            </a:extLst>
          </p:cNvPr>
          <p:cNvSpPr txBox="1"/>
          <p:nvPr/>
        </p:nvSpPr>
        <p:spPr>
          <a:xfrm>
            <a:off x="6827933" y="6454743"/>
            <a:ext cx="1034800" cy="242824"/>
          </a:xfrm>
          <a:prstGeom prst="rect">
            <a:avLst/>
          </a:prstGeom>
          <a:noFill/>
          <a:ln>
            <a:solidFill>
              <a:srgbClr val="FF0000"/>
            </a:solidFill>
          </a:ln>
        </p:spPr>
        <p:txBody>
          <a:bodyPr wrap="square" lIns="88075" tIns="44038" rIns="88075" bIns="44038" rtlCol="0">
            <a:spAutoFit/>
          </a:bodyPr>
          <a:lstStyle/>
          <a:p>
            <a:r>
              <a:rPr lang="en-US" sz="500">
                <a:solidFill>
                  <a:srgbClr val="FF0000"/>
                </a:solidFill>
              </a:rPr>
              <a:t>Parsabiv (etelcalcetide). PI. Amgen. 2/2021: 1-A-3</a:t>
            </a:r>
            <a:endParaRPr lang="en-IN" sz="500">
              <a:solidFill>
                <a:srgbClr val="FF0000"/>
              </a:solidFill>
            </a:endParaRPr>
          </a:p>
        </p:txBody>
      </p:sp>
      <p:sp>
        <p:nvSpPr>
          <p:cNvPr id="36" name="TextBox 35">
            <a:extLst>
              <a:ext uri="{FF2B5EF4-FFF2-40B4-BE49-F238E27FC236}">
                <a16:creationId xmlns:a16="http://schemas.microsoft.com/office/drawing/2014/main" id="{666ED61E-D95B-D989-7125-DE39B73739DB}"/>
              </a:ext>
            </a:extLst>
          </p:cNvPr>
          <p:cNvSpPr txBox="1"/>
          <p:nvPr/>
        </p:nvSpPr>
        <p:spPr>
          <a:xfrm>
            <a:off x="5738475" y="6619275"/>
            <a:ext cx="1025160" cy="242824"/>
          </a:xfrm>
          <a:prstGeom prst="rect">
            <a:avLst/>
          </a:prstGeom>
          <a:noFill/>
          <a:ln>
            <a:solidFill>
              <a:srgbClr val="FF0000"/>
            </a:solidFill>
          </a:ln>
        </p:spPr>
        <p:txBody>
          <a:bodyPr wrap="square" lIns="88075" tIns="44038" rIns="88075" bIns="44038" rtlCol="0">
            <a:spAutoFit/>
          </a:bodyPr>
          <a:lstStyle/>
          <a:p>
            <a:r>
              <a:rPr lang="en-US" sz="500">
                <a:solidFill>
                  <a:srgbClr val="FF0000"/>
                </a:solidFill>
              </a:rPr>
              <a:t>Sensipar (cinacalcet). PI. Amgen. 12/2019: 1-A-3</a:t>
            </a:r>
            <a:endParaRPr lang="en-IN" sz="500">
              <a:solidFill>
                <a:srgbClr val="FF0000"/>
              </a:solidFill>
            </a:endParaRPr>
          </a:p>
        </p:txBody>
      </p:sp>
      <p:sp>
        <p:nvSpPr>
          <p:cNvPr id="37" name="Left Brace 36">
            <a:extLst>
              <a:ext uri="{FF2B5EF4-FFF2-40B4-BE49-F238E27FC236}">
                <a16:creationId xmlns:a16="http://schemas.microsoft.com/office/drawing/2014/main" id="{94B2F7BE-E904-80A9-FA27-1E5143D61CE4}"/>
              </a:ext>
            </a:extLst>
          </p:cNvPr>
          <p:cNvSpPr/>
          <p:nvPr/>
        </p:nvSpPr>
        <p:spPr>
          <a:xfrm rot="5400000">
            <a:off x="6631589" y="4166186"/>
            <a:ext cx="214709" cy="2336794"/>
          </a:xfrm>
          <a:prstGeom prst="leftBrace">
            <a:avLst>
              <a:gd name="adj1" fmla="val 8333"/>
              <a:gd name="adj2" fmla="val 50480"/>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lIns="88075" tIns="44038" rIns="88075" bIns="44038" rtlCol="0" anchor="ctr"/>
          <a:lstStyle/>
          <a:p>
            <a:pPr algn="ctr"/>
            <a:endParaRPr lang="en-IN" sz="500"/>
          </a:p>
        </p:txBody>
      </p:sp>
      <p:sp>
        <p:nvSpPr>
          <p:cNvPr id="38" name="TextBox 37">
            <a:extLst>
              <a:ext uri="{FF2B5EF4-FFF2-40B4-BE49-F238E27FC236}">
                <a16:creationId xmlns:a16="http://schemas.microsoft.com/office/drawing/2014/main" id="{681A2809-6759-1A67-0862-65E1598D2DE6}"/>
              </a:ext>
            </a:extLst>
          </p:cNvPr>
          <p:cNvSpPr txBox="1"/>
          <p:nvPr/>
        </p:nvSpPr>
        <p:spPr>
          <a:xfrm>
            <a:off x="2623943" y="897146"/>
            <a:ext cx="939142" cy="319769"/>
          </a:xfrm>
          <a:prstGeom prst="rect">
            <a:avLst/>
          </a:prstGeom>
          <a:noFill/>
          <a:ln>
            <a:solidFill>
              <a:srgbClr val="FF0000"/>
            </a:solidFill>
          </a:ln>
        </p:spPr>
        <p:txBody>
          <a:bodyPr wrap="square" lIns="88075" tIns="44038" rIns="88075" bIns="44038" rtlCol="0">
            <a:spAutoFit/>
          </a:bodyPr>
          <a:lstStyle/>
          <a:p>
            <a:r>
              <a:rPr lang="en-US" sz="500">
                <a:solidFill>
                  <a:srgbClr val="FF0000"/>
                </a:solidFill>
              </a:rPr>
              <a:t>Evenity (romosozumab-aqqg). PI. Amgen 4/2020: 1-A-6</a:t>
            </a:r>
            <a:endParaRPr lang="en-IN" sz="500">
              <a:solidFill>
                <a:srgbClr val="FF0000"/>
              </a:solidFill>
            </a:endParaRPr>
          </a:p>
        </p:txBody>
      </p:sp>
      <p:sp>
        <p:nvSpPr>
          <p:cNvPr id="39" name="TextBox 38">
            <a:extLst>
              <a:ext uri="{FF2B5EF4-FFF2-40B4-BE49-F238E27FC236}">
                <a16:creationId xmlns:a16="http://schemas.microsoft.com/office/drawing/2014/main" id="{898B7CF6-1165-AC5F-E3FC-559F7A2A8232}"/>
              </a:ext>
            </a:extLst>
          </p:cNvPr>
          <p:cNvSpPr txBox="1"/>
          <p:nvPr/>
        </p:nvSpPr>
        <p:spPr>
          <a:xfrm>
            <a:off x="3602354" y="937861"/>
            <a:ext cx="1029236" cy="242824"/>
          </a:xfrm>
          <a:prstGeom prst="rect">
            <a:avLst/>
          </a:prstGeom>
          <a:noFill/>
          <a:ln>
            <a:solidFill>
              <a:srgbClr val="FF0000"/>
            </a:solidFill>
          </a:ln>
        </p:spPr>
        <p:txBody>
          <a:bodyPr wrap="square" lIns="88075" tIns="44038" rIns="88075" bIns="44038" rtlCol="0">
            <a:spAutoFit/>
          </a:bodyPr>
          <a:lstStyle/>
          <a:p>
            <a:r>
              <a:rPr lang="en-US" sz="500">
                <a:solidFill>
                  <a:srgbClr val="FF0000"/>
                </a:solidFill>
              </a:rPr>
              <a:t>Prolia (denosumab). PI. Amgen 1/2023: 1-A-5</a:t>
            </a:r>
            <a:endParaRPr lang="en-IN" sz="500">
              <a:solidFill>
                <a:srgbClr val="FF0000"/>
              </a:solidFill>
            </a:endParaRPr>
          </a:p>
        </p:txBody>
      </p:sp>
      <p:sp>
        <p:nvSpPr>
          <p:cNvPr id="40" name="Left Brace 39">
            <a:extLst>
              <a:ext uri="{FF2B5EF4-FFF2-40B4-BE49-F238E27FC236}">
                <a16:creationId xmlns:a16="http://schemas.microsoft.com/office/drawing/2014/main" id="{4BEE7B90-180B-A18B-583A-F4FB2609F829}"/>
              </a:ext>
            </a:extLst>
          </p:cNvPr>
          <p:cNvSpPr/>
          <p:nvPr/>
        </p:nvSpPr>
        <p:spPr>
          <a:xfrm rot="10800000">
            <a:off x="4553263" y="959170"/>
            <a:ext cx="243965" cy="707245"/>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lIns="88075" tIns="44038" rIns="88075" bIns="44038" rtlCol="0" anchor="ctr"/>
          <a:lstStyle/>
          <a:p>
            <a:pPr algn="ctr"/>
            <a:endParaRPr lang="en-IN" sz="500"/>
          </a:p>
        </p:txBody>
      </p:sp>
      <p:sp>
        <p:nvSpPr>
          <p:cNvPr id="41" name="TextBox 40">
            <a:extLst>
              <a:ext uri="{FF2B5EF4-FFF2-40B4-BE49-F238E27FC236}">
                <a16:creationId xmlns:a16="http://schemas.microsoft.com/office/drawing/2014/main" id="{10830D92-4AD4-AE73-EF9B-07E5574D57A6}"/>
              </a:ext>
            </a:extLst>
          </p:cNvPr>
          <p:cNvSpPr txBox="1"/>
          <p:nvPr/>
        </p:nvSpPr>
        <p:spPr>
          <a:xfrm>
            <a:off x="5707974" y="1331160"/>
            <a:ext cx="998634" cy="242824"/>
          </a:xfrm>
          <a:prstGeom prst="rect">
            <a:avLst/>
          </a:prstGeom>
          <a:noFill/>
          <a:ln>
            <a:solidFill>
              <a:srgbClr val="FF0000"/>
            </a:solidFill>
          </a:ln>
        </p:spPr>
        <p:txBody>
          <a:bodyPr wrap="square" lIns="88075" tIns="44038" rIns="88075" bIns="44038" rtlCol="0">
            <a:spAutoFit/>
          </a:bodyPr>
          <a:lstStyle/>
          <a:p>
            <a:r>
              <a:rPr lang="en-US" sz="500">
                <a:solidFill>
                  <a:srgbClr val="FF0000"/>
                </a:solidFill>
              </a:rPr>
              <a:t>Corlanor (ivabradine). PI. Amgen. 8/2021: 1-A-4</a:t>
            </a:r>
            <a:endParaRPr lang="en-IN" sz="500">
              <a:solidFill>
                <a:srgbClr val="FF0000"/>
              </a:solidFill>
            </a:endParaRPr>
          </a:p>
        </p:txBody>
      </p:sp>
      <p:sp>
        <p:nvSpPr>
          <p:cNvPr id="42" name="TextBox 41">
            <a:extLst>
              <a:ext uri="{FF2B5EF4-FFF2-40B4-BE49-F238E27FC236}">
                <a16:creationId xmlns:a16="http://schemas.microsoft.com/office/drawing/2014/main" id="{D7B2B9F2-6F36-D527-83B0-133FD3EC12E2}"/>
              </a:ext>
            </a:extLst>
          </p:cNvPr>
          <p:cNvSpPr txBox="1"/>
          <p:nvPr/>
        </p:nvSpPr>
        <p:spPr>
          <a:xfrm>
            <a:off x="6725269" y="1332871"/>
            <a:ext cx="939142" cy="242824"/>
          </a:xfrm>
          <a:prstGeom prst="rect">
            <a:avLst/>
          </a:prstGeom>
          <a:noFill/>
          <a:ln>
            <a:solidFill>
              <a:srgbClr val="FF0000"/>
            </a:solidFill>
          </a:ln>
        </p:spPr>
        <p:txBody>
          <a:bodyPr wrap="square" lIns="88075" tIns="44038" rIns="88075" bIns="44038" rtlCol="0">
            <a:spAutoFit/>
          </a:bodyPr>
          <a:lstStyle/>
          <a:p>
            <a:r>
              <a:rPr lang="en-US" sz="500">
                <a:solidFill>
                  <a:srgbClr val="FF0000"/>
                </a:solidFill>
              </a:rPr>
              <a:t>Repatha (evolocumab). PI. Amgen. 9/2021: 1-A-8</a:t>
            </a:r>
            <a:endParaRPr lang="en-IN" sz="500">
              <a:solidFill>
                <a:srgbClr val="FF0000"/>
              </a:solidFill>
            </a:endParaRPr>
          </a:p>
        </p:txBody>
      </p:sp>
      <p:sp>
        <p:nvSpPr>
          <p:cNvPr id="43" name="Left Brace 42">
            <a:extLst>
              <a:ext uri="{FF2B5EF4-FFF2-40B4-BE49-F238E27FC236}">
                <a16:creationId xmlns:a16="http://schemas.microsoft.com/office/drawing/2014/main" id="{D6C5D8CE-0F8B-D436-DCF6-EC8CAFF2A766}"/>
              </a:ext>
            </a:extLst>
          </p:cNvPr>
          <p:cNvSpPr/>
          <p:nvPr/>
        </p:nvSpPr>
        <p:spPr>
          <a:xfrm rot="10800000">
            <a:off x="7586371" y="417221"/>
            <a:ext cx="255447" cy="1099940"/>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lIns="88075" tIns="44038" rIns="88075" bIns="44038" rtlCol="0" anchor="ctr"/>
          <a:lstStyle/>
          <a:p>
            <a:pPr algn="ctr"/>
            <a:endParaRPr lang="en-IN" sz="500"/>
          </a:p>
        </p:txBody>
      </p:sp>
      <p:cxnSp>
        <p:nvCxnSpPr>
          <p:cNvPr id="44" name="Straight Connector 43">
            <a:extLst>
              <a:ext uri="{FF2B5EF4-FFF2-40B4-BE49-F238E27FC236}">
                <a16:creationId xmlns:a16="http://schemas.microsoft.com/office/drawing/2014/main" id="{0097A086-3CCD-2029-05D2-A57DEF3EB1CD}"/>
              </a:ext>
            </a:extLst>
          </p:cNvPr>
          <p:cNvCxnSpPr>
            <a:stCxn id="43" idx="1"/>
          </p:cNvCxnSpPr>
          <p:nvPr/>
        </p:nvCxnSpPr>
        <p:spPr>
          <a:xfrm>
            <a:off x="7841818" y="967192"/>
            <a:ext cx="42155" cy="196671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B977394A-8D44-DDB3-0CE7-5DCD74E89DDD}"/>
              </a:ext>
            </a:extLst>
          </p:cNvPr>
          <p:cNvSpPr txBox="1"/>
          <p:nvPr/>
        </p:nvSpPr>
        <p:spPr>
          <a:xfrm>
            <a:off x="8008031" y="67121"/>
            <a:ext cx="1260066" cy="458268"/>
          </a:xfrm>
          <a:prstGeom prst="rect">
            <a:avLst/>
          </a:prstGeom>
          <a:noFill/>
          <a:ln w="3175">
            <a:solidFill>
              <a:srgbClr val="FF0000"/>
            </a:solidFill>
          </a:ln>
        </p:spPr>
        <p:txBody>
          <a:bodyPr wrap="square" lIns="88075" tIns="44038" rIns="88075" bIns="44038" rtlCol="0">
            <a:spAutoFit/>
          </a:bodyPr>
          <a:lstStyle/>
          <a:p>
            <a:r>
              <a:rPr lang="en-US" sz="400">
                <a:solidFill>
                  <a:srgbClr val="FF0000"/>
                </a:solidFill>
                <a:cs typeface="Arial" panose="020b0604020202020204" pitchFamily="34" charset="0"/>
              </a:rPr>
              <a:t>Amgen pipeline. https://www.amgenpipeline.com/-/media/themes/amgen/amgenpipeline-com/amgenpipeline-com/pdf/amgen-pipeline-chart.pdf. Accessed January 16, 2023:</a:t>
            </a:r>
            <a:r>
              <a:rPr lang="en-US" sz="400">
                <a:solidFill>
                  <a:srgbClr val="FF0000"/>
                </a:solidFill>
              </a:rPr>
              <a:t> 1-Table 1; 2-Table 1; 3-Table 1; 7-Table 1; 8-Table 1; 9-Table 1; 10-Table 1; 11-Table 1</a:t>
            </a:r>
            <a:endParaRPr lang="en-IN" sz="400">
              <a:solidFill>
                <a:srgbClr val="FF0000"/>
              </a:solidFill>
            </a:endParaRPr>
          </a:p>
        </p:txBody>
      </p:sp>
      <p:sp>
        <p:nvSpPr>
          <p:cNvPr id="46" name="Left Brace 45">
            <a:extLst>
              <a:ext uri="{FF2B5EF4-FFF2-40B4-BE49-F238E27FC236}">
                <a16:creationId xmlns:a16="http://schemas.microsoft.com/office/drawing/2014/main" id="{EB4C4BF9-B4DD-B98C-88D9-32465B168171}"/>
              </a:ext>
            </a:extLst>
          </p:cNvPr>
          <p:cNvSpPr/>
          <p:nvPr/>
        </p:nvSpPr>
        <p:spPr>
          <a:xfrm>
            <a:off x="7830624" y="47139"/>
            <a:ext cx="276984" cy="3608332"/>
          </a:xfrm>
          <a:prstGeom prst="leftBrace">
            <a:avLst>
              <a:gd name="adj1" fmla="val 0"/>
              <a:gd name="adj2" fmla="val 86962"/>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lIns="88075" tIns="44038" rIns="88075" bIns="44038" rtlCol="0" anchor="ctr"/>
          <a:lstStyle/>
          <a:p>
            <a:pPr algn="ctr"/>
            <a:endParaRPr lang="en-IN" sz="500"/>
          </a:p>
        </p:txBody>
      </p:sp>
      <p:sp>
        <p:nvSpPr>
          <p:cNvPr id="47" name="Left Brace 46">
            <a:extLst>
              <a:ext uri="{FF2B5EF4-FFF2-40B4-BE49-F238E27FC236}">
                <a16:creationId xmlns:a16="http://schemas.microsoft.com/office/drawing/2014/main" id="{082B6B62-27ED-1B99-E56E-76634D7DAE38}"/>
              </a:ext>
            </a:extLst>
          </p:cNvPr>
          <p:cNvSpPr/>
          <p:nvPr/>
        </p:nvSpPr>
        <p:spPr>
          <a:xfrm rot="10800000">
            <a:off x="1226983" y="4973483"/>
            <a:ext cx="150651" cy="1502954"/>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lIns="88075" tIns="44038" rIns="88075" bIns="44038" rtlCol="0" anchor="ctr"/>
          <a:lstStyle/>
          <a:p>
            <a:pPr algn="ctr"/>
            <a:endParaRPr lang="en-IN" sz="500"/>
          </a:p>
        </p:txBody>
      </p:sp>
      <p:cxnSp>
        <p:nvCxnSpPr>
          <p:cNvPr id="48" name="Straight Connector 47">
            <a:extLst>
              <a:ext uri="{FF2B5EF4-FFF2-40B4-BE49-F238E27FC236}">
                <a16:creationId xmlns:a16="http://schemas.microsoft.com/office/drawing/2014/main" id="{34CAF486-4795-0F1C-6E86-9B3BC904C8D6}"/>
              </a:ext>
            </a:extLst>
          </p:cNvPr>
          <p:cNvCxnSpPr>
            <a:endCxn id="31" idx="1"/>
          </p:cNvCxnSpPr>
          <p:nvPr/>
        </p:nvCxnSpPr>
        <p:spPr>
          <a:xfrm flipH="1">
            <a:off x="7841688" y="3538407"/>
            <a:ext cx="27280" cy="163562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402EB53B-0172-A5B0-4915-123015693663}"/>
              </a:ext>
            </a:extLst>
          </p:cNvPr>
          <p:cNvSpPr txBox="1"/>
          <p:nvPr/>
        </p:nvSpPr>
        <p:spPr>
          <a:xfrm>
            <a:off x="8001534" y="527578"/>
            <a:ext cx="1259316" cy="212047"/>
          </a:xfrm>
          <a:prstGeom prst="rect">
            <a:avLst/>
          </a:prstGeom>
          <a:noFill/>
          <a:ln w="3175">
            <a:solidFill>
              <a:srgbClr val="FF0000"/>
            </a:solidFill>
          </a:ln>
        </p:spPr>
        <p:txBody>
          <a:bodyPr wrap="square" lIns="88075" tIns="44038" rIns="88075" bIns="44038" rtlCol="0">
            <a:spAutoFit/>
          </a:bodyPr>
          <a:lstStyle/>
          <a:p>
            <a:r>
              <a:rPr lang="en-US" sz="400">
                <a:solidFill>
                  <a:srgbClr val="FF0000"/>
                </a:solidFill>
              </a:rPr>
              <a:t>Aranesp (darbepoetin alfa). PI. Amgen. 1/2019: 1-A-6</a:t>
            </a:r>
            <a:endParaRPr lang="en-IN" sz="400">
              <a:solidFill>
                <a:srgbClr val="FF0000"/>
              </a:solidFill>
            </a:endParaRPr>
          </a:p>
        </p:txBody>
      </p:sp>
      <p:sp>
        <p:nvSpPr>
          <p:cNvPr id="50" name="TextBox 49">
            <a:extLst>
              <a:ext uri="{FF2B5EF4-FFF2-40B4-BE49-F238E27FC236}">
                <a16:creationId xmlns:a16="http://schemas.microsoft.com/office/drawing/2014/main" id="{1E3E9D94-83B0-0587-7312-4D61D32F925B}"/>
              </a:ext>
            </a:extLst>
          </p:cNvPr>
          <p:cNvSpPr txBox="1"/>
          <p:nvPr/>
        </p:nvSpPr>
        <p:spPr>
          <a:xfrm>
            <a:off x="7996493" y="718840"/>
            <a:ext cx="1271604" cy="150491"/>
          </a:xfrm>
          <a:prstGeom prst="rect">
            <a:avLst/>
          </a:prstGeom>
          <a:noFill/>
          <a:ln w="3175">
            <a:solidFill>
              <a:srgbClr val="FF0000"/>
            </a:solidFill>
          </a:ln>
        </p:spPr>
        <p:txBody>
          <a:bodyPr wrap="square" lIns="88075" tIns="44038" rIns="88075" bIns="44038" rtlCol="0">
            <a:spAutoFit/>
          </a:bodyPr>
          <a:lstStyle/>
          <a:p>
            <a:r>
              <a:rPr lang="en-US" sz="400">
                <a:solidFill>
                  <a:srgbClr val="FF0000"/>
                </a:solidFill>
              </a:rPr>
              <a:t>Blincyto (blinatumomab) PI. Amgen. 2/2022: 1-A-5</a:t>
            </a:r>
            <a:endParaRPr lang="en-IN" sz="400">
              <a:solidFill>
                <a:srgbClr val="FF0000"/>
              </a:solidFill>
            </a:endParaRPr>
          </a:p>
        </p:txBody>
      </p:sp>
      <p:sp>
        <p:nvSpPr>
          <p:cNvPr id="51" name="TextBox 50">
            <a:extLst>
              <a:ext uri="{FF2B5EF4-FFF2-40B4-BE49-F238E27FC236}">
                <a16:creationId xmlns:a16="http://schemas.microsoft.com/office/drawing/2014/main" id="{646E9A54-13E8-F354-E322-1090EA74E96C}"/>
              </a:ext>
            </a:extLst>
          </p:cNvPr>
          <p:cNvSpPr txBox="1"/>
          <p:nvPr/>
        </p:nvSpPr>
        <p:spPr>
          <a:xfrm>
            <a:off x="7977415" y="940320"/>
            <a:ext cx="1260066" cy="150491"/>
          </a:xfrm>
          <a:prstGeom prst="rect">
            <a:avLst/>
          </a:prstGeom>
          <a:noFill/>
          <a:ln w="3175">
            <a:solidFill>
              <a:srgbClr val="FF0000"/>
            </a:solidFill>
          </a:ln>
        </p:spPr>
        <p:txBody>
          <a:bodyPr wrap="square" lIns="88075" tIns="44038" rIns="88075" bIns="44038" rtlCol="0">
            <a:spAutoFit/>
          </a:bodyPr>
          <a:lstStyle/>
          <a:p>
            <a:r>
              <a:rPr lang="en-US" sz="400">
                <a:solidFill>
                  <a:srgbClr val="FF0000"/>
                </a:solidFill>
              </a:rPr>
              <a:t>Epogen (epoetin alfa). PI. Amgen. 7/2018: 1-A-10</a:t>
            </a:r>
            <a:endParaRPr lang="en-IN" sz="400">
              <a:solidFill>
                <a:srgbClr val="FF0000"/>
              </a:solidFill>
            </a:endParaRPr>
          </a:p>
        </p:txBody>
      </p:sp>
      <p:sp>
        <p:nvSpPr>
          <p:cNvPr id="52" name="TextBox 51">
            <a:extLst>
              <a:ext uri="{FF2B5EF4-FFF2-40B4-BE49-F238E27FC236}">
                <a16:creationId xmlns:a16="http://schemas.microsoft.com/office/drawing/2014/main" id="{B6B44663-1AF6-F528-917D-0A98E411156E}"/>
              </a:ext>
            </a:extLst>
          </p:cNvPr>
          <p:cNvSpPr txBox="1"/>
          <p:nvPr/>
        </p:nvSpPr>
        <p:spPr>
          <a:xfrm>
            <a:off x="7988071" y="1173691"/>
            <a:ext cx="1258027" cy="212047"/>
          </a:xfrm>
          <a:prstGeom prst="rect">
            <a:avLst/>
          </a:prstGeom>
          <a:noFill/>
          <a:ln w="3175">
            <a:solidFill>
              <a:srgbClr val="FF0000"/>
            </a:solidFill>
          </a:ln>
        </p:spPr>
        <p:txBody>
          <a:bodyPr wrap="square" lIns="88075" tIns="44038" rIns="88075" bIns="44038" rtlCol="0">
            <a:spAutoFit/>
          </a:bodyPr>
          <a:lstStyle/>
          <a:p>
            <a:r>
              <a:rPr lang="en-US" sz="400">
                <a:solidFill>
                  <a:srgbClr val="FF0000"/>
                </a:solidFill>
              </a:rPr>
              <a:t>Imlygic (talimogene laherparepvec) PI. BioVex. 6/2022: 1-A-5</a:t>
            </a:r>
            <a:endParaRPr lang="en-IN" sz="400">
              <a:solidFill>
                <a:srgbClr val="FF0000"/>
              </a:solidFill>
            </a:endParaRPr>
          </a:p>
        </p:txBody>
      </p:sp>
      <p:sp>
        <p:nvSpPr>
          <p:cNvPr id="53" name="TextBox 52">
            <a:extLst>
              <a:ext uri="{FF2B5EF4-FFF2-40B4-BE49-F238E27FC236}">
                <a16:creationId xmlns:a16="http://schemas.microsoft.com/office/drawing/2014/main" id="{25ED96A6-A1D9-B375-A34B-6A1102C66776}"/>
              </a:ext>
            </a:extLst>
          </p:cNvPr>
          <p:cNvSpPr txBox="1"/>
          <p:nvPr/>
        </p:nvSpPr>
        <p:spPr>
          <a:xfrm>
            <a:off x="8007846" y="1412850"/>
            <a:ext cx="1278580" cy="212047"/>
          </a:xfrm>
          <a:prstGeom prst="rect">
            <a:avLst/>
          </a:prstGeom>
          <a:noFill/>
          <a:ln w="3175">
            <a:solidFill>
              <a:srgbClr val="FF0000"/>
            </a:solidFill>
          </a:ln>
        </p:spPr>
        <p:txBody>
          <a:bodyPr wrap="square" lIns="88075" tIns="44038" rIns="88075" bIns="44038" rtlCol="0">
            <a:spAutoFit/>
          </a:bodyPr>
          <a:lstStyle/>
          <a:p>
            <a:r>
              <a:rPr lang="en-US" sz="400">
                <a:solidFill>
                  <a:srgbClr val="FF0000"/>
                </a:solidFill>
              </a:rPr>
              <a:t>Kanjinti (trastuzumab-anns). PI. Amgen. 10/2022: 1-A-7; 1-A-8</a:t>
            </a:r>
            <a:endParaRPr lang="en-IN" sz="400">
              <a:solidFill>
                <a:srgbClr val="FF0000"/>
              </a:solidFill>
            </a:endParaRPr>
          </a:p>
        </p:txBody>
      </p:sp>
      <p:sp>
        <p:nvSpPr>
          <p:cNvPr id="54" name="TextBox 53">
            <a:extLst>
              <a:ext uri="{FF2B5EF4-FFF2-40B4-BE49-F238E27FC236}">
                <a16:creationId xmlns:a16="http://schemas.microsoft.com/office/drawing/2014/main" id="{CDFAA27D-3EAF-B039-4F05-C3197686EC1F}"/>
              </a:ext>
            </a:extLst>
          </p:cNvPr>
          <p:cNvSpPr txBox="1"/>
          <p:nvPr/>
        </p:nvSpPr>
        <p:spPr>
          <a:xfrm>
            <a:off x="7999677" y="1635544"/>
            <a:ext cx="1258027" cy="150491"/>
          </a:xfrm>
          <a:prstGeom prst="rect">
            <a:avLst/>
          </a:prstGeom>
          <a:noFill/>
          <a:ln w="3175">
            <a:solidFill>
              <a:srgbClr val="FF0000"/>
            </a:solidFill>
          </a:ln>
        </p:spPr>
        <p:txBody>
          <a:bodyPr wrap="square" lIns="88075" tIns="44038" rIns="88075" bIns="44038" rtlCol="0">
            <a:spAutoFit/>
          </a:bodyPr>
          <a:lstStyle/>
          <a:p>
            <a:r>
              <a:rPr lang="en-US" sz="400">
                <a:solidFill>
                  <a:srgbClr val="FF0000"/>
                </a:solidFill>
              </a:rPr>
              <a:t>Kyprolis (carfilzomib). PI. Amgen. 6/2022: 1-A-7</a:t>
            </a:r>
            <a:endParaRPr lang="en-IN" sz="400">
              <a:solidFill>
                <a:srgbClr val="FF0000"/>
              </a:solidFill>
            </a:endParaRPr>
          </a:p>
        </p:txBody>
      </p:sp>
      <p:sp>
        <p:nvSpPr>
          <p:cNvPr id="55" name="TextBox 54">
            <a:extLst>
              <a:ext uri="{FF2B5EF4-FFF2-40B4-BE49-F238E27FC236}">
                <a16:creationId xmlns:a16="http://schemas.microsoft.com/office/drawing/2014/main" id="{A03A7F7A-C144-5DF8-55D0-316DF6B7C249}"/>
              </a:ext>
            </a:extLst>
          </p:cNvPr>
          <p:cNvSpPr txBox="1"/>
          <p:nvPr/>
        </p:nvSpPr>
        <p:spPr>
          <a:xfrm>
            <a:off x="7992303" y="1839688"/>
            <a:ext cx="1278580" cy="212047"/>
          </a:xfrm>
          <a:prstGeom prst="rect">
            <a:avLst/>
          </a:prstGeom>
          <a:noFill/>
          <a:ln>
            <a:solidFill>
              <a:srgbClr val="FF0000"/>
            </a:solidFill>
          </a:ln>
        </p:spPr>
        <p:txBody>
          <a:bodyPr wrap="square" lIns="88075" tIns="44038" rIns="88075" bIns="44038" rtlCol="0">
            <a:spAutoFit/>
          </a:bodyPr>
          <a:lstStyle/>
          <a:p>
            <a:r>
              <a:rPr lang="en-US" sz="400">
                <a:solidFill>
                  <a:srgbClr val="FF0000"/>
                </a:solidFill>
              </a:rPr>
              <a:t>Mvasi (bevacizumab-awwb). PI. Amgen. 11/2021: 1-A-8</a:t>
            </a:r>
            <a:endParaRPr lang="en-IN" sz="400">
              <a:solidFill>
                <a:srgbClr val="FF0000"/>
              </a:solidFill>
            </a:endParaRPr>
          </a:p>
        </p:txBody>
      </p:sp>
      <p:sp>
        <p:nvSpPr>
          <p:cNvPr id="56" name="TextBox 55">
            <a:extLst>
              <a:ext uri="{FF2B5EF4-FFF2-40B4-BE49-F238E27FC236}">
                <a16:creationId xmlns:a16="http://schemas.microsoft.com/office/drawing/2014/main" id="{50A6BEAB-6DDB-6571-7E74-1BEDFC4E4D33}"/>
              </a:ext>
            </a:extLst>
          </p:cNvPr>
          <p:cNvSpPr txBox="1"/>
          <p:nvPr/>
        </p:nvSpPr>
        <p:spPr>
          <a:xfrm>
            <a:off x="8010070" y="2095426"/>
            <a:ext cx="1240989" cy="212047"/>
          </a:xfrm>
          <a:prstGeom prst="rect">
            <a:avLst/>
          </a:prstGeom>
          <a:noFill/>
          <a:ln>
            <a:solidFill>
              <a:srgbClr val="FF0000"/>
            </a:solidFill>
          </a:ln>
        </p:spPr>
        <p:txBody>
          <a:bodyPr wrap="square" lIns="88075" tIns="44038" rIns="88075" bIns="44038" rtlCol="0">
            <a:spAutoFit/>
          </a:bodyPr>
          <a:lstStyle/>
          <a:p>
            <a:r>
              <a:rPr lang="en-US" sz="400">
                <a:solidFill>
                  <a:srgbClr val="FF0000"/>
                </a:solidFill>
              </a:rPr>
              <a:t>Neulasta (pegfilgrastim). PI. Amgen. 2/2021: 1-A-5; 1-A-6; 1-A-7</a:t>
            </a:r>
            <a:endParaRPr lang="en-IN" sz="400">
              <a:solidFill>
                <a:srgbClr val="FF0000"/>
              </a:solidFill>
            </a:endParaRPr>
          </a:p>
        </p:txBody>
      </p:sp>
      <p:sp>
        <p:nvSpPr>
          <p:cNvPr id="57" name="TextBox 56">
            <a:extLst>
              <a:ext uri="{FF2B5EF4-FFF2-40B4-BE49-F238E27FC236}">
                <a16:creationId xmlns:a16="http://schemas.microsoft.com/office/drawing/2014/main" id="{3DB7F363-841B-FA54-D252-372B3A3F0FE4}"/>
              </a:ext>
            </a:extLst>
          </p:cNvPr>
          <p:cNvSpPr txBox="1"/>
          <p:nvPr/>
        </p:nvSpPr>
        <p:spPr>
          <a:xfrm>
            <a:off x="8021297" y="2322743"/>
            <a:ext cx="1229762" cy="212047"/>
          </a:xfrm>
          <a:prstGeom prst="rect">
            <a:avLst/>
          </a:prstGeom>
          <a:noFill/>
          <a:ln w="3175">
            <a:solidFill>
              <a:srgbClr val="FF0000"/>
            </a:solidFill>
          </a:ln>
        </p:spPr>
        <p:txBody>
          <a:bodyPr wrap="square" lIns="88075" tIns="44038" rIns="88075" bIns="44038" rtlCol="0">
            <a:spAutoFit/>
          </a:bodyPr>
          <a:lstStyle/>
          <a:p>
            <a:r>
              <a:rPr lang="en-US" sz="400">
                <a:solidFill>
                  <a:srgbClr val="FF0000"/>
                </a:solidFill>
              </a:rPr>
              <a:t>Neupogen (filgrastim). PI. Amgen. 2/2021: </a:t>
            </a:r>
            <a:r>
              <a:rPr lang="pt-BR" sz="400">
                <a:solidFill>
                  <a:srgbClr val="FF0000"/>
                </a:solidFill>
              </a:rPr>
              <a:t>1-A-4; 1-A-5; 1-A-6; 1-A-7; 1-A-8; 1-A-9; 1-A-10</a:t>
            </a:r>
          </a:p>
        </p:txBody>
      </p:sp>
      <p:sp>
        <p:nvSpPr>
          <p:cNvPr id="58" name="TextBox 57">
            <a:extLst>
              <a:ext uri="{FF2B5EF4-FFF2-40B4-BE49-F238E27FC236}">
                <a16:creationId xmlns:a16="http://schemas.microsoft.com/office/drawing/2014/main" id="{D52FB154-8E72-77DC-05D2-88E4CB7DB877}"/>
              </a:ext>
            </a:extLst>
          </p:cNvPr>
          <p:cNvSpPr txBox="1"/>
          <p:nvPr/>
        </p:nvSpPr>
        <p:spPr>
          <a:xfrm>
            <a:off x="8021297" y="2564174"/>
            <a:ext cx="1229762" cy="212047"/>
          </a:xfrm>
          <a:prstGeom prst="rect">
            <a:avLst/>
          </a:prstGeom>
          <a:noFill/>
          <a:ln w="3175">
            <a:solidFill>
              <a:srgbClr val="FF0000"/>
            </a:solidFill>
          </a:ln>
        </p:spPr>
        <p:txBody>
          <a:bodyPr wrap="square" lIns="88075" tIns="44038" rIns="88075" bIns="44038" rtlCol="0">
            <a:spAutoFit/>
          </a:bodyPr>
          <a:lstStyle/>
          <a:p>
            <a:r>
              <a:rPr lang="en-US" sz="400">
                <a:solidFill>
                  <a:srgbClr val="FF0000"/>
                </a:solidFill>
              </a:rPr>
              <a:t>Nplate (romiplostim). PI. Amgen. 2/2022: 1-A-4; 1-A-5</a:t>
            </a:r>
            <a:endParaRPr lang="en-IN" sz="400">
              <a:solidFill>
                <a:srgbClr val="FF0000"/>
              </a:solidFill>
            </a:endParaRPr>
          </a:p>
        </p:txBody>
      </p:sp>
      <p:sp>
        <p:nvSpPr>
          <p:cNvPr id="59" name="TextBox 58">
            <a:extLst>
              <a:ext uri="{FF2B5EF4-FFF2-40B4-BE49-F238E27FC236}">
                <a16:creationId xmlns:a16="http://schemas.microsoft.com/office/drawing/2014/main" id="{873EE4AC-D2F5-BBC0-F2B9-CDF2B86A5986}"/>
              </a:ext>
            </a:extLst>
          </p:cNvPr>
          <p:cNvSpPr txBox="1"/>
          <p:nvPr/>
        </p:nvSpPr>
        <p:spPr>
          <a:xfrm>
            <a:off x="8021297" y="2804623"/>
            <a:ext cx="1240989" cy="150491"/>
          </a:xfrm>
          <a:prstGeom prst="rect">
            <a:avLst/>
          </a:prstGeom>
          <a:noFill/>
          <a:ln w="3175">
            <a:solidFill>
              <a:srgbClr val="FF0000"/>
            </a:solidFill>
          </a:ln>
        </p:spPr>
        <p:txBody>
          <a:bodyPr wrap="square" lIns="88075" tIns="44038" rIns="88075" bIns="44038" rtlCol="0">
            <a:spAutoFit/>
          </a:bodyPr>
          <a:lstStyle/>
          <a:p>
            <a:r>
              <a:rPr lang="en-US" sz="400">
                <a:solidFill>
                  <a:srgbClr val="FF0000"/>
                </a:solidFill>
              </a:rPr>
              <a:t>Vectibix (panitumumab). PI. Amgen. 8/2021: 1-A-5</a:t>
            </a:r>
            <a:endParaRPr lang="en-IN" sz="400">
              <a:solidFill>
                <a:srgbClr val="FF0000"/>
              </a:solidFill>
            </a:endParaRPr>
          </a:p>
        </p:txBody>
      </p:sp>
      <p:sp>
        <p:nvSpPr>
          <p:cNvPr id="60" name="TextBox 59">
            <a:extLst>
              <a:ext uri="{FF2B5EF4-FFF2-40B4-BE49-F238E27FC236}">
                <a16:creationId xmlns:a16="http://schemas.microsoft.com/office/drawing/2014/main" id="{3578EC95-58E1-20E0-1310-74497130663B}"/>
              </a:ext>
            </a:extLst>
          </p:cNvPr>
          <p:cNvSpPr txBox="1"/>
          <p:nvPr/>
        </p:nvSpPr>
        <p:spPr>
          <a:xfrm>
            <a:off x="8001533" y="3011917"/>
            <a:ext cx="1240989" cy="150491"/>
          </a:xfrm>
          <a:prstGeom prst="rect">
            <a:avLst/>
          </a:prstGeom>
          <a:noFill/>
          <a:ln w="3175">
            <a:solidFill>
              <a:srgbClr val="FF0000"/>
            </a:solidFill>
          </a:ln>
        </p:spPr>
        <p:txBody>
          <a:bodyPr wrap="square" lIns="88075" tIns="44038" rIns="88075" bIns="44038" rtlCol="0">
            <a:spAutoFit/>
          </a:bodyPr>
          <a:lstStyle/>
          <a:p>
            <a:r>
              <a:rPr lang="en-US" sz="400">
                <a:solidFill>
                  <a:srgbClr val="FF0000"/>
                </a:solidFill>
              </a:rPr>
              <a:t>Riabni (rituximab-arrx). PI. Amgen. 6/2022: 1-A-12</a:t>
            </a:r>
            <a:endParaRPr lang="en-IN" sz="400">
              <a:solidFill>
                <a:srgbClr val="FF0000"/>
              </a:solidFill>
            </a:endParaRPr>
          </a:p>
        </p:txBody>
      </p:sp>
      <p:sp>
        <p:nvSpPr>
          <p:cNvPr id="61" name="TextBox 60">
            <a:extLst>
              <a:ext uri="{FF2B5EF4-FFF2-40B4-BE49-F238E27FC236}">
                <a16:creationId xmlns:a16="http://schemas.microsoft.com/office/drawing/2014/main" id="{5EAC7197-2CB3-2A24-E194-85D2B22054D9}"/>
              </a:ext>
            </a:extLst>
          </p:cNvPr>
          <p:cNvSpPr txBox="1"/>
          <p:nvPr/>
        </p:nvSpPr>
        <p:spPr>
          <a:xfrm>
            <a:off x="7988208" y="3210120"/>
            <a:ext cx="1254315" cy="150491"/>
          </a:xfrm>
          <a:prstGeom prst="rect">
            <a:avLst/>
          </a:prstGeom>
          <a:noFill/>
          <a:ln w="3175">
            <a:solidFill>
              <a:srgbClr val="FF0000"/>
            </a:solidFill>
          </a:ln>
        </p:spPr>
        <p:txBody>
          <a:bodyPr wrap="square" lIns="88075" tIns="44038" rIns="88075" bIns="44038" rtlCol="0">
            <a:spAutoFit/>
          </a:bodyPr>
          <a:lstStyle/>
          <a:p>
            <a:r>
              <a:rPr lang="en-US" sz="400">
                <a:solidFill>
                  <a:srgbClr val="FF0000"/>
                </a:solidFill>
              </a:rPr>
              <a:t>Xgeva (denosumab). PI. Amgen. 6/2020: 1-A-4</a:t>
            </a:r>
            <a:endParaRPr lang="en-IN" sz="400">
              <a:solidFill>
                <a:srgbClr val="FF0000"/>
              </a:solidFill>
            </a:endParaRPr>
          </a:p>
        </p:txBody>
      </p:sp>
      <p:cxnSp>
        <p:nvCxnSpPr>
          <p:cNvPr id="63" name="Straight Arrow Connector 62">
            <a:extLst>
              <a:ext uri="{FF2B5EF4-FFF2-40B4-BE49-F238E27FC236}">
                <a16:creationId xmlns:a16="http://schemas.microsoft.com/office/drawing/2014/main" id="{01B92F31-AEFB-9F90-0EE1-1151B88114FB}"/>
              </a:ext>
            </a:extLst>
          </p:cNvPr>
          <p:cNvCxnSpPr/>
          <p:nvPr/>
        </p:nvCxnSpPr>
        <p:spPr>
          <a:xfrm flipH="1">
            <a:off x="7700418" y="3193609"/>
            <a:ext cx="240977" cy="511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4E661097-3BD8-0E1D-221D-45C8935ABED6}"/>
              </a:ext>
            </a:extLst>
          </p:cNvPr>
          <p:cNvCxnSpPr>
            <a:endCxn id="37" idx="1"/>
          </p:cNvCxnSpPr>
          <p:nvPr/>
        </p:nvCxnSpPr>
        <p:spPr>
          <a:xfrm flipH="1">
            <a:off x="6727727" y="3858088"/>
            <a:ext cx="1071934" cy="13691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9D37E86A-4211-DBA8-72E1-C56E86E330C1}"/>
              </a:ext>
            </a:extLst>
          </p:cNvPr>
          <p:cNvCxnSpPr/>
          <p:nvPr/>
        </p:nvCxnSpPr>
        <p:spPr>
          <a:xfrm flipH="1" flipV="1">
            <a:off x="7739044" y="3605349"/>
            <a:ext cx="56749" cy="24519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EE55AF61-0867-BEDD-0C12-1FFA89B239F0}"/>
              </a:ext>
            </a:extLst>
          </p:cNvPr>
          <p:cNvSpPr txBox="1"/>
          <p:nvPr/>
        </p:nvSpPr>
        <p:spPr>
          <a:xfrm>
            <a:off x="8034262" y="5591365"/>
            <a:ext cx="1208261" cy="242824"/>
          </a:xfrm>
          <a:prstGeom prst="rect">
            <a:avLst/>
          </a:prstGeom>
          <a:noFill/>
          <a:ln w="3175">
            <a:solidFill>
              <a:srgbClr val="FF0000"/>
            </a:solidFill>
          </a:ln>
        </p:spPr>
        <p:txBody>
          <a:bodyPr wrap="square" lIns="88075" tIns="44038" rIns="88075" bIns="44038" rtlCol="0">
            <a:spAutoFit/>
          </a:bodyPr>
          <a:lstStyle/>
          <a:p>
            <a:r>
              <a:rPr lang="en-US" sz="500">
                <a:solidFill>
                  <a:srgbClr val="FF0000"/>
                </a:solidFill>
              </a:rPr>
              <a:t>Tezspire (tezepelumab-ekko). PI. Amgen. 12/2021: 1-A-3</a:t>
            </a:r>
            <a:endParaRPr lang="en-IN" sz="500">
              <a:solidFill>
                <a:srgbClr val="FF0000"/>
              </a:solidFill>
            </a:endParaRPr>
          </a:p>
        </p:txBody>
      </p:sp>
      <p:sp>
        <p:nvSpPr>
          <p:cNvPr id="66" name="TextBox 65">
            <a:extLst>
              <a:ext uri="{FF2B5EF4-FFF2-40B4-BE49-F238E27FC236}">
                <a16:creationId xmlns:a16="http://schemas.microsoft.com/office/drawing/2014/main" id="{DD2B7177-17CE-57B6-1ADE-92D0856315CC}"/>
              </a:ext>
            </a:extLst>
          </p:cNvPr>
          <p:cNvSpPr txBox="1"/>
          <p:nvPr/>
        </p:nvSpPr>
        <p:spPr>
          <a:xfrm>
            <a:off x="1771998" y="886893"/>
            <a:ext cx="826691" cy="781433"/>
          </a:xfrm>
          <a:prstGeom prst="rect">
            <a:avLst/>
          </a:prstGeom>
          <a:noFill/>
          <a:ln>
            <a:solidFill>
              <a:srgbClr val="FF0000"/>
            </a:solidFill>
          </a:ln>
        </p:spPr>
        <p:txBody>
          <a:bodyPr wrap="square" lIns="88075" tIns="44038" rIns="88075" bIns="44038" rtlCol="0">
            <a:spAutoFit/>
          </a:bodyPr>
          <a:lstStyle/>
          <a:p>
            <a:r>
              <a:rPr lang="en-US" sz="500">
                <a:solidFill>
                  <a:srgbClr val="FF0000"/>
                </a:solidFill>
                <a:cs typeface="Arial" panose="020b0604020202020204" pitchFamily="34" charset="0"/>
              </a:rPr>
              <a:t>Amgen Medinfo. Amgen Approved products. https://www.amgenmedinfo.com/s/us/explore-our-medical-products?language=en_US. Accessed January 16, 2023: 3-A-3; 3-A-4; 6-A-1; 6-A-2</a:t>
            </a:r>
          </a:p>
        </p:txBody>
      </p:sp>
      <p:sp>
        <p:nvSpPr>
          <p:cNvPr id="69" name="TextBox 68">
            <a:extLst>
              <a:ext uri="{FF2B5EF4-FFF2-40B4-BE49-F238E27FC236}">
                <a16:creationId xmlns:a16="http://schemas.microsoft.com/office/drawing/2014/main" id="{363064AA-9A4D-9540-ADEF-0D3611C8461E}"/>
              </a:ext>
            </a:extLst>
          </p:cNvPr>
          <p:cNvSpPr txBox="1"/>
          <p:nvPr/>
        </p:nvSpPr>
        <p:spPr>
          <a:xfrm>
            <a:off x="5737724" y="455447"/>
            <a:ext cx="1848646" cy="396713"/>
          </a:xfrm>
          <a:prstGeom prst="rect">
            <a:avLst/>
          </a:prstGeom>
          <a:noFill/>
          <a:ln>
            <a:solidFill>
              <a:srgbClr val="FF0000"/>
            </a:solidFill>
          </a:ln>
        </p:spPr>
        <p:txBody>
          <a:bodyPr wrap="square" lIns="88075" tIns="44038" rIns="88075" bIns="44038" rtlCol="0">
            <a:spAutoFit/>
          </a:bodyPr>
          <a:lstStyle/>
          <a:p>
            <a:r>
              <a:rPr lang="en-US" sz="500">
                <a:solidFill>
                  <a:srgbClr val="FF0000"/>
                </a:solidFill>
                <a:cs typeface="Arial" panose="020b0604020202020204" pitchFamily="34" charset="0"/>
              </a:rPr>
              <a:t>Amgen Medinfo. Amgen Approved products. https://www.amgenmedinfo.com/s/us/explore-our-medical-products?language=en_US. Accessed January 16, 2023: 2-A-5; 2-A-6; 6-A-3; 6-A-4</a:t>
            </a:r>
          </a:p>
        </p:txBody>
      </p:sp>
      <p:sp>
        <p:nvSpPr>
          <p:cNvPr id="84" name="TextBox 83">
            <a:extLst>
              <a:ext uri="{FF2B5EF4-FFF2-40B4-BE49-F238E27FC236}">
                <a16:creationId xmlns:a16="http://schemas.microsoft.com/office/drawing/2014/main" id="{AC904B91-0F31-F07F-DE73-9286F6E65751}"/>
              </a:ext>
            </a:extLst>
          </p:cNvPr>
          <p:cNvSpPr txBox="1"/>
          <p:nvPr/>
        </p:nvSpPr>
        <p:spPr>
          <a:xfrm>
            <a:off x="3640905" y="280869"/>
            <a:ext cx="1859614" cy="550601"/>
          </a:xfrm>
          <a:prstGeom prst="rect">
            <a:avLst/>
          </a:prstGeom>
          <a:noFill/>
          <a:ln>
            <a:solidFill>
              <a:srgbClr val="FF0000"/>
            </a:solidFill>
          </a:ln>
        </p:spPr>
        <p:txBody>
          <a:bodyPr wrap="square" lIns="88075" tIns="44038" rIns="88075" bIns="44038" rtlCol="0">
            <a:spAutoFit/>
          </a:bodyPr>
          <a:lstStyle/>
          <a:p>
            <a:r>
              <a:rPr lang="en-US" sz="500">
                <a:solidFill>
                  <a:srgbClr val="FF0000"/>
                </a:solidFill>
                <a:cs typeface="Arial" panose="020b0604020202020204" pitchFamily="34" charset="0"/>
              </a:rPr>
              <a:t>Amgen Medinfo. Amgen Approved products. https://www.amgenmedinfo.com/s/us/explore-our-medical-products?language=en_US. Accessed January 16, 2023: </a:t>
            </a:r>
            <a:r>
              <a:rPr lang="pt-BR" sz="500">
                <a:solidFill>
                  <a:srgbClr val="FF0000"/>
                </a:solidFill>
                <a:cs typeface="Arial" panose="020b0604020202020204" pitchFamily="34" charset="0"/>
              </a:rPr>
              <a:t>1-A-5; 1-A-7; 2-A-3; 2-A-4; 3-A-1; 3-A-2; 3-A-5; 3-A-6; 3-A-7; 4-A-1; 4-A-2; 4-A-3; 4-A-4; 4-A-5; 4-A-6; 4-A-7; 4-A-8; 4-A-9; 5-A-1; 5-A-2; 5-A-3; 5-A-4; 6-A-5; 6-A-6; 7-A-3; 7-A-4; 7-A-5; 7-A-6</a:t>
            </a:r>
            <a:endParaRPr lang="en-US" sz="500">
              <a:solidFill>
                <a:srgbClr val="FF0000"/>
              </a:solidFill>
              <a:cs typeface="Arial" panose="020b0604020202020204" pitchFamily="34" charset="0"/>
            </a:endParaRPr>
          </a:p>
        </p:txBody>
      </p:sp>
      <p:cxnSp>
        <p:nvCxnSpPr>
          <p:cNvPr id="85" name="Straight Arrow Connector 84">
            <a:extLst>
              <a:ext uri="{FF2B5EF4-FFF2-40B4-BE49-F238E27FC236}">
                <a16:creationId xmlns:a16="http://schemas.microsoft.com/office/drawing/2014/main" id="{7A9EA69F-CB94-EE72-1736-4242D7AC5246}"/>
              </a:ext>
            </a:extLst>
          </p:cNvPr>
          <p:cNvCxnSpPr/>
          <p:nvPr/>
        </p:nvCxnSpPr>
        <p:spPr>
          <a:xfrm>
            <a:off x="5144905" y="1527468"/>
            <a:ext cx="2241071" cy="168474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65248183-5D75-4014-4D49-9E4C972145A6}"/>
              </a:ext>
            </a:extLst>
          </p:cNvPr>
          <p:cNvCxnSpPr/>
          <p:nvPr/>
        </p:nvCxnSpPr>
        <p:spPr>
          <a:xfrm flipH="1" flipV="1">
            <a:off x="4761780" y="825336"/>
            <a:ext cx="386047" cy="69848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2DB7461C-BE52-73C8-129D-078746D258A4}"/>
              </a:ext>
            </a:extLst>
          </p:cNvPr>
          <p:cNvSpPr txBox="1"/>
          <p:nvPr/>
        </p:nvSpPr>
        <p:spPr>
          <a:xfrm>
            <a:off x="113975" y="4973483"/>
            <a:ext cx="1137147" cy="550601"/>
          </a:xfrm>
          <a:prstGeom prst="rect">
            <a:avLst/>
          </a:prstGeom>
          <a:noFill/>
          <a:ln>
            <a:solidFill>
              <a:srgbClr val="FF0000"/>
            </a:solidFill>
          </a:ln>
        </p:spPr>
        <p:txBody>
          <a:bodyPr wrap="square" lIns="88075" tIns="44038" rIns="88075" bIns="44038" rtlCol="0">
            <a:spAutoFit/>
          </a:bodyPr>
          <a:lstStyle/>
          <a:p>
            <a:r>
              <a:rPr lang="en-US" sz="500">
                <a:solidFill>
                  <a:srgbClr val="FF0000"/>
                </a:solidFill>
                <a:cs typeface="Arial" panose="020b0604020202020204" pitchFamily="34" charset="0"/>
              </a:rPr>
              <a:t>Amgen Medinfo. Amgen Approved products. https://www.amgenmedinfo.com/s/us/explore-our-medical-products?language=en_US. Accessed January 16, 2023: 1-A-1; 1-A-2</a:t>
            </a:r>
          </a:p>
        </p:txBody>
      </p:sp>
      <p:sp>
        <p:nvSpPr>
          <p:cNvPr id="93" name="TextBox 92">
            <a:extLst>
              <a:ext uri="{FF2B5EF4-FFF2-40B4-BE49-F238E27FC236}">
                <a16:creationId xmlns:a16="http://schemas.microsoft.com/office/drawing/2014/main" id="{D47FCAA5-2D4B-40C9-6F6A-E5D89FF69D5D}"/>
              </a:ext>
            </a:extLst>
          </p:cNvPr>
          <p:cNvSpPr txBox="1"/>
          <p:nvPr/>
        </p:nvSpPr>
        <p:spPr>
          <a:xfrm>
            <a:off x="8034261" y="5888412"/>
            <a:ext cx="1208261" cy="704489"/>
          </a:xfrm>
          <a:prstGeom prst="rect">
            <a:avLst/>
          </a:prstGeom>
          <a:noFill/>
          <a:ln w="3175">
            <a:solidFill>
              <a:srgbClr val="FF0000"/>
            </a:solidFill>
          </a:ln>
        </p:spPr>
        <p:txBody>
          <a:bodyPr wrap="square" lIns="88075" tIns="44038" rIns="88075" bIns="44038" rtlCol="0">
            <a:spAutoFit/>
          </a:bodyPr>
          <a:lstStyle/>
          <a:p>
            <a:r>
              <a:rPr lang="en-US" sz="500">
                <a:solidFill>
                  <a:srgbClr val="FF0000"/>
                </a:solidFill>
                <a:cs typeface="Arial" panose="020b0604020202020204" pitchFamily="34" charset="0"/>
              </a:rPr>
              <a:t>Amgen Medinfo. Amgen Approved products. https://www.amgenmedinfo.com/s/us/explore-our-medical-products?language=en_US. Accessed January 16, 2023: </a:t>
            </a:r>
            <a:r>
              <a:rPr lang="pt-BR" sz="500">
                <a:solidFill>
                  <a:srgbClr val="FF0000"/>
                </a:solidFill>
                <a:cs typeface="Arial" panose="020b0604020202020204" pitchFamily="34" charset="0"/>
              </a:rPr>
              <a:t>1-A-3; 1-A-4; 2-A-1; 2-A-2; 2-A-7; 2-A-8; 5-A-5; 5-A-6; 7-A-1; 7-A-2</a:t>
            </a:r>
            <a:endParaRPr lang="en-US" sz="500">
              <a:solidFill>
                <a:srgbClr val="FF0000"/>
              </a:solidFill>
              <a:cs typeface="Arial" panose="020b0604020202020204" pitchFamily="34" charset="0"/>
            </a:endParaRPr>
          </a:p>
        </p:txBody>
      </p:sp>
      <p:sp>
        <p:nvSpPr>
          <p:cNvPr id="95" name="TextBox 94">
            <a:extLst>
              <a:ext uri="{FF2B5EF4-FFF2-40B4-BE49-F238E27FC236}">
                <a16:creationId xmlns:a16="http://schemas.microsoft.com/office/drawing/2014/main" id="{27FC4CBB-FDAD-BC25-2D1F-04E01720CB2E}"/>
              </a:ext>
            </a:extLst>
          </p:cNvPr>
          <p:cNvSpPr txBox="1"/>
          <p:nvPr/>
        </p:nvSpPr>
        <p:spPr>
          <a:xfrm>
            <a:off x="5642189" y="5868401"/>
            <a:ext cx="1025160" cy="704489"/>
          </a:xfrm>
          <a:prstGeom prst="rect">
            <a:avLst/>
          </a:prstGeom>
          <a:noFill/>
          <a:ln>
            <a:solidFill>
              <a:srgbClr val="FF0000"/>
            </a:solidFill>
          </a:ln>
        </p:spPr>
        <p:txBody>
          <a:bodyPr wrap="square" lIns="88075" tIns="44038" rIns="88075" bIns="44038" rtlCol="0">
            <a:spAutoFit/>
          </a:bodyPr>
          <a:lstStyle/>
          <a:p>
            <a:r>
              <a:rPr lang="en-US" sz="500">
                <a:solidFill>
                  <a:srgbClr val="FF0000"/>
                </a:solidFill>
                <a:cs typeface="Arial" panose="020b0604020202020204" pitchFamily="34" charset="0"/>
              </a:rPr>
              <a:t>Amgen Medinfo. Amgen Approved products. https://www.amgenmedinfo.com/s/us/explore-our-medical-products?language=en_US. Accessed January 16, 2023: </a:t>
            </a:r>
            <a:r>
              <a:rPr lang="pt-BR" sz="500">
                <a:solidFill>
                  <a:srgbClr val="FF0000"/>
                </a:solidFill>
                <a:cs typeface="Arial" panose="020b0604020202020204" pitchFamily="34" charset="0"/>
              </a:rPr>
              <a:t>1-A-5; 1-A-6; 3-A-1; 3-A-2; 5-A-7; 5-A-8; 6-A-7; 6-A-8</a:t>
            </a:r>
            <a:endParaRPr lang="en-US" sz="500">
              <a:solidFill>
                <a:srgbClr val="FF0000"/>
              </a:solidFill>
              <a:cs typeface="Arial" panose="020b0604020202020204" pitchFamily="34" charset="0"/>
            </a:endParaRPr>
          </a:p>
        </p:txBody>
      </p:sp>
      <p:sp>
        <p:nvSpPr>
          <p:cNvPr id="73" name="TextBox 72">
            <a:extLst>
              <a:ext uri="{FF2B5EF4-FFF2-40B4-BE49-F238E27FC236}">
                <a16:creationId xmlns:a16="http://schemas.microsoft.com/office/drawing/2014/main" id="{5EC2A8D8-BDA5-C72C-696E-38D0C47B9678}"/>
              </a:ext>
            </a:extLst>
          </p:cNvPr>
          <p:cNvSpPr txBox="1"/>
          <p:nvPr/>
        </p:nvSpPr>
        <p:spPr>
          <a:xfrm>
            <a:off x="8001534" y="3433223"/>
            <a:ext cx="1254315" cy="150491"/>
          </a:xfrm>
          <a:prstGeom prst="rect">
            <a:avLst/>
          </a:prstGeom>
          <a:noFill/>
          <a:ln w="3175">
            <a:solidFill>
              <a:srgbClr val="FF0000"/>
            </a:solidFill>
          </a:ln>
        </p:spPr>
        <p:txBody>
          <a:bodyPr wrap="square" lIns="88075" tIns="44038" rIns="88075" bIns="44038" rtlCol="0">
            <a:spAutoFit/>
          </a:bodyPr>
          <a:lstStyle/>
          <a:p>
            <a:r>
              <a:rPr lang="en-US" sz="400">
                <a:solidFill>
                  <a:srgbClr val="FF0000"/>
                </a:solidFill>
              </a:rPr>
              <a:t>LUMAKRAS. (sotorasib). PI. Amgen. 11/2022: 1-A-3</a:t>
            </a:r>
            <a:endParaRPr lang="en-IN" sz="400">
              <a:solidFill>
                <a:srgbClr val="FF0000"/>
              </a:solidFill>
            </a:endParaRPr>
          </a:p>
        </p:txBody>
      </p:sp>
      <p:sp>
        <p:nvSpPr>
          <p:cNvPr id="78" name="TextBox 77">
            <a:extLst>
              <a:ext uri="{FF2B5EF4-FFF2-40B4-BE49-F238E27FC236}">
                <a16:creationId xmlns:a16="http://schemas.microsoft.com/office/drawing/2014/main" id="{CA502B89-3054-D816-CFE7-26D1660C1116}"/>
              </a:ext>
            </a:extLst>
          </p:cNvPr>
          <p:cNvSpPr txBox="1"/>
          <p:nvPr/>
        </p:nvSpPr>
        <p:spPr>
          <a:xfrm>
            <a:off x="113976" y="5565076"/>
            <a:ext cx="1104332" cy="627545"/>
          </a:xfrm>
          <a:prstGeom prst="rect">
            <a:avLst/>
          </a:prstGeom>
          <a:noFill/>
          <a:ln>
            <a:solidFill>
              <a:srgbClr val="FF0000"/>
            </a:solidFill>
          </a:ln>
        </p:spPr>
        <p:txBody>
          <a:bodyPr wrap="square" lIns="88075" tIns="44038" rIns="88075" bIns="44038" rtlCol="0">
            <a:spAutoFit/>
          </a:bodyPr>
          <a:lstStyle/>
          <a:p>
            <a:r>
              <a:rPr lang="en-US" sz="500">
                <a:solidFill>
                  <a:srgbClr val="FF0000"/>
                </a:solidFill>
              </a:rPr>
              <a:t>Amgen pipeline. https://www.amgenpipeline.com/-/media/themes/amgen/amgenpipeline-com/amgenpipeline-com/pdf/amgen-pipeline-chart.pdf. Accessed January 16, 2023: 1-Table 1</a:t>
            </a:r>
            <a:endParaRPr lang="en-IN" sz="500">
              <a:solidFill>
                <a:srgbClr val="FF0000"/>
              </a:solidFill>
            </a:endParaRPr>
          </a:p>
        </p:txBody>
      </p:sp>
      <p:cxnSp>
        <p:nvCxnSpPr>
          <p:cNvPr id="81" name="Straight Connector 80">
            <a:extLst>
              <a:ext uri="{FF2B5EF4-FFF2-40B4-BE49-F238E27FC236}">
                <a16:creationId xmlns:a16="http://schemas.microsoft.com/office/drawing/2014/main" id="{42F949E2-FAFC-B9E8-849B-B67A43222D8B}"/>
              </a:ext>
            </a:extLst>
          </p:cNvPr>
          <p:cNvCxnSpPr/>
          <p:nvPr/>
        </p:nvCxnSpPr>
        <p:spPr>
          <a:xfrm flipH="1">
            <a:off x="1382307" y="4340226"/>
            <a:ext cx="31686" cy="217573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897DF25C-98C2-7534-1833-641531F0B035}"/>
              </a:ext>
            </a:extLst>
          </p:cNvPr>
          <p:cNvCxnSpPr/>
          <p:nvPr/>
        </p:nvCxnSpPr>
        <p:spPr>
          <a:xfrm flipV="1">
            <a:off x="1413320" y="4234079"/>
            <a:ext cx="4867575" cy="12213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9784379"/>
      </p:ext>
    </p:extLst>
  </p:cSld>
  <p:clrMapOvr>
    <a:masterClrMapping/>
  </p:clrMapOvr>
</p:notes>
</file>

<file path=ppt/notesSlides/notesSlide3.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a:xfrm>
            <a:off x="1323975" y="1697038"/>
            <a:ext cx="6673850" cy="3754437"/>
          </a:xfrm>
          <a:ln>
            <a:solidFill>
              <a:srgbClr val="FF0000"/>
            </a:solidFill>
          </a:ln>
        </p:spPr>
      </p:sp>
      <p:sp>
        <p:nvSpPr>
          <p:cNvPr id="6" name="TextBox 5">
            <a:extLst>
              <a:ext uri="{FF2B5EF4-FFF2-40B4-BE49-F238E27FC236}">
                <a16:creationId xmlns:a16="http://schemas.microsoft.com/office/drawing/2014/main" id="{890A17B6-E249-A615-994F-8874E7E1FC1E}"/>
              </a:ext>
            </a:extLst>
          </p:cNvPr>
          <p:cNvSpPr txBox="1"/>
          <p:nvPr/>
        </p:nvSpPr>
        <p:spPr>
          <a:xfrm>
            <a:off x="4867975" y="1199633"/>
            <a:ext cx="1106430" cy="396713"/>
          </a:xfrm>
          <a:prstGeom prst="rect">
            <a:avLst/>
          </a:prstGeom>
          <a:noFill/>
          <a:ln>
            <a:solidFill>
              <a:srgbClr val="FF0000"/>
            </a:solidFill>
          </a:ln>
        </p:spPr>
        <p:txBody>
          <a:bodyPr wrap="square" lIns="88075" tIns="44038" rIns="88075" bIns="44038" rtlCol="0">
            <a:spAutoFit/>
          </a:bodyPr>
          <a:lstStyle/>
          <a:p>
            <a:r>
              <a:rPr lang="en-US" sz="500">
                <a:solidFill>
                  <a:srgbClr val="FF0000"/>
                </a:solidFill>
              </a:rPr>
              <a:t>ClinicalTrials.gov. https://clinicaltrials.gov/ct2/show/NCT03701763. Accessed January 16, 2023. 2-A-10; 8-A-8</a:t>
            </a:r>
            <a:endParaRPr lang="en-IN" sz="500">
              <a:solidFill>
                <a:srgbClr val="FF0000"/>
              </a:solidFill>
            </a:endParaRPr>
          </a:p>
        </p:txBody>
      </p:sp>
      <p:sp>
        <p:nvSpPr>
          <p:cNvPr id="7" name="TextBox 6">
            <a:extLst>
              <a:ext uri="{FF2B5EF4-FFF2-40B4-BE49-F238E27FC236}">
                <a16:creationId xmlns:a16="http://schemas.microsoft.com/office/drawing/2014/main" id="{FB0FDE49-080A-1AC5-5BDD-23A9623BB043}"/>
              </a:ext>
            </a:extLst>
          </p:cNvPr>
          <p:cNvSpPr txBox="1"/>
          <p:nvPr/>
        </p:nvSpPr>
        <p:spPr>
          <a:xfrm>
            <a:off x="8094336" y="2388116"/>
            <a:ext cx="1124391" cy="396713"/>
          </a:xfrm>
          <a:prstGeom prst="rect">
            <a:avLst/>
          </a:prstGeom>
          <a:noFill/>
          <a:ln>
            <a:solidFill>
              <a:srgbClr val="FF0000"/>
            </a:solidFill>
          </a:ln>
        </p:spPr>
        <p:txBody>
          <a:bodyPr wrap="square" lIns="88075" tIns="44038" rIns="88075" bIns="44038" rtlCol="0">
            <a:spAutoFit/>
          </a:bodyPr>
          <a:lstStyle/>
          <a:p>
            <a:r>
              <a:rPr lang="en-US" sz="500">
                <a:solidFill>
                  <a:srgbClr val="FF0000"/>
                </a:solidFill>
              </a:rPr>
              <a:t>ClinicalTrials.gov. NCT03777436. https://clinicaltrials.gov/ct2/show/NCT03777436. Accessed January 16, 2023: 3-A-2</a:t>
            </a:r>
            <a:endParaRPr lang="en-IN" sz="500">
              <a:solidFill>
                <a:srgbClr val="FF0000"/>
              </a:solidFill>
            </a:endParaRPr>
          </a:p>
        </p:txBody>
      </p:sp>
      <p:sp>
        <p:nvSpPr>
          <p:cNvPr id="10" name="TextBox 9">
            <a:extLst>
              <a:ext uri="{FF2B5EF4-FFF2-40B4-BE49-F238E27FC236}">
                <a16:creationId xmlns:a16="http://schemas.microsoft.com/office/drawing/2014/main" id="{7C8FE6BB-9528-8177-E2A9-D3C896625E61}"/>
              </a:ext>
            </a:extLst>
          </p:cNvPr>
          <p:cNvSpPr txBox="1"/>
          <p:nvPr/>
        </p:nvSpPr>
        <p:spPr>
          <a:xfrm>
            <a:off x="8165659" y="3303668"/>
            <a:ext cx="1124391" cy="396713"/>
          </a:xfrm>
          <a:prstGeom prst="rect">
            <a:avLst/>
          </a:prstGeom>
          <a:noFill/>
          <a:ln>
            <a:solidFill>
              <a:srgbClr val="FF0000"/>
            </a:solidFill>
          </a:ln>
        </p:spPr>
        <p:txBody>
          <a:bodyPr wrap="square" lIns="88075" tIns="44038" rIns="88075" bIns="44038" rtlCol="0">
            <a:spAutoFit/>
          </a:bodyPr>
          <a:lstStyle/>
          <a:p>
            <a:r>
              <a:rPr lang="en-US" sz="500">
                <a:solidFill>
                  <a:srgbClr val="FF0000"/>
                </a:solidFill>
              </a:rPr>
              <a:t>ClinicalTrials.gov. NCT04851964. https://clinicaltrials.gov/ct2/show/NCT04851964. Accessed January 16, 2023: 3-A-3</a:t>
            </a:r>
            <a:endParaRPr lang="en-IN" sz="500">
              <a:solidFill>
                <a:srgbClr val="FF0000"/>
              </a:solidFill>
            </a:endParaRPr>
          </a:p>
        </p:txBody>
      </p:sp>
      <p:sp>
        <p:nvSpPr>
          <p:cNvPr id="12" name="TextBox 11">
            <a:extLst>
              <a:ext uri="{FF2B5EF4-FFF2-40B4-BE49-F238E27FC236}">
                <a16:creationId xmlns:a16="http://schemas.microsoft.com/office/drawing/2014/main" id="{05E4C0F8-A6E0-C534-90E0-EF4B92E31994}"/>
              </a:ext>
            </a:extLst>
          </p:cNvPr>
          <p:cNvSpPr txBox="1"/>
          <p:nvPr/>
        </p:nvSpPr>
        <p:spPr>
          <a:xfrm>
            <a:off x="8131329" y="3715588"/>
            <a:ext cx="1124391" cy="396713"/>
          </a:xfrm>
          <a:prstGeom prst="rect">
            <a:avLst/>
          </a:prstGeom>
          <a:noFill/>
          <a:ln>
            <a:solidFill>
              <a:srgbClr val="FF0000"/>
            </a:solidFill>
          </a:ln>
        </p:spPr>
        <p:txBody>
          <a:bodyPr wrap="square" lIns="88075" tIns="44038" rIns="88075" bIns="44038" rtlCol="0">
            <a:spAutoFit/>
          </a:bodyPr>
          <a:lstStyle/>
          <a:p>
            <a:r>
              <a:rPr lang="en-US" sz="500">
                <a:solidFill>
                  <a:srgbClr val="FF0000"/>
                </a:solidFill>
              </a:rPr>
              <a:t>ClinicalTrials.gov. https://clinicaltrials.gov/ct2/show/NCT05398445. Accessed January 16, 2023:2-A-9</a:t>
            </a:r>
            <a:endParaRPr lang="en-IN" sz="500">
              <a:solidFill>
                <a:srgbClr val="FF0000"/>
              </a:solidFill>
            </a:endParaRPr>
          </a:p>
        </p:txBody>
      </p:sp>
      <p:cxnSp>
        <p:nvCxnSpPr>
          <p:cNvPr id="14" name="Straight Arrow Connector 13">
            <a:extLst>
              <a:ext uri="{FF2B5EF4-FFF2-40B4-BE49-F238E27FC236}">
                <a16:creationId xmlns:a16="http://schemas.microsoft.com/office/drawing/2014/main" id="{4605446F-32B6-BD27-0728-F821152A27F5}"/>
              </a:ext>
            </a:extLst>
          </p:cNvPr>
          <p:cNvCxnSpPr/>
          <p:nvPr/>
        </p:nvCxnSpPr>
        <p:spPr>
          <a:xfrm flipH="1">
            <a:off x="5636965" y="1596346"/>
            <a:ext cx="0" cy="108933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C3E9D81-D4EA-19C1-49C9-4BB904107A21}"/>
              </a:ext>
            </a:extLst>
          </p:cNvPr>
          <p:cNvCxnSpPr>
            <a:stCxn id="10" idx="1"/>
          </p:cNvCxnSpPr>
          <p:nvPr/>
        </p:nvCxnSpPr>
        <p:spPr>
          <a:xfrm flipH="1" flipV="1">
            <a:off x="7210360" y="3176712"/>
            <a:ext cx="955299" cy="32531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11053DF5-802B-0587-2579-D5E5CC1A8DF7}"/>
              </a:ext>
            </a:extLst>
          </p:cNvPr>
          <p:cNvCxnSpPr>
            <a:stCxn id="12" idx="1"/>
          </p:cNvCxnSpPr>
          <p:nvPr/>
        </p:nvCxnSpPr>
        <p:spPr>
          <a:xfrm flipH="1" flipV="1">
            <a:off x="7293208" y="3418288"/>
            <a:ext cx="838121" cy="495657"/>
          </a:xfrm>
          <a:prstGeom prst="straightConnector1">
            <a:avLst/>
          </a:prstGeom>
          <a:ln w="31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860395B-D35C-84A5-CEEF-6439BEBA9D8A}"/>
              </a:ext>
            </a:extLst>
          </p:cNvPr>
          <p:cNvCxnSpPr>
            <a:stCxn id="7" idx="1"/>
          </p:cNvCxnSpPr>
          <p:nvPr/>
        </p:nvCxnSpPr>
        <p:spPr>
          <a:xfrm flipH="1">
            <a:off x="7608047" y="2586473"/>
            <a:ext cx="486289" cy="26062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E39CA62D-FA72-8899-CF54-B753E87AF6E6}"/>
              </a:ext>
            </a:extLst>
          </p:cNvPr>
          <p:cNvSpPr txBox="1"/>
          <p:nvPr/>
        </p:nvSpPr>
        <p:spPr>
          <a:xfrm>
            <a:off x="2086100" y="1092693"/>
            <a:ext cx="1158744" cy="550601"/>
          </a:xfrm>
          <a:prstGeom prst="rect">
            <a:avLst/>
          </a:prstGeom>
          <a:noFill/>
          <a:ln>
            <a:solidFill>
              <a:srgbClr val="FF0000"/>
            </a:solidFill>
          </a:ln>
        </p:spPr>
        <p:txBody>
          <a:bodyPr wrap="square" lIns="88075" tIns="44038" rIns="88075" bIns="44038" rtlCol="0">
            <a:spAutoFit/>
          </a:bodyPr>
          <a:lstStyle/>
          <a:p>
            <a:r>
              <a:rPr lang="en-US" sz="500">
                <a:solidFill>
                  <a:srgbClr val="FF0000"/>
                </a:solidFill>
              </a:rPr>
              <a:t>Amgen pipeline. https://www.amgenpipeline.com/-/media/themes/amgen/amgenpipeline-com/amgenpipeline-com/pdf/amgen-pipeline-chart.pdf. Accessed January 16, 2023: 4-Table 1</a:t>
            </a:r>
            <a:endParaRPr lang="en-IN" sz="500">
              <a:solidFill>
                <a:srgbClr val="FF0000"/>
              </a:solidFill>
            </a:endParaRPr>
          </a:p>
        </p:txBody>
      </p:sp>
      <p:cxnSp>
        <p:nvCxnSpPr>
          <p:cNvPr id="35" name="Straight Arrow Connector 34">
            <a:extLst>
              <a:ext uri="{FF2B5EF4-FFF2-40B4-BE49-F238E27FC236}">
                <a16:creationId xmlns:a16="http://schemas.microsoft.com/office/drawing/2014/main" id="{30F48C42-8785-B1FC-450A-A5917CC364AF}"/>
              </a:ext>
            </a:extLst>
          </p:cNvPr>
          <p:cNvCxnSpPr>
            <a:stCxn id="34" idx="2"/>
          </p:cNvCxnSpPr>
          <p:nvPr/>
        </p:nvCxnSpPr>
        <p:spPr>
          <a:xfrm>
            <a:off x="2665472" y="1643294"/>
            <a:ext cx="154480" cy="107002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4FFEAA9D-0694-9A52-F5A6-163845BA0BA5}"/>
              </a:ext>
            </a:extLst>
          </p:cNvPr>
          <p:cNvSpPr txBox="1"/>
          <p:nvPr/>
        </p:nvSpPr>
        <p:spPr>
          <a:xfrm>
            <a:off x="94953" y="3112690"/>
            <a:ext cx="1159633" cy="550601"/>
          </a:xfrm>
          <a:prstGeom prst="rect">
            <a:avLst/>
          </a:prstGeom>
          <a:noFill/>
          <a:ln>
            <a:solidFill>
              <a:srgbClr val="FF0000"/>
            </a:solidFill>
          </a:ln>
        </p:spPr>
        <p:txBody>
          <a:bodyPr wrap="square" lIns="88075" tIns="44038" rIns="88075" bIns="44038" rtlCol="0">
            <a:spAutoFit/>
          </a:bodyPr>
          <a:lstStyle/>
          <a:p>
            <a:r>
              <a:rPr lang="en-US" sz="500">
                <a:solidFill>
                  <a:srgbClr val="FF0000"/>
                </a:solidFill>
              </a:rPr>
              <a:t>Amgen pipeline. https://www.amgenpipeline.com/-/media/themes/amgen/amgenpipeline-com/amgenpipeline-com/pdf/amgen-pipeline-chart.pdf. Accessed January 16, 2023: 5-Table 1</a:t>
            </a:r>
            <a:endParaRPr lang="en-IN" sz="500">
              <a:solidFill>
                <a:srgbClr val="FF0000"/>
              </a:solidFill>
            </a:endParaRPr>
          </a:p>
        </p:txBody>
      </p:sp>
      <p:cxnSp>
        <p:nvCxnSpPr>
          <p:cNvPr id="39" name="Straight Arrow Connector 38">
            <a:extLst>
              <a:ext uri="{FF2B5EF4-FFF2-40B4-BE49-F238E27FC236}">
                <a16:creationId xmlns:a16="http://schemas.microsoft.com/office/drawing/2014/main" id="{7028EFE7-3C7F-5AAB-818E-2E0ACD0FCDF6}"/>
              </a:ext>
            </a:extLst>
          </p:cNvPr>
          <p:cNvCxnSpPr>
            <a:stCxn id="38" idx="3"/>
          </p:cNvCxnSpPr>
          <p:nvPr/>
        </p:nvCxnSpPr>
        <p:spPr>
          <a:xfrm flipV="1">
            <a:off x="1254586" y="3112690"/>
            <a:ext cx="1512520" cy="27530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721ACCAD-458E-382F-837C-2BBF8370DC64}"/>
              </a:ext>
            </a:extLst>
          </p:cNvPr>
          <p:cNvCxnSpPr/>
          <p:nvPr/>
        </p:nvCxnSpPr>
        <p:spPr>
          <a:xfrm flipV="1">
            <a:off x="2163482" y="3501093"/>
            <a:ext cx="816155" cy="84977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B1431383-7684-46A4-AAA4-C5CB17F397E0}"/>
              </a:ext>
            </a:extLst>
          </p:cNvPr>
          <p:cNvSpPr txBox="1"/>
          <p:nvPr/>
        </p:nvSpPr>
        <p:spPr>
          <a:xfrm>
            <a:off x="8018996" y="4256538"/>
            <a:ext cx="1199731" cy="396713"/>
          </a:xfrm>
          <a:prstGeom prst="rect">
            <a:avLst/>
          </a:prstGeom>
          <a:noFill/>
          <a:ln>
            <a:solidFill>
              <a:srgbClr val="FF0000"/>
            </a:solidFill>
          </a:ln>
        </p:spPr>
        <p:txBody>
          <a:bodyPr wrap="square" lIns="88075" tIns="44038" rIns="88075" bIns="44038" rtlCol="0">
            <a:spAutoFit/>
          </a:bodyPr>
          <a:lstStyle/>
          <a:p>
            <a:r>
              <a:rPr lang="en-US" sz="500">
                <a:solidFill>
                  <a:srgbClr val="FF0000"/>
                </a:solidFill>
              </a:rPr>
              <a:t>ClinicalTrials.gov. https://clinicaltrials.gov/ct2/show/NCT05398445. Accessed January 16, 2023: 1-Title; 2-A-7</a:t>
            </a:r>
            <a:endParaRPr lang="en-IN" sz="500">
              <a:solidFill>
                <a:srgbClr val="FF0000"/>
              </a:solidFill>
            </a:endParaRPr>
          </a:p>
        </p:txBody>
      </p:sp>
      <p:cxnSp>
        <p:nvCxnSpPr>
          <p:cNvPr id="78" name="Straight Arrow Connector 77">
            <a:extLst>
              <a:ext uri="{FF2B5EF4-FFF2-40B4-BE49-F238E27FC236}">
                <a16:creationId xmlns:a16="http://schemas.microsoft.com/office/drawing/2014/main" id="{1003D77E-5AC5-0D38-DCF3-0FD50DEE76F7}"/>
              </a:ext>
            </a:extLst>
          </p:cNvPr>
          <p:cNvCxnSpPr>
            <a:stCxn id="75" idx="0"/>
          </p:cNvCxnSpPr>
          <p:nvPr/>
        </p:nvCxnSpPr>
        <p:spPr>
          <a:xfrm flipH="1" flipV="1">
            <a:off x="5252498" y="3487104"/>
            <a:ext cx="3366364" cy="76943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D1118D0D-3A1F-5138-C373-00D6BBFF6ECC}"/>
              </a:ext>
            </a:extLst>
          </p:cNvPr>
          <p:cNvSpPr txBox="1"/>
          <p:nvPr/>
        </p:nvSpPr>
        <p:spPr>
          <a:xfrm>
            <a:off x="8131329" y="1728500"/>
            <a:ext cx="1057794" cy="396713"/>
          </a:xfrm>
          <a:prstGeom prst="rect">
            <a:avLst/>
          </a:prstGeom>
          <a:noFill/>
          <a:ln>
            <a:solidFill>
              <a:srgbClr val="FF0000"/>
            </a:solidFill>
          </a:ln>
        </p:spPr>
        <p:txBody>
          <a:bodyPr wrap="square" lIns="88075" tIns="44038" rIns="88075" bIns="44038" rtlCol="0">
            <a:spAutoFit/>
          </a:bodyPr>
          <a:lstStyle/>
          <a:p>
            <a:r>
              <a:rPr lang="en-US" sz="500">
                <a:solidFill>
                  <a:srgbClr val="FF0000"/>
                </a:solidFill>
              </a:rPr>
              <a:t>ClinicalTrials.gov. https://clinicaltrials.gov/ct2/show/NCT03701763. Accessed January 16, 2023. 2-A-12</a:t>
            </a:r>
            <a:endParaRPr lang="en-IN" sz="500">
              <a:solidFill>
                <a:srgbClr val="FF0000"/>
              </a:solidFill>
            </a:endParaRPr>
          </a:p>
        </p:txBody>
      </p:sp>
      <p:cxnSp>
        <p:nvCxnSpPr>
          <p:cNvPr id="46" name="Straight Arrow Connector 45">
            <a:extLst>
              <a:ext uri="{FF2B5EF4-FFF2-40B4-BE49-F238E27FC236}">
                <a16:creationId xmlns:a16="http://schemas.microsoft.com/office/drawing/2014/main" id="{1500AB0E-652D-4D77-D707-A7B6E430DBB5}"/>
              </a:ext>
            </a:extLst>
          </p:cNvPr>
          <p:cNvCxnSpPr>
            <a:stCxn id="45" idx="1"/>
          </p:cNvCxnSpPr>
          <p:nvPr/>
        </p:nvCxnSpPr>
        <p:spPr>
          <a:xfrm flipH="1">
            <a:off x="7428753" y="1926857"/>
            <a:ext cx="702576" cy="78646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B22E910C-152B-F387-829F-A3EE5C5FCC3E}"/>
              </a:ext>
            </a:extLst>
          </p:cNvPr>
          <p:cNvSpPr txBox="1"/>
          <p:nvPr/>
        </p:nvSpPr>
        <p:spPr>
          <a:xfrm>
            <a:off x="84041" y="2685679"/>
            <a:ext cx="1202941" cy="396713"/>
          </a:xfrm>
          <a:prstGeom prst="rect">
            <a:avLst/>
          </a:prstGeom>
          <a:noFill/>
          <a:ln>
            <a:solidFill>
              <a:srgbClr val="FF0000"/>
            </a:solidFill>
          </a:ln>
        </p:spPr>
        <p:txBody>
          <a:bodyPr wrap="square" lIns="88075" tIns="44038" rIns="88075" bIns="44038" rtlCol="0">
            <a:spAutoFit/>
          </a:bodyPr>
          <a:lstStyle/>
          <a:p>
            <a:r>
              <a:rPr lang="en-US" sz="500">
                <a:solidFill>
                  <a:srgbClr val="FF0000"/>
                </a:solidFill>
              </a:rPr>
              <a:t>ClinicalTrials.gov. NCT03777436. https://clinicaltrials.gov/ct2/show/NCT03777436. Accessed January 16, 2023: 1-Title; 2-A-10</a:t>
            </a:r>
            <a:endParaRPr lang="en-IN" sz="500">
              <a:solidFill>
                <a:srgbClr val="FF0000"/>
              </a:solidFill>
            </a:endParaRPr>
          </a:p>
        </p:txBody>
      </p:sp>
      <p:cxnSp>
        <p:nvCxnSpPr>
          <p:cNvPr id="51" name="Straight Arrow Connector 50">
            <a:extLst>
              <a:ext uri="{FF2B5EF4-FFF2-40B4-BE49-F238E27FC236}">
                <a16:creationId xmlns:a16="http://schemas.microsoft.com/office/drawing/2014/main" id="{55DC36FB-7B11-A4CA-803A-31D960F4D845}"/>
              </a:ext>
            </a:extLst>
          </p:cNvPr>
          <p:cNvCxnSpPr/>
          <p:nvPr/>
        </p:nvCxnSpPr>
        <p:spPr>
          <a:xfrm>
            <a:off x="1286982" y="2809736"/>
            <a:ext cx="3179029" cy="2702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8C0F3124-F4CC-F737-19B9-35F60E3056F0}"/>
              </a:ext>
            </a:extLst>
          </p:cNvPr>
          <p:cNvSpPr txBox="1"/>
          <p:nvPr/>
        </p:nvSpPr>
        <p:spPr>
          <a:xfrm>
            <a:off x="8067214" y="2835427"/>
            <a:ext cx="1212529" cy="396713"/>
          </a:xfrm>
          <a:prstGeom prst="rect">
            <a:avLst/>
          </a:prstGeom>
          <a:noFill/>
          <a:ln>
            <a:solidFill>
              <a:srgbClr val="FF0000"/>
            </a:solidFill>
          </a:ln>
        </p:spPr>
        <p:txBody>
          <a:bodyPr wrap="square" lIns="88075" tIns="44038" rIns="88075" bIns="44038" rtlCol="0">
            <a:spAutoFit/>
          </a:bodyPr>
          <a:lstStyle/>
          <a:p>
            <a:r>
              <a:rPr lang="en-US" sz="500">
                <a:solidFill>
                  <a:srgbClr val="FF0000"/>
                </a:solidFill>
              </a:rPr>
              <a:t>ClinicalTrials.gov. NCT04851964. https://clinicaltrials.gov/ct2/show/NCT04851964. Accessed January 16, 2023: 2-A-11; 3-A-1</a:t>
            </a:r>
            <a:endParaRPr lang="en-IN" sz="500">
              <a:solidFill>
                <a:srgbClr val="FF0000"/>
              </a:solidFill>
            </a:endParaRPr>
          </a:p>
        </p:txBody>
      </p:sp>
      <p:cxnSp>
        <p:nvCxnSpPr>
          <p:cNvPr id="62" name="Straight Arrow Connector 61">
            <a:extLst>
              <a:ext uri="{FF2B5EF4-FFF2-40B4-BE49-F238E27FC236}">
                <a16:creationId xmlns:a16="http://schemas.microsoft.com/office/drawing/2014/main" id="{D8A005C5-80BF-F518-38F0-B9CC64BDAB77}"/>
              </a:ext>
            </a:extLst>
          </p:cNvPr>
          <p:cNvCxnSpPr/>
          <p:nvPr/>
        </p:nvCxnSpPr>
        <p:spPr>
          <a:xfrm flipH="1">
            <a:off x="6239435" y="3026691"/>
            <a:ext cx="1837367" cy="6341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857B950-E1E1-86AF-7666-C37027D434EE}"/>
              </a:ext>
            </a:extLst>
          </p:cNvPr>
          <p:cNvSpPr txBox="1"/>
          <p:nvPr/>
        </p:nvSpPr>
        <p:spPr>
          <a:xfrm>
            <a:off x="63358" y="3746160"/>
            <a:ext cx="1215659" cy="704489"/>
          </a:xfrm>
          <a:prstGeom prst="rect">
            <a:avLst/>
          </a:prstGeom>
          <a:noFill/>
          <a:ln>
            <a:solidFill>
              <a:srgbClr val="FF0000"/>
            </a:solidFill>
          </a:ln>
        </p:spPr>
        <p:txBody>
          <a:bodyPr wrap="square" lIns="88075" tIns="44038" rIns="88075" bIns="44038" rtlCol="0">
            <a:spAutoFit/>
          </a:bodyPr>
          <a:lstStyle/>
          <a:p>
            <a:r>
              <a:rPr lang="en-US" sz="500">
                <a:solidFill>
                  <a:srgbClr val="FF0000"/>
                </a:solidFill>
                <a:cs typeface="Arial" panose="020b0604020202020204" pitchFamily="34" charset="0"/>
              </a:rPr>
              <a:t>Amgen Press Releases. FDA approves TEZSPIRE™ (Tezepelumab ekko) in the U.S. for severe asthma. https://www.amgen.com/newsroom/press-releases/2021/12/fda-approves-tezspire-tezepelumabekko-in-the-us-for-severe-asthma. Accessed January 16, 2023: 1-A-4</a:t>
            </a:r>
            <a:endParaRPr lang="en-IN" sz="500">
              <a:solidFill>
                <a:srgbClr val="FF0000"/>
              </a:solidFill>
              <a:cs typeface="Arial" panose="020b0604020202020204" pitchFamily="34" charset="0"/>
            </a:endParaRPr>
          </a:p>
        </p:txBody>
      </p:sp>
      <p:cxnSp>
        <p:nvCxnSpPr>
          <p:cNvPr id="5" name="Straight Arrow Connector 4">
            <a:extLst>
              <a:ext uri="{FF2B5EF4-FFF2-40B4-BE49-F238E27FC236}">
                <a16:creationId xmlns:a16="http://schemas.microsoft.com/office/drawing/2014/main" id="{BFA31193-B29A-322D-F3D6-4A594ED56F41}"/>
              </a:ext>
            </a:extLst>
          </p:cNvPr>
          <p:cNvCxnSpPr>
            <a:stCxn id="3" idx="3"/>
            <a:endCxn id="149" idx="1"/>
          </p:cNvCxnSpPr>
          <p:nvPr/>
        </p:nvCxnSpPr>
        <p:spPr>
          <a:xfrm flipV="1">
            <a:off x="1279017" y="3628891"/>
            <a:ext cx="228607" cy="46951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7F9CCB13-6CBA-A7AA-97B7-D51C9C579DE3}"/>
              </a:ext>
            </a:extLst>
          </p:cNvPr>
          <p:cNvSpPr txBox="1"/>
          <p:nvPr/>
        </p:nvSpPr>
        <p:spPr>
          <a:xfrm>
            <a:off x="106225" y="4483880"/>
            <a:ext cx="1148361" cy="550601"/>
          </a:xfrm>
          <a:prstGeom prst="rect">
            <a:avLst/>
          </a:prstGeom>
          <a:noFill/>
          <a:ln>
            <a:solidFill>
              <a:srgbClr val="FF0000"/>
            </a:solidFill>
          </a:ln>
        </p:spPr>
        <p:txBody>
          <a:bodyPr wrap="square" lIns="88075" tIns="44038" rIns="88075" bIns="44038" rtlCol="0">
            <a:spAutoFit/>
          </a:bodyPr>
          <a:lstStyle/>
          <a:p>
            <a:r>
              <a:rPr lang="en-US" sz="500">
                <a:solidFill>
                  <a:srgbClr val="FF0000"/>
                </a:solidFill>
              </a:rPr>
              <a:t>Amgen pipeline. https://www.amgenpipeline.com/-/media/themes/amgen/amgenpipeline-com/amgenpipeline-com/pdf/amgen-pipeline-chart.pdf. Accessed January 16, 2023: 5-Table 1</a:t>
            </a:r>
            <a:endParaRPr lang="en-IN" sz="500">
              <a:solidFill>
                <a:srgbClr val="FF0000"/>
              </a:solidFill>
            </a:endParaRPr>
          </a:p>
        </p:txBody>
      </p:sp>
      <p:sp>
        <p:nvSpPr>
          <p:cNvPr id="149" name="Rectangle 148">
            <a:extLst>
              <a:ext uri="{FF2B5EF4-FFF2-40B4-BE49-F238E27FC236}">
                <a16:creationId xmlns:a16="http://schemas.microsoft.com/office/drawing/2014/main" id="{3E0FA146-80EA-4A9F-B441-DF496C8DD973}"/>
              </a:ext>
            </a:extLst>
          </p:cNvPr>
          <p:cNvSpPr/>
          <p:nvPr/>
        </p:nvSpPr>
        <p:spPr>
          <a:xfrm>
            <a:off x="1507624" y="3606031"/>
            <a:ext cx="1071310" cy="45719"/>
          </a:xfrm>
          <a:prstGeom prst="rect">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9" name="Straight Connector 68">
            <a:extLst>
              <a:ext uri="{FF2B5EF4-FFF2-40B4-BE49-F238E27FC236}">
                <a16:creationId xmlns:a16="http://schemas.microsoft.com/office/drawing/2014/main" id="{739BCA9D-1EA7-5FDA-2AF3-D2D301468CD9}"/>
              </a:ext>
            </a:extLst>
          </p:cNvPr>
          <p:cNvCxnSpPr>
            <a:endCxn id="104" idx="3"/>
          </p:cNvCxnSpPr>
          <p:nvPr/>
        </p:nvCxnSpPr>
        <p:spPr>
          <a:xfrm flipH="1">
            <a:off x="1254586" y="4346139"/>
            <a:ext cx="908896" cy="41304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7461955"/>
      </p:ext>
    </p:extLst>
  </p:cSld>
  <p:clrMapOvr>
    <a:masterClrMapping/>
  </p:clrMapOvr>
</p:notes>
</file>

<file path=ppt/notesSlides/notesSlide4.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a:xfrm>
            <a:off x="1323975" y="1697038"/>
            <a:ext cx="6673850" cy="3754437"/>
          </a:xfrm>
          <a:ln>
            <a:solidFill>
              <a:srgbClr val="FF0000"/>
            </a:solidFill>
          </a:ln>
        </p:spPr>
      </p:sp>
      <p:sp>
        <p:nvSpPr>
          <p:cNvPr id="4" name="TextBox 3">
            <a:extLst>
              <a:ext uri="{FF2B5EF4-FFF2-40B4-BE49-F238E27FC236}">
                <a16:creationId xmlns:a16="http://schemas.microsoft.com/office/drawing/2014/main" id="{5E5B19B6-ACDE-3996-2FBC-69674EC18406}"/>
              </a:ext>
            </a:extLst>
          </p:cNvPr>
          <p:cNvSpPr txBox="1"/>
          <p:nvPr/>
        </p:nvSpPr>
        <p:spPr>
          <a:xfrm>
            <a:off x="65959" y="2111157"/>
            <a:ext cx="1042244" cy="627545"/>
          </a:xfrm>
          <a:prstGeom prst="rect">
            <a:avLst/>
          </a:prstGeom>
          <a:noFill/>
          <a:ln>
            <a:solidFill>
              <a:srgbClr val="FF0000"/>
            </a:solidFill>
          </a:ln>
        </p:spPr>
        <p:txBody>
          <a:bodyPr wrap="square" lIns="88075" tIns="44038" rIns="88075" bIns="44038" rtlCol="0">
            <a:spAutoFit/>
          </a:bodyPr>
          <a:lstStyle/>
          <a:p>
            <a:r>
              <a:rPr lang="en-US" sz="500">
                <a:solidFill>
                  <a:srgbClr val="FF0000"/>
                </a:solidFill>
              </a:rPr>
              <a:t>Amgen News Release. https://www.prnewswire.com/news-releases/amgen-and-abbvie-agree-to-settlement-allowing-commercialization-of-amgevita-300527303.html. Accessed January 16, 2023: 1-A-1</a:t>
            </a:r>
            <a:endParaRPr lang="en-IN" sz="500">
              <a:solidFill>
                <a:srgbClr val="FF0000"/>
              </a:solidFill>
            </a:endParaRPr>
          </a:p>
        </p:txBody>
      </p:sp>
      <p:sp>
        <p:nvSpPr>
          <p:cNvPr id="8" name="TextBox 7">
            <a:extLst>
              <a:ext uri="{FF2B5EF4-FFF2-40B4-BE49-F238E27FC236}">
                <a16:creationId xmlns:a16="http://schemas.microsoft.com/office/drawing/2014/main" id="{2B6C5EF1-63BC-DC13-88EF-79A284384815}"/>
              </a:ext>
            </a:extLst>
          </p:cNvPr>
          <p:cNvSpPr txBox="1"/>
          <p:nvPr/>
        </p:nvSpPr>
        <p:spPr>
          <a:xfrm>
            <a:off x="5177194" y="1209026"/>
            <a:ext cx="1124391" cy="396713"/>
          </a:xfrm>
          <a:prstGeom prst="rect">
            <a:avLst/>
          </a:prstGeom>
          <a:noFill/>
          <a:ln>
            <a:solidFill>
              <a:srgbClr val="FF0000"/>
            </a:solidFill>
          </a:ln>
        </p:spPr>
        <p:txBody>
          <a:bodyPr wrap="square" lIns="88075" tIns="44038" rIns="88075" bIns="44038" rtlCol="0">
            <a:spAutoFit/>
          </a:bodyPr>
          <a:lstStyle/>
          <a:p>
            <a:r>
              <a:rPr lang="en-US" sz="500">
                <a:solidFill>
                  <a:srgbClr val="FF0000"/>
                </a:solidFill>
              </a:rPr>
              <a:t>ClinicalTrials.gov. NCT05073315. https://clinicaltrials.gov/ct2/show/NCT05073315. Accessed January 16, 2023: 2-A-8</a:t>
            </a:r>
            <a:endParaRPr lang="en-IN" sz="500">
              <a:solidFill>
                <a:srgbClr val="FF0000"/>
              </a:solidFill>
            </a:endParaRPr>
          </a:p>
        </p:txBody>
      </p:sp>
      <p:sp>
        <p:nvSpPr>
          <p:cNvPr id="11" name="TextBox 10">
            <a:extLst>
              <a:ext uri="{FF2B5EF4-FFF2-40B4-BE49-F238E27FC236}">
                <a16:creationId xmlns:a16="http://schemas.microsoft.com/office/drawing/2014/main" id="{2029EB52-CFFF-51C3-8BC7-0C6A714ABF1A}"/>
              </a:ext>
            </a:extLst>
          </p:cNvPr>
          <p:cNvSpPr txBox="1"/>
          <p:nvPr/>
        </p:nvSpPr>
        <p:spPr>
          <a:xfrm>
            <a:off x="8034981" y="3023870"/>
            <a:ext cx="1173676" cy="396713"/>
          </a:xfrm>
          <a:prstGeom prst="rect">
            <a:avLst/>
          </a:prstGeom>
          <a:noFill/>
          <a:ln>
            <a:solidFill>
              <a:srgbClr val="FF0000"/>
            </a:solidFill>
          </a:ln>
        </p:spPr>
        <p:txBody>
          <a:bodyPr wrap="square" lIns="88075" tIns="44038" rIns="88075" bIns="44038" rtlCol="0">
            <a:spAutoFit/>
          </a:bodyPr>
          <a:lstStyle/>
          <a:p>
            <a:r>
              <a:rPr lang="en-US" sz="500">
                <a:solidFill>
                  <a:srgbClr val="FF0000"/>
                </a:solidFill>
              </a:rPr>
              <a:t>ClinicalTrials.gov. https://clinicaltrials.gov/ct2/show/NCT04607980. Accessed January 16, 2023: 3-A-5</a:t>
            </a:r>
            <a:endParaRPr lang="en-IN" sz="500">
              <a:solidFill>
                <a:srgbClr val="FF0000"/>
              </a:solidFill>
            </a:endParaRPr>
          </a:p>
        </p:txBody>
      </p:sp>
      <p:cxnSp>
        <p:nvCxnSpPr>
          <p:cNvPr id="15" name="Straight Arrow Connector 14">
            <a:extLst>
              <a:ext uri="{FF2B5EF4-FFF2-40B4-BE49-F238E27FC236}">
                <a16:creationId xmlns:a16="http://schemas.microsoft.com/office/drawing/2014/main" id="{D69387BE-D0AB-57B1-0314-C7C5CF2C5D68}"/>
              </a:ext>
            </a:extLst>
          </p:cNvPr>
          <p:cNvCxnSpPr>
            <a:stCxn id="70" idx="1"/>
          </p:cNvCxnSpPr>
          <p:nvPr/>
        </p:nvCxnSpPr>
        <p:spPr>
          <a:xfrm flipH="1">
            <a:off x="7568918" y="1780294"/>
            <a:ext cx="515348" cy="85679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6AFA6A6-55F2-44EB-2703-0DFB5D6F11E1}"/>
              </a:ext>
            </a:extLst>
          </p:cNvPr>
          <p:cNvCxnSpPr>
            <a:stCxn id="11" idx="1"/>
          </p:cNvCxnSpPr>
          <p:nvPr/>
        </p:nvCxnSpPr>
        <p:spPr>
          <a:xfrm flipH="1" flipV="1">
            <a:off x="7208537" y="2960829"/>
            <a:ext cx="826444" cy="26139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Left Brace 31">
            <a:extLst>
              <a:ext uri="{FF2B5EF4-FFF2-40B4-BE49-F238E27FC236}">
                <a16:creationId xmlns:a16="http://schemas.microsoft.com/office/drawing/2014/main" id="{C9FCECBA-EBD6-A154-7B2E-E612C10C7154}"/>
              </a:ext>
            </a:extLst>
          </p:cNvPr>
          <p:cNvSpPr/>
          <p:nvPr/>
        </p:nvSpPr>
        <p:spPr>
          <a:xfrm rot="10800000">
            <a:off x="1105056" y="1086285"/>
            <a:ext cx="278409" cy="1678177"/>
          </a:xfrm>
          <a:prstGeom prst="leftBrace">
            <a:avLst>
              <a:gd name="adj1" fmla="val 8333"/>
              <a:gd name="adj2" fmla="val 46873"/>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lIns="88075" tIns="44038" rIns="88075" bIns="44038" rtlCol="0" anchor="ctr"/>
          <a:lstStyle/>
          <a:p>
            <a:pPr algn="ctr"/>
            <a:endParaRPr lang="en-IN"/>
          </a:p>
        </p:txBody>
      </p:sp>
      <p:sp>
        <p:nvSpPr>
          <p:cNvPr id="40" name="TextBox 39">
            <a:extLst>
              <a:ext uri="{FF2B5EF4-FFF2-40B4-BE49-F238E27FC236}">
                <a16:creationId xmlns:a16="http://schemas.microsoft.com/office/drawing/2014/main" id="{021FB790-107E-4795-EC7E-B58A44C011E3}"/>
              </a:ext>
            </a:extLst>
          </p:cNvPr>
          <p:cNvSpPr txBox="1"/>
          <p:nvPr/>
        </p:nvSpPr>
        <p:spPr>
          <a:xfrm>
            <a:off x="8080848" y="2028217"/>
            <a:ext cx="1174871" cy="396713"/>
          </a:xfrm>
          <a:prstGeom prst="rect">
            <a:avLst/>
          </a:prstGeom>
          <a:noFill/>
          <a:ln>
            <a:solidFill>
              <a:srgbClr val="FF0000"/>
            </a:solidFill>
          </a:ln>
        </p:spPr>
        <p:txBody>
          <a:bodyPr wrap="square" lIns="88075" tIns="44038" rIns="88075" bIns="44038" rtlCol="0">
            <a:spAutoFit/>
          </a:bodyPr>
          <a:lstStyle/>
          <a:p>
            <a:r>
              <a:rPr lang="en-US" sz="400">
                <a:solidFill>
                  <a:srgbClr val="FF0000"/>
                </a:solidFill>
              </a:rPr>
              <a:t>Amgen pipeline. https://www.amgenpipeline.com/-/media/themes/amgen/amgenpipeline-com/amgenpipeline-com/pdf/amgen-pipeline-chart.pdf. Accessed January 16, 2023: 6-Table 1</a:t>
            </a:r>
            <a:endParaRPr lang="en-IN" sz="400">
              <a:solidFill>
                <a:srgbClr val="FF0000"/>
              </a:solidFill>
            </a:endParaRPr>
          </a:p>
        </p:txBody>
      </p:sp>
      <p:cxnSp>
        <p:nvCxnSpPr>
          <p:cNvPr id="41" name="Straight Arrow Connector 40">
            <a:extLst>
              <a:ext uri="{FF2B5EF4-FFF2-40B4-BE49-F238E27FC236}">
                <a16:creationId xmlns:a16="http://schemas.microsoft.com/office/drawing/2014/main" id="{F0FD9F2E-9D4D-FCCC-ECE6-CC1A25302544}"/>
              </a:ext>
            </a:extLst>
          </p:cNvPr>
          <p:cNvCxnSpPr>
            <a:stCxn id="114" idx="3"/>
          </p:cNvCxnSpPr>
          <p:nvPr/>
        </p:nvCxnSpPr>
        <p:spPr>
          <a:xfrm flipV="1">
            <a:off x="1135473" y="2982640"/>
            <a:ext cx="1468405" cy="29669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5E40BB86-EE91-B1DD-375E-D7F57BE0BA2E}"/>
              </a:ext>
            </a:extLst>
          </p:cNvPr>
          <p:cNvCxnSpPr>
            <a:stCxn id="32" idx="1"/>
          </p:cNvCxnSpPr>
          <p:nvPr/>
        </p:nvCxnSpPr>
        <p:spPr>
          <a:xfrm>
            <a:off x="1383465" y="1977850"/>
            <a:ext cx="1325345" cy="67310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5325F493-5421-05A9-93C6-8E0D75EDC303}"/>
              </a:ext>
            </a:extLst>
          </p:cNvPr>
          <p:cNvSpPr txBox="1"/>
          <p:nvPr/>
        </p:nvSpPr>
        <p:spPr>
          <a:xfrm>
            <a:off x="16901" y="4167193"/>
            <a:ext cx="1191384" cy="550601"/>
          </a:xfrm>
          <a:prstGeom prst="rect">
            <a:avLst/>
          </a:prstGeom>
          <a:noFill/>
          <a:ln>
            <a:solidFill>
              <a:srgbClr val="FF0000"/>
            </a:solidFill>
          </a:ln>
        </p:spPr>
        <p:txBody>
          <a:bodyPr wrap="square" lIns="88075" tIns="44038" rIns="88075" bIns="44038" rtlCol="0">
            <a:spAutoFit/>
          </a:bodyPr>
          <a:lstStyle/>
          <a:p>
            <a:r>
              <a:rPr lang="en-US" sz="500">
                <a:solidFill>
                  <a:srgbClr val="FF0000"/>
                </a:solidFill>
              </a:rPr>
              <a:t>Amgen pipeline. https://www.amgenpipeline.com/-/media/themes/amgen/amgenpipeline-com/amgenpipeline-com/pdf/amgen-pipeline-chart.pdf. Accessed January 16, 2023: 6-Table 1</a:t>
            </a:r>
            <a:endParaRPr lang="en-IN" sz="500">
              <a:solidFill>
                <a:srgbClr val="FF0000"/>
              </a:solidFill>
            </a:endParaRPr>
          </a:p>
        </p:txBody>
      </p:sp>
      <p:cxnSp>
        <p:nvCxnSpPr>
          <p:cNvPr id="50" name="Straight Arrow Connector 49">
            <a:extLst>
              <a:ext uri="{FF2B5EF4-FFF2-40B4-BE49-F238E27FC236}">
                <a16:creationId xmlns:a16="http://schemas.microsoft.com/office/drawing/2014/main" id="{F9B899E2-7AA8-B0CB-A751-7693DF4196E1}"/>
              </a:ext>
            </a:extLst>
          </p:cNvPr>
          <p:cNvCxnSpPr>
            <a:stCxn id="49" idx="3"/>
          </p:cNvCxnSpPr>
          <p:nvPr/>
        </p:nvCxnSpPr>
        <p:spPr>
          <a:xfrm flipV="1">
            <a:off x="1208285" y="3621917"/>
            <a:ext cx="1366162" cy="82057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EB86E7F2-4C1A-9EE6-C287-CCFE1FDBEC70}"/>
              </a:ext>
            </a:extLst>
          </p:cNvPr>
          <p:cNvSpPr txBox="1"/>
          <p:nvPr/>
        </p:nvSpPr>
        <p:spPr>
          <a:xfrm>
            <a:off x="8125464" y="3434565"/>
            <a:ext cx="1097972" cy="396713"/>
          </a:xfrm>
          <a:prstGeom prst="rect">
            <a:avLst/>
          </a:prstGeom>
          <a:noFill/>
          <a:ln>
            <a:solidFill>
              <a:srgbClr val="FF0000"/>
            </a:solidFill>
          </a:ln>
        </p:spPr>
        <p:txBody>
          <a:bodyPr wrap="square" lIns="88075" tIns="44038" rIns="88075" bIns="44038" rtlCol="0">
            <a:spAutoFit/>
          </a:bodyPr>
          <a:lstStyle/>
          <a:p>
            <a:r>
              <a:rPr lang="en-US" sz="500">
                <a:solidFill>
                  <a:srgbClr val="FF0000"/>
                </a:solidFill>
              </a:rPr>
              <a:t>ClinicalTrials.gov. https://clinicaltrials.gov/ct2/show/NCT04761627. Accessed January 16, 2023: 3-A-3</a:t>
            </a:r>
            <a:endParaRPr lang="en-IN" sz="500">
              <a:solidFill>
                <a:srgbClr val="FF0000"/>
              </a:solidFill>
            </a:endParaRPr>
          </a:p>
        </p:txBody>
      </p:sp>
      <p:cxnSp>
        <p:nvCxnSpPr>
          <p:cNvPr id="89" name="Straight Arrow Connector 88">
            <a:extLst>
              <a:ext uri="{FF2B5EF4-FFF2-40B4-BE49-F238E27FC236}">
                <a16:creationId xmlns:a16="http://schemas.microsoft.com/office/drawing/2014/main" id="{3CEFDAAE-2563-EA79-231C-90F266CDD855}"/>
              </a:ext>
            </a:extLst>
          </p:cNvPr>
          <p:cNvCxnSpPr>
            <a:stCxn id="72" idx="1"/>
          </p:cNvCxnSpPr>
          <p:nvPr/>
        </p:nvCxnSpPr>
        <p:spPr>
          <a:xfrm flipH="1" flipV="1">
            <a:off x="7261749" y="3023298"/>
            <a:ext cx="863715" cy="60962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986033AC-F977-DAD8-C065-B7C99D696C03}"/>
              </a:ext>
            </a:extLst>
          </p:cNvPr>
          <p:cNvCxnSpPr>
            <a:stCxn id="146" idx="1"/>
          </p:cNvCxnSpPr>
          <p:nvPr/>
        </p:nvCxnSpPr>
        <p:spPr>
          <a:xfrm flipH="1" flipV="1">
            <a:off x="7258331" y="3621917"/>
            <a:ext cx="774126" cy="128246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AC756930-B7AC-6BBD-D6AA-FFB184A1E20E}"/>
              </a:ext>
            </a:extLst>
          </p:cNvPr>
          <p:cNvSpPr txBox="1"/>
          <p:nvPr/>
        </p:nvSpPr>
        <p:spPr>
          <a:xfrm>
            <a:off x="28409" y="4767625"/>
            <a:ext cx="1258410" cy="319769"/>
          </a:xfrm>
          <a:prstGeom prst="rect">
            <a:avLst/>
          </a:prstGeom>
          <a:noFill/>
          <a:ln>
            <a:solidFill>
              <a:srgbClr val="FF0000"/>
            </a:solidFill>
          </a:ln>
        </p:spPr>
        <p:txBody>
          <a:bodyPr wrap="square" lIns="88075" tIns="44038" rIns="88075" bIns="44038" rtlCol="0">
            <a:spAutoFit/>
          </a:bodyPr>
          <a:lstStyle/>
          <a:p>
            <a:r>
              <a:rPr lang="en-US" sz="500">
                <a:solidFill>
                  <a:srgbClr val="FF0000"/>
                </a:solidFill>
              </a:rPr>
              <a:t>ClinicalTrials.gov. NCT04270747. https://clinicaltrials.gov/ct2/show/NCT04270747. Accessed January 16, 2023: 3-A-3</a:t>
            </a:r>
            <a:endParaRPr lang="en-IN" sz="500">
              <a:solidFill>
                <a:srgbClr val="FF0000"/>
              </a:solidFill>
            </a:endParaRPr>
          </a:p>
        </p:txBody>
      </p:sp>
      <p:cxnSp>
        <p:nvCxnSpPr>
          <p:cNvPr id="96" name="Straight Arrow Connector 95">
            <a:extLst>
              <a:ext uri="{FF2B5EF4-FFF2-40B4-BE49-F238E27FC236}">
                <a16:creationId xmlns:a16="http://schemas.microsoft.com/office/drawing/2014/main" id="{B0F4B9E3-4A02-68D5-499C-C116984EDAAA}"/>
              </a:ext>
            </a:extLst>
          </p:cNvPr>
          <p:cNvCxnSpPr/>
          <p:nvPr/>
        </p:nvCxnSpPr>
        <p:spPr>
          <a:xfrm flipV="1">
            <a:off x="3663892" y="3632854"/>
            <a:ext cx="1617919" cy="102781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69849CA1-A89F-92CF-608B-154DC77D10ED}"/>
              </a:ext>
            </a:extLst>
          </p:cNvPr>
          <p:cNvSpPr txBox="1"/>
          <p:nvPr/>
        </p:nvSpPr>
        <p:spPr>
          <a:xfrm>
            <a:off x="8084266" y="1581937"/>
            <a:ext cx="1124391" cy="396713"/>
          </a:xfrm>
          <a:prstGeom prst="rect">
            <a:avLst/>
          </a:prstGeom>
          <a:noFill/>
          <a:ln>
            <a:solidFill>
              <a:srgbClr val="FF0000"/>
            </a:solidFill>
          </a:ln>
        </p:spPr>
        <p:txBody>
          <a:bodyPr wrap="square" lIns="88075" tIns="44038" rIns="88075" bIns="44038" rtlCol="0">
            <a:spAutoFit/>
          </a:bodyPr>
          <a:lstStyle/>
          <a:p>
            <a:r>
              <a:rPr lang="en-US" sz="500">
                <a:solidFill>
                  <a:srgbClr val="FF0000"/>
                </a:solidFill>
              </a:rPr>
              <a:t>ClinicalTrials.gov. NCT05073315. https://clinicaltrials.gov/ct2/show/NCT05073315. Accessed January 16, 2023: 2-A-10</a:t>
            </a:r>
            <a:endParaRPr lang="en-IN" sz="500">
              <a:solidFill>
                <a:srgbClr val="FF0000"/>
              </a:solidFill>
            </a:endParaRPr>
          </a:p>
        </p:txBody>
      </p:sp>
      <p:cxnSp>
        <p:nvCxnSpPr>
          <p:cNvPr id="84" name="Straight Arrow Connector 83">
            <a:extLst>
              <a:ext uri="{FF2B5EF4-FFF2-40B4-BE49-F238E27FC236}">
                <a16:creationId xmlns:a16="http://schemas.microsoft.com/office/drawing/2014/main" id="{46ED943F-14E0-D758-5FA6-F98BD9E6D0BF}"/>
              </a:ext>
            </a:extLst>
          </p:cNvPr>
          <p:cNvCxnSpPr/>
          <p:nvPr/>
        </p:nvCxnSpPr>
        <p:spPr>
          <a:xfrm flipH="1">
            <a:off x="5643628" y="1605739"/>
            <a:ext cx="0" cy="93572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BA1FC710-6F4B-A78B-7892-BF0C7D036144}"/>
              </a:ext>
            </a:extLst>
          </p:cNvPr>
          <p:cNvSpPr txBox="1"/>
          <p:nvPr/>
        </p:nvSpPr>
        <p:spPr>
          <a:xfrm>
            <a:off x="5319" y="1495299"/>
            <a:ext cx="1159333" cy="550601"/>
          </a:xfrm>
          <a:prstGeom prst="rect">
            <a:avLst/>
          </a:prstGeom>
          <a:noFill/>
          <a:ln>
            <a:solidFill>
              <a:srgbClr val="FF0000"/>
            </a:solidFill>
          </a:ln>
        </p:spPr>
        <p:txBody>
          <a:bodyPr wrap="square" lIns="88075" tIns="44038" rIns="88075" bIns="44038" rtlCol="0">
            <a:spAutoFit/>
          </a:bodyPr>
          <a:lstStyle/>
          <a:p>
            <a:r>
              <a:rPr lang="en-US" sz="500">
                <a:solidFill>
                  <a:srgbClr val="FF0000"/>
                </a:solidFill>
              </a:rPr>
              <a:t>Amgen pipeline. https://www.amgenpipeline.com/-/media/themes/amgen/amgenpipeline-com/amgenpipeline-com/pdf/amgen-pipeline-chart.pdf. Accessed January 16, 2023: 1-Table 1</a:t>
            </a:r>
            <a:endParaRPr lang="en-IN" sz="500">
              <a:solidFill>
                <a:srgbClr val="FF0000"/>
              </a:solidFill>
            </a:endParaRPr>
          </a:p>
        </p:txBody>
      </p:sp>
      <p:sp>
        <p:nvSpPr>
          <p:cNvPr id="113" name="TextBox 112">
            <a:extLst>
              <a:ext uri="{FF2B5EF4-FFF2-40B4-BE49-F238E27FC236}">
                <a16:creationId xmlns:a16="http://schemas.microsoft.com/office/drawing/2014/main" id="{E533DAC7-77BB-0920-AC89-0835ED11E55D}"/>
              </a:ext>
            </a:extLst>
          </p:cNvPr>
          <p:cNvSpPr txBox="1"/>
          <p:nvPr/>
        </p:nvSpPr>
        <p:spPr>
          <a:xfrm>
            <a:off x="8099232" y="2455887"/>
            <a:ext cx="1124859" cy="273602"/>
          </a:xfrm>
          <a:prstGeom prst="rect">
            <a:avLst/>
          </a:prstGeom>
          <a:noFill/>
          <a:ln>
            <a:solidFill>
              <a:srgbClr val="FF0000"/>
            </a:solidFill>
          </a:ln>
        </p:spPr>
        <p:txBody>
          <a:bodyPr wrap="square" lIns="88075" tIns="44038" rIns="88075" bIns="44038" rtlCol="0">
            <a:spAutoFit/>
          </a:bodyPr>
          <a:lstStyle/>
          <a:p>
            <a:r>
              <a:rPr lang="en-US" sz="400">
                <a:solidFill>
                  <a:srgbClr val="FF0000"/>
                </a:solidFill>
              </a:rPr>
              <a:t>ClinicalTrials.gov. https://clinicaltrials.gov/ct2/show/NCT04607980. Accessed January 16, 2023: 3-A-3</a:t>
            </a:r>
            <a:endParaRPr lang="en-IN" sz="400">
              <a:solidFill>
                <a:srgbClr val="FF0000"/>
              </a:solidFill>
            </a:endParaRPr>
          </a:p>
        </p:txBody>
      </p:sp>
      <p:sp>
        <p:nvSpPr>
          <p:cNvPr id="114" name="TextBox 113">
            <a:extLst>
              <a:ext uri="{FF2B5EF4-FFF2-40B4-BE49-F238E27FC236}">
                <a16:creationId xmlns:a16="http://schemas.microsoft.com/office/drawing/2014/main" id="{F4C98E15-B0D0-DF51-EE6D-15BD6662B8F6}"/>
              </a:ext>
            </a:extLst>
          </p:cNvPr>
          <p:cNvSpPr txBox="1"/>
          <p:nvPr/>
        </p:nvSpPr>
        <p:spPr>
          <a:xfrm>
            <a:off x="-12888" y="3004030"/>
            <a:ext cx="1148361" cy="550601"/>
          </a:xfrm>
          <a:prstGeom prst="rect">
            <a:avLst/>
          </a:prstGeom>
          <a:noFill/>
          <a:ln>
            <a:solidFill>
              <a:srgbClr val="FF0000"/>
            </a:solidFill>
          </a:ln>
        </p:spPr>
        <p:txBody>
          <a:bodyPr wrap="square" lIns="88075" tIns="44038" rIns="88075" bIns="44038" rtlCol="0">
            <a:spAutoFit/>
          </a:bodyPr>
          <a:lstStyle/>
          <a:p>
            <a:r>
              <a:rPr lang="en-US" sz="500">
                <a:solidFill>
                  <a:srgbClr val="FF0000"/>
                </a:solidFill>
              </a:rPr>
              <a:t>Amgen pipeline. https://www.amgenpipeline.com/-/media/themes/amgen/amgenpipeline-com/amgenpipeline-com/pdf/amgen-pipeline-chart.pdf. Accessed January 16, 2023: 6-Table 1</a:t>
            </a:r>
            <a:endParaRPr lang="en-IN" sz="500">
              <a:solidFill>
                <a:srgbClr val="FF0000"/>
              </a:solidFill>
            </a:endParaRPr>
          </a:p>
        </p:txBody>
      </p:sp>
      <p:cxnSp>
        <p:nvCxnSpPr>
          <p:cNvPr id="116" name="Straight Arrow Connector 115">
            <a:extLst>
              <a:ext uri="{FF2B5EF4-FFF2-40B4-BE49-F238E27FC236}">
                <a16:creationId xmlns:a16="http://schemas.microsoft.com/office/drawing/2014/main" id="{4A9DEF2A-D1FC-A8C5-DA7D-BF43469CA344}"/>
              </a:ext>
            </a:extLst>
          </p:cNvPr>
          <p:cNvCxnSpPr/>
          <p:nvPr/>
        </p:nvCxnSpPr>
        <p:spPr>
          <a:xfrm flipH="1">
            <a:off x="6111159" y="2727378"/>
            <a:ext cx="1531995" cy="104947"/>
          </a:xfrm>
          <a:prstGeom prst="straightConnector1">
            <a:avLst/>
          </a:prstGeom>
          <a:ln w="31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8" name="TextBox 117">
            <a:extLst>
              <a:ext uri="{FF2B5EF4-FFF2-40B4-BE49-F238E27FC236}">
                <a16:creationId xmlns:a16="http://schemas.microsoft.com/office/drawing/2014/main" id="{F10CAAC6-6F04-478C-08B8-65E85B707016}"/>
              </a:ext>
            </a:extLst>
          </p:cNvPr>
          <p:cNvSpPr txBox="1"/>
          <p:nvPr/>
        </p:nvSpPr>
        <p:spPr>
          <a:xfrm>
            <a:off x="8113804" y="2738286"/>
            <a:ext cx="1124859" cy="273602"/>
          </a:xfrm>
          <a:prstGeom prst="rect">
            <a:avLst/>
          </a:prstGeom>
          <a:noFill/>
          <a:ln>
            <a:solidFill>
              <a:srgbClr val="FF0000"/>
            </a:solidFill>
          </a:ln>
        </p:spPr>
        <p:txBody>
          <a:bodyPr wrap="square" lIns="88075" tIns="44038" rIns="88075" bIns="44038" rtlCol="0">
            <a:spAutoFit/>
          </a:bodyPr>
          <a:lstStyle/>
          <a:p>
            <a:r>
              <a:rPr lang="en-US" sz="400">
                <a:solidFill>
                  <a:srgbClr val="FF0000"/>
                </a:solidFill>
              </a:rPr>
              <a:t>ClinicalTrials.gov. https://clinicaltrials.gov/ct2/show/NCT04761627. Accessed January 16, 2023: 3-A-1</a:t>
            </a:r>
            <a:endParaRPr lang="en-IN" sz="400">
              <a:solidFill>
                <a:srgbClr val="FF0000"/>
              </a:solidFill>
            </a:endParaRPr>
          </a:p>
        </p:txBody>
      </p:sp>
      <p:cxnSp>
        <p:nvCxnSpPr>
          <p:cNvPr id="119" name="Straight Arrow Connector 118">
            <a:extLst>
              <a:ext uri="{FF2B5EF4-FFF2-40B4-BE49-F238E27FC236}">
                <a16:creationId xmlns:a16="http://schemas.microsoft.com/office/drawing/2014/main" id="{8EE440EB-6C96-21A9-C540-11FCD3EB70D4}"/>
              </a:ext>
            </a:extLst>
          </p:cNvPr>
          <p:cNvCxnSpPr/>
          <p:nvPr/>
        </p:nvCxnSpPr>
        <p:spPr>
          <a:xfrm flipH="1">
            <a:off x="6115907" y="2731774"/>
            <a:ext cx="1746094" cy="143313"/>
          </a:xfrm>
          <a:prstGeom prst="straightConnector1">
            <a:avLst/>
          </a:prstGeom>
          <a:ln w="31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35B2D6A1-0A4E-4967-07D9-5D4B1B3CB2AD}"/>
              </a:ext>
            </a:extLst>
          </p:cNvPr>
          <p:cNvCxnSpPr>
            <a:stCxn id="118" idx="1"/>
          </p:cNvCxnSpPr>
          <p:nvPr/>
        </p:nvCxnSpPr>
        <p:spPr>
          <a:xfrm flipH="1" flipV="1">
            <a:off x="7501253" y="2828713"/>
            <a:ext cx="612551" cy="46374"/>
          </a:xfrm>
          <a:prstGeom prst="line">
            <a:avLst/>
          </a:prstGeom>
          <a:ln w="3175">
            <a:solidFill>
              <a:srgbClr val="FF0000"/>
            </a:solidFill>
          </a:ln>
        </p:spPr>
        <p:style>
          <a:lnRef idx="1">
            <a:schemeClr val="accent1"/>
          </a:lnRef>
          <a:fillRef idx="0">
            <a:schemeClr val="accent1"/>
          </a:fillRef>
          <a:effectRef idx="0">
            <a:schemeClr val="accent1"/>
          </a:effectRef>
          <a:fontRef idx="minor">
            <a:schemeClr val="tx1"/>
          </a:fontRef>
        </p:style>
      </p:cxnSp>
      <p:sp>
        <p:nvSpPr>
          <p:cNvPr id="146" name="TextBox 145">
            <a:extLst>
              <a:ext uri="{FF2B5EF4-FFF2-40B4-BE49-F238E27FC236}">
                <a16:creationId xmlns:a16="http://schemas.microsoft.com/office/drawing/2014/main" id="{878B915E-66A7-F7B8-D427-7A28FEFCD662}"/>
              </a:ext>
            </a:extLst>
          </p:cNvPr>
          <p:cNvSpPr txBox="1"/>
          <p:nvPr/>
        </p:nvSpPr>
        <p:spPr>
          <a:xfrm>
            <a:off x="8032457" y="4744494"/>
            <a:ext cx="1258410" cy="319769"/>
          </a:xfrm>
          <a:prstGeom prst="rect">
            <a:avLst/>
          </a:prstGeom>
          <a:noFill/>
          <a:ln>
            <a:solidFill>
              <a:srgbClr val="FF0000"/>
            </a:solidFill>
          </a:ln>
        </p:spPr>
        <p:txBody>
          <a:bodyPr wrap="square" lIns="88075" tIns="44038" rIns="88075" bIns="44038" rtlCol="0">
            <a:spAutoFit/>
          </a:bodyPr>
          <a:lstStyle/>
          <a:p>
            <a:r>
              <a:rPr lang="en-US" sz="500">
                <a:solidFill>
                  <a:srgbClr val="FF0000"/>
                </a:solidFill>
              </a:rPr>
              <a:t>ClinicalTrials.gov. NCT04270747. https://clinicaltrials.gov/ct2/show/NCT04270747. Accessed January 16, 2023: 3-A-5</a:t>
            </a:r>
            <a:endParaRPr lang="en-IN" sz="500">
              <a:solidFill>
                <a:srgbClr val="FF0000"/>
              </a:solidFill>
            </a:endParaRPr>
          </a:p>
        </p:txBody>
      </p:sp>
      <p:sp>
        <p:nvSpPr>
          <p:cNvPr id="21" name="TextBox 20">
            <a:extLst>
              <a:ext uri="{FF2B5EF4-FFF2-40B4-BE49-F238E27FC236}">
                <a16:creationId xmlns:a16="http://schemas.microsoft.com/office/drawing/2014/main" id="{5BDAB304-5F06-E864-85CD-C14E93337C40}"/>
              </a:ext>
            </a:extLst>
          </p:cNvPr>
          <p:cNvSpPr txBox="1"/>
          <p:nvPr/>
        </p:nvSpPr>
        <p:spPr>
          <a:xfrm>
            <a:off x="-6824" y="3579061"/>
            <a:ext cx="1169745" cy="550601"/>
          </a:xfrm>
          <a:prstGeom prst="rect">
            <a:avLst/>
          </a:prstGeom>
          <a:noFill/>
          <a:ln>
            <a:solidFill>
              <a:srgbClr val="FF0000"/>
            </a:solidFill>
          </a:ln>
        </p:spPr>
        <p:txBody>
          <a:bodyPr wrap="square" lIns="88075" tIns="44038" rIns="88075" bIns="44038" rtlCol="0">
            <a:spAutoFit/>
          </a:bodyPr>
          <a:lstStyle/>
          <a:p>
            <a:r>
              <a:rPr lang="en-US" sz="500">
                <a:solidFill>
                  <a:srgbClr val="FF0000"/>
                </a:solidFill>
              </a:rPr>
              <a:t>Amgen pipeline. https://www.amgenpipeline.com/-/media/themes/amgen/amgenpipeline-com/amgenpipeline-com/pdf/amgen-pipeline-chart.pdf. Accessed January 16, 2023: 7-Table 1</a:t>
            </a:r>
            <a:endParaRPr lang="en-IN" sz="500">
              <a:solidFill>
                <a:srgbClr val="FF0000"/>
              </a:solidFill>
            </a:endParaRPr>
          </a:p>
        </p:txBody>
      </p:sp>
      <p:cxnSp>
        <p:nvCxnSpPr>
          <p:cNvPr id="25" name="Straight Arrow Connector 24">
            <a:extLst>
              <a:ext uri="{FF2B5EF4-FFF2-40B4-BE49-F238E27FC236}">
                <a16:creationId xmlns:a16="http://schemas.microsoft.com/office/drawing/2014/main" id="{085EB00F-535F-CABB-5838-7995165A729A}"/>
              </a:ext>
            </a:extLst>
          </p:cNvPr>
          <p:cNvCxnSpPr/>
          <p:nvPr/>
        </p:nvCxnSpPr>
        <p:spPr>
          <a:xfrm flipV="1">
            <a:off x="1153977" y="3250835"/>
            <a:ext cx="1411943" cy="55060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4D42C106-CCC9-F972-8740-FB474E5F89A8}"/>
              </a:ext>
            </a:extLst>
          </p:cNvPr>
          <p:cNvSpPr/>
          <p:nvPr/>
        </p:nvSpPr>
        <p:spPr>
          <a:xfrm>
            <a:off x="2609078" y="2819015"/>
            <a:ext cx="1503353" cy="283304"/>
          </a:xfrm>
          <a:prstGeom prst="rect">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ectangle 28">
            <a:extLst>
              <a:ext uri="{FF2B5EF4-FFF2-40B4-BE49-F238E27FC236}">
                <a16:creationId xmlns:a16="http://schemas.microsoft.com/office/drawing/2014/main" id="{3C794B1D-98A4-1614-E4B8-571395978EC5}"/>
              </a:ext>
            </a:extLst>
          </p:cNvPr>
          <p:cNvSpPr/>
          <p:nvPr/>
        </p:nvSpPr>
        <p:spPr>
          <a:xfrm>
            <a:off x="2574447" y="3109183"/>
            <a:ext cx="1503353" cy="283304"/>
          </a:xfrm>
          <a:prstGeom prst="rect">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Rectangle 29">
            <a:extLst>
              <a:ext uri="{FF2B5EF4-FFF2-40B4-BE49-F238E27FC236}">
                <a16:creationId xmlns:a16="http://schemas.microsoft.com/office/drawing/2014/main" id="{77B72718-4BC9-1E7C-86B7-535F5456B809}"/>
              </a:ext>
            </a:extLst>
          </p:cNvPr>
          <p:cNvSpPr/>
          <p:nvPr/>
        </p:nvSpPr>
        <p:spPr>
          <a:xfrm>
            <a:off x="2586691" y="3451772"/>
            <a:ext cx="1503353" cy="283304"/>
          </a:xfrm>
          <a:prstGeom prst="rect">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5" name="Straight Connector 54">
            <a:extLst>
              <a:ext uri="{FF2B5EF4-FFF2-40B4-BE49-F238E27FC236}">
                <a16:creationId xmlns:a16="http://schemas.microsoft.com/office/drawing/2014/main" id="{010B86C6-6F71-BA17-28BF-C6692E0606E4}"/>
              </a:ext>
            </a:extLst>
          </p:cNvPr>
          <p:cNvCxnSpPr>
            <a:stCxn id="40" idx="1"/>
          </p:cNvCxnSpPr>
          <p:nvPr/>
        </p:nvCxnSpPr>
        <p:spPr>
          <a:xfrm flipH="1">
            <a:off x="7643154" y="2226574"/>
            <a:ext cx="437694" cy="50181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C43DC75-9C52-DCA0-7452-A23D22CCA13F}"/>
              </a:ext>
            </a:extLst>
          </p:cNvPr>
          <p:cNvCxnSpPr>
            <a:stCxn id="113" idx="1"/>
          </p:cNvCxnSpPr>
          <p:nvPr/>
        </p:nvCxnSpPr>
        <p:spPr>
          <a:xfrm flipH="1">
            <a:off x="7862001" y="2592688"/>
            <a:ext cx="237231" cy="13469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C45C52DB-B600-B94B-4D83-F090B60086C0}"/>
              </a:ext>
            </a:extLst>
          </p:cNvPr>
          <p:cNvCxnSpPr/>
          <p:nvPr/>
        </p:nvCxnSpPr>
        <p:spPr>
          <a:xfrm flipH="1">
            <a:off x="6111159" y="2820712"/>
            <a:ext cx="1390094" cy="88666"/>
          </a:xfrm>
          <a:prstGeom prst="straightConnector1">
            <a:avLst/>
          </a:prstGeom>
          <a:ln w="31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7CB0C557-97F8-0BC1-07DC-3A258F33E2E9}"/>
              </a:ext>
            </a:extLst>
          </p:cNvPr>
          <p:cNvCxnSpPr>
            <a:endCxn id="95" idx="3"/>
          </p:cNvCxnSpPr>
          <p:nvPr/>
        </p:nvCxnSpPr>
        <p:spPr>
          <a:xfrm flipH="1">
            <a:off x="1286819" y="4660670"/>
            <a:ext cx="2391417" cy="2668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88" name="TextBox 87">
            <a:extLst>
              <a:ext uri="{FF2B5EF4-FFF2-40B4-BE49-F238E27FC236}">
                <a16:creationId xmlns:a16="http://schemas.microsoft.com/office/drawing/2014/main" id="{B46F6F4D-3F5D-FCB9-AEB1-D2B22A91CCAC}"/>
              </a:ext>
            </a:extLst>
          </p:cNvPr>
          <p:cNvSpPr txBox="1"/>
          <p:nvPr/>
        </p:nvSpPr>
        <p:spPr>
          <a:xfrm>
            <a:off x="8106087" y="3869116"/>
            <a:ext cx="1124391" cy="396713"/>
          </a:xfrm>
          <a:prstGeom prst="rect">
            <a:avLst/>
          </a:prstGeom>
          <a:noFill/>
          <a:ln>
            <a:solidFill>
              <a:srgbClr val="FF0000"/>
            </a:solidFill>
          </a:ln>
        </p:spPr>
        <p:txBody>
          <a:bodyPr wrap="square" lIns="88075" tIns="44038" rIns="88075" bIns="44038" rtlCol="0">
            <a:spAutoFit/>
          </a:bodyPr>
          <a:lstStyle/>
          <a:p>
            <a:r>
              <a:rPr lang="en-US" sz="500">
                <a:solidFill>
                  <a:srgbClr val="FF0000"/>
                </a:solidFill>
              </a:rPr>
              <a:t>ClinicalTrials.gov. NCT03818607. https://clinicaltrials.gov/ct2/show/ NCT03818607. Accessed January 16, 2023: 2-A-10</a:t>
            </a:r>
            <a:endParaRPr lang="en-IN" sz="500">
              <a:solidFill>
                <a:srgbClr val="FF0000"/>
              </a:solidFill>
            </a:endParaRPr>
          </a:p>
        </p:txBody>
      </p:sp>
      <p:sp>
        <p:nvSpPr>
          <p:cNvPr id="91" name="TextBox 90">
            <a:extLst>
              <a:ext uri="{FF2B5EF4-FFF2-40B4-BE49-F238E27FC236}">
                <a16:creationId xmlns:a16="http://schemas.microsoft.com/office/drawing/2014/main" id="{91FB4718-07BC-99C1-90D1-6E6974E1FDC2}"/>
              </a:ext>
            </a:extLst>
          </p:cNvPr>
          <p:cNvSpPr txBox="1"/>
          <p:nvPr/>
        </p:nvSpPr>
        <p:spPr>
          <a:xfrm>
            <a:off x="8098418" y="4303666"/>
            <a:ext cx="1124391" cy="396713"/>
          </a:xfrm>
          <a:prstGeom prst="rect">
            <a:avLst/>
          </a:prstGeom>
          <a:noFill/>
          <a:ln>
            <a:solidFill>
              <a:srgbClr val="FF0000"/>
            </a:solidFill>
          </a:ln>
        </p:spPr>
        <p:txBody>
          <a:bodyPr wrap="square" lIns="88075" tIns="44038" rIns="88075" bIns="44038" rtlCol="0">
            <a:spAutoFit/>
          </a:bodyPr>
          <a:lstStyle/>
          <a:p>
            <a:r>
              <a:rPr lang="en-US" sz="500">
                <a:solidFill>
                  <a:srgbClr val="FF0000"/>
                </a:solidFill>
              </a:rPr>
              <a:t>ClinicalTrials.gov. NCT03818607. https://clinicaltrials.gov/ct2/show/ NCT03818607. Accessed January 16, 2023: 1-Title; 2-A-8</a:t>
            </a:r>
            <a:endParaRPr lang="en-IN" sz="500">
              <a:solidFill>
                <a:srgbClr val="FF0000"/>
              </a:solidFill>
            </a:endParaRPr>
          </a:p>
        </p:txBody>
      </p:sp>
      <p:cxnSp>
        <p:nvCxnSpPr>
          <p:cNvPr id="94" name="Straight Connector 93">
            <a:extLst>
              <a:ext uri="{FF2B5EF4-FFF2-40B4-BE49-F238E27FC236}">
                <a16:creationId xmlns:a16="http://schemas.microsoft.com/office/drawing/2014/main" id="{7DAB97F8-50C6-554E-85CD-9911C898B181}"/>
              </a:ext>
            </a:extLst>
          </p:cNvPr>
          <p:cNvCxnSpPr/>
          <p:nvPr/>
        </p:nvCxnSpPr>
        <p:spPr>
          <a:xfrm flipH="1" flipV="1">
            <a:off x="7321996" y="3337462"/>
            <a:ext cx="784091" cy="1058391"/>
          </a:xfrm>
          <a:prstGeom prst="line">
            <a:avLst/>
          </a:prstGeom>
          <a:ln w="31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297EB200-47C1-098B-C564-A567CF4979B4}"/>
              </a:ext>
            </a:extLst>
          </p:cNvPr>
          <p:cNvCxnSpPr/>
          <p:nvPr/>
        </p:nvCxnSpPr>
        <p:spPr>
          <a:xfrm flipH="1" flipV="1">
            <a:off x="7386918" y="3279330"/>
            <a:ext cx="726597" cy="63998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E0F8579B-5F99-FCCE-E447-731DA8A209ED}"/>
              </a:ext>
            </a:extLst>
          </p:cNvPr>
          <p:cNvCxnSpPr/>
          <p:nvPr/>
        </p:nvCxnSpPr>
        <p:spPr>
          <a:xfrm flipH="1" flipV="1">
            <a:off x="6163777" y="3293727"/>
            <a:ext cx="1158219" cy="3775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B4B7344-7D91-669B-C321-860584E37A0B}"/>
              </a:ext>
            </a:extLst>
          </p:cNvPr>
          <p:cNvSpPr txBox="1"/>
          <p:nvPr/>
        </p:nvSpPr>
        <p:spPr>
          <a:xfrm>
            <a:off x="23153" y="1086286"/>
            <a:ext cx="1076278" cy="369332"/>
          </a:xfrm>
          <a:prstGeom prst="rect">
            <a:avLst/>
          </a:prstGeom>
          <a:noFill/>
          <a:ln>
            <a:solidFill>
              <a:srgbClr val="FF0000"/>
            </a:solidFill>
          </a:ln>
        </p:spPr>
        <p:txBody>
          <a:bodyPr wrap="square">
            <a:spAutoFit/>
          </a:bodyPr>
          <a:lstStyle/>
          <a:p>
            <a:r>
              <a:rPr lang="en-US" sz="600" err="1">
                <a:solidFill>
                  <a:srgbClr val="FF0000"/>
                </a:solidFill>
              </a:rPr>
              <a:t>Amjevita (adalimumab-atto). PI. Amgen. 7/2022: 1-A-8</a:t>
            </a:r>
            <a:endParaRPr lang="en-IN" sz="600">
              <a:solidFill>
                <a:srgbClr val="FF0000"/>
              </a:solidFill>
            </a:endParaRPr>
          </a:p>
        </p:txBody>
      </p:sp>
      <p:sp>
        <p:nvSpPr>
          <p:cNvPr id="6" name="Rectangle 5">
            <a:extLst>
              <a:ext uri="{FF2B5EF4-FFF2-40B4-BE49-F238E27FC236}">
                <a16:creationId xmlns:a16="http://schemas.microsoft.com/office/drawing/2014/main" id="{0320A217-2625-F65A-26FC-C33B02A6BC3E}"/>
              </a:ext>
            </a:extLst>
          </p:cNvPr>
          <p:cNvSpPr/>
          <p:nvPr/>
        </p:nvSpPr>
        <p:spPr>
          <a:xfrm>
            <a:off x="6748432" y="3928943"/>
            <a:ext cx="1113569" cy="105609"/>
          </a:xfrm>
          <a:prstGeom prst="rect">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3D4FB2D-37BB-8B73-4ABC-42969E50AD3F}"/>
              </a:ext>
            </a:extLst>
          </p:cNvPr>
          <p:cNvSpPr/>
          <p:nvPr/>
        </p:nvSpPr>
        <p:spPr>
          <a:xfrm>
            <a:off x="1797520" y="3978920"/>
            <a:ext cx="1411943" cy="105609"/>
          </a:xfrm>
          <a:prstGeom prst="rect">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1D55777B-8323-B777-74BB-F9A553D76B8F}"/>
              </a:ext>
            </a:extLst>
          </p:cNvPr>
          <p:cNvSpPr/>
          <p:nvPr/>
        </p:nvSpPr>
        <p:spPr>
          <a:xfrm>
            <a:off x="3279382" y="3986433"/>
            <a:ext cx="1559318" cy="105609"/>
          </a:xfrm>
          <a:prstGeom prst="rect">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E8688B1D-71EC-F6DD-E54E-6D131063E174}"/>
              </a:ext>
            </a:extLst>
          </p:cNvPr>
          <p:cNvSpPr txBox="1"/>
          <p:nvPr/>
        </p:nvSpPr>
        <p:spPr>
          <a:xfrm>
            <a:off x="8047638" y="5121571"/>
            <a:ext cx="1148361" cy="550601"/>
          </a:xfrm>
          <a:prstGeom prst="rect">
            <a:avLst/>
          </a:prstGeom>
          <a:noFill/>
          <a:ln>
            <a:solidFill>
              <a:srgbClr val="FF0000"/>
            </a:solidFill>
          </a:ln>
        </p:spPr>
        <p:txBody>
          <a:bodyPr wrap="square" lIns="88075" tIns="44038" rIns="88075" bIns="44038" rtlCol="0">
            <a:spAutoFit/>
          </a:bodyPr>
          <a:lstStyle/>
          <a:p>
            <a:r>
              <a:rPr lang="en-US" sz="500">
                <a:solidFill>
                  <a:srgbClr val="FF0000"/>
                </a:solidFill>
              </a:rPr>
              <a:t>Amgen pipeline. https://www.amgenpipeline.com/-/media/themes/amgen/amgenpipeline-com/amgenpipeline-com/pdf/amgen-pipeline-chart.pdf. Accessed January 16, 2023: 6-Table 1</a:t>
            </a:r>
            <a:endParaRPr lang="en-IN" sz="500">
              <a:solidFill>
                <a:srgbClr val="FF0000"/>
              </a:solidFill>
            </a:endParaRPr>
          </a:p>
        </p:txBody>
      </p:sp>
      <p:cxnSp>
        <p:nvCxnSpPr>
          <p:cNvPr id="14" name="Straight Arrow Connector 13">
            <a:extLst>
              <a:ext uri="{FF2B5EF4-FFF2-40B4-BE49-F238E27FC236}">
                <a16:creationId xmlns:a16="http://schemas.microsoft.com/office/drawing/2014/main" id="{5908027A-2364-029D-5270-051875B84AA6}"/>
              </a:ext>
            </a:extLst>
          </p:cNvPr>
          <p:cNvCxnSpPr/>
          <p:nvPr/>
        </p:nvCxnSpPr>
        <p:spPr>
          <a:xfrm flipH="1" flipV="1">
            <a:off x="7273512" y="4044178"/>
            <a:ext cx="774126" cy="128246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C8B40E0-D4A9-2195-C9C0-2711373B7BE1}"/>
              </a:ext>
            </a:extLst>
          </p:cNvPr>
          <p:cNvCxnSpPr/>
          <p:nvPr/>
        </p:nvCxnSpPr>
        <p:spPr>
          <a:xfrm flipH="1" flipV="1">
            <a:off x="4853881" y="4039237"/>
            <a:ext cx="3008120" cy="108233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883C9E5-D861-2759-0CC6-D5B24E3FFE58}"/>
              </a:ext>
            </a:extLst>
          </p:cNvPr>
          <p:cNvCxnSpPr>
            <a:endCxn id="12" idx="1"/>
          </p:cNvCxnSpPr>
          <p:nvPr/>
        </p:nvCxnSpPr>
        <p:spPr>
          <a:xfrm>
            <a:off x="7839172" y="5121571"/>
            <a:ext cx="208466" cy="27530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4479233-BBC5-12A7-6A36-7A79F5D92343}"/>
              </a:ext>
            </a:extLst>
          </p:cNvPr>
          <p:cNvCxnSpPr>
            <a:stCxn id="21" idx="3"/>
          </p:cNvCxnSpPr>
          <p:nvPr/>
        </p:nvCxnSpPr>
        <p:spPr>
          <a:xfrm>
            <a:off x="1162921" y="3854362"/>
            <a:ext cx="634599" cy="18981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4013142"/>
      </p:ext>
    </p:extLst>
  </p:cSld>
  <p:clrMapOvr>
    <a:masterClrMapping/>
  </p:clrMapOvr>
</p:notes>
</file>

<file path=ppt/notesSlides/notesSlide5.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a:xfrm>
            <a:off x="1308100" y="1689100"/>
            <a:ext cx="6688138" cy="3762375"/>
          </a:xfrm>
        </p:spPr>
      </p:sp>
      <p:sp>
        <p:nvSpPr>
          <p:cNvPr id="3" name="Rectangle 2">
            <a:extLst>
              <a:ext uri="{FF2B5EF4-FFF2-40B4-BE49-F238E27FC236}">
                <a16:creationId xmlns:a16="http://schemas.microsoft.com/office/drawing/2014/main" id="{E12BBA41-68FF-EE32-AE3F-4C4729F03121}"/>
              </a:ext>
            </a:extLst>
          </p:cNvPr>
          <p:cNvSpPr/>
          <p:nvPr/>
        </p:nvSpPr>
        <p:spPr>
          <a:xfrm>
            <a:off x="1494906" y="2610568"/>
            <a:ext cx="2585945" cy="49895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88075" tIns="44038" rIns="88075" bIns="44038" rtlCol="0" anchor="ctr"/>
          <a:lstStyle/>
          <a:p>
            <a:pPr algn="ctr"/>
            <a:endParaRPr lang="en-IN"/>
          </a:p>
        </p:txBody>
      </p:sp>
      <p:sp>
        <p:nvSpPr>
          <p:cNvPr id="4" name="Rectangle 3">
            <a:extLst>
              <a:ext uri="{FF2B5EF4-FFF2-40B4-BE49-F238E27FC236}">
                <a16:creationId xmlns:a16="http://schemas.microsoft.com/office/drawing/2014/main" id="{57C60395-6033-8277-8286-9D9054E336AC}"/>
              </a:ext>
            </a:extLst>
          </p:cNvPr>
          <p:cNvSpPr/>
          <p:nvPr/>
        </p:nvSpPr>
        <p:spPr>
          <a:xfrm>
            <a:off x="2507973" y="3251397"/>
            <a:ext cx="1570556" cy="787230"/>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88075" tIns="44038" rIns="88075" bIns="44038" rtlCol="0" anchor="ctr"/>
          <a:lstStyle/>
          <a:p>
            <a:pPr algn="ctr"/>
            <a:endParaRPr lang="en-IN"/>
          </a:p>
        </p:txBody>
      </p:sp>
      <p:sp>
        <p:nvSpPr>
          <p:cNvPr id="6" name="TextBox 5">
            <a:extLst>
              <a:ext uri="{FF2B5EF4-FFF2-40B4-BE49-F238E27FC236}">
                <a16:creationId xmlns:a16="http://schemas.microsoft.com/office/drawing/2014/main" id="{6B8F43B0-6103-5ACE-E2A1-D0D06F4E9F03}"/>
              </a:ext>
            </a:extLst>
          </p:cNvPr>
          <p:cNvSpPr txBox="1"/>
          <p:nvPr/>
        </p:nvSpPr>
        <p:spPr>
          <a:xfrm>
            <a:off x="16415" y="2516024"/>
            <a:ext cx="1223336" cy="550601"/>
          </a:xfrm>
          <a:prstGeom prst="rect">
            <a:avLst/>
          </a:prstGeom>
          <a:noFill/>
          <a:ln>
            <a:solidFill>
              <a:srgbClr val="FF0000"/>
            </a:solidFill>
          </a:ln>
        </p:spPr>
        <p:txBody>
          <a:bodyPr wrap="square" lIns="88075" tIns="44038" rIns="88075" bIns="44038" rtlCol="0">
            <a:spAutoFit/>
          </a:bodyPr>
          <a:lstStyle/>
          <a:p>
            <a:r>
              <a:rPr lang="en-US" sz="500">
                <a:solidFill>
                  <a:srgbClr val="FF0000"/>
                </a:solidFill>
              </a:rPr>
              <a:t>Amgen pipeline. https://www.amgenpipeline.com/-/media/themes/amgen/amgenpipeline-com/amgenpipeline-com/pdf/amgen-pipeline-chart.pdf. Accessed January 16, 2023: 3-Table 1</a:t>
            </a:r>
            <a:endParaRPr lang="en-IN" sz="500">
              <a:solidFill>
                <a:srgbClr val="FF0000"/>
              </a:solidFill>
            </a:endParaRPr>
          </a:p>
        </p:txBody>
      </p:sp>
      <p:cxnSp>
        <p:nvCxnSpPr>
          <p:cNvPr id="7" name="Straight Arrow Connector 6">
            <a:extLst>
              <a:ext uri="{FF2B5EF4-FFF2-40B4-BE49-F238E27FC236}">
                <a16:creationId xmlns:a16="http://schemas.microsoft.com/office/drawing/2014/main" id="{3648D1AE-6D3C-F283-1294-D9B405FD217D}"/>
              </a:ext>
            </a:extLst>
          </p:cNvPr>
          <p:cNvCxnSpPr>
            <a:stCxn id="6" idx="3"/>
            <a:endCxn id="3" idx="1"/>
          </p:cNvCxnSpPr>
          <p:nvPr/>
        </p:nvCxnSpPr>
        <p:spPr>
          <a:xfrm>
            <a:off x="1239751" y="2791325"/>
            <a:ext cx="255155" cy="6872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0CA31FC-B91A-C960-EA37-DF9A69D07375}"/>
              </a:ext>
            </a:extLst>
          </p:cNvPr>
          <p:cNvSpPr txBox="1"/>
          <p:nvPr/>
        </p:nvSpPr>
        <p:spPr>
          <a:xfrm>
            <a:off x="6974123" y="1118335"/>
            <a:ext cx="1000761" cy="473657"/>
          </a:xfrm>
          <a:prstGeom prst="rect">
            <a:avLst/>
          </a:prstGeom>
          <a:noFill/>
          <a:ln>
            <a:solidFill>
              <a:srgbClr val="FF0000"/>
            </a:solidFill>
          </a:ln>
        </p:spPr>
        <p:txBody>
          <a:bodyPr wrap="square" lIns="88075" tIns="44038" rIns="88075" bIns="44038" rtlCol="0">
            <a:spAutoFit/>
          </a:bodyPr>
          <a:lstStyle/>
          <a:p>
            <a:r>
              <a:rPr lang="en-US" sz="500">
                <a:solidFill>
                  <a:srgbClr val="FF0000"/>
                </a:solidFill>
                <a:cs typeface="Arial" panose="020b0604020202020204" pitchFamily="34" charset="0"/>
              </a:rPr>
              <a:t>ClinicalTrials.gov. NCT04303780. https://clinicaltrials.gov/ct2/show/NCT04303780. Accessed January 16, 2023: 2-A-10</a:t>
            </a:r>
            <a:endParaRPr lang="en-IN" sz="500">
              <a:solidFill>
                <a:srgbClr val="FF0000"/>
              </a:solidFill>
              <a:cs typeface="Arial" panose="020b0604020202020204" pitchFamily="34" charset="0"/>
            </a:endParaRPr>
          </a:p>
        </p:txBody>
      </p:sp>
      <p:sp>
        <p:nvSpPr>
          <p:cNvPr id="12" name="TextBox 11">
            <a:extLst>
              <a:ext uri="{FF2B5EF4-FFF2-40B4-BE49-F238E27FC236}">
                <a16:creationId xmlns:a16="http://schemas.microsoft.com/office/drawing/2014/main" id="{5B88369D-1104-5F3A-9F9A-BA6BD6B87D09}"/>
              </a:ext>
            </a:extLst>
          </p:cNvPr>
          <p:cNvSpPr txBox="1"/>
          <p:nvPr/>
        </p:nvSpPr>
        <p:spPr>
          <a:xfrm>
            <a:off x="21792" y="4118755"/>
            <a:ext cx="1124391" cy="781433"/>
          </a:xfrm>
          <a:prstGeom prst="rect">
            <a:avLst/>
          </a:prstGeom>
          <a:noFill/>
          <a:ln>
            <a:solidFill>
              <a:srgbClr val="FF0000"/>
            </a:solidFill>
          </a:ln>
        </p:spPr>
        <p:txBody>
          <a:bodyPr wrap="square" lIns="88075" tIns="44038" rIns="88075" bIns="44038" rtlCol="0">
            <a:spAutoFit/>
          </a:bodyPr>
          <a:lstStyle/>
          <a:p>
            <a:r>
              <a:rPr lang="en-US" sz="500">
                <a:solidFill>
                  <a:srgbClr val="FF0000"/>
                </a:solidFill>
              </a:rPr>
              <a:t>Amgen Press Release. https://www.amgen.com/newsroom/press-releases/2021/09/lumakras-sotorasib-combined-with-vectibix-panitumumab-showed-encouraging-efficacy-and-safety-in-patients-with-kras-g12cmutated-colorectal-cancer. Accessed January 16, 2023: 1-A-3</a:t>
            </a:r>
            <a:endParaRPr lang="en-IN" sz="500">
              <a:solidFill>
                <a:srgbClr val="FF0000"/>
              </a:solidFill>
            </a:endParaRPr>
          </a:p>
        </p:txBody>
      </p:sp>
      <p:cxnSp>
        <p:nvCxnSpPr>
          <p:cNvPr id="14" name="Straight Arrow Connector 13">
            <a:extLst>
              <a:ext uri="{FF2B5EF4-FFF2-40B4-BE49-F238E27FC236}">
                <a16:creationId xmlns:a16="http://schemas.microsoft.com/office/drawing/2014/main" id="{C2CEB303-09E2-5267-4941-BF2B91EC58E6}"/>
              </a:ext>
            </a:extLst>
          </p:cNvPr>
          <p:cNvCxnSpPr/>
          <p:nvPr/>
        </p:nvCxnSpPr>
        <p:spPr>
          <a:xfrm flipH="1">
            <a:off x="7407266" y="1598798"/>
            <a:ext cx="379159" cy="112218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5878765-27A2-C6CB-FE30-2026721D3BF2}"/>
              </a:ext>
            </a:extLst>
          </p:cNvPr>
          <p:cNvSpPr txBox="1"/>
          <p:nvPr/>
        </p:nvSpPr>
        <p:spPr>
          <a:xfrm>
            <a:off x="8131639" y="2499685"/>
            <a:ext cx="1124391" cy="396713"/>
          </a:xfrm>
          <a:prstGeom prst="rect">
            <a:avLst/>
          </a:prstGeom>
          <a:noFill/>
          <a:ln>
            <a:solidFill>
              <a:srgbClr val="FF0000"/>
            </a:solidFill>
          </a:ln>
        </p:spPr>
        <p:txBody>
          <a:bodyPr wrap="square" lIns="88075" tIns="44038" rIns="88075" bIns="44038" rtlCol="0">
            <a:spAutoFit/>
          </a:bodyPr>
          <a:lstStyle/>
          <a:p>
            <a:r>
              <a:rPr lang="en-US" sz="500">
                <a:solidFill>
                  <a:srgbClr val="FF0000"/>
                </a:solidFill>
              </a:rPr>
              <a:t>ClinicalTrials.gov. NCT05198934. https://clinicaltrials.gov/ct2/show/NCT05198934. Accessed January 16, 2023: 1-Title; 2-A-8</a:t>
            </a:r>
            <a:endParaRPr lang="en-IN" sz="500">
              <a:solidFill>
                <a:srgbClr val="FF0000"/>
              </a:solidFill>
            </a:endParaRPr>
          </a:p>
        </p:txBody>
      </p:sp>
      <p:cxnSp>
        <p:nvCxnSpPr>
          <p:cNvPr id="16" name="Straight Arrow Connector 15">
            <a:extLst>
              <a:ext uri="{FF2B5EF4-FFF2-40B4-BE49-F238E27FC236}">
                <a16:creationId xmlns:a16="http://schemas.microsoft.com/office/drawing/2014/main" id="{F6CFBA2D-B9DD-4A7A-4F71-455C35760206}"/>
              </a:ext>
            </a:extLst>
          </p:cNvPr>
          <p:cNvCxnSpPr/>
          <p:nvPr/>
        </p:nvCxnSpPr>
        <p:spPr>
          <a:xfrm flipH="1">
            <a:off x="6388416" y="2826786"/>
            <a:ext cx="1753021" cy="72173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6418FF2-D4AA-C728-0AA2-57B09246BFF4}"/>
              </a:ext>
            </a:extLst>
          </p:cNvPr>
          <p:cNvSpPr txBox="1"/>
          <p:nvPr/>
        </p:nvSpPr>
        <p:spPr>
          <a:xfrm>
            <a:off x="30022" y="4935373"/>
            <a:ext cx="1124391" cy="396713"/>
          </a:xfrm>
          <a:prstGeom prst="rect">
            <a:avLst/>
          </a:prstGeom>
          <a:noFill/>
          <a:ln>
            <a:solidFill>
              <a:srgbClr val="FF0000"/>
            </a:solidFill>
          </a:ln>
        </p:spPr>
        <p:txBody>
          <a:bodyPr wrap="square" lIns="88075" tIns="44038" rIns="88075" bIns="44038" rtlCol="0">
            <a:spAutoFit/>
          </a:bodyPr>
          <a:lstStyle/>
          <a:p>
            <a:r>
              <a:rPr lang="en-US" sz="500">
                <a:solidFill>
                  <a:srgbClr val="FF0000"/>
                </a:solidFill>
              </a:rPr>
              <a:t>ClinicalTrials.gov. NCT05198934. https://clinicaltrials.gov/ct2/show/NCT05198934. Accessed January 16, 2023:1-A-7; 2-A-1</a:t>
            </a:r>
            <a:endParaRPr lang="en-IN" sz="500">
              <a:solidFill>
                <a:srgbClr val="FF0000"/>
              </a:solidFill>
            </a:endParaRPr>
          </a:p>
        </p:txBody>
      </p:sp>
      <p:sp>
        <p:nvSpPr>
          <p:cNvPr id="24" name="Left Brace 23">
            <a:extLst>
              <a:ext uri="{FF2B5EF4-FFF2-40B4-BE49-F238E27FC236}">
                <a16:creationId xmlns:a16="http://schemas.microsoft.com/office/drawing/2014/main" id="{5667A9D2-9119-F65B-FCBF-40E7D64C60EC}"/>
              </a:ext>
            </a:extLst>
          </p:cNvPr>
          <p:cNvSpPr/>
          <p:nvPr/>
        </p:nvSpPr>
        <p:spPr>
          <a:xfrm rot="10800000">
            <a:off x="1236999" y="3531886"/>
            <a:ext cx="45719" cy="1825439"/>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lIns="88075" tIns="44038" rIns="88075" bIns="44038" rtlCol="0" anchor="ctr"/>
          <a:lstStyle/>
          <a:p>
            <a:pPr algn="ctr"/>
            <a:endParaRPr lang="en-IN"/>
          </a:p>
        </p:txBody>
      </p:sp>
      <p:sp>
        <p:nvSpPr>
          <p:cNvPr id="25" name="Rectangle 24">
            <a:extLst>
              <a:ext uri="{FF2B5EF4-FFF2-40B4-BE49-F238E27FC236}">
                <a16:creationId xmlns:a16="http://schemas.microsoft.com/office/drawing/2014/main" id="{2CA87DDF-CE8B-3D88-7935-62F9B0D58FE9}"/>
              </a:ext>
            </a:extLst>
          </p:cNvPr>
          <p:cNvSpPr/>
          <p:nvPr/>
        </p:nvSpPr>
        <p:spPr>
          <a:xfrm>
            <a:off x="2546156" y="4128929"/>
            <a:ext cx="1560711" cy="424642"/>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88075" tIns="44038" rIns="88075" bIns="44038" rtlCol="0" anchor="ctr"/>
          <a:lstStyle/>
          <a:p>
            <a:pPr algn="ctr"/>
            <a:endParaRPr lang="en-IN"/>
          </a:p>
        </p:txBody>
      </p:sp>
      <p:cxnSp>
        <p:nvCxnSpPr>
          <p:cNvPr id="26" name="Straight Arrow Connector 25">
            <a:extLst>
              <a:ext uri="{FF2B5EF4-FFF2-40B4-BE49-F238E27FC236}">
                <a16:creationId xmlns:a16="http://schemas.microsoft.com/office/drawing/2014/main" id="{F62599DF-CA48-ED63-1609-DC9EB8C239C5}"/>
              </a:ext>
            </a:extLst>
          </p:cNvPr>
          <p:cNvCxnSpPr>
            <a:stCxn id="24" idx="1"/>
          </p:cNvCxnSpPr>
          <p:nvPr/>
        </p:nvCxnSpPr>
        <p:spPr>
          <a:xfrm flipV="1">
            <a:off x="1282718" y="3671202"/>
            <a:ext cx="1195089" cy="77340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829E1B57-A7DB-2B66-174B-FD5E80B2DF1F}"/>
              </a:ext>
            </a:extLst>
          </p:cNvPr>
          <p:cNvSpPr/>
          <p:nvPr/>
        </p:nvSpPr>
        <p:spPr>
          <a:xfrm>
            <a:off x="4087856" y="4106072"/>
            <a:ext cx="2300561" cy="487985"/>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88075" tIns="44038" rIns="88075" bIns="44038" rtlCol="0" anchor="ctr"/>
          <a:lstStyle/>
          <a:p>
            <a:pPr algn="ctr"/>
            <a:endParaRPr lang="en-IN"/>
          </a:p>
        </p:txBody>
      </p:sp>
      <p:sp>
        <p:nvSpPr>
          <p:cNvPr id="31" name="TextBox 30">
            <a:extLst>
              <a:ext uri="{FF2B5EF4-FFF2-40B4-BE49-F238E27FC236}">
                <a16:creationId xmlns:a16="http://schemas.microsoft.com/office/drawing/2014/main" id="{4EF51CED-B8E4-F90B-CC18-E015FEEF4884}"/>
              </a:ext>
            </a:extLst>
          </p:cNvPr>
          <p:cNvSpPr txBox="1"/>
          <p:nvPr/>
        </p:nvSpPr>
        <p:spPr>
          <a:xfrm>
            <a:off x="8131639" y="1135404"/>
            <a:ext cx="1086762" cy="396713"/>
          </a:xfrm>
          <a:prstGeom prst="rect">
            <a:avLst/>
          </a:prstGeom>
          <a:noFill/>
          <a:ln>
            <a:solidFill>
              <a:srgbClr val="FF0000"/>
            </a:solidFill>
          </a:ln>
        </p:spPr>
        <p:txBody>
          <a:bodyPr wrap="square" lIns="88075" tIns="44038" rIns="88075" bIns="44038" rtlCol="0">
            <a:spAutoFit/>
          </a:bodyPr>
          <a:lstStyle/>
          <a:p>
            <a:r>
              <a:rPr lang="en-US" sz="500">
                <a:solidFill>
                  <a:srgbClr val="FF0000"/>
                </a:solidFill>
              </a:rPr>
              <a:t>ClinicalTrials.gov. NCT04185883 https://www.clinicaltrials.gov/ct2/show/NCT04185883. Accessed January 16, 2023: 3-A-4</a:t>
            </a:r>
          </a:p>
        </p:txBody>
      </p:sp>
      <p:sp>
        <p:nvSpPr>
          <p:cNvPr id="32" name="TextBox 31">
            <a:extLst>
              <a:ext uri="{FF2B5EF4-FFF2-40B4-BE49-F238E27FC236}">
                <a16:creationId xmlns:a16="http://schemas.microsoft.com/office/drawing/2014/main" id="{F6609AD1-0051-55CD-042F-D85BB7ED1B67}"/>
              </a:ext>
            </a:extLst>
          </p:cNvPr>
          <p:cNvSpPr txBox="1"/>
          <p:nvPr/>
        </p:nvSpPr>
        <p:spPr>
          <a:xfrm>
            <a:off x="8141437" y="3179667"/>
            <a:ext cx="1124391" cy="396713"/>
          </a:xfrm>
          <a:prstGeom prst="rect">
            <a:avLst/>
          </a:prstGeom>
          <a:noFill/>
          <a:ln>
            <a:solidFill>
              <a:srgbClr val="FF0000"/>
            </a:solidFill>
          </a:ln>
        </p:spPr>
        <p:txBody>
          <a:bodyPr wrap="square" lIns="88075" tIns="44038" rIns="88075" bIns="44038" rtlCol="0">
            <a:spAutoFit/>
          </a:bodyPr>
          <a:lstStyle/>
          <a:p>
            <a:r>
              <a:rPr lang="en-US" sz="500">
                <a:solidFill>
                  <a:srgbClr val="FF0000"/>
                </a:solidFill>
              </a:rPr>
              <a:t>ClinicalTrials.gov. NCT05198934. https://clinicaltrials.gov/ct2/show/NCT05198934. Accessed January 16, 2023: 2-A-10</a:t>
            </a:r>
            <a:endParaRPr lang="en-IN" sz="500">
              <a:solidFill>
                <a:srgbClr val="FF0000"/>
              </a:solidFill>
            </a:endParaRPr>
          </a:p>
        </p:txBody>
      </p:sp>
      <p:cxnSp>
        <p:nvCxnSpPr>
          <p:cNvPr id="34" name="Straight Arrow Connector 33">
            <a:extLst>
              <a:ext uri="{FF2B5EF4-FFF2-40B4-BE49-F238E27FC236}">
                <a16:creationId xmlns:a16="http://schemas.microsoft.com/office/drawing/2014/main" id="{08E2A6B4-1903-29EE-B87F-62CBFB5B1011}"/>
              </a:ext>
            </a:extLst>
          </p:cNvPr>
          <p:cNvCxnSpPr>
            <a:stCxn id="31" idx="2"/>
          </p:cNvCxnSpPr>
          <p:nvPr/>
        </p:nvCxnSpPr>
        <p:spPr>
          <a:xfrm flipH="1">
            <a:off x="7274749" y="1532117"/>
            <a:ext cx="1400271" cy="156310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35A874E2-BAEE-453C-A2B7-71B1D7891792}"/>
              </a:ext>
            </a:extLst>
          </p:cNvPr>
          <p:cNvSpPr txBox="1"/>
          <p:nvPr/>
        </p:nvSpPr>
        <p:spPr>
          <a:xfrm>
            <a:off x="6662034" y="5623592"/>
            <a:ext cx="1124391" cy="242824"/>
          </a:xfrm>
          <a:prstGeom prst="rect">
            <a:avLst/>
          </a:prstGeom>
          <a:noFill/>
          <a:ln>
            <a:solidFill>
              <a:srgbClr val="FF0000"/>
            </a:solidFill>
          </a:ln>
        </p:spPr>
        <p:txBody>
          <a:bodyPr wrap="square" lIns="88075" tIns="44038" rIns="88075" bIns="44038" rtlCol="0">
            <a:spAutoFit/>
          </a:bodyPr>
          <a:lstStyle/>
          <a:p>
            <a:r>
              <a:rPr lang="en-US" sz="500">
                <a:solidFill>
                  <a:srgbClr val="FF0000"/>
                </a:solidFill>
              </a:rPr>
              <a:t>Zhang SS, et al. Lung Cancer (Auckl). 2021: 119-B-3; 119-B-4</a:t>
            </a:r>
            <a:endParaRPr lang="en-IN" sz="500">
              <a:solidFill>
                <a:srgbClr val="FF0000"/>
              </a:solidFill>
            </a:endParaRPr>
          </a:p>
        </p:txBody>
      </p:sp>
      <p:cxnSp>
        <p:nvCxnSpPr>
          <p:cNvPr id="41" name="Straight Arrow Connector 40">
            <a:extLst>
              <a:ext uri="{FF2B5EF4-FFF2-40B4-BE49-F238E27FC236}">
                <a16:creationId xmlns:a16="http://schemas.microsoft.com/office/drawing/2014/main" id="{16B11694-8197-0150-FB1A-AB2D544D3585}"/>
              </a:ext>
            </a:extLst>
          </p:cNvPr>
          <p:cNvCxnSpPr/>
          <p:nvPr/>
        </p:nvCxnSpPr>
        <p:spPr>
          <a:xfrm flipH="1">
            <a:off x="4325168" y="4684359"/>
            <a:ext cx="3770694" cy="1408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E6D2C7E6-AEE4-ED4C-336E-DFD006182630}"/>
              </a:ext>
            </a:extLst>
          </p:cNvPr>
          <p:cNvSpPr txBox="1"/>
          <p:nvPr/>
        </p:nvSpPr>
        <p:spPr>
          <a:xfrm>
            <a:off x="8098112" y="4589554"/>
            <a:ext cx="1191443" cy="704489"/>
          </a:xfrm>
          <a:prstGeom prst="rect">
            <a:avLst/>
          </a:prstGeom>
          <a:noFill/>
          <a:ln>
            <a:solidFill>
              <a:srgbClr val="FF0000"/>
            </a:solidFill>
          </a:ln>
        </p:spPr>
        <p:txBody>
          <a:bodyPr wrap="square" lIns="88075" tIns="44038" rIns="88075" bIns="44038" rtlCol="0">
            <a:spAutoFit/>
          </a:bodyPr>
          <a:lstStyle/>
          <a:p>
            <a:r>
              <a:rPr lang="en-US" sz="500">
                <a:solidFill>
                  <a:srgbClr val="FF0000"/>
                </a:solidFill>
              </a:rPr>
              <a:t>US FDA. FDA grants accelerated approval to sotorasib for KRAS G12C mutated NSCLC. https://www.fda.gov/drugs/resources-information-approved-drugs/fda-grants-accelerated-approval-sotorasib-kras-g12c-mutated-nsclc. Accessed January 16, 2023: 2-A-4</a:t>
            </a:r>
            <a:endParaRPr lang="en-IN" sz="500">
              <a:solidFill>
                <a:srgbClr val="FF0000"/>
              </a:solidFill>
            </a:endParaRPr>
          </a:p>
        </p:txBody>
      </p:sp>
      <p:cxnSp>
        <p:nvCxnSpPr>
          <p:cNvPr id="38" name="Straight Arrow Connector 37">
            <a:extLst>
              <a:ext uri="{FF2B5EF4-FFF2-40B4-BE49-F238E27FC236}">
                <a16:creationId xmlns:a16="http://schemas.microsoft.com/office/drawing/2014/main" id="{11B30637-590D-6D3D-E81B-5012D943A361}"/>
              </a:ext>
            </a:extLst>
          </p:cNvPr>
          <p:cNvCxnSpPr/>
          <p:nvPr/>
        </p:nvCxnSpPr>
        <p:spPr>
          <a:xfrm flipV="1">
            <a:off x="1500740" y="4837874"/>
            <a:ext cx="5107" cy="103465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B1C8A4C5-91AC-9D2B-060B-CB63B0527D95}"/>
              </a:ext>
            </a:extLst>
          </p:cNvPr>
          <p:cNvSpPr txBox="1"/>
          <p:nvPr/>
        </p:nvSpPr>
        <p:spPr>
          <a:xfrm>
            <a:off x="-14183" y="2104923"/>
            <a:ext cx="1322283" cy="396713"/>
          </a:xfrm>
          <a:prstGeom prst="rect">
            <a:avLst/>
          </a:prstGeom>
          <a:noFill/>
          <a:ln>
            <a:solidFill>
              <a:srgbClr val="FF0000"/>
            </a:solidFill>
          </a:ln>
        </p:spPr>
        <p:txBody>
          <a:bodyPr wrap="square" lIns="88075" tIns="44038" rIns="88075" bIns="44038" rtlCol="0">
            <a:spAutoFit/>
          </a:bodyPr>
          <a:lstStyle/>
          <a:p>
            <a:r>
              <a:rPr lang="en-US" sz="500">
                <a:solidFill>
                  <a:srgbClr val="FF0000"/>
                </a:solidFill>
                <a:cs typeface="Arial" panose="020b0604020202020204" pitchFamily="34" charset="0"/>
              </a:rPr>
              <a:t>ClinicalTrials.gov. NCT04303780. https://clinicaltrials.gov/ct2/show/NCT04303780. Accessed January 16, 2023: 1-Title; 2-A-8</a:t>
            </a:r>
            <a:endParaRPr lang="en-IN" sz="500">
              <a:solidFill>
                <a:srgbClr val="FF0000"/>
              </a:solidFill>
              <a:cs typeface="Arial" panose="020b0604020202020204" pitchFamily="34" charset="0"/>
            </a:endParaRPr>
          </a:p>
        </p:txBody>
      </p:sp>
      <p:sp>
        <p:nvSpPr>
          <p:cNvPr id="52" name="Rectangle 51">
            <a:extLst>
              <a:ext uri="{FF2B5EF4-FFF2-40B4-BE49-F238E27FC236}">
                <a16:creationId xmlns:a16="http://schemas.microsoft.com/office/drawing/2014/main" id="{659B582E-85A3-A9D8-8F06-A949E7180DBF}"/>
              </a:ext>
            </a:extLst>
          </p:cNvPr>
          <p:cNvSpPr/>
          <p:nvPr/>
        </p:nvSpPr>
        <p:spPr>
          <a:xfrm>
            <a:off x="4080852" y="2549891"/>
            <a:ext cx="2256547" cy="293945"/>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88075" tIns="44038" rIns="88075" bIns="44038" rtlCol="0" anchor="ctr"/>
          <a:lstStyle/>
          <a:p>
            <a:pPr algn="ctr"/>
            <a:endParaRPr lang="en-IN"/>
          </a:p>
        </p:txBody>
      </p:sp>
      <p:sp>
        <p:nvSpPr>
          <p:cNvPr id="55" name="Rectangle 54">
            <a:extLst>
              <a:ext uri="{FF2B5EF4-FFF2-40B4-BE49-F238E27FC236}">
                <a16:creationId xmlns:a16="http://schemas.microsoft.com/office/drawing/2014/main" id="{F45D9A72-7EE3-886E-99B1-E6679DE2919E}"/>
              </a:ext>
            </a:extLst>
          </p:cNvPr>
          <p:cNvSpPr/>
          <p:nvPr/>
        </p:nvSpPr>
        <p:spPr>
          <a:xfrm>
            <a:off x="4077934" y="2883216"/>
            <a:ext cx="2256547" cy="354121"/>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88075" tIns="44038" rIns="88075" bIns="44038" rtlCol="0" anchor="ctr"/>
          <a:lstStyle/>
          <a:p>
            <a:pPr algn="ctr"/>
            <a:endParaRPr lang="en-IN"/>
          </a:p>
        </p:txBody>
      </p:sp>
      <p:cxnSp>
        <p:nvCxnSpPr>
          <p:cNvPr id="56" name="Straight Arrow Connector 55">
            <a:extLst>
              <a:ext uri="{FF2B5EF4-FFF2-40B4-BE49-F238E27FC236}">
                <a16:creationId xmlns:a16="http://schemas.microsoft.com/office/drawing/2014/main" id="{FFE43816-93F4-75F4-912F-3A0BD9F913B6}"/>
              </a:ext>
            </a:extLst>
          </p:cNvPr>
          <p:cNvCxnSpPr>
            <a:endCxn id="52" idx="1"/>
          </p:cNvCxnSpPr>
          <p:nvPr/>
        </p:nvCxnSpPr>
        <p:spPr>
          <a:xfrm>
            <a:off x="1300349" y="2437436"/>
            <a:ext cx="2780503" cy="25942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94578C32-932C-A822-D450-69A538A6ADEC}"/>
              </a:ext>
            </a:extLst>
          </p:cNvPr>
          <p:cNvCxnSpPr>
            <a:stCxn id="32" idx="1"/>
          </p:cNvCxnSpPr>
          <p:nvPr/>
        </p:nvCxnSpPr>
        <p:spPr>
          <a:xfrm flipH="1">
            <a:off x="7102027" y="3378024"/>
            <a:ext cx="1039410" cy="26127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681CB94B-8A24-6305-E384-E87F88B39C18}"/>
              </a:ext>
            </a:extLst>
          </p:cNvPr>
          <p:cNvSpPr txBox="1"/>
          <p:nvPr/>
        </p:nvSpPr>
        <p:spPr>
          <a:xfrm>
            <a:off x="8095862" y="3667239"/>
            <a:ext cx="1124391" cy="473657"/>
          </a:xfrm>
          <a:prstGeom prst="rect">
            <a:avLst/>
          </a:prstGeom>
          <a:noFill/>
          <a:ln>
            <a:solidFill>
              <a:srgbClr val="FF0000"/>
            </a:solidFill>
          </a:ln>
        </p:spPr>
        <p:txBody>
          <a:bodyPr wrap="square" lIns="88075" tIns="44038" rIns="88075" bIns="44038" rtlCol="0">
            <a:spAutoFit/>
          </a:bodyPr>
          <a:lstStyle/>
          <a:p>
            <a:r>
              <a:rPr lang="en-US" sz="500">
                <a:solidFill>
                  <a:srgbClr val="FF0000"/>
                </a:solidFill>
              </a:rPr>
              <a:t>ClinicalTrials.gov. NCT04185883. https://www.clinicaltrials.gov/ct2/show/NCT04185883. Accessed January 16, 2023: 3-A-2; 3-Table 1; 4-Table 1; 5-Table 1; 6-Table 1; 7-Table 1</a:t>
            </a:r>
            <a:endParaRPr lang="en-IN" sz="500">
              <a:solidFill>
                <a:srgbClr val="FF0000"/>
              </a:solidFill>
            </a:endParaRPr>
          </a:p>
        </p:txBody>
      </p:sp>
      <p:cxnSp>
        <p:nvCxnSpPr>
          <p:cNvPr id="89" name="Straight Arrow Connector 88">
            <a:extLst>
              <a:ext uri="{FF2B5EF4-FFF2-40B4-BE49-F238E27FC236}">
                <a16:creationId xmlns:a16="http://schemas.microsoft.com/office/drawing/2014/main" id="{8D8C6ABA-DA49-CBF8-7CF2-7665AEB31223}"/>
              </a:ext>
            </a:extLst>
          </p:cNvPr>
          <p:cNvCxnSpPr>
            <a:stCxn id="80" idx="1"/>
          </p:cNvCxnSpPr>
          <p:nvPr/>
        </p:nvCxnSpPr>
        <p:spPr>
          <a:xfrm flipH="1">
            <a:off x="6388416" y="3904068"/>
            <a:ext cx="1707446" cy="26698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7637B785-05C0-CCED-DCC6-D030E7E1F2AA}"/>
              </a:ext>
            </a:extLst>
          </p:cNvPr>
          <p:cNvSpPr txBox="1"/>
          <p:nvPr/>
        </p:nvSpPr>
        <p:spPr>
          <a:xfrm>
            <a:off x="13110" y="3095218"/>
            <a:ext cx="1223336" cy="396713"/>
          </a:xfrm>
          <a:prstGeom prst="rect">
            <a:avLst/>
          </a:prstGeom>
          <a:noFill/>
          <a:ln>
            <a:solidFill>
              <a:srgbClr val="FF0000"/>
            </a:solidFill>
          </a:ln>
        </p:spPr>
        <p:txBody>
          <a:bodyPr wrap="square" lIns="88075" tIns="44038" rIns="88075" bIns="44038" rtlCol="0">
            <a:spAutoFit/>
          </a:bodyPr>
          <a:lstStyle/>
          <a:p>
            <a:r>
              <a:rPr lang="en-US" sz="500">
                <a:solidFill>
                  <a:srgbClr val="FF0000"/>
                </a:solidFill>
                <a:cs typeface="Arial" panose="020b0604020202020204" pitchFamily="34" charset="0"/>
              </a:rPr>
              <a:t>ClinicalTrials.gov. NCT04185883 https://www.clinicaltrials.gov/ct2/show/NCT04185883. Accessed January 16, 2023: 3-A-2; 5 Table 1</a:t>
            </a:r>
            <a:endParaRPr lang="en-IN" sz="500">
              <a:solidFill>
                <a:srgbClr val="FF0000"/>
              </a:solidFill>
              <a:cs typeface="Arial" panose="020b0604020202020204" pitchFamily="34" charset="0"/>
            </a:endParaRPr>
          </a:p>
        </p:txBody>
      </p:sp>
      <p:cxnSp>
        <p:nvCxnSpPr>
          <p:cNvPr id="58" name="Straight Arrow Connector 57">
            <a:extLst>
              <a:ext uri="{FF2B5EF4-FFF2-40B4-BE49-F238E27FC236}">
                <a16:creationId xmlns:a16="http://schemas.microsoft.com/office/drawing/2014/main" id="{A65C1FB6-9E1E-87D2-BDE9-22B03ACA16E1}"/>
              </a:ext>
            </a:extLst>
          </p:cNvPr>
          <p:cNvCxnSpPr/>
          <p:nvPr/>
        </p:nvCxnSpPr>
        <p:spPr>
          <a:xfrm flipV="1">
            <a:off x="1219324" y="3181700"/>
            <a:ext cx="2887046" cy="5170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4" name="Rectangle 83">
            <a:extLst>
              <a:ext uri="{FF2B5EF4-FFF2-40B4-BE49-F238E27FC236}">
                <a16:creationId xmlns:a16="http://schemas.microsoft.com/office/drawing/2014/main" id="{6AE1602F-731C-0F8A-3006-A60D86A12266}"/>
              </a:ext>
            </a:extLst>
          </p:cNvPr>
          <p:cNvSpPr/>
          <p:nvPr/>
        </p:nvSpPr>
        <p:spPr>
          <a:xfrm>
            <a:off x="4123832" y="3450591"/>
            <a:ext cx="2256547" cy="354121"/>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88075" tIns="44038" rIns="88075" bIns="44038" rtlCol="0" anchor="ctr"/>
          <a:lstStyle/>
          <a:p>
            <a:pPr algn="ctr"/>
            <a:endParaRPr lang="en-IN"/>
          </a:p>
        </p:txBody>
      </p:sp>
      <p:sp>
        <p:nvSpPr>
          <p:cNvPr id="94" name="TextBox 93">
            <a:extLst>
              <a:ext uri="{FF2B5EF4-FFF2-40B4-BE49-F238E27FC236}">
                <a16:creationId xmlns:a16="http://schemas.microsoft.com/office/drawing/2014/main" id="{373C2C0E-C299-2A5E-5DA5-7A97F7E153D7}"/>
              </a:ext>
            </a:extLst>
          </p:cNvPr>
          <p:cNvSpPr txBox="1"/>
          <p:nvPr/>
        </p:nvSpPr>
        <p:spPr>
          <a:xfrm>
            <a:off x="-8393" y="3538282"/>
            <a:ext cx="1223336" cy="550601"/>
          </a:xfrm>
          <a:prstGeom prst="rect">
            <a:avLst/>
          </a:prstGeom>
          <a:noFill/>
          <a:ln>
            <a:solidFill>
              <a:srgbClr val="FF0000"/>
            </a:solidFill>
          </a:ln>
        </p:spPr>
        <p:txBody>
          <a:bodyPr wrap="square" lIns="88075" tIns="44038" rIns="88075" bIns="44038" rtlCol="0">
            <a:spAutoFit/>
          </a:bodyPr>
          <a:lstStyle/>
          <a:p>
            <a:r>
              <a:rPr lang="en-US" sz="500">
                <a:solidFill>
                  <a:srgbClr val="FF0000"/>
                </a:solidFill>
              </a:rPr>
              <a:t>Amgen pipeline. https://www.amgenpipeline.com/-/media/themes/amgen/amgenpipeline-com/amgenpipeline-com/pdf/amgen-pipeline-chart.pdf. Accessed January 16, 2023: 3-Table 1</a:t>
            </a:r>
            <a:endParaRPr lang="en-IN" sz="500">
              <a:solidFill>
                <a:srgbClr val="FF0000"/>
              </a:solidFill>
            </a:endParaRPr>
          </a:p>
        </p:txBody>
      </p:sp>
      <p:sp>
        <p:nvSpPr>
          <p:cNvPr id="103" name="TextBox 102">
            <a:extLst>
              <a:ext uri="{FF2B5EF4-FFF2-40B4-BE49-F238E27FC236}">
                <a16:creationId xmlns:a16="http://schemas.microsoft.com/office/drawing/2014/main" id="{1684CF9B-ED3C-A8E0-6C3C-78FD1AB929B6}"/>
              </a:ext>
            </a:extLst>
          </p:cNvPr>
          <p:cNvSpPr txBox="1"/>
          <p:nvPr/>
        </p:nvSpPr>
        <p:spPr>
          <a:xfrm>
            <a:off x="8081417" y="4168033"/>
            <a:ext cx="1124391" cy="396713"/>
          </a:xfrm>
          <a:prstGeom prst="rect">
            <a:avLst/>
          </a:prstGeom>
          <a:noFill/>
          <a:ln>
            <a:solidFill>
              <a:srgbClr val="FF0000"/>
            </a:solidFill>
          </a:ln>
        </p:spPr>
        <p:txBody>
          <a:bodyPr wrap="square" lIns="88075" tIns="44038" rIns="88075" bIns="44038" rtlCol="0">
            <a:spAutoFit/>
          </a:bodyPr>
          <a:lstStyle/>
          <a:p>
            <a:r>
              <a:rPr lang="en-US" sz="500">
                <a:solidFill>
                  <a:srgbClr val="FF0000"/>
                </a:solidFill>
              </a:rPr>
              <a:t>ClinicalTrials.gov. NCT04185883. https://www.clinicaltrials.gov/ct2/show/NCT04185883. Accessed January 16, 2023: 3-A-4</a:t>
            </a:r>
            <a:endParaRPr lang="en-IN" sz="500">
              <a:solidFill>
                <a:srgbClr val="FF0000"/>
              </a:solidFill>
            </a:endParaRPr>
          </a:p>
        </p:txBody>
      </p:sp>
      <p:cxnSp>
        <p:nvCxnSpPr>
          <p:cNvPr id="104" name="Straight Arrow Connector 103">
            <a:extLst>
              <a:ext uri="{FF2B5EF4-FFF2-40B4-BE49-F238E27FC236}">
                <a16:creationId xmlns:a16="http://schemas.microsoft.com/office/drawing/2014/main" id="{12E7B02E-2AF6-2808-B2E1-F30ADCD862A8}"/>
              </a:ext>
            </a:extLst>
          </p:cNvPr>
          <p:cNvCxnSpPr>
            <a:stCxn id="103" idx="1"/>
          </p:cNvCxnSpPr>
          <p:nvPr/>
        </p:nvCxnSpPr>
        <p:spPr>
          <a:xfrm flipH="1" flipV="1">
            <a:off x="7242139" y="4341250"/>
            <a:ext cx="839278" cy="2514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9822BF89-B666-1448-8943-278BE48E8924}"/>
              </a:ext>
            </a:extLst>
          </p:cNvPr>
          <p:cNvSpPr txBox="1"/>
          <p:nvPr/>
        </p:nvSpPr>
        <p:spPr>
          <a:xfrm>
            <a:off x="12414" y="6095980"/>
            <a:ext cx="1202529" cy="473657"/>
          </a:xfrm>
          <a:prstGeom prst="rect">
            <a:avLst/>
          </a:prstGeom>
          <a:noFill/>
          <a:ln>
            <a:solidFill>
              <a:srgbClr val="FF0000"/>
            </a:solidFill>
          </a:ln>
        </p:spPr>
        <p:txBody>
          <a:bodyPr wrap="square" lIns="88075" tIns="44038" rIns="88075" bIns="44038" rtlCol="0">
            <a:spAutoFit/>
          </a:bodyPr>
          <a:lstStyle/>
          <a:p>
            <a:r>
              <a:rPr lang="en-US" sz="500">
                <a:solidFill>
                  <a:srgbClr val="FF0000"/>
                </a:solidFill>
              </a:rPr>
              <a:t>ClinicalTrials.gov. NCT04185883. https://www.clinicaltrials.gov/ct2/show/NCT04185883. Accessed January 16, 2023: 3-Table 1; 4-Table 1; 5-Table 1; 6-Table 1; 7-Table 1</a:t>
            </a:r>
            <a:endParaRPr lang="en-IN" sz="500">
              <a:solidFill>
                <a:srgbClr val="FF0000"/>
              </a:solidFill>
            </a:endParaRPr>
          </a:p>
        </p:txBody>
      </p:sp>
      <p:sp>
        <p:nvSpPr>
          <p:cNvPr id="112" name="Left Brace 111">
            <a:extLst>
              <a:ext uri="{FF2B5EF4-FFF2-40B4-BE49-F238E27FC236}">
                <a16:creationId xmlns:a16="http://schemas.microsoft.com/office/drawing/2014/main" id="{26565C3D-679C-40E2-B6DA-0D71E5A63EE1}"/>
              </a:ext>
            </a:extLst>
          </p:cNvPr>
          <p:cNvSpPr/>
          <p:nvPr/>
        </p:nvSpPr>
        <p:spPr>
          <a:xfrm rot="10800000">
            <a:off x="1262054" y="5451474"/>
            <a:ext cx="45719" cy="1201766"/>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lIns="88075" tIns="44038" rIns="88075" bIns="44038" rtlCol="0" anchor="ctr"/>
          <a:lstStyle/>
          <a:p>
            <a:pPr algn="ctr"/>
            <a:endParaRPr lang="en-IN"/>
          </a:p>
        </p:txBody>
      </p:sp>
      <p:cxnSp>
        <p:nvCxnSpPr>
          <p:cNvPr id="113" name="Straight Arrow Connector 112">
            <a:extLst>
              <a:ext uri="{FF2B5EF4-FFF2-40B4-BE49-F238E27FC236}">
                <a16:creationId xmlns:a16="http://schemas.microsoft.com/office/drawing/2014/main" id="{6670C804-5B09-3033-DA36-F6C284CA1E14}"/>
              </a:ext>
            </a:extLst>
          </p:cNvPr>
          <p:cNvCxnSpPr>
            <a:stCxn id="112" idx="1"/>
          </p:cNvCxnSpPr>
          <p:nvPr/>
        </p:nvCxnSpPr>
        <p:spPr>
          <a:xfrm flipV="1">
            <a:off x="1307773" y="4308142"/>
            <a:ext cx="1195089" cy="174421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4" name="TextBox 113">
            <a:extLst>
              <a:ext uri="{FF2B5EF4-FFF2-40B4-BE49-F238E27FC236}">
                <a16:creationId xmlns:a16="http://schemas.microsoft.com/office/drawing/2014/main" id="{6BDED344-A22E-4544-CADF-B0291BA4E442}"/>
              </a:ext>
            </a:extLst>
          </p:cNvPr>
          <p:cNvSpPr txBox="1"/>
          <p:nvPr/>
        </p:nvSpPr>
        <p:spPr>
          <a:xfrm>
            <a:off x="16415" y="5520287"/>
            <a:ext cx="1223336" cy="550601"/>
          </a:xfrm>
          <a:prstGeom prst="rect">
            <a:avLst/>
          </a:prstGeom>
          <a:noFill/>
          <a:ln>
            <a:solidFill>
              <a:srgbClr val="FF0000"/>
            </a:solidFill>
          </a:ln>
        </p:spPr>
        <p:txBody>
          <a:bodyPr wrap="square" lIns="88075" tIns="44038" rIns="88075" bIns="44038" rtlCol="0">
            <a:spAutoFit/>
          </a:bodyPr>
          <a:lstStyle/>
          <a:p>
            <a:r>
              <a:rPr lang="en-US" sz="500">
                <a:solidFill>
                  <a:srgbClr val="FF0000"/>
                </a:solidFill>
              </a:rPr>
              <a:t>Amgen pipeline. https://www.amgenpipeline.com/-/media/themes/amgen/amgenpipeline-com/amgenpipeline-com/pdf/amgen-pipeline-chart.pdf. Accessed January 16, 2023: 3-Table 1</a:t>
            </a:r>
            <a:endParaRPr lang="en-IN" sz="500">
              <a:solidFill>
                <a:srgbClr val="FF0000"/>
              </a:solidFill>
            </a:endParaRPr>
          </a:p>
        </p:txBody>
      </p:sp>
      <p:sp>
        <p:nvSpPr>
          <p:cNvPr id="118" name="TextBox 117">
            <a:extLst>
              <a:ext uri="{FF2B5EF4-FFF2-40B4-BE49-F238E27FC236}">
                <a16:creationId xmlns:a16="http://schemas.microsoft.com/office/drawing/2014/main" id="{3C43576C-CCB5-853C-7CD4-A7C36998EAC4}"/>
              </a:ext>
            </a:extLst>
          </p:cNvPr>
          <p:cNvSpPr txBox="1"/>
          <p:nvPr/>
        </p:nvSpPr>
        <p:spPr>
          <a:xfrm>
            <a:off x="1378471" y="5872531"/>
            <a:ext cx="1124391" cy="396713"/>
          </a:xfrm>
          <a:prstGeom prst="rect">
            <a:avLst/>
          </a:prstGeom>
          <a:noFill/>
          <a:ln>
            <a:solidFill>
              <a:srgbClr val="FF0000"/>
            </a:solidFill>
          </a:ln>
        </p:spPr>
        <p:txBody>
          <a:bodyPr wrap="square" lIns="88075" tIns="44038" rIns="88075" bIns="44038" rtlCol="0">
            <a:spAutoFit/>
          </a:bodyPr>
          <a:lstStyle/>
          <a:p>
            <a:r>
              <a:rPr lang="en-US" sz="500">
                <a:solidFill>
                  <a:srgbClr val="FF0000"/>
                </a:solidFill>
              </a:rPr>
              <a:t>ClinicalTrials.gov. NCT05198934. https://clinicaltrials.gov/ct2/show/NCT05198934. Accessed January 16, 2023:1-A-7; 2-A-1</a:t>
            </a:r>
            <a:endParaRPr lang="en-IN" sz="500">
              <a:solidFill>
                <a:srgbClr val="FF0000"/>
              </a:solidFill>
            </a:endParaRPr>
          </a:p>
        </p:txBody>
      </p:sp>
      <p:sp>
        <p:nvSpPr>
          <p:cNvPr id="119" name="Rectangle 118">
            <a:extLst>
              <a:ext uri="{FF2B5EF4-FFF2-40B4-BE49-F238E27FC236}">
                <a16:creationId xmlns:a16="http://schemas.microsoft.com/office/drawing/2014/main" id="{C421A274-FD53-95AB-92CA-BD119A39EDA7}"/>
              </a:ext>
            </a:extLst>
          </p:cNvPr>
          <p:cNvSpPr/>
          <p:nvPr/>
        </p:nvSpPr>
        <p:spPr>
          <a:xfrm>
            <a:off x="1486191" y="4764471"/>
            <a:ext cx="1430913" cy="73403"/>
          </a:xfrm>
          <a:prstGeom prst="rect">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31" name="Straight Connector 130">
            <a:extLst>
              <a:ext uri="{FF2B5EF4-FFF2-40B4-BE49-F238E27FC236}">
                <a16:creationId xmlns:a16="http://schemas.microsoft.com/office/drawing/2014/main" id="{F4F2DA6F-3A6F-39FF-C11C-0D1207F95A8C}"/>
              </a:ext>
            </a:extLst>
          </p:cNvPr>
          <p:cNvCxnSpPr/>
          <p:nvPr/>
        </p:nvCxnSpPr>
        <p:spPr>
          <a:xfrm>
            <a:off x="7005502" y="4764471"/>
            <a:ext cx="401764" cy="852315"/>
          </a:xfrm>
          <a:prstGeom prst="line">
            <a:avLst/>
          </a:prstGeom>
          <a:ln w="31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C1265740-34EF-A92C-4B46-C0038B88FF23}"/>
              </a:ext>
            </a:extLst>
          </p:cNvPr>
          <p:cNvCxnSpPr/>
          <p:nvPr/>
        </p:nvCxnSpPr>
        <p:spPr>
          <a:xfrm flipH="1" flipV="1">
            <a:off x="6451600" y="4756053"/>
            <a:ext cx="553902" cy="12098"/>
          </a:xfrm>
          <a:prstGeom prst="straightConnector1">
            <a:avLst/>
          </a:prstGeom>
          <a:ln w="31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8074462"/>
      </p:ext>
    </p:extLst>
  </p:cSld>
  <p:clrMapOvr>
    <a:masterClrMapping/>
  </p:clrMapOvr>
</p:notes>
</file>

<file path=ppt/notesSlides/notesSlide6.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a:xfrm>
            <a:off x="1458913" y="1697038"/>
            <a:ext cx="6373812" cy="3584575"/>
          </a:xfrm>
        </p:spPr>
      </p:sp>
      <p:sp>
        <p:nvSpPr>
          <p:cNvPr id="3" name="Rectangle 2">
            <a:extLst>
              <a:ext uri="{FF2B5EF4-FFF2-40B4-BE49-F238E27FC236}">
                <a16:creationId xmlns:a16="http://schemas.microsoft.com/office/drawing/2014/main" id="{1C9580BA-5C5C-F702-7A3F-4E638149B112}"/>
              </a:ext>
            </a:extLst>
          </p:cNvPr>
          <p:cNvSpPr/>
          <p:nvPr/>
        </p:nvSpPr>
        <p:spPr>
          <a:xfrm>
            <a:off x="1637680" y="2829469"/>
            <a:ext cx="2794231" cy="417156"/>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88075" tIns="44038" rIns="88075" bIns="44038" rtlCol="0" anchor="ctr"/>
          <a:lstStyle/>
          <a:p>
            <a:pPr algn="ctr"/>
            <a:endParaRPr lang="en-IN"/>
          </a:p>
        </p:txBody>
      </p:sp>
      <p:sp>
        <p:nvSpPr>
          <p:cNvPr id="4" name="TextBox 3">
            <a:extLst>
              <a:ext uri="{FF2B5EF4-FFF2-40B4-BE49-F238E27FC236}">
                <a16:creationId xmlns:a16="http://schemas.microsoft.com/office/drawing/2014/main" id="{C3C59162-A3F8-A43B-FF23-4D6186DE917A}"/>
              </a:ext>
            </a:extLst>
          </p:cNvPr>
          <p:cNvSpPr txBox="1"/>
          <p:nvPr/>
        </p:nvSpPr>
        <p:spPr>
          <a:xfrm>
            <a:off x="44466" y="3295614"/>
            <a:ext cx="1190235" cy="550601"/>
          </a:xfrm>
          <a:prstGeom prst="rect">
            <a:avLst/>
          </a:prstGeom>
          <a:noFill/>
          <a:ln>
            <a:solidFill>
              <a:srgbClr val="FF0000"/>
            </a:solidFill>
          </a:ln>
        </p:spPr>
        <p:txBody>
          <a:bodyPr wrap="square" lIns="88075" tIns="44038" rIns="88075" bIns="44038" rtlCol="0">
            <a:spAutoFit/>
          </a:bodyPr>
          <a:lstStyle/>
          <a:p>
            <a:r>
              <a:rPr lang="en-US" sz="500">
                <a:solidFill>
                  <a:srgbClr val="FF0000"/>
                </a:solidFill>
              </a:rPr>
              <a:t>Amgen pipeline. https://www.amgenpipeline.com/-/media/themes/amgen/amgenpipeline-com/amgenpipeline-com/pdf/amgen-pipeline-chart.pdf. Accessed January 16, 2023: 8-Table 1</a:t>
            </a:r>
            <a:endParaRPr lang="en-IN" sz="500">
              <a:solidFill>
                <a:srgbClr val="FF0000"/>
              </a:solidFill>
            </a:endParaRPr>
          </a:p>
        </p:txBody>
      </p:sp>
      <p:cxnSp>
        <p:nvCxnSpPr>
          <p:cNvPr id="5" name="Straight Arrow Connector 4">
            <a:extLst>
              <a:ext uri="{FF2B5EF4-FFF2-40B4-BE49-F238E27FC236}">
                <a16:creationId xmlns:a16="http://schemas.microsoft.com/office/drawing/2014/main" id="{5DA8638B-C564-76F3-AE6E-66CDD9CFA752}"/>
              </a:ext>
            </a:extLst>
          </p:cNvPr>
          <p:cNvCxnSpPr>
            <a:stCxn id="4" idx="3"/>
            <a:endCxn id="45" idx="1"/>
          </p:cNvCxnSpPr>
          <p:nvPr/>
        </p:nvCxnSpPr>
        <p:spPr>
          <a:xfrm flipV="1">
            <a:off x="1234701" y="3412744"/>
            <a:ext cx="405186" cy="15817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7E226B3-0CEC-6121-AF45-C5B21FB037BD}"/>
              </a:ext>
            </a:extLst>
          </p:cNvPr>
          <p:cNvSpPr txBox="1"/>
          <p:nvPr/>
        </p:nvSpPr>
        <p:spPr>
          <a:xfrm>
            <a:off x="7915213" y="3228143"/>
            <a:ext cx="1360510" cy="319769"/>
          </a:xfrm>
          <a:prstGeom prst="rect">
            <a:avLst/>
          </a:prstGeom>
          <a:noFill/>
          <a:ln>
            <a:solidFill>
              <a:srgbClr val="FF0000"/>
            </a:solidFill>
          </a:ln>
        </p:spPr>
        <p:txBody>
          <a:bodyPr wrap="square" lIns="88075" tIns="44038" rIns="88075" bIns="44038" rtlCol="0">
            <a:spAutoFit/>
          </a:bodyPr>
          <a:lstStyle/>
          <a:p>
            <a:r>
              <a:rPr lang="en-US" sz="500">
                <a:solidFill>
                  <a:srgbClr val="FF0000"/>
                </a:solidFill>
              </a:rPr>
              <a:t>ClinicalTrials.gov. NCT05060016. https://clinicaltrials.gov/ct2/show/NCT05060016. Accessed January 16, 2022: 1-Title; 2-A-9</a:t>
            </a:r>
            <a:endParaRPr lang="en-IN" sz="500">
              <a:solidFill>
                <a:srgbClr val="FF0000"/>
              </a:solidFill>
            </a:endParaRPr>
          </a:p>
        </p:txBody>
      </p:sp>
      <p:cxnSp>
        <p:nvCxnSpPr>
          <p:cNvPr id="15" name="Straight Arrow Connector 14">
            <a:extLst>
              <a:ext uri="{FF2B5EF4-FFF2-40B4-BE49-F238E27FC236}">
                <a16:creationId xmlns:a16="http://schemas.microsoft.com/office/drawing/2014/main" id="{C36E705C-BD58-7362-48CB-6DA71E2A3B83}"/>
              </a:ext>
            </a:extLst>
          </p:cNvPr>
          <p:cNvCxnSpPr/>
          <p:nvPr/>
        </p:nvCxnSpPr>
        <p:spPr>
          <a:xfrm flipH="1">
            <a:off x="5869262" y="3263957"/>
            <a:ext cx="2045951" cy="12407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DE9178E1-CD31-3D8F-2BBC-081505751277}"/>
              </a:ext>
            </a:extLst>
          </p:cNvPr>
          <p:cNvSpPr/>
          <p:nvPr/>
        </p:nvSpPr>
        <p:spPr>
          <a:xfrm>
            <a:off x="2665792" y="2489955"/>
            <a:ext cx="1825431" cy="226771"/>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88075" tIns="44038" rIns="88075" bIns="44038" rtlCol="0" anchor="ctr"/>
          <a:lstStyle/>
          <a:p>
            <a:pPr algn="ctr"/>
            <a:endParaRPr lang="en-IN"/>
          </a:p>
        </p:txBody>
      </p:sp>
      <p:sp>
        <p:nvSpPr>
          <p:cNvPr id="23" name="TextBox 22">
            <a:extLst>
              <a:ext uri="{FF2B5EF4-FFF2-40B4-BE49-F238E27FC236}">
                <a16:creationId xmlns:a16="http://schemas.microsoft.com/office/drawing/2014/main" id="{ED97EECB-3263-A22B-27C7-6C834AEA5A54}"/>
              </a:ext>
            </a:extLst>
          </p:cNvPr>
          <p:cNvSpPr txBox="1"/>
          <p:nvPr/>
        </p:nvSpPr>
        <p:spPr>
          <a:xfrm>
            <a:off x="54712" y="2124502"/>
            <a:ext cx="1169745" cy="550601"/>
          </a:xfrm>
          <a:prstGeom prst="rect">
            <a:avLst/>
          </a:prstGeom>
          <a:noFill/>
          <a:ln>
            <a:solidFill>
              <a:srgbClr val="FF0000"/>
            </a:solidFill>
          </a:ln>
        </p:spPr>
        <p:txBody>
          <a:bodyPr wrap="square" lIns="88075" tIns="44038" rIns="88075" bIns="44038" rtlCol="0">
            <a:spAutoFit/>
          </a:bodyPr>
          <a:lstStyle/>
          <a:p>
            <a:r>
              <a:rPr lang="en-US" sz="500">
                <a:solidFill>
                  <a:srgbClr val="FF0000"/>
                </a:solidFill>
              </a:rPr>
              <a:t>Amgen pipeline. https://www.amgenpipeline.com/-/media/themes/amgen/amgenpipeline-com/amgenpipeline-com/pdf/amgen-pipeline-chart.pdf. Accessed January 16, 2023: 1-Table 1</a:t>
            </a:r>
            <a:endParaRPr lang="en-IN" sz="500">
              <a:solidFill>
                <a:srgbClr val="FF0000"/>
              </a:solidFill>
            </a:endParaRPr>
          </a:p>
        </p:txBody>
      </p:sp>
      <p:cxnSp>
        <p:nvCxnSpPr>
          <p:cNvPr id="24" name="Straight Arrow Connector 23">
            <a:extLst>
              <a:ext uri="{FF2B5EF4-FFF2-40B4-BE49-F238E27FC236}">
                <a16:creationId xmlns:a16="http://schemas.microsoft.com/office/drawing/2014/main" id="{57AD3DB9-251E-3319-7A7C-32DAF6A1C60A}"/>
              </a:ext>
            </a:extLst>
          </p:cNvPr>
          <p:cNvCxnSpPr/>
          <p:nvPr/>
        </p:nvCxnSpPr>
        <p:spPr>
          <a:xfrm>
            <a:off x="1208873" y="2476746"/>
            <a:ext cx="1456918" cy="7060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E34B0187-FCE5-58F2-8BA4-719C24D2BCF8}"/>
              </a:ext>
            </a:extLst>
          </p:cNvPr>
          <p:cNvSpPr txBox="1"/>
          <p:nvPr/>
        </p:nvSpPr>
        <p:spPr>
          <a:xfrm>
            <a:off x="6909903" y="957754"/>
            <a:ext cx="1124391" cy="396713"/>
          </a:xfrm>
          <a:prstGeom prst="rect">
            <a:avLst/>
          </a:prstGeom>
          <a:noFill/>
          <a:ln>
            <a:solidFill>
              <a:srgbClr val="FF0000"/>
            </a:solidFill>
          </a:ln>
        </p:spPr>
        <p:txBody>
          <a:bodyPr wrap="square" lIns="88075" tIns="44038" rIns="88075" bIns="44038" rtlCol="0">
            <a:spAutoFit/>
          </a:bodyPr>
          <a:lstStyle/>
          <a:p>
            <a:r>
              <a:rPr lang="en-US" sz="500">
                <a:solidFill>
                  <a:srgbClr val="FF0000"/>
                </a:solidFill>
              </a:rPr>
              <a:t>ClinicalTrials.gov. NCT05052801. https://clinicaltrials.gov/ct2/show/NCT05052801. Accessed January 16, 2023: 2-A-10</a:t>
            </a:r>
            <a:endParaRPr lang="en-IN" sz="500">
              <a:solidFill>
                <a:srgbClr val="FF0000"/>
              </a:solidFill>
            </a:endParaRPr>
          </a:p>
        </p:txBody>
      </p:sp>
      <p:cxnSp>
        <p:nvCxnSpPr>
          <p:cNvPr id="26" name="Straight Arrow Connector 25">
            <a:extLst>
              <a:ext uri="{FF2B5EF4-FFF2-40B4-BE49-F238E27FC236}">
                <a16:creationId xmlns:a16="http://schemas.microsoft.com/office/drawing/2014/main" id="{0DF616E3-C249-28F8-7DFF-8A3170D827FA}"/>
              </a:ext>
            </a:extLst>
          </p:cNvPr>
          <p:cNvCxnSpPr>
            <a:stCxn id="25" idx="2"/>
          </p:cNvCxnSpPr>
          <p:nvPr/>
        </p:nvCxnSpPr>
        <p:spPr>
          <a:xfrm flipH="1">
            <a:off x="6863665" y="1354467"/>
            <a:ext cx="608434" cy="122498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71500397-BF1B-F53B-C029-A620D99EEEA3}"/>
              </a:ext>
            </a:extLst>
          </p:cNvPr>
          <p:cNvSpPr txBox="1"/>
          <p:nvPr/>
        </p:nvSpPr>
        <p:spPr>
          <a:xfrm>
            <a:off x="7971928" y="1790139"/>
            <a:ext cx="1318122" cy="319769"/>
          </a:xfrm>
          <a:prstGeom prst="rect">
            <a:avLst/>
          </a:prstGeom>
          <a:noFill/>
          <a:ln>
            <a:solidFill>
              <a:srgbClr val="FF0000"/>
            </a:solidFill>
          </a:ln>
        </p:spPr>
        <p:txBody>
          <a:bodyPr wrap="square" lIns="88075" tIns="44038" rIns="88075" bIns="44038" rtlCol="0">
            <a:spAutoFit/>
          </a:bodyPr>
          <a:lstStyle/>
          <a:p>
            <a:r>
              <a:rPr lang="en-US" sz="500">
                <a:solidFill>
                  <a:srgbClr val="FF0000"/>
                </a:solidFill>
              </a:rPr>
              <a:t>ClinicalTrials.gov. NCT03362177. https://clinicaltrials.gov/ct2/show/NCT03362177. Accessed January 16, 2023: 2-A-8</a:t>
            </a:r>
            <a:endParaRPr lang="en-IN" sz="500">
              <a:solidFill>
                <a:srgbClr val="FF0000"/>
              </a:solidFill>
            </a:endParaRPr>
          </a:p>
        </p:txBody>
      </p:sp>
      <p:sp>
        <p:nvSpPr>
          <p:cNvPr id="29" name="TextBox 28">
            <a:extLst>
              <a:ext uri="{FF2B5EF4-FFF2-40B4-BE49-F238E27FC236}">
                <a16:creationId xmlns:a16="http://schemas.microsoft.com/office/drawing/2014/main" id="{FD4257A5-19EC-2AC8-3D43-C85F249A27DE}"/>
              </a:ext>
            </a:extLst>
          </p:cNvPr>
          <p:cNvSpPr txBox="1"/>
          <p:nvPr/>
        </p:nvSpPr>
        <p:spPr>
          <a:xfrm>
            <a:off x="7933775" y="2875723"/>
            <a:ext cx="1279533" cy="319769"/>
          </a:xfrm>
          <a:prstGeom prst="rect">
            <a:avLst/>
          </a:prstGeom>
          <a:noFill/>
          <a:ln>
            <a:solidFill>
              <a:srgbClr val="FF0000"/>
            </a:solidFill>
          </a:ln>
        </p:spPr>
        <p:txBody>
          <a:bodyPr wrap="square" lIns="88075" tIns="44038" rIns="88075" bIns="44038" rtlCol="0">
            <a:spAutoFit/>
          </a:bodyPr>
          <a:lstStyle/>
          <a:p>
            <a:r>
              <a:rPr lang="en-US" sz="500">
                <a:solidFill>
                  <a:srgbClr val="FF0000"/>
                </a:solidFill>
              </a:rPr>
              <a:t>ClinicalTrials.gov. NCT03937154. https://clinicaltrials.gov/ct2/show/NCT03937154. Accessed January 16, 2023: 3-A-3</a:t>
            </a:r>
            <a:endParaRPr lang="en-IN" sz="500">
              <a:solidFill>
                <a:srgbClr val="FF0000"/>
              </a:solidFill>
            </a:endParaRPr>
          </a:p>
        </p:txBody>
      </p:sp>
      <p:cxnSp>
        <p:nvCxnSpPr>
          <p:cNvPr id="31" name="Straight Arrow Connector 30">
            <a:extLst>
              <a:ext uri="{FF2B5EF4-FFF2-40B4-BE49-F238E27FC236}">
                <a16:creationId xmlns:a16="http://schemas.microsoft.com/office/drawing/2014/main" id="{0EC35A41-8ABA-C92B-89A9-2F9BB29F6B9A}"/>
              </a:ext>
            </a:extLst>
          </p:cNvPr>
          <p:cNvCxnSpPr>
            <a:stCxn id="34" idx="1"/>
          </p:cNvCxnSpPr>
          <p:nvPr/>
        </p:nvCxnSpPr>
        <p:spPr>
          <a:xfrm flipH="1">
            <a:off x="7286251" y="2727603"/>
            <a:ext cx="651454" cy="19546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3DCEC40E-7D84-54F1-0BC6-288F780B81CE}"/>
              </a:ext>
            </a:extLst>
          </p:cNvPr>
          <p:cNvSpPr txBox="1"/>
          <p:nvPr/>
        </p:nvSpPr>
        <p:spPr>
          <a:xfrm>
            <a:off x="34223" y="2713356"/>
            <a:ext cx="1176900" cy="550601"/>
          </a:xfrm>
          <a:prstGeom prst="rect">
            <a:avLst/>
          </a:prstGeom>
          <a:noFill/>
          <a:ln>
            <a:solidFill>
              <a:srgbClr val="FF0000"/>
            </a:solidFill>
          </a:ln>
        </p:spPr>
        <p:txBody>
          <a:bodyPr wrap="square" lIns="88075" tIns="44038" rIns="88075" bIns="44038" rtlCol="0">
            <a:spAutoFit/>
          </a:bodyPr>
          <a:lstStyle/>
          <a:p>
            <a:r>
              <a:rPr lang="en-US" sz="500">
                <a:solidFill>
                  <a:srgbClr val="FF0000"/>
                </a:solidFill>
              </a:rPr>
              <a:t>Amgen pipeline. https://www.amgenpipeline.com/-/media/themes/amgen/amgenpipeline-com/amgenpipeline-com/pdf/amgen-pipeline-chart.pdf. Accessed January 16, 2023: 3-Table 1</a:t>
            </a:r>
            <a:endParaRPr lang="en-IN" sz="500">
              <a:solidFill>
                <a:srgbClr val="FF0000"/>
              </a:solidFill>
            </a:endParaRPr>
          </a:p>
        </p:txBody>
      </p:sp>
      <p:cxnSp>
        <p:nvCxnSpPr>
          <p:cNvPr id="36" name="Straight Arrow Connector 35">
            <a:extLst>
              <a:ext uri="{FF2B5EF4-FFF2-40B4-BE49-F238E27FC236}">
                <a16:creationId xmlns:a16="http://schemas.microsoft.com/office/drawing/2014/main" id="{818BB17C-19B2-D20E-43D8-2BB299A37F76}"/>
              </a:ext>
            </a:extLst>
          </p:cNvPr>
          <p:cNvCxnSpPr>
            <a:stCxn id="35" idx="3"/>
            <a:endCxn id="3" idx="1"/>
          </p:cNvCxnSpPr>
          <p:nvPr/>
        </p:nvCxnSpPr>
        <p:spPr>
          <a:xfrm>
            <a:off x="1211123" y="2988657"/>
            <a:ext cx="426557" cy="4939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52DA4264-02FE-257D-F224-B10236BF1FE9}"/>
              </a:ext>
            </a:extLst>
          </p:cNvPr>
          <p:cNvSpPr/>
          <p:nvPr/>
        </p:nvSpPr>
        <p:spPr>
          <a:xfrm>
            <a:off x="1639887" y="3239667"/>
            <a:ext cx="2767122" cy="346154"/>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88075" tIns="44038" rIns="88075" bIns="44038" rtlCol="0" anchor="ctr"/>
          <a:lstStyle/>
          <a:p>
            <a:pPr algn="ctr"/>
            <a:endParaRPr lang="en-IN"/>
          </a:p>
        </p:txBody>
      </p:sp>
      <p:sp>
        <p:nvSpPr>
          <p:cNvPr id="6" name="TextBox 5">
            <a:extLst>
              <a:ext uri="{FF2B5EF4-FFF2-40B4-BE49-F238E27FC236}">
                <a16:creationId xmlns:a16="http://schemas.microsoft.com/office/drawing/2014/main" id="{613169A8-219C-CEB8-342D-01A15D8C40B1}"/>
              </a:ext>
            </a:extLst>
          </p:cNvPr>
          <p:cNvSpPr txBox="1"/>
          <p:nvPr/>
        </p:nvSpPr>
        <p:spPr>
          <a:xfrm>
            <a:off x="12176" y="4673516"/>
            <a:ext cx="1414231" cy="704489"/>
          </a:xfrm>
          <a:prstGeom prst="rect">
            <a:avLst/>
          </a:prstGeom>
          <a:noFill/>
          <a:ln>
            <a:solidFill>
              <a:srgbClr val="FF0000"/>
            </a:solidFill>
          </a:ln>
        </p:spPr>
        <p:txBody>
          <a:bodyPr wrap="square" lIns="88075" tIns="44038" rIns="88075" bIns="44038" rtlCol="0">
            <a:spAutoFit/>
          </a:bodyPr>
          <a:lstStyle/>
          <a:p>
            <a:r>
              <a:rPr lang="en-US" sz="500">
                <a:solidFill>
                  <a:srgbClr val="FF0000"/>
                </a:solidFill>
              </a:rPr>
              <a:t>Amgen Press Releases. Amgen's Investigational Targeted Treatment Bemarituzumab Granted Breakthrough Therapy Designation. https://www.amgen.com/newsroom/press-releases/2021/04/amgens-investigational-targeted-treatment-bemarituzumab-granted-breakthrough-therapy-designation . Accessed January 17, 2023: 1-A-3</a:t>
            </a:r>
            <a:endParaRPr lang="en-IN" sz="500">
              <a:solidFill>
                <a:srgbClr val="FF0000"/>
              </a:solidFill>
            </a:endParaRPr>
          </a:p>
        </p:txBody>
      </p:sp>
      <p:cxnSp>
        <p:nvCxnSpPr>
          <p:cNvPr id="7" name="Straight Arrow Connector 6">
            <a:extLst>
              <a:ext uri="{FF2B5EF4-FFF2-40B4-BE49-F238E27FC236}">
                <a16:creationId xmlns:a16="http://schemas.microsoft.com/office/drawing/2014/main" id="{C28E637C-2065-492B-20D7-40913A524B47}"/>
              </a:ext>
            </a:extLst>
          </p:cNvPr>
          <p:cNvCxnSpPr/>
          <p:nvPr/>
        </p:nvCxnSpPr>
        <p:spPr>
          <a:xfrm flipV="1">
            <a:off x="1424401" y="4351737"/>
            <a:ext cx="210088" cy="42178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73AF258-7242-3082-BE8D-6C5993151708}"/>
              </a:ext>
            </a:extLst>
          </p:cNvPr>
          <p:cNvSpPr txBox="1"/>
          <p:nvPr/>
        </p:nvSpPr>
        <p:spPr>
          <a:xfrm>
            <a:off x="4991710" y="891907"/>
            <a:ext cx="1124391" cy="396713"/>
          </a:xfrm>
          <a:prstGeom prst="rect">
            <a:avLst/>
          </a:prstGeom>
          <a:noFill/>
          <a:ln>
            <a:solidFill>
              <a:srgbClr val="FF0000"/>
            </a:solidFill>
          </a:ln>
        </p:spPr>
        <p:txBody>
          <a:bodyPr wrap="square" lIns="88075" tIns="44038" rIns="88075" bIns="44038" rtlCol="0">
            <a:spAutoFit/>
          </a:bodyPr>
          <a:lstStyle/>
          <a:p>
            <a:r>
              <a:rPr lang="en-US" sz="500">
                <a:solidFill>
                  <a:srgbClr val="FF0000"/>
                </a:solidFill>
              </a:rPr>
              <a:t>ClinicalTrials.gov. NCT05052801. https://clinicaltrials.gov/ct2/show/NCT05052801. Accessed January 16, 2023: 1-Title; 2-A-8</a:t>
            </a:r>
            <a:endParaRPr lang="en-IN" sz="500">
              <a:solidFill>
                <a:srgbClr val="FF0000"/>
              </a:solidFill>
            </a:endParaRPr>
          </a:p>
        </p:txBody>
      </p:sp>
      <p:cxnSp>
        <p:nvCxnSpPr>
          <p:cNvPr id="16" name="Straight Arrow Connector 15">
            <a:extLst>
              <a:ext uri="{FF2B5EF4-FFF2-40B4-BE49-F238E27FC236}">
                <a16:creationId xmlns:a16="http://schemas.microsoft.com/office/drawing/2014/main" id="{AD07B7E8-6A30-70CD-B60D-466E0134CF22}"/>
              </a:ext>
            </a:extLst>
          </p:cNvPr>
          <p:cNvCxnSpPr/>
          <p:nvPr/>
        </p:nvCxnSpPr>
        <p:spPr>
          <a:xfrm>
            <a:off x="5553906" y="1276915"/>
            <a:ext cx="227942" cy="130743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2CC9B29D-9156-BC9B-4BB4-64F57899B819}"/>
              </a:ext>
            </a:extLst>
          </p:cNvPr>
          <p:cNvSpPr txBox="1"/>
          <p:nvPr/>
        </p:nvSpPr>
        <p:spPr>
          <a:xfrm>
            <a:off x="7937705" y="2567718"/>
            <a:ext cx="1318122" cy="319769"/>
          </a:xfrm>
          <a:prstGeom prst="rect">
            <a:avLst/>
          </a:prstGeom>
          <a:noFill/>
          <a:ln>
            <a:solidFill>
              <a:srgbClr val="FF0000"/>
            </a:solidFill>
          </a:ln>
        </p:spPr>
        <p:txBody>
          <a:bodyPr wrap="square" lIns="88075" tIns="44038" rIns="88075" bIns="44038" rtlCol="0">
            <a:spAutoFit/>
          </a:bodyPr>
          <a:lstStyle/>
          <a:p>
            <a:r>
              <a:rPr lang="en-US" sz="500">
                <a:solidFill>
                  <a:srgbClr val="FF0000"/>
                </a:solidFill>
              </a:rPr>
              <a:t>ClinicalTrials.gov. NCT03362177. https://clinicaltrials.gov/ct2/show/NCT03362177. Accessed January 16, 2023: 2-A-10.</a:t>
            </a:r>
            <a:endParaRPr lang="en-IN" sz="500">
              <a:solidFill>
                <a:srgbClr val="FF0000"/>
              </a:solidFill>
            </a:endParaRPr>
          </a:p>
        </p:txBody>
      </p:sp>
      <p:cxnSp>
        <p:nvCxnSpPr>
          <p:cNvPr id="42" name="Straight Arrow Connector 41">
            <a:extLst>
              <a:ext uri="{FF2B5EF4-FFF2-40B4-BE49-F238E27FC236}">
                <a16:creationId xmlns:a16="http://schemas.microsoft.com/office/drawing/2014/main" id="{F7D58E59-FF33-98E8-BE98-E2D04760A939}"/>
              </a:ext>
            </a:extLst>
          </p:cNvPr>
          <p:cNvCxnSpPr/>
          <p:nvPr/>
        </p:nvCxnSpPr>
        <p:spPr>
          <a:xfrm flipH="1">
            <a:off x="5638790" y="2746378"/>
            <a:ext cx="1443328" cy="21100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F1346AF4-E7B8-9536-5DC9-705DE9E62D76}"/>
              </a:ext>
            </a:extLst>
          </p:cNvPr>
          <p:cNvSpPr txBox="1"/>
          <p:nvPr/>
        </p:nvSpPr>
        <p:spPr>
          <a:xfrm>
            <a:off x="7990274" y="2140678"/>
            <a:ext cx="1226964" cy="396713"/>
          </a:xfrm>
          <a:prstGeom prst="rect">
            <a:avLst/>
          </a:prstGeom>
          <a:noFill/>
          <a:ln>
            <a:solidFill>
              <a:srgbClr val="FF0000"/>
            </a:solidFill>
          </a:ln>
        </p:spPr>
        <p:txBody>
          <a:bodyPr wrap="square" lIns="88075" tIns="44038" rIns="88075" bIns="44038" rtlCol="0">
            <a:spAutoFit/>
          </a:bodyPr>
          <a:lstStyle/>
          <a:p>
            <a:r>
              <a:rPr lang="en-US" sz="500">
                <a:solidFill>
                  <a:srgbClr val="FF0000"/>
                </a:solidFill>
              </a:rPr>
              <a:t>ClinicalTrials.gov. NCT03937154. https://clinicaltrials.gov/ct2/show/NCT03937154. Accessed January 16, 2023: 2-A-10; 3-A-1</a:t>
            </a:r>
            <a:endParaRPr lang="en-IN" sz="500">
              <a:solidFill>
                <a:srgbClr val="FF0000"/>
              </a:solidFill>
            </a:endParaRPr>
          </a:p>
        </p:txBody>
      </p:sp>
      <p:cxnSp>
        <p:nvCxnSpPr>
          <p:cNvPr id="53" name="Straight Arrow Connector 52">
            <a:extLst>
              <a:ext uri="{FF2B5EF4-FFF2-40B4-BE49-F238E27FC236}">
                <a16:creationId xmlns:a16="http://schemas.microsoft.com/office/drawing/2014/main" id="{03BD8068-CFBE-E5A9-4467-9E66FB4EBCDC}"/>
              </a:ext>
            </a:extLst>
          </p:cNvPr>
          <p:cNvCxnSpPr/>
          <p:nvPr/>
        </p:nvCxnSpPr>
        <p:spPr>
          <a:xfrm flipH="1">
            <a:off x="6589102" y="3034221"/>
            <a:ext cx="1378958" cy="5577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106FBFB9-40C0-A82D-7F24-163024411E50}"/>
              </a:ext>
            </a:extLst>
          </p:cNvPr>
          <p:cNvCxnSpPr/>
          <p:nvPr/>
        </p:nvCxnSpPr>
        <p:spPr>
          <a:xfrm flipH="1">
            <a:off x="6189261" y="2768383"/>
            <a:ext cx="1089383" cy="17084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C6B419C4-1AAE-76BD-9D89-E4BC55120B98}"/>
              </a:ext>
            </a:extLst>
          </p:cNvPr>
          <p:cNvSpPr txBox="1"/>
          <p:nvPr/>
        </p:nvSpPr>
        <p:spPr>
          <a:xfrm>
            <a:off x="7933775" y="3570915"/>
            <a:ext cx="1279533" cy="319769"/>
          </a:xfrm>
          <a:prstGeom prst="rect">
            <a:avLst/>
          </a:prstGeom>
          <a:noFill/>
          <a:ln>
            <a:solidFill>
              <a:srgbClr val="FF0000"/>
            </a:solidFill>
          </a:ln>
        </p:spPr>
        <p:txBody>
          <a:bodyPr wrap="square" lIns="88075" tIns="44038" rIns="88075" bIns="44038" rtlCol="0">
            <a:spAutoFit/>
          </a:bodyPr>
          <a:lstStyle/>
          <a:p>
            <a:r>
              <a:rPr lang="en-US" sz="500">
                <a:solidFill>
                  <a:srgbClr val="FF0000"/>
                </a:solidFill>
              </a:rPr>
              <a:t>ClinicalTrials.gov. NCT05060016. https://clinicaltrials.gov/ct2/show/NCT05060016. Accessed January 16, 2023 : 2-A-11</a:t>
            </a:r>
            <a:endParaRPr lang="en-IN" sz="500">
              <a:solidFill>
                <a:srgbClr val="FF0000"/>
              </a:solidFill>
            </a:endParaRPr>
          </a:p>
        </p:txBody>
      </p:sp>
      <p:cxnSp>
        <p:nvCxnSpPr>
          <p:cNvPr id="63" name="Straight Arrow Connector 62">
            <a:extLst>
              <a:ext uri="{FF2B5EF4-FFF2-40B4-BE49-F238E27FC236}">
                <a16:creationId xmlns:a16="http://schemas.microsoft.com/office/drawing/2014/main" id="{24BE1317-A774-E1CC-FC67-D1B28B5CBE87}"/>
              </a:ext>
            </a:extLst>
          </p:cNvPr>
          <p:cNvCxnSpPr>
            <a:stCxn id="61" idx="1"/>
          </p:cNvCxnSpPr>
          <p:nvPr/>
        </p:nvCxnSpPr>
        <p:spPr>
          <a:xfrm flipH="1" flipV="1">
            <a:off x="7016376" y="3430648"/>
            <a:ext cx="917399" cy="30015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1D58E09C-1072-982B-7C4B-F870328B6B00}"/>
              </a:ext>
            </a:extLst>
          </p:cNvPr>
          <p:cNvSpPr/>
          <p:nvPr/>
        </p:nvSpPr>
        <p:spPr>
          <a:xfrm>
            <a:off x="2667543" y="3660396"/>
            <a:ext cx="1760940" cy="566888"/>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88075" tIns="44038" rIns="88075" bIns="44038" rtlCol="0" anchor="ctr"/>
          <a:lstStyle/>
          <a:p>
            <a:pPr algn="ctr"/>
            <a:endParaRPr lang="en-IN"/>
          </a:p>
        </p:txBody>
      </p:sp>
      <p:sp>
        <p:nvSpPr>
          <p:cNvPr id="21" name="TextBox 20">
            <a:extLst>
              <a:ext uri="{FF2B5EF4-FFF2-40B4-BE49-F238E27FC236}">
                <a16:creationId xmlns:a16="http://schemas.microsoft.com/office/drawing/2014/main" id="{DD798A25-430E-CC11-5213-EA827C01CEA5}"/>
              </a:ext>
            </a:extLst>
          </p:cNvPr>
          <p:cNvSpPr txBox="1"/>
          <p:nvPr/>
        </p:nvSpPr>
        <p:spPr>
          <a:xfrm>
            <a:off x="54712" y="3889312"/>
            <a:ext cx="1268866" cy="550601"/>
          </a:xfrm>
          <a:prstGeom prst="rect">
            <a:avLst/>
          </a:prstGeom>
          <a:noFill/>
          <a:ln>
            <a:solidFill>
              <a:srgbClr val="FF0000"/>
            </a:solidFill>
          </a:ln>
        </p:spPr>
        <p:txBody>
          <a:bodyPr wrap="square" lIns="88075" tIns="44038" rIns="88075" bIns="44038" rtlCol="0">
            <a:spAutoFit/>
          </a:bodyPr>
          <a:lstStyle/>
          <a:p>
            <a:r>
              <a:rPr lang="en-US" sz="500">
                <a:solidFill>
                  <a:srgbClr val="FF0000"/>
                </a:solidFill>
              </a:rPr>
              <a:t>Amgen pipeline. https://www.amgenpipeline.com/-/media/themes/amgen/amgenpipeline-com/amgenpipeline-com/pdf/amgen-pipeline-chart.pdf. Accessed January 16, 2023: 2-Table 1</a:t>
            </a:r>
            <a:endParaRPr lang="en-IN" sz="500">
              <a:solidFill>
                <a:srgbClr val="FF0000"/>
              </a:solidFill>
            </a:endParaRPr>
          </a:p>
        </p:txBody>
      </p:sp>
      <p:cxnSp>
        <p:nvCxnSpPr>
          <p:cNvPr id="27" name="Straight Arrow Connector 26">
            <a:extLst>
              <a:ext uri="{FF2B5EF4-FFF2-40B4-BE49-F238E27FC236}">
                <a16:creationId xmlns:a16="http://schemas.microsoft.com/office/drawing/2014/main" id="{AB90C973-1925-F8E8-CF1D-8BB1C9B5AA0A}"/>
              </a:ext>
            </a:extLst>
          </p:cNvPr>
          <p:cNvCxnSpPr>
            <a:stCxn id="21" idx="3"/>
          </p:cNvCxnSpPr>
          <p:nvPr/>
        </p:nvCxnSpPr>
        <p:spPr>
          <a:xfrm flipV="1">
            <a:off x="1323578" y="3782682"/>
            <a:ext cx="1343965" cy="38193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D44D715-6956-AE28-5754-F5D21B04BE63}"/>
              </a:ext>
            </a:extLst>
          </p:cNvPr>
          <p:cNvCxnSpPr>
            <a:stCxn id="28" idx="1"/>
          </p:cNvCxnSpPr>
          <p:nvPr/>
        </p:nvCxnSpPr>
        <p:spPr>
          <a:xfrm flipH="1">
            <a:off x="7076141" y="1950024"/>
            <a:ext cx="895787" cy="79635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83240AD-C3C0-066B-8BA8-050B6B5D0410}"/>
              </a:ext>
            </a:extLst>
          </p:cNvPr>
          <p:cNvCxnSpPr>
            <a:stCxn id="51" idx="1"/>
          </p:cNvCxnSpPr>
          <p:nvPr/>
        </p:nvCxnSpPr>
        <p:spPr>
          <a:xfrm flipH="1">
            <a:off x="7250128" y="2339035"/>
            <a:ext cx="740146" cy="42883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520BE3D0-4CC9-80FA-764A-A9380BCC3C19}"/>
              </a:ext>
            </a:extLst>
          </p:cNvPr>
          <p:cNvSpPr txBox="1"/>
          <p:nvPr/>
        </p:nvSpPr>
        <p:spPr>
          <a:xfrm>
            <a:off x="8006926" y="3924073"/>
            <a:ext cx="1168158" cy="396713"/>
          </a:xfrm>
          <a:prstGeom prst="rect">
            <a:avLst/>
          </a:prstGeom>
          <a:noFill/>
          <a:ln>
            <a:solidFill>
              <a:srgbClr val="FF0000"/>
            </a:solidFill>
          </a:ln>
        </p:spPr>
        <p:txBody>
          <a:bodyPr wrap="square" lIns="88075" tIns="44038" rIns="88075" bIns="44038" rtlCol="0">
            <a:spAutoFit/>
          </a:bodyPr>
          <a:lstStyle/>
          <a:p>
            <a:r>
              <a:rPr lang="en-US" sz="500">
                <a:solidFill>
                  <a:srgbClr val="FF0000"/>
                </a:solidFill>
              </a:rPr>
              <a:t>ClinicalTrials.gov. NCT03859427. https://clinicaltrials.gov/ct2/show/NCT03859427. Accessed January 16, 2023: 2-A-9</a:t>
            </a:r>
            <a:endParaRPr lang="en-IN" sz="500">
              <a:solidFill>
                <a:srgbClr val="FF0000"/>
              </a:solidFill>
            </a:endParaRPr>
          </a:p>
        </p:txBody>
      </p:sp>
      <p:cxnSp>
        <p:nvCxnSpPr>
          <p:cNvPr id="54" name="Straight Arrow Connector 53">
            <a:extLst>
              <a:ext uri="{FF2B5EF4-FFF2-40B4-BE49-F238E27FC236}">
                <a16:creationId xmlns:a16="http://schemas.microsoft.com/office/drawing/2014/main" id="{9D341D88-45B1-C4E1-ECB8-AE34264804EA}"/>
              </a:ext>
            </a:extLst>
          </p:cNvPr>
          <p:cNvCxnSpPr/>
          <p:nvPr/>
        </p:nvCxnSpPr>
        <p:spPr>
          <a:xfrm flipH="1" flipV="1">
            <a:off x="6012329" y="3846215"/>
            <a:ext cx="1411066" cy="17115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1923BA95-C8D9-03B1-9908-0DA4CCC40C24}"/>
              </a:ext>
            </a:extLst>
          </p:cNvPr>
          <p:cNvSpPr txBox="1"/>
          <p:nvPr/>
        </p:nvSpPr>
        <p:spPr>
          <a:xfrm>
            <a:off x="8011827" y="4351737"/>
            <a:ext cx="1124391" cy="396713"/>
          </a:xfrm>
          <a:prstGeom prst="rect">
            <a:avLst/>
          </a:prstGeom>
          <a:noFill/>
          <a:ln>
            <a:solidFill>
              <a:srgbClr val="FF0000"/>
            </a:solidFill>
          </a:ln>
        </p:spPr>
        <p:txBody>
          <a:bodyPr wrap="square" lIns="88075" tIns="44038" rIns="88075" bIns="44038" rtlCol="0">
            <a:spAutoFit/>
          </a:bodyPr>
          <a:lstStyle/>
          <a:p>
            <a:r>
              <a:rPr lang="en-US" sz="500">
                <a:solidFill>
                  <a:srgbClr val="FF0000"/>
                </a:solidFill>
              </a:rPr>
              <a:t>ClinicalTrials.gov. NCT03859427. https://clinicaltrials.gov/ct2/show/NCT03859427. Accessed January 16, 2023: 1-Title; 2-A-7</a:t>
            </a:r>
            <a:endParaRPr lang="en-IN" sz="500">
              <a:solidFill>
                <a:srgbClr val="FF0000"/>
              </a:solidFill>
            </a:endParaRPr>
          </a:p>
        </p:txBody>
      </p:sp>
      <p:sp>
        <p:nvSpPr>
          <p:cNvPr id="57" name="TextBox 56">
            <a:extLst>
              <a:ext uri="{FF2B5EF4-FFF2-40B4-BE49-F238E27FC236}">
                <a16:creationId xmlns:a16="http://schemas.microsoft.com/office/drawing/2014/main" id="{651B8BF0-E5E0-9311-41DA-8472B7047446}"/>
              </a:ext>
            </a:extLst>
          </p:cNvPr>
          <p:cNvSpPr txBox="1"/>
          <p:nvPr/>
        </p:nvSpPr>
        <p:spPr>
          <a:xfrm>
            <a:off x="7931087" y="5209943"/>
            <a:ext cx="1226964" cy="396713"/>
          </a:xfrm>
          <a:prstGeom prst="rect">
            <a:avLst/>
          </a:prstGeom>
          <a:noFill/>
          <a:ln>
            <a:solidFill>
              <a:srgbClr val="FF0000"/>
            </a:solidFill>
          </a:ln>
        </p:spPr>
        <p:txBody>
          <a:bodyPr wrap="square" lIns="88075" tIns="44038" rIns="88075" bIns="44038" rtlCol="0">
            <a:spAutoFit/>
          </a:bodyPr>
          <a:lstStyle/>
          <a:p>
            <a:r>
              <a:rPr lang="en-US" sz="500">
                <a:solidFill>
                  <a:srgbClr val="FF0000"/>
                </a:solidFill>
              </a:rPr>
              <a:t>ClinicalTrials.gov. NCT02303821. https://clinicaltrials.gov/ct2/show/NCT02303821. Accessed January 16, 2023: 3-A-3</a:t>
            </a:r>
            <a:endParaRPr lang="en-IN" sz="500">
              <a:solidFill>
                <a:srgbClr val="FF0000"/>
              </a:solidFill>
            </a:endParaRPr>
          </a:p>
        </p:txBody>
      </p:sp>
      <p:cxnSp>
        <p:nvCxnSpPr>
          <p:cNvPr id="60" name="Straight Arrow Connector 59">
            <a:extLst>
              <a:ext uri="{FF2B5EF4-FFF2-40B4-BE49-F238E27FC236}">
                <a16:creationId xmlns:a16="http://schemas.microsoft.com/office/drawing/2014/main" id="{16332E47-A15F-453E-52BE-6814AA865103}"/>
              </a:ext>
            </a:extLst>
          </p:cNvPr>
          <p:cNvCxnSpPr>
            <a:stCxn id="52" idx="1"/>
          </p:cNvCxnSpPr>
          <p:nvPr/>
        </p:nvCxnSpPr>
        <p:spPr>
          <a:xfrm flipH="1" flipV="1">
            <a:off x="7141882" y="3796446"/>
            <a:ext cx="865044" cy="32598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08204F26-A46D-0FE0-B7FC-388ED9A0E702}"/>
              </a:ext>
            </a:extLst>
          </p:cNvPr>
          <p:cNvCxnSpPr/>
          <p:nvPr/>
        </p:nvCxnSpPr>
        <p:spPr>
          <a:xfrm flipH="1" flipV="1">
            <a:off x="4948791" y="4131066"/>
            <a:ext cx="2724194" cy="27902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A5DC4A58-1008-4415-EA8A-F039BC0896AF}"/>
              </a:ext>
            </a:extLst>
          </p:cNvPr>
          <p:cNvSpPr txBox="1"/>
          <p:nvPr/>
        </p:nvSpPr>
        <p:spPr>
          <a:xfrm>
            <a:off x="7990274" y="4773526"/>
            <a:ext cx="1168158" cy="396713"/>
          </a:xfrm>
          <a:prstGeom prst="rect">
            <a:avLst/>
          </a:prstGeom>
          <a:noFill/>
          <a:ln>
            <a:solidFill>
              <a:srgbClr val="FF0000"/>
            </a:solidFill>
          </a:ln>
        </p:spPr>
        <p:txBody>
          <a:bodyPr wrap="square" lIns="88075" tIns="44038" rIns="88075" bIns="44038" rtlCol="0">
            <a:spAutoFit/>
          </a:bodyPr>
          <a:lstStyle/>
          <a:p>
            <a:r>
              <a:rPr lang="en-US" sz="500">
                <a:solidFill>
                  <a:srgbClr val="FF0000"/>
                </a:solidFill>
              </a:rPr>
              <a:t>ClinicalTrials.gov. NCT02303821. https://clinicaltrials.gov/ct2/show/NCT02303821. Accessed January 16, 2023: 3-A-5</a:t>
            </a:r>
            <a:endParaRPr lang="en-IN" sz="500">
              <a:solidFill>
                <a:srgbClr val="FF0000"/>
              </a:solidFill>
            </a:endParaRPr>
          </a:p>
        </p:txBody>
      </p:sp>
      <p:cxnSp>
        <p:nvCxnSpPr>
          <p:cNvPr id="67" name="Straight Arrow Connector 66">
            <a:extLst>
              <a:ext uri="{FF2B5EF4-FFF2-40B4-BE49-F238E27FC236}">
                <a16:creationId xmlns:a16="http://schemas.microsoft.com/office/drawing/2014/main" id="{A6E4BB5B-CBC2-2C06-C3AB-20AD9026D84D}"/>
              </a:ext>
            </a:extLst>
          </p:cNvPr>
          <p:cNvCxnSpPr/>
          <p:nvPr/>
        </p:nvCxnSpPr>
        <p:spPr>
          <a:xfrm flipH="1" flipV="1">
            <a:off x="7141882" y="4116215"/>
            <a:ext cx="526801" cy="20457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27600769-CD04-05F2-DA88-D4CB911B824F}"/>
              </a:ext>
            </a:extLst>
          </p:cNvPr>
          <p:cNvCxnSpPr>
            <a:endCxn id="55" idx="1"/>
          </p:cNvCxnSpPr>
          <p:nvPr/>
        </p:nvCxnSpPr>
        <p:spPr>
          <a:xfrm>
            <a:off x="7423395" y="4017371"/>
            <a:ext cx="588432" cy="53272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7444123E-18B6-C7B5-25BF-0108D6EF1A15}"/>
              </a:ext>
            </a:extLst>
          </p:cNvPr>
          <p:cNvCxnSpPr>
            <a:endCxn id="57" idx="1"/>
          </p:cNvCxnSpPr>
          <p:nvPr/>
        </p:nvCxnSpPr>
        <p:spPr>
          <a:xfrm>
            <a:off x="7668683" y="4410088"/>
            <a:ext cx="262404" cy="99821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B534475-6575-7199-1DDA-95C21A4CA848}"/>
              </a:ext>
            </a:extLst>
          </p:cNvPr>
          <p:cNvCxnSpPr>
            <a:stCxn id="66" idx="1"/>
          </p:cNvCxnSpPr>
          <p:nvPr/>
        </p:nvCxnSpPr>
        <p:spPr>
          <a:xfrm flipH="1" flipV="1">
            <a:off x="7672985" y="4314580"/>
            <a:ext cx="317289" cy="65730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4D7EAF7-90B9-840B-FD05-E01FC219C89B}"/>
              </a:ext>
            </a:extLst>
          </p:cNvPr>
          <p:cNvSpPr txBox="1"/>
          <p:nvPr/>
        </p:nvSpPr>
        <p:spPr>
          <a:xfrm>
            <a:off x="34223" y="4462950"/>
            <a:ext cx="1258027" cy="150491"/>
          </a:xfrm>
          <a:prstGeom prst="rect">
            <a:avLst/>
          </a:prstGeom>
          <a:noFill/>
          <a:ln w="3175">
            <a:solidFill>
              <a:srgbClr val="FF0000"/>
            </a:solidFill>
          </a:ln>
        </p:spPr>
        <p:txBody>
          <a:bodyPr wrap="square" lIns="88075" tIns="44038" rIns="88075" bIns="44038" rtlCol="0">
            <a:spAutoFit/>
          </a:bodyPr>
          <a:lstStyle/>
          <a:p>
            <a:r>
              <a:rPr lang="en-US" sz="400">
                <a:solidFill>
                  <a:srgbClr val="FF0000"/>
                </a:solidFill>
              </a:rPr>
              <a:t>Kyprolis (carfilzomib). PI. Amgen. 6/2022: 1-A-7</a:t>
            </a:r>
            <a:endParaRPr lang="en-IN" sz="400">
              <a:solidFill>
                <a:srgbClr val="FF0000"/>
              </a:solidFill>
            </a:endParaRPr>
          </a:p>
        </p:txBody>
      </p:sp>
      <p:cxnSp>
        <p:nvCxnSpPr>
          <p:cNvPr id="17" name="Straight Arrow Connector 16">
            <a:extLst>
              <a:ext uri="{FF2B5EF4-FFF2-40B4-BE49-F238E27FC236}">
                <a16:creationId xmlns:a16="http://schemas.microsoft.com/office/drawing/2014/main" id="{92F18EA9-B888-B58C-2E96-BD70A735789F}"/>
              </a:ext>
            </a:extLst>
          </p:cNvPr>
          <p:cNvCxnSpPr/>
          <p:nvPr/>
        </p:nvCxnSpPr>
        <p:spPr>
          <a:xfrm flipV="1">
            <a:off x="1558034" y="3928610"/>
            <a:ext cx="1261183" cy="29644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438F8A2-495A-EA4E-2A7A-132325F328C7}"/>
              </a:ext>
            </a:extLst>
          </p:cNvPr>
          <p:cNvCxnSpPr>
            <a:endCxn id="12" idx="3"/>
          </p:cNvCxnSpPr>
          <p:nvPr/>
        </p:nvCxnSpPr>
        <p:spPr>
          <a:xfrm flipH="1">
            <a:off x="1292250" y="4214914"/>
            <a:ext cx="279118" cy="32328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0402464"/>
      </p:ext>
    </p:extLst>
  </p:cSld>
  <p:clrMapOvr>
    <a:masterClrMapping/>
  </p:clrMapOvr>
</p:notes>
</file>

<file path=ppt/notesSlides/notesSlide7.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a:xfrm>
            <a:off x="1454150" y="1697038"/>
            <a:ext cx="6403975" cy="3602037"/>
          </a:xfrm>
        </p:spPr>
      </p:sp>
    </p:spTree>
    <p:extLst>
      <p:ext uri="{BB962C8B-B14F-4D97-AF65-F5344CB8AC3E}">
        <p14:creationId xmlns:p14="http://schemas.microsoft.com/office/powerpoint/2010/main" val="43712323"/>
      </p:ext>
    </p:extLst>
  </p:cSld>
  <p:clrMapOvr>
    <a:masterClrMapping/>
  </p:clrMapOvr>
</p:note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image" Target="../media/image3.jpeg" /><Relationship Id="rId2" Type="http://schemas.openxmlformats.org/officeDocument/2006/relationships/image" Target="../media/image4.jpeg" /><Relationship Id="rId3" Type="http://schemas.openxmlformats.org/officeDocument/2006/relationships/slideMaster" Target="../slideMasters/slideMaster2.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2.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3.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4.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5.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6.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7.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8.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9.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0.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tags" Target="../tags/tag1.xml" /><Relationship Id="rId3"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Slide">
    <p:spTree>
      <p:nvGrpSpPr>
        <p:cNvPr id="1" name=""/>
        <p:cNvGrpSpPr/>
        <p:nvPr/>
      </p:nvGrpSpPr>
      <p:grpSpPr>
        <a:xfrm>
          <a:off x="0" y="0"/>
          <a:ext cx="0" cy="0"/>
        </a:xfrm>
      </p:grpSpPr>
      <p:sp>
        <p:nvSpPr>
          <p:cNvPr id="2" name="Rectangle 1"/>
          <p:cNvSpPr>
            <a:spLocks noChangeAspect="1"/>
          </p:cNvSpPr>
          <p:nvPr userDrawn="1"/>
        </p:nvSpPr>
        <p:spPr bwMode="auto">
          <a:xfrm>
            <a:off x="0" y="2241548"/>
            <a:ext cx="11184565" cy="1709740"/>
          </a:xfrm>
          <a:prstGeom prst="rect">
            <a:avLst/>
          </a:prstGeom>
          <a:solidFill>
            <a:schemeClr val="accent1"/>
          </a:solidFill>
          <a:ln w="9525" cap="flat" cmpd="sng" algn="ctr">
            <a:noFill/>
            <a:prstDash val="solid"/>
            <a:round/>
            <a:headEnd type="none" w="med" len="med"/>
            <a:tailEnd type="none" w="med" len="med"/>
          </a:ln>
          <a:effectLst/>
        </p:spPr>
        <p:txBody>
          <a:bodyPr vert="horz" wrap="square" lIns="121920" tIns="60960" rIns="121920" bIns="60960" numCol="1" rtlCol="0" anchor="ctr" anchorCtr="0" compatLnSpc="1">
            <a:prstTxWarp prst="textNoShape">
              <a:avLst/>
            </a:prstTxWarp>
            <a:noAutofit/>
          </a:bodyPr>
          <a:lstStyle/>
          <a:p>
            <a:pPr marL="0" marR="0" indent="0" algn="ctr" defTabSz="1219050" rtl="0" eaLnBrk="1" fontAlgn="base" latinLnBrk="0" hangingPunct="1">
              <a:lnSpc>
                <a:spcPct val="100000"/>
              </a:lnSpc>
              <a:spcBef>
                <a:spcPct val="0"/>
              </a:spcBef>
              <a:spcAft>
                <a:spcPct val="0"/>
              </a:spcAft>
              <a:buClrTx/>
              <a:buSzTx/>
              <a:buFontTx/>
              <a:buNone/>
            </a:pPr>
            <a:endParaRPr kumimoji="0" lang="en-US" sz="3200" b="1" i="0" u="none" strike="noStrike" cap="none" normalizeH="0" baseline="0">
              <a:ln>
                <a:noFill/>
              </a:ln>
              <a:solidFill>
                <a:schemeClr val="tx1"/>
              </a:solidFill>
              <a:effectLst/>
              <a:latin typeface="Arial"/>
            </a:endParaRPr>
          </a:p>
        </p:txBody>
      </p:sp>
      <p:sp>
        <p:nvSpPr>
          <p:cNvPr id="281614" name="Rectangle 14"/>
          <p:cNvSpPr>
            <a:spLocks noGrp="1" noChangeArrowheads="1"/>
          </p:cNvSpPr>
          <p:nvPr>
            <p:ph type="subTitle" idx="1"/>
          </p:nvPr>
        </p:nvSpPr>
        <p:spPr>
          <a:xfrm>
            <a:off x="528000" y="4570415"/>
            <a:ext cx="10822517" cy="1054100"/>
          </a:xfrm>
          <a:noFill/>
          <a:ln w="9525" algn="ctr">
            <a:noFill/>
            <a:miter lim="800000"/>
          </a:ln>
          <a:effectLst/>
        </p:spPr>
        <p:txBody>
          <a:bodyPr vert="horz" wrap="square" lIns="91440" tIns="45720" rIns="91440" bIns="45720" numCol="1" anchor="t" anchorCtr="0" compatLnSpc="1">
            <a:prstTxWarp prst="textNoShape">
              <a:avLst/>
            </a:prstTxWarp>
            <a:noAutofit/>
          </a:bodyPr>
          <a:lstStyle>
            <a:lvl1pPr>
              <a:defRPr lang="en-US" sz="2200" b="1" i="1">
                <a:solidFill>
                  <a:schemeClr val="accent1"/>
                </a:solidFill>
              </a:defRPr>
            </a:lvl1pPr>
          </a:lstStyle>
          <a:p>
            <a:pPr marL="0" lvl="0" indent="0">
              <a:lnSpc>
                <a:spcPct val="100000"/>
              </a:lnSpc>
              <a:spcBef>
                <a:spcPct val="25000"/>
              </a:spcBef>
              <a:buNone/>
            </a:pPr>
            <a:r>
              <a:rPr lang="en-US"/>
              <a:t>Click to edit Master subtitle style</a:t>
            </a:r>
          </a:p>
        </p:txBody>
      </p:sp>
      <p:sp>
        <p:nvSpPr>
          <p:cNvPr id="9" name="Rectangle 8"/>
          <p:cNvSpPr/>
          <p:nvPr userDrawn="1"/>
        </p:nvSpPr>
        <p:spPr bwMode="auto">
          <a:xfrm>
            <a:off x="11327904" y="2241550"/>
            <a:ext cx="864096" cy="1709738"/>
          </a:xfrm>
          <a:prstGeom prst="rect">
            <a:avLst/>
          </a:prstGeom>
          <a:solidFill>
            <a:schemeClr val="accent1">
              <a:alpha val="50000"/>
            </a:schemeClr>
          </a:solidFill>
          <a:ln w="9525" cap="flat" cmpd="sng" algn="ctr">
            <a:noFill/>
            <a:prstDash val="solid"/>
            <a:round/>
            <a:headEnd type="none" w="med" len="med"/>
            <a:tailEnd type="none" w="med" len="med"/>
          </a:ln>
          <a:effectLst/>
        </p:spPr>
        <p:txBody>
          <a:bodyPr vert="horz" wrap="square" lIns="121920" tIns="60960" rIns="121920" bIns="60960" numCol="1" rtlCol="0" anchor="ctr" anchorCtr="0" compatLnSpc="1">
            <a:prstTxWarp prst="textNoShape">
              <a:avLst/>
            </a:prstTxWarp>
            <a:noAutofit/>
          </a:bodyPr>
          <a:lstStyle/>
          <a:p>
            <a:pPr marL="0" marR="0" indent="0" algn="ctr" defTabSz="1219050" rtl="0" eaLnBrk="1" fontAlgn="base" latinLnBrk="0" hangingPunct="1">
              <a:lnSpc>
                <a:spcPct val="100000"/>
              </a:lnSpc>
              <a:spcBef>
                <a:spcPct val="0"/>
              </a:spcBef>
              <a:spcAft>
                <a:spcPct val="0"/>
              </a:spcAft>
              <a:buClrTx/>
              <a:buSzTx/>
              <a:buFontTx/>
              <a:buNone/>
            </a:pPr>
            <a:endParaRPr kumimoji="0" lang="en-US" sz="3200" b="1" i="0" u="none" strike="noStrike" cap="none" normalizeH="0" baseline="0">
              <a:ln>
                <a:noFill/>
              </a:ln>
              <a:solidFill>
                <a:schemeClr val="tx1"/>
              </a:solidFill>
              <a:effectLst/>
              <a:latin typeface="Arial"/>
            </a:endParaRPr>
          </a:p>
        </p:txBody>
      </p:sp>
      <p:sp>
        <p:nvSpPr>
          <p:cNvPr id="6" name="Rectangle 5">
            <a:hlinkClick action="ppaction://noaction"/>
            <a:extLst>
              <a:ext uri="{FF2B5EF4-FFF2-40B4-BE49-F238E27FC236}">
                <a16:creationId xmlns:a16="http://schemas.microsoft.com/office/drawing/2014/main" id="{ED2E525A-8B2B-4F69-80FA-2984F559A7A9}"/>
              </a:ext>
            </a:extLst>
          </p:cNvPr>
          <p:cNvSpPr/>
          <p:nvPr userDrawn="1"/>
        </p:nvSpPr>
        <p:spPr bwMode="hidden">
          <a:xfrm>
            <a:off x="11592033" y="65116"/>
            <a:ext cx="558403" cy="461665"/>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354" rtl="0" eaLnBrk="1" fontAlgn="base" latinLnBrk="0" hangingPunct="1">
              <a:lnSpc>
                <a:spcPct val="100000"/>
              </a:lnSpc>
              <a:spcBef>
                <a:spcPct val="0"/>
              </a:spcBef>
              <a:spcAft>
                <a:spcPct val="0"/>
              </a:spcAft>
              <a:buClrTx/>
              <a:buSzTx/>
              <a:buFontTx/>
              <a:buNone/>
            </a:pPr>
            <a:endParaRPr kumimoji="0" lang="en-US" sz="2400" b="1" i="0" u="none" strike="noStrike" cap="none" normalizeH="0" baseline="0">
              <a:ln>
                <a:noFill/>
              </a:ln>
              <a:solidFill>
                <a:schemeClr val="tx1"/>
              </a:solidFill>
              <a:effectLst/>
              <a:latin typeface="Arial"/>
            </a:endParaRPr>
          </a:p>
        </p:txBody>
      </p:sp>
      <p:sp>
        <p:nvSpPr>
          <p:cNvPr id="3" name="Title 2">
            <a:extLst>
              <a:ext uri="{FF2B5EF4-FFF2-40B4-BE49-F238E27FC236}">
                <a16:creationId xmlns:a16="http://schemas.microsoft.com/office/drawing/2014/main" id="{ABFA30D9-1513-44E2-AD2A-0735BFAFEBA2}"/>
              </a:ext>
            </a:extLst>
          </p:cNvPr>
          <p:cNvSpPr>
            <a:spLocks noGrp="1"/>
          </p:cNvSpPr>
          <p:nvPr>
            <p:ph type="title"/>
          </p:nvPr>
        </p:nvSpPr>
        <p:spPr>
          <a:xfrm>
            <a:off x="239353" y="168751"/>
            <a:ext cx="11092956" cy="415258"/>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3219305344"/>
      </p:ext>
    </p:extLst>
  </p:cSld>
  <p:clrMapOvr>
    <a:masterClrMapping/>
  </p:clrMapOvr>
  <p:transition>
    <p:wipe dir="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userDrawn="1">
  <p:cSld name="Title Slide">
    <p:spTree>
      <p:nvGrpSpPr>
        <p:cNvPr id="1" name=""/>
        <p:cNvGrpSpPr/>
        <p:nvPr/>
      </p:nvGrpSpPr>
      <p:grpSpPr>
        <a:xfrm>
          <a:off x="0" y="0"/>
          <a:ext cx="0" cy="0"/>
        </a:xfrm>
      </p:grpSpPr>
      <p:sp>
        <p:nvSpPr>
          <p:cNvPr id="8" name="Rectangle 7"/>
          <p:cNvSpPr/>
          <p:nvPr userDrawn="1"/>
        </p:nvSpPr>
        <p:spPr>
          <a:xfrm>
            <a:off x="241013" y="1692146"/>
            <a:ext cx="11808000" cy="497102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bg1"/>
              </a:solidFill>
              <a:effectLst/>
            </a:endParaRPr>
          </a:p>
        </p:txBody>
      </p:sp>
      <p:sp>
        <p:nvSpPr>
          <p:cNvPr id="13" name="Title 8"/>
          <p:cNvSpPr>
            <a:spLocks noGrp="1"/>
          </p:cNvSpPr>
          <p:nvPr>
            <p:ph type="title" hasCustomPrompt="1"/>
          </p:nvPr>
        </p:nvSpPr>
        <p:spPr>
          <a:xfrm>
            <a:off x="288003" y="1848643"/>
            <a:ext cx="9097012" cy="672000"/>
          </a:xfrm>
          <a:prstGeom prst="rect">
            <a:avLst/>
          </a:prstGeom>
        </p:spPr>
        <p:txBody>
          <a:bodyPr vert="horz"/>
          <a:lstStyle>
            <a:lvl1pPr algn="l">
              <a:lnSpc>
                <a:spcPct val="90000"/>
              </a:lnSpc>
              <a:defRPr sz="3733" b="1" baseline="0">
                <a:solidFill>
                  <a:srgbClr val="FFFFFF"/>
                </a:solidFill>
                <a:latin typeface="Arial" panose="020b0604020202020204" pitchFamily="34" charset="0"/>
                <a:cs typeface="Arial" panose="020b0604020202020204" pitchFamily="34" charset="0"/>
              </a:defRPr>
            </a:lvl1pPr>
          </a:lstStyle>
          <a:p>
            <a:r>
              <a:rPr lang="en-GB" noProof="0"/>
              <a:t>Click to add presentation title</a:t>
            </a:r>
          </a:p>
        </p:txBody>
      </p:sp>
      <p:sp>
        <p:nvSpPr>
          <p:cNvPr id="9" name="Text Placeholder 29"/>
          <p:cNvSpPr>
            <a:spLocks noGrp="1"/>
          </p:cNvSpPr>
          <p:nvPr>
            <p:ph type="body" sz="quarter" idx="11" hasCustomPrompt="1"/>
          </p:nvPr>
        </p:nvSpPr>
        <p:spPr>
          <a:xfrm>
            <a:off x="288003" y="3190257"/>
            <a:ext cx="9097011" cy="1594294"/>
          </a:xfrm>
          <a:prstGeom prst="rect">
            <a:avLst/>
          </a:prstGeom>
        </p:spPr>
        <p:txBody>
          <a:bodyPr vert="horz" anchor="ctr">
            <a:normAutofit/>
          </a:bodyPr>
          <a:lstStyle>
            <a:lvl1pPr marL="0" indent="0">
              <a:lnSpc>
                <a:spcPts val="1467"/>
              </a:lnSpc>
              <a:spcBef>
                <a:spcPct val="0"/>
              </a:spcBef>
              <a:buNone/>
              <a:defRPr sz="3000" b="0">
                <a:solidFill>
                  <a:schemeClr val="bg1"/>
                </a:solidFill>
                <a:latin typeface="Arial" panose="020b0604020202020204" pitchFamily="34" charset="0"/>
                <a:cs typeface="Arial" panose="020b0604020202020204" pitchFamily="34" charset="0"/>
              </a:defRPr>
            </a:lvl1pPr>
          </a:lstStyle>
          <a:p>
            <a:pPr lvl="0"/>
            <a:r>
              <a:rPr lang="en-GB" noProof="0"/>
              <a:t>Click to add subtitle if necessary</a:t>
            </a:r>
          </a:p>
        </p:txBody>
      </p:sp>
      <p:sp>
        <p:nvSpPr>
          <p:cNvPr id="14" name="TextBox 13">
            <a:extLst>
              <a:ext uri="{FF2B5EF4-FFF2-40B4-BE49-F238E27FC236}">
                <a16:creationId xmlns:a16="http://schemas.microsoft.com/office/drawing/2014/main" id="{73483441-21AE-4117-994A-6649DC930E5E}"/>
              </a:ext>
            </a:extLst>
          </p:cNvPr>
          <p:cNvSpPr txBox="1"/>
          <p:nvPr userDrawn="1"/>
        </p:nvSpPr>
        <p:spPr>
          <a:xfrm>
            <a:off x="10160000" y="6611782"/>
            <a:ext cx="2032000" cy="246221"/>
          </a:xfrm>
          <a:prstGeom prst="rect">
            <a:avLst/>
          </a:prstGeom>
          <a:noFill/>
        </p:spPr>
        <p:txBody>
          <a:bodyPr wrap="square" rtlCol="0">
            <a:spAutoFit/>
          </a:bodyPr>
          <a:lstStyle/>
          <a:p>
            <a:pPr algn="r"/>
            <a:r>
              <a:rPr lang="en-US" sz="1000" b="0" baseline="0">
                <a:solidFill>
                  <a:schemeClr val="tx1"/>
                </a:solidFill>
                <a:latin typeface="Arial" panose="020b0604020202020204" pitchFamily="34" charset="0"/>
                <a:cs typeface="Arial" panose="020b0604020202020204" pitchFamily="34" charset="0"/>
              </a:rPr>
              <a:t>© AstraZeneca 2019</a:t>
            </a:r>
          </a:p>
        </p:txBody>
      </p:sp>
      <p:sp>
        <p:nvSpPr>
          <p:cNvPr id="10" name="Text Placeholder 7">
            <a:extLst>
              <a:ext uri="{FF2B5EF4-FFF2-40B4-BE49-F238E27FC236}">
                <a16:creationId xmlns:a16="http://schemas.microsoft.com/office/drawing/2014/main" id="{1FCA5801-9220-4E7B-9EDF-28B499B9CC48}"/>
              </a:ext>
            </a:extLst>
          </p:cNvPr>
          <p:cNvSpPr>
            <a:spLocks noGrp="1"/>
          </p:cNvSpPr>
          <p:nvPr>
            <p:ph type="body" sz="quarter" idx="14" hasCustomPrompt="1"/>
          </p:nvPr>
        </p:nvSpPr>
        <p:spPr>
          <a:xfrm>
            <a:off x="2883730" y="5865464"/>
            <a:ext cx="1451151" cy="182880"/>
          </a:xfrm>
        </p:spPr>
        <p:txBody>
          <a:bodyPr anchor="t">
            <a:noAutofit/>
          </a:bodyPr>
          <a:lstStyle>
            <a:lvl1pPr marL="0" indent="0">
              <a:spcBef>
                <a:spcPts val="300"/>
              </a:spcBef>
              <a:buNone/>
              <a:defRPr sz="1000">
                <a:solidFill>
                  <a:schemeClr val="bg1"/>
                </a:solidFill>
              </a:defRPr>
            </a:lvl1pPr>
            <a:lvl2pPr marL="228594" indent="0">
              <a:buNone/>
              <a:defRPr/>
            </a:lvl2pPr>
            <a:lvl3pPr marL="457189" indent="0">
              <a:buNone/>
              <a:defRPr/>
            </a:lvl3pPr>
            <a:lvl4pPr marL="685783" indent="0">
              <a:buNone/>
              <a:defRPr/>
            </a:lvl4pPr>
            <a:lvl5pPr marL="914377" indent="0">
              <a:buNone/>
              <a:defRPr/>
            </a:lvl5pPr>
          </a:lstStyle>
          <a:p>
            <a:pPr lvl="0"/>
            <a:r>
              <a:rPr lang="en-US"/>
              <a:t>XX-XXXX-ALL-XXXX</a:t>
            </a:r>
          </a:p>
        </p:txBody>
      </p:sp>
      <p:sp>
        <p:nvSpPr>
          <p:cNvPr id="5" name="TextBox 4">
            <a:extLst>
              <a:ext uri="{FF2B5EF4-FFF2-40B4-BE49-F238E27FC236}">
                <a16:creationId xmlns:a16="http://schemas.microsoft.com/office/drawing/2014/main" id="{E8AE57FD-B4CA-4FEC-8695-AC40C5080EF3}"/>
              </a:ext>
            </a:extLst>
          </p:cNvPr>
          <p:cNvSpPr txBox="1"/>
          <p:nvPr userDrawn="1"/>
        </p:nvSpPr>
        <p:spPr>
          <a:xfrm>
            <a:off x="288001" y="5803221"/>
            <a:ext cx="2855248" cy="756297"/>
          </a:xfrm>
          <a:prstGeom prst="rect">
            <a:avLst/>
          </a:prstGeom>
          <a:noFill/>
        </p:spPr>
        <p:txBody>
          <a:bodyPr wrap="square" rtlCol="0">
            <a:spAutoFit/>
          </a:bodyPr>
          <a:lstStyle/>
          <a:p>
            <a:pPr>
              <a:lnSpc>
                <a:spcPct val="150000"/>
              </a:lnSpc>
              <a:spcBef>
                <a:spcPts val="600"/>
              </a:spcBef>
              <a:spcAft>
                <a:spcPts val="600"/>
              </a:spcAft>
            </a:pPr>
            <a:r>
              <a:rPr lang="en-US" sz="1000">
                <a:solidFill>
                  <a:schemeClr val="bg1"/>
                </a:solidFill>
              </a:rPr>
              <a:t>Veeva Vault MedComms Document Number: </a:t>
            </a:r>
            <a:br>
              <a:rPr lang="en-US" sz="1000">
                <a:solidFill>
                  <a:schemeClr val="bg1"/>
                </a:solidFill>
              </a:rPr>
            </a:br>
            <a:r>
              <a:rPr lang="en-US" sz="1000">
                <a:solidFill>
                  <a:schemeClr val="bg1"/>
                </a:solidFill>
              </a:rPr>
              <a:t>Approval Date:</a:t>
            </a:r>
            <a:br>
              <a:rPr lang="en-US" sz="1000">
                <a:solidFill>
                  <a:schemeClr val="bg1"/>
                </a:solidFill>
              </a:rPr>
            </a:br>
            <a:r>
              <a:rPr lang="en-US" sz="1000">
                <a:solidFill>
                  <a:schemeClr val="bg1"/>
                </a:solidFill>
              </a:rPr>
              <a:t>Expiration Date:</a:t>
            </a:r>
          </a:p>
        </p:txBody>
      </p:sp>
      <p:sp>
        <p:nvSpPr>
          <p:cNvPr id="16" name="Text Placeholder 7">
            <a:extLst>
              <a:ext uri="{FF2B5EF4-FFF2-40B4-BE49-F238E27FC236}">
                <a16:creationId xmlns:a16="http://schemas.microsoft.com/office/drawing/2014/main" id="{15AE65CC-53A8-4B6D-A45D-F840C8C137F5}"/>
              </a:ext>
            </a:extLst>
          </p:cNvPr>
          <p:cNvSpPr>
            <a:spLocks noGrp="1"/>
          </p:cNvSpPr>
          <p:nvPr>
            <p:ph type="body" sz="quarter" idx="16" hasCustomPrompt="1"/>
          </p:nvPr>
        </p:nvSpPr>
        <p:spPr>
          <a:xfrm>
            <a:off x="1309190" y="6321258"/>
            <a:ext cx="1451151" cy="182880"/>
          </a:xfrm>
        </p:spPr>
        <p:txBody>
          <a:bodyPr anchor="t">
            <a:noAutofit/>
          </a:bodyPr>
          <a:lstStyle>
            <a:lvl1pPr marL="0" indent="0">
              <a:spcBef>
                <a:spcPts val="300"/>
              </a:spcBef>
              <a:buNone/>
              <a:defRPr sz="1000">
                <a:solidFill>
                  <a:schemeClr val="bg1"/>
                </a:solidFill>
              </a:defRPr>
            </a:lvl1pPr>
            <a:lvl2pPr marL="228594" indent="0">
              <a:buNone/>
              <a:defRPr/>
            </a:lvl2pPr>
            <a:lvl3pPr marL="457189" indent="0">
              <a:buNone/>
              <a:defRPr/>
            </a:lvl3pPr>
            <a:lvl4pPr marL="685783" indent="0">
              <a:buNone/>
              <a:defRPr/>
            </a:lvl4pPr>
            <a:lvl5pPr marL="914377" indent="0">
              <a:buNone/>
              <a:defRPr/>
            </a:lvl5pPr>
          </a:lstStyle>
          <a:p>
            <a:pPr lvl="0"/>
            <a:r>
              <a:rPr lang="en-US"/>
              <a:t>MM/YY</a:t>
            </a:r>
          </a:p>
        </p:txBody>
      </p:sp>
      <p:sp>
        <p:nvSpPr>
          <p:cNvPr id="17" name="Text Placeholder 7">
            <a:extLst>
              <a:ext uri="{FF2B5EF4-FFF2-40B4-BE49-F238E27FC236}">
                <a16:creationId xmlns:a16="http://schemas.microsoft.com/office/drawing/2014/main" id="{C46DDC66-D58B-400F-82BF-795384A740E7}"/>
              </a:ext>
            </a:extLst>
          </p:cNvPr>
          <p:cNvSpPr>
            <a:spLocks noGrp="1"/>
          </p:cNvSpPr>
          <p:nvPr>
            <p:ph type="body" sz="quarter" idx="17" hasCustomPrompt="1"/>
          </p:nvPr>
        </p:nvSpPr>
        <p:spPr>
          <a:xfrm>
            <a:off x="1304734" y="6097532"/>
            <a:ext cx="1451151" cy="183970"/>
          </a:xfrm>
        </p:spPr>
        <p:txBody>
          <a:bodyPr anchor="t">
            <a:noAutofit/>
          </a:bodyPr>
          <a:lstStyle>
            <a:lvl1pPr marL="0" indent="0">
              <a:spcBef>
                <a:spcPts val="300"/>
              </a:spcBef>
              <a:buNone/>
              <a:defRPr sz="1000">
                <a:solidFill>
                  <a:schemeClr val="bg1"/>
                </a:solidFill>
              </a:defRPr>
            </a:lvl1pPr>
            <a:lvl2pPr marL="228594" indent="0">
              <a:buNone/>
              <a:defRPr/>
            </a:lvl2pPr>
            <a:lvl3pPr marL="457189" indent="0">
              <a:buNone/>
              <a:defRPr/>
            </a:lvl3pPr>
            <a:lvl4pPr marL="685783" indent="0">
              <a:buNone/>
              <a:defRPr/>
            </a:lvl4pPr>
            <a:lvl5pPr marL="914377" indent="0">
              <a:buNone/>
              <a:defRPr/>
            </a:lvl5pPr>
          </a:lstStyle>
          <a:p>
            <a:pPr lvl="0"/>
            <a:r>
              <a:rPr lang="en-US"/>
              <a:t>MM/YY</a:t>
            </a:r>
          </a:p>
        </p:txBody>
      </p:sp>
      <p:pic>
        <p:nvPicPr>
          <p:cNvPr id="2" name="Picture 1" descr="AZ_RGB_H_COL.jpg"/>
          <p:cNvPicPr>
            <a:picLocks noChangeAspect="1"/>
          </p:cNvPicPr>
          <p:nvPr userDrawn="1"/>
        </p:nvPicPr>
        <p:blipFill>
          <a:blip r:embed="rId1">
            <a:alphaModFix/>
            <a:extLst>
              <a:ext uri="{28A0092B-C50C-407E-A947-70E740481C1C}">
                <a14:useLocalDpi xmlns:a14="http://schemas.microsoft.com/office/drawing/2010/main" val="0"/>
              </a:ext>
            </a:extLst>
          </a:blip>
          <a:stretch>
            <a:fillRect/>
          </a:stretch>
        </p:blipFill>
        <p:spPr>
          <a:xfrm>
            <a:off x="9385013" y="142425"/>
            <a:ext cx="2664000" cy="879972"/>
          </a:xfrm>
          <a:prstGeom prst="rect">
            <a:avLst/>
          </a:prstGeom>
        </p:spPr>
      </p:pic>
      <p:pic>
        <p:nvPicPr>
          <p:cNvPr id="11" name="Picture 10" descr="AmgenLogo_Blue_rgb_WithoutTag.jpg">
            <a:extLst>
              <a:ext uri="{FF2B5EF4-FFF2-40B4-BE49-F238E27FC236}">
                <a16:creationId xmlns:a16="http://schemas.microsoft.com/office/drawing/2014/main" id="{28D5283A-2433-4612-8C9F-CEEEA72FC1CE}"/>
              </a:ext>
            </a:extLst>
          </p:cNvPr>
          <p:cNvPicPr>
            <a:picLocks noChangeAspect="1"/>
          </p:cNvPicPr>
          <p:nvPr userDrawn="1"/>
        </p:nvPicPr>
        <p:blipFill>
          <a:blip r:embed="rId2"/>
          <a:srcRect r="7555"/>
          <a:stretch>
            <a:fillRect/>
          </a:stretch>
        </p:blipFill>
        <p:spPr bwMode="auto">
          <a:xfrm>
            <a:off x="7576672" y="297734"/>
            <a:ext cx="2050376" cy="777706"/>
          </a:xfrm>
          <a:prstGeom prst="rect">
            <a:avLst/>
          </a:prstGeom>
          <a:noFill/>
          <a:ln w="9525">
            <a:noFill/>
            <a:miter lim="800000"/>
          </a:ln>
        </p:spPr>
      </p:pic>
    </p:spTree>
    <p:extLst>
      <p:ext uri="{BB962C8B-B14F-4D97-AF65-F5344CB8AC3E}">
        <p14:creationId xmlns:p14="http://schemas.microsoft.com/office/powerpoint/2010/main" val="623266423"/>
      </p:ext>
    </p:extLst>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ctr"/>
            <a:fld id="{CC7432E5-F8E0-41AE-9A6B-AD730338B005}" type="slidenum">
              <a:rPr lang="en-US" smtClean="0"/>
              <a:pPr algn="ctr"/>
              <a:t>‹#›</a:t>
            </a:fld>
            <a:endParaRPr lang="en-US"/>
          </a:p>
        </p:txBody>
      </p:sp>
      <p:sp>
        <p:nvSpPr>
          <p:cNvPr id="8" name="Text Placeholder 7"/>
          <p:cNvSpPr>
            <a:spLocks noGrp="1"/>
          </p:cNvSpPr>
          <p:nvPr>
            <p:ph type="body" sz="quarter" idx="13" hasCustomPrompt="1"/>
          </p:nvPr>
        </p:nvSpPr>
        <p:spPr>
          <a:xfrm>
            <a:off x="457200" y="5851602"/>
            <a:ext cx="9855200" cy="1005840"/>
          </a:xfrm>
        </p:spPr>
        <p:txBody>
          <a:bodyPr anchor="b">
            <a:normAutofit/>
          </a:bodyPr>
          <a:lstStyle>
            <a:lvl1pPr marL="0" indent="0">
              <a:spcBef>
                <a:spcPts val="300"/>
              </a:spcBef>
              <a:buNone/>
              <a:defRPr sz="1000"/>
            </a:lvl1pPr>
            <a:lvl2pPr marL="228594" indent="0">
              <a:buNone/>
              <a:defRPr/>
            </a:lvl2pPr>
            <a:lvl3pPr marL="457189" indent="0">
              <a:buNone/>
              <a:defRPr/>
            </a:lvl3pPr>
            <a:lvl4pPr marL="685783" indent="0">
              <a:buNone/>
              <a:defRPr/>
            </a:lvl4pPr>
            <a:lvl5pPr marL="914377" indent="0">
              <a:buNone/>
              <a:defRPr/>
            </a:lvl5pPr>
          </a:lstStyle>
          <a:p>
            <a:pPr lvl="0"/>
            <a:r>
              <a:rPr lang="en-US"/>
              <a:t>Reference(s)</a:t>
            </a:r>
          </a:p>
        </p:txBody>
      </p:sp>
      <p:sp>
        <p:nvSpPr>
          <p:cNvPr id="3" name="Content Placeholder 2"/>
          <p:cNvSpPr>
            <a:spLocks noGrp="1"/>
          </p:cNvSpPr>
          <p:nvPr>
            <p:ph idx="1"/>
          </p:nvPr>
        </p:nvSpPr>
        <p:spPr>
          <a:xfrm>
            <a:off x="457200" y="1261872"/>
            <a:ext cx="11277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8080153"/>
      </p:ext>
    </p:extLst>
  </p:cSld>
  <p:clrMapOvr>
    <a:masterClrMapping/>
  </p:clrMapOvr>
  <p:transition/>
  <p:timing/>
</p:sldLayout>
</file>

<file path=ppt/slideLayouts/slideLayout1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reserve="1" userDrawn="1">
  <p:cSld name="Divider Slide">
    <p:bg>
      <p:bgPr>
        <a:solidFill>
          <a:schemeClr val="bg1"/>
        </a:solidFill>
        <a:effectLst/>
      </p:bgPr>
    </p:bg>
    <p:spTree>
      <p:nvGrpSpPr>
        <p:cNvPr id="1" name=""/>
        <p:cNvGrpSpPr/>
        <p:nvPr/>
      </p:nvGrpSpPr>
      <p:grpSpPr>
        <a:xfrm>
          <a:off x="0" y="0"/>
          <a:ext cx="0" cy="0"/>
        </a:xfrm>
      </p:grpSpPr>
      <p:sp>
        <p:nvSpPr>
          <p:cNvPr id="10" name="Rectangle 9"/>
          <p:cNvSpPr/>
          <p:nvPr userDrawn="1"/>
        </p:nvSpPr>
        <p:spPr>
          <a:xfrm>
            <a:off x="193500" y="156119"/>
            <a:ext cx="11808000" cy="64556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2" name="Title 1"/>
          <p:cNvSpPr>
            <a:spLocks noGrp="1"/>
          </p:cNvSpPr>
          <p:nvPr>
            <p:ph type="title" hasCustomPrompt="1"/>
          </p:nvPr>
        </p:nvSpPr>
        <p:spPr>
          <a:xfrm>
            <a:off x="457200" y="1270366"/>
            <a:ext cx="11277600" cy="535531"/>
          </a:xfrm>
        </p:spPr>
        <p:txBody>
          <a:bodyPr anchor="t">
            <a:spAutoFit/>
          </a:bodyPr>
          <a:lstStyle>
            <a:lvl1pPr>
              <a:defRPr sz="3200">
                <a:solidFill>
                  <a:schemeClr val="bg1"/>
                </a:solidFill>
              </a:defRPr>
            </a:lvl1pPr>
          </a:lstStyle>
          <a:p>
            <a:r>
              <a:rPr lang="en-US"/>
              <a:t>Click to add divider title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11" name="Text Placeholder 6">
            <a:extLst>
              <a:ext uri="{FF2B5EF4-FFF2-40B4-BE49-F238E27FC236}">
                <a16:creationId xmlns:a16="http://schemas.microsoft.com/office/drawing/2014/main" id="{C290D6F0-A744-4762-BA4F-BBADC0F28504}"/>
              </a:ext>
            </a:extLst>
          </p:cNvPr>
          <p:cNvSpPr>
            <a:spLocks noGrp="1"/>
          </p:cNvSpPr>
          <p:nvPr>
            <p:ph type="body" sz="quarter" idx="13" hasCustomPrompt="1"/>
          </p:nvPr>
        </p:nvSpPr>
        <p:spPr>
          <a:xfrm>
            <a:off x="457200" y="5590502"/>
            <a:ext cx="9855200" cy="1005840"/>
          </a:xfrm>
        </p:spPr>
        <p:txBody>
          <a:bodyPr anchor="b">
            <a:noAutofit/>
          </a:bodyPr>
          <a:lstStyle>
            <a:lvl1pPr marL="0" indent="0">
              <a:spcBef>
                <a:spcPts val="300"/>
              </a:spcBef>
              <a:buNone/>
              <a:defRPr sz="1000">
                <a:solidFill>
                  <a:schemeClr val="bg1"/>
                </a:solidFill>
              </a:defRPr>
            </a:lvl1pPr>
            <a:lvl2pPr marL="228594" indent="0">
              <a:buNone/>
              <a:defRPr sz="1000"/>
            </a:lvl2pPr>
            <a:lvl3pPr marL="457189" indent="0">
              <a:buNone/>
              <a:defRPr sz="1000"/>
            </a:lvl3pPr>
            <a:lvl4pPr marL="685783" indent="0">
              <a:buNone/>
              <a:defRPr sz="1000"/>
            </a:lvl4pPr>
            <a:lvl5pPr marL="914377" indent="0">
              <a:buNone/>
              <a:defRPr sz="1000"/>
            </a:lvl5pPr>
          </a:lstStyle>
          <a:p>
            <a:pPr lvl="0"/>
            <a:r>
              <a:rPr lang="en-US"/>
              <a:t>Reference(s)</a:t>
            </a:r>
          </a:p>
        </p:txBody>
      </p:sp>
      <p:sp>
        <p:nvSpPr>
          <p:cNvPr id="8" name="TextBox 7">
            <a:extLst>
              <a:ext uri="{FF2B5EF4-FFF2-40B4-BE49-F238E27FC236}">
                <a16:creationId xmlns:a16="http://schemas.microsoft.com/office/drawing/2014/main" id="{F59F0994-F17C-46C2-935A-B93E8CA3C61A}"/>
              </a:ext>
            </a:extLst>
          </p:cNvPr>
          <p:cNvSpPr txBox="1"/>
          <p:nvPr userDrawn="1"/>
        </p:nvSpPr>
        <p:spPr>
          <a:xfrm>
            <a:off x="10160000" y="6611782"/>
            <a:ext cx="2032000" cy="246221"/>
          </a:xfrm>
          <a:prstGeom prst="rect">
            <a:avLst/>
          </a:prstGeom>
          <a:noFill/>
        </p:spPr>
        <p:txBody>
          <a:bodyPr wrap="square" rtlCol="0">
            <a:spAutoFit/>
          </a:bodyPr>
          <a:lstStyle/>
          <a:p>
            <a:pPr algn="r"/>
            <a:r>
              <a:rPr lang="en-US" sz="1000" b="0" baseline="0">
                <a:solidFill>
                  <a:schemeClr val="tx1"/>
                </a:solidFill>
                <a:latin typeface="Arial" panose="020b0604020202020204" pitchFamily="34" charset="0"/>
                <a:cs typeface="Arial" panose="020b0604020202020204" pitchFamily="34" charset="0"/>
              </a:rPr>
              <a:t>© AstraZeneca 2019</a:t>
            </a:r>
          </a:p>
        </p:txBody>
      </p:sp>
    </p:spTree>
    <p:extLst>
      <p:ext uri="{BB962C8B-B14F-4D97-AF65-F5344CB8AC3E}">
        <p14:creationId xmlns:p14="http://schemas.microsoft.com/office/powerpoint/2010/main" val="2352358959"/>
      </p:ext>
    </p:extLst>
  </p:cSld>
  <p:clrMapOvr>
    <a:masterClrMapping/>
  </p:clrMapOvr>
  <p:transition/>
  <p:timing/>
</p:sldLayout>
</file>

<file path=ppt/slideLayouts/slideLayout1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lgn="ctr">
              <a:defRPr/>
            </a:lvl1pPr>
          </a:lstStyle>
          <a:p>
            <a:fld id="{CC7432E5-F8E0-41AE-9A6B-AD730338B005}" type="slidenum">
              <a:rPr lang="en-US" smtClean="0"/>
              <a:t>‹#›</a:t>
            </a:fld>
            <a:endParaRPr lang="en-US"/>
          </a:p>
        </p:txBody>
      </p:sp>
      <p:sp>
        <p:nvSpPr>
          <p:cNvPr id="7" name="Text Placeholder 6"/>
          <p:cNvSpPr>
            <a:spLocks noGrp="1"/>
          </p:cNvSpPr>
          <p:nvPr>
            <p:ph type="body" sz="quarter" idx="13" hasCustomPrompt="1"/>
          </p:nvPr>
        </p:nvSpPr>
        <p:spPr>
          <a:xfrm>
            <a:off x="457200" y="5851602"/>
            <a:ext cx="9855200" cy="1005840"/>
          </a:xfrm>
        </p:spPr>
        <p:txBody>
          <a:bodyPr anchor="b">
            <a:noAutofit/>
          </a:bodyPr>
          <a:lstStyle>
            <a:lvl1pPr marL="0" indent="0">
              <a:spcBef>
                <a:spcPts val="300"/>
              </a:spcBef>
              <a:buNone/>
              <a:defRPr sz="1000"/>
            </a:lvl1pPr>
            <a:lvl2pPr marL="228594" indent="0">
              <a:buNone/>
              <a:defRPr sz="1000"/>
            </a:lvl2pPr>
            <a:lvl3pPr marL="457189" indent="0">
              <a:buNone/>
              <a:defRPr sz="1000"/>
            </a:lvl3pPr>
            <a:lvl4pPr marL="685783" indent="0">
              <a:buNone/>
              <a:defRPr sz="1000"/>
            </a:lvl4pPr>
            <a:lvl5pPr marL="914377" indent="0">
              <a:buNone/>
              <a:defRPr sz="1000"/>
            </a:lvl5pPr>
          </a:lstStyle>
          <a:p>
            <a:pPr lvl="0"/>
            <a:r>
              <a:rPr lang="en-US"/>
              <a:t>Reference(s)</a:t>
            </a:r>
          </a:p>
        </p:txBody>
      </p:sp>
    </p:spTree>
    <p:extLst>
      <p:ext uri="{BB962C8B-B14F-4D97-AF65-F5344CB8AC3E}">
        <p14:creationId xmlns:p14="http://schemas.microsoft.com/office/powerpoint/2010/main" val="2475484404"/>
      </p:ext>
    </p:extLst>
  </p:cSld>
  <p:clrMapOvr>
    <a:masterClrMapping/>
  </p:clrMapOvr>
  <p:transition/>
  <p:timing/>
</p:sldLayout>
</file>

<file path=ppt/slideLayouts/slideLayout1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wo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lgn="ctr">
              <a:defRPr/>
            </a:lvl1pPr>
          </a:lstStyle>
          <a:p>
            <a:fld id="{CC7432E5-F8E0-41AE-9A6B-AD730338B005}" type="slidenum">
              <a:rPr lang="en-US" smtClean="0"/>
              <a:t>‹#›</a:t>
            </a:fld>
            <a:endParaRPr lang="en-US"/>
          </a:p>
        </p:txBody>
      </p:sp>
      <p:sp>
        <p:nvSpPr>
          <p:cNvPr id="9" name="Text Placeholder 8"/>
          <p:cNvSpPr>
            <a:spLocks noGrp="1"/>
          </p:cNvSpPr>
          <p:nvPr>
            <p:ph type="body" sz="quarter" idx="13" hasCustomPrompt="1"/>
          </p:nvPr>
        </p:nvSpPr>
        <p:spPr>
          <a:xfrm>
            <a:off x="457200" y="5851602"/>
            <a:ext cx="9855200" cy="1005840"/>
          </a:xfrm>
        </p:spPr>
        <p:txBody>
          <a:bodyPr anchor="b">
            <a:noAutofit/>
          </a:bodyPr>
          <a:lstStyle>
            <a:lvl1pPr marL="0" indent="0">
              <a:spcBef>
                <a:spcPts val="300"/>
              </a:spcBef>
              <a:buNone/>
              <a:defRPr sz="1000"/>
            </a:lvl1pPr>
            <a:lvl2pPr marL="228594" indent="0">
              <a:buNone/>
              <a:defRPr sz="1000"/>
            </a:lvl2pPr>
            <a:lvl3pPr marL="457189" indent="0">
              <a:buNone/>
              <a:defRPr sz="1000"/>
            </a:lvl3pPr>
            <a:lvl4pPr marL="685783" indent="0">
              <a:buNone/>
              <a:defRPr sz="1000"/>
            </a:lvl4pPr>
            <a:lvl5pPr marL="914377" indent="0">
              <a:buNone/>
              <a:defRPr sz="1000"/>
            </a:lvl5pPr>
          </a:lstStyle>
          <a:p>
            <a:pPr lvl="0"/>
            <a:r>
              <a:rPr lang="en-US"/>
              <a:t>Reference(s)</a:t>
            </a:r>
          </a:p>
        </p:txBody>
      </p:sp>
      <p:sp>
        <p:nvSpPr>
          <p:cNvPr id="3" name="Content Placeholder 2"/>
          <p:cNvSpPr>
            <a:spLocks noGrp="1"/>
          </p:cNvSpPr>
          <p:nvPr>
            <p:ph sz="half" idx="1"/>
          </p:nvPr>
        </p:nvSpPr>
        <p:spPr>
          <a:xfrm>
            <a:off x="457200" y="1261872"/>
            <a:ext cx="5638800" cy="45570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96000" y="1261872"/>
            <a:ext cx="5638800" cy="45570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84298850"/>
      </p:ext>
    </p:extLst>
  </p:cSld>
  <p:clrMapOvr>
    <a:masterClrMapping/>
  </p:clrMapOvr>
  <p:transition/>
  <p:timing/>
</p:sldLayout>
</file>

<file path=ppt/slideLayouts/slideLayout1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Comparison">
    <p:spTree>
      <p:nvGrpSpPr>
        <p:cNvPr id="1" name=""/>
        <p:cNvGrpSpPr/>
        <p:nvPr/>
      </p:nvGrpSpPr>
      <p:grpSpPr>
        <a:xfrm>
          <a:off x="0" y="0"/>
          <a:ext cx="0" cy="0"/>
        </a:xfrm>
      </p:grpSpPr>
      <p:sp>
        <p:nvSpPr>
          <p:cNvPr id="2" name="Title 1"/>
          <p:cNvSpPr>
            <a:spLocks noGrp="1"/>
          </p:cNvSpPr>
          <p:nvPr>
            <p:ph type="title"/>
          </p:nvPr>
        </p:nvSpPr>
        <p:spPr>
          <a:xfrm>
            <a:off x="457200" y="228601"/>
            <a:ext cx="11277600" cy="800100"/>
          </a:xfrm>
        </p:spPr>
        <p:txBody>
          <a:bodyPr/>
          <a:lstStyle/>
          <a:p>
            <a:r>
              <a:rPr lang="en-US"/>
              <a:t>Click to edit Master title style</a:t>
            </a:r>
            <a:endParaRPr lang="en-US"/>
          </a:p>
        </p:txBody>
      </p:sp>
      <p:sp>
        <p:nvSpPr>
          <p:cNvPr id="3" name="Text Placeholder 2"/>
          <p:cNvSpPr>
            <a:spLocks noGrp="1"/>
          </p:cNvSpPr>
          <p:nvPr>
            <p:ph type="body" idx="1"/>
          </p:nvPr>
        </p:nvSpPr>
        <p:spPr>
          <a:xfrm>
            <a:off x="457200" y="1264718"/>
            <a:ext cx="5638800" cy="428283"/>
          </a:xfrm>
        </p:spPr>
        <p:txBody>
          <a:bodyPr anchor="b">
            <a:normAutofit/>
          </a:bodyPr>
          <a:lstStyle>
            <a:lvl1pPr marL="0" indent="0">
              <a:buNone/>
              <a:defRPr sz="20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6096000" y="1264718"/>
            <a:ext cx="5638800" cy="428283"/>
          </a:xfrm>
        </p:spPr>
        <p:txBody>
          <a:bodyPr anchor="b">
            <a:normAutofit/>
          </a:bodyPr>
          <a:lstStyle>
            <a:lvl1pPr marL="0" indent="0">
              <a:buNone/>
              <a:defRPr sz="20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lvl1pPr algn="ctr">
              <a:defRPr/>
            </a:lvl1pPr>
          </a:lstStyle>
          <a:p>
            <a:fld id="{CC7432E5-F8E0-41AE-9A6B-AD730338B005}" type="slidenum">
              <a:rPr lang="en-US" smtClean="0"/>
              <a:t>‹#›</a:t>
            </a:fld>
            <a:endParaRPr lang="en-US"/>
          </a:p>
        </p:txBody>
      </p:sp>
      <p:sp>
        <p:nvSpPr>
          <p:cNvPr id="11" name="Text Placeholder 10"/>
          <p:cNvSpPr>
            <a:spLocks noGrp="1"/>
          </p:cNvSpPr>
          <p:nvPr>
            <p:ph type="body" sz="quarter" idx="13" hasCustomPrompt="1"/>
          </p:nvPr>
        </p:nvSpPr>
        <p:spPr>
          <a:xfrm>
            <a:off x="457200" y="5851602"/>
            <a:ext cx="9855200" cy="1005840"/>
          </a:xfrm>
        </p:spPr>
        <p:txBody>
          <a:bodyPr anchor="b">
            <a:noAutofit/>
          </a:bodyPr>
          <a:lstStyle>
            <a:lvl1pPr marL="0" indent="0">
              <a:spcBef>
                <a:spcPts val="300"/>
              </a:spcBef>
              <a:buNone/>
              <a:defRPr sz="1000"/>
            </a:lvl1pPr>
            <a:lvl2pPr marL="228594" indent="0">
              <a:buNone/>
              <a:defRPr sz="1000"/>
            </a:lvl2pPr>
            <a:lvl3pPr marL="457189" indent="0">
              <a:buNone/>
              <a:defRPr sz="1000"/>
            </a:lvl3pPr>
            <a:lvl4pPr marL="685783" indent="0">
              <a:buNone/>
              <a:defRPr sz="1000"/>
            </a:lvl4pPr>
            <a:lvl5pPr marL="914377" indent="0">
              <a:buNone/>
              <a:defRPr sz="1000"/>
            </a:lvl5pPr>
          </a:lstStyle>
          <a:p>
            <a:pPr lvl="0"/>
            <a:r>
              <a:rPr lang="en-US"/>
              <a:t>Reference(s)</a:t>
            </a:r>
          </a:p>
        </p:txBody>
      </p:sp>
      <p:sp>
        <p:nvSpPr>
          <p:cNvPr id="4" name="Content Placeholder 3"/>
          <p:cNvSpPr>
            <a:spLocks noGrp="1"/>
          </p:cNvSpPr>
          <p:nvPr>
            <p:ph sz="half" idx="2"/>
          </p:nvPr>
        </p:nvSpPr>
        <p:spPr>
          <a:xfrm>
            <a:off x="457200" y="1692998"/>
            <a:ext cx="5638800" cy="41363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096000" y="1692998"/>
            <a:ext cx="5638800" cy="41363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Tree>
    <p:extLst>
      <p:ext uri="{BB962C8B-B14F-4D97-AF65-F5344CB8AC3E}">
        <p14:creationId xmlns:p14="http://schemas.microsoft.com/office/powerpoint/2010/main" val="267594214"/>
      </p:ext>
    </p:extLst>
  </p:cSld>
  <p:clrMapOvr>
    <a:masterClrMapping/>
  </p:clrMapOvr>
  <p:transition/>
  <p:timing/>
</p:sldLayout>
</file>

<file path=ppt/slideLayouts/slideLayout1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Content with Caption">
    <p:spTree>
      <p:nvGrpSpPr>
        <p:cNvPr id="1" name=""/>
        <p:cNvGrpSpPr/>
        <p:nvPr/>
      </p:nvGrpSpPr>
      <p:grpSpPr>
        <a:xfrm>
          <a:off x="0" y="0"/>
          <a:ext cx="0" cy="0"/>
        </a:xfrm>
      </p:grpSpPr>
      <p:sp>
        <p:nvSpPr>
          <p:cNvPr id="2" name="Title 1"/>
          <p:cNvSpPr>
            <a:spLocks noGrp="1"/>
          </p:cNvSpPr>
          <p:nvPr>
            <p:ph type="title"/>
          </p:nvPr>
        </p:nvSpPr>
        <p:spPr>
          <a:xfrm>
            <a:off x="457200" y="228600"/>
            <a:ext cx="11277600" cy="800100"/>
          </a:xfrm>
        </p:spPr>
        <p:txBody>
          <a:bodyPr anchor="b">
            <a:normAutofit/>
          </a:bodyPr>
          <a:lstStyle>
            <a:lvl1pPr>
              <a:defRPr sz="2400"/>
            </a:lvl1pPr>
          </a:lstStyle>
          <a:p>
            <a:r>
              <a:rPr lang="en-US"/>
              <a:t>Click to edit Master title style</a:t>
            </a:r>
            <a:endParaRPr lang="en-US"/>
          </a:p>
        </p:txBody>
      </p:sp>
      <p:sp>
        <p:nvSpPr>
          <p:cNvPr id="4" name="Text Placeholder 3"/>
          <p:cNvSpPr>
            <a:spLocks noGrp="1"/>
          </p:cNvSpPr>
          <p:nvPr>
            <p:ph type="body" sz="half" idx="2" hasCustomPrompt="1"/>
          </p:nvPr>
        </p:nvSpPr>
        <p:spPr>
          <a:xfrm>
            <a:off x="1170432" y="5440680"/>
            <a:ext cx="9875520" cy="365760"/>
          </a:xfrm>
          <a:prstGeom prst="roundRect">
            <a:avLst/>
          </a:prstGeom>
          <a:solidFill>
            <a:schemeClr val="accent2"/>
          </a:solidFill>
        </p:spPr>
        <p:txBody>
          <a:bodyPr anchor="ctr"/>
          <a:lstStyle>
            <a:lvl1pPr marL="0" indent="0" algn="ctr">
              <a:buNone/>
              <a:defRPr sz="1600" b="1" baseline="0">
                <a:solidFill>
                  <a:schemeClr val="bg1"/>
                </a:solidFill>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enter caption</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lgn="ctr">
              <a:defRPr/>
            </a:lvl1pPr>
          </a:lstStyle>
          <a:p>
            <a:fld id="{CC7432E5-F8E0-41AE-9A6B-AD730338B005}" type="slidenum">
              <a:rPr lang="en-US" smtClean="0"/>
              <a:t>‹#›</a:t>
            </a:fld>
            <a:endParaRPr lang="en-US"/>
          </a:p>
        </p:txBody>
      </p:sp>
      <p:sp>
        <p:nvSpPr>
          <p:cNvPr id="9" name="Text Placeholder 8"/>
          <p:cNvSpPr>
            <a:spLocks noGrp="1"/>
          </p:cNvSpPr>
          <p:nvPr>
            <p:ph type="body" sz="quarter" idx="13" hasCustomPrompt="1"/>
          </p:nvPr>
        </p:nvSpPr>
        <p:spPr>
          <a:xfrm>
            <a:off x="457200" y="5851602"/>
            <a:ext cx="9855200" cy="1005840"/>
          </a:xfrm>
        </p:spPr>
        <p:txBody>
          <a:bodyPr anchor="b">
            <a:noAutofit/>
          </a:bodyPr>
          <a:lstStyle>
            <a:lvl1pPr marL="0" indent="0">
              <a:spcBef>
                <a:spcPts val="300"/>
              </a:spcBef>
              <a:buNone/>
              <a:defRPr sz="1000"/>
            </a:lvl1pPr>
            <a:lvl2pPr marL="228594" indent="0">
              <a:buNone/>
              <a:defRPr sz="1000"/>
            </a:lvl2pPr>
            <a:lvl3pPr marL="457189" indent="0">
              <a:buNone/>
              <a:defRPr sz="1000"/>
            </a:lvl3pPr>
            <a:lvl4pPr marL="685783" indent="0">
              <a:buNone/>
              <a:defRPr sz="1000"/>
            </a:lvl4pPr>
            <a:lvl5pPr marL="914377" indent="0">
              <a:buNone/>
              <a:defRPr sz="1000"/>
            </a:lvl5pPr>
          </a:lstStyle>
          <a:p>
            <a:pPr lvl="0"/>
            <a:r>
              <a:rPr lang="en-US"/>
              <a:t>Reference(s)</a:t>
            </a:r>
          </a:p>
        </p:txBody>
      </p:sp>
      <p:sp>
        <p:nvSpPr>
          <p:cNvPr id="3" name="Content Placeholder 2"/>
          <p:cNvSpPr>
            <a:spLocks noGrp="1"/>
          </p:cNvSpPr>
          <p:nvPr>
            <p:ph idx="1"/>
          </p:nvPr>
        </p:nvSpPr>
        <p:spPr>
          <a:xfrm>
            <a:off x="457200" y="1260478"/>
            <a:ext cx="11277600" cy="4185227"/>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07127949"/>
      </p:ext>
    </p:extLst>
  </p:cSld>
  <p:clrMapOvr>
    <a:masterClrMapping/>
  </p:clrMapOvr>
  <p:transition/>
  <p:timing/>
</p:sldLayout>
</file>

<file path=ppt/slideLayouts/slideLayout1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Only with Caption">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algn="ctr"/>
            <a:fld id="{CC7432E5-F8E0-41AE-9A6B-AD730338B005}" type="slidenum">
              <a:rPr lang="en-US" smtClean="0"/>
              <a:pPr algn="ctr"/>
              <a:t>‹#›</a:t>
            </a:fld>
            <a:endParaRPr lang="en-US"/>
          </a:p>
        </p:txBody>
      </p:sp>
      <p:sp>
        <p:nvSpPr>
          <p:cNvPr id="8" name="Text Placeholder 7"/>
          <p:cNvSpPr>
            <a:spLocks noGrp="1"/>
          </p:cNvSpPr>
          <p:nvPr>
            <p:ph type="body" sz="quarter" idx="14" hasCustomPrompt="1"/>
          </p:nvPr>
        </p:nvSpPr>
        <p:spPr>
          <a:xfrm>
            <a:off x="1170432" y="5440680"/>
            <a:ext cx="9875520" cy="361950"/>
          </a:xfrm>
          <a:prstGeom prst="roundRect">
            <a:avLst/>
          </a:prstGeom>
          <a:solidFill>
            <a:schemeClr val="accent2"/>
          </a:solidFill>
        </p:spPr>
        <p:txBody>
          <a:bodyPr>
            <a:normAutofit/>
          </a:bodyPr>
          <a:lstStyle>
            <a:lvl1pPr marL="0" indent="0" algn="ctr">
              <a:buNone/>
              <a:defRPr sz="1600" b="1">
                <a:solidFill>
                  <a:schemeClr val="bg1"/>
                </a:solidFill>
              </a:defRPr>
            </a:lvl1pPr>
            <a:lvl2pPr marL="228594" indent="0">
              <a:buNone/>
              <a:defRPr/>
            </a:lvl2pPr>
            <a:lvl3pPr marL="457189" indent="0">
              <a:buNone/>
              <a:defRPr/>
            </a:lvl3pPr>
            <a:lvl4pPr marL="685783" indent="0">
              <a:buNone/>
              <a:defRPr/>
            </a:lvl4pPr>
            <a:lvl5pPr marL="914377" indent="0">
              <a:buNone/>
              <a:defRPr/>
            </a:lvl5pPr>
          </a:lstStyle>
          <a:p>
            <a:pPr lvl="0"/>
            <a:r>
              <a:rPr lang="en-US"/>
              <a:t>Click to enter caption</a:t>
            </a:r>
          </a:p>
        </p:txBody>
      </p:sp>
      <p:sp>
        <p:nvSpPr>
          <p:cNvPr id="7" name="Text Placeholder 6"/>
          <p:cNvSpPr>
            <a:spLocks noGrp="1"/>
          </p:cNvSpPr>
          <p:nvPr>
            <p:ph type="body" sz="quarter" idx="13" hasCustomPrompt="1"/>
          </p:nvPr>
        </p:nvSpPr>
        <p:spPr>
          <a:xfrm>
            <a:off x="457200" y="5851602"/>
            <a:ext cx="9855200" cy="1005840"/>
          </a:xfrm>
        </p:spPr>
        <p:txBody>
          <a:bodyPr anchor="b">
            <a:noAutofit/>
          </a:bodyPr>
          <a:lstStyle>
            <a:lvl1pPr marL="0" indent="0">
              <a:spcBef>
                <a:spcPts val="300"/>
              </a:spcBef>
              <a:buNone/>
              <a:defRPr sz="1000"/>
            </a:lvl1pPr>
            <a:lvl2pPr marL="228594" indent="0">
              <a:buNone/>
              <a:defRPr sz="1000"/>
            </a:lvl2pPr>
            <a:lvl3pPr marL="457189" indent="0">
              <a:buNone/>
              <a:defRPr sz="1000"/>
            </a:lvl3pPr>
            <a:lvl4pPr marL="685783" indent="0">
              <a:buNone/>
              <a:defRPr sz="1000"/>
            </a:lvl4pPr>
            <a:lvl5pPr marL="914377" indent="0">
              <a:buNone/>
              <a:defRPr sz="1000"/>
            </a:lvl5pPr>
          </a:lstStyle>
          <a:p>
            <a:pPr lvl="0"/>
            <a:r>
              <a:rPr lang="en-US"/>
              <a:t>Reference(s)</a:t>
            </a:r>
          </a:p>
        </p:txBody>
      </p:sp>
    </p:spTree>
    <p:extLst>
      <p:ext uri="{BB962C8B-B14F-4D97-AF65-F5344CB8AC3E}">
        <p14:creationId xmlns:p14="http://schemas.microsoft.com/office/powerpoint/2010/main" val="1995490027"/>
      </p:ext>
    </p:extLst>
  </p:cSld>
  <p:clrMapOvr>
    <a:masterClrMapping/>
  </p:clrMapOvr>
  <p:transition/>
  <p:timing/>
</p:sldLayout>
</file>

<file path=ppt/slideLayouts/slideLayout1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Content - No Line">
    <p:spTree>
      <p:nvGrpSpPr>
        <p:cNvPr id="1" name=""/>
        <p:cNvGrpSpPr/>
        <p:nvPr/>
      </p:nvGrpSpPr>
      <p:grpSpPr>
        <a:xfrm>
          <a:off x="0" y="0"/>
          <a:ext cx="0" cy="0"/>
        </a:xfrm>
      </p:grpSpPr>
      <p:sp>
        <p:nvSpPr>
          <p:cNvPr id="10" name="Rectangle 9"/>
          <p:cNvSpPr/>
          <p:nvPr userDrawn="1"/>
        </p:nvSpPr>
        <p:spPr>
          <a:xfrm>
            <a:off x="193502" y="1028700"/>
            <a:ext cx="11998500" cy="2505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lgn="ctr">
              <a:defRPr/>
            </a:lvl1pPr>
          </a:lstStyle>
          <a:p>
            <a:fld id="{CC7432E5-F8E0-41AE-9A6B-AD730338B005}" type="slidenum">
              <a:rPr lang="en-US" smtClean="0"/>
              <a:t>‹#›</a:t>
            </a:fld>
            <a:endParaRPr lang="en-US"/>
          </a:p>
        </p:txBody>
      </p:sp>
      <p:sp>
        <p:nvSpPr>
          <p:cNvPr id="8" name="Text Placeholder 7"/>
          <p:cNvSpPr>
            <a:spLocks noGrp="1"/>
          </p:cNvSpPr>
          <p:nvPr>
            <p:ph type="body" sz="quarter" idx="13" hasCustomPrompt="1"/>
          </p:nvPr>
        </p:nvSpPr>
        <p:spPr>
          <a:xfrm>
            <a:off x="457200" y="5851602"/>
            <a:ext cx="9855200" cy="1005840"/>
          </a:xfrm>
        </p:spPr>
        <p:txBody>
          <a:bodyPr anchor="b">
            <a:normAutofit/>
          </a:bodyPr>
          <a:lstStyle>
            <a:lvl1pPr marL="0" indent="0">
              <a:spcBef>
                <a:spcPts val="300"/>
              </a:spcBef>
              <a:buNone/>
              <a:defRPr sz="1000"/>
            </a:lvl1pPr>
            <a:lvl2pPr marL="228594" indent="0">
              <a:buNone/>
              <a:defRPr/>
            </a:lvl2pPr>
            <a:lvl3pPr marL="457189" indent="0">
              <a:buNone/>
              <a:defRPr/>
            </a:lvl3pPr>
            <a:lvl4pPr marL="685783" indent="0">
              <a:buNone/>
              <a:defRPr/>
            </a:lvl4pPr>
            <a:lvl5pPr marL="914377" indent="0">
              <a:buNone/>
              <a:defRPr/>
            </a:lvl5pPr>
          </a:lstStyle>
          <a:p>
            <a:pPr lvl="0"/>
            <a:r>
              <a:rPr lang="en-US"/>
              <a:t>Reference(s)</a:t>
            </a:r>
          </a:p>
        </p:txBody>
      </p:sp>
      <p:sp>
        <p:nvSpPr>
          <p:cNvPr id="3" name="Content Placeholder 2"/>
          <p:cNvSpPr>
            <a:spLocks noGrp="1"/>
          </p:cNvSpPr>
          <p:nvPr>
            <p:ph idx="1"/>
          </p:nvPr>
        </p:nvSpPr>
        <p:spPr>
          <a:xfrm>
            <a:off x="457200" y="1028700"/>
            <a:ext cx="11277600" cy="48051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44154346"/>
      </p:ext>
    </p:extLst>
  </p:cSld>
  <p:clrMapOvr>
    <a:masterClrMapping/>
  </p:clrMapOvr>
  <p:transition/>
  <p:timing/>
</p:sldLayout>
</file>

<file path=ppt/slideLayouts/slideLayout1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Disclaimer">
    <p:spTree>
      <p:nvGrpSpPr>
        <p:cNvPr id="1" name=""/>
        <p:cNvGrpSpPr/>
        <p:nvPr/>
      </p:nvGrpSpPr>
      <p:grpSpPr>
        <a:xfrm>
          <a:off x="0" y="0"/>
          <a:ext cx="0" cy="0"/>
        </a:xfrm>
      </p:grpSpPr>
      <p:sp>
        <p:nvSpPr>
          <p:cNvPr id="9" name="Rectangle 8"/>
          <p:cNvSpPr/>
          <p:nvPr userDrawn="1"/>
        </p:nvSpPr>
        <p:spPr>
          <a:xfrm>
            <a:off x="9952511" y="6521479"/>
            <a:ext cx="2143300" cy="332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a:xfrm>
            <a:off x="193502" y="1028700"/>
            <a:ext cx="11998500" cy="2505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lgn="ctr">
              <a:defRPr/>
            </a:lvl1pPr>
          </a:lstStyle>
          <a:p>
            <a:fld id="{CC7432E5-F8E0-41AE-9A6B-AD730338B005}" type="slidenum">
              <a:rPr lang="en-US" smtClean="0"/>
              <a:t>‹#›</a:t>
            </a:fld>
            <a:endParaRPr lang="en-US"/>
          </a:p>
        </p:txBody>
      </p:sp>
      <p:sp>
        <p:nvSpPr>
          <p:cNvPr id="8" name="Text Placeholder 7"/>
          <p:cNvSpPr>
            <a:spLocks noGrp="1"/>
          </p:cNvSpPr>
          <p:nvPr>
            <p:ph type="body" sz="quarter" idx="13" hasCustomPrompt="1"/>
          </p:nvPr>
        </p:nvSpPr>
        <p:spPr>
          <a:xfrm>
            <a:off x="457200" y="5851602"/>
            <a:ext cx="9855200" cy="1005840"/>
          </a:xfrm>
        </p:spPr>
        <p:txBody>
          <a:bodyPr anchor="b">
            <a:normAutofit/>
          </a:bodyPr>
          <a:lstStyle>
            <a:lvl1pPr marL="0" indent="0">
              <a:spcBef>
                <a:spcPts val="300"/>
              </a:spcBef>
              <a:buNone/>
              <a:defRPr sz="1000"/>
            </a:lvl1pPr>
            <a:lvl2pPr marL="228594" indent="0">
              <a:buNone/>
              <a:defRPr/>
            </a:lvl2pPr>
            <a:lvl3pPr marL="457189" indent="0">
              <a:buNone/>
              <a:defRPr/>
            </a:lvl3pPr>
            <a:lvl4pPr marL="685783" indent="0">
              <a:buNone/>
              <a:defRPr/>
            </a:lvl4pPr>
            <a:lvl5pPr marL="914377" indent="0">
              <a:buNone/>
              <a:defRPr/>
            </a:lvl5pPr>
          </a:lstStyle>
          <a:p>
            <a:pPr lvl="0"/>
            <a:r>
              <a:rPr lang="en-US"/>
              <a:t>Reference(s)</a:t>
            </a:r>
          </a:p>
        </p:txBody>
      </p:sp>
      <p:sp>
        <p:nvSpPr>
          <p:cNvPr id="3" name="Content Placeholder 2"/>
          <p:cNvSpPr>
            <a:spLocks noGrp="1"/>
          </p:cNvSpPr>
          <p:nvPr>
            <p:ph idx="1"/>
          </p:nvPr>
        </p:nvSpPr>
        <p:spPr>
          <a:xfrm>
            <a:off x="457200" y="1028700"/>
            <a:ext cx="11277600" cy="48051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15979544"/>
      </p:ext>
    </p:extLst>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a:xfrm>
            <a:off x="245390" y="8"/>
            <a:ext cx="11603711" cy="1109663"/>
          </a:xfrm>
          <a:prstGeom prst="rect">
            <a:avLst/>
          </a:prstGeom>
        </p:spPr>
        <p:txBody>
          <a:bodyPr lIns="90000"/>
          <a:lstStyle>
            <a:lvl1pPr>
              <a:defRPr sz="3200"/>
            </a:lvl1pPr>
          </a:lstStyle>
          <a:p>
            <a:r>
              <a:rPr lang="en-US"/>
              <a:t>Click to edit Master title style</a:t>
            </a:r>
          </a:p>
        </p:txBody>
      </p:sp>
      <p:sp>
        <p:nvSpPr>
          <p:cNvPr id="3" name="Content Placeholder 2"/>
          <p:cNvSpPr>
            <a:spLocks noGrp="1"/>
          </p:cNvSpPr>
          <p:nvPr>
            <p:ph idx="1"/>
          </p:nvPr>
        </p:nvSpPr>
        <p:spPr>
          <a:xfrm>
            <a:off x="245390" y="1316767"/>
            <a:ext cx="11603711" cy="4626835"/>
          </a:xfrm>
        </p:spPr>
        <p:txBody>
          <a:bodyPr/>
          <a:lstStyle>
            <a:lvl2pPr marL="838098" indent="-380953">
              <a:buFont typeface="Arial" panose="020b0604020202020204" pitchFamily="34" charset="0"/>
              <a:buChar char="•"/>
              <a:defRPr/>
            </a:lvl2pPr>
            <a:lvl3pPr marL="1295240" indent="-380953">
              <a:buFont typeface="Arial" panose="020b0604020202020204" pitchFamily="34" charset="0"/>
              <a:buChar char="-"/>
              <a:defRPr/>
            </a:lvl3pPr>
            <a:lvl5pPr marL="2057143" indent="-228573">
              <a:buFont typeface="Courier New" panose="02070309020205020404" pitchFamily="49" charset="0"/>
              <a:buChar char="o"/>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5" name="Group 4">
            <a:extLst>
              <a:ext uri="{FF2B5EF4-FFF2-40B4-BE49-F238E27FC236}">
                <a16:creationId xmlns:a16="http://schemas.microsoft.com/office/drawing/2014/main" id="{677042D0-009A-472B-9B1C-5810940A0F61}"/>
              </a:ext>
            </a:extLst>
          </p:cNvPr>
          <p:cNvGrpSpPr/>
          <p:nvPr userDrawn="1"/>
        </p:nvGrpSpPr>
        <p:grpSpPr>
          <a:xfrm>
            <a:off x="239713" y="1119219"/>
            <a:ext cx="11950536" cy="80931"/>
            <a:chOff x="239352" y="1121421"/>
            <a:chExt cx="11950536" cy="80931"/>
          </a:xfrm>
        </p:grpSpPr>
        <p:sp>
          <p:nvSpPr>
            <p:cNvPr id="6" name="Rectangle 5">
              <a:extLst>
                <a:ext uri="{FF2B5EF4-FFF2-40B4-BE49-F238E27FC236}">
                  <a16:creationId xmlns:a16="http://schemas.microsoft.com/office/drawing/2014/main" id="{4B29B698-A42A-42AF-B628-F42B00DF4732}"/>
                </a:ext>
              </a:extLst>
            </p:cNvPr>
            <p:cNvSpPr/>
            <p:nvPr userDrawn="1"/>
          </p:nvSpPr>
          <p:spPr bwMode="auto">
            <a:xfrm>
              <a:off x="239352" y="1121421"/>
              <a:ext cx="10849205" cy="80931"/>
            </a:xfrm>
            <a:prstGeom prst="rect">
              <a:avLst/>
            </a:prstGeom>
            <a:solidFill>
              <a:schemeClr val="accent1"/>
            </a:solidFill>
            <a:ln w="9525" cap="flat" cmpd="sng" algn="ctr">
              <a:noFill/>
              <a:prstDash val="solid"/>
              <a:round/>
              <a:headEnd type="none" w="med" len="med"/>
              <a:tailEnd type="none" w="med" len="med"/>
            </a:ln>
            <a:effectLst/>
          </p:spPr>
          <p:txBody>
            <a:bodyPr vert="horz" wrap="none" lIns="121920" tIns="60960" rIns="121920" bIns="60960" numCol="1" rtlCol="0" anchor="ctr" anchorCtr="0" compatLnSpc="1">
              <a:prstTxWarp prst="textNoShape">
                <a:avLst/>
              </a:prstTxWarp>
              <a:noAutofit/>
            </a:bodyPr>
            <a:lstStyle/>
            <a:p>
              <a:pPr marL="0" marR="0" indent="0" algn="ctr" defTabSz="1219050" rtl="0" eaLnBrk="1" fontAlgn="base" latinLnBrk="0" hangingPunct="1">
                <a:lnSpc>
                  <a:spcPct val="100000"/>
                </a:lnSpc>
                <a:spcBef>
                  <a:spcPct val="0"/>
                </a:spcBef>
                <a:spcAft>
                  <a:spcPct val="0"/>
                </a:spcAft>
                <a:buClrTx/>
                <a:buSzTx/>
                <a:buFontTx/>
                <a:buNone/>
              </a:pPr>
              <a:endParaRPr kumimoji="0" lang="en-US" sz="3200" b="1" i="0" u="none" strike="noStrike" cap="none" normalizeH="0" baseline="0">
                <a:ln>
                  <a:noFill/>
                </a:ln>
                <a:solidFill>
                  <a:schemeClr val="tx1"/>
                </a:solidFill>
                <a:effectLst/>
                <a:latin typeface="Arial"/>
              </a:endParaRPr>
            </a:p>
          </p:txBody>
        </p:sp>
        <p:sp>
          <p:nvSpPr>
            <p:cNvPr id="7" name="Rectangle 6">
              <a:extLst>
                <a:ext uri="{FF2B5EF4-FFF2-40B4-BE49-F238E27FC236}">
                  <a16:creationId xmlns:a16="http://schemas.microsoft.com/office/drawing/2014/main" id="{049308AA-7A4A-49F9-81F6-DF0AF641A703}"/>
                </a:ext>
              </a:extLst>
            </p:cNvPr>
            <p:cNvSpPr/>
            <p:nvPr userDrawn="1"/>
          </p:nvSpPr>
          <p:spPr bwMode="auto">
            <a:xfrm>
              <a:off x="11145468" y="1121421"/>
              <a:ext cx="626777" cy="80931"/>
            </a:xfrm>
            <a:prstGeom prst="rect">
              <a:avLst/>
            </a:prstGeom>
            <a:solidFill>
              <a:schemeClr val="accent1">
                <a:alpha val="50000"/>
              </a:schemeClr>
            </a:solidFill>
            <a:ln w="9525" cap="flat" cmpd="sng" algn="ctr">
              <a:noFill/>
              <a:prstDash val="solid"/>
              <a:round/>
              <a:headEnd type="none" w="med" len="med"/>
              <a:tailEnd type="none" w="med" len="med"/>
            </a:ln>
            <a:effectLst/>
          </p:spPr>
          <p:txBody>
            <a:bodyPr vert="horz" wrap="none" lIns="121920" tIns="60960" rIns="121920" bIns="60960" numCol="1" rtlCol="0" anchor="ctr" anchorCtr="0" compatLnSpc="1">
              <a:prstTxWarp prst="textNoShape">
                <a:avLst/>
              </a:prstTxWarp>
              <a:noAutofit/>
            </a:bodyPr>
            <a:lstStyle/>
            <a:p>
              <a:pPr marL="0" marR="0" indent="0" algn="ctr" defTabSz="1219050" rtl="0" eaLnBrk="1" fontAlgn="base" latinLnBrk="0" hangingPunct="1">
                <a:lnSpc>
                  <a:spcPct val="100000"/>
                </a:lnSpc>
                <a:spcBef>
                  <a:spcPct val="0"/>
                </a:spcBef>
                <a:spcAft>
                  <a:spcPct val="0"/>
                </a:spcAft>
                <a:buClrTx/>
                <a:buSzTx/>
                <a:buFontTx/>
                <a:buNone/>
              </a:pPr>
              <a:endParaRPr kumimoji="0" lang="en-US" sz="3200" b="1" i="0" u="none" strike="noStrike" cap="none" normalizeH="0" baseline="0">
                <a:ln>
                  <a:noFill/>
                </a:ln>
                <a:solidFill>
                  <a:schemeClr val="tx1"/>
                </a:solidFill>
                <a:effectLst/>
                <a:latin typeface="Arial"/>
              </a:endParaRPr>
            </a:p>
          </p:txBody>
        </p:sp>
        <p:sp>
          <p:nvSpPr>
            <p:cNvPr id="8" name="Rectangle 7">
              <a:extLst>
                <a:ext uri="{FF2B5EF4-FFF2-40B4-BE49-F238E27FC236}">
                  <a16:creationId xmlns:a16="http://schemas.microsoft.com/office/drawing/2014/main" id="{C61186AB-64B2-4D4A-9E5B-37DAAB17C1D1}"/>
                </a:ext>
              </a:extLst>
            </p:cNvPr>
            <p:cNvSpPr/>
            <p:nvPr userDrawn="1"/>
          </p:nvSpPr>
          <p:spPr bwMode="auto">
            <a:xfrm>
              <a:off x="11835701" y="1121421"/>
              <a:ext cx="354187" cy="80931"/>
            </a:xfrm>
            <a:prstGeom prst="rect">
              <a:avLst/>
            </a:prstGeom>
            <a:solidFill>
              <a:schemeClr val="accent1">
                <a:alpha val="25000"/>
              </a:schemeClr>
            </a:solidFill>
            <a:ln w="9525" cap="flat" cmpd="sng" algn="ctr">
              <a:noFill/>
              <a:prstDash val="solid"/>
              <a:round/>
              <a:headEnd type="none" w="med" len="med"/>
              <a:tailEnd type="none" w="med" len="med"/>
            </a:ln>
            <a:effectLst/>
          </p:spPr>
          <p:txBody>
            <a:bodyPr vert="horz" wrap="none" lIns="121920" tIns="60960" rIns="121920" bIns="60960" numCol="1" rtlCol="0" anchor="ctr" anchorCtr="0" compatLnSpc="1">
              <a:prstTxWarp prst="textNoShape">
                <a:avLst/>
              </a:prstTxWarp>
              <a:noAutofit/>
            </a:bodyPr>
            <a:lstStyle/>
            <a:p>
              <a:pPr marL="0" marR="0" indent="0" algn="ctr" defTabSz="1219050" rtl="0" eaLnBrk="1" fontAlgn="base" latinLnBrk="0" hangingPunct="1">
                <a:lnSpc>
                  <a:spcPct val="100000"/>
                </a:lnSpc>
                <a:spcBef>
                  <a:spcPct val="0"/>
                </a:spcBef>
                <a:spcAft>
                  <a:spcPct val="0"/>
                </a:spcAft>
                <a:buClrTx/>
                <a:buSzTx/>
                <a:buFontTx/>
                <a:buNone/>
              </a:pPr>
              <a:endParaRPr kumimoji="0" lang="en-US" sz="3200" b="1" i="0" u="none" strike="noStrike" cap="none" normalizeH="0" baseline="0">
                <a:ln>
                  <a:noFill/>
                </a:ln>
                <a:solidFill>
                  <a:schemeClr val="tx1"/>
                </a:solidFill>
                <a:effectLst/>
                <a:latin typeface="Arial"/>
              </a:endParaRPr>
            </a:p>
          </p:txBody>
        </p:sp>
      </p:grpSp>
    </p:spTree>
    <p:extLst>
      <p:ext uri="{BB962C8B-B14F-4D97-AF65-F5344CB8AC3E}">
        <p14:creationId xmlns:p14="http://schemas.microsoft.com/office/powerpoint/2010/main" val="2196558915"/>
      </p:ext>
    </p:extLst>
  </p:cSld>
  <p:clrMapOvr>
    <a:masterClrMapping/>
  </p:clrMapOvr>
  <p:transition>
    <p:wipe dir="r"/>
  </p:transition>
  <p:timing/>
  <p:extLst>
    <p:ext uri="{DCECCB84-F9BA-43D5-87BE-67443E8EF086}">
      <p15:sldGuideLst xmlns:p15="http://schemas.microsoft.com/office/powerpoint/2012/main">
        <p15:guide id="1" orient="horz" pos="82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Only - No Line">
    <p:spTree>
      <p:nvGrpSpPr>
        <p:cNvPr id="1" name=""/>
        <p:cNvGrpSpPr/>
        <p:nvPr/>
      </p:nvGrpSpPr>
      <p:grpSpPr>
        <a:xfrm>
          <a:off x="0" y="0"/>
          <a:ext cx="0" cy="0"/>
        </a:xfrm>
      </p:grpSpPr>
      <p:sp>
        <p:nvSpPr>
          <p:cNvPr id="9" name="Rectangle 8"/>
          <p:cNvSpPr/>
          <p:nvPr userDrawn="1"/>
        </p:nvSpPr>
        <p:spPr>
          <a:xfrm>
            <a:off x="193502" y="1028700"/>
            <a:ext cx="11998500" cy="2505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lgn="ctr">
              <a:defRPr/>
            </a:lvl1pPr>
          </a:lstStyle>
          <a:p>
            <a:fld id="{CC7432E5-F8E0-41AE-9A6B-AD730338B005}" type="slidenum">
              <a:rPr lang="en-US" smtClean="0"/>
              <a:t>‹#›</a:t>
            </a:fld>
            <a:endParaRPr lang="en-US"/>
          </a:p>
        </p:txBody>
      </p:sp>
      <p:sp>
        <p:nvSpPr>
          <p:cNvPr id="7" name="Text Placeholder 6"/>
          <p:cNvSpPr>
            <a:spLocks noGrp="1"/>
          </p:cNvSpPr>
          <p:nvPr>
            <p:ph type="body" sz="quarter" idx="13" hasCustomPrompt="1"/>
          </p:nvPr>
        </p:nvSpPr>
        <p:spPr>
          <a:xfrm>
            <a:off x="457200" y="5851602"/>
            <a:ext cx="9855200" cy="1005840"/>
          </a:xfrm>
        </p:spPr>
        <p:txBody>
          <a:bodyPr anchor="b">
            <a:noAutofit/>
          </a:bodyPr>
          <a:lstStyle>
            <a:lvl1pPr marL="0" indent="0">
              <a:spcBef>
                <a:spcPts val="300"/>
              </a:spcBef>
              <a:buNone/>
              <a:defRPr sz="1000"/>
            </a:lvl1pPr>
            <a:lvl2pPr marL="228594" indent="0">
              <a:buNone/>
              <a:defRPr sz="1000"/>
            </a:lvl2pPr>
            <a:lvl3pPr marL="457189" indent="0">
              <a:buNone/>
              <a:defRPr sz="1000"/>
            </a:lvl3pPr>
            <a:lvl4pPr marL="685783" indent="0">
              <a:buNone/>
              <a:defRPr sz="1000"/>
            </a:lvl4pPr>
            <a:lvl5pPr marL="914377" indent="0">
              <a:buNone/>
              <a:defRPr sz="1000"/>
            </a:lvl5pPr>
          </a:lstStyle>
          <a:p>
            <a:pPr lvl="0"/>
            <a:r>
              <a:rPr lang="en-US"/>
              <a:t>Reference(s)</a:t>
            </a:r>
          </a:p>
        </p:txBody>
      </p:sp>
    </p:spTree>
    <p:extLst>
      <p:ext uri="{BB962C8B-B14F-4D97-AF65-F5344CB8AC3E}">
        <p14:creationId xmlns:p14="http://schemas.microsoft.com/office/powerpoint/2010/main" val="2648655559"/>
      </p:ext>
    </p:extLst>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a:xfrm>
            <a:off x="239353" y="168751"/>
            <a:ext cx="11092956" cy="415258"/>
          </a:xfrm>
          <a:prstGeom prst="rect">
            <a:avLst/>
          </a:prstGeom>
        </p:spPr>
        <p:txBody>
          <a:bodyPr/>
          <a:lstStyle>
            <a:lvl1pPr>
              <a:defRPr sz="3200"/>
            </a:lvl1pPr>
          </a:lstStyle>
          <a:p>
            <a:r>
              <a:rPr lang="en-US"/>
              <a:t>Click to edit Master title style</a:t>
            </a:r>
          </a:p>
        </p:txBody>
      </p:sp>
    </p:spTree>
    <p:extLst>
      <p:ext uri="{BB962C8B-B14F-4D97-AF65-F5344CB8AC3E}">
        <p14:creationId xmlns:p14="http://schemas.microsoft.com/office/powerpoint/2010/main" val="4123177771"/>
      </p:ext>
    </p:extLst>
  </p:cSld>
  <p:clrMapOvr>
    <a:masterClrMapping/>
  </p:clrMapOvr>
  <p:transition>
    <p:wipe dir="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Section-Break Title_Neuro">
    <p:spTree>
      <p:nvGrpSpPr>
        <p:cNvPr id="1" name=""/>
        <p:cNvGrpSpPr/>
        <p:nvPr/>
      </p:nvGrpSpPr>
      <p:grpSpPr>
        <a:xfrm>
          <a:off x="0" y="0"/>
          <a:ext cx="0" cy="0"/>
        </a:xfrm>
      </p:grpSpPr>
      <p:sp>
        <p:nvSpPr>
          <p:cNvPr id="281613" name="Rectangle 13"/>
          <p:cNvSpPr>
            <a:spLocks noGrp="1" noChangeArrowheads="1"/>
          </p:cNvSpPr>
          <p:nvPr>
            <p:ph type="ctrTitle"/>
          </p:nvPr>
        </p:nvSpPr>
        <p:spPr>
          <a:xfrm>
            <a:off x="524262" y="3008818"/>
            <a:ext cx="10550145" cy="1252728"/>
          </a:xfrm>
          <a:prstGeom prst="rect">
            <a:avLst/>
          </a:prstGeom>
        </p:spPr>
        <p:txBody>
          <a:bodyPr wrap="square" lIns="0" tIns="0" rIns="0" bIns="0" anchor="b"/>
          <a:lstStyle>
            <a:lvl1pPr algn="l">
              <a:lnSpc>
                <a:spcPts val="4800"/>
              </a:lnSpc>
              <a:spcBef>
                <a:spcPct val="0"/>
              </a:spcBef>
              <a:defRPr lang="en-US" sz="3800" b="1" smtClean="0">
                <a:solidFill>
                  <a:schemeClr val="accent1"/>
                </a:solidFill>
                <a:latin typeface="+mj-lt"/>
                <a:ea typeface="+mj-ea"/>
                <a:cs typeface="+mj-cs"/>
              </a:defRPr>
            </a:lvl1pPr>
          </a:lstStyle>
          <a:p>
            <a:r>
              <a:rPr lang="en-US"/>
              <a:t>Click to edit Master title style</a:t>
            </a:r>
          </a:p>
        </p:txBody>
      </p:sp>
      <p:sp>
        <p:nvSpPr>
          <p:cNvPr id="281614" name="Rectangle 14"/>
          <p:cNvSpPr>
            <a:spLocks noGrp="1" noChangeArrowheads="1"/>
          </p:cNvSpPr>
          <p:nvPr>
            <p:ph type="subTitle" idx="1"/>
          </p:nvPr>
        </p:nvSpPr>
        <p:spPr>
          <a:xfrm>
            <a:off x="524256" y="4461450"/>
            <a:ext cx="10956544" cy="1196909"/>
          </a:xfrm>
          <a:noFill/>
          <a:ln w="9525" algn="ctr">
            <a:noFill/>
            <a:miter lim="800000"/>
          </a:ln>
          <a:effectLst/>
        </p:spPr>
        <p:txBody>
          <a:bodyPr vert="horz" wrap="square" lIns="91440" tIns="45720" rIns="91440" bIns="45720" numCol="1" anchor="t" anchorCtr="0" compatLnSpc="1">
            <a:prstTxWarp prst="textNoShape">
              <a:avLst/>
            </a:prstTxWarp>
            <a:noAutofit/>
          </a:bodyPr>
          <a:lstStyle>
            <a:lvl1pPr>
              <a:defRPr lang="en-US" sz="2200" b="1" i="1">
                <a:solidFill>
                  <a:schemeClr val="accent1"/>
                </a:solidFill>
              </a:defRPr>
            </a:lvl1pPr>
          </a:lstStyle>
          <a:p>
            <a:pPr marL="0" lvl="0" indent="0">
              <a:lnSpc>
                <a:spcPct val="100000"/>
              </a:lnSpc>
              <a:spcBef>
                <a:spcPct val="25000"/>
              </a:spcBef>
              <a:buNone/>
            </a:pPr>
            <a:r>
              <a:rPr lang="en-US"/>
              <a:t>Click to edit Master subtitle style</a:t>
            </a:r>
          </a:p>
        </p:txBody>
      </p:sp>
      <p:sp>
        <p:nvSpPr>
          <p:cNvPr id="8" name="Rectangle 2"/>
          <p:cNvSpPr>
            <a:spLocks noChangeArrowheads="1"/>
          </p:cNvSpPr>
          <p:nvPr userDrawn="1"/>
        </p:nvSpPr>
        <p:spPr bwMode="ltGray">
          <a:xfrm>
            <a:off x="0" y="0"/>
            <a:ext cx="12192000" cy="2667000"/>
          </a:xfrm>
          <a:prstGeom prst="rect">
            <a:avLst/>
          </a:prstGeom>
          <a:solidFill>
            <a:schemeClr val="accent1"/>
          </a:solidFill>
          <a:ln w="9525" algn="ctr">
            <a:noFill/>
            <a:miter lim="800000"/>
          </a:ln>
          <a:effectLst/>
        </p:spPr>
        <p:txBody>
          <a:bodyPr/>
          <a:lstStyle/>
          <a:p>
            <a:pPr fontAlgn="base">
              <a:spcBef>
                <a:spcPct val="0"/>
              </a:spcBef>
              <a:spcAft>
                <a:spcPct val="0"/>
              </a:spcAft>
            </a:pPr>
            <a:endParaRPr lang="en-US" sz="1800">
              <a:solidFill>
                <a:srgbClr val="000000"/>
              </a:solidFill>
            </a:endParaRPr>
          </a:p>
        </p:txBody>
      </p:sp>
      <p:sp>
        <p:nvSpPr>
          <p:cNvPr id="6" name="Rectangle 5">
            <a:extLst>
              <a:ext uri="{FF2B5EF4-FFF2-40B4-BE49-F238E27FC236}">
                <a16:creationId xmlns:a16="http://schemas.microsoft.com/office/drawing/2014/main" id="{381563F2-EF59-4E20-9B6F-2A9A84F23C4F}"/>
              </a:ext>
            </a:extLst>
          </p:cNvPr>
          <p:cNvSpPr/>
          <p:nvPr userDrawn="1"/>
        </p:nvSpPr>
        <p:spPr bwMode="auto">
          <a:xfrm>
            <a:off x="239352" y="4317915"/>
            <a:ext cx="10849205" cy="80931"/>
          </a:xfrm>
          <a:prstGeom prst="rect">
            <a:avLst/>
          </a:prstGeom>
          <a:solidFill>
            <a:schemeClr val="accent1"/>
          </a:solidFill>
          <a:ln w="9525" cap="flat" cmpd="sng" algn="ctr">
            <a:noFill/>
            <a:prstDash val="solid"/>
            <a:round/>
            <a:headEnd type="none" w="med" len="med"/>
            <a:tailEnd type="none" w="med" len="med"/>
          </a:ln>
          <a:effectLst/>
        </p:spPr>
        <p:txBody>
          <a:bodyPr vert="horz" wrap="none" lIns="121920" tIns="60960" rIns="121920" bIns="60960" numCol="1" rtlCol="0" anchor="ctr" anchorCtr="0" compatLnSpc="1">
            <a:prstTxWarp prst="textNoShape">
              <a:avLst/>
            </a:prstTxWarp>
            <a:noAutofit/>
          </a:bodyPr>
          <a:lstStyle/>
          <a:p>
            <a:pPr marL="0" marR="0" indent="0" algn="ctr" defTabSz="1219050" rtl="0" eaLnBrk="1" fontAlgn="base" latinLnBrk="0" hangingPunct="1">
              <a:lnSpc>
                <a:spcPct val="100000"/>
              </a:lnSpc>
              <a:spcBef>
                <a:spcPct val="0"/>
              </a:spcBef>
              <a:spcAft>
                <a:spcPct val="0"/>
              </a:spcAft>
              <a:buClrTx/>
              <a:buSzTx/>
              <a:buFontTx/>
              <a:buNone/>
            </a:pPr>
            <a:endParaRPr kumimoji="0" lang="en-US" sz="3200" b="1" i="0" u="none" strike="noStrike" cap="none" normalizeH="0" baseline="0">
              <a:ln>
                <a:noFill/>
              </a:ln>
              <a:solidFill>
                <a:schemeClr val="tx1"/>
              </a:solidFill>
              <a:effectLst/>
              <a:latin typeface="Arial"/>
            </a:endParaRPr>
          </a:p>
        </p:txBody>
      </p:sp>
      <p:sp>
        <p:nvSpPr>
          <p:cNvPr id="7" name="Rectangle 6">
            <a:extLst>
              <a:ext uri="{FF2B5EF4-FFF2-40B4-BE49-F238E27FC236}">
                <a16:creationId xmlns:a16="http://schemas.microsoft.com/office/drawing/2014/main" id="{967B8CA2-C5CB-467B-9B9B-837D1F6722B8}"/>
              </a:ext>
            </a:extLst>
          </p:cNvPr>
          <p:cNvSpPr/>
          <p:nvPr userDrawn="1"/>
        </p:nvSpPr>
        <p:spPr bwMode="auto">
          <a:xfrm>
            <a:off x="11145469" y="4317915"/>
            <a:ext cx="626777" cy="80931"/>
          </a:xfrm>
          <a:prstGeom prst="rect">
            <a:avLst/>
          </a:prstGeom>
          <a:solidFill>
            <a:schemeClr val="accent1">
              <a:alpha val="50000"/>
            </a:schemeClr>
          </a:solidFill>
          <a:ln w="9525" cap="flat" cmpd="sng" algn="ctr">
            <a:noFill/>
            <a:prstDash val="solid"/>
            <a:round/>
            <a:headEnd type="none" w="med" len="med"/>
            <a:tailEnd type="none" w="med" len="med"/>
          </a:ln>
          <a:effectLst/>
        </p:spPr>
        <p:txBody>
          <a:bodyPr vert="horz" wrap="none" lIns="121920" tIns="60960" rIns="121920" bIns="60960" numCol="1" rtlCol="0" anchor="ctr" anchorCtr="0" compatLnSpc="1">
            <a:prstTxWarp prst="textNoShape">
              <a:avLst/>
            </a:prstTxWarp>
            <a:noAutofit/>
          </a:bodyPr>
          <a:lstStyle/>
          <a:p>
            <a:pPr marL="0" marR="0" indent="0" algn="ctr" defTabSz="1219050" rtl="0" eaLnBrk="1" fontAlgn="base" latinLnBrk="0" hangingPunct="1">
              <a:lnSpc>
                <a:spcPct val="100000"/>
              </a:lnSpc>
              <a:spcBef>
                <a:spcPct val="0"/>
              </a:spcBef>
              <a:spcAft>
                <a:spcPct val="0"/>
              </a:spcAft>
              <a:buClrTx/>
              <a:buSzTx/>
              <a:buFontTx/>
              <a:buNone/>
            </a:pPr>
            <a:endParaRPr kumimoji="0" lang="en-US" sz="3200" b="1" i="0" u="none" strike="noStrike" cap="none" normalizeH="0" baseline="0">
              <a:ln>
                <a:noFill/>
              </a:ln>
              <a:solidFill>
                <a:schemeClr val="tx1"/>
              </a:solidFill>
              <a:effectLst/>
              <a:latin typeface="Arial"/>
            </a:endParaRPr>
          </a:p>
        </p:txBody>
      </p:sp>
      <p:sp>
        <p:nvSpPr>
          <p:cNvPr id="9" name="Rectangle 8">
            <a:extLst>
              <a:ext uri="{FF2B5EF4-FFF2-40B4-BE49-F238E27FC236}">
                <a16:creationId xmlns:a16="http://schemas.microsoft.com/office/drawing/2014/main" id="{F9C808D5-5937-4E07-AB86-513F7BB7BB6C}"/>
              </a:ext>
            </a:extLst>
          </p:cNvPr>
          <p:cNvSpPr/>
          <p:nvPr userDrawn="1"/>
        </p:nvSpPr>
        <p:spPr bwMode="auto">
          <a:xfrm>
            <a:off x="11835701" y="4317915"/>
            <a:ext cx="354187" cy="80931"/>
          </a:xfrm>
          <a:prstGeom prst="rect">
            <a:avLst/>
          </a:prstGeom>
          <a:solidFill>
            <a:schemeClr val="accent1">
              <a:alpha val="25000"/>
            </a:schemeClr>
          </a:solidFill>
          <a:ln w="9525" cap="flat" cmpd="sng" algn="ctr">
            <a:noFill/>
            <a:prstDash val="solid"/>
            <a:round/>
            <a:headEnd type="none" w="med" len="med"/>
            <a:tailEnd type="none" w="med" len="med"/>
          </a:ln>
          <a:effectLst/>
        </p:spPr>
        <p:txBody>
          <a:bodyPr vert="horz" wrap="none" lIns="121920" tIns="60960" rIns="121920" bIns="60960" numCol="1" rtlCol="0" anchor="ctr" anchorCtr="0" compatLnSpc="1">
            <a:prstTxWarp prst="textNoShape">
              <a:avLst/>
            </a:prstTxWarp>
            <a:noAutofit/>
          </a:bodyPr>
          <a:lstStyle/>
          <a:p>
            <a:pPr marL="0" marR="0" indent="0" algn="ctr" defTabSz="1219050" rtl="0" eaLnBrk="1" fontAlgn="base" latinLnBrk="0" hangingPunct="1">
              <a:lnSpc>
                <a:spcPct val="100000"/>
              </a:lnSpc>
              <a:spcBef>
                <a:spcPct val="0"/>
              </a:spcBef>
              <a:spcAft>
                <a:spcPct val="0"/>
              </a:spcAft>
              <a:buClrTx/>
              <a:buSzTx/>
              <a:buFontTx/>
              <a:buNone/>
            </a:pPr>
            <a:endParaRPr kumimoji="0" lang="en-US" sz="3200" b="1" i="0" u="none" strike="noStrike" cap="none" normalizeH="0" baseline="0">
              <a:ln>
                <a:noFill/>
              </a:ln>
              <a:solidFill>
                <a:schemeClr val="tx1"/>
              </a:solidFill>
              <a:effectLst/>
              <a:latin typeface="Arial"/>
            </a:endParaRPr>
          </a:p>
        </p:txBody>
      </p:sp>
    </p:spTree>
    <p:extLst>
      <p:ext uri="{BB962C8B-B14F-4D97-AF65-F5344CB8AC3E}">
        <p14:creationId xmlns:p14="http://schemas.microsoft.com/office/powerpoint/2010/main" val="4279237366"/>
      </p:ext>
    </p:extLst>
  </p:cSld>
  <p:clrMapOvr>
    <a:masterClrMapping/>
  </p:clrMapOvr>
  <p:transition>
    <p:fade/>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and Content-Neuro">
    <p:spTree>
      <p:nvGrpSpPr>
        <p:cNvPr id="1" name=""/>
        <p:cNvGrpSpPr/>
        <p:nvPr/>
      </p:nvGrpSpPr>
      <p:grpSpPr>
        <a:xfrm>
          <a:off x="0" y="0"/>
          <a:ext cx="0" cy="0"/>
        </a:xfrm>
      </p:grpSpPr>
      <p:sp>
        <p:nvSpPr>
          <p:cNvPr id="4" name="Title 1">
            <a:extLst>
              <a:ext uri="{FF2B5EF4-FFF2-40B4-BE49-F238E27FC236}">
                <a16:creationId xmlns:a16="http://schemas.microsoft.com/office/drawing/2014/main" id="{47752481-83D1-4412-AAA7-0AA5DEAD76B0}"/>
              </a:ext>
            </a:extLst>
          </p:cNvPr>
          <p:cNvSpPr>
            <a:spLocks noGrp="1"/>
          </p:cNvSpPr>
          <p:nvPr>
            <p:ph type="title"/>
          </p:nvPr>
        </p:nvSpPr>
        <p:spPr>
          <a:xfrm>
            <a:off x="245390" y="8"/>
            <a:ext cx="11603711" cy="1109663"/>
          </a:xfrm>
          <a:prstGeom prst="rect">
            <a:avLst/>
          </a:prstGeom>
        </p:spPr>
        <p:txBody>
          <a:bodyPr lIns="90000"/>
          <a:lstStyle>
            <a:lvl1pPr>
              <a:defRPr sz="3200"/>
            </a:lvl1pPr>
          </a:lstStyle>
          <a:p>
            <a:r>
              <a:rPr lang="en-US"/>
              <a:t>Click to edit Master title style</a:t>
            </a:r>
          </a:p>
        </p:txBody>
      </p:sp>
      <p:sp>
        <p:nvSpPr>
          <p:cNvPr id="5" name="Content Placeholder 2">
            <a:extLst>
              <a:ext uri="{FF2B5EF4-FFF2-40B4-BE49-F238E27FC236}">
                <a16:creationId xmlns:a16="http://schemas.microsoft.com/office/drawing/2014/main" id="{EAD8EA63-E305-4173-B2F1-B636281CDDB4}"/>
              </a:ext>
            </a:extLst>
          </p:cNvPr>
          <p:cNvSpPr>
            <a:spLocks noGrp="1"/>
          </p:cNvSpPr>
          <p:nvPr>
            <p:ph idx="1"/>
          </p:nvPr>
        </p:nvSpPr>
        <p:spPr>
          <a:xfrm>
            <a:off x="245390" y="1316767"/>
            <a:ext cx="11603711" cy="4626835"/>
          </a:xfrm>
        </p:spPr>
        <p:txBody>
          <a:bodyPr/>
          <a:lstStyle>
            <a:lvl2pPr marL="838098" indent="-380953">
              <a:buFont typeface="Arial" panose="020b0604020202020204" pitchFamily="34" charset="0"/>
              <a:buChar char="•"/>
              <a:defRPr/>
            </a:lvl2pPr>
            <a:lvl3pPr marL="1295240" indent="-380953">
              <a:buFont typeface="Arial" panose="020b0604020202020204" pitchFamily="34" charset="0"/>
              <a:buChar char="-"/>
              <a:defRPr/>
            </a:lvl3pPr>
            <a:lvl5pPr marL="2057143" indent="-228573">
              <a:buFont typeface="Courier New" panose="02070309020205020404" pitchFamily="49" charset="0"/>
              <a:buChar char="o"/>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06401676"/>
      </p:ext>
    </p:extLst>
  </p:cSld>
  <p:clrMapOvr>
    <a:masterClrMapping/>
  </p:clrMapOvr>
  <p:transition>
    <p:wipe dir="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Neuro">
    <p:spTree>
      <p:nvGrpSpPr>
        <p:cNvPr id="1" name=""/>
        <p:cNvGrpSpPr/>
        <p:nvPr/>
      </p:nvGrpSpPr>
      <p:grpSpPr>
        <a:xfrm>
          <a:off x="0" y="0"/>
          <a:ext cx="0" cy="0"/>
        </a:xfrm>
      </p:grpSpPr>
      <p:sp>
        <p:nvSpPr>
          <p:cNvPr id="2" name="Title 1"/>
          <p:cNvSpPr>
            <a:spLocks noGrp="1"/>
          </p:cNvSpPr>
          <p:nvPr>
            <p:ph type="title"/>
          </p:nvPr>
        </p:nvSpPr>
        <p:spPr>
          <a:xfrm>
            <a:off x="239353" y="168751"/>
            <a:ext cx="11092956" cy="415258"/>
          </a:xfrm>
          <a:prstGeom prst="rect">
            <a:avLst/>
          </a:prstGeom>
        </p:spPr>
        <p:txBody>
          <a:bodyPr/>
          <a:lstStyle>
            <a:lvl1pPr>
              <a:defRPr sz="3200"/>
            </a:lvl1pPr>
          </a:lstStyle>
          <a:p>
            <a:r>
              <a:rPr lang="en-US"/>
              <a:t>Click to edit Master title style</a:t>
            </a:r>
          </a:p>
        </p:txBody>
      </p:sp>
    </p:spTree>
    <p:extLst>
      <p:ext uri="{BB962C8B-B14F-4D97-AF65-F5344CB8AC3E}">
        <p14:creationId xmlns:p14="http://schemas.microsoft.com/office/powerpoint/2010/main" val="2085125536"/>
      </p:ext>
    </p:extLst>
  </p:cSld>
  <p:clrMapOvr>
    <a:masterClrMapping/>
  </p:clrMapOvr>
  <p:transition>
    <p:wipe dir="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2_Title and Content">
    <p:spTree>
      <p:nvGrpSpPr>
        <p:cNvPr id="1" name=""/>
        <p:cNvGrpSpPr/>
        <p:nvPr/>
      </p:nvGrpSpPr>
      <p:grpSpPr>
        <a:xfrm>
          <a:off x="0" y="0"/>
          <a:ext cx="0" cy="0"/>
        </a:xfrm>
      </p:grpSpPr>
      <p:sp>
        <p:nvSpPr>
          <p:cNvPr id="8" name="Text Placeholder 7"/>
          <p:cNvSpPr>
            <a:spLocks noGrp="1"/>
          </p:cNvSpPr>
          <p:nvPr>
            <p:ph type="body" sz="quarter" idx="13" hasCustomPrompt="1"/>
          </p:nvPr>
        </p:nvSpPr>
        <p:spPr>
          <a:xfrm>
            <a:off x="457200" y="5851602"/>
            <a:ext cx="9855200" cy="1005840"/>
          </a:xfrm>
        </p:spPr>
        <p:txBody>
          <a:bodyPr anchor="b">
            <a:normAutofit/>
          </a:bodyPr>
          <a:lstStyle>
            <a:lvl1pPr marL="0" indent="0">
              <a:spcBef>
                <a:spcPts val="300"/>
              </a:spcBef>
              <a:buNone/>
              <a:defRPr sz="1000"/>
            </a:lvl1pPr>
            <a:lvl2pPr marL="228594" indent="0">
              <a:buNone/>
              <a:defRPr/>
            </a:lvl2pPr>
            <a:lvl3pPr marL="457189" indent="0">
              <a:buNone/>
              <a:defRPr/>
            </a:lvl3pPr>
            <a:lvl4pPr marL="685783" indent="0">
              <a:buNone/>
              <a:defRPr/>
            </a:lvl4pPr>
            <a:lvl5pPr marL="914377" indent="0">
              <a:buNone/>
              <a:defRPr/>
            </a:lvl5pPr>
          </a:lstStyle>
          <a:p>
            <a:pPr lvl="0"/>
            <a:r>
              <a:rPr lang="en-US"/>
              <a:t>Reference(s)</a:t>
            </a:r>
          </a:p>
        </p:txBody>
      </p:sp>
      <p:sp>
        <p:nvSpPr>
          <p:cNvPr id="3" name="Content Placeholder 2"/>
          <p:cNvSpPr>
            <a:spLocks noGrp="1"/>
          </p:cNvSpPr>
          <p:nvPr>
            <p:ph idx="1"/>
          </p:nvPr>
        </p:nvSpPr>
        <p:spPr>
          <a:xfrm>
            <a:off x="457200" y="1261872"/>
            <a:ext cx="11277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a:extLst>
              <a:ext uri="{FF2B5EF4-FFF2-40B4-BE49-F238E27FC236}">
                <a16:creationId xmlns:a16="http://schemas.microsoft.com/office/drawing/2014/main" id="{655CAA2E-D3DB-4A3E-8FA7-6DFA78516359}"/>
              </a:ext>
            </a:extLst>
          </p:cNvPr>
          <p:cNvSpPr>
            <a:spLocks noGrp="1"/>
          </p:cNvSpPr>
          <p:nvPr>
            <p:ph type="title"/>
          </p:nvPr>
        </p:nvSpPr>
        <p:spPr>
          <a:xfrm>
            <a:off x="239353" y="168751"/>
            <a:ext cx="11092956" cy="415258"/>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1991507673"/>
      </p:ext>
    </p:extLst>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userDrawn="1">
  <p:cSld name="2_Title Only1">
    <p:spTree>
      <p:nvGrpSpPr>
        <p:cNvPr id="1" name=""/>
        <p:cNvGrpSpPr/>
        <p:nvPr/>
      </p:nvGrpSpPr>
      <p:grpSpPr>
        <a:xfrm>
          <a:off x="0" y="0"/>
          <a:ext cx="0" cy="0"/>
        </a:xfrm>
      </p:grpSpPr>
      <p:sp>
        <p:nvSpPr>
          <p:cNvPr id="2" name="Title 1">
            <a:extLst>
              <a:ext uri="{FF2B5EF4-FFF2-40B4-BE49-F238E27FC236}">
                <a16:creationId xmlns:a16="http://schemas.microsoft.com/office/drawing/2014/main" id="{9379EF8C-7BC1-4495-B444-C61832CBB732}"/>
              </a:ext>
            </a:extLst>
          </p:cNvPr>
          <p:cNvSpPr>
            <a:spLocks noGrp="1"/>
          </p:cNvSpPr>
          <p:nvPr>
            <p:ph type="title"/>
          </p:nvPr>
        </p:nvSpPr>
        <p:spPr>
          <a:xfrm>
            <a:off x="239353" y="168751"/>
            <a:ext cx="11092956" cy="415258"/>
          </a:xfrm>
          <a:prstGeom prst="rect">
            <a:avLst/>
          </a:prstGeom>
        </p:spPr>
        <p:txBody>
          <a:bodyPr/>
          <a:lstStyle/>
          <a:p>
            <a:r>
              <a:rPr lang="en-US"/>
              <a:t>Click to edit Master title style</a:t>
            </a:r>
          </a:p>
        </p:txBody>
      </p:sp>
      <p:pic>
        <p:nvPicPr>
          <p:cNvPr id="4" name="Picture 3" descr="A picture containing drawing&#10;&#10;Description automatically generated">
            <a:extLst>
              <a:ext uri="{FF2B5EF4-FFF2-40B4-BE49-F238E27FC236}">
                <a16:creationId xmlns:a16="http://schemas.microsoft.com/office/drawing/2014/main" id="{12556AD3-4002-A942-A2FB-1D28BFDEF19A}"/>
              </a:ext>
            </a:extLst>
          </p:cNvPr>
          <p:cNvPicPr>
            <a:picLocks noChangeAspect="1"/>
          </p:cNvPicPr>
          <p:nvPr userDrawn="1"/>
        </p:nvPicPr>
        <p:blipFill>
          <a:blip r:embed="rId1">
            <a:extLst>
              <a:ext uri="{28A0092B-C50C-407E-A947-70E740481C1C}">
                <a14:useLocalDpi xmlns:a14="http://schemas.microsoft.com/office/drawing/2010/main"/>
              </a:ext>
            </a:extLst>
          </a:blip>
          <a:stretch>
            <a:fillRect/>
          </a:stretch>
        </p:blipFill>
        <p:spPr>
          <a:xfrm>
            <a:off x="10515600" y="6373834"/>
            <a:ext cx="1124395" cy="262964"/>
          </a:xfrm>
          <a:prstGeom prst="rect">
            <a:avLst/>
          </a:prstGeom>
        </p:spPr>
      </p:pic>
    </p:spTree>
    <p:custDataLst>
      <p:tags r:id="rId2"/>
    </p:custDataLst>
    <p:extLst>
      <p:ext uri="{BB962C8B-B14F-4D97-AF65-F5344CB8AC3E}">
        <p14:creationId xmlns:p14="http://schemas.microsoft.com/office/powerpoint/2010/main" val="391027103"/>
      </p:ext>
    </p:extLst>
  </p:cSld>
  <p:clrMapOvr>
    <a:masterClrMapping/>
  </p:clrMapOvr>
  <p:transition/>
  <p:timing/>
  <p:extLst>
    <p:ext uri="{DCECCB84-F9BA-43D5-87BE-67443E8EF086}">
      <p15:sldGuideLst xmlns:p15="http://schemas.microsoft.com/office/powerpoint/2012/main">
        <p15:guide id="1" orient="horz" pos="408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Blank">
    <p:spTree>
      <p:nvGrpSpPr>
        <p:cNvPr id="1" name=""/>
        <p:cNvGrpSpPr/>
        <p:nvPr/>
      </p:nvGrpSpPr>
      <p:grpSpPr>
        <a:xfrm>
          <a:off x="0" y="0"/>
          <a:ext cx="0" cy="0"/>
        </a:xfrm>
      </p:grpSpPr>
      <p:sp>
        <p:nvSpPr>
          <p:cNvPr id="8" name="Rectangle 7"/>
          <p:cNvSpPr/>
          <p:nvPr userDrawn="1"/>
        </p:nvSpPr>
        <p:spPr>
          <a:xfrm>
            <a:off x="193502" y="1028700"/>
            <a:ext cx="11998500" cy="2505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Date Placeholder 1" hidden="1"/>
          <p:cNvSpPr>
            <a:spLocks noGrp="1"/>
          </p:cNvSpPr>
          <p:nvPr>
            <p:ph type="dt" sz="half" idx="10"/>
          </p:nvPr>
        </p:nvSpPr>
        <p:spPr/>
        <p:txBody>
          <a:bodyPr/>
          <a:lstStyle/>
          <a:p>
            <a:endParaRPr lang="en-US"/>
          </a:p>
        </p:txBody>
      </p:sp>
      <p:sp>
        <p:nvSpPr>
          <p:cNvPr id="3" name="Footer Placeholder 2" hidden="1"/>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560066590"/>
      </p:ext>
    </p:extLst>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image" Target="../media/image2.png" /><Relationship Id="rId11"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_rels/slideMaster2.xml.rels>&#65279;<?xml version="1.0" encoding="utf-8" standalone="yes"?><Relationships xmlns="http://schemas.openxmlformats.org/package/2006/relationships"><Relationship Id="rId1" Type="http://schemas.openxmlformats.org/officeDocument/2006/relationships/slideLayout" Target="../slideLayouts/slideLayout10.xml" /><Relationship Id="rId10" Type="http://schemas.openxmlformats.org/officeDocument/2006/relationships/slideLayout" Target="../slideLayouts/slideLayout19.xml" /><Relationship Id="rId11" Type="http://schemas.openxmlformats.org/officeDocument/2006/relationships/slideLayout" Target="../slideLayouts/slideLayout20.xml" /><Relationship Id="rId12" Type="http://schemas.openxmlformats.org/officeDocument/2006/relationships/theme" Target="../theme/theme2.xml" /><Relationship Id="rId2" Type="http://schemas.openxmlformats.org/officeDocument/2006/relationships/slideLayout" Target="../slideLayouts/slideLayout11.xml" /><Relationship Id="rId3" Type="http://schemas.openxmlformats.org/officeDocument/2006/relationships/slideLayout" Target="../slideLayouts/slideLayout12.xml" /><Relationship Id="rId4" Type="http://schemas.openxmlformats.org/officeDocument/2006/relationships/slideLayout" Target="../slideLayouts/slideLayout13.xml" /><Relationship Id="rId5" Type="http://schemas.openxmlformats.org/officeDocument/2006/relationships/slideLayout" Target="../slideLayouts/slideLayout14.xml" /><Relationship Id="rId6" Type="http://schemas.openxmlformats.org/officeDocument/2006/relationships/slideLayout" Target="../slideLayouts/slideLayout15.xml" /><Relationship Id="rId7" Type="http://schemas.openxmlformats.org/officeDocument/2006/relationships/slideLayout" Target="../slideLayouts/slideLayout16.xml" /><Relationship Id="rId8" Type="http://schemas.openxmlformats.org/officeDocument/2006/relationships/slideLayout" Target="../slideLayouts/slideLayout17.xml" /><Relationship Id="rId9" Type="http://schemas.openxmlformats.org/officeDocument/2006/relationships/slideLayout" Target="../slideLayouts/slideLayout18.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bwMode="gray">
      <p:bgPr>
        <a:solidFill>
          <a:schemeClr val="bg1"/>
        </a:solidFill>
        <a:effectLst/>
      </p:bgPr>
    </p:bg>
    <p:spTree>
      <p:nvGrpSpPr>
        <p:cNvPr id="1" name=""/>
        <p:cNvGrpSpPr/>
        <p:nvPr/>
      </p:nvGrpSpPr>
      <p:grpSpPr>
        <a:xfrm>
          <a:off x="0" y="0"/>
          <a:ext cx="0" cy="0"/>
        </a:xfrm>
      </p:grpSpPr>
      <p:sp>
        <p:nvSpPr>
          <p:cNvPr id="280600" name="Rectangle 24"/>
          <p:cNvSpPr>
            <a:spLocks noGrp="1" noChangeArrowheads="1"/>
          </p:cNvSpPr>
          <p:nvPr>
            <p:ph type="body" idx="1"/>
          </p:nvPr>
        </p:nvSpPr>
        <p:spPr bwMode="gray">
          <a:xfrm>
            <a:off x="239353" y="1316767"/>
            <a:ext cx="11609748" cy="4626835"/>
          </a:xfrm>
          <a:prstGeom prst="rect">
            <a:avLst/>
          </a:prstGeom>
          <a:noFill/>
          <a:ln w="9525" algn="ctr">
            <a:noFill/>
            <a:miter lim="800000"/>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extBox 1"/>
          <p:cNvSpPr txBox="1"/>
          <p:nvPr userDrawn="1"/>
        </p:nvSpPr>
        <p:spPr>
          <a:xfrm>
            <a:off x="-304800" y="6629401"/>
            <a:ext cx="609600" cy="261610"/>
          </a:xfrm>
          <a:prstGeom prst="rect">
            <a:avLst/>
          </a:prstGeom>
          <a:noFill/>
        </p:spPr>
        <p:txBody>
          <a:bodyPr wrap="square" rtlCol="0">
            <a:spAutoFit/>
          </a:bodyPr>
          <a:lstStyle/>
          <a:p>
            <a:pPr algn="r" defTabSz="914286"/>
            <a:fld id="{BA8E5B8B-F529-480B-B537-D59FDE45B262}" type="slidenum">
              <a:rPr lang="en-US" sz="1100" smtClean="0">
                <a:solidFill>
                  <a:srgbClr val="000000"/>
                </a:solidFill>
              </a:rPr>
              <a:pPr algn="r" defTabSz="914286"/>
              <a:t>1</a:t>
            </a:fld>
            <a:endParaRPr lang="en-US" sz="1100">
              <a:solidFill>
                <a:srgbClr val="000000"/>
              </a:solidFill>
            </a:endParaRPr>
          </a:p>
        </p:txBody>
      </p:sp>
      <p:sp>
        <p:nvSpPr>
          <p:cNvPr id="9" name="Text Box 10"/>
          <p:cNvSpPr txBox="1">
            <a:spLocks noChangeArrowheads="1"/>
          </p:cNvSpPr>
          <p:nvPr userDrawn="1"/>
        </p:nvSpPr>
        <p:spPr bwMode="auto">
          <a:xfrm>
            <a:off x="8176143" y="6629402"/>
            <a:ext cx="3827971" cy="215561"/>
          </a:xfrm>
          <a:prstGeom prst="rect">
            <a:avLst/>
          </a:prstGeom>
          <a:noFill/>
          <a:ln w="9525">
            <a:noFill/>
            <a:miter lim="800000"/>
          </a:ln>
          <a:effectLst/>
        </p:spPr>
        <p:txBody>
          <a:bodyPr wrap="none" lIns="0" tIns="0" rIns="0" bIns="0" anchor="ctr">
            <a:noAutofit/>
          </a:bodyPr>
          <a:lstStyle/>
          <a:p>
            <a:pPr algn="r" eaLnBrk="0" fontAlgn="base" hangingPunct="0">
              <a:lnSpc>
                <a:spcPct val="90000"/>
              </a:lnSpc>
              <a:spcBef>
                <a:spcPct val="0"/>
              </a:spcBef>
              <a:spcAft>
                <a:spcPct val="0"/>
              </a:spcAft>
            </a:pPr>
            <a:r>
              <a:rPr lang="en-US" sz="1100">
                <a:solidFill>
                  <a:schemeClr val="tx1"/>
                </a:solidFill>
              </a:rPr>
              <a:t> Do not copy or distribute. © 2023 Amgen Inc. All rights reserved.</a:t>
            </a:r>
          </a:p>
        </p:txBody>
      </p:sp>
      <p:pic>
        <p:nvPicPr>
          <p:cNvPr id="17" name="Picture 16">
            <a:extLst>
              <a:ext uri="{FF2B5EF4-FFF2-40B4-BE49-F238E27FC236}">
                <a16:creationId xmlns:a16="http://schemas.microsoft.com/office/drawing/2014/main" id="{6F7868C7-E8E7-4BB2-BE9F-4541B7927FB0}"/>
              </a:ext>
            </a:extLst>
          </p:cNvPr>
          <p:cNvPicPr>
            <a:picLocks noChangeAspect="1"/>
          </p:cNvPicPr>
          <p:nvPr userDrawn="1"/>
        </p:nvPicPr>
        <p:blipFill>
          <a:blip r:embed="rId10"/>
          <a:srcRect r="65986" b="-449"/>
          <a:stretch>
            <a:fillRect/>
          </a:stretch>
        </p:blipFill>
        <p:spPr>
          <a:xfrm>
            <a:off x="10961372" y="6348543"/>
            <a:ext cx="1042741" cy="281353"/>
          </a:xfrm>
          <a:prstGeom prst="rect">
            <a:avLst/>
          </a:prstGeom>
          <a:solidFill>
            <a:schemeClr val="bg1"/>
          </a:solidFill>
        </p:spPr>
      </p:pic>
    </p:spTree>
    <p:extLst>
      <p:ext uri="{BB962C8B-B14F-4D97-AF65-F5344CB8AC3E}">
        <p14:creationId xmlns:p14="http://schemas.microsoft.com/office/powerpoint/2010/main" val="115887163"/>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854" r:id="rId4"/>
    <p:sldLayoutId id="2147483853" r:id="rId5"/>
    <p:sldLayoutId id="2147483852" r:id="rId6"/>
    <p:sldLayoutId id="2147483904" r:id="rId7"/>
    <p:sldLayoutId id="2147483906" r:id="rId8"/>
    <p:sldLayoutId id="2147483907" r:id="rId9"/>
  </p:sldLayoutIdLst>
  <p:transition>
    <p:wipe dir="r"/>
  </p:transition>
  <p:timing/>
  <p:txStyles>
    <p:titleStyle>
      <a:lvl1pPr algn="l" rtl="0" eaLnBrk="1" fontAlgn="base" hangingPunct="1">
        <a:lnSpc>
          <a:spcPct val="90000"/>
        </a:lnSpc>
        <a:spcBef>
          <a:spcPct val="0"/>
        </a:spcBef>
        <a:spcAft>
          <a:spcPct val="0"/>
        </a:spcAft>
        <a:defRPr sz="1800" b="1">
          <a:solidFill>
            <a:schemeClr val="tx1"/>
          </a:solidFill>
          <a:latin typeface="+mj-lt"/>
          <a:ea typeface="+mj-ea"/>
          <a:cs typeface="+mj-cs"/>
        </a:defRPr>
      </a:lvl1pPr>
      <a:lvl2pPr algn="l" rtl="0" eaLnBrk="1" fontAlgn="base" hangingPunct="1">
        <a:lnSpc>
          <a:spcPct val="90000"/>
        </a:lnSpc>
        <a:spcBef>
          <a:spcPct val="0"/>
        </a:spcBef>
        <a:spcAft>
          <a:spcPct val="0"/>
        </a:spcAft>
        <a:defRPr sz="3200" b="1">
          <a:solidFill>
            <a:schemeClr val="tx1"/>
          </a:solidFill>
          <a:latin typeface="Arial"/>
        </a:defRPr>
      </a:lvl2pPr>
      <a:lvl3pPr algn="l" rtl="0" eaLnBrk="1" fontAlgn="base" hangingPunct="1">
        <a:lnSpc>
          <a:spcPct val="90000"/>
        </a:lnSpc>
        <a:spcBef>
          <a:spcPct val="0"/>
        </a:spcBef>
        <a:spcAft>
          <a:spcPct val="0"/>
        </a:spcAft>
        <a:defRPr sz="3200" b="1">
          <a:solidFill>
            <a:schemeClr val="tx1"/>
          </a:solidFill>
          <a:latin typeface="Arial"/>
        </a:defRPr>
      </a:lvl3pPr>
      <a:lvl4pPr algn="l" rtl="0" eaLnBrk="1" fontAlgn="base" hangingPunct="1">
        <a:lnSpc>
          <a:spcPct val="90000"/>
        </a:lnSpc>
        <a:spcBef>
          <a:spcPct val="0"/>
        </a:spcBef>
        <a:spcAft>
          <a:spcPct val="0"/>
        </a:spcAft>
        <a:defRPr sz="3200" b="1">
          <a:solidFill>
            <a:schemeClr val="tx1"/>
          </a:solidFill>
          <a:latin typeface="Arial"/>
        </a:defRPr>
      </a:lvl4pPr>
      <a:lvl5pPr algn="l" rtl="0" eaLnBrk="1" fontAlgn="base" hangingPunct="1">
        <a:lnSpc>
          <a:spcPct val="90000"/>
        </a:lnSpc>
        <a:spcBef>
          <a:spcPct val="0"/>
        </a:spcBef>
        <a:spcAft>
          <a:spcPct val="0"/>
        </a:spcAft>
        <a:defRPr sz="3200" b="1">
          <a:solidFill>
            <a:schemeClr val="tx1"/>
          </a:solidFill>
          <a:latin typeface="Arial"/>
        </a:defRPr>
      </a:lvl5pPr>
      <a:lvl6pPr marL="457143" algn="l" rtl="0" eaLnBrk="1" fontAlgn="base" hangingPunct="1">
        <a:lnSpc>
          <a:spcPct val="90000"/>
        </a:lnSpc>
        <a:spcBef>
          <a:spcPct val="0"/>
        </a:spcBef>
        <a:spcAft>
          <a:spcPct val="0"/>
        </a:spcAft>
        <a:defRPr sz="3200" b="1">
          <a:solidFill>
            <a:schemeClr val="tx1"/>
          </a:solidFill>
          <a:latin typeface="Arial"/>
        </a:defRPr>
      </a:lvl6pPr>
      <a:lvl7pPr marL="914286" algn="l" rtl="0" eaLnBrk="1" fontAlgn="base" hangingPunct="1">
        <a:lnSpc>
          <a:spcPct val="90000"/>
        </a:lnSpc>
        <a:spcBef>
          <a:spcPct val="0"/>
        </a:spcBef>
        <a:spcAft>
          <a:spcPct val="0"/>
        </a:spcAft>
        <a:defRPr sz="3200" b="1">
          <a:solidFill>
            <a:schemeClr val="tx1"/>
          </a:solidFill>
          <a:latin typeface="Arial"/>
        </a:defRPr>
      </a:lvl7pPr>
      <a:lvl8pPr marL="1371430" algn="l" rtl="0" eaLnBrk="1" fontAlgn="base" hangingPunct="1">
        <a:lnSpc>
          <a:spcPct val="90000"/>
        </a:lnSpc>
        <a:spcBef>
          <a:spcPct val="0"/>
        </a:spcBef>
        <a:spcAft>
          <a:spcPct val="0"/>
        </a:spcAft>
        <a:defRPr sz="3200" b="1">
          <a:solidFill>
            <a:schemeClr val="tx1"/>
          </a:solidFill>
          <a:latin typeface="Arial"/>
        </a:defRPr>
      </a:lvl8pPr>
      <a:lvl9pPr marL="1828573" algn="l" rtl="0" eaLnBrk="1" fontAlgn="base" hangingPunct="1">
        <a:lnSpc>
          <a:spcPct val="90000"/>
        </a:lnSpc>
        <a:spcBef>
          <a:spcPct val="0"/>
        </a:spcBef>
        <a:spcAft>
          <a:spcPct val="0"/>
        </a:spcAft>
        <a:defRPr sz="3200" b="1">
          <a:solidFill>
            <a:schemeClr val="tx1"/>
          </a:solidFill>
          <a:latin typeface="Arial"/>
        </a:defRPr>
      </a:lvl9pPr>
    </p:titleStyle>
    <p:bodyStyle>
      <a:lvl1pPr marL="380953" indent="-380953" algn="l" rtl="0" eaLnBrk="1" fontAlgn="base" hangingPunct="1">
        <a:lnSpc>
          <a:spcPct val="95000"/>
        </a:lnSpc>
        <a:spcBef>
          <a:spcPct val="50000"/>
        </a:spcBef>
        <a:spcAft>
          <a:spcPct val="0"/>
        </a:spcAft>
        <a:buClr>
          <a:schemeClr val="accent1"/>
        </a:buClr>
        <a:buFont typeface="Wingdings" panose="05000000000000000000" pitchFamily="2" charset="2"/>
        <a:buChar char="§"/>
        <a:defRPr sz="2400">
          <a:solidFill>
            <a:schemeClr val="tx1"/>
          </a:solidFill>
          <a:latin typeface="+mn-lt"/>
          <a:ea typeface="+mn-ea"/>
          <a:cs typeface="+mn-cs"/>
        </a:defRPr>
      </a:lvl1pPr>
      <a:lvl2pPr marL="838098" indent="-380953" algn="l" rtl="0" eaLnBrk="1" fontAlgn="base" hangingPunct="1">
        <a:lnSpc>
          <a:spcPct val="95000"/>
        </a:lnSpc>
        <a:spcBef>
          <a:spcPct val="20000"/>
        </a:spcBef>
        <a:spcAft>
          <a:spcPct val="0"/>
        </a:spcAft>
        <a:buClr>
          <a:schemeClr val="accent1"/>
        </a:buClr>
        <a:buFont typeface="Arial" panose="020b0604020202020204" pitchFamily="34" charset="0"/>
        <a:buChar char="•"/>
        <a:defRPr sz="2200">
          <a:solidFill>
            <a:schemeClr val="tx1"/>
          </a:solidFill>
          <a:latin typeface="+mn-lt"/>
        </a:defRPr>
      </a:lvl2pPr>
      <a:lvl3pPr marL="1295240" indent="-380953" algn="l" rtl="0" eaLnBrk="1" fontAlgn="base" hangingPunct="1">
        <a:lnSpc>
          <a:spcPct val="95000"/>
        </a:lnSpc>
        <a:spcBef>
          <a:spcPct val="20000"/>
        </a:spcBef>
        <a:spcAft>
          <a:spcPct val="0"/>
        </a:spcAft>
        <a:buClr>
          <a:schemeClr val="accent1"/>
        </a:buClr>
        <a:buFont typeface="Arial" panose="020b0604020202020204" pitchFamily="34" charset="0"/>
        <a:buChar char="-"/>
        <a:defRPr sz="2000">
          <a:solidFill>
            <a:schemeClr val="tx1"/>
          </a:solidFill>
          <a:latin typeface="+mn-lt"/>
        </a:defRPr>
      </a:lvl3pPr>
      <a:lvl4pPr marL="1752380" indent="-380953" algn="l" rtl="0" eaLnBrk="1" fontAlgn="base" hangingPunct="1">
        <a:lnSpc>
          <a:spcPct val="95000"/>
        </a:lnSpc>
        <a:spcBef>
          <a:spcPct val="20000"/>
        </a:spcBef>
        <a:spcAft>
          <a:spcPct val="0"/>
        </a:spcAft>
        <a:buClr>
          <a:schemeClr val="accent1"/>
        </a:buClr>
        <a:buFont typeface="Wingdings" panose="05000000000000000000" pitchFamily="2" charset="2"/>
        <a:buChar char="§"/>
        <a:defRPr sz="1800">
          <a:solidFill>
            <a:schemeClr val="tx1"/>
          </a:solidFill>
          <a:latin typeface="+mn-lt"/>
        </a:defRPr>
      </a:lvl4pPr>
      <a:lvl5pPr marL="2057143" indent="-228573" algn="l" rtl="0" eaLnBrk="1" fontAlgn="base" hangingPunct="1">
        <a:lnSpc>
          <a:spcPct val="95000"/>
        </a:lnSpc>
        <a:spcBef>
          <a:spcPct val="20000"/>
        </a:spcBef>
        <a:spcAft>
          <a:spcPct val="0"/>
        </a:spcAft>
        <a:buClr>
          <a:schemeClr val="accent1"/>
        </a:buClr>
        <a:buSzPct val="75000"/>
        <a:buFont typeface="Courier New" panose="02070309020205020404" pitchFamily="49" charset="0"/>
        <a:buChar char="o"/>
        <a:defRPr sz="1600">
          <a:solidFill>
            <a:schemeClr val="tx1"/>
          </a:solidFill>
          <a:latin typeface="+mn-lt"/>
        </a:defRPr>
      </a:lvl5pPr>
      <a:lvl6pPr marL="2514286" indent="-228573" algn="l" rtl="0" eaLnBrk="1" fontAlgn="base" hangingPunct="1">
        <a:lnSpc>
          <a:spcPct val="95000"/>
        </a:lnSpc>
        <a:spcBef>
          <a:spcPct val="20000"/>
        </a:spcBef>
        <a:spcAft>
          <a:spcPct val="0"/>
        </a:spcAft>
        <a:buClr>
          <a:schemeClr val="accent1"/>
        </a:buClr>
        <a:buChar char="•"/>
        <a:defRPr sz="1600">
          <a:solidFill>
            <a:schemeClr val="tx1"/>
          </a:solidFill>
          <a:latin typeface="+mn-lt"/>
        </a:defRPr>
      </a:lvl6pPr>
      <a:lvl7pPr marL="2971430" indent="-228573" algn="l" rtl="0" eaLnBrk="1" fontAlgn="base" hangingPunct="1">
        <a:lnSpc>
          <a:spcPct val="95000"/>
        </a:lnSpc>
        <a:spcBef>
          <a:spcPct val="20000"/>
        </a:spcBef>
        <a:spcAft>
          <a:spcPct val="0"/>
        </a:spcAft>
        <a:buClr>
          <a:schemeClr val="accent1"/>
        </a:buClr>
        <a:buChar char="•"/>
        <a:defRPr sz="1600">
          <a:solidFill>
            <a:schemeClr val="tx1"/>
          </a:solidFill>
          <a:latin typeface="+mn-lt"/>
        </a:defRPr>
      </a:lvl7pPr>
      <a:lvl8pPr marL="3428573" indent="-228573" algn="l" rtl="0" eaLnBrk="1" fontAlgn="base" hangingPunct="1">
        <a:lnSpc>
          <a:spcPct val="95000"/>
        </a:lnSpc>
        <a:spcBef>
          <a:spcPct val="20000"/>
        </a:spcBef>
        <a:spcAft>
          <a:spcPct val="0"/>
        </a:spcAft>
        <a:buClr>
          <a:schemeClr val="accent1"/>
        </a:buClr>
        <a:buChar char="•"/>
        <a:defRPr sz="1600">
          <a:solidFill>
            <a:schemeClr val="tx1"/>
          </a:solidFill>
          <a:latin typeface="+mn-lt"/>
        </a:defRPr>
      </a:lvl8pPr>
      <a:lvl9pPr marL="3885718" indent="-228573" algn="l" rtl="0" eaLnBrk="1" fontAlgn="base" hangingPunct="1">
        <a:lnSpc>
          <a:spcPct val="95000"/>
        </a:lnSpc>
        <a:spcBef>
          <a:spcPct val="20000"/>
        </a:spcBef>
        <a:spcAft>
          <a:spcPct val="0"/>
        </a:spcAft>
        <a:buClr>
          <a:schemeClr val="accent1"/>
        </a:buClr>
        <a:buChar char="•"/>
        <a:defRPr sz="1600">
          <a:solidFill>
            <a:schemeClr val="tx1"/>
          </a:solidFill>
          <a:latin typeface="+mn-lt"/>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176" userDrawn="1">
          <p15:clr>
            <a:srgbClr val="F26B43"/>
          </p15:clr>
        </p15:guide>
        <p15:guide id="2" pos="151" userDrawn="1">
          <p15:clr>
            <a:srgbClr val="F26B43"/>
          </p15:clr>
        </p15:guide>
        <p15:guide id="3" pos="7464"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p:bg>
      <p:bgRef idx="1001">
        <a:schemeClr val="bg1"/>
      </p:bgRef>
    </p:bg>
    <p:spTree>
      <p:nvGrpSpPr>
        <p:cNvPr id="1" name=""/>
        <p:cNvGrpSpPr/>
        <p:nvPr/>
      </p:nvGrpSpPr>
      <p:grpSpPr>
        <a:xfrm>
          <a:off x="0" y="0"/>
          <a:ext cx="0" cy="0"/>
        </a:xfrm>
      </p:grpSpPr>
      <p:sp>
        <p:nvSpPr>
          <p:cNvPr id="6" name="Slide Number Placeholder 5"/>
          <p:cNvSpPr>
            <a:spLocks noGrp="1"/>
          </p:cNvSpPr>
          <p:nvPr>
            <p:ph type="sldNum" sz="quarter" idx="4"/>
          </p:nvPr>
        </p:nvSpPr>
        <p:spPr>
          <a:xfrm>
            <a:off x="0" y="6591300"/>
            <a:ext cx="487680" cy="266700"/>
          </a:xfrm>
          <a:prstGeom prst="rect">
            <a:avLst/>
          </a:prstGeom>
        </p:spPr>
        <p:txBody>
          <a:bodyPr vert="horz" lIns="91440" tIns="45720" rIns="45720" bIns="45720" rtlCol="0" anchor="b" anchorCtr="0"/>
          <a:lstStyle>
            <a:lvl1pPr algn="ctr">
              <a:defRPr sz="1000">
                <a:solidFill>
                  <a:schemeClr val="tx1"/>
                </a:solidFill>
              </a:defRPr>
            </a:lvl1pPr>
          </a:lstStyle>
          <a:p>
            <a:fld id="{CC7432E5-F8E0-41AE-9A6B-AD730338B005}" type="slidenum">
              <a:rPr lang="en-US" smtClean="0"/>
              <a:t>‹#›</a:t>
            </a:fld>
            <a:endParaRPr lang="en-US"/>
          </a:p>
        </p:txBody>
      </p:sp>
      <p:sp>
        <p:nvSpPr>
          <p:cNvPr id="2" name="Title Placeholder 1"/>
          <p:cNvSpPr>
            <a:spLocks noGrp="1"/>
          </p:cNvSpPr>
          <p:nvPr>
            <p:ph type="title"/>
          </p:nvPr>
        </p:nvSpPr>
        <p:spPr>
          <a:xfrm>
            <a:off x="457200" y="228604"/>
            <a:ext cx="11277600" cy="800099"/>
          </a:xfrm>
          <a:prstGeom prst="rect">
            <a:avLst/>
          </a:prstGeom>
        </p:spPr>
        <p:txBody>
          <a:bodyPr vert="horz" lIns="91440" tIns="45720" rIns="91440" bIns="45720" rtlCol="0" anchor="b">
            <a:noAutofit/>
          </a:bodyPr>
          <a:lstStyle/>
          <a:p>
            <a:r>
              <a:rPr lang="en-US"/>
              <a:t>Click to edit Master title style</a:t>
            </a:r>
          </a:p>
        </p:txBody>
      </p:sp>
      <p:sp>
        <p:nvSpPr>
          <p:cNvPr id="3" name="Text Placeholder 2"/>
          <p:cNvSpPr>
            <a:spLocks noGrp="1"/>
          </p:cNvSpPr>
          <p:nvPr>
            <p:ph type="body" idx="1"/>
          </p:nvPr>
        </p:nvSpPr>
        <p:spPr>
          <a:xfrm>
            <a:off x="457200" y="1257300"/>
            <a:ext cx="11277600" cy="4572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871133" y="6534152"/>
            <a:ext cx="1295400" cy="323851"/>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1871133" y="6004517"/>
            <a:ext cx="1295400" cy="42767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9" name="Rectangle 8"/>
          <p:cNvSpPr/>
          <p:nvPr userDrawn="1"/>
        </p:nvSpPr>
        <p:spPr>
          <a:xfrm>
            <a:off x="457200" y="1129284"/>
            <a:ext cx="11734800" cy="18288"/>
          </a:xfrm>
          <a:prstGeom prst="rect">
            <a:avLst/>
          </a:prstGeom>
          <a:gradFill flip="none" rotWithShape="1">
            <a:gsLst>
              <a:gs pos="26000">
                <a:schemeClr val="accent1"/>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432213675"/>
      </p:ext>
    </p:extLst>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Lst>
  <p:transition/>
  <p:timing/>
  <p:txStyles>
    <p:titleStyle>
      <a:lvl1pPr algn="l" defTabSz="914377" rtl="0" eaLnBrk="1" latinLnBrk="0" hangingPunct="1">
        <a:lnSpc>
          <a:spcPct val="90000"/>
        </a:lnSpc>
        <a:spcBef>
          <a:spcPct val="0"/>
        </a:spcBef>
        <a:buNone/>
        <a:defRPr sz="2400" b="1" kern="1200">
          <a:solidFill>
            <a:schemeClr val="accent1"/>
          </a:solidFill>
          <a:latin typeface="+mj-lt"/>
          <a:ea typeface="+mj-ea"/>
          <a:cs typeface="+mj-cs"/>
        </a:defRPr>
      </a:lvl1pPr>
    </p:titleStyle>
    <p:bodyStyle>
      <a:lvl1pPr marL="228594" indent="-228594" algn="l" defTabSz="914377" rtl="0" eaLnBrk="1" latinLnBrk="0" hangingPunct="1">
        <a:lnSpc>
          <a:spcPct val="90000"/>
        </a:lnSpc>
        <a:spcBef>
          <a:spcPts val="12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189" indent="-228594" algn="l" defTabSz="914377"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2pPr>
      <a:lvl3pPr marL="685783" indent="-228594" algn="l" defTabSz="914377"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377" indent="-228594" algn="l" defTabSz="914377"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4pPr>
      <a:lvl5pPr marL="1142971" indent="-228594" algn="l" defTabSz="914377" rtl="0" eaLnBrk="1" latinLnBrk="0" hangingPunct="1">
        <a:lnSpc>
          <a:spcPct val="90000"/>
        </a:lnSpc>
        <a:spcBef>
          <a:spcPts val="600"/>
        </a:spcBef>
        <a:buClr>
          <a:schemeClr val="accent1"/>
        </a:buClr>
        <a:buFont typeface="Arial" panose="020b0604020202020204" pitchFamily="34" charset="0"/>
        <a:buChar char="•"/>
        <a:defRPr sz="16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guide id="3" pos="288" userDrawn="1">
          <p15:clr>
            <a:srgbClr val="F26B43"/>
          </p15:clr>
        </p15:guide>
        <p15:guide id="4" pos="7392" userDrawn="1">
          <p15:clr>
            <a:srgbClr val="F26B43"/>
          </p15:clr>
        </p15:guide>
        <p15:guide id="5" orient="horz" pos="144" userDrawn="1">
          <p15:clr>
            <a:srgbClr val="F26B43"/>
          </p15:clr>
        </p15:guide>
        <p15:guide id="6" orient="horz" pos="648" userDrawn="1">
          <p15:clr>
            <a:srgbClr val="F26B43"/>
          </p15:clr>
        </p15:guide>
        <p15:guide id="7" orient="horz" pos="792" userDrawn="1">
          <p15:clr>
            <a:srgbClr val="F26B43"/>
          </p15:clr>
        </p15:guide>
        <p15:guide id="8" orient="horz" pos="3672" userDrawn="1">
          <p15:clr>
            <a:srgbClr val="F26B43"/>
          </p15:clr>
        </p15:guide>
      </p15:sldGuideLst>
    </p:ext>
  </p:extLst>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1.xm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 Id="rId3" Type="http://schemas.microsoft.com/office/2018/10/relationships/comments" Target="../comments/moderncomment1.xml" /><Relationship Id="rId4" Type="http://schemas.openxmlformats.org/officeDocument/2006/relationships/hyperlink" Target="https://www.amgenpipeline.com/-/media/themes/amgen/amgenpipeline-com/amgenpipeline-com/pdf/amgen-pipeline-chart.pdf" TargetMode="External" /><Relationship Id="rId5" Type="http://schemas.openxmlformats.org/officeDocument/2006/relationships/hyperlink" Target="https://www.amgenmedinfo.com/s/us/explore-our-medical-products?language=en_US" TargetMode="External" /><Relationship Id="rId6" Type="http://schemas.openxmlformats.org/officeDocument/2006/relationships/slide" Target="slide1.xml" TargetMode="Internal"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2.xml" /><Relationship Id="rId10" Type="http://schemas.openxmlformats.org/officeDocument/2006/relationships/image" Target="../media/image5.png" /><Relationship Id="rId11" Type="http://schemas.openxmlformats.org/officeDocument/2006/relationships/image" Target="../media/image6.png" /><Relationship Id="rId12" Type="http://schemas.openxmlformats.org/officeDocument/2006/relationships/slide" Target="slide1.xml" TargetMode="Internal" /><Relationship Id="rId2" Type="http://schemas.openxmlformats.org/officeDocument/2006/relationships/notesSlide" Target="../notesSlides/notesSlide3.xml" /><Relationship Id="rId3" Type="http://schemas.microsoft.com/office/2018/10/relationships/comments" Target="../comments/moderncomment2.xml" /><Relationship Id="rId4" Type="http://schemas.openxmlformats.org/officeDocument/2006/relationships/hyperlink" Target="https://www.amgenpipeline.com/-/media/themes/amgen/amgenpipeline-com/amgenpipeline-com/pdf/amgen-pipeline-chart.pdf" TargetMode="External" /><Relationship Id="rId5" Type="http://schemas.openxmlformats.org/officeDocument/2006/relationships/hyperlink" Target="https://clinicaltrials.gov/ct2/show/NCT03701763" TargetMode="External" /><Relationship Id="rId6" Type="http://schemas.openxmlformats.org/officeDocument/2006/relationships/hyperlink" Target="https://clinicaltrials.gov/ct2/show/NCT03777436" TargetMode="External" /><Relationship Id="rId7" Type="http://schemas.openxmlformats.org/officeDocument/2006/relationships/hyperlink" Target="https://clinicaltrials.gov/ct2/show/NCT04851964" TargetMode="External" /><Relationship Id="rId8" Type="http://schemas.openxmlformats.org/officeDocument/2006/relationships/hyperlink" Target="https://clinicaltrials.gov/ct2/show/NCT05398445" TargetMode="External" /><Relationship Id="rId9" Type="http://schemas.openxmlformats.org/officeDocument/2006/relationships/hyperlink" Target="https://www.amgen.com/newsroom/press-releases/2021/12/fda-approves-tezspire-tezepelumabekko-in-the-us-for-severe-asthma" TargetMode="External"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2.xml" /><Relationship Id="rId10" Type="http://schemas.openxmlformats.org/officeDocument/2006/relationships/hyperlink" Target="https://clinicaltrials.gov/ct2/show/NCT04270747" TargetMode="External" /><Relationship Id="rId11" Type="http://schemas.openxmlformats.org/officeDocument/2006/relationships/image" Target="../media/image5.png" /><Relationship Id="rId12" Type="http://schemas.openxmlformats.org/officeDocument/2006/relationships/slide" Target="slide1.xml" TargetMode="Internal" /><Relationship Id="rId13" Type="http://schemas.openxmlformats.org/officeDocument/2006/relationships/image" Target="../media/image7.png" /><Relationship Id="rId2" Type="http://schemas.openxmlformats.org/officeDocument/2006/relationships/notesSlide" Target="../notesSlides/notesSlide4.xml" /><Relationship Id="rId3" Type="http://schemas.microsoft.com/office/2018/10/relationships/comments" Target="../comments/moderncomment3.xml" /><Relationship Id="rId4" Type="http://schemas.openxmlformats.org/officeDocument/2006/relationships/hyperlink" Target="https://www.amgenpipeline.com/-/media/themes/amgen/amgenpipeline-com/amgenpipeline-com/pdf/amgen-pipeline-chart.pdf" TargetMode="External" /><Relationship Id="rId5" Type="http://schemas.openxmlformats.org/officeDocument/2006/relationships/hyperlink" Target="https://www.prnewswire.com/news-releases/amgen-and-abbvie-agree-to-settlement-allowing-commercialization-of-amgevita-300527303.html" TargetMode="External" /><Relationship Id="rId6" Type="http://schemas.openxmlformats.org/officeDocument/2006/relationships/hyperlink" Target="https://clinicaltrials.gov/ct2/show/NCT05073315" TargetMode="External" /><Relationship Id="rId7" Type="http://schemas.openxmlformats.org/officeDocument/2006/relationships/hyperlink" Target="https://clinicaltrials.gov/ct2/show/NCT04607980" TargetMode="External" /><Relationship Id="rId8" Type="http://schemas.openxmlformats.org/officeDocument/2006/relationships/hyperlink" Target="https://clinicaltrials.gov/ct2/show/NCT04761627" TargetMode="External" /><Relationship Id="rId9" Type="http://schemas.openxmlformats.org/officeDocument/2006/relationships/hyperlink" Target="https://clinicaltrials.gov/ct2/show/NCT03818607" TargetMode="External"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2.xml" /><Relationship Id="rId10" Type="http://schemas.openxmlformats.org/officeDocument/2006/relationships/image" Target="../media/image6.png" /><Relationship Id="rId11" Type="http://schemas.openxmlformats.org/officeDocument/2006/relationships/image" Target="../media/image5.png" /><Relationship Id="rId12" Type="http://schemas.openxmlformats.org/officeDocument/2006/relationships/slide" Target="slide1.xml" TargetMode="Internal" /><Relationship Id="rId2" Type="http://schemas.openxmlformats.org/officeDocument/2006/relationships/notesSlide" Target="../notesSlides/notesSlide5.xml" /><Relationship Id="rId3" Type="http://schemas.microsoft.com/office/2018/10/relationships/comments" Target="../comments/moderncomment4.xml" /><Relationship Id="rId4" Type="http://schemas.openxmlformats.org/officeDocument/2006/relationships/hyperlink" Target="https://www.amgenpipeline.com/-/media/themes/amgen/amgenpipeline-com/amgenpipeline-com/pdf/amgen-pipeline-chart.pdf" TargetMode="External" /><Relationship Id="rId5" Type="http://schemas.openxmlformats.org/officeDocument/2006/relationships/hyperlink" Target="https://clinicaltrials.gov/ct2/show/NCT04303780" TargetMode="External" /><Relationship Id="rId6" Type="http://schemas.openxmlformats.org/officeDocument/2006/relationships/hyperlink" Target="https://www.clinicaltrials.gov/ct2/show/NCT04185883" TargetMode="External" /><Relationship Id="rId7" Type="http://schemas.openxmlformats.org/officeDocument/2006/relationships/hyperlink" Target="https://www.amgen.com/newsroom/press-releases/2021/09/lumakras-sotorasib-combined-with-vectibix-panitumumab-showed-encouraging-efficacy-and-safety-in-patients-with-kras-g12cmutated-colorectal-cancer" TargetMode="External" /><Relationship Id="rId8" Type="http://schemas.openxmlformats.org/officeDocument/2006/relationships/hyperlink" Target="https://clinicaltrials.gov/ct2/show/NCT05198934" TargetMode="External" /><Relationship Id="rId9" Type="http://schemas.openxmlformats.org/officeDocument/2006/relationships/hyperlink" Target="https://www.fda.gov/drugs/resources-information-approved-drugs/fda-grants-accelerated-approval-sotorasib-kras-g12c-mutated-nsclc" TargetMode="Externa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2.xml" /><Relationship Id="rId10" Type="http://schemas.openxmlformats.org/officeDocument/2006/relationships/hyperlink" Target="https://clinicaltrials.gov/ct2/show/NCT02303821" TargetMode="External" /><Relationship Id="rId11" Type="http://schemas.openxmlformats.org/officeDocument/2006/relationships/hyperlink" Target="https://www.amgen.com/newsroom/press-releases/2021/04/amgens-investigational-targeted-treatment-bemarituzumab-granted-breakthrough-therapy-designation" TargetMode="External" /><Relationship Id="rId12" Type="http://schemas.openxmlformats.org/officeDocument/2006/relationships/slide" Target="slide1.xml" TargetMode="Internal" /><Relationship Id="rId13" Type="http://schemas.openxmlformats.org/officeDocument/2006/relationships/image" Target="../media/image5.png" /><Relationship Id="rId14" Type="http://schemas.openxmlformats.org/officeDocument/2006/relationships/image" Target="../media/image8.png" /><Relationship Id="rId15" Type="http://schemas.openxmlformats.org/officeDocument/2006/relationships/image" Target="../media/image9.png" /><Relationship Id="rId16" Type="http://schemas.openxmlformats.org/officeDocument/2006/relationships/image" Target="../media/image10.png" /><Relationship Id="rId2" Type="http://schemas.openxmlformats.org/officeDocument/2006/relationships/notesSlide" Target="../notesSlides/notesSlide6.xml" /><Relationship Id="rId3" Type="http://schemas.microsoft.com/office/2018/10/relationships/comments" Target="../comments/moderncomment5.xml" /><Relationship Id="rId4" Type="http://schemas.openxmlformats.org/officeDocument/2006/relationships/hyperlink" Target="https://www.amgenpipeline.com/-/media/themes/amgen/amgenpipeline-com/amgenpipeline-com/pdf/amgen-pipeline-chart.pdf" TargetMode="External" /><Relationship Id="rId5" Type="http://schemas.openxmlformats.org/officeDocument/2006/relationships/hyperlink" Target="https://clinicaltrials.gov/ct2/show/NCT05052801" TargetMode="External" /><Relationship Id="rId6" Type="http://schemas.openxmlformats.org/officeDocument/2006/relationships/hyperlink" Target="https://clinicaltrials.gov/ct2/show/NCT03362177" TargetMode="External" /><Relationship Id="rId7" Type="http://schemas.openxmlformats.org/officeDocument/2006/relationships/hyperlink" Target="https://clinicaltrials.gov/ct2/show/NCT03937154" TargetMode="External" /><Relationship Id="rId8" Type="http://schemas.openxmlformats.org/officeDocument/2006/relationships/hyperlink" Target="https://clinicaltrials.gov/ct2/show/NCT05060016" TargetMode="External" /><Relationship Id="rId9" Type="http://schemas.openxmlformats.org/officeDocument/2006/relationships/hyperlink" Target="https://clinicaltrials.gov/ct2/show/NCT03859427" TargetMode="Externa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7.xml"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FE6CAEFE-6055-4F2B-90B5-550ACCCDDE02}"/>
              </a:ext>
            </a:extLst>
          </p:cNvPr>
          <p:cNvSpPr>
            <a:spLocks noGrp="1"/>
          </p:cNvSpPr>
          <p:nvPr>
            <p:ph type="ctrTitle"/>
          </p:nvPr>
        </p:nvSpPr>
        <p:spPr>
          <a:xfrm>
            <a:off x="510364" y="2252435"/>
            <a:ext cx="10840155" cy="1709739"/>
          </a:xfrm>
        </p:spPr>
        <p:txBody>
          <a:bodyPr anchor="ctr"/>
          <a:lstStyle/>
          <a:p>
            <a:r>
              <a:rPr lang="en-US" sz="4000" noProof="0">
                <a:solidFill>
                  <a:schemeClr val="bg1"/>
                </a:solidFill>
              </a:rPr>
              <a:t>Amgen Pipeline – Select Overview</a:t>
            </a:r>
          </a:p>
        </p:txBody>
      </p:sp>
      <p:sp>
        <p:nvSpPr>
          <p:cNvPr id="3" name="Subtitle 2">
            <a:extLst>
              <a:ext uri="{FF2B5EF4-FFF2-40B4-BE49-F238E27FC236}">
                <a16:creationId xmlns:a16="http://schemas.microsoft.com/office/drawing/2014/main" id="{4D81EB70-B5A6-4302-870C-300DCA1DD2A0}"/>
              </a:ext>
            </a:extLst>
          </p:cNvPr>
          <p:cNvSpPr>
            <a:spLocks noGrp="1"/>
          </p:cNvSpPr>
          <p:nvPr>
            <p:ph type="subTitle" idx="1"/>
          </p:nvPr>
        </p:nvSpPr>
        <p:spPr>
          <a:xfrm>
            <a:off x="234139" y="6297844"/>
            <a:ext cx="2166161" cy="425303"/>
          </a:xfrm>
        </p:spPr>
        <p:txBody>
          <a:bodyPr anchor="b"/>
          <a:lstStyle/>
          <a:p>
            <a:pPr marL="0" indent="0">
              <a:buNone/>
            </a:pPr>
            <a:r>
              <a:rPr lang="en-US" sz="1800" i="0">
                <a:effectLst/>
                <a:latin typeface="+mj-lt"/>
                <a:ea typeface="Calibri" panose="020f0502020204030204" pitchFamily="34" charset="0"/>
              </a:rPr>
              <a:t>USA-CBU-81489</a:t>
            </a:r>
            <a:endParaRPr lang="en-US" sz="1400" b="0" i="0" noProof="0">
              <a:solidFill>
                <a:schemeClr val="bg1">
                  <a:lumMod val="50000"/>
                </a:schemeClr>
              </a:solidFill>
              <a:latin typeface="+mj-lt"/>
            </a:endParaRPr>
          </a:p>
        </p:txBody>
      </p:sp>
    </p:spTree>
    <p:extLst>
      <p:ext uri="{BB962C8B-B14F-4D97-AF65-F5344CB8AC3E}">
        <p14:creationId xmlns:p14="http://schemas.microsoft.com/office/powerpoint/2010/main" val="2426254495"/>
      </p:ext>
    </p:extLst>
  </p:cSld>
  <p:clrMapOvr>
    <a:masterClrMapping/>
  </p:clrMapOvr>
  <p:transition>
    <p:wipe dir="r"/>
  </p:transition>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2" name="Title 21">
            <a:extLst>
              <a:ext uri="{FF2B5EF4-FFF2-40B4-BE49-F238E27FC236}">
                <a16:creationId xmlns:a16="http://schemas.microsoft.com/office/drawing/2014/main" id="{8C5029AF-92FF-43F4-9259-DF7AEF9C44BE}"/>
              </a:ext>
            </a:extLst>
          </p:cNvPr>
          <p:cNvSpPr>
            <a:spLocks noGrp="1"/>
          </p:cNvSpPr>
          <p:nvPr>
            <p:ph type="title"/>
          </p:nvPr>
        </p:nvSpPr>
        <p:spPr>
          <a:xfrm>
            <a:off x="245390" y="8"/>
            <a:ext cx="11603711" cy="1109663"/>
          </a:xfrm>
        </p:spPr>
        <p:txBody>
          <a:bodyPr anchor="b"/>
          <a:lstStyle/>
          <a:p>
            <a:pPr defTabSz="914400"/>
            <a:r>
              <a:rPr lang="en-US" noProof="0"/>
              <a:t>Amgen’s Pipeline Is Driven by State-of-the-Art Science </a:t>
            </a:r>
            <a:br>
              <a:rPr lang="en-US" noProof="0"/>
            </a:br>
            <a:r>
              <a:rPr lang="en-US" noProof="0"/>
              <a:t>(as of </a:t>
            </a:r>
            <a:r>
              <a:rPr lang="en-US"/>
              <a:t>January 2023</a:t>
            </a:r>
            <a:r>
              <a:rPr lang="en-US" noProof="0"/>
              <a:t>)</a:t>
            </a:r>
          </a:p>
        </p:txBody>
      </p:sp>
      <p:graphicFrame>
        <p:nvGraphicFramePr>
          <p:cNvPr id="29" name="Content Placeholder 8">
            <a:extLst>
              <a:ext uri="{FF2B5EF4-FFF2-40B4-BE49-F238E27FC236}">
                <a16:creationId xmlns:a16="http://schemas.microsoft.com/office/drawing/2014/main" id="{81E46FED-9965-4DB8-9F03-0CBDF3521ABE}"/>
              </a:ext>
            </a:extLst>
          </p:cNvPr>
          <p:cNvGraphicFramePr/>
          <p:nvPr/>
        </p:nvGraphicFramePr>
        <p:xfrm>
          <a:off x="3893820" y="1308099"/>
          <a:ext cx="7955277" cy="3115056"/>
        </p:xfrm>
        <a:graphic>
          <a:graphicData uri="http://schemas.openxmlformats.org/drawingml/2006/table">
            <a:tbl>
              <a:tblPr firstRow="1" bandRow="1">
                <a:tableStyleId>{912C8C85-51F0-491E-9774-3900AFEF0FD7}</a:tableStyleId>
              </a:tblPr>
              <a:tblGrid>
                <a:gridCol w="3052607">
                  <a:extLst>
                    <a:ext uri="{9D8B030D-6E8A-4147-A177-3AD203B41FA5}">
                      <a16:colId xmlns:a16="http://schemas.microsoft.com/office/drawing/2014/main" val="1254441534"/>
                    </a:ext>
                  </a:extLst>
                </a:gridCol>
                <a:gridCol w="980534">
                  <a:extLst>
                    <a:ext uri="{9D8B030D-6E8A-4147-A177-3AD203B41FA5}">
                      <a16:colId xmlns:a16="http://schemas.microsoft.com/office/drawing/2014/main" val="30307592"/>
                    </a:ext>
                  </a:extLst>
                </a:gridCol>
                <a:gridCol w="980534">
                  <a:extLst>
                    <a:ext uri="{9D8B030D-6E8A-4147-A177-3AD203B41FA5}">
                      <a16:colId xmlns:a16="http://schemas.microsoft.com/office/drawing/2014/main" val="798200085"/>
                    </a:ext>
                  </a:extLst>
                </a:gridCol>
                <a:gridCol w="980534">
                  <a:extLst>
                    <a:ext uri="{9D8B030D-6E8A-4147-A177-3AD203B41FA5}">
                      <a16:colId xmlns:a16="http://schemas.microsoft.com/office/drawing/2014/main" val="1087873486"/>
                    </a:ext>
                  </a:extLst>
                </a:gridCol>
                <a:gridCol w="980534">
                  <a:extLst>
                    <a:ext uri="{9D8B030D-6E8A-4147-A177-3AD203B41FA5}">
                      <a16:colId xmlns:a16="http://schemas.microsoft.com/office/drawing/2014/main" val="3965266537"/>
                    </a:ext>
                  </a:extLst>
                </a:gridCol>
                <a:gridCol w="980534">
                  <a:extLst>
                    <a:ext uri="{9D8B030D-6E8A-4147-A177-3AD203B41FA5}">
                      <a16:colId xmlns:a16="http://schemas.microsoft.com/office/drawing/2014/main" val="3022997915"/>
                    </a:ext>
                  </a:extLst>
                </a:gridCol>
              </a:tblGrid>
              <a:tr h="0">
                <a:tc>
                  <a:txBody>
                    <a:bodyPr vert="horz" wrap="square"/>
                    <a:lstStyle/>
                    <a:p>
                      <a:pPr algn="l">
                        <a:lnSpc>
                          <a:spcPct val="100000"/>
                        </a:lnSpc>
                      </a:pPr>
                      <a:r>
                        <a:rPr lang="en-US" sz="1400">
                          <a:solidFill>
                            <a:schemeClr val="bg1"/>
                          </a:solidFill>
                        </a:rPr>
                        <a:t>Disease Area</a:t>
                      </a:r>
                    </a:p>
                  </a:txBody>
                  <a:tcPr marT="109728" marB="1097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vert="horz" wrap="square"/>
                    <a:lstStyle/>
                    <a:p>
                      <a:pPr algn="ctr">
                        <a:lnSpc>
                          <a:spcPct val="100000"/>
                        </a:lnSpc>
                      </a:pPr>
                      <a:r>
                        <a:rPr lang="en-US" sz="1400">
                          <a:solidFill>
                            <a:schemeClr val="accent1"/>
                          </a:solidFill>
                        </a:rPr>
                        <a:t>Phase 1</a:t>
                      </a:r>
                    </a:p>
                  </a:txBody>
                  <a:tcPr marL="0" marR="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vert="horz" wrap="square"/>
                    <a:lstStyle/>
                    <a:p>
                      <a:pPr algn="ctr">
                        <a:lnSpc>
                          <a:spcPct val="100000"/>
                        </a:lnSpc>
                      </a:pPr>
                      <a:r>
                        <a:rPr lang="en-US" sz="1400">
                          <a:solidFill>
                            <a:schemeClr val="accent1"/>
                          </a:solidFill>
                        </a:rPr>
                        <a:t>Phase 2</a:t>
                      </a:r>
                    </a:p>
                  </a:txBody>
                  <a:tcPr marL="0" marR="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vert="horz" wrap="square"/>
                    <a:lstStyle/>
                    <a:p>
                      <a:pPr algn="ctr">
                        <a:lnSpc>
                          <a:spcPct val="100000"/>
                        </a:lnSpc>
                      </a:pPr>
                      <a:r>
                        <a:rPr lang="en-US" sz="1400">
                          <a:solidFill>
                            <a:schemeClr val="accent1"/>
                          </a:solidFill>
                        </a:rPr>
                        <a:t>Phase 3</a:t>
                      </a:r>
                    </a:p>
                  </a:txBody>
                  <a:tcPr marL="0" marR="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vert="horz" wrap="square"/>
                    <a:lstStyle/>
                    <a:p>
                      <a:pPr algn="ctr">
                        <a:lnSpc>
                          <a:spcPct val="100000"/>
                        </a:lnSpc>
                      </a:pPr>
                      <a:r>
                        <a:rPr lang="en-US" sz="1400">
                          <a:solidFill>
                            <a:schemeClr val="accent1"/>
                          </a:solidFill>
                        </a:rPr>
                        <a:t>Biosimilars</a:t>
                      </a:r>
                    </a:p>
                  </a:txBody>
                  <a:tcPr marL="0" marR="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vert="horz" wrap="square"/>
                    <a:lstStyle/>
                    <a:p>
                      <a:pPr algn="ctr">
                        <a:lnSpc>
                          <a:spcPct val="100000"/>
                        </a:lnSpc>
                      </a:pPr>
                      <a:r>
                        <a:rPr lang="en-US" sz="1400">
                          <a:solidFill>
                            <a:schemeClr val="accent1"/>
                          </a:solidFill>
                        </a:rPr>
                        <a:t>Approved Products</a:t>
                      </a:r>
                      <a:endParaRPr lang="en-US" sz="1400" baseline="30000">
                        <a:solidFill>
                          <a:schemeClr val="accent1"/>
                        </a:solidFill>
                      </a:endParaRPr>
                    </a:p>
                  </a:txBody>
                  <a:tcPr marL="0" marR="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638410681"/>
                  </a:ext>
                </a:extLst>
              </a:tr>
              <a:tr h="0">
                <a:tc>
                  <a:txBody>
                    <a:bodyPr vert="horz" wrap="square"/>
                    <a:lstStyle/>
                    <a:p>
                      <a:pPr marL="346075" indent="0" algn="l">
                        <a:lnSpc>
                          <a:spcPct val="100000"/>
                        </a:lnSpc>
                      </a:pPr>
                      <a:r>
                        <a:rPr lang="en-US" sz="1400" b="0">
                          <a:solidFill>
                            <a:schemeClr val="bg1"/>
                          </a:solidFill>
                        </a:rPr>
                        <a:t>Bone health</a:t>
                      </a:r>
                      <a:r>
                        <a:rPr lang="en-US" sz="1400" b="0" baseline="30000">
                          <a:solidFill>
                            <a:schemeClr val="bg1"/>
                          </a:solidFill>
                        </a:rPr>
                        <a:t>1-4</a:t>
                      </a:r>
                    </a:p>
                  </a:txBody>
                  <a:tcPr marT="109728" marB="1097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vert="horz" wrap="square"/>
                    <a:lstStyle/>
                    <a:p>
                      <a:pPr algn="ctr">
                        <a:lnSpc>
                          <a:spcPct val="100000"/>
                        </a:lnSpc>
                      </a:pPr>
                      <a:r>
                        <a:rPr lang="en-US" sz="1400" b="0"/>
                        <a:t>1</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vert="horz" wrap="square"/>
                    <a:lstStyle/>
                    <a:p>
                      <a:pPr algn="ctr">
                        <a:lnSpc>
                          <a:spcPct val="100000"/>
                        </a:lnSpc>
                      </a:pPr>
                      <a:r>
                        <a:rPr lang="en-US" sz="1400" b="0"/>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vert="horz" wrap="square"/>
                    <a:lstStyle/>
                    <a:p>
                      <a:pPr algn="ctr">
                        <a:lnSpc>
                          <a:spcPct val="100000"/>
                        </a:lnSpc>
                      </a:pPr>
                      <a:r>
                        <a:rPr lang="en-US" sz="1400" b="0"/>
                        <a:t>2</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vert="horz" wrap="square"/>
                    <a:lstStyle/>
                    <a:p>
                      <a:pPr algn="ctr">
                        <a:lnSpc>
                          <a:spcPct val="100000"/>
                        </a:lnSpc>
                      </a:pPr>
                      <a:r>
                        <a:rPr lang="en-US" sz="1400" b="0"/>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vert="horz" wrap="square"/>
                    <a:lstStyle/>
                    <a:p>
                      <a:pPr algn="ctr">
                        <a:lnSpc>
                          <a:spcPct val="100000"/>
                        </a:lnSpc>
                      </a:pPr>
                      <a:r>
                        <a:rPr lang="en-US" sz="1400" b="0"/>
                        <a:t>2</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765167224"/>
                  </a:ext>
                </a:extLst>
              </a:tr>
              <a:tr h="0">
                <a:tc>
                  <a:txBody>
                    <a:bodyPr vert="horz" wrap="square"/>
                    <a:lstStyle/>
                    <a:p>
                      <a:pPr marL="346075" indent="0" algn="l">
                        <a:lnSpc>
                          <a:spcPct val="100000"/>
                        </a:lnSpc>
                      </a:pPr>
                      <a:r>
                        <a:rPr lang="en-US" sz="1400" b="0">
                          <a:solidFill>
                            <a:schemeClr val="bg1"/>
                          </a:solidFill>
                        </a:rPr>
                        <a:t>Cardiometabolic diseases</a:t>
                      </a:r>
                      <a:r>
                        <a:rPr lang="en-US" sz="1400" b="0" baseline="30000">
                          <a:solidFill>
                            <a:schemeClr val="bg1"/>
                          </a:solidFill>
                        </a:rPr>
                        <a:t>1,4-6</a:t>
                      </a:r>
                    </a:p>
                  </a:txBody>
                  <a:tcPr marT="109728" marB="1097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vert="horz" wrap="square"/>
                    <a:lstStyle/>
                    <a:p>
                      <a:pPr algn="ctr">
                        <a:lnSpc>
                          <a:spcPct val="100000"/>
                        </a:lnSpc>
                      </a:pPr>
                      <a:r>
                        <a:rPr lang="en-US" sz="1400" b="0"/>
                        <a:t>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vert="horz" wrap="square"/>
                    <a:lstStyle/>
                    <a:p>
                      <a:pPr algn="ctr">
                        <a:lnSpc>
                          <a:spcPct val="100000"/>
                        </a:lnSpc>
                      </a:pPr>
                      <a:r>
                        <a:rPr lang="en-US" sz="1400" b="0"/>
                        <a:t>1</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vert="horz" wrap="square"/>
                    <a:lstStyle/>
                    <a:p>
                      <a:pPr algn="ctr">
                        <a:lnSpc>
                          <a:spcPct val="100000"/>
                        </a:lnSpc>
                      </a:pPr>
                      <a:r>
                        <a:rPr lang="en-US" sz="1400" b="0"/>
                        <a:t>1</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vert="horz" wrap="square"/>
                    <a:lstStyle/>
                    <a:p>
                      <a:pPr algn="ctr">
                        <a:lnSpc>
                          <a:spcPct val="100000"/>
                        </a:lnSpc>
                      </a:pPr>
                      <a:r>
                        <a:rPr lang="en-US" sz="1400" b="0"/>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vert="horz" wrap="square"/>
                    <a:lstStyle/>
                    <a:p>
                      <a:pPr algn="ctr">
                        <a:lnSpc>
                          <a:spcPct val="100000"/>
                        </a:lnSpc>
                      </a:pPr>
                      <a:r>
                        <a:rPr lang="en-US" sz="1400" b="0"/>
                        <a:t>2</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455604408"/>
                  </a:ext>
                </a:extLst>
              </a:tr>
              <a:tr h="0">
                <a:tc>
                  <a:txBody>
                    <a:bodyPr vert="horz" wrap="square"/>
                    <a:lstStyle/>
                    <a:p>
                      <a:pPr marL="346075" indent="0" algn="l">
                        <a:lnSpc>
                          <a:spcPct val="100000"/>
                        </a:lnSpc>
                      </a:pPr>
                      <a:r>
                        <a:rPr lang="en-US" sz="1400" b="0">
                          <a:solidFill>
                            <a:schemeClr val="bg1"/>
                          </a:solidFill>
                        </a:rPr>
                        <a:t>Hematology/oncology</a:t>
                      </a:r>
                      <a:r>
                        <a:rPr lang="en-US" sz="1400" b="0" baseline="30000">
                          <a:solidFill>
                            <a:schemeClr val="bg1"/>
                          </a:solidFill>
                        </a:rPr>
                        <a:t>1,4,7-20</a:t>
                      </a:r>
                      <a:endParaRPr lang="en-US" sz="1400" b="0" baseline="30000">
                        <a:solidFill>
                          <a:srgbClr val="FF0000"/>
                        </a:solidFill>
                      </a:endParaRPr>
                    </a:p>
                  </a:txBody>
                  <a:tcPr marT="109728" marB="1097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vert="horz" wrap="square"/>
                    <a:lstStyle/>
                    <a:p>
                      <a:pPr algn="ctr">
                        <a:lnSpc>
                          <a:spcPct val="100000"/>
                        </a:lnSpc>
                      </a:pPr>
                      <a:r>
                        <a:rPr lang="en-US" sz="1400" b="0"/>
                        <a:t>16</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vert="horz" wrap="square"/>
                    <a:lstStyle/>
                    <a:p>
                      <a:pPr algn="ctr">
                        <a:lnSpc>
                          <a:spcPct val="100000"/>
                        </a:lnSpc>
                      </a:pPr>
                      <a:r>
                        <a:rPr lang="en-US" sz="1400" b="0"/>
                        <a:t>4</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vert="horz" wrap="square"/>
                    <a:lstStyle/>
                    <a:p>
                      <a:pPr algn="ctr">
                        <a:lnSpc>
                          <a:spcPct val="100000"/>
                        </a:lnSpc>
                      </a:pPr>
                      <a:r>
                        <a:rPr lang="en-US" sz="1400" b="0"/>
                        <a:t>5</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vert="horz" wrap="square"/>
                    <a:lstStyle/>
                    <a:p>
                      <a:pPr algn="ctr">
                        <a:lnSpc>
                          <a:spcPct val="100000"/>
                        </a:lnSpc>
                      </a:pPr>
                      <a:r>
                        <a:rPr lang="en-US" sz="1400" b="0" strike="noStrike"/>
                        <a:t>1 </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vert="horz" wrap="square"/>
                    <a:lstStyle/>
                    <a:p>
                      <a:pPr algn="ctr">
                        <a:lnSpc>
                          <a:spcPct val="100000"/>
                        </a:lnSpc>
                      </a:pPr>
                      <a:r>
                        <a:rPr lang="en-US" sz="1400" b="0" strike="noStrike"/>
                        <a:t>14</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904357068"/>
                  </a:ext>
                </a:extLst>
              </a:tr>
              <a:tr h="0">
                <a:tc>
                  <a:txBody>
                    <a:bodyPr vert="horz" wrap="square"/>
                    <a:lstStyle/>
                    <a:p>
                      <a:pPr marL="346075" indent="0" algn="l">
                        <a:lnSpc>
                          <a:spcPct val="100000"/>
                        </a:lnSpc>
                      </a:pPr>
                      <a:r>
                        <a:rPr lang="en-US" sz="1400" b="0">
                          <a:solidFill>
                            <a:schemeClr val="bg1"/>
                          </a:solidFill>
                        </a:rPr>
                        <a:t>Inflammation</a:t>
                      </a:r>
                      <a:r>
                        <a:rPr lang="en-US" sz="1400" b="0" baseline="30000">
                          <a:solidFill>
                            <a:schemeClr val="bg1"/>
                          </a:solidFill>
                        </a:rPr>
                        <a:t>1,4,21-25</a:t>
                      </a:r>
                    </a:p>
                  </a:txBody>
                  <a:tcPr marT="109728" marB="1097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vert="horz" wrap="square"/>
                    <a:lstStyle/>
                    <a:p>
                      <a:pPr algn="ctr">
                        <a:lnSpc>
                          <a:spcPct val="100000"/>
                        </a:lnSpc>
                      </a:pPr>
                      <a:r>
                        <a:rPr lang="en-US" sz="1400" b="0"/>
                        <a:t>1</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vert="horz" wrap="square"/>
                    <a:lstStyle/>
                    <a:p>
                      <a:pPr algn="ctr">
                        <a:lnSpc>
                          <a:spcPct val="100000"/>
                        </a:lnSpc>
                      </a:pPr>
                      <a:r>
                        <a:rPr lang="en-US" sz="1400" b="0"/>
                        <a:t>6</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vert="horz" wrap="square"/>
                    <a:lstStyle/>
                    <a:p>
                      <a:pPr algn="ctr">
                        <a:lnSpc>
                          <a:spcPct val="100000"/>
                        </a:lnSpc>
                      </a:pPr>
                      <a:r>
                        <a:rPr lang="en-US" sz="1400" b="0" strike="noStrike"/>
                        <a:t>9</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vert="horz" wrap="square"/>
                    <a:lstStyle/>
                    <a:p>
                      <a:pPr algn="ctr">
                        <a:lnSpc>
                          <a:spcPct val="100000"/>
                        </a:lnSpc>
                      </a:pPr>
                      <a:r>
                        <a:rPr lang="en-US" sz="1400" b="0" strike="noStrike"/>
                        <a:t>2</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vert="horz" wrap="square"/>
                    <a:lstStyle/>
                    <a:p>
                      <a:pPr algn="ctr">
                        <a:lnSpc>
                          <a:spcPct val="100000"/>
                        </a:lnSpc>
                      </a:pPr>
                      <a:r>
                        <a:rPr lang="en-US" sz="1400" b="0"/>
                        <a:t>5</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150715565"/>
                  </a:ext>
                </a:extLst>
              </a:tr>
              <a:tr h="0">
                <a:tc>
                  <a:txBody>
                    <a:bodyPr vert="horz" wrap="square"/>
                    <a:lstStyle/>
                    <a:p>
                      <a:pPr marL="346075" indent="0" algn="l">
                        <a:lnSpc>
                          <a:spcPct val="100000"/>
                        </a:lnSpc>
                      </a:pPr>
                      <a:r>
                        <a:rPr lang="en-US" sz="1400" b="0">
                          <a:solidFill>
                            <a:schemeClr val="bg1"/>
                          </a:solidFill>
                        </a:rPr>
                        <a:t>Nephrology</a:t>
                      </a:r>
                      <a:r>
                        <a:rPr lang="en-US" sz="1400" b="0" baseline="30000">
                          <a:solidFill>
                            <a:schemeClr val="bg1"/>
                          </a:solidFill>
                        </a:rPr>
                        <a:t>1,4,8,10,26,27</a:t>
                      </a:r>
                    </a:p>
                  </a:txBody>
                  <a:tcPr marT="109728" marB="1097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vert="horz" wrap="square"/>
                    <a:lstStyle/>
                    <a:p>
                      <a:pPr algn="ctr">
                        <a:lnSpc>
                          <a:spcPct val="100000"/>
                        </a:lnSpc>
                      </a:pPr>
                      <a:r>
                        <a:rPr lang="en-US" sz="1400" b="0"/>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vert="horz" wrap="square"/>
                    <a:lstStyle/>
                    <a:p>
                      <a:pPr algn="ctr">
                        <a:lnSpc>
                          <a:spcPct val="100000"/>
                        </a:lnSpc>
                      </a:pPr>
                      <a:r>
                        <a:rPr lang="en-US" sz="1400" b="0"/>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vert="horz" wrap="square"/>
                    <a:lstStyle/>
                    <a:p>
                      <a:pPr algn="ctr">
                        <a:lnSpc>
                          <a:spcPct val="100000"/>
                        </a:lnSpc>
                      </a:pPr>
                      <a:r>
                        <a:rPr lang="en-US" sz="1400" b="0"/>
                        <a:t>1</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vert="horz" wrap="square"/>
                    <a:lstStyle/>
                    <a:p>
                      <a:pPr algn="ctr">
                        <a:lnSpc>
                          <a:spcPct val="100000"/>
                        </a:lnSpc>
                      </a:pPr>
                      <a:r>
                        <a:rPr lang="en-US" sz="1400" b="0"/>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vert="horz" wrap="square"/>
                    <a:lstStyle/>
                    <a:p>
                      <a:pPr algn="ctr">
                        <a:lnSpc>
                          <a:spcPct val="100000"/>
                        </a:lnSpc>
                      </a:pPr>
                      <a:r>
                        <a:rPr lang="en-US" sz="1400" b="0"/>
                        <a:t>4</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625996827"/>
                  </a:ext>
                </a:extLst>
              </a:tr>
              <a:tr h="0">
                <a:tc>
                  <a:txBody>
                    <a:bodyPr vert="horz" wrap="square"/>
                    <a:lstStyle/>
                    <a:p>
                      <a:pPr marL="346075" indent="0" algn="l">
                        <a:lnSpc>
                          <a:spcPct val="100000"/>
                        </a:lnSpc>
                      </a:pPr>
                      <a:r>
                        <a:rPr lang="en-US" sz="1400" b="0">
                          <a:solidFill>
                            <a:schemeClr val="bg1"/>
                          </a:solidFill>
                        </a:rPr>
                        <a:t>Neuroscience</a:t>
                      </a:r>
                      <a:r>
                        <a:rPr lang="en-US" sz="1400" b="0" baseline="30000">
                          <a:solidFill>
                            <a:schemeClr val="bg1"/>
                          </a:solidFill>
                        </a:rPr>
                        <a:t>1,4,28</a:t>
                      </a:r>
                    </a:p>
                  </a:txBody>
                  <a:tcPr marT="109728" marB="1097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bg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vert="horz" wrap="square"/>
                    <a:lstStyle/>
                    <a:p>
                      <a:pPr algn="ctr">
                        <a:lnSpc>
                          <a:spcPct val="100000"/>
                        </a:lnSpc>
                      </a:pPr>
                      <a:r>
                        <a:rPr lang="en-US" sz="1400" b="0"/>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accent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vert="horz" wrap="square"/>
                    <a:lstStyle/>
                    <a:p>
                      <a:pPr algn="ctr">
                        <a:lnSpc>
                          <a:spcPct val="100000"/>
                        </a:lnSpc>
                      </a:pPr>
                      <a:r>
                        <a:rPr lang="en-US" sz="1400" b="0"/>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accent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vert="horz" wrap="square"/>
                    <a:lstStyle/>
                    <a:p>
                      <a:pPr algn="ctr">
                        <a:lnSpc>
                          <a:spcPct val="100000"/>
                        </a:lnSpc>
                      </a:pPr>
                      <a:r>
                        <a:rPr lang="en-US" sz="1400" b="0"/>
                        <a:t>1</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accent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vert="horz" wrap="square"/>
                    <a:lstStyle/>
                    <a:p>
                      <a:pPr algn="ctr">
                        <a:lnSpc>
                          <a:spcPct val="100000"/>
                        </a:lnSpc>
                      </a:pPr>
                      <a:r>
                        <a:rPr lang="en-US" sz="1400" b="0"/>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accent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vert="horz" wrap="square"/>
                    <a:lstStyle/>
                    <a:p>
                      <a:pPr algn="ctr">
                        <a:lnSpc>
                          <a:spcPct val="100000"/>
                        </a:lnSpc>
                      </a:pPr>
                      <a:r>
                        <a:rPr lang="en-US" sz="1400" b="0"/>
                        <a:t>1</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accent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9823348"/>
                  </a:ext>
                </a:extLst>
              </a:tr>
            </a:tbl>
          </a:graphicData>
        </a:graphic>
      </p:graphicFrame>
      <p:sp>
        <p:nvSpPr>
          <p:cNvPr id="30" name="TextBox 29">
            <a:extLst>
              <a:ext uri="{FF2B5EF4-FFF2-40B4-BE49-F238E27FC236}">
                <a16:creationId xmlns:a16="http://schemas.microsoft.com/office/drawing/2014/main" id="{E2FE06B7-42AD-4F11-8CEB-E67BA7B99038}"/>
              </a:ext>
            </a:extLst>
          </p:cNvPr>
          <p:cNvSpPr txBox="1"/>
          <p:nvPr/>
        </p:nvSpPr>
        <p:spPr>
          <a:xfrm>
            <a:off x="338632" y="4447513"/>
            <a:ext cx="10324800" cy="246221"/>
          </a:xfrm>
          <a:prstGeom prst="rect">
            <a:avLst/>
          </a:prstGeom>
          <a:noFill/>
        </p:spPr>
        <p:txBody>
          <a:bodyPr wrap="square" lIns="0" tIns="45720" rIns="0" bIns="45720" rtlCol="0">
            <a:spAutoFit/>
          </a:bodyPr>
          <a:lstStyle/>
          <a:p>
            <a:r>
              <a:rPr lang="en-US" sz="1000" baseline="30000"/>
              <a:t>a</a:t>
            </a:r>
            <a:r>
              <a:rPr lang="en-US" sz="1000"/>
              <a:t>Modalities in use across the pipeline and marketed products. Modality refers to the structural template of a therapeutic agent.</a:t>
            </a:r>
          </a:p>
        </p:txBody>
      </p:sp>
      <p:sp>
        <p:nvSpPr>
          <p:cNvPr id="32" name="Rectangle 31">
            <a:extLst>
              <a:ext uri="{FF2B5EF4-FFF2-40B4-BE49-F238E27FC236}">
                <a16:creationId xmlns:a16="http://schemas.microsoft.com/office/drawing/2014/main" id="{CFDEEDDF-534F-4E75-ACBC-6C9D0DFD3F08}"/>
              </a:ext>
            </a:extLst>
          </p:cNvPr>
          <p:cNvSpPr/>
          <p:nvPr/>
        </p:nvSpPr>
        <p:spPr>
          <a:xfrm>
            <a:off x="353623" y="5175954"/>
            <a:ext cx="10424160" cy="1447319"/>
          </a:xfrm>
          <a:prstGeom prst="rect">
            <a:avLst/>
          </a:prstGeom>
        </p:spPr>
        <p:txBody>
          <a:bodyPr wrap="square" lIns="0" tIns="0" rIns="0" bIns="0" anchor="b">
            <a:spAutoFit/>
          </a:bodyPr>
          <a:lstStyle/>
          <a:p>
            <a:pPr lvl="0">
              <a:lnSpc>
                <a:spcPct val="95000"/>
              </a:lnSpc>
            </a:pPr>
            <a:r>
              <a:rPr lang="en-US" sz="900" b="1">
                <a:solidFill>
                  <a:srgbClr val="000000"/>
                </a:solidFill>
              </a:rPr>
              <a:t>References: 1. </a:t>
            </a:r>
            <a:r>
              <a:rPr lang="en-US" sz="900">
                <a:solidFill>
                  <a:srgbClr val="000000"/>
                </a:solidFill>
              </a:rPr>
              <a:t>Amgen pipeline. </a:t>
            </a:r>
            <a:r>
              <a:rPr lang="en-US" sz="900">
                <a:solidFill>
                  <a:srgbClr val="000000"/>
                </a:solidFill>
                <a:hlinkClick r:id="rId4"/>
              </a:rPr>
              <a:t>https://www.amgenpipeline.com/-/media/themes/amgen/amgenpipeline-com/amgenpipeline-com/pdf/amgen-pipeline-chart.pdf</a:t>
            </a:r>
            <a:r>
              <a:rPr lang="en-US" sz="900">
                <a:solidFill>
                  <a:srgbClr val="000000"/>
                </a:solidFill>
              </a:rPr>
              <a:t>. Accessed January 16, 2023. </a:t>
            </a:r>
            <a:br>
              <a:rPr lang="en-US" sz="900">
                <a:solidFill>
                  <a:srgbClr val="000000"/>
                </a:solidFill>
                <a:hlinkClick r:id="rId4"/>
              </a:rPr>
            </a:br>
            <a:r>
              <a:rPr lang="en-US" sz="900" b="1">
                <a:solidFill>
                  <a:srgbClr val="000000"/>
                </a:solidFill>
              </a:rPr>
              <a:t>2.</a:t>
            </a:r>
            <a:r>
              <a:rPr lang="en-US" sz="900">
                <a:solidFill>
                  <a:srgbClr val="000000"/>
                </a:solidFill>
              </a:rPr>
              <a:t> EVENITY</a:t>
            </a:r>
            <a:r>
              <a:rPr lang="en-US" sz="900" baseline="30000">
                <a:solidFill>
                  <a:srgbClr val="000000"/>
                </a:solidFill>
              </a:rPr>
              <a:t> ®</a:t>
            </a:r>
            <a:r>
              <a:rPr lang="en-US" sz="900">
                <a:solidFill>
                  <a:srgbClr val="000000"/>
                </a:solidFill>
              </a:rPr>
              <a:t> (romosozumab-aqqg) prescribing information, Amgen. </a:t>
            </a:r>
            <a:r>
              <a:rPr lang="en-US" sz="900" b="1">
                <a:solidFill>
                  <a:srgbClr val="000000"/>
                </a:solidFill>
              </a:rPr>
              <a:t>3.</a:t>
            </a:r>
            <a:r>
              <a:rPr lang="en-US" sz="900">
                <a:solidFill>
                  <a:srgbClr val="000000"/>
                </a:solidFill>
              </a:rPr>
              <a:t> Prolia</a:t>
            </a:r>
            <a:r>
              <a:rPr lang="en-US" sz="900" baseline="30000">
                <a:solidFill>
                  <a:srgbClr val="000000"/>
                </a:solidFill>
              </a:rPr>
              <a:t>®</a:t>
            </a:r>
            <a:r>
              <a:rPr lang="en-US" sz="900">
                <a:solidFill>
                  <a:srgbClr val="000000"/>
                </a:solidFill>
              </a:rPr>
              <a:t> (denosumab) prescribing information, Amgen. </a:t>
            </a:r>
            <a:br>
              <a:rPr lang="en-US" sz="900">
                <a:solidFill>
                  <a:srgbClr val="000000"/>
                </a:solidFill>
              </a:rPr>
            </a:br>
            <a:r>
              <a:rPr lang="en-US" sz="900" b="1">
                <a:solidFill>
                  <a:srgbClr val="000000"/>
                </a:solidFill>
              </a:rPr>
              <a:t>4.</a:t>
            </a:r>
            <a:r>
              <a:rPr lang="en-US" sz="900">
                <a:solidFill>
                  <a:srgbClr val="000000"/>
                </a:solidFill>
              </a:rPr>
              <a:t> </a:t>
            </a:r>
            <a:r>
              <a:rPr lang="en-US" sz="900">
                <a:effectLst/>
              </a:rPr>
              <a:t>Amgen approved products. </a:t>
            </a:r>
            <a:r>
              <a:rPr lang="en-US" sz="900">
                <a:effectLst/>
                <a:hlinkClick r:id="rId5"/>
              </a:rPr>
              <a:t>https://www.amgenmedinfo.com/s/us/explore-our-medical-products?language=en_US</a:t>
            </a:r>
            <a:r>
              <a:rPr lang="en-US" sz="900"/>
              <a:t>. Accessed January 16, 2023. </a:t>
            </a:r>
            <a:r>
              <a:rPr lang="en-US" sz="900" b="1">
                <a:effectLst/>
              </a:rPr>
              <a:t>5. </a:t>
            </a:r>
            <a:r>
              <a:rPr lang="en-US" sz="900">
                <a:solidFill>
                  <a:srgbClr val="000000"/>
                </a:solidFill>
              </a:rPr>
              <a:t>Corlanor</a:t>
            </a:r>
            <a:r>
              <a:rPr lang="en-US" sz="900" baseline="30000">
                <a:solidFill>
                  <a:srgbClr val="000000"/>
                </a:solidFill>
              </a:rPr>
              <a:t>®</a:t>
            </a:r>
            <a:r>
              <a:rPr lang="en-US" sz="900">
                <a:solidFill>
                  <a:srgbClr val="000000"/>
                </a:solidFill>
              </a:rPr>
              <a:t> (ivabradine) prescribing information, Amgen. </a:t>
            </a:r>
            <a:br>
              <a:rPr lang="en-US" sz="900">
                <a:solidFill>
                  <a:srgbClr val="000000"/>
                </a:solidFill>
              </a:rPr>
            </a:br>
            <a:r>
              <a:rPr lang="en-US" sz="900" b="1">
                <a:solidFill>
                  <a:srgbClr val="000000"/>
                </a:solidFill>
              </a:rPr>
              <a:t>6.</a:t>
            </a:r>
            <a:r>
              <a:rPr lang="en-US" sz="900">
                <a:solidFill>
                  <a:srgbClr val="000000"/>
                </a:solidFill>
              </a:rPr>
              <a:t> Repatha</a:t>
            </a:r>
            <a:r>
              <a:rPr lang="en-US" sz="900" baseline="30000">
                <a:solidFill>
                  <a:srgbClr val="000000"/>
                </a:solidFill>
              </a:rPr>
              <a:t>®</a:t>
            </a:r>
            <a:r>
              <a:rPr lang="en-US" sz="900">
                <a:solidFill>
                  <a:srgbClr val="000000"/>
                </a:solidFill>
              </a:rPr>
              <a:t> (evolocumab) prescribing information, Amgen. </a:t>
            </a:r>
            <a:r>
              <a:rPr lang="en-US" sz="900" b="1">
                <a:solidFill>
                  <a:srgbClr val="000000"/>
                </a:solidFill>
              </a:rPr>
              <a:t>7.</a:t>
            </a:r>
            <a:r>
              <a:rPr lang="en-US" sz="900">
                <a:solidFill>
                  <a:srgbClr val="000000"/>
                </a:solidFill>
              </a:rPr>
              <a:t> LUMAKRAS™ (sotorasib) prescribing information, Amgen. </a:t>
            </a:r>
            <a:r>
              <a:rPr lang="en-US" sz="900" b="1">
                <a:solidFill>
                  <a:srgbClr val="000000"/>
                </a:solidFill>
              </a:rPr>
              <a:t>8.</a:t>
            </a:r>
            <a:r>
              <a:rPr lang="en-US" sz="900">
                <a:solidFill>
                  <a:srgbClr val="000000"/>
                </a:solidFill>
              </a:rPr>
              <a:t> Aranesp</a:t>
            </a:r>
            <a:r>
              <a:rPr lang="en-US" sz="900" baseline="30000">
                <a:solidFill>
                  <a:srgbClr val="000000"/>
                </a:solidFill>
              </a:rPr>
              <a:t>®</a:t>
            </a:r>
            <a:r>
              <a:rPr lang="en-US" sz="900">
                <a:solidFill>
                  <a:srgbClr val="000000"/>
                </a:solidFill>
              </a:rPr>
              <a:t> (darbepoetin alfa) prescribing information, Amgen. </a:t>
            </a:r>
            <a:br>
              <a:rPr lang="en-US" sz="900">
                <a:solidFill>
                  <a:srgbClr val="000000"/>
                </a:solidFill>
              </a:rPr>
            </a:br>
            <a:r>
              <a:rPr lang="en-US" sz="900" b="1">
                <a:solidFill>
                  <a:srgbClr val="000000"/>
                </a:solidFill>
              </a:rPr>
              <a:t>9.</a:t>
            </a:r>
            <a:r>
              <a:rPr lang="en-US" sz="900">
                <a:solidFill>
                  <a:srgbClr val="000000"/>
                </a:solidFill>
              </a:rPr>
              <a:t> BLINCYTO</a:t>
            </a:r>
            <a:r>
              <a:rPr lang="en-US" sz="900" baseline="30000">
                <a:solidFill>
                  <a:srgbClr val="000000"/>
                </a:solidFill>
              </a:rPr>
              <a:t>®</a:t>
            </a:r>
            <a:r>
              <a:rPr lang="en-US" sz="900">
                <a:solidFill>
                  <a:srgbClr val="000000"/>
                </a:solidFill>
              </a:rPr>
              <a:t> (blinatumomab) prescribing information, Amgen.</a:t>
            </a:r>
            <a:r>
              <a:rPr lang="en-US" sz="900" b="1">
                <a:solidFill>
                  <a:srgbClr val="000000"/>
                </a:solidFill>
              </a:rPr>
              <a:t> 10.</a:t>
            </a:r>
            <a:r>
              <a:rPr lang="en-US" sz="900">
                <a:solidFill>
                  <a:srgbClr val="000000"/>
                </a:solidFill>
              </a:rPr>
              <a:t> EPOGEN</a:t>
            </a:r>
            <a:r>
              <a:rPr lang="en-US" sz="900" baseline="30000">
                <a:solidFill>
                  <a:srgbClr val="000000"/>
                </a:solidFill>
              </a:rPr>
              <a:t>®</a:t>
            </a:r>
            <a:r>
              <a:rPr lang="en-US" sz="900">
                <a:solidFill>
                  <a:srgbClr val="000000"/>
                </a:solidFill>
              </a:rPr>
              <a:t> (epoetin alfa) prescribing information, Amgen. </a:t>
            </a:r>
            <a:r>
              <a:rPr lang="en-US" sz="900" b="1">
                <a:solidFill>
                  <a:srgbClr val="000000"/>
                </a:solidFill>
              </a:rPr>
              <a:t>11.</a:t>
            </a:r>
            <a:r>
              <a:rPr lang="en-US" sz="900">
                <a:solidFill>
                  <a:srgbClr val="000000"/>
                </a:solidFill>
              </a:rPr>
              <a:t> IMLYGIC</a:t>
            </a:r>
            <a:r>
              <a:rPr lang="en-US" sz="900" baseline="30000">
                <a:solidFill>
                  <a:srgbClr val="000000"/>
                </a:solidFill>
              </a:rPr>
              <a:t>®</a:t>
            </a:r>
            <a:r>
              <a:rPr lang="en-US" sz="900">
                <a:solidFill>
                  <a:srgbClr val="000000"/>
                </a:solidFill>
              </a:rPr>
              <a:t> (talimogene laherparepvec) prescribing information, BioVex, Inc., a subsidiary of Amgen Inc. </a:t>
            </a:r>
            <a:r>
              <a:rPr lang="en-US" sz="900" b="1">
                <a:solidFill>
                  <a:srgbClr val="000000"/>
                </a:solidFill>
              </a:rPr>
              <a:t>12.</a:t>
            </a:r>
            <a:r>
              <a:rPr lang="en-US" sz="900">
                <a:solidFill>
                  <a:srgbClr val="000000"/>
                </a:solidFill>
              </a:rPr>
              <a:t> KANJINTI™ (trastuzumab-anns) prescribing information, Amgen. </a:t>
            </a:r>
            <a:r>
              <a:rPr lang="en-US" sz="900" b="1">
                <a:solidFill>
                  <a:srgbClr val="000000"/>
                </a:solidFill>
              </a:rPr>
              <a:t>13.</a:t>
            </a:r>
            <a:r>
              <a:rPr lang="en-US" sz="900">
                <a:solidFill>
                  <a:srgbClr val="000000"/>
                </a:solidFill>
              </a:rPr>
              <a:t> KYPROLIS</a:t>
            </a:r>
            <a:r>
              <a:rPr lang="en-US" sz="900" baseline="30000">
                <a:solidFill>
                  <a:srgbClr val="000000"/>
                </a:solidFill>
              </a:rPr>
              <a:t>®</a:t>
            </a:r>
            <a:r>
              <a:rPr lang="en-US" sz="900">
                <a:solidFill>
                  <a:srgbClr val="000000"/>
                </a:solidFill>
              </a:rPr>
              <a:t> (carfilzomib) prescribing information, Onyx Pharmaceuticals Inc., an Amgen Inc. subsidiary. </a:t>
            </a:r>
            <a:r>
              <a:rPr lang="en-US" sz="900" b="1">
                <a:solidFill>
                  <a:srgbClr val="000000"/>
                </a:solidFill>
              </a:rPr>
              <a:t>14.</a:t>
            </a:r>
            <a:r>
              <a:rPr lang="en-US" sz="900">
                <a:solidFill>
                  <a:srgbClr val="000000"/>
                </a:solidFill>
              </a:rPr>
              <a:t> MVASI</a:t>
            </a:r>
            <a:r>
              <a:rPr lang="en-US" sz="900" baseline="30000">
                <a:solidFill>
                  <a:srgbClr val="000000"/>
                </a:solidFill>
              </a:rPr>
              <a:t>®</a:t>
            </a:r>
            <a:r>
              <a:rPr lang="en-US" sz="900">
                <a:solidFill>
                  <a:srgbClr val="000000"/>
                </a:solidFill>
              </a:rPr>
              <a:t> (bevacizumab-awwb) prescribing information, Amgen. </a:t>
            </a:r>
            <a:r>
              <a:rPr lang="en-US" sz="900" b="1">
                <a:solidFill>
                  <a:srgbClr val="000000"/>
                </a:solidFill>
              </a:rPr>
              <a:t>15.</a:t>
            </a:r>
            <a:r>
              <a:rPr lang="en-US" sz="900">
                <a:solidFill>
                  <a:srgbClr val="000000"/>
                </a:solidFill>
              </a:rPr>
              <a:t> Neulasta</a:t>
            </a:r>
            <a:r>
              <a:rPr lang="en-US" sz="900" baseline="30000">
                <a:solidFill>
                  <a:srgbClr val="000000"/>
                </a:solidFill>
              </a:rPr>
              <a:t>®</a:t>
            </a:r>
            <a:r>
              <a:rPr lang="en-US" sz="900">
                <a:solidFill>
                  <a:srgbClr val="000000"/>
                </a:solidFill>
              </a:rPr>
              <a:t> (pegfilgrastim) prescribing information, Amgen. </a:t>
            </a:r>
            <a:r>
              <a:rPr lang="en-US" sz="900" b="1">
                <a:solidFill>
                  <a:srgbClr val="000000"/>
                </a:solidFill>
              </a:rPr>
              <a:t>16.</a:t>
            </a:r>
            <a:r>
              <a:rPr lang="en-US" sz="900">
                <a:solidFill>
                  <a:srgbClr val="000000"/>
                </a:solidFill>
              </a:rPr>
              <a:t> NEUPOGEN</a:t>
            </a:r>
            <a:r>
              <a:rPr lang="en-US" sz="900" baseline="30000">
                <a:solidFill>
                  <a:srgbClr val="000000"/>
                </a:solidFill>
              </a:rPr>
              <a:t>®</a:t>
            </a:r>
            <a:r>
              <a:rPr lang="en-US" sz="900">
                <a:solidFill>
                  <a:srgbClr val="000000"/>
                </a:solidFill>
              </a:rPr>
              <a:t> (filgrastim) prescribing information, Amgen. </a:t>
            </a:r>
            <a:r>
              <a:rPr lang="en-US" sz="900" b="1">
                <a:solidFill>
                  <a:srgbClr val="000000"/>
                </a:solidFill>
              </a:rPr>
              <a:t>17.</a:t>
            </a:r>
            <a:r>
              <a:rPr lang="en-US" sz="900">
                <a:solidFill>
                  <a:srgbClr val="000000"/>
                </a:solidFill>
              </a:rPr>
              <a:t> Nplate</a:t>
            </a:r>
            <a:r>
              <a:rPr lang="en-US" sz="900" baseline="30000">
                <a:solidFill>
                  <a:srgbClr val="000000"/>
                </a:solidFill>
              </a:rPr>
              <a:t>®</a:t>
            </a:r>
            <a:r>
              <a:rPr lang="en-US" sz="900">
                <a:solidFill>
                  <a:srgbClr val="000000"/>
                </a:solidFill>
              </a:rPr>
              <a:t> (romiplostim) prescribing information, Amgen. </a:t>
            </a:r>
            <a:r>
              <a:rPr lang="en-US" sz="900" b="1">
                <a:solidFill>
                  <a:srgbClr val="000000"/>
                </a:solidFill>
              </a:rPr>
              <a:t>18.</a:t>
            </a:r>
            <a:r>
              <a:rPr lang="en-US" sz="900">
                <a:solidFill>
                  <a:srgbClr val="000000"/>
                </a:solidFill>
              </a:rPr>
              <a:t> Vectibix</a:t>
            </a:r>
            <a:r>
              <a:rPr lang="en-US" sz="900" baseline="30000">
                <a:solidFill>
                  <a:srgbClr val="000000"/>
                </a:solidFill>
              </a:rPr>
              <a:t>®</a:t>
            </a:r>
            <a:r>
              <a:rPr lang="en-US" sz="900">
                <a:solidFill>
                  <a:srgbClr val="000000"/>
                </a:solidFill>
              </a:rPr>
              <a:t> (panitumumab) prescribing information, Amgen. </a:t>
            </a:r>
            <a:r>
              <a:rPr lang="en-US" sz="900" b="1">
                <a:solidFill>
                  <a:srgbClr val="000000"/>
                </a:solidFill>
              </a:rPr>
              <a:t>19.</a:t>
            </a:r>
            <a:r>
              <a:rPr lang="en-US" sz="900">
                <a:solidFill>
                  <a:srgbClr val="000000"/>
                </a:solidFill>
              </a:rPr>
              <a:t> XGEVA</a:t>
            </a:r>
            <a:r>
              <a:rPr lang="en-US" sz="900" baseline="30000">
                <a:solidFill>
                  <a:srgbClr val="000000"/>
                </a:solidFill>
              </a:rPr>
              <a:t>®</a:t>
            </a:r>
            <a:r>
              <a:rPr lang="en-US" sz="900">
                <a:solidFill>
                  <a:srgbClr val="000000"/>
                </a:solidFill>
              </a:rPr>
              <a:t> (denosumab) prescribing information, Amgen. </a:t>
            </a:r>
            <a:r>
              <a:rPr lang="en-US" sz="900" b="1">
                <a:solidFill>
                  <a:srgbClr val="000000"/>
                </a:solidFill>
              </a:rPr>
              <a:t>20.</a:t>
            </a:r>
            <a:r>
              <a:rPr lang="en-US" sz="900">
                <a:solidFill>
                  <a:srgbClr val="000000"/>
                </a:solidFill>
              </a:rPr>
              <a:t> RIABNI™ (rituximab-arrx) prescribing information, Amgen. </a:t>
            </a:r>
            <a:r>
              <a:rPr lang="en-US" sz="900" b="1">
                <a:solidFill>
                  <a:srgbClr val="000000"/>
                </a:solidFill>
              </a:rPr>
              <a:t>21.</a:t>
            </a:r>
            <a:r>
              <a:rPr lang="en-US" sz="900">
                <a:solidFill>
                  <a:srgbClr val="000000"/>
                </a:solidFill>
              </a:rPr>
              <a:t> Amjevita™ (adalimumab-atto) prescribing information, Amgen. </a:t>
            </a:r>
            <a:r>
              <a:rPr lang="en-US" sz="900" b="1">
                <a:solidFill>
                  <a:srgbClr val="000000"/>
                </a:solidFill>
              </a:rPr>
              <a:t>22.</a:t>
            </a:r>
            <a:r>
              <a:rPr lang="en-US" sz="900">
                <a:solidFill>
                  <a:srgbClr val="000000"/>
                </a:solidFill>
              </a:rPr>
              <a:t> AVSOLA™ (infliximab-axxq) prescribing information, Amgen. </a:t>
            </a:r>
            <a:r>
              <a:rPr lang="en-US" sz="900" b="1">
                <a:solidFill>
                  <a:srgbClr val="000000"/>
                </a:solidFill>
              </a:rPr>
              <a:t>23.</a:t>
            </a:r>
            <a:r>
              <a:rPr lang="en-US" sz="900">
                <a:solidFill>
                  <a:srgbClr val="000000"/>
                </a:solidFill>
              </a:rPr>
              <a:t> Enbrel</a:t>
            </a:r>
            <a:r>
              <a:rPr lang="en-US" sz="900" baseline="30000">
                <a:solidFill>
                  <a:srgbClr val="000000"/>
                </a:solidFill>
              </a:rPr>
              <a:t>®</a:t>
            </a:r>
            <a:r>
              <a:rPr lang="en-US" sz="900">
                <a:solidFill>
                  <a:srgbClr val="000000"/>
                </a:solidFill>
              </a:rPr>
              <a:t> (etanercept) prescribing information, Amgen. </a:t>
            </a:r>
            <a:r>
              <a:rPr lang="en-US" sz="900" b="1">
                <a:solidFill>
                  <a:srgbClr val="000000"/>
                </a:solidFill>
              </a:rPr>
              <a:t>24.</a:t>
            </a:r>
            <a:r>
              <a:rPr lang="en-US" sz="900">
                <a:solidFill>
                  <a:srgbClr val="000000"/>
                </a:solidFill>
              </a:rPr>
              <a:t> OTEZLA</a:t>
            </a:r>
            <a:r>
              <a:rPr lang="en-US" sz="900" baseline="30000">
                <a:solidFill>
                  <a:srgbClr val="000000"/>
                </a:solidFill>
              </a:rPr>
              <a:t>®</a:t>
            </a:r>
            <a:r>
              <a:rPr lang="en-US" sz="900">
                <a:solidFill>
                  <a:srgbClr val="000000"/>
                </a:solidFill>
              </a:rPr>
              <a:t> (apremilast) prescribing information, Amgen. </a:t>
            </a:r>
            <a:r>
              <a:rPr lang="en-US" sz="900" b="1">
                <a:solidFill>
                  <a:srgbClr val="000000"/>
                </a:solidFill>
              </a:rPr>
              <a:t>25.</a:t>
            </a:r>
            <a:r>
              <a:rPr lang="en-US" sz="900">
                <a:solidFill>
                  <a:srgbClr val="000000"/>
                </a:solidFill>
              </a:rPr>
              <a:t> TEZSPIRE</a:t>
            </a:r>
            <a:r>
              <a:rPr lang="en-US" sz="900" baseline="30000">
                <a:solidFill>
                  <a:srgbClr val="000000"/>
                </a:solidFill>
              </a:rPr>
              <a:t>®</a:t>
            </a:r>
            <a:r>
              <a:rPr lang="en-US" sz="900">
                <a:solidFill>
                  <a:srgbClr val="000000"/>
                </a:solidFill>
              </a:rPr>
              <a:t> (tezepelumab-ekko) prescribing information, Amgen. </a:t>
            </a:r>
            <a:r>
              <a:rPr lang="en-US" sz="900" b="1">
                <a:solidFill>
                  <a:srgbClr val="000000"/>
                </a:solidFill>
              </a:rPr>
              <a:t>26.</a:t>
            </a:r>
            <a:r>
              <a:rPr lang="en-US" sz="900">
                <a:solidFill>
                  <a:srgbClr val="000000"/>
                </a:solidFill>
              </a:rPr>
              <a:t> Parsabiv</a:t>
            </a:r>
            <a:r>
              <a:rPr lang="en-US" sz="900" baseline="30000">
                <a:solidFill>
                  <a:srgbClr val="000000"/>
                </a:solidFill>
              </a:rPr>
              <a:t>®</a:t>
            </a:r>
            <a:r>
              <a:rPr lang="en-US" sz="900">
                <a:solidFill>
                  <a:srgbClr val="000000"/>
                </a:solidFill>
              </a:rPr>
              <a:t> (etelcalcetide) prescribing information, Amgen. </a:t>
            </a:r>
            <a:r>
              <a:rPr lang="en-US" sz="900" b="1">
                <a:solidFill>
                  <a:srgbClr val="000000"/>
                </a:solidFill>
              </a:rPr>
              <a:t>27.</a:t>
            </a:r>
            <a:r>
              <a:rPr lang="en-US" sz="900">
                <a:solidFill>
                  <a:srgbClr val="000000"/>
                </a:solidFill>
              </a:rPr>
              <a:t> Sensipar</a:t>
            </a:r>
            <a:r>
              <a:rPr lang="en-US" sz="900" baseline="30000">
                <a:solidFill>
                  <a:srgbClr val="000000"/>
                </a:solidFill>
              </a:rPr>
              <a:t>®</a:t>
            </a:r>
            <a:r>
              <a:rPr lang="en-US" sz="900">
                <a:solidFill>
                  <a:srgbClr val="000000"/>
                </a:solidFill>
              </a:rPr>
              <a:t> (cinacalcet) prescribing information, Amgen. </a:t>
            </a:r>
            <a:r>
              <a:rPr lang="en-US" sz="900" b="1">
                <a:solidFill>
                  <a:srgbClr val="000000"/>
                </a:solidFill>
              </a:rPr>
              <a:t>28.</a:t>
            </a:r>
            <a:r>
              <a:rPr lang="en-US" sz="900">
                <a:solidFill>
                  <a:srgbClr val="000000"/>
                </a:solidFill>
              </a:rPr>
              <a:t> Aimovig</a:t>
            </a:r>
            <a:r>
              <a:rPr lang="en-US" sz="900" baseline="30000">
                <a:solidFill>
                  <a:srgbClr val="000000"/>
                </a:solidFill>
              </a:rPr>
              <a:t>®</a:t>
            </a:r>
            <a:r>
              <a:rPr lang="en-US" sz="900">
                <a:solidFill>
                  <a:srgbClr val="000000"/>
                </a:solidFill>
              </a:rPr>
              <a:t> (erenumab-aooe) prescribing information, Amgen.</a:t>
            </a:r>
            <a:endParaRPr lang="en-US" sz="900">
              <a:solidFill>
                <a:srgbClr val="FF0000"/>
              </a:solidFill>
            </a:endParaRPr>
          </a:p>
        </p:txBody>
      </p:sp>
      <p:sp>
        <p:nvSpPr>
          <p:cNvPr id="34" name="Graphic 32">
            <a:extLst>
              <a:ext uri="{FF2B5EF4-FFF2-40B4-BE49-F238E27FC236}">
                <a16:creationId xmlns:a16="http://schemas.microsoft.com/office/drawing/2014/main" id="{A6B8260C-CF22-4469-8FA8-6CCAD8037DBA}"/>
              </a:ext>
            </a:extLst>
          </p:cNvPr>
          <p:cNvSpPr/>
          <p:nvPr/>
        </p:nvSpPr>
        <p:spPr>
          <a:xfrm>
            <a:off x="4012365" y="1932895"/>
            <a:ext cx="210230" cy="210230"/>
          </a:xfrm>
          <a:custGeom>
            <a:gdLst>
              <a:gd name="connsiteX0" fmla="*/ 351379 w 361950"/>
              <a:gd name="connsiteY0" fmla="*/ 84636 h 361950"/>
              <a:gd name="connsiteX1" fmla="*/ 313279 w 361950"/>
              <a:gd name="connsiteY1" fmla="*/ 62062 h 361950"/>
              <a:gd name="connsiteX2" fmla="*/ 304230 w 361950"/>
              <a:gd name="connsiteY2" fmla="*/ 52537 h 361950"/>
              <a:gd name="connsiteX3" fmla="*/ 254425 w 361950"/>
              <a:gd name="connsiteY3" fmla="*/ 7197 h 361950"/>
              <a:gd name="connsiteX4" fmla="*/ 209085 w 361950"/>
              <a:gd name="connsiteY4" fmla="*/ 57003 h 361950"/>
              <a:gd name="connsiteX5" fmla="*/ 216981 w 361950"/>
              <a:gd name="connsiteY5" fmla="*/ 81112 h 361950"/>
              <a:gd name="connsiteX6" fmla="*/ 81059 w 361950"/>
              <a:gd name="connsiteY6" fmla="*/ 218082 h 361950"/>
              <a:gd name="connsiteX7" fmla="*/ 49436 w 361950"/>
              <a:gd name="connsiteY7" fmla="*/ 210462 h 361950"/>
              <a:gd name="connsiteX8" fmla="*/ 14194 w 361950"/>
              <a:gd name="connsiteY8" fmla="*/ 232845 h 361950"/>
              <a:gd name="connsiteX9" fmla="*/ 29851 w 361950"/>
              <a:gd name="connsiteY9" fmla="*/ 298353 h 361950"/>
              <a:gd name="connsiteX10" fmla="*/ 52294 w 361950"/>
              <a:gd name="connsiteY10" fmla="*/ 305331 h 361950"/>
              <a:gd name="connsiteX11" fmla="*/ 61819 w 361950"/>
              <a:gd name="connsiteY11" fmla="*/ 314379 h 361950"/>
              <a:gd name="connsiteX12" fmla="*/ 84393 w 361950"/>
              <a:gd name="connsiteY12" fmla="*/ 352479 h 361950"/>
              <a:gd name="connsiteX13" fmla="*/ 134304 w 361950"/>
              <a:gd name="connsiteY13" fmla="*/ 352479 h 361950"/>
              <a:gd name="connsiteX14" fmla="*/ 156021 w 361950"/>
              <a:gd name="connsiteY14" fmla="*/ 317046 h 361950"/>
              <a:gd name="connsiteX15" fmla="*/ 148401 w 361950"/>
              <a:gd name="connsiteY15" fmla="*/ 285423 h 361950"/>
              <a:gd name="connsiteX16" fmla="*/ 284513 w 361950"/>
              <a:gd name="connsiteY16" fmla="*/ 149311 h 361950"/>
              <a:gd name="connsiteX17" fmla="*/ 316136 w 361950"/>
              <a:gd name="connsiteY17" fmla="*/ 156931 h 361950"/>
              <a:gd name="connsiteX18" fmla="*/ 351379 w 361950"/>
              <a:gd name="connsiteY18" fmla="*/ 134547 h 361950"/>
              <a:gd name="connsiteX19" fmla="*/ 351379 w 361950"/>
              <a:gd name="connsiteY19" fmla="*/ 84636 h 361950"/>
              <a:gd name="connsiteX20" fmla="*/ 335186 w 361950"/>
              <a:gd name="connsiteY20" fmla="*/ 124451 h 361950"/>
              <a:gd name="connsiteX21" fmla="*/ 295955 w 361950"/>
              <a:gd name="connsiteY21" fmla="*/ 134142 h 361950"/>
              <a:gd name="connsiteX22" fmla="*/ 290419 w 361950"/>
              <a:gd name="connsiteY22" fmla="*/ 129785 h 361950"/>
              <a:gd name="connsiteX23" fmla="*/ 276988 w 361950"/>
              <a:gd name="connsiteY23" fmla="*/ 129785 h 361950"/>
              <a:gd name="connsiteX24" fmla="*/ 128875 w 361950"/>
              <a:gd name="connsiteY24" fmla="*/ 277994 h 361950"/>
              <a:gd name="connsiteX25" fmla="*/ 126112 w 361950"/>
              <a:gd name="connsiteY25" fmla="*/ 284757 h 361950"/>
              <a:gd name="connsiteX26" fmla="*/ 128875 w 361950"/>
              <a:gd name="connsiteY26" fmla="*/ 291424 h 361950"/>
              <a:gd name="connsiteX27" fmla="*/ 137066 w 361950"/>
              <a:gd name="connsiteY27" fmla="*/ 314856 h 361950"/>
              <a:gd name="connsiteX28" fmla="*/ 123541 w 361950"/>
              <a:gd name="connsiteY28" fmla="*/ 336096 h 361950"/>
              <a:gd name="connsiteX29" fmla="*/ 123541 w 361950"/>
              <a:gd name="connsiteY29" fmla="*/ 336096 h 361950"/>
              <a:gd name="connsiteX30" fmla="*/ 94013 w 361950"/>
              <a:gd name="connsiteY30" fmla="*/ 336096 h 361950"/>
              <a:gd name="connsiteX31" fmla="*/ 80297 w 361950"/>
              <a:gd name="connsiteY31" fmla="*/ 313141 h 361950"/>
              <a:gd name="connsiteX32" fmla="*/ 53341 w 361950"/>
              <a:gd name="connsiteY32" fmla="*/ 286185 h 361950"/>
              <a:gd name="connsiteX33" fmla="*/ 23957 w 361950"/>
              <a:gd name="connsiteY33" fmla="*/ 258420 h 361950"/>
              <a:gd name="connsiteX34" fmla="*/ 51722 w 361950"/>
              <a:gd name="connsiteY34" fmla="*/ 229035 h 361950"/>
              <a:gd name="connsiteX35" fmla="*/ 54961 w 361950"/>
              <a:gd name="connsiteY35" fmla="*/ 229035 h 361950"/>
              <a:gd name="connsiteX36" fmla="*/ 75154 w 361950"/>
              <a:gd name="connsiteY36" fmla="*/ 237417 h 361950"/>
              <a:gd name="connsiteX37" fmla="*/ 88584 w 361950"/>
              <a:gd name="connsiteY37" fmla="*/ 237417 h 361950"/>
              <a:gd name="connsiteX38" fmla="*/ 236698 w 361950"/>
              <a:gd name="connsiteY38" fmla="*/ 89399 h 361950"/>
              <a:gd name="connsiteX39" fmla="*/ 239460 w 361950"/>
              <a:gd name="connsiteY39" fmla="*/ 82636 h 361950"/>
              <a:gd name="connsiteX40" fmla="*/ 236698 w 361950"/>
              <a:gd name="connsiteY40" fmla="*/ 75969 h 361950"/>
              <a:gd name="connsiteX41" fmla="*/ 228506 w 361950"/>
              <a:gd name="connsiteY41" fmla="*/ 52537 h 361950"/>
              <a:gd name="connsiteX42" fmla="*/ 257891 w 361950"/>
              <a:gd name="connsiteY42" fmla="*/ 24772 h 361950"/>
              <a:gd name="connsiteX43" fmla="*/ 285656 w 361950"/>
              <a:gd name="connsiteY43" fmla="*/ 54156 h 361950"/>
              <a:gd name="connsiteX44" fmla="*/ 312612 w 361950"/>
              <a:gd name="connsiteY44" fmla="*/ 81112 h 361950"/>
              <a:gd name="connsiteX45" fmla="*/ 339271 w 361950"/>
              <a:gd name="connsiteY45" fmla="*/ 111482 h 361950"/>
              <a:gd name="connsiteX46" fmla="*/ 335186 w 361950"/>
              <a:gd name="connsiteY46" fmla="*/ 124451 h 36195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61950" h="361950">
                <a:moveTo>
                  <a:pt x="351379" y="84636"/>
                </a:moveTo>
                <a:cubicBezTo>
                  <a:pt x="343162" y="71305"/>
                  <a:pt x="328918" y="62865"/>
                  <a:pt x="313279" y="62062"/>
                </a:cubicBezTo>
                <a:cubicBezTo>
                  <a:pt x="308205" y="61808"/>
                  <a:pt x="304223" y="57617"/>
                  <a:pt x="304230" y="52537"/>
                </a:cubicBezTo>
                <a:cubicBezTo>
                  <a:pt x="302997" y="26264"/>
                  <a:pt x="280698" y="5964"/>
                  <a:pt x="254425" y="7197"/>
                </a:cubicBezTo>
                <a:cubicBezTo>
                  <a:pt x="228151" y="8430"/>
                  <a:pt x="207851" y="30729"/>
                  <a:pt x="209085" y="57003"/>
                </a:cubicBezTo>
                <a:cubicBezTo>
                  <a:pt x="209489" y="65605"/>
                  <a:pt x="212217" y="73937"/>
                  <a:pt x="216981" y="81112"/>
                </a:cubicBezTo>
                <a:lnTo>
                  <a:pt x="81059" y="218082"/>
                </a:lnTo>
                <a:cubicBezTo>
                  <a:pt x="71739" y="211910"/>
                  <a:pt x="60545" y="209212"/>
                  <a:pt x="49436" y="210462"/>
                </a:cubicBezTo>
                <a:cubicBezTo>
                  <a:pt x="34870" y="212102"/>
                  <a:pt x="21871" y="220358"/>
                  <a:pt x="14194" y="232845"/>
                </a:cubicBezTo>
                <a:cubicBezTo>
                  <a:pt x="428" y="255258"/>
                  <a:pt x="7438" y="284586"/>
                  <a:pt x="29851" y="298353"/>
                </a:cubicBezTo>
                <a:cubicBezTo>
                  <a:pt x="36631" y="302517"/>
                  <a:pt x="44347" y="304916"/>
                  <a:pt x="52294" y="305331"/>
                </a:cubicBezTo>
                <a:cubicBezTo>
                  <a:pt x="57373" y="305324"/>
                  <a:pt x="61564" y="309306"/>
                  <a:pt x="61819" y="314379"/>
                </a:cubicBezTo>
                <a:cubicBezTo>
                  <a:pt x="62622" y="330019"/>
                  <a:pt x="71062" y="344263"/>
                  <a:pt x="84393" y="352479"/>
                </a:cubicBezTo>
                <a:cubicBezTo>
                  <a:pt x="99698" y="361895"/>
                  <a:pt x="118999" y="361895"/>
                  <a:pt x="134304" y="352479"/>
                </a:cubicBezTo>
                <a:cubicBezTo>
                  <a:pt x="146586" y="344617"/>
                  <a:pt x="154588" y="331560"/>
                  <a:pt x="156021" y="317046"/>
                </a:cubicBezTo>
                <a:cubicBezTo>
                  <a:pt x="157271" y="305937"/>
                  <a:pt x="154573" y="294744"/>
                  <a:pt x="148401" y="285423"/>
                </a:cubicBezTo>
                <a:lnTo>
                  <a:pt x="284513" y="149311"/>
                </a:lnTo>
                <a:cubicBezTo>
                  <a:pt x="293833" y="155483"/>
                  <a:pt x="305027" y="158181"/>
                  <a:pt x="316136" y="156931"/>
                </a:cubicBezTo>
                <a:cubicBezTo>
                  <a:pt x="330703" y="155291"/>
                  <a:pt x="343702" y="147035"/>
                  <a:pt x="351379" y="134547"/>
                </a:cubicBezTo>
                <a:cubicBezTo>
                  <a:pt x="360794" y="119243"/>
                  <a:pt x="360794" y="99941"/>
                  <a:pt x="351379" y="84636"/>
                </a:cubicBezTo>
                <a:close/>
                <a:moveTo>
                  <a:pt x="335186" y="124451"/>
                </a:moveTo>
                <a:cubicBezTo>
                  <a:pt x="327029" y="137960"/>
                  <a:pt x="309464" y="142299"/>
                  <a:pt x="295955" y="134142"/>
                </a:cubicBezTo>
                <a:cubicBezTo>
                  <a:pt x="293936" y="132923"/>
                  <a:pt x="292077" y="131460"/>
                  <a:pt x="290419" y="129785"/>
                </a:cubicBezTo>
                <a:cubicBezTo>
                  <a:pt x="286704" y="126092"/>
                  <a:pt x="280703" y="126092"/>
                  <a:pt x="276988" y="129785"/>
                </a:cubicBezTo>
                <a:lnTo>
                  <a:pt x="128875" y="277994"/>
                </a:lnTo>
                <a:cubicBezTo>
                  <a:pt x="127092" y="279791"/>
                  <a:pt x="126098" y="282225"/>
                  <a:pt x="126112" y="284757"/>
                </a:cubicBezTo>
                <a:cubicBezTo>
                  <a:pt x="126123" y="287255"/>
                  <a:pt x="127115" y="289650"/>
                  <a:pt x="128875" y="291424"/>
                </a:cubicBezTo>
                <a:cubicBezTo>
                  <a:pt x="135032" y="297579"/>
                  <a:pt x="138048" y="306205"/>
                  <a:pt x="137066" y="314856"/>
                </a:cubicBezTo>
                <a:cubicBezTo>
                  <a:pt x="136089" y="323648"/>
                  <a:pt x="131094" y="331491"/>
                  <a:pt x="123541" y="336096"/>
                </a:cubicBezTo>
                <a:lnTo>
                  <a:pt x="123541" y="336096"/>
                </a:lnTo>
                <a:cubicBezTo>
                  <a:pt x="114460" y="341576"/>
                  <a:pt x="103093" y="341576"/>
                  <a:pt x="94013" y="336096"/>
                </a:cubicBezTo>
                <a:cubicBezTo>
                  <a:pt x="85922" y="331188"/>
                  <a:pt x="80786" y="322592"/>
                  <a:pt x="80297" y="313141"/>
                </a:cubicBezTo>
                <a:cubicBezTo>
                  <a:pt x="79494" y="298599"/>
                  <a:pt x="67883" y="286988"/>
                  <a:pt x="53341" y="286185"/>
                </a:cubicBezTo>
                <a:cubicBezTo>
                  <a:pt x="37560" y="286632"/>
                  <a:pt x="24404" y="274202"/>
                  <a:pt x="23957" y="258420"/>
                </a:cubicBezTo>
                <a:cubicBezTo>
                  <a:pt x="23510" y="242638"/>
                  <a:pt x="35941" y="229482"/>
                  <a:pt x="51722" y="229035"/>
                </a:cubicBezTo>
                <a:cubicBezTo>
                  <a:pt x="52799" y="228940"/>
                  <a:pt x="53883" y="228940"/>
                  <a:pt x="54961" y="229035"/>
                </a:cubicBezTo>
                <a:cubicBezTo>
                  <a:pt x="62537" y="229042"/>
                  <a:pt x="69800" y="232057"/>
                  <a:pt x="75154" y="237417"/>
                </a:cubicBezTo>
                <a:cubicBezTo>
                  <a:pt x="78868" y="241110"/>
                  <a:pt x="84869" y="241110"/>
                  <a:pt x="88584" y="237417"/>
                </a:cubicBezTo>
                <a:lnTo>
                  <a:pt x="236698" y="89399"/>
                </a:lnTo>
                <a:cubicBezTo>
                  <a:pt x="238481" y="87602"/>
                  <a:pt x="239474" y="85168"/>
                  <a:pt x="239460" y="82636"/>
                </a:cubicBezTo>
                <a:cubicBezTo>
                  <a:pt x="239449" y="80138"/>
                  <a:pt x="238457" y="77743"/>
                  <a:pt x="236698" y="75969"/>
                </a:cubicBezTo>
                <a:cubicBezTo>
                  <a:pt x="230541" y="69814"/>
                  <a:pt x="227524" y="61188"/>
                  <a:pt x="228506" y="52537"/>
                </a:cubicBezTo>
                <a:cubicBezTo>
                  <a:pt x="228953" y="36756"/>
                  <a:pt x="242109" y="24325"/>
                  <a:pt x="257891" y="24772"/>
                </a:cubicBezTo>
                <a:cubicBezTo>
                  <a:pt x="273673" y="25219"/>
                  <a:pt x="286103" y="38375"/>
                  <a:pt x="285656" y="54156"/>
                </a:cubicBezTo>
                <a:cubicBezTo>
                  <a:pt x="286459" y="68698"/>
                  <a:pt x="298070" y="80309"/>
                  <a:pt x="312612" y="81112"/>
                </a:cubicBezTo>
                <a:cubicBezTo>
                  <a:pt x="328361" y="82136"/>
                  <a:pt x="340296" y="95733"/>
                  <a:pt x="339271" y="111482"/>
                </a:cubicBezTo>
                <a:cubicBezTo>
                  <a:pt x="338973" y="116071"/>
                  <a:pt x="337572" y="120520"/>
                  <a:pt x="335186" y="124451"/>
                </a:cubicBezTo>
                <a:close/>
              </a:path>
            </a:pathLst>
          </a:custGeom>
          <a:solidFill>
            <a:schemeClr val="bg1"/>
          </a:solidFill>
          <a:ln w="9525" cap="flat">
            <a:solidFill>
              <a:schemeClr val="bg1"/>
            </a:solidFill>
            <a:prstDash val="solid"/>
            <a:miter/>
          </a:ln>
        </p:spPr>
        <p:txBody>
          <a:bodyPr rtlCol="0" anchor="ctr"/>
          <a:lstStyle/>
          <a:p>
            <a:endParaRPr lang="en-US"/>
          </a:p>
        </p:txBody>
      </p:sp>
      <p:sp>
        <p:nvSpPr>
          <p:cNvPr id="37" name="Graphic 35">
            <a:extLst>
              <a:ext uri="{FF2B5EF4-FFF2-40B4-BE49-F238E27FC236}">
                <a16:creationId xmlns:a16="http://schemas.microsoft.com/office/drawing/2014/main" id="{C3B61608-1598-4449-85D5-632ADD888B19}"/>
              </a:ext>
            </a:extLst>
          </p:cNvPr>
          <p:cNvSpPr/>
          <p:nvPr/>
        </p:nvSpPr>
        <p:spPr>
          <a:xfrm>
            <a:off x="4032179" y="2348259"/>
            <a:ext cx="170602" cy="238342"/>
          </a:xfrm>
          <a:custGeom>
            <a:gdLst>
              <a:gd name="connsiteX0" fmla="*/ 566948 w 647700"/>
              <a:gd name="connsiteY0" fmla="*/ 329705 h 904875"/>
              <a:gd name="connsiteX1" fmla="*/ 491700 w 647700"/>
              <a:gd name="connsiteY1" fmla="*/ 268745 h 904875"/>
              <a:gd name="connsiteX2" fmla="*/ 537420 w 647700"/>
              <a:gd name="connsiteY2" fmla="*/ 261125 h 904875"/>
              <a:gd name="connsiteX3" fmla="*/ 537420 w 647700"/>
              <a:gd name="connsiteY3" fmla="*/ 261125 h 904875"/>
              <a:gd name="connsiteX4" fmla="*/ 541230 w 647700"/>
              <a:gd name="connsiteY4" fmla="*/ 260172 h 904875"/>
              <a:gd name="connsiteX5" fmla="*/ 560280 w 647700"/>
              <a:gd name="connsiteY5" fmla="*/ 224930 h 904875"/>
              <a:gd name="connsiteX6" fmla="*/ 552660 w 647700"/>
              <a:gd name="connsiteY6" fmla="*/ 178257 h 904875"/>
              <a:gd name="connsiteX7" fmla="*/ 498368 w 647700"/>
              <a:gd name="connsiteY7" fmla="*/ 117297 h 904875"/>
              <a:gd name="connsiteX8" fmla="*/ 342158 w 647700"/>
              <a:gd name="connsiteY8" fmla="*/ 158255 h 904875"/>
              <a:gd name="connsiteX9" fmla="*/ 264053 w 647700"/>
              <a:gd name="connsiteY9" fmla="*/ 120155 h 904875"/>
              <a:gd name="connsiteX10" fmla="*/ 276435 w 647700"/>
              <a:gd name="connsiteY10" fmla="*/ 81102 h 904875"/>
              <a:gd name="connsiteX11" fmla="*/ 276435 w 647700"/>
              <a:gd name="connsiteY11" fmla="*/ 81102 h 904875"/>
              <a:gd name="connsiteX12" fmla="*/ 259290 w 647700"/>
              <a:gd name="connsiteY12" fmla="*/ 43955 h 904875"/>
              <a:gd name="connsiteX13" fmla="*/ 215475 w 647700"/>
              <a:gd name="connsiteY13" fmla="*/ 19190 h 904875"/>
              <a:gd name="connsiteX14" fmla="*/ 127845 w 647700"/>
              <a:gd name="connsiteY14" fmla="*/ 23000 h 904875"/>
              <a:gd name="connsiteX15" fmla="*/ 127845 w 647700"/>
              <a:gd name="connsiteY15" fmla="*/ 23000 h 904875"/>
              <a:gd name="connsiteX16" fmla="*/ 127845 w 647700"/>
              <a:gd name="connsiteY16" fmla="*/ 23000 h 904875"/>
              <a:gd name="connsiteX17" fmla="*/ 127845 w 647700"/>
              <a:gd name="connsiteY17" fmla="*/ 23000 h 904875"/>
              <a:gd name="connsiteX18" fmla="*/ 127845 w 647700"/>
              <a:gd name="connsiteY18" fmla="*/ 23000 h 904875"/>
              <a:gd name="connsiteX19" fmla="*/ 80220 w 647700"/>
              <a:gd name="connsiteY19" fmla="*/ 140157 h 904875"/>
              <a:gd name="connsiteX20" fmla="*/ 55455 w 647700"/>
              <a:gd name="connsiteY20" fmla="*/ 204927 h 904875"/>
              <a:gd name="connsiteX21" fmla="*/ 39263 w 647700"/>
              <a:gd name="connsiteY21" fmla="*/ 249695 h 904875"/>
              <a:gd name="connsiteX22" fmla="*/ 28785 w 647700"/>
              <a:gd name="connsiteY22" fmla="*/ 280175 h 904875"/>
              <a:gd name="connsiteX23" fmla="*/ 28785 w 647700"/>
              <a:gd name="connsiteY23" fmla="*/ 505917 h 904875"/>
              <a:gd name="connsiteX24" fmla="*/ 29738 w 647700"/>
              <a:gd name="connsiteY24" fmla="*/ 545922 h 904875"/>
              <a:gd name="connsiteX25" fmla="*/ 143085 w 647700"/>
              <a:gd name="connsiteY25" fmla="*/ 741185 h 904875"/>
              <a:gd name="connsiteX26" fmla="*/ 504083 w 647700"/>
              <a:gd name="connsiteY26" fmla="*/ 901205 h 904875"/>
              <a:gd name="connsiteX27" fmla="*/ 519323 w 647700"/>
              <a:gd name="connsiteY27" fmla="*/ 900252 h 904875"/>
              <a:gd name="connsiteX28" fmla="*/ 618383 w 647700"/>
              <a:gd name="connsiteY28" fmla="*/ 815480 h 904875"/>
              <a:gd name="connsiteX29" fmla="*/ 566948 w 647700"/>
              <a:gd name="connsiteY29" fmla="*/ 329705 h 904875"/>
              <a:gd name="connsiteX30" fmla="*/ 523133 w 647700"/>
              <a:gd name="connsiteY30" fmla="*/ 187782 h 904875"/>
              <a:gd name="connsiteX31" fmla="*/ 529800 w 647700"/>
              <a:gd name="connsiteY31" fmla="*/ 225882 h 904875"/>
              <a:gd name="connsiteX32" fmla="*/ 512655 w 647700"/>
              <a:gd name="connsiteY32" fmla="*/ 191592 h 904875"/>
              <a:gd name="connsiteX33" fmla="*/ 505988 w 647700"/>
              <a:gd name="connsiteY33" fmla="*/ 153492 h 904875"/>
              <a:gd name="connsiteX34" fmla="*/ 523133 w 647700"/>
              <a:gd name="connsiteY34" fmla="*/ 187782 h 904875"/>
              <a:gd name="connsiteX35" fmla="*/ 204998 w 647700"/>
              <a:gd name="connsiteY35" fmla="*/ 46812 h 904875"/>
              <a:gd name="connsiteX36" fmla="*/ 241193 w 647700"/>
              <a:gd name="connsiteY36" fmla="*/ 66815 h 904875"/>
              <a:gd name="connsiteX37" fmla="*/ 200235 w 647700"/>
              <a:gd name="connsiteY37" fmla="*/ 56337 h 904875"/>
              <a:gd name="connsiteX38" fmla="*/ 164040 w 647700"/>
              <a:gd name="connsiteY38" fmla="*/ 36335 h 904875"/>
              <a:gd name="connsiteX39" fmla="*/ 204998 w 647700"/>
              <a:gd name="connsiteY39" fmla="*/ 46812 h 904875"/>
              <a:gd name="connsiteX40" fmla="*/ 58313 w 647700"/>
              <a:gd name="connsiteY40" fmla="*/ 290652 h 904875"/>
              <a:gd name="connsiteX41" fmla="*/ 68790 w 647700"/>
              <a:gd name="connsiteY41" fmla="*/ 260172 h 904875"/>
              <a:gd name="connsiteX42" fmla="*/ 84983 w 647700"/>
              <a:gd name="connsiteY42" fmla="*/ 216357 h 904875"/>
              <a:gd name="connsiteX43" fmla="*/ 109748 w 647700"/>
              <a:gd name="connsiteY43" fmla="*/ 151587 h 904875"/>
              <a:gd name="connsiteX44" fmla="*/ 145943 w 647700"/>
              <a:gd name="connsiteY44" fmla="*/ 61100 h 904875"/>
              <a:gd name="connsiteX45" fmla="*/ 189758 w 647700"/>
              <a:gd name="connsiteY45" fmla="*/ 84912 h 904875"/>
              <a:gd name="connsiteX46" fmla="*/ 239288 w 647700"/>
              <a:gd name="connsiteY46" fmla="*/ 97295 h 904875"/>
              <a:gd name="connsiteX47" fmla="*/ 240240 w 647700"/>
              <a:gd name="connsiteY47" fmla="*/ 97295 h 904875"/>
              <a:gd name="connsiteX48" fmla="*/ 229763 w 647700"/>
              <a:gd name="connsiteY48" fmla="*/ 130632 h 904875"/>
              <a:gd name="connsiteX49" fmla="*/ 224048 w 647700"/>
              <a:gd name="connsiteY49" fmla="*/ 163970 h 904875"/>
              <a:gd name="connsiteX50" fmla="*/ 224048 w 647700"/>
              <a:gd name="connsiteY50" fmla="*/ 178257 h 904875"/>
              <a:gd name="connsiteX51" fmla="*/ 239288 w 647700"/>
              <a:gd name="connsiteY51" fmla="*/ 193497 h 904875"/>
              <a:gd name="connsiteX52" fmla="*/ 239288 w 647700"/>
              <a:gd name="connsiteY52" fmla="*/ 193497 h 904875"/>
              <a:gd name="connsiteX53" fmla="*/ 254528 w 647700"/>
              <a:gd name="connsiteY53" fmla="*/ 178257 h 904875"/>
              <a:gd name="connsiteX54" fmla="*/ 254528 w 647700"/>
              <a:gd name="connsiteY54" fmla="*/ 163970 h 904875"/>
              <a:gd name="connsiteX55" fmla="*/ 256433 w 647700"/>
              <a:gd name="connsiteY55" fmla="*/ 147777 h 904875"/>
              <a:gd name="connsiteX56" fmla="*/ 310725 w 647700"/>
              <a:gd name="connsiteY56" fmla="*/ 172542 h 904875"/>
              <a:gd name="connsiteX57" fmla="*/ 234525 w 647700"/>
              <a:gd name="connsiteY57" fmla="*/ 225882 h 904875"/>
              <a:gd name="connsiteX58" fmla="*/ 167850 w 647700"/>
              <a:gd name="connsiteY58" fmla="*/ 239217 h 904875"/>
              <a:gd name="connsiteX59" fmla="*/ 38310 w 647700"/>
              <a:gd name="connsiteY59" fmla="*/ 394475 h 904875"/>
              <a:gd name="connsiteX60" fmla="*/ 58313 w 647700"/>
              <a:gd name="connsiteY60" fmla="*/ 290652 h 904875"/>
              <a:gd name="connsiteX61" fmla="*/ 590760 w 647700"/>
              <a:gd name="connsiteY61" fmla="*/ 804050 h 904875"/>
              <a:gd name="connsiteX62" fmla="*/ 518370 w 647700"/>
              <a:gd name="connsiteY62" fmla="*/ 870725 h 904875"/>
              <a:gd name="connsiteX63" fmla="*/ 164040 w 647700"/>
              <a:gd name="connsiteY63" fmla="*/ 718325 h 904875"/>
              <a:gd name="connsiteX64" fmla="*/ 61170 w 647700"/>
              <a:gd name="connsiteY64" fmla="*/ 544970 h 904875"/>
              <a:gd name="connsiteX65" fmla="*/ 176423 w 647700"/>
              <a:gd name="connsiteY65" fmla="*/ 269697 h 904875"/>
              <a:gd name="connsiteX66" fmla="*/ 202140 w 647700"/>
              <a:gd name="connsiteY66" fmla="*/ 263030 h 904875"/>
              <a:gd name="connsiteX67" fmla="*/ 199283 w 647700"/>
              <a:gd name="connsiteY67" fmla="*/ 266840 h 904875"/>
              <a:gd name="connsiteX68" fmla="*/ 175470 w 647700"/>
              <a:gd name="connsiteY68" fmla="*/ 273507 h 904875"/>
              <a:gd name="connsiteX69" fmla="*/ 159278 w 647700"/>
              <a:gd name="connsiteY69" fmla="*/ 287795 h 904875"/>
              <a:gd name="connsiteX70" fmla="*/ 173565 w 647700"/>
              <a:gd name="connsiteY70" fmla="*/ 303987 h 904875"/>
              <a:gd name="connsiteX71" fmla="*/ 225000 w 647700"/>
              <a:gd name="connsiteY71" fmla="*/ 283985 h 904875"/>
              <a:gd name="connsiteX72" fmla="*/ 477413 w 647700"/>
              <a:gd name="connsiteY72" fmla="*/ 151587 h 904875"/>
              <a:gd name="connsiteX73" fmla="*/ 485033 w 647700"/>
              <a:gd name="connsiteY73" fmla="*/ 200165 h 904875"/>
              <a:gd name="connsiteX74" fmla="*/ 501225 w 647700"/>
              <a:gd name="connsiteY74" fmla="*/ 236360 h 904875"/>
              <a:gd name="connsiteX75" fmla="*/ 343110 w 647700"/>
              <a:gd name="connsiteY75" fmla="*/ 337325 h 904875"/>
              <a:gd name="connsiteX76" fmla="*/ 330728 w 647700"/>
              <a:gd name="connsiteY76" fmla="*/ 380187 h 904875"/>
              <a:gd name="connsiteX77" fmla="*/ 305963 w 647700"/>
              <a:gd name="connsiteY77" fmla="*/ 406857 h 904875"/>
              <a:gd name="connsiteX78" fmla="*/ 269768 w 647700"/>
              <a:gd name="connsiteY78" fmla="*/ 445910 h 904875"/>
              <a:gd name="connsiteX79" fmla="*/ 277388 w 647700"/>
              <a:gd name="connsiteY79" fmla="*/ 465912 h 904875"/>
              <a:gd name="connsiteX80" fmla="*/ 284055 w 647700"/>
              <a:gd name="connsiteY80" fmla="*/ 467817 h 904875"/>
              <a:gd name="connsiteX81" fmla="*/ 298343 w 647700"/>
              <a:gd name="connsiteY81" fmla="*/ 459245 h 904875"/>
              <a:gd name="connsiteX82" fmla="*/ 324060 w 647700"/>
              <a:gd name="connsiteY82" fmla="*/ 431622 h 904875"/>
              <a:gd name="connsiteX83" fmla="*/ 325013 w 647700"/>
              <a:gd name="connsiteY83" fmla="*/ 454482 h 904875"/>
              <a:gd name="connsiteX84" fmla="*/ 333585 w 647700"/>
              <a:gd name="connsiteY84" fmla="*/ 478295 h 904875"/>
              <a:gd name="connsiteX85" fmla="*/ 280245 w 647700"/>
              <a:gd name="connsiteY85" fmla="*/ 610692 h 904875"/>
              <a:gd name="connsiteX86" fmla="*/ 280245 w 647700"/>
              <a:gd name="connsiteY86" fmla="*/ 632600 h 904875"/>
              <a:gd name="connsiteX87" fmla="*/ 290723 w 647700"/>
              <a:gd name="connsiteY87" fmla="*/ 637362 h 904875"/>
              <a:gd name="connsiteX88" fmla="*/ 302153 w 647700"/>
              <a:gd name="connsiteY88" fmla="*/ 632600 h 904875"/>
              <a:gd name="connsiteX89" fmla="*/ 309773 w 647700"/>
              <a:gd name="connsiteY89" fmla="*/ 624027 h 904875"/>
              <a:gd name="connsiteX90" fmla="*/ 309773 w 647700"/>
              <a:gd name="connsiteY90" fmla="*/ 626885 h 904875"/>
              <a:gd name="connsiteX91" fmla="*/ 325013 w 647700"/>
              <a:gd name="connsiteY91" fmla="*/ 642125 h 904875"/>
              <a:gd name="connsiteX92" fmla="*/ 340253 w 647700"/>
              <a:gd name="connsiteY92" fmla="*/ 626885 h 904875"/>
              <a:gd name="connsiteX93" fmla="*/ 336443 w 647700"/>
              <a:gd name="connsiteY93" fmla="*/ 604025 h 904875"/>
              <a:gd name="connsiteX94" fmla="*/ 333585 w 647700"/>
              <a:gd name="connsiteY94" fmla="*/ 585927 h 904875"/>
              <a:gd name="connsiteX95" fmla="*/ 361208 w 647700"/>
              <a:gd name="connsiteY95" fmla="*/ 510680 h 904875"/>
              <a:gd name="connsiteX96" fmla="*/ 371685 w 647700"/>
              <a:gd name="connsiteY96" fmla="*/ 519252 h 904875"/>
              <a:gd name="connsiteX97" fmla="*/ 413595 w 647700"/>
              <a:gd name="connsiteY97" fmla="*/ 579260 h 904875"/>
              <a:gd name="connsiteX98" fmla="*/ 407880 w 647700"/>
              <a:gd name="connsiteY98" fmla="*/ 632600 h 904875"/>
              <a:gd name="connsiteX99" fmla="*/ 417405 w 647700"/>
              <a:gd name="connsiteY99" fmla="*/ 751662 h 904875"/>
              <a:gd name="connsiteX100" fmla="*/ 429788 w 647700"/>
              <a:gd name="connsiteY100" fmla="*/ 757377 h 904875"/>
              <a:gd name="connsiteX101" fmla="*/ 439313 w 647700"/>
              <a:gd name="connsiteY101" fmla="*/ 754520 h 904875"/>
              <a:gd name="connsiteX102" fmla="*/ 442170 w 647700"/>
              <a:gd name="connsiteY102" fmla="*/ 732612 h 904875"/>
              <a:gd name="connsiteX103" fmla="*/ 439313 w 647700"/>
              <a:gd name="connsiteY103" fmla="*/ 636410 h 904875"/>
              <a:gd name="connsiteX104" fmla="*/ 445028 w 647700"/>
              <a:gd name="connsiteY104" fmla="*/ 579260 h 904875"/>
              <a:gd name="connsiteX105" fmla="*/ 444075 w 647700"/>
              <a:gd name="connsiteY105" fmla="*/ 571640 h 904875"/>
              <a:gd name="connsiteX106" fmla="*/ 475508 w 647700"/>
              <a:gd name="connsiteY106" fmla="*/ 595452 h 904875"/>
              <a:gd name="connsiteX107" fmla="*/ 475508 w 647700"/>
              <a:gd name="connsiteY107" fmla="*/ 605930 h 904875"/>
              <a:gd name="connsiteX108" fmla="*/ 474555 w 647700"/>
              <a:gd name="connsiteY108" fmla="*/ 621170 h 904875"/>
              <a:gd name="connsiteX109" fmla="*/ 489795 w 647700"/>
              <a:gd name="connsiteY109" fmla="*/ 635457 h 904875"/>
              <a:gd name="connsiteX110" fmla="*/ 490748 w 647700"/>
              <a:gd name="connsiteY110" fmla="*/ 635457 h 904875"/>
              <a:gd name="connsiteX111" fmla="*/ 505035 w 647700"/>
              <a:gd name="connsiteY111" fmla="*/ 619265 h 904875"/>
              <a:gd name="connsiteX112" fmla="*/ 511703 w 647700"/>
              <a:gd name="connsiteY112" fmla="*/ 624980 h 904875"/>
              <a:gd name="connsiteX113" fmla="*/ 520275 w 647700"/>
              <a:gd name="connsiteY113" fmla="*/ 627837 h 904875"/>
              <a:gd name="connsiteX114" fmla="*/ 532658 w 647700"/>
              <a:gd name="connsiteY114" fmla="*/ 621170 h 904875"/>
              <a:gd name="connsiteX115" fmla="*/ 528848 w 647700"/>
              <a:gd name="connsiteY115" fmla="*/ 600215 h 904875"/>
              <a:gd name="connsiteX116" fmla="*/ 495510 w 647700"/>
              <a:gd name="connsiteY116" fmla="*/ 573545 h 904875"/>
              <a:gd name="connsiteX117" fmla="*/ 423120 w 647700"/>
              <a:gd name="connsiteY117" fmla="*/ 525920 h 904875"/>
              <a:gd name="connsiteX118" fmla="*/ 391688 w 647700"/>
              <a:gd name="connsiteY118" fmla="*/ 495440 h 904875"/>
              <a:gd name="connsiteX119" fmla="*/ 355493 w 647700"/>
              <a:gd name="connsiteY119" fmla="*/ 449720 h 904875"/>
              <a:gd name="connsiteX120" fmla="*/ 361208 w 647700"/>
              <a:gd name="connsiteY120" fmla="*/ 386855 h 904875"/>
              <a:gd name="connsiteX121" fmla="*/ 361208 w 647700"/>
              <a:gd name="connsiteY121" fmla="*/ 386855 h 904875"/>
              <a:gd name="connsiteX122" fmla="*/ 361208 w 647700"/>
              <a:gd name="connsiteY122" fmla="*/ 386855 h 904875"/>
              <a:gd name="connsiteX123" fmla="*/ 365018 w 647700"/>
              <a:gd name="connsiteY123" fmla="*/ 373520 h 904875"/>
              <a:gd name="connsiteX124" fmla="*/ 373590 w 647700"/>
              <a:gd name="connsiteY124" fmla="*/ 376377 h 904875"/>
              <a:gd name="connsiteX125" fmla="*/ 383115 w 647700"/>
              <a:gd name="connsiteY125" fmla="*/ 372567 h 904875"/>
              <a:gd name="connsiteX126" fmla="*/ 385020 w 647700"/>
              <a:gd name="connsiteY126" fmla="*/ 350660 h 904875"/>
              <a:gd name="connsiteX127" fmla="*/ 379305 w 647700"/>
              <a:gd name="connsiteY127" fmla="*/ 334467 h 904875"/>
              <a:gd name="connsiteX128" fmla="*/ 450743 w 647700"/>
              <a:gd name="connsiteY128" fmla="*/ 280175 h 904875"/>
              <a:gd name="connsiteX129" fmla="*/ 545993 w 647700"/>
              <a:gd name="connsiteY129" fmla="*/ 347802 h 904875"/>
              <a:gd name="connsiteX130" fmla="*/ 590760 w 647700"/>
              <a:gd name="connsiteY130" fmla="*/ 804050 h 904875"/>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Lst>
            <a:rect l="l" t="t" r="r" b="b"/>
            <a:pathLst>
              <a:path w="647700" h="904875">
                <a:moveTo>
                  <a:pt x="566948" y="329705"/>
                </a:moveTo>
                <a:cubicBezTo>
                  <a:pt x="545040" y="303987"/>
                  <a:pt x="519323" y="283985"/>
                  <a:pt x="491700" y="268745"/>
                </a:cubicBezTo>
                <a:cubicBezTo>
                  <a:pt x="512655" y="264935"/>
                  <a:pt x="536468" y="261125"/>
                  <a:pt x="537420" y="261125"/>
                </a:cubicBezTo>
                <a:lnTo>
                  <a:pt x="537420" y="261125"/>
                </a:lnTo>
                <a:cubicBezTo>
                  <a:pt x="538373" y="261125"/>
                  <a:pt x="540278" y="261125"/>
                  <a:pt x="541230" y="260172"/>
                </a:cubicBezTo>
                <a:cubicBezTo>
                  <a:pt x="547898" y="258267"/>
                  <a:pt x="560280" y="250647"/>
                  <a:pt x="560280" y="224930"/>
                </a:cubicBezTo>
                <a:cubicBezTo>
                  <a:pt x="560280" y="211595"/>
                  <a:pt x="558375" y="194450"/>
                  <a:pt x="552660" y="178257"/>
                </a:cubicBezTo>
                <a:cubicBezTo>
                  <a:pt x="542183" y="146825"/>
                  <a:pt x="522180" y="112535"/>
                  <a:pt x="498368" y="117297"/>
                </a:cubicBezTo>
                <a:cubicBezTo>
                  <a:pt x="491700" y="118250"/>
                  <a:pt x="419310" y="124917"/>
                  <a:pt x="342158" y="158255"/>
                </a:cubicBezTo>
                <a:cubicBezTo>
                  <a:pt x="316440" y="141110"/>
                  <a:pt x="288818" y="127775"/>
                  <a:pt x="264053" y="120155"/>
                </a:cubicBezTo>
                <a:lnTo>
                  <a:pt x="276435" y="81102"/>
                </a:lnTo>
                <a:cubicBezTo>
                  <a:pt x="276435" y="81102"/>
                  <a:pt x="276435" y="81102"/>
                  <a:pt x="276435" y="81102"/>
                </a:cubicBezTo>
                <a:cubicBezTo>
                  <a:pt x="279293" y="72530"/>
                  <a:pt x="278340" y="60147"/>
                  <a:pt x="259290" y="43955"/>
                </a:cubicBezTo>
                <a:cubicBezTo>
                  <a:pt x="247860" y="34430"/>
                  <a:pt x="232620" y="25857"/>
                  <a:pt x="215475" y="19190"/>
                </a:cubicBezTo>
                <a:cubicBezTo>
                  <a:pt x="181185" y="5855"/>
                  <a:pt x="138323" y="-813"/>
                  <a:pt x="127845" y="23000"/>
                </a:cubicBezTo>
                <a:lnTo>
                  <a:pt x="127845" y="23000"/>
                </a:lnTo>
                <a:lnTo>
                  <a:pt x="127845" y="23000"/>
                </a:lnTo>
                <a:cubicBezTo>
                  <a:pt x="127845" y="23000"/>
                  <a:pt x="127845" y="23000"/>
                  <a:pt x="127845" y="23000"/>
                </a:cubicBezTo>
                <a:cubicBezTo>
                  <a:pt x="127845" y="23000"/>
                  <a:pt x="127845" y="23000"/>
                  <a:pt x="127845" y="23000"/>
                </a:cubicBezTo>
                <a:lnTo>
                  <a:pt x="80220" y="140157"/>
                </a:lnTo>
                <a:lnTo>
                  <a:pt x="55455" y="204927"/>
                </a:lnTo>
                <a:cubicBezTo>
                  <a:pt x="50693" y="218262"/>
                  <a:pt x="44978" y="232550"/>
                  <a:pt x="39263" y="249695"/>
                </a:cubicBezTo>
                <a:cubicBezTo>
                  <a:pt x="36405" y="259220"/>
                  <a:pt x="32595" y="268745"/>
                  <a:pt x="28785" y="280175"/>
                </a:cubicBezTo>
                <a:cubicBezTo>
                  <a:pt x="-5505" y="376377"/>
                  <a:pt x="5925" y="444005"/>
                  <a:pt x="28785" y="505917"/>
                </a:cubicBezTo>
                <a:cubicBezTo>
                  <a:pt x="28785" y="518300"/>
                  <a:pt x="28785" y="531635"/>
                  <a:pt x="29738" y="545922"/>
                </a:cubicBezTo>
                <a:cubicBezTo>
                  <a:pt x="32595" y="625932"/>
                  <a:pt x="93555" y="696417"/>
                  <a:pt x="143085" y="741185"/>
                </a:cubicBezTo>
                <a:cubicBezTo>
                  <a:pt x="246908" y="833577"/>
                  <a:pt x="401213" y="901205"/>
                  <a:pt x="504083" y="901205"/>
                </a:cubicBezTo>
                <a:cubicBezTo>
                  <a:pt x="509798" y="901205"/>
                  <a:pt x="514560" y="901205"/>
                  <a:pt x="519323" y="900252"/>
                </a:cubicBezTo>
                <a:cubicBezTo>
                  <a:pt x="562185" y="897395"/>
                  <a:pt x="595523" y="867867"/>
                  <a:pt x="618383" y="815480"/>
                </a:cubicBezTo>
                <a:cubicBezTo>
                  <a:pt x="674580" y="683082"/>
                  <a:pt x="646958" y="424002"/>
                  <a:pt x="566948" y="329705"/>
                </a:cubicBezTo>
                <a:close/>
                <a:moveTo>
                  <a:pt x="523133" y="187782"/>
                </a:moveTo>
                <a:cubicBezTo>
                  <a:pt x="528848" y="204927"/>
                  <a:pt x="529800" y="217310"/>
                  <a:pt x="529800" y="225882"/>
                </a:cubicBezTo>
                <a:cubicBezTo>
                  <a:pt x="525038" y="219215"/>
                  <a:pt x="518370" y="208737"/>
                  <a:pt x="512655" y="191592"/>
                </a:cubicBezTo>
                <a:cubicBezTo>
                  <a:pt x="506940" y="174447"/>
                  <a:pt x="505988" y="162065"/>
                  <a:pt x="505988" y="153492"/>
                </a:cubicBezTo>
                <a:cubicBezTo>
                  <a:pt x="511703" y="159207"/>
                  <a:pt x="517418" y="170637"/>
                  <a:pt x="523133" y="187782"/>
                </a:cubicBezTo>
                <a:close/>
                <a:moveTo>
                  <a:pt x="204998" y="46812"/>
                </a:moveTo>
                <a:cubicBezTo>
                  <a:pt x="222143" y="53480"/>
                  <a:pt x="234525" y="61100"/>
                  <a:pt x="241193" y="66815"/>
                </a:cubicBezTo>
                <a:cubicBezTo>
                  <a:pt x="231668" y="65862"/>
                  <a:pt x="218333" y="63957"/>
                  <a:pt x="200235" y="56337"/>
                </a:cubicBezTo>
                <a:cubicBezTo>
                  <a:pt x="183090" y="49670"/>
                  <a:pt x="170708" y="42050"/>
                  <a:pt x="164040" y="36335"/>
                </a:cubicBezTo>
                <a:cubicBezTo>
                  <a:pt x="173565" y="37287"/>
                  <a:pt x="187853" y="40145"/>
                  <a:pt x="204998" y="46812"/>
                </a:cubicBezTo>
                <a:close/>
                <a:moveTo>
                  <a:pt x="58313" y="290652"/>
                </a:moveTo>
                <a:cubicBezTo>
                  <a:pt x="62123" y="280175"/>
                  <a:pt x="65933" y="269697"/>
                  <a:pt x="68790" y="260172"/>
                </a:cubicBezTo>
                <a:cubicBezTo>
                  <a:pt x="74505" y="243027"/>
                  <a:pt x="80220" y="228740"/>
                  <a:pt x="84983" y="216357"/>
                </a:cubicBezTo>
                <a:lnTo>
                  <a:pt x="109748" y="151587"/>
                </a:lnTo>
                <a:lnTo>
                  <a:pt x="145943" y="61100"/>
                </a:lnTo>
                <a:cubicBezTo>
                  <a:pt x="157373" y="69672"/>
                  <a:pt x="172613" y="78245"/>
                  <a:pt x="189758" y="84912"/>
                </a:cubicBezTo>
                <a:cubicBezTo>
                  <a:pt x="206903" y="91580"/>
                  <a:pt x="225000" y="96342"/>
                  <a:pt x="239288" y="97295"/>
                </a:cubicBezTo>
                <a:cubicBezTo>
                  <a:pt x="239288" y="97295"/>
                  <a:pt x="239288" y="97295"/>
                  <a:pt x="240240" y="97295"/>
                </a:cubicBezTo>
                <a:lnTo>
                  <a:pt x="229763" y="130632"/>
                </a:lnTo>
                <a:cubicBezTo>
                  <a:pt x="225953" y="141110"/>
                  <a:pt x="224048" y="152540"/>
                  <a:pt x="224048" y="163970"/>
                </a:cubicBezTo>
                <a:lnTo>
                  <a:pt x="224048" y="178257"/>
                </a:lnTo>
                <a:cubicBezTo>
                  <a:pt x="224048" y="186830"/>
                  <a:pt x="230715" y="193497"/>
                  <a:pt x="239288" y="193497"/>
                </a:cubicBezTo>
                <a:cubicBezTo>
                  <a:pt x="239288" y="193497"/>
                  <a:pt x="239288" y="193497"/>
                  <a:pt x="239288" y="193497"/>
                </a:cubicBezTo>
                <a:cubicBezTo>
                  <a:pt x="247860" y="193497"/>
                  <a:pt x="254528" y="186830"/>
                  <a:pt x="254528" y="178257"/>
                </a:cubicBezTo>
                <a:lnTo>
                  <a:pt x="254528" y="163970"/>
                </a:lnTo>
                <a:cubicBezTo>
                  <a:pt x="254528" y="158255"/>
                  <a:pt x="255480" y="153492"/>
                  <a:pt x="256433" y="147777"/>
                </a:cubicBezTo>
                <a:cubicBezTo>
                  <a:pt x="274530" y="153492"/>
                  <a:pt x="292628" y="162065"/>
                  <a:pt x="310725" y="172542"/>
                </a:cubicBezTo>
                <a:cubicBezTo>
                  <a:pt x="284055" y="186830"/>
                  <a:pt x="257385" y="203975"/>
                  <a:pt x="234525" y="225882"/>
                </a:cubicBezTo>
                <a:cubicBezTo>
                  <a:pt x="209760" y="228740"/>
                  <a:pt x="187853" y="233502"/>
                  <a:pt x="167850" y="239217"/>
                </a:cubicBezTo>
                <a:cubicBezTo>
                  <a:pt x="97365" y="260172"/>
                  <a:pt x="55455" y="308750"/>
                  <a:pt x="38310" y="394475"/>
                </a:cubicBezTo>
                <a:cubicBezTo>
                  <a:pt x="38310" y="363995"/>
                  <a:pt x="44025" y="329705"/>
                  <a:pt x="58313" y="290652"/>
                </a:cubicBezTo>
                <a:close/>
                <a:moveTo>
                  <a:pt x="590760" y="804050"/>
                </a:moveTo>
                <a:cubicBezTo>
                  <a:pt x="573615" y="845960"/>
                  <a:pt x="548850" y="867867"/>
                  <a:pt x="518370" y="870725"/>
                </a:cubicBezTo>
                <a:cubicBezTo>
                  <a:pt x="425025" y="877392"/>
                  <a:pt x="265958" y="808812"/>
                  <a:pt x="164040" y="718325"/>
                </a:cubicBezTo>
                <a:cubicBezTo>
                  <a:pt x="118320" y="677367"/>
                  <a:pt x="63075" y="614502"/>
                  <a:pt x="61170" y="544970"/>
                </a:cubicBezTo>
                <a:cubicBezTo>
                  <a:pt x="52598" y="333515"/>
                  <a:pt x="114510" y="287795"/>
                  <a:pt x="176423" y="269697"/>
                </a:cubicBezTo>
                <a:cubicBezTo>
                  <a:pt x="184995" y="267792"/>
                  <a:pt x="193568" y="264935"/>
                  <a:pt x="202140" y="263030"/>
                </a:cubicBezTo>
                <a:cubicBezTo>
                  <a:pt x="201188" y="263982"/>
                  <a:pt x="200235" y="265887"/>
                  <a:pt x="199283" y="266840"/>
                </a:cubicBezTo>
                <a:cubicBezTo>
                  <a:pt x="199283" y="266840"/>
                  <a:pt x="193568" y="273507"/>
                  <a:pt x="175470" y="273507"/>
                </a:cubicBezTo>
                <a:cubicBezTo>
                  <a:pt x="166898" y="273507"/>
                  <a:pt x="160230" y="279222"/>
                  <a:pt x="159278" y="287795"/>
                </a:cubicBezTo>
                <a:cubicBezTo>
                  <a:pt x="159278" y="296367"/>
                  <a:pt x="164993" y="303035"/>
                  <a:pt x="173565" y="303987"/>
                </a:cubicBezTo>
                <a:cubicBezTo>
                  <a:pt x="207855" y="304940"/>
                  <a:pt x="221190" y="288747"/>
                  <a:pt x="225000" y="283985"/>
                </a:cubicBezTo>
                <a:cubicBezTo>
                  <a:pt x="289770" y="191592"/>
                  <a:pt x="422168" y="161112"/>
                  <a:pt x="477413" y="151587"/>
                </a:cubicBezTo>
                <a:cubicBezTo>
                  <a:pt x="476460" y="166827"/>
                  <a:pt x="480270" y="184925"/>
                  <a:pt x="485033" y="200165"/>
                </a:cubicBezTo>
                <a:cubicBezTo>
                  <a:pt x="489795" y="213500"/>
                  <a:pt x="495510" y="225882"/>
                  <a:pt x="501225" y="236360"/>
                </a:cubicBezTo>
                <a:cubicBezTo>
                  <a:pt x="458363" y="243027"/>
                  <a:pt x="374543" y="264935"/>
                  <a:pt x="343110" y="337325"/>
                </a:cubicBezTo>
                <a:cubicBezTo>
                  <a:pt x="342158" y="338277"/>
                  <a:pt x="336443" y="356375"/>
                  <a:pt x="330728" y="380187"/>
                </a:cubicBezTo>
                <a:cubicBezTo>
                  <a:pt x="328823" y="388760"/>
                  <a:pt x="316440" y="398285"/>
                  <a:pt x="305963" y="406857"/>
                </a:cubicBezTo>
                <a:cubicBezTo>
                  <a:pt x="291675" y="418287"/>
                  <a:pt x="277388" y="429717"/>
                  <a:pt x="269768" y="445910"/>
                </a:cubicBezTo>
                <a:cubicBezTo>
                  <a:pt x="265958" y="453530"/>
                  <a:pt x="269768" y="463055"/>
                  <a:pt x="277388" y="465912"/>
                </a:cubicBezTo>
                <a:cubicBezTo>
                  <a:pt x="279293" y="466865"/>
                  <a:pt x="282150" y="467817"/>
                  <a:pt x="284055" y="467817"/>
                </a:cubicBezTo>
                <a:cubicBezTo>
                  <a:pt x="289770" y="467817"/>
                  <a:pt x="295485" y="464960"/>
                  <a:pt x="298343" y="459245"/>
                </a:cubicBezTo>
                <a:cubicBezTo>
                  <a:pt x="303105" y="449720"/>
                  <a:pt x="313583" y="441147"/>
                  <a:pt x="324060" y="431622"/>
                </a:cubicBezTo>
                <a:cubicBezTo>
                  <a:pt x="324060" y="439242"/>
                  <a:pt x="324060" y="446862"/>
                  <a:pt x="325013" y="454482"/>
                </a:cubicBezTo>
                <a:cubicBezTo>
                  <a:pt x="325965" y="463055"/>
                  <a:pt x="328823" y="470675"/>
                  <a:pt x="333585" y="478295"/>
                </a:cubicBezTo>
                <a:cubicBezTo>
                  <a:pt x="338348" y="508775"/>
                  <a:pt x="306915" y="584022"/>
                  <a:pt x="280245" y="610692"/>
                </a:cubicBezTo>
                <a:cubicBezTo>
                  <a:pt x="274530" y="616407"/>
                  <a:pt x="274530" y="626885"/>
                  <a:pt x="280245" y="632600"/>
                </a:cubicBezTo>
                <a:cubicBezTo>
                  <a:pt x="283103" y="635457"/>
                  <a:pt x="286913" y="637362"/>
                  <a:pt x="290723" y="637362"/>
                </a:cubicBezTo>
                <a:cubicBezTo>
                  <a:pt x="294533" y="637362"/>
                  <a:pt x="298343" y="635457"/>
                  <a:pt x="302153" y="632600"/>
                </a:cubicBezTo>
                <a:cubicBezTo>
                  <a:pt x="305010" y="629742"/>
                  <a:pt x="306915" y="626885"/>
                  <a:pt x="309773" y="624027"/>
                </a:cubicBezTo>
                <a:cubicBezTo>
                  <a:pt x="309773" y="624980"/>
                  <a:pt x="309773" y="625932"/>
                  <a:pt x="309773" y="626885"/>
                </a:cubicBezTo>
                <a:cubicBezTo>
                  <a:pt x="309773" y="635457"/>
                  <a:pt x="316440" y="642125"/>
                  <a:pt x="325013" y="642125"/>
                </a:cubicBezTo>
                <a:cubicBezTo>
                  <a:pt x="333585" y="642125"/>
                  <a:pt x="340253" y="635457"/>
                  <a:pt x="340253" y="626885"/>
                </a:cubicBezTo>
                <a:cubicBezTo>
                  <a:pt x="340253" y="619265"/>
                  <a:pt x="338348" y="611645"/>
                  <a:pt x="336443" y="604025"/>
                </a:cubicBezTo>
                <a:cubicBezTo>
                  <a:pt x="334538" y="598310"/>
                  <a:pt x="332633" y="588785"/>
                  <a:pt x="333585" y="585927"/>
                </a:cubicBezTo>
                <a:cubicBezTo>
                  <a:pt x="345968" y="562115"/>
                  <a:pt x="356445" y="535445"/>
                  <a:pt x="361208" y="510680"/>
                </a:cubicBezTo>
                <a:cubicBezTo>
                  <a:pt x="364065" y="513537"/>
                  <a:pt x="367875" y="516395"/>
                  <a:pt x="371685" y="519252"/>
                </a:cubicBezTo>
                <a:cubicBezTo>
                  <a:pt x="393593" y="538302"/>
                  <a:pt x="414548" y="556400"/>
                  <a:pt x="413595" y="579260"/>
                </a:cubicBezTo>
                <a:cubicBezTo>
                  <a:pt x="412643" y="595452"/>
                  <a:pt x="410738" y="614502"/>
                  <a:pt x="407880" y="632600"/>
                </a:cubicBezTo>
                <a:cubicBezTo>
                  <a:pt x="401213" y="677367"/>
                  <a:pt x="394545" y="724040"/>
                  <a:pt x="417405" y="751662"/>
                </a:cubicBezTo>
                <a:cubicBezTo>
                  <a:pt x="420263" y="755472"/>
                  <a:pt x="425025" y="757377"/>
                  <a:pt x="429788" y="757377"/>
                </a:cubicBezTo>
                <a:cubicBezTo>
                  <a:pt x="432645" y="757377"/>
                  <a:pt x="436455" y="756425"/>
                  <a:pt x="439313" y="754520"/>
                </a:cubicBezTo>
                <a:cubicBezTo>
                  <a:pt x="445980" y="748805"/>
                  <a:pt x="446933" y="739280"/>
                  <a:pt x="442170" y="732612"/>
                </a:cubicBezTo>
                <a:cubicBezTo>
                  <a:pt x="427883" y="714515"/>
                  <a:pt x="433598" y="675462"/>
                  <a:pt x="439313" y="636410"/>
                </a:cubicBezTo>
                <a:cubicBezTo>
                  <a:pt x="442170" y="617360"/>
                  <a:pt x="445028" y="597357"/>
                  <a:pt x="445028" y="579260"/>
                </a:cubicBezTo>
                <a:cubicBezTo>
                  <a:pt x="445028" y="576402"/>
                  <a:pt x="445028" y="574497"/>
                  <a:pt x="444075" y="571640"/>
                </a:cubicBezTo>
                <a:cubicBezTo>
                  <a:pt x="454553" y="579260"/>
                  <a:pt x="465030" y="586880"/>
                  <a:pt x="475508" y="595452"/>
                </a:cubicBezTo>
                <a:cubicBezTo>
                  <a:pt x="476460" y="597357"/>
                  <a:pt x="475508" y="602120"/>
                  <a:pt x="475508" y="605930"/>
                </a:cubicBezTo>
                <a:cubicBezTo>
                  <a:pt x="474555" y="610692"/>
                  <a:pt x="474555" y="615455"/>
                  <a:pt x="474555" y="621170"/>
                </a:cubicBezTo>
                <a:cubicBezTo>
                  <a:pt x="475508" y="628790"/>
                  <a:pt x="482175" y="635457"/>
                  <a:pt x="489795" y="635457"/>
                </a:cubicBezTo>
                <a:cubicBezTo>
                  <a:pt x="489795" y="635457"/>
                  <a:pt x="490748" y="635457"/>
                  <a:pt x="490748" y="635457"/>
                </a:cubicBezTo>
                <a:cubicBezTo>
                  <a:pt x="499320" y="634505"/>
                  <a:pt x="505035" y="627837"/>
                  <a:pt x="505035" y="619265"/>
                </a:cubicBezTo>
                <a:cubicBezTo>
                  <a:pt x="506940" y="621170"/>
                  <a:pt x="509798" y="623075"/>
                  <a:pt x="511703" y="624980"/>
                </a:cubicBezTo>
                <a:cubicBezTo>
                  <a:pt x="514560" y="626885"/>
                  <a:pt x="517418" y="627837"/>
                  <a:pt x="520275" y="627837"/>
                </a:cubicBezTo>
                <a:cubicBezTo>
                  <a:pt x="525038" y="627837"/>
                  <a:pt x="529800" y="625932"/>
                  <a:pt x="532658" y="621170"/>
                </a:cubicBezTo>
                <a:cubicBezTo>
                  <a:pt x="537420" y="614502"/>
                  <a:pt x="536468" y="604977"/>
                  <a:pt x="528848" y="600215"/>
                </a:cubicBezTo>
                <a:cubicBezTo>
                  <a:pt x="515513" y="590690"/>
                  <a:pt x="505035" y="582117"/>
                  <a:pt x="495510" y="573545"/>
                </a:cubicBezTo>
                <a:cubicBezTo>
                  <a:pt x="474555" y="556400"/>
                  <a:pt x="455505" y="541160"/>
                  <a:pt x="423120" y="525920"/>
                </a:cubicBezTo>
                <a:cubicBezTo>
                  <a:pt x="413595" y="514490"/>
                  <a:pt x="402165" y="504965"/>
                  <a:pt x="391688" y="495440"/>
                </a:cubicBezTo>
                <a:cubicBezTo>
                  <a:pt x="373590" y="480200"/>
                  <a:pt x="357398" y="464960"/>
                  <a:pt x="355493" y="449720"/>
                </a:cubicBezTo>
                <a:cubicBezTo>
                  <a:pt x="353588" y="430670"/>
                  <a:pt x="356445" y="406857"/>
                  <a:pt x="361208" y="386855"/>
                </a:cubicBezTo>
                <a:cubicBezTo>
                  <a:pt x="361208" y="386855"/>
                  <a:pt x="361208" y="386855"/>
                  <a:pt x="361208" y="386855"/>
                </a:cubicBezTo>
                <a:cubicBezTo>
                  <a:pt x="361208" y="386855"/>
                  <a:pt x="361208" y="386855"/>
                  <a:pt x="361208" y="386855"/>
                </a:cubicBezTo>
                <a:cubicBezTo>
                  <a:pt x="362160" y="382092"/>
                  <a:pt x="363113" y="377330"/>
                  <a:pt x="365018" y="373520"/>
                </a:cubicBezTo>
                <a:cubicBezTo>
                  <a:pt x="367875" y="375425"/>
                  <a:pt x="370733" y="376377"/>
                  <a:pt x="373590" y="376377"/>
                </a:cubicBezTo>
                <a:cubicBezTo>
                  <a:pt x="377400" y="376377"/>
                  <a:pt x="380258" y="375425"/>
                  <a:pt x="383115" y="372567"/>
                </a:cubicBezTo>
                <a:cubicBezTo>
                  <a:pt x="389783" y="366852"/>
                  <a:pt x="390735" y="357327"/>
                  <a:pt x="385020" y="350660"/>
                </a:cubicBezTo>
                <a:cubicBezTo>
                  <a:pt x="381210" y="345897"/>
                  <a:pt x="378353" y="336372"/>
                  <a:pt x="379305" y="334467"/>
                </a:cubicBezTo>
                <a:cubicBezTo>
                  <a:pt x="396450" y="307797"/>
                  <a:pt x="424073" y="290652"/>
                  <a:pt x="450743" y="280175"/>
                </a:cubicBezTo>
                <a:cubicBezTo>
                  <a:pt x="486938" y="295415"/>
                  <a:pt x="519323" y="317322"/>
                  <a:pt x="545993" y="347802"/>
                </a:cubicBezTo>
                <a:cubicBezTo>
                  <a:pt x="614573" y="433527"/>
                  <a:pt x="640290" y="684035"/>
                  <a:pt x="590760" y="804050"/>
                </a:cubicBezTo>
                <a:close/>
              </a:path>
            </a:pathLst>
          </a:custGeom>
          <a:solidFill>
            <a:schemeClr val="bg1"/>
          </a:solidFill>
          <a:ln w="9525" cap="flat">
            <a:solidFill>
              <a:schemeClr val="bg1"/>
            </a:solidFill>
            <a:prstDash val="solid"/>
            <a:miter/>
          </a:ln>
        </p:spPr>
        <p:txBody>
          <a:bodyPr rtlCol="0" anchor="ctr"/>
          <a:lstStyle/>
          <a:p>
            <a:endParaRPr lang="en-US"/>
          </a:p>
        </p:txBody>
      </p:sp>
      <p:sp>
        <p:nvSpPr>
          <p:cNvPr id="40" name="Graphic 7">
            <a:extLst>
              <a:ext uri="{FF2B5EF4-FFF2-40B4-BE49-F238E27FC236}">
                <a16:creationId xmlns:a16="http://schemas.microsoft.com/office/drawing/2014/main" id="{884C40AF-824B-4C77-B16D-B2436EDD318C}"/>
              </a:ext>
            </a:extLst>
          </p:cNvPr>
          <p:cNvSpPr/>
          <p:nvPr/>
        </p:nvSpPr>
        <p:spPr>
          <a:xfrm>
            <a:off x="4030013" y="2780922"/>
            <a:ext cx="192582" cy="256776"/>
          </a:xfrm>
          <a:custGeom>
            <a:gdLst>
              <a:gd name="connsiteX0" fmla="*/ 28982 w 57150"/>
              <a:gd name="connsiteY0" fmla="*/ 3780 h 76200"/>
              <a:gd name="connsiteX1" fmla="*/ 26663 w 57150"/>
              <a:gd name="connsiteY1" fmla="*/ 9171 h 76200"/>
              <a:gd name="connsiteX2" fmla="*/ 12970 w 57150"/>
              <a:gd name="connsiteY2" fmla="*/ 26983 h 76200"/>
              <a:gd name="connsiteX3" fmla="*/ 3780 w 57150"/>
              <a:gd name="connsiteY3" fmla="*/ 49148 h 76200"/>
              <a:gd name="connsiteX4" fmla="*/ 28982 w 57150"/>
              <a:gd name="connsiteY4" fmla="*/ 74342 h 76200"/>
              <a:gd name="connsiteX5" fmla="*/ 54183 w 57150"/>
              <a:gd name="connsiteY5" fmla="*/ 49148 h 76200"/>
              <a:gd name="connsiteX6" fmla="*/ 44994 w 57150"/>
              <a:gd name="connsiteY6" fmla="*/ 26983 h 76200"/>
              <a:gd name="connsiteX7" fmla="*/ 31300 w 57150"/>
              <a:gd name="connsiteY7" fmla="*/ 9171 h 76200"/>
              <a:gd name="connsiteX8" fmla="*/ 28982 w 57150"/>
              <a:gd name="connsiteY8" fmla="*/ 15686 h 76200"/>
              <a:gd name="connsiteX9" fmla="*/ 41322 w 57150"/>
              <a:gd name="connsiteY9" fmla="*/ 30441 h 76200"/>
              <a:gd name="connsiteX10" fmla="*/ 49143 w 57150"/>
              <a:gd name="connsiteY10" fmla="*/ 49148 h 76200"/>
              <a:gd name="connsiteX11" fmla="*/ 28982 w 57150"/>
              <a:gd name="connsiteY11" fmla="*/ 69303 h 76200"/>
              <a:gd name="connsiteX12" fmla="*/ 8821 w 57150"/>
              <a:gd name="connsiteY12" fmla="*/ 49148 h 76200"/>
              <a:gd name="connsiteX13" fmla="*/ 16642 w 57150"/>
              <a:gd name="connsiteY13" fmla="*/ 30441 h 76200"/>
              <a:gd name="connsiteX14" fmla="*/ 28982 w 57150"/>
              <a:gd name="connsiteY14" fmla="*/ 15686 h 76200"/>
              <a:gd name="connsiteX15" fmla="*/ 39062 w 57150"/>
              <a:gd name="connsiteY15" fmla="*/ 49139 h 76200"/>
              <a:gd name="connsiteX16" fmla="*/ 28982 w 57150"/>
              <a:gd name="connsiteY16" fmla="*/ 59216 h 76200"/>
              <a:gd name="connsiteX17" fmla="*/ 28982 w 57150"/>
              <a:gd name="connsiteY17" fmla="*/ 64254 h 76200"/>
              <a:gd name="connsiteX18" fmla="*/ 44103 w 57150"/>
              <a:gd name="connsiteY18" fmla="*/ 49139 h 7620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7150" h="76200">
                <a:moveTo>
                  <a:pt x="28982" y="3780"/>
                </a:moveTo>
                <a:lnTo>
                  <a:pt x="26663" y="9171"/>
                </a:lnTo>
                <a:cubicBezTo>
                  <a:pt x="23115" y="17449"/>
                  <a:pt x="17846" y="21802"/>
                  <a:pt x="12970" y="26983"/>
                </a:cubicBezTo>
                <a:cubicBezTo>
                  <a:pt x="8094" y="32165"/>
                  <a:pt x="3780" y="38432"/>
                  <a:pt x="3780" y="49148"/>
                </a:cubicBezTo>
                <a:cubicBezTo>
                  <a:pt x="3780" y="63026"/>
                  <a:pt x="15094" y="74342"/>
                  <a:pt x="28982" y="74342"/>
                </a:cubicBezTo>
                <a:cubicBezTo>
                  <a:pt x="42870" y="74342"/>
                  <a:pt x="54183" y="63026"/>
                  <a:pt x="54183" y="49148"/>
                </a:cubicBezTo>
                <a:cubicBezTo>
                  <a:pt x="54183" y="38432"/>
                  <a:pt x="49870" y="32165"/>
                  <a:pt x="44994" y="26983"/>
                </a:cubicBezTo>
                <a:cubicBezTo>
                  <a:pt x="40117" y="21802"/>
                  <a:pt x="34849" y="17449"/>
                  <a:pt x="31300" y="9171"/>
                </a:cubicBezTo>
                <a:close/>
                <a:moveTo>
                  <a:pt x="28982" y="15686"/>
                </a:moveTo>
                <a:cubicBezTo>
                  <a:pt x="32823" y="22440"/>
                  <a:pt x="37492" y="26374"/>
                  <a:pt x="41322" y="30441"/>
                </a:cubicBezTo>
                <a:cubicBezTo>
                  <a:pt x="45896" y="35299"/>
                  <a:pt x="49143" y="39699"/>
                  <a:pt x="49143" y="49148"/>
                </a:cubicBezTo>
                <a:cubicBezTo>
                  <a:pt x="49143" y="60302"/>
                  <a:pt x="40147" y="69303"/>
                  <a:pt x="28982" y="69303"/>
                </a:cubicBezTo>
                <a:cubicBezTo>
                  <a:pt x="17817" y="69303"/>
                  <a:pt x="8821" y="60302"/>
                  <a:pt x="8821" y="49148"/>
                </a:cubicBezTo>
                <a:cubicBezTo>
                  <a:pt x="8821" y="39699"/>
                  <a:pt x="12068" y="35299"/>
                  <a:pt x="16642" y="30441"/>
                </a:cubicBezTo>
                <a:cubicBezTo>
                  <a:pt x="20472" y="26374"/>
                  <a:pt x="25141" y="22440"/>
                  <a:pt x="28982" y="15686"/>
                </a:cubicBezTo>
                <a:close/>
                <a:moveTo>
                  <a:pt x="39062" y="49139"/>
                </a:moveTo>
                <a:cubicBezTo>
                  <a:pt x="39062" y="54739"/>
                  <a:pt x="34579" y="59216"/>
                  <a:pt x="28982" y="59216"/>
                </a:cubicBezTo>
                <a:lnTo>
                  <a:pt x="28982" y="64254"/>
                </a:lnTo>
                <a:cubicBezTo>
                  <a:pt x="37303" y="64254"/>
                  <a:pt x="44103" y="57463"/>
                  <a:pt x="44103" y="49139"/>
                </a:cubicBezTo>
                <a:close/>
              </a:path>
            </a:pathLst>
          </a:custGeom>
          <a:solidFill>
            <a:schemeClr val="bg1"/>
          </a:solidFill>
          <a:ln w="6350" cap="flat">
            <a:solidFill>
              <a:schemeClr val="bg1"/>
            </a:solidFill>
            <a:prstDash val="solid"/>
            <a:miter/>
          </a:ln>
        </p:spPr>
        <p:txBody>
          <a:bodyPr rtlCol="0" anchor="ctr"/>
          <a:lstStyle/>
          <a:p>
            <a:endParaRPr lang="en-US"/>
          </a:p>
        </p:txBody>
      </p:sp>
      <p:sp>
        <p:nvSpPr>
          <p:cNvPr id="43" name="Graphic 38">
            <a:extLst>
              <a:ext uri="{FF2B5EF4-FFF2-40B4-BE49-F238E27FC236}">
                <a16:creationId xmlns:a16="http://schemas.microsoft.com/office/drawing/2014/main" id="{F3FE24CE-4A47-4DB1-8BBC-A3A4D2DED935}"/>
              </a:ext>
            </a:extLst>
          </p:cNvPr>
          <p:cNvSpPr/>
          <p:nvPr/>
        </p:nvSpPr>
        <p:spPr>
          <a:xfrm>
            <a:off x="3999087" y="3248356"/>
            <a:ext cx="236786" cy="187348"/>
          </a:xfrm>
          <a:custGeom>
            <a:gdLst>
              <a:gd name="connsiteX0" fmla="*/ 829971 w 866775"/>
              <a:gd name="connsiteY0" fmla="*/ 613441 h 685800"/>
              <a:gd name="connsiteX1" fmla="*/ 710545 w 866775"/>
              <a:gd name="connsiteY1" fmla="*/ 657262 h 685800"/>
              <a:gd name="connsiteX2" fmla="*/ 640113 w 866775"/>
              <a:gd name="connsiteY2" fmla="*/ 648267 h 685800"/>
              <a:gd name="connsiteX3" fmla="*/ 533775 w 866775"/>
              <a:gd name="connsiteY3" fmla="*/ 642611 h 685800"/>
              <a:gd name="connsiteX4" fmla="*/ 520027 w 866775"/>
              <a:gd name="connsiteY4" fmla="*/ 646714 h 685800"/>
              <a:gd name="connsiteX5" fmla="*/ 356781 w 866775"/>
              <a:gd name="connsiteY5" fmla="*/ 680266 h 685800"/>
              <a:gd name="connsiteX6" fmla="*/ 221515 w 866775"/>
              <a:gd name="connsiteY6" fmla="*/ 660592 h 685800"/>
              <a:gd name="connsiteX7" fmla="*/ 211297 w 866775"/>
              <a:gd name="connsiteY7" fmla="*/ 659215 h 685800"/>
              <a:gd name="connsiteX8" fmla="*/ 87482 w 866775"/>
              <a:gd name="connsiteY8" fmla="*/ 665848 h 685800"/>
              <a:gd name="connsiteX9" fmla="*/ 7849 w 866775"/>
              <a:gd name="connsiteY9" fmla="*/ 602233 h 685800"/>
              <a:gd name="connsiteX10" fmla="*/ 26885 w 866775"/>
              <a:gd name="connsiteY10" fmla="*/ 541818 h 685800"/>
              <a:gd name="connsiteX11" fmla="*/ 85654 w 866775"/>
              <a:gd name="connsiteY11" fmla="*/ 518284 h 685800"/>
              <a:gd name="connsiteX12" fmla="*/ 151319 w 866775"/>
              <a:gd name="connsiteY12" fmla="*/ 504592 h 685800"/>
              <a:gd name="connsiteX13" fmla="*/ 162165 w 866775"/>
              <a:gd name="connsiteY13" fmla="*/ 496695 h 685800"/>
              <a:gd name="connsiteX14" fmla="*/ 353358 w 866775"/>
              <a:gd name="connsiteY14" fmla="*/ 376024 h 685800"/>
              <a:gd name="connsiteX15" fmla="*/ 453612 w 866775"/>
              <a:gd name="connsiteY15" fmla="*/ 338165 h 685800"/>
              <a:gd name="connsiteX16" fmla="*/ 509944 w 866775"/>
              <a:gd name="connsiteY16" fmla="*/ 257747 h 685800"/>
              <a:gd name="connsiteX17" fmla="*/ 499508 w 866775"/>
              <a:gd name="connsiteY17" fmla="*/ 51187 h 685800"/>
              <a:gd name="connsiteX18" fmla="*/ 513060 w 866775"/>
              <a:gd name="connsiteY18" fmla="*/ 36197 h 685800"/>
              <a:gd name="connsiteX19" fmla="*/ 527958 w 866775"/>
              <a:gd name="connsiteY19" fmla="*/ 49169 h 685800"/>
              <a:gd name="connsiteX20" fmla="*/ 528046 w 866775"/>
              <a:gd name="connsiteY20" fmla="*/ 49746 h 685800"/>
              <a:gd name="connsiteX21" fmla="*/ 538482 w 866775"/>
              <a:gd name="connsiteY21" fmla="*/ 256384 h 685800"/>
              <a:gd name="connsiteX22" fmla="*/ 462021 w 866775"/>
              <a:gd name="connsiteY22" fmla="*/ 365475 h 685800"/>
              <a:gd name="connsiteX23" fmla="*/ 364967 w 866775"/>
              <a:gd name="connsiteY23" fmla="*/ 402134 h 685800"/>
              <a:gd name="connsiteX24" fmla="*/ 182513 w 866775"/>
              <a:gd name="connsiteY24" fmla="*/ 516758 h 685800"/>
              <a:gd name="connsiteX25" fmla="*/ 164374 w 866775"/>
              <a:gd name="connsiteY25" fmla="*/ 530014 h 685800"/>
              <a:gd name="connsiteX26" fmla="*/ 83877 w 866775"/>
              <a:gd name="connsiteY26" fmla="*/ 546803 h 685800"/>
              <a:gd name="connsiteX27" fmla="*/ 47837 w 866775"/>
              <a:gd name="connsiteY27" fmla="*/ 561249 h 685800"/>
              <a:gd name="connsiteX28" fmla="*/ 36154 w 866775"/>
              <a:gd name="connsiteY28" fmla="*/ 598308 h 685800"/>
              <a:gd name="connsiteX29" fmla="*/ 85951 w 866775"/>
              <a:gd name="connsiteY29" fmla="*/ 637310 h 685800"/>
              <a:gd name="connsiteX30" fmla="*/ 209771 w 866775"/>
              <a:gd name="connsiteY30" fmla="*/ 630677 h 685800"/>
              <a:gd name="connsiteX31" fmla="*/ 231422 w 866775"/>
              <a:gd name="connsiteY31" fmla="*/ 633794 h 685800"/>
              <a:gd name="connsiteX32" fmla="*/ 356781 w 866775"/>
              <a:gd name="connsiteY32" fmla="*/ 651691 h 685800"/>
              <a:gd name="connsiteX33" fmla="*/ 503702 w 866775"/>
              <a:gd name="connsiteY33" fmla="*/ 623255 h 685800"/>
              <a:gd name="connsiteX34" fmla="*/ 533254 w 866775"/>
              <a:gd name="connsiteY34" fmla="*/ 614036 h 685800"/>
              <a:gd name="connsiteX35" fmla="*/ 643731 w 866775"/>
              <a:gd name="connsiteY35" fmla="*/ 619915 h 685800"/>
              <a:gd name="connsiteX36" fmla="*/ 714164 w 866775"/>
              <a:gd name="connsiteY36" fmla="*/ 628911 h 685800"/>
              <a:gd name="connsiteX37" fmla="*/ 808875 w 866775"/>
              <a:gd name="connsiteY37" fmla="*/ 594159 h 685800"/>
              <a:gd name="connsiteX38" fmla="*/ 835003 w 866775"/>
              <a:gd name="connsiteY38" fmla="*/ 496705 h 685800"/>
              <a:gd name="connsiteX39" fmla="*/ 812465 w 866775"/>
              <a:gd name="connsiteY39" fmla="*/ 394311 h 685800"/>
              <a:gd name="connsiteX40" fmla="*/ 803024 w 866775"/>
              <a:gd name="connsiteY40" fmla="*/ 279206 h 685800"/>
              <a:gd name="connsiteX41" fmla="*/ 816644 w 866775"/>
              <a:gd name="connsiteY41" fmla="*/ 22742 h 685800"/>
              <a:gd name="connsiteX42" fmla="*/ 816753 w 866775"/>
              <a:gd name="connsiteY42" fmla="*/ 20668 h 685800"/>
              <a:gd name="connsiteX43" fmla="*/ 831776 w 866775"/>
              <a:gd name="connsiteY43" fmla="*/ 7158 h 685800"/>
              <a:gd name="connsiteX44" fmla="*/ 845291 w 866775"/>
              <a:gd name="connsiteY44" fmla="*/ 22184 h 685800"/>
              <a:gd name="connsiteX45" fmla="*/ 831562 w 866775"/>
              <a:gd name="connsiteY45" fmla="*/ 280727 h 685800"/>
              <a:gd name="connsiteX46" fmla="*/ 840370 w 866775"/>
              <a:gd name="connsiteY46" fmla="*/ 388162 h 685800"/>
              <a:gd name="connsiteX47" fmla="*/ 862908 w 866775"/>
              <a:gd name="connsiteY47" fmla="*/ 490565 h 685800"/>
              <a:gd name="connsiteX48" fmla="*/ 829971 w 866775"/>
              <a:gd name="connsiteY48" fmla="*/ 613441 h 68580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866775" h="685800">
                <a:moveTo>
                  <a:pt x="829971" y="613441"/>
                </a:moveTo>
                <a:cubicBezTo>
                  <a:pt x="799238" y="647058"/>
                  <a:pt x="755697" y="663020"/>
                  <a:pt x="710545" y="657262"/>
                </a:cubicBezTo>
                <a:lnTo>
                  <a:pt x="640113" y="648267"/>
                </a:lnTo>
                <a:cubicBezTo>
                  <a:pt x="605557" y="643858"/>
                  <a:pt x="569764" y="641961"/>
                  <a:pt x="533775" y="642611"/>
                </a:cubicBezTo>
                <a:cubicBezTo>
                  <a:pt x="528567" y="642705"/>
                  <a:pt x="523683" y="644155"/>
                  <a:pt x="520027" y="646714"/>
                </a:cubicBezTo>
                <a:cubicBezTo>
                  <a:pt x="490243" y="667411"/>
                  <a:pt x="427698" y="680266"/>
                  <a:pt x="356781" y="680266"/>
                </a:cubicBezTo>
                <a:cubicBezTo>
                  <a:pt x="304710" y="680266"/>
                  <a:pt x="255401" y="673093"/>
                  <a:pt x="221515" y="660592"/>
                </a:cubicBezTo>
                <a:cubicBezTo>
                  <a:pt x="218496" y="659475"/>
                  <a:pt x="215078" y="659038"/>
                  <a:pt x="211297" y="659215"/>
                </a:cubicBezTo>
                <a:lnTo>
                  <a:pt x="87482" y="665848"/>
                </a:lnTo>
                <a:cubicBezTo>
                  <a:pt x="49312" y="667838"/>
                  <a:pt x="12909" y="638760"/>
                  <a:pt x="7849" y="602233"/>
                </a:cubicBezTo>
                <a:cubicBezTo>
                  <a:pt x="4798" y="580179"/>
                  <a:pt x="11737" y="558161"/>
                  <a:pt x="26885" y="541818"/>
                </a:cubicBezTo>
                <a:cubicBezTo>
                  <a:pt x="42038" y="525475"/>
                  <a:pt x="63404" y="516955"/>
                  <a:pt x="85654" y="518284"/>
                </a:cubicBezTo>
                <a:cubicBezTo>
                  <a:pt x="107508" y="519633"/>
                  <a:pt x="130219" y="514908"/>
                  <a:pt x="151319" y="504592"/>
                </a:cubicBezTo>
                <a:cubicBezTo>
                  <a:pt x="155412" y="502592"/>
                  <a:pt x="158877" y="500025"/>
                  <a:pt x="162165" y="496695"/>
                </a:cubicBezTo>
                <a:cubicBezTo>
                  <a:pt x="201995" y="456316"/>
                  <a:pt x="271679" y="412338"/>
                  <a:pt x="353358" y="376024"/>
                </a:cubicBezTo>
                <a:cubicBezTo>
                  <a:pt x="387198" y="360973"/>
                  <a:pt x="420936" y="348239"/>
                  <a:pt x="453612" y="338165"/>
                </a:cubicBezTo>
                <a:cubicBezTo>
                  <a:pt x="488484" y="327421"/>
                  <a:pt x="511646" y="294358"/>
                  <a:pt x="509944" y="257747"/>
                </a:cubicBezTo>
                <a:lnTo>
                  <a:pt x="499508" y="51187"/>
                </a:lnTo>
                <a:cubicBezTo>
                  <a:pt x="499108" y="43309"/>
                  <a:pt x="505172" y="36597"/>
                  <a:pt x="513060" y="36197"/>
                </a:cubicBezTo>
                <a:cubicBezTo>
                  <a:pt x="520713" y="35767"/>
                  <a:pt x="527268" y="41579"/>
                  <a:pt x="527958" y="49169"/>
                </a:cubicBezTo>
                <a:cubicBezTo>
                  <a:pt x="527975" y="49365"/>
                  <a:pt x="528035" y="49547"/>
                  <a:pt x="528046" y="49746"/>
                </a:cubicBezTo>
                <a:lnTo>
                  <a:pt x="538482" y="256384"/>
                </a:lnTo>
                <a:cubicBezTo>
                  <a:pt x="540798" y="306051"/>
                  <a:pt x="509358" y="350900"/>
                  <a:pt x="462021" y="365475"/>
                </a:cubicBezTo>
                <a:cubicBezTo>
                  <a:pt x="430432" y="375214"/>
                  <a:pt x="397774" y="387548"/>
                  <a:pt x="364967" y="402134"/>
                </a:cubicBezTo>
                <a:cubicBezTo>
                  <a:pt x="287586" y="436541"/>
                  <a:pt x="219375" y="479384"/>
                  <a:pt x="182513" y="516758"/>
                </a:cubicBezTo>
                <a:cubicBezTo>
                  <a:pt x="176950" y="522405"/>
                  <a:pt x="170844" y="526861"/>
                  <a:pt x="164374" y="530014"/>
                </a:cubicBezTo>
                <a:cubicBezTo>
                  <a:pt x="138329" y="542757"/>
                  <a:pt x="110685" y="548487"/>
                  <a:pt x="83877" y="546803"/>
                </a:cubicBezTo>
                <a:cubicBezTo>
                  <a:pt x="70259" y="546004"/>
                  <a:pt x="57139" y="551212"/>
                  <a:pt x="47837" y="561249"/>
                </a:cubicBezTo>
                <a:cubicBezTo>
                  <a:pt x="38540" y="571277"/>
                  <a:pt x="34280" y="584783"/>
                  <a:pt x="36154" y="598308"/>
                </a:cubicBezTo>
                <a:cubicBezTo>
                  <a:pt x="39205" y="620352"/>
                  <a:pt x="62469" y="638696"/>
                  <a:pt x="85951" y="637310"/>
                </a:cubicBezTo>
                <a:lnTo>
                  <a:pt x="209771" y="630677"/>
                </a:lnTo>
                <a:cubicBezTo>
                  <a:pt x="217464" y="630277"/>
                  <a:pt x="224748" y="631310"/>
                  <a:pt x="231422" y="633794"/>
                </a:cubicBezTo>
                <a:cubicBezTo>
                  <a:pt x="262248" y="645160"/>
                  <a:pt x="307947" y="651691"/>
                  <a:pt x="356781" y="651691"/>
                </a:cubicBezTo>
                <a:cubicBezTo>
                  <a:pt x="430014" y="651691"/>
                  <a:pt x="483341" y="637412"/>
                  <a:pt x="503702" y="623255"/>
                </a:cubicBezTo>
                <a:cubicBezTo>
                  <a:pt x="512074" y="617422"/>
                  <a:pt x="522297" y="614241"/>
                  <a:pt x="533254" y="614036"/>
                </a:cubicBezTo>
                <a:cubicBezTo>
                  <a:pt x="570647" y="613386"/>
                  <a:pt x="607798" y="615339"/>
                  <a:pt x="643731" y="619915"/>
                </a:cubicBezTo>
                <a:lnTo>
                  <a:pt x="714164" y="628911"/>
                </a:lnTo>
                <a:cubicBezTo>
                  <a:pt x="749967" y="633486"/>
                  <a:pt x="784504" y="620818"/>
                  <a:pt x="808875" y="594159"/>
                </a:cubicBezTo>
                <a:cubicBezTo>
                  <a:pt x="833246" y="567500"/>
                  <a:pt x="842771" y="531977"/>
                  <a:pt x="835003" y="496705"/>
                </a:cubicBezTo>
                <a:lnTo>
                  <a:pt x="812465" y="394311"/>
                </a:lnTo>
                <a:cubicBezTo>
                  <a:pt x="804140" y="356555"/>
                  <a:pt x="800968" y="317822"/>
                  <a:pt x="803024" y="279206"/>
                </a:cubicBezTo>
                <a:lnTo>
                  <a:pt x="816644" y="22742"/>
                </a:lnTo>
                <a:lnTo>
                  <a:pt x="816753" y="20668"/>
                </a:lnTo>
                <a:cubicBezTo>
                  <a:pt x="817172" y="12794"/>
                  <a:pt x="824000" y="6818"/>
                  <a:pt x="831776" y="7158"/>
                </a:cubicBezTo>
                <a:cubicBezTo>
                  <a:pt x="839664" y="7576"/>
                  <a:pt x="845710" y="14306"/>
                  <a:pt x="845291" y="22184"/>
                </a:cubicBezTo>
                <a:lnTo>
                  <a:pt x="831562" y="280727"/>
                </a:lnTo>
                <a:cubicBezTo>
                  <a:pt x="829637" y="316772"/>
                  <a:pt x="832604" y="352918"/>
                  <a:pt x="840370" y="388162"/>
                </a:cubicBezTo>
                <a:lnTo>
                  <a:pt x="862908" y="490565"/>
                </a:lnTo>
                <a:cubicBezTo>
                  <a:pt x="872703" y="535037"/>
                  <a:pt x="860695" y="579824"/>
                  <a:pt x="829971" y="613441"/>
                </a:cubicBezTo>
                <a:close/>
              </a:path>
            </a:pathLst>
          </a:custGeom>
          <a:solidFill>
            <a:schemeClr val="bg1"/>
          </a:solidFill>
          <a:ln w="3175" cap="flat">
            <a:solidFill>
              <a:schemeClr val="bg1"/>
            </a:solidFill>
            <a:prstDash val="solid"/>
            <a:miter/>
          </a:ln>
        </p:spPr>
        <p:txBody>
          <a:bodyPr rtlCol="0" anchor="ctr"/>
          <a:lstStyle/>
          <a:p>
            <a:endParaRPr lang="en-US"/>
          </a:p>
        </p:txBody>
      </p:sp>
      <p:sp>
        <p:nvSpPr>
          <p:cNvPr id="68" name="Graphic 66">
            <a:extLst>
              <a:ext uri="{FF2B5EF4-FFF2-40B4-BE49-F238E27FC236}">
                <a16:creationId xmlns:a16="http://schemas.microsoft.com/office/drawing/2014/main" id="{A0586903-D51F-4EC3-8430-A63588312737}"/>
              </a:ext>
            </a:extLst>
          </p:cNvPr>
          <p:cNvSpPr/>
          <p:nvPr/>
        </p:nvSpPr>
        <p:spPr>
          <a:xfrm>
            <a:off x="3983512" y="3660342"/>
            <a:ext cx="247054" cy="231116"/>
          </a:xfrm>
          <a:custGeom>
            <a:gdLst>
              <a:gd name="connsiteX0" fmla="*/ 216694 w 295275"/>
              <a:gd name="connsiteY0" fmla="*/ 7144 h 276225"/>
              <a:gd name="connsiteX1" fmla="*/ 159544 w 295275"/>
              <a:gd name="connsiteY1" fmla="*/ 59531 h 276225"/>
              <a:gd name="connsiteX2" fmla="*/ 180527 w 295275"/>
              <a:gd name="connsiteY2" fmla="*/ 105537 h 276225"/>
              <a:gd name="connsiteX3" fmla="*/ 189205 w 295275"/>
              <a:gd name="connsiteY3" fmla="*/ 117196 h 276225"/>
              <a:gd name="connsiteX4" fmla="*/ 159544 w 295275"/>
              <a:gd name="connsiteY4" fmla="*/ 188119 h 276225"/>
              <a:gd name="connsiteX5" fmla="*/ 159544 w 295275"/>
              <a:gd name="connsiteY5" fmla="*/ 273844 h 276225"/>
              <a:gd name="connsiteX6" fmla="*/ 178594 w 295275"/>
              <a:gd name="connsiteY6" fmla="*/ 273844 h 276225"/>
              <a:gd name="connsiteX7" fmla="*/ 178594 w 295275"/>
              <a:gd name="connsiteY7" fmla="*/ 188119 h 276225"/>
              <a:gd name="connsiteX8" fmla="*/ 240001 w 295275"/>
              <a:gd name="connsiteY8" fmla="*/ 106156 h 276225"/>
              <a:gd name="connsiteX9" fmla="*/ 231486 w 295275"/>
              <a:gd name="connsiteY9" fmla="*/ 89106 h 276225"/>
              <a:gd name="connsiteX10" fmla="*/ 204064 w 295275"/>
              <a:gd name="connsiteY10" fmla="*/ 105118 h 276225"/>
              <a:gd name="connsiteX11" fmla="*/ 195453 w 295275"/>
              <a:gd name="connsiteY11" fmla="*/ 93707 h 276225"/>
              <a:gd name="connsiteX12" fmla="*/ 178594 w 295275"/>
              <a:gd name="connsiteY12" fmla="*/ 59531 h 276225"/>
              <a:gd name="connsiteX13" fmla="*/ 216694 w 295275"/>
              <a:gd name="connsiteY13" fmla="*/ 26194 h 276225"/>
              <a:gd name="connsiteX14" fmla="*/ 273844 w 295275"/>
              <a:gd name="connsiteY14" fmla="*/ 140494 h 276225"/>
              <a:gd name="connsiteX15" fmla="*/ 254794 w 295275"/>
              <a:gd name="connsiteY15" fmla="*/ 178594 h 276225"/>
              <a:gd name="connsiteX16" fmla="*/ 223599 w 295275"/>
              <a:gd name="connsiteY16" fmla="*/ 145761 h 276225"/>
              <a:gd name="connsiteX17" fmla="*/ 206559 w 295275"/>
              <a:gd name="connsiteY17" fmla="*/ 154276 h 276225"/>
              <a:gd name="connsiteX18" fmla="*/ 254794 w 295275"/>
              <a:gd name="connsiteY18" fmla="*/ 197644 h 276225"/>
              <a:gd name="connsiteX19" fmla="*/ 292894 w 295275"/>
              <a:gd name="connsiteY19" fmla="*/ 140494 h 276225"/>
              <a:gd name="connsiteX20" fmla="*/ 216694 w 295275"/>
              <a:gd name="connsiteY20" fmla="*/ 7144 h 276225"/>
              <a:gd name="connsiteX21" fmla="*/ 119510 w 295275"/>
              <a:gd name="connsiteY21" fmla="*/ 105537 h 276225"/>
              <a:gd name="connsiteX22" fmla="*/ 110833 w 295275"/>
              <a:gd name="connsiteY22" fmla="*/ 117196 h 276225"/>
              <a:gd name="connsiteX23" fmla="*/ 140494 w 295275"/>
              <a:gd name="connsiteY23" fmla="*/ 188119 h 276225"/>
              <a:gd name="connsiteX24" fmla="*/ 140494 w 295275"/>
              <a:gd name="connsiteY24" fmla="*/ 273844 h 276225"/>
              <a:gd name="connsiteX25" fmla="*/ 121444 w 295275"/>
              <a:gd name="connsiteY25" fmla="*/ 273844 h 276225"/>
              <a:gd name="connsiteX26" fmla="*/ 121444 w 295275"/>
              <a:gd name="connsiteY26" fmla="*/ 188119 h 276225"/>
              <a:gd name="connsiteX27" fmla="*/ 60036 w 295275"/>
              <a:gd name="connsiteY27" fmla="*/ 106156 h 276225"/>
              <a:gd name="connsiteX28" fmla="*/ 68551 w 295275"/>
              <a:gd name="connsiteY28" fmla="*/ 89106 h 276225"/>
              <a:gd name="connsiteX29" fmla="*/ 95974 w 295275"/>
              <a:gd name="connsiteY29" fmla="*/ 105118 h 276225"/>
              <a:gd name="connsiteX30" fmla="*/ 104584 w 295275"/>
              <a:gd name="connsiteY30" fmla="*/ 93707 h 276225"/>
              <a:gd name="connsiteX31" fmla="*/ 121444 w 295275"/>
              <a:gd name="connsiteY31" fmla="*/ 59531 h 276225"/>
              <a:gd name="connsiteX32" fmla="*/ 83344 w 295275"/>
              <a:gd name="connsiteY32" fmla="*/ 26194 h 276225"/>
              <a:gd name="connsiteX33" fmla="*/ 26194 w 295275"/>
              <a:gd name="connsiteY33" fmla="*/ 140494 h 276225"/>
              <a:gd name="connsiteX34" fmla="*/ 45244 w 295275"/>
              <a:gd name="connsiteY34" fmla="*/ 178594 h 276225"/>
              <a:gd name="connsiteX35" fmla="*/ 76438 w 295275"/>
              <a:gd name="connsiteY35" fmla="*/ 145761 h 276225"/>
              <a:gd name="connsiteX36" fmla="*/ 93478 w 295275"/>
              <a:gd name="connsiteY36" fmla="*/ 154276 h 276225"/>
              <a:gd name="connsiteX37" fmla="*/ 45244 w 295275"/>
              <a:gd name="connsiteY37" fmla="*/ 197644 h 276225"/>
              <a:gd name="connsiteX38" fmla="*/ 7144 w 295275"/>
              <a:gd name="connsiteY38" fmla="*/ 140494 h 276225"/>
              <a:gd name="connsiteX39" fmla="*/ 83344 w 295275"/>
              <a:gd name="connsiteY39" fmla="*/ 7144 h 276225"/>
              <a:gd name="connsiteX40" fmla="*/ 140494 w 295275"/>
              <a:gd name="connsiteY40" fmla="*/ 59531 h 276225"/>
              <a:gd name="connsiteX41" fmla="*/ 119510 w 295275"/>
              <a:gd name="connsiteY41" fmla="*/ 105537 h 276225"/>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295275" h="276225">
                <a:moveTo>
                  <a:pt x="216694" y="7144"/>
                </a:moveTo>
                <a:cubicBezTo>
                  <a:pt x="181442" y="7144"/>
                  <a:pt x="159544" y="27213"/>
                  <a:pt x="159544" y="59531"/>
                </a:cubicBezTo>
                <a:cubicBezTo>
                  <a:pt x="159544" y="79077"/>
                  <a:pt x="170212" y="92535"/>
                  <a:pt x="180527" y="105537"/>
                </a:cubicBezTo>
                <a:cubicBezTo>
                  <a:pt x="183509" y="109309"/>
                  <a:pt x="186442" y="113205"/>
                  <a:pt x="189205" y="117196"/>
                </a:cubicBezTo>
                <a:cubicBezTo>
                  <a:pt x="171898" y="133617"/>
                  <a:pt x="159544" y="155781"/>
                  <a:pt x="159544" y="188119"/>
                </a:cubicBezTo>
                <a:lnTo>
                  <a:pt x="159544" y="273844"/>
                </a:lnTo>
                <a:lnTo>
                  <a:pt x="178594" y="273844"/>
                </a:lnTo>
                <a:lnTo>
                  <a:pt x="178594" y="188119"/>
                </a:lnTo>
                <a:cubicBezTo>
                  <a:pt x="178594" y="145571"/>
                  <a:pt x="203140" y="124577"/>
                  <a:pt x="240001" y="106156"/>
                </a:cubicBezTo>
                <a:lnTo>
                  <a:pt x="231486" y="89106"/>
                </a:lnTo>
                <a:cubicBezTo>
                  <a:pt x="222171" y="93774"/>
                  <a:pt x="212817" y="98993"/>
                  <a:pt x="204064" y="105118"/>
                </a:cubicBezTo>
                <a:cubicBezTo>
                  <a:pt x="201294" y="101240"/>
                  <a:pt x="198423" y="97435"/>
                  <a:pt x="195453" y="93707"/>
                </a:cubicBezTo>
                <a:cubicBezTo>
                  <a:pt x="186404" y="82296"/>
                  <a:pt x="178594" y="72438"/>
                  <a:pt x="178594" y="59531"/>
                </a:cubicBezTo>
                <a:cubicBezTo>
                  <a:pt x="178594" y="31975"/>
                  <a:pt x="199311" y="26194"/>
                  <a:pt x="216694" y="26194"/>
                </a:cubicBezTo>
                <a:cubicBezTo>
                  <a:pt x="247669" y="26194"/>
                  <a:pt x="273844" y="78534"/>
                  <a:pt x="273844" y="140494"/>
                </a:cubicBezTo>
                <a:cubicBezTo>
                  <a:pt x="273844" y="151952"/>
                  <a:pt x="271986" y="178594"/>
                  <a:pt x="254794" y="178594"/>
                </a:cubicBezTo>
                <a:cubicBezTo>
                  <a:pt x="245955" y="178594"/>
                  <a:pt x="233410" y="165392"/>
                  <a:pt x="223599" y="145761"/>
                </a:cubicBezTo>
                <a:lnTo>
                  <a:pt x="206559" y="154276"/>
                </a:lnTo>
                <a:cubicBezTo>
                  <a:pt x="213074" y="167316"/>
                  <a:pt x="230819" y="197644"/>
                  <a:pt x="254794" y="197644"/>
                </a:cubicBezTo>
                <a:cubicBezTo>
                  <a:pt x="278654" y="197644"/>
                  <a:pt x="292894" y="176279"/>
                  <a:pt x="292894" y="140494"/>
                </a:cubicBezTo>
                <a:cubicBezTo>
                  <a:pt x="292894" y="65713"/>
                  <a:pt x="259423" y="7144"/>
                  <a:pt x="216694" y="7144"/>
                </a:cubicBezTo>
                <a:moveTo>
                  <a:pt x="119510" y="105537"/>
                </a:moveTo>
                <a:cubicBezTo>
                  <a:pt x="116496" y="109331"/>
                  <a:pt x="113602" y="113219"/>
                  <a:pt x="110833" y="117196"/>
                </a:cubicBezTo>
                <a:cubicBezTo>
                  <a:pt x="128140" y="133617"/>
                  <a:pt x="140494" y="155781"/>
                  <a:pt x="140494" y="188119"/>
                </a:cubicBezTo>
                <a:lnTo>
                  <a:pt x="140494" y="273844"/>
                </a:lnTo>
                <a:lnTo>
                  <a:pt x="121444" y="273844"/>
                </a:lnTo>
                <a:lnTo>
                  <a:pt x="121444" y="188119"/>
                </a:lnTo>
                <a:cubicBezTo>
                  <a:pt x="121444" y="145571"/>
                  <a:pt x="96898" y="124577"/>
                  <a:pt x="60036" y="106156"/>
                </a:cubicBezTo>
                <a:lnTo>
                  <a:pt x="68551" y="89106"/>
                </a:lnTo>
                <a:cubicBezTo>
                  <a:pt x="77867" y="93774"/>
                  <a:pt x="87220" y="98993"/>
                  <a:pt x="95974" y="105118"/>
                </a:cubicBezTo>
                <a:cubicBezTo>
                  <a:pt x="98793" y="101156"/>
                  <a:pt x="101689" y="97355"/>
                  <a:pt x="104584" y="93707"/>
                </a:cubicBezTo>
                <a:cubicBezTo>
                  <a:pt x="113633" y="82296"/>
                  <a:pt x="121444" y="72438"/>
                  <a:pt x="121444" y="59531"/>
                </a:cubicBezTo>
                <a:cubicBezTo>
                  <a:pt x="121444" y="31975"/>
                  <a:pt x="100727" y="26194"/>
                  <a:pt x="83344" y="26194"/>
                </a:cubicBezTo>
                <a:cubicBezTo>
                  <a:pt x="52368" y="26194"/>
                  <a:pt x="26194" y="78534"/>
                  <a:pt x="26194" y="140494"/>
                </a:cubicBezTo>
                <a:cubicBezTo>
                  <a:pt x="26194" y="151952"/>
                  <a:pt x="28051" y="178594"/>
                  <a:pt x="45244" y="178594"/>
                </a:cubicBezTo>
                <a:cubicBezTo>
                  <a:pt x="54083" y="178594"/>
                  <a:pt x="66627" y="165392"/>
                  <a:pt x="76438" y="145761"/>
                </a:cubicBezTo>
                <a:lnTo>
                  <a:pt x="93478" y="154276"/>
                </a:lnTo>
                <a:cubicBezTo>
                  <a:pt x="86963" y="167316"/>
                  <a:pt x="69218" y="197644"/>
                  <a:pt x="45244" y="197644"/>
                </a:cubicBezTo>
                <a:cubicBezTo>
                  <a:pt x="21384" y="197644"/>
                  <a:pt x="7144" y="176279"/>
                  <a:pt x="7144" y="140494"/>
                </a:cubicBezTo>
                <a:cubicBezTo>
                  <a:pt x="7144" y="65713"/>
                  <a:pt x="40615" y="7144"/>
                  <a:pt x="83344" y="7144"/>
                </a:cubicBezTo>
                <a:cubicBezTo>
                  <a:pt x="118596" y="7144"/>
                  <a:pt x="140494" y="27213"/>
                  <a:pt x="140494" y="59531"/>
                </a:cubicBezTo>
                <a:cubicBezTo>
                  <a:pt x="140494" y="79077"/>
                  <a:pt x="129826" y="92535"/>
                  <a:pt x="119510" y="105537"/>
                </a:cubicBezTo>
              </a:path>
            </a:pathLst>
          </a:custGeom>
          <a:solidFill>
            <a:schemeClr val="bg1"/>
          </a:solidFill>
          <a:ln w="3175" cap="flat">
            <a:solidFill>
              <a:schemeClr val="bg1"/>
            </a:solidFill>
            <a:prstDash val="solid"/>
            <a:miter/>
          </a:ln>
        </p:spPr>
        <p:txBody>
          <a:bodyPr rtlCol="0" anchor="ctr"/>
          <a:lstStyle/>
          <a:p>
            <a:endParaRPr lang="en-US"/>
          </a:p>
        </p:txBody>
      </p:sp>
      <p:sp>
        <p:nvSpPr>
          <p:cNvPr id="71" name="Graphic 69">
            <a:extLst>
              <a:ext uri="{FF2B5EF4-FFF2-40B4-BE49-F238E27FC236}">
                <a16:creationId xmlns:a16="http://schemas.microsoft.com/office/drawing/2014/main" id="{A0657021-189A-4536-BFB5-5581570AC57A}"/>
              </a:ext>
            </a:extLst>
          </p:cNvPr>
          <p:cNvSpPr/>
          <p:nvPr/>
        </p:nvSpPr>
        <p:spPr>
          <a:xfrm>
            <a:off x="4000307" y="4090355"/>
            <a:ext cx="213464" cy="237184"/>
          </a:xfrm>
          <a:custGeom>
            <a:gdLst>
              <a:gd name="connsiteX0" fmla="*/ 413973 w 428625"/>
              <a:gd name="connsiteY0" fmla="*/ 268222 h 476250"/>
              <a:gd name="connsiteX1" fmla="*/ 417221 w 428625"/>
              <a:gd name="connsiteY1" fmla="*/ 261916 h 476250"/>
              <a:gd name="connsiteX2" fmla="*/ 407515 w 428625"/>
              <a:gd name="connsiteY2" fmla="*/ 188574 h 476250"/>
              <a:gd name="connsiteX3" fmla="*/ 380398 w 428625"/>
              <a:gd name="connsiteY3" fmla="*/ 113498 h 476250"/>
              <a:gd name="connsiteX4" fmla="*/ 359338 w 428625"/>
              <a:gd name="connsiteY4" fmla="*/ 105706 h 476250"/>
              <a:gd name="connsiteX5" fmla="*/ 331877 w 428625"/>
              <a:gd name="connsiteY5" fmla="*/ 41222 h 476250"/>
              <a:gd name="connsiteX6" fmla="*/ 318771 w 428625"/>
              <a:gd name="connsiteY6" fmla="*/ 37860 h 476250"/>
              <a:gd name="connsiteX7" fmla="*/ 318399 w 428625"/>
              <a:gd name="connsiteY7" fmla="*/ 37412 h 476250"/>
              <a:gd name="connsiteX8" fmla="*/ 228388 w 428625"/>
              <a:gd name="connsiteY8" fmla="*/ 11342 h 476250"/>
              <a:gd name="connsiteX9" fmla="*/ 216949 w 428625"/>
              <a:gd name="connsiteY9" fmla="*/ 20134 h 476250"/>
              <a:gd name="connsiteX10" fmla="*/ 205519 w 428625"/>
              <a:gd name="connsiteY10" fmla="*/ 11333 h 476250"/>
              <a:gd name="connsiteX11" fmla="*/ 115507 w 428625"/>
              <a:gd name="connsiteY11" fmla="*/ 37403 h 476250"/>
              <a:gd name="connsiteX12" fmla="*/ 115136 w 428625"/>
              <a:gd name="connsiteY12" fmla="*/ 37850 h 476250"/>
              <a:gd name="connsiteX13" fmla="*/ 102030 w 428625"/>
              <a:gd name="connsiteY13" fmla="*/ 41213 h 476250"/>
              <a:gd name="connsiteX14" fmla="*/ 74569 w 428625"/>
              <a:gd name="connsiteY14" fmla="*/ 105697 h 476250"/>
              <a:gd name="connsiteX15" fmla="*/ 53509 w 428625"/>
              <a:gd name="connsiteY15" fmla="*/ 113488 h 476250"/>
              <a:gd name="connsiteX16" fmla="*/ 26392 w 428625"/>
              <a:gd name="connsiteY16" fmla="*/ 188564 h 476250"/>
              <a:gd name="connsiteX17" fmla="*/ 16686 w 428625"/>
              <a:gd name="connsiteY17" fmla="*/ 261907 h 476250"/>
              <a:gd name="connsiteX18" fmla="*/ 19934 w 428625"/>
              <a:gd name="connsiteY18" fmla="*/ 268212 h 476250"/>
              <a:gd name="connsiteX19" fmla="*/ 10142 w 428625"/>
              <a:gd name="connsiteY19" fmla="*/ 320457 h 476250"/>
              <a:gd name="connsiteX20" fmla="*/ 39031 w 428625"/>
              <a:gd name="connsiteY20" fmla="*/ 360110 h 476250"/>
              <a:gd name="connsiteX21" fmla="*/ 56443 w 428625"/>
              <a:gd name="connsiteY21" fmla="*/ 417107 h 476250"/>
              <a:gd name="connsiteX22" fmla="*/ 91609 w 428625"/>
              <a:gd name="connsiteY22" fmla="*/ 438186 h 476250"/>
              <a:gd name="connsiteX23" fmla="*/ 149969 w 428625"/>
              <a:gd name="connsiteY23" fmla="*/ 475610 h 476250"/>
              <a:gd name="connsiteX24" fmla="*/ 160827 w 428625"/>
              <a:gd name="connsiteY24" fmla="*/ 474895 h 476250"/>
              <a:gd name="connsiteX25" fmla="*/ 216949 w 428625"/>
              <a:gd name="connsiteY25" fmla="*/ 443225 h 476250"/>
              <a:gd name="connsiteX26" fmla="*/ 273070 w 428625"/>
              <a:gd name="connsiteY26" fmla="*/ 474934 h 476250"/>
              <a:gd name="connsiteX27" fmla="*/ 283929 w 428625"/>
              <a:gd name="connsiteY27" fmla="*/ 475648 h 476250"/>
              <a:gd name="connsiteX28" fmla="*/ 342288 w 428625"/>
              <a:gd name="connsiteY28" fmla="*/ 438224 h 476250"/>
              <a:gd name="connsiteX29" fmla="*/ 377454 w 428625"/>
              <a:gd name="connsiteY29" fmla="*/ 417145 h 476250"/>
              <a:gd name="connsiteX30" fmla="*/ 394866 w 428625"/>
              <a:gd name="connsiteY30" fmla="*/ 360148 h 476250"/>
              <a:gd name="connsiteX31" fmla="*/ 423756 w 428625"/>
              <a:gd name="connsiteY31" fmla="*/ 320457 h 476250"/>
              <a:gd name="connsiteX32" fmla="*/ 413973 w 428625"/>
              <a:gd name="connsiteY32" fmla="*/ 268222 h 476250"/>
              <a:gd name="connsiteX33" fmla="*/ 158408 w 428625"/>
              <a:gd name="connsiteY33" fmla="*/ 456045 h 476250"/>
              <a:gd name="connsiteX34" fmla="*/ 107602 w 428625"/>
              <a:gd name="connsiteY34" fmla="*/ 426451 h 476250"/>
              <a:gd name="connsiteX35" fmla="*/ 97343 w 428625"/>
              <a:gd name="connsiteY35" fmla="*/ 419441 h 476250"/>
              <a:gd name="connsiteX36" fmla="*/ 70816 w 428625"/>
              <a:gd name="connsiteY36" fmla="*/ 404639 h 476250"/>
              <a:gd name="connsiteX37" fmla="*/ 59119 w 428625"/>
              <a:gd name="connsiteY37" fmla="*/ 356509 h 476250"/>
              <a:gd name="connsiteX38" fmla="*/ 52235 w 428625"/>
              <a:gd name="connsiteY38" fmla="*/ 344931 h 476250"/>
              <a:gd name="connsiteX39" fmla="*/ 51118 w 428625"/>
              <a:gd name="connsiteY39" fmla="*/ 344717 h 476250"/>
              <a:gd name="connsiteX40" fmla="*/ 28392 w 428625"/>
              <a:gd name="connsiteY40" fmla="*/ 315018 h 476250"/>
              <a:gd name="connsiteX41" fmla="*/ 32659 w 428625"/>
              <a:gd name="connsiteY41" fmla="*/ 282967 h 476250"/>
              <a:gd name="connsiteX42" fmla="*/ 75026 w 428625"/>
              <a:gd name="connsiteY42" fmla="*/ 301464 h 476250"/>
              <a:gd name="connsiteX43" fmla="*/ 86082 w 428625"/>
              <a:gd name="connsiteY43" fmla="*/ 293769 h 476250"/>
              <a:gd name="connsiteX44" fmla="*/ 78836 w 428625"/>
              <a:gd name="connsiteY44" fmla="*/ 282805 h 476250"/>
              <a:gd name="connsiteX45" fmla="*/ 34231 w 428625"/>
              <a:gd name="connsiteY45" fmla="*/ 254525 h 476250"/>
              <a:gd name="connsiteX46" fmla="*/ 44432 w 428625"/>
              <a:gd name="connsiteY46" fmla="*/ 195470 h 476250"/>
              <a:gd name="connsiteX47" fmla="*/ 45689 w 428625"/>
              <a:gd name="connsiteY47" fmla="*/ 188393 h 476250"/>
              <a:gd name="connsiteX48" fmla="*/ 62186 w 428625"/>
              <a:gd name="connsiteY48" fmla="*/ 130471 h 476250"/>
              <a:gd name="connsiteX49" fmla="*/ 116584 w 428625"/>
              <a:gd name="connsiteY49" fmla="*/ 130129 h 476250"/>
              <a:gd name="connsiteX50" fmla="*/ 135034 w 428625"/>
              <a:gd name="connsiteY50" fmla="*/ 173401 h 476250"/>
              <a:gd name="connsiteX51" fmla="*/ 143454 w 428625"/>
              <a:gd name="connsiteY51" fmla="*/ 183926 h 476250"/>
              <a:gd name="connsiteX52" fmla="*/ 153979 w 428625"/>
              <a:gd name="connsiteY52" fmla="*/ 175506 h 476250"/>
              <a:gd name="connsiteX53" fmla="*/ 127404 w 428625"/>
              <a:gd name="connsiteY53" fmla="*/ 114422 h 476250"/>
              <a:gd name="connsiteX54" fmla="*/ 93676 w 428625"/>
              <a:gd name="connsiteY54" fmla="*/ 103649 h 476250"/>
              <a:gd name="connsiteX55" fmla="*/ 109735 w 428625"/>
              <a:gd name="connsiteY55" fmla="*/ 58624 h 476250"/>
              <a:gd name="connsiteX56" fmla="*/ 151541 w 428625"/>
              <a:gd name="connsiteY56" fmla="*/ 79313 h 476250"/>
              <a:gd name="connsiteX57" fmla="*/ 164695 w 428625"/>
              <a:gd name="connsiteY57" fmla="*/ 82351 h 476250"/>
              <a:gd name="connsiteX58" fmla="*/ 167733 w 428625"/>
              <a:gd name="connsiteY58" fmla="*/ 69197 h 476250"/>
              <a:gd name="connsiteX59" fmla="*/ 140501 w 428625"/>
              <a:gd name="connsiteY59" fmla="*/ 42841 h 476250"/>
              <a:gd name="connsiteX60" fmla="*/ 197318 w 428625"/>
              <a:gd name="connsiteY60" fmla="*/ 28506 h 476250"/>
              <a:gd name="connsiteX61" fmla="*/ 207424 w 428625"/>
              <a:gd name="connsiteY61" fmla="*/ 48814 h 476250"/>
              <a:gd name="connsiteX62" fmla="*/ 207424 w 428625"/>
              <a:gd name="connsiteY62" fmla="*/ 139663 h 476250"/>
              <a:gd name="connsiteX63" fmla="*/ 204719 w 428625"/>
              <a:gd name="connsiteY63" fmla="*/ 137539 h 476250"/>
              <a:gd name="connsiteX64" fmla="*/ 172105 w 428625"/>
              <a:gd name="connsiteY64" fmla="*/ 133815 h 476250"/>
              <a:gd name="connsiteX65" fmla="*/ 166488 w 428625"/>
              <a:gd name="connsiteY65" fmla="*/ 146058 h 476250"/>
              <a:gd name="connsiteX66" fmla="*/ 178732 w 428625"/>
              <a:gd name="connsiteY66" fmla="*/ 151675 h 476250"/>
              <a:gd name="connsiteX67" fmla="*/ 179230 w 428625"/>
              <a:gd name="connsiteY67" fmla="*/ 151474 h 476250"/>
              <a:gd name="connsiteX68" fmla="*/ 194060 w 428625"/>
              <a:gd name="connsiteY68" fmla="*/ 153379 h 476250"/>
              <a:gd name="connsiteX69" fmla="*/ 207424 w 428625"/>
              <a:gd name="connsiteY69" fmla="*/ 182402 h 476250"/>
              <a:gd name="connsiteX70" fmla="*/ 207424 w 428625"/>
              <a:gd name="connsiteY70" fmla="*/ 344327 h 476250"/>
              <a:gd name="connsiteX71" fmla="*/ 202661 w 428625"/>
              <a:gd name="connsiteY71" fmla="*/ 340317 h 476250"/>
              <a:gd name="connsiteX72" fmla="*/ 164085 w 428625"/>
              <a:gd name="connsiteY72" fmla="*/ 330658 h 476250"/>
              <a:gd name="connsiteX73" fmla="*/ 157598 w 428625"/>
              <a:gd name="connsiteY73" fmla="*/ 342469 h 476250"/>
              <a:gd name="connsiteX74" fmla="*/ 169409 w 428625"/>
              <a:gd name="connsiteY74" fmla="*/ 348956 h 476250"/>
              <a:gd name="connsiteX75" fmla="*/ 191231 w 428625"/>
              <a:gd name="connsiteY75" fmla="*/ 355547 h 476250"/>
              <a:gd name="connsiteX76" fmla="*/ 207424 w 428625"/>
              <a:gd name="connsiteY76" fmla="*/ 384379 h 476250"/>
              <a:gd name="connsiteX77" fmla="*/ 207424 w 428625"/>
              <a:gd name="connsiteY77" fmla="*/ 414602 h 476250"/>
              <a:gd name="connsiteX78" fmla="*/ 158408 w 428625"/>
              <a:gd name="connsiteY78" fmla="*/ 456045 h 476250"/>
              <a:gd name="connsiteX79" fmla="*/ 405544 w 428625"/>
              <a:gd name="connsiteY79" fmla="*/ 315018 h 476250"/>
              <a:gd name="connsiteX80" fmla="*/ 382817 w 428625"/>
              <a:gd name="connsiteY80" fmla="*/ 344717 h 476250"/>
              <a:gd name="connsiteX81" fmla="*/ 374603 w 428625"/>
              <a:gd name="connsiteY81" fmla="*/ 355393 h 476250"/>
              <a:gd name="connsiteX82" fmla="*/ 374816 w 428625"/>
              <a:gd name="connsiteY82" fmla="*/ 356509 h 476250"/>
              <a:gd name="connsiteX83" fmla="*/ 363119 w 428625"/>
              <a:gd name="connsiteY83" fmla="*/ 404639 h 476250"/>
              <a:gd name="connsiteX84" fmla="*/ 336592 w 428625"/>
              <a:gd name="connsiteY84" fmla="*/ 419441 h 476250"/>
              <a:gd name="connsiteX85" fmla="*/ 326343 w 428625"/>
              <a:gd name="connsiteY85" fmla="*/ 426394 h 476250"/>
              <a:gd name="connsiteX86" fmla="*/ 275527 w 428625"/>
              <a:gd name="connsiteY86" fmla="*/ 456045 h 476250"/>
              <a:gd name="connsiteX87" fmla="*/ 226474 w 428625"/>
              <a:gd name="connsiteY87" fmla="*/ 414602 h 476250"/>
              <a:gd name="connsiteX88" fmla="*/ 226474 w 428625"/>
              <a:gd name="connsiteY88" fmla="*/ 138663 h 476250"/>
              <a:gd name="connsiteX89" fmla="*/ 231055 w 428625"/>
              <a:gd name="connsiteY89" fmla="*/ 126080 h 476250"/>
              <a:gd name="connsiteX90" fmla="*/ 250934 w 428625"/>
              <a:gd name="connsiteY90" fmla="*/ 121099 h 476250"/>
              <a:gd name="connsiteX91" fmla="*/ 261473 w 428625"/>
              <a:gd name="connsiteY91" fmla="*/ 112703 h 476250"/>
              <a:gd name="connsiteX92" fmla="*/ 253077 w 428625"/>
              <a:gd name="connsiteY92" fmla="*/ 102163 h 476250"/>
              <a:gd name="connsiteX93" fmla="*/ 226474 w 428625"/>
              <a:gd name="connsiteY93" fmla="*/ 106621 h 476250"/>
              <a:gd name="connsiteX94" fmla="*/ 226474 w 428625"/>
              <a:gd name="connsiteY94" fmla="*/ 48814 h 476250"/>
              <a:gd name="connsiteX95" fmla="*/ 236618 w 428625"/>
              <a:gd name="connsiteY95" fmla="*/ 28506 h 476250"/>
              <a:gd name="connsiteX96" fmla="*/ 293434 w 428625"/>
              <a:gd name="connsiteY96" fmla="*/ 42841 h 476250"/>
              <a:gd name="connsiteX97" fmla="*/ 266202 w 428625"/>
              <a:gd name="connsiteY97" fmla="*/ 69197 h 476250"/>
              <a:gd name="connsiteX98" fmla="*/ 269241 w 428625"/>
              <a:gd name="connsiteY98" fmla="*/ 82351 h 476250"/>
              <a:gd name="connsiteX99" fmla="*/ 282395 w 428625"/>
              <a:gd name="connsiteY99" fmla="*/ 79313 h 476250"/>
              <a:gd name="connsiteX100" fmla="*/ 324200 w 428625"/>
              <a:gd name="connsiteY100" fmla="*/ 58624 h 476250"/>
              <a:gd name="connsiteX101" fmla="*/ 340259 w 428625"/>
              <a:gd name="connsiteY101" fmla="*/ 103649 h 476250"/>
              <a:gd name="connsiteX102" fmla="*/ 306484 w 428625"/>
              <a:gd name="connsiteY102" fmla="*/ 114422 h 476250"/>
              <a:gd name="connsiteX103" fmla="*/ 279909 w 428625"/>
              <a:gd name="connsiteY103" fmla="*/ 175506 h 476250"/>
              <a:gd name="connsiteX104" fmla="*/ 290434 w 428625"/>
              <a:gd name="connsiteY104" fmla="*/ 183926 h 476250"/>
              <a:gd name="connsiteX105" fmla="*/ 298854 w 428625"/>
              <a:gd name="connsiteY105" fmla="*/ 173401 h 476250"/>
              <a:gd name="connsiteX106" fmla="*/ 317314 w 428625"/>
              <a:gd name="connsiteY106" fmla="*/ 130100 h 476250"/>
              <a:gd name="connsiteX107" fmla="*/ 371711 w 428625"/>
              <a:gd name="connsiteY107" fmla="*/ 130443 h 476250"/>
              <a:gd name="connsiteX108" fmla="*/ 388208 w 428625"/>
              <a:gd name="connsiteY108" fmla="*/ 188364 h 476250"/>
              <a:gd name="connsiteX109" fmla="*/ 389465 w 428625"/>
              <a:gd name="connsiteY109" fmla="*/ 195441 h 476250"/>
              <a:gd name="connsiteX110" fmla="*/ 399667 w 428625"/>
              <a:gd name="connsiteY110" fmla="*/ 254496 h 476250"/>
              <a:gd name="connsiteX111" fmla="*/ 355061 w 428625"/>
              <a:gd name="connsiteY111" fmla="*/ 282776 h 476250"/>
              <a:gd name="connsiteX112" fmla="*/ 347366 w 428625"/>
              <a:gd name="connsiteY112" fmla="*/ 293832 h 476250"/>
              <a:gd name="connsiteX113" fmla="*/ 358422 w 428625"/>
              <a:gd name="connsiteY113" fmla="*/ 301527 h 476250"/>
              <a:gd name="connsiteX114" fmla="*/ 358871 w 428625"/>
              <a:gd name="connsiteY114" fmla="*/ 301436 h 476250"/>
              <a:gd name="connsiteX115" fmla="*/ 401219 w 428625"/>
              <a:gd name="connsiteY115" fmla="*/ 282938 h 476250"/>
              <a:gd name="connsiteX116" fmla="*/ 405544 w 428625"/>
              <a:gd name="connsiteY116" fmla="*/ 315018 h 476250"/>
              <a:gd name="connsiteX117" fmla="*/ 255687 w 428625"/>
              <a:gd name="connsiteY117" fmla="*/ 215358 h 476250"/>
              <a:gd name="connsiteX118" fmla="*/ 254049 w 428625"/>
              <a:gd name="connsiteY118" fmla="*/ 201976 h 476250"/>
              <a:gd name="connsiteX119" fmla="*/ 267431 w 428625"/>
              <a:gd name="connsiteY119" fmla="*/ 200337 h 476250"/>
              <a:gd name="connsiteX120" fmla="*/ 318104 w 428625"/>
              <a:gd name="connsiteY120" fmla="*/ 214339 h 476250"/>
              <a:gd name="connsiteX121" fmla="*/ 349937 w 428625"/>
              <a:gd name="connsiteY121" fmla="*/ 163609 h 476250"/>
              <a:gd name="connsiteX122" fmla="*/ 360671 w 428625"/>
              <a:gd name="connsiteY122" fmla="*/ 155465 h 476250"/>
              <a:gd name="connsiteX123" fmla="*/ 368815 w 428625"/>
              <a:gd name="connsiteY123" fmla="*/ 166200 h 476250"/>
              <a:gd name="connsiteX124" fmla="*/ 325267 w 428625"/>
              <a:gd name="connsiteY124" fmla="*/ 231989 h 476250"/>
              <a:gd name="connsiteX125" fmla="*/ 314866 w 428625"/>
              <a:gd name="connsiteY125" fmla="*/ 234913 h 476250"/>
              <a:gd name="connsiteX126" fmla="*/ 320266 w 428625"/>
              <a:gd name="connsiteY126" fmla="*/ 245619 h 476250"/>
              <a:gd name="connsiteX127" fmla="*/ 343650 w 428625"/>
              <a:gd name="connsiteY127" fmla="*/ 253982 h 476250"/>
              <a:gd name="connsiteX128" fmla="*/ 353085 w 428625"/>
              <a:gd name="connsiteY128" fmla="*/ 263598 h 476250"/>
              <a:gd name="connsiteX129" fmla="*/ 343469 w 428625"/>
              <a:gd name="connsiteY129" fmla="*/ 273032 h 476250"/>
              <a:gd name="connsiteX130" fmla="*/ 343298 w 428625"/>
              <a:gd name="connsiteY130" fmla="*/ 273032 h 476250"/>
              <a:gd name="connsiteX131" fmla="*/ 305988 w 428625"/>
              <a:gd name="connsiteY131" fmla="*/ 258240 h 476250"/>
              <a:gd name="connsiteX132" fmla="*/ 295511 w 428625"/>
              <a:gd name="connsiteY132" fmla="*/ 234799 h 476250"/>
              <a:gd name="connsiteX133" fmla="*/ 255687 w 428625"/>
              <a:gd name="connsiteY133" fmla="*/ 215358 h 476250"/>
              <a:gd name="connsiteX134" fmla="*/ 345022 w 428625"/>
              <a:gd name="connsiteY134" fmla="*/ 351890 h 476250"/>
              <a:gd name="connsiteX135" fmla="*/ 335497 w 428625"/>
              <a:gd name="connsiteY135" fmla="*/ 361281 h 476250"/>
              <a:gd name="connsiteX136" fmla="*/ 335402 w 428625"/>
              <a:gd name="connsiteY136" fmla="*/ 361281 h 476250"/>
              <a:gd name="connsiteX137" fmla="*/ 316209 w 428625"/>
              <a:gd name="connsiteY137" fmla="*/ 364396 h 476250"/>
              <a:gd name="connsiteX138" fmla="*/ 315704 w 428625"/>
              <a:gd name="connsiteY138" fmla="*/ 364558 h 476250"/>
              <a:gd name="connsiteX139" fmla="*/ 295568 w 428625"/>
              <a:gd name="connsiteY139" fmla="*/ 376131 h 476250"/>
              <a:gd name="connsiteX140" fmla="*/ 283805 w 428625"/>
              <a:gd name="connsiteY140" fmla="*/ 408220 h 476250"/>
              <a:gd name="connsiteX141" fmla="*/ 274280 w 428625"/>
              <a:gd name="connsiteY141" fmla="*/ 417745 h 476250"/>
              <a:gd name="connsiteX142" fmla="*/ 264755 w 428625"/>
              <a:gd name="connsiteY142" fmla="*/ 408220 h 476250"/>
              <a:gd name="connsiteX143" fmla="*/ 282262 w 428625"/>
              <a:gd name="connsiteY143" fmla="*/ 362500 h 476250"/>
              <a:gd name="connsiteX144" fmla="*/ 303788 w 428625"/>
              <a:gd name="connsiteY144" fmla="*/ 348651 h 476250"/>
              <a:gd name="connsiteX145" fmla="*/ 293463 w 428625"/>
              <a:gd name="connsiteY145" fmla="*/ 311018 h 476250"/>
              <a:gd name="connsiteX146" fmla="*/ 256001 w 428625"/>
              <a:gd name="connsiteY146" fmla="*/ 293682 h 476250"/>
              <a:gd name="connsiteX147" fmla="*/ 247305 w 428625"/>
              <a:gd name="connsiteY147" fmla="*/ 283395 h 476250"/>
              <a:gd name="connsiteX148" fmla="*/ 257363 w 428625"/>
              <a:gd name="connsiteY148" fmla="*/ 274681 h 476250"/>
              <a:gd name="connsiteX149" fmla="*/ 257582 w 428625"/>
              <a:gd name="connsiteY149" fmla="*/ 274699 h 476250"/>
              <a:gd name="connsiteX150" fmla="*/ 308570 w 428625"/>
              <a:gd name="connsiteY150" fmla="*/ 299407 h 476250"/>
              <a:gd name="connsiteX151" fmla="*/ 322857 w 428625"/>
              <a:gd name="connsiteY151" fmla="*/ 343403 h 476250"/>
              <a:gd name="connsiteX152" fmla="*/ 335602 w 428625"/>
              <a:gd name="connsiteY152" fmla="*/ 342250 h 476250"/>
              <a:gd name="connsiteX153" fmla="*/ 345022 w 428625"/>
              <a:gd name="connsiteY153" fmla="*/ 351879 h 476250"/>
              <a:gd name="connsiteX154" fmla="*/ 345022 w 428625"/>
              <a:gd name="connsiteY154" fmla="*/ 351890 h 476250"/>
              <a:gd name="connsiteX155" fmla="*/ 75502 w 428625"/>
              <a:gd name="connsiteY155" fmla="*/ 176630 h 476250"/>
              <a:gd name="connsiteX156" fmla="*/ 83816 w 428625"/>
              <a:gd name="connsiteY156" fmla="*/ 166030 h 476250"/>
              <a:gd name="connsiteX157" fmla="*/ 94371 w 428625"/>
              <a:gd name="connsiteY157" fmla="*/ 174029 h 476250"/>
              <a:gd name="connsiteX158" fmla="*/ 126233 w 428625"/>
              <a:gd name="connsiteY158" fmla="*/ 224759 h 476250"/>
              <a:gd name="connsiteX159" fmla="*/ 176887 w 428625"/>
              <a:gd name="connsiteY159" fmla="*/ 210767 h 476250"/>
              <a:gd name="connsiteX160" fmla="*/ 190202 w 428625"/>
              <a:gd name="connsiteY160" fmla="*/ 212801 h 476250"/>
              <a:gd name="connsiteX161" fmla="*/ 188602 w 428625"/>
              <a:gd name="connsiteY161" fmla="*/ 225779 h 476250"/>
              <a:gd name="connsiteX162" fmla="*/ 148816 w 428625"/>
              <a:gd name="connsiteY162" fmla="*/ 245210 h 476250"/>
              <a:gd name="connsiteX163" fmla="*/ 138339 w 428625"/>
              <a:gd name="connsiteY163" fmla="*/ 268651 h 476250"/>
              <a:gd name="connsiteX164" fmla="*/ 101029 w 428625"/>
              <a:gd name="connsiteY164" fmla="*/ 283452 h 476250"/>
              <a:gd name="connsiteX165" fmla="*/ 100858 w 428625"/>
              <a:gd name="connsiteY165" fmla="*/ 283452 h 476250"/>
              <a:gd name="connsiteX166" fmla="*/ 91242 w 428625"/>
              <a:gd name="connsiteY166" fmla="*/ 274018 h 476250"/>
              <a:gd name="connsiteX167" fmla="*/ 100677 w 428625"/>
              <a:gd name="connsiteY167" fmla="*/ 264402 h 476250"/>
              <a:gd name="connsiteX168" fmla="*/ 124185 w 428625"/>
              <a:gd name="connsiteY168" fmla="*/ 255906 h 476250"/>
              <a:gd name="connsiteX169" fmla="*/ 129490 w 428625"/>
              <a:gd name="connsiteY169" fmla="*/ 245333 h 476250"/>
              <a:gd name="connsiteX170" fmla="*/ 119070 w 428625"/>
              <a:gd name="connsiteY170" fmla="*/ 242409 h 476250"/>
              <a:gd name="connsiteX171" fmla="*/ 75502 w 428625"/>
              <a:gd name="connsiteY171" fmla="*/ 176630 h 476250"/>
              <a:gd name="connsiteX172" fmla="*/ 141225 w 428625"/>
              <a:gd name="connsiteY172" fmla="*/ 372930 h 476250"/>
              <a:gd name="connsiteX173" fmla="*/ 158741 w 428625"/>
              <a:gd name="connsiteY173" fmla="*/ 418650 h 476250"/>
              <a:gd name="connsiteX174" fmla="*/ 149216 w 428625"/>
              <a:gd name="connsiteY174" fmla="*/ 428175 h 476250"/>
              <a:gd name="connsiteX175" fmla="*/ 139691 w 428625"/>
              <a:gd name="connsiteY175" fmla="*/ 418650 h 476250"/>
              <a:gd name="connsiteX176" fmla="*/ 127919 w 428625"/>
              <a:gd name="connsiteY176" fmla="*/ 386561 h 476250"/>
              <a:gd name="connsiteX177" fmla="*/ 88094 w 428625"/>
              <a:gd name="connsiteY177" fmla="*/ 371711 h 476250"/>
              <a:gd name="connsiteX178" fmla="*/ 88009 w 428625"/>
              <a:gd name="connsiteY178" fmla="*/ 371711 h 476250"/>
              <a:gd name="connsiteX179" fmla="*/ 78408 w 428625"/>
              <a:gd name="connsiteY179" fmla="*/ 362262 h 476250"/>
              <a:gd name="connsiteX180" fmla="*/ 87856 w 428625"/>
              <a:gd name="connsiteY180" fmla="*/ 352661 h 476250"/>
              <a:gd name="connsiteX181" fmla="*/ 100610 w 428625"/>
              <a:gd name="connsiteY181" fmla="*/ 353795 h 476250"/>
              <a:gd name="connsiteX182" fmla="*/ 114898 w 428625"/>
              <a:gd name="connsiteY182" fmla="*/ 309827 h 476250"/>
              <a:gd name="connsiteX183" fmla="*/ 165895 w 428625"/>
              <a:gd name="connsiteY183" fmla="*/ 285062 h 476250"/>
              <a:gd name="connsiteX184" fmla="*/ 176182 w 428625"/>
              <a:gd name="connsiteY184" fmla="*/ 293768 h 476250"/>
              <a:gd name="connsiteX185" fmla="*/ 167476 w 428625"/>
              <a:gd name="connsiteY185" fmla="*/ 304055 h 476250"/>
              <a:gd name="connsiteX186" fmla="*/ 130024 w 428625"/>
              <a:gd name="connsiteY186" fmla="*/ 321410 h 476250"/>
              <a:gd name="connsiteX187" fmla="*/ 119708 w 428625"/>
              <a:gd name="connsiteY187" fmla="*/ 359043 h 476250"/>
              <a:gd name="connsiteX188" fmla="*/ 141234 w 428625"/>
              <a:gd name="connsiteY188" fmla="*/ 372911 h 47625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428625" h="476250">
                <a:moveTo>
                  <a:pt x="413973" y="268222"/>
                </a:moveTo>
                <a:cubicBezTo>
                  <a:pt x="415197" y="266196"/>
                  <a:pt x="416282" y="264089"/>
                  <a:pt x="417221" y="261916"/>
                </a:cubicBezTo>
                <a:cubicBezTo>
                  <a:pt x="429604" y="232646"/>
                  <a:pt x="413411" y="199137"/>
                  <a:pt x="407515" y="188574"/>
                </a:cubicBezTo>
                <a:cubicBezTo>
                  <a:pt x="409620" y="175172"/>
                  <a:pt x="413783" y="130595"/>
                  <a:pt x="380398" y="113498"/>
                </a:cubicBezTo>
                <a:cubicBezTo>
                  <a:pt x="373720" y="110056"/>
                  <a:pt x="366647" y="107440"/>
                  <a:pt x="359338" y="105706"/>
                </a:cubicBezTo>
                <a:cubicBezTo>
                  <a:pt x="365443" y="72607"/>
                  <a:pt x="350118" y="49328"/>
                  <a:pt x="331877" y="41222"/>
                </a:cubicBezTo>
                <a:cubicBezTo>
                  <a:pt x="327717" y="39406"/>
                  <a:pt x="323292" y="38271"/>
                  <a:pt x="318771" y="37860"/>
                </a:cubicBezTo>
                <a:cubicBezTo>
                  <a:pt x="318628" y="37727"/>
                  <a:pt x="318561" y="37546"/>
                  <a:pt x="318399" y="37412"/>
                </a:cubicBezTo>
                <a:cubicBezTo>
                  <a:pt x="285062" y="10685"/>
                  <a:pt x="250639" y="684"/>
                  <a:pt x="228388" y="11342"/>
                </a:cubicBezTo>
                <a:cubicBezTo>
                  <a:pt x="224004" y="13443"/>
                  <a:pt x="220107" y="16438"/>
                  <a:pt x="216949" y="20134"/>
                </a:cubicBezTo>
                <a:cubicBezTo>
                  <a:pt x="213794" y="16435"/>
                  <a:pt x="209900" y="13438"/>
                  <a:pt x="205519" y="11333"/>
                </a:cubicBezTo>
                <a:cubicBezTo>
                  <a:pt x="183287" y="693"/>
                  <a:pt x="148797" y="10656"/>
                  <a:pt x="115507" y="37403"/>
                </a:cubicBezTo>
                <a:cubicBezTo>
                  <a:pt x="115346" y="37536"/>
                  <a:pt x="115279" y="37717"/>
                  <a:pt x="115136" y="37850"/>
                </a:cubicBezTo>
                <a:cubicBezTo>
                  <a:pt x="110613" y="38254"/>
                  <a:pt x="106187" y="39390"/>
                  <a:pt x="102030" y="41213"/>
                </a:cubicBezTo>
                <a:cubicBezTo>
                  <a:pt x="83789" y="49318"/>
                  <a:pt x="68463" y="72645"/>
                  <a:pt x="74569" y="105697"/>
                </a:cubicBezTo>
                <a:cubicBezTo>
                  <a:pt x="67259" y="107430"/>
                  <a:pt x="60187" y="110047"/>
                  <a:pt x="53509" y="113488"/>
                </a:cubicBezTo>
                <a:cubicBezTo>
                  <a:pt x="20172" y="130586"/>
                  <a:pt x="24287" y="175163"/>
                  <a:pt x="26392" y="188564"/>
                </a:cubicBezTo>
                <a:cubicBezTo>
                  <a:pt x="20496" y="199137"/>
                  <a:pt x="4255" y="232646"/>
                  <a:pt x="16686" y="261907"/>
                </a:cubicBezTo>
                <a:cubicBezTo>
                  <a:pt x="17625" y="264080"/>
                  <a:pt x="18710" y="266186"/>
                  <a:pt x="19934" y="268212"/>
                </a:cubicBezTo>
                <a:cubicBezTo>
                  <a:pt x="7594" y="282639"/>
                  <a:pt x="3864" y="302542"/>
                  <a:pt x="10142" y="320457"/>
                </a:cubicBezTo>
                <a:cubicBezTo>
                  <a:pt x="14766" y="336682"/>
                  <a:pt x="25005" y="350735"/>
                  <a:pt x="39031" y="360110"/>
                </a:cubicBezTo>
                <a:cubicBezTo>
                  <a:pt x="36273" y="380737"/>
                  <a:pt x="42629" y="401543"/>
                  <a:pt x="56443" y="417107"/>
                </a:cubicBezTo>
                <a:cubicBezTo>
                  <a:pt x="65355" y="428011"/>
                  <a:pt x="77791" y="435466"/>
                  <a:pt x="91609" y="438186"/>
                </a:cubicBezTo>
                <a:cubicBezTo>
                  <a:pt x="101543" y="461452"/>
                  <a:pt x="124680" y="476289"/>
                  <a:pt x="149969" y="475610"/>
                </a:cubicBezTo>
                <a:cubicBezTo>
                  <a:pt x="153600" y="475603"/>
                  <a:pt x="157227" y="475364"/>
                  <a:pt x="160827" y="474895"/>
                </a:cubicBezTo>
                <a:cubicBezTo>
                  <a:pt x="183378" y="473423"/>
                  <a:pt x="204032" y="461767"/>
                  <a:pt x="216949" y="443225"/>
                </a:cubicBezTo>
                <a:cubicBezTo>
                  <a:pt x="229858" y="461781"/>
                  <a:pt x="250513" y="473452"/>
                  <a:pt x="273070" y="474934"/>
                </a:cubicBezTo>
                <a:cubicBezTo>
                  <a:pt x="276670" y="475402"/>
                  <a:pt x="280298" y="475641"/>
                  <a:pt x="283929" y="475648"/>
                </a:cubicBezTo>
                <a:cubicBezTo>
                  <a:pt x="309216" y="476325"/>
                  <a:pt x="332353" y="461488"/>
                  <a:pt x="342288" y="438224"/>
                </a:cubicBezTo>
                <a:cubicBezTo>
                  <a:pt x="356106" y="435504"/>
                  <a:pt x="368542" y="428050"/>
                  <a:pt x="377454" y="417145"/>
                </a:cubicBezTo>
                <a:cubicBezTo>
                  <a:pt x="391269" y="401582"/>
                  <a:pt x="397625" y="380775"/>
                  <a:pt x="394866" y="360148"/>
                </a:cubicBezTo>
                <a:cubicBezTo>
                  <a:pt x="408899" y="350764"/>
                  <a:pt x="419140" y="336695"/>
                  <a:pt x="423756" y="320457"/>
                </a:cubicBezTo>
                <a:cubicBezTo>
                  <a:pt x="430032" y="302546"/>
                  <a:pt x="426306" y="282649"/>
                  <a:pt x="413973" y="268222"/>
                </a:cubicBezTo>
                <a:close/>
                <a:moveTo>
                  <a:pt x="158408" y="456045"/>
                </a:moveTo>
                <a:cubicBezTo>
                  <a:pt x="118574" y="461065"/>
                  <a:pt x="108583" y="429966"/>
                  <a:pt x="107602" y="426451"/>
                </a:cubicBezTo>
                <a:cubicBezTo>
                  <a:pt x="106387" y="421899"/>
                  <a:pt x="102026" y="418919"/>
                  <a:pt x="97343" y="419441"/>
                </a:cubicBezTo>
                <a:cubicBezTo>
                  <a:pt x="86778" y="418569"/>
                  <a:pt x="77105" y="413173"/>
                  <a:pt x="70816" y="404639"/>
                </a:cubicBezTo>
                <a:cubicBezTo>
                  <a:pt x="59211" y="391511"/>
                  <a:pt x="54834" y="373500"/>
                  <a:pt x="59119" y="356509"/>
                </a:cubicBezTo>
                <a:cubicBezTo>
                  <a:pt x="60416" y="351411"/>
                  <a:pt x="57334" y="346227"/>
                  <a:pt x="52235" y="344931"/>
                </a:cubicBezTo>
                <a:cubicBezTo>
                  <a:pt x="51867" y="344837"/>
                  <a:pt x="51495" y="344766"/>
                  <a:pt x="51118" y="344717"/>
                </a:cubicBezTo>
                <a:cubicBezTo>
                  <a:pt x="46175" y="344070"/>
                  <a:pt x="33488" y="332011"/>
                  <a:pt x="28392" y="315018"/>
                </a:cubicBezTo>
                <a:cubicBezTo>
                  <a:pt x="24642" y="304263"/>
                  <a:pt x="26226" y="292366"/>
                  <a:pt x="32659" y="282967"/>
                </a:cubicBezTo>
                <a:cubicBezTo>
                  <a:pt x="45051" y="292514"/>
                  <a:pt x="59600" y="298866"/>
                  <a:pt x="75026" y="301464"/>
                </a:cubicBezTo>
                <a:cubicBezTo>
                  <a:pt x="80204" y="302392"/>
                  <a:pt x="85154" y="298947"/>
                  <a:pt x="86082" y="293769"/>
                </a:cubicBezTo>
                <a:cubicBezTo>
                  <a:pt x="86979" y="288766"/>
                  <a:pt x="83790" y="283941"/>
                  <a:pt x="78836" y="282805"/>
                </a:cubicBezTo>
                <a:cubicBezTo>
                  <a:pt x="55176" y="277947"/>
                  <a:pt x="40165" y="268432"/>
                  <a:pt x="34231" y="254525"/>
                </a:cubicBezTo>
                <a:cubicBezTo>
                  <a:pt x="23448" y="229246"/>
                  <a:pt x="44213" y="195775"/>
                  <a:pt x="44432" y="195470"/>
                </a:cubicBezTo>
                <a:cubicBezTo>
                  <a:pt x="45745" y="193360"/>
                  <a:pt x="46195" y="190826"/>
                  <a:pt x="45689" y="188393"/>
                </a:cubicBezTo>
                <a:cubicBezTo>
                  <a:pt x="45594" y="187945"/>
                  <a:pt x="36536" y="143625"/>
                  <a:pt x="62186" y="130471"/>
                </a:cubicBezTo>
                <a:cubicBezTo>
                  <a:pt x="82189" y="120213"/>
                  <a:pt x="102049" y="120080"/>
                  <a:pt x="116584" y="130129"/>
                </a:cubicBezTo>
                <a:cubicBezTo>
                  <a:pt x="130223" y="140063"/>
                  <a:pt x="137308" y="156681"/>
                  <a:pt x="135034" y="173401"/>
                </a:cubicBezTo>
                <a:cubicBezTo>
                  <a:pt x="134453" y="178632"/>
                  <a:pt x="138223" y="183345"/>
                  <a:pt x="143454" y="183926"/>
                </a:cubicBezTo>
                <a:cubicBezTo>
                  <a:pt x="148685" y="184507"/>
                  <a:pt x="153398" y="180737"/>
                  <a:pt x="153979" y="175506"/>
                </a:cubicBezTo>
                <a:cubicBezTo>
                  <a:pt x="157040" y="151805"/>
                  <a:pt x="146831" y="128339"/>
                  <a:pt x="127404" y="114422"/>
                </a:cubicBezTo>
                <a:cubicBezTo>
                  <a:pt x="117457" y="107609"/>
                  <a:pt x="105731" y="103863"/>
                  <a:pt x="93676" y="103649"/>
                </a:cubicBezTo>
                <a:cubicBezTo>
                  <a:pt x="88847" y="79941"/>
                  <a:pt x="98124" y="63787"/>
                  <a:pt x="109735" y="58624"/>
                </a:cubicBezTo>
                <a:cubicBezTo>
                  <a:pt x="123661" y="52443"/>
                  <a:pt x="139682" y="60367"/>
                  <a:pt x="151541" y="79313"/>
                </a:cubicBezTo>
                <a:cubicBezTo>
                  <a:pt x="154334" y="83784"/>
                  <a:pt x="160224" y="85145"/>
                  <a:pt x="164695" y="82351"/>
                </a:cubicBezTo>
                <a:cubicBezTo>
                  <a:pt x="169166" y="79557"/>
                  <a:pt x="170527" y="73668"/>
                  <a:pt x="167733" y="69197"/>
                </a:cubicBezTo>
                <a:cubicBezTo>
                  <a:pt x="161258" y="58070"/>
                  <a:pt x="151834" y="48950"/>
                  <a:pt x="140501" y="42841"/>
                </a:cubicBezTo>
                <a:cubicBezTo>
                  <a:pt x="165609" y="26401"/>
                  <a:pt x="186554" y="23363"/>
                  <a:pt x="197318" y="28506"/>
                </a:cubicBezTo>
                <a:cubicBezTo>
                  <a:pt x="204507" y="32586"/>
                  <a:pt x="208505" y="40618"/>
                  <a:pt x="207424" y="48814"/>
                </a:cubicBezTo>
                <a:lnTo>
                  <a:pt x="207424" y="139663"/>
                </a:lnTo>
                <a:cubicBezTo>
                  <a:pt x="206528" y="138949"/>
                  <a:pt x="205662" y="138177"/>
                  <a:pt x="204719" y="137539"/>
                </a:cubicBezTo>
                <a:cubicBezTo>
                  <a:pt x="195205" y="130789"/>
                  <a:pt x="182896" y="129383"/>
                  <a:pt x="172105" y="133815"/>
                </a:cubicBezTo>
                <a:cubicBezTo>
                  <a:pt x="167173" y="135644"/>
                  <a:pt x="164658" y="141126"/>
                  <a:pt x="166488" y="146058"/>
                </a:cubicBezTo>
                <a:cubicBezTo>
                  <a:pt x="168318" y="150990"/>
                  <a:pt x="173799" y="153505"/>
                  <a:pt x="178732" y="151675"/>
                </a:cubicBezTo>
                <a:cubicBezTo>
                  <a:pt x="178899" y="151613"/>
                  <a:pt x="179066" y="151545"/>
                  <a:pt x="179230" y="151474"/>
                </a:cubicBezTo>
                <a:cubicBezTo>
                  <a:pt x="184165" y="149457"/>
                  <a:pt x="189796" y="150180"/>
                  <a:pt x="194060" y="153379"/>
                </a:cubicBezTo>
                <a:cubicBezTo>
                  <a:pt x="202885" y="160371"/>
                  <a:pt x="207849" y="171151"/>
                  <a:pt x="207424" y="182402"/>
                </a:cubicBezTo>
                <a:lnTo>
                  <a:pt x="207424" y="344327"/>
                </a:lnTo>
                <a:cubicBezTo>
                  <a:pt x="205890" y="342936"/>
                  <a:pt x="204309" y="341584"/>
                  <a:pt x="202661" y="340317"/>
                </a:cubicBezTo>
                <a:cubicBezTo>
                  <a:pt x="191976" y="331328"/>
                  <a:pt x="177745" y="327765"/>
                  <a:pt x="164085" y="330658"/>
                </a:cubicBezTo>
                <a:cubicBezTo>
                  <a:pt x="159032" y="332129"/>
                  <a:pt x="156128" y="337416"/>
                  <a:pt x="157598" y="342469"/>
                </a:cubicBezTo>
                <a:cubicBezTo>
                  <a:pt x="159069" y="347522"/>
                  <a:pt x="164356" y="350427"/>
                  <a:pt x="169409" y="348956"/>
                </a:cubicBezTo>
                <a:cubicBezTo>
                  <a:pt x="177293" y="347909"/>
                  <a:pt x="185246" y="350311"/>
                  <a:pt x="191231" y="355547"/>
                </a:cubicBezTo>
                <a:cubicBezTo>
                  <a:pt x="200749" y="362181"/>
                  <a:pt x="206712" y="372800"/>
                  <a:pt x="207424" y="384379"/>
                </a:cubicBezTo>
                <a:lnTo>
                  <a:pt x="207424" y="414602"/>
                </a:lnTo>
                <a:cubicBezTo>
                  <a:pt x="207424" y="414955"/>
                  <a:pt x="206090" y="449997"/>
                  <a:pt x="158408" y="456045"/>
                </a:cubicBezTo>
                <a:close/>
                <a:moveTo>
                  <a:pt x="405544" y="315018"/>
                </a:moveTo>
                <a:cubicBezTo>
                  <a:pt x="400448" y="332011"/>
                  <a:pt x="387761" y="344070"/>
                  <a:pt x="382817" y="344717"/>
                </a:cubicBezTo>
                <a:cubicBezTo>
                  <a:pt x="377600" y="345396"/>
                  <a:pt x="373923" y="350176"/>
                  <a:pt x="374603" y="355393"/>
                </a:cubicBezTo>
                <a:cubicBezTo>
                  <a:pt x="374651" y="355769"/>
                  <a:pt x="374723" y="356142"/>
                  <a:pt x="374816" y="356509"/>
                </a:cubicBezTo>
                <a:cubicBezTo>
                  <a:pt x="379101" y="373500"/>
                  <a:pt x="374725" y="391511"/>
                  <a:pt x="363119" y="404639"/>
                </a:cubicBezTo>
                <a:cubicBezTo>
                  <a:pt x="356828" y="413171"/>
                  <a:pt x="347156" y="418567"/>
                  <a:pt x="336592" y="419441"/>
                </a:cubicBezTo>
                <a:cubicBezTo>
                  <a:pt x="331930" y="418918"/>
                  <a:pt x="327581" y="421869"/>
                  <a:pt x="326343" y="426394"/>
                </a:cubicBezTo>
                <a:cubicBezTo>
                  <a:pt x="325391" y="429966"/>
                  <a:pt x="315342" y="461132"/>
                  <a:pt x="275527" y="456045"/>
                </a:cubicBezTo>
                <a:cubicBezTo>
                  <a:pt x="227807" y="449997"/>
                  <a:pt x="226474" y="414955"/>
                  <a:pt x="226474" y="414602"/>
                </a:cubicBezTo>
                <a:lnTo>
                  <a:pt x="226474" y="138663"/>
                </a:lnTo>
                <a:cubicBezTo>
                  <a:pt x="226081" y="133999"/>
                  <a:pt x="227757" y="129400"/>
                  <a:pt x="231055" y="126080"/>
                </a:cubicBezTo>
                <a:cubicBezTo>
                  <a:pt x="236871" y="122093"/>
                  <a:pt x="243924" y="120325"/>
                  <a:pt x="250934" y="121099"/>
                </a:cubicBezTo>
                <a:cubicBezTo>
                  <a:pt x="256163" y="121690"/>
                  <a:pt x="260882" y="117932"/>
                  <a:pt x="261473" y="112703"/>
                </a:cubicBezTo>
                <a:cubicBezTo>
                  <a:pt x="262065" y="107473"/>
                  <a:pt x="258306" y="102755"/>
                  <a:pt x="253077" y="102163"/>
                </a:cubicBezTo>
                <a:cubicBezTo>
                  <a:pt x="243974" y="101362"/>
                  <a:pt x="234818" y="102897"/>
                  <a:pt x="226474" y="106621"/>
                </a:cubicBezTo>
                <a:lnTo>
                  <a:pt x="226474" y="48814"/>
                </a:lnTo>
                <a:cubicBezTo>
                  <a:pt x="225400" y="40610"/>
                  <a:pt x="229414" y="32575"/>
                  <a:pt x="236618" y="28506"/>
                </a:cubicBezTo>
                <a:cubicBezTo>
                  <a:pt x="247381" y="23363"/>
                  <a:pt x="268327" y="26401"/>
                  <a:pt x="293434" y="42841"/>
                </a:cubicBezTo>
                <a:cubicBezTo>
                  <a:pt x="282104" y="48952"/>
                  <a:pt x="272680" y="58072"/>
                  <a:pt x="266202" y="69197"/>
                </a:cubicBezTo>
                <a:cubicBezTo>
                  <a:pt x="263409" y="73668"/>
                  <a:pt x="264770" y="79557"/>
                  <a:pt x="269241" y="82351"/>
                </a:cubicBezTo>
                <a:cubicBezTo>
                  <a:pt x="273712" y="85145"/>
                  <a:pt x="279601" y="83784"/>
                  <a:pt x="282395" y="79313"/>
                </a:cubicBezTo>
                <a:cubicBezTo>
                  <a:pt x="294263" y="60367"/>
                  <a:pt x="310275" y="52443"/>
                  <a:pt x="324200" y="58624"/>
                </a:cubicBezTo>
                <a:cubicBezTo>
                  <a:pt x="335811" y="63787"/>
                  <a:pt x="345089" y="79941"/>
                  <a:pt x="340259" y="103649"/>
                </a:cubicBezTo>
                <a:cubicBezTo>
                  <a:pt x="328188" y="103854"/>
                  <a:pt x="316444" y="107600"/>
                  <a:pt x="306484" y="114422"/>
                </a:cubicBezTo>
                <a:cubicBezTo>
                  <a:pt x="287057" y="128339"/>
                  <a:pt x="276848" y="151805"/>
                  <a:pt x="279909" y="175506"/>
                </a:cubicBezTo>
                <a:cubicBezTo>
                  <a:pt x="280490" y="180737"/>
                  <a:pt x="285202" y="184507"/>
                  <a:pt x="290434" y="183926"/>
                </a:cubicBezTo>
                <a:cubicBezTo>
                  <a:pt x="295665" y="183345"/>
                  <a:pt x="299435" y="178632"/>
                  <a:pt x="298854" y="173401"/>
                </a:cubicBezTo>
                <a:cubicBezTo>
                  <a:pt x="296571" y="156670"/>
                  <a:pt x="303661" y="140037"/>
                  <a:pt x="317314" y="130100"/>
                </a:cubicBezTo>
                <a:cubicBezTo>
                  <a:pt x="331849" y="120051"/>
                  <a:pt x="351689" y="120184"/>
                  <a:pt x="371711" y="130443"/>
                </a:cubicBezTo>
                <a:cubicBezTo>
                  <a:pt x="397362" y="143578"/>
                  <a:pt x="388303" y="187917"/>
                  <a:pt x="388208" y="188364"/>
                </a:cubicBezTo>
                <a:cubicBezTo>
                  <a:pt x="387702" y="190797"/>
                  <a:pt x="388152" y="193332"/>
                  <a:pt x="389465" y="195441"/>
                </a:cubicBezTo>
                <a:cubicBezTo>
                  <a:pt x="389685" y="195775"/>
                  <a:pt x="410421" y="229246"/>
                  <a:pt x="399667" y="254496"/>
                </a:cubicBezTo>
                <a:cubicBezTo>
                  <a:pt x="393733" y="268403"/>
                  <a:pt x="378712" y="277918"/>
                  <a:pt x="355061" y="282776"/>
                </a:cubicBezTo>
                <a:cubicBezTo>
                  <a:pt x="349883" y="283704"/>
                  <a:pt x="346438" y="288654"/>
                  <a:pt x="347366" y="293832"/>
                </a:cubicBezTo>
                <a:cubicBezTo>
                  <a:pt x="348294" y="299011"/>
                  <a:pt x="353244" y="302456"/>
                  <a:pt x="358422" y="301527"/>
                </a:cubicBezTo>
                <a:cubicBezTo>
                  <a:pt x="358572" y="301500"/>
                  <a:pt x="358723" y="301470"/>
                  <a:pt x="358871" y="301436"/>
                </a:cubicBezTo>
                <a:cubicBezTo>
                  <a:pt x="374290" y="298834"/>
                  <a:pt x="388833" y="292482"/>
                  <a:pt x="401219" y="282938"/>
                </a:cubicBezTo>
                <a:cubicBezTo>
                  <a:pt x="407681" y="292335"/>
                  <a:pt x="409286" y="304246"/>
                  <a:pt x="405544" y="315018"/>
                </a:cubicBezTo>
                <a:close/>
                <a:moveTo>
                  <a:pt x="255687" y="215358"/>
                </a:moveTo>
                <a:cubicBezTo>
                  <a:pt x="251539" y="212115"/>
                  <a:pt x="250805" y="206124"/>
                  <a:pt x="254049" y="201976"/>
                </a:cubicBezTo>
                <a:cubicBezTo>
                  <a:pt x="257292" y="197827"/>
                  <a:pt x="263283" y="197094"/>
                  <a:pt x="267431" y="200337"/>
                </a:cubicBezTo>
                <a:cubicBezTo>
                  <a:pt x="286767" y="215434"/>
                  <a:pt x="303807" y="220140"/>
                  <a:pt x="318104" y="214339"/>
                </a:cubicBezTo>
                <a:cubicBezTo>
                  <a:pt x="336297" y="206948"/>
                  <a:pt x="347213" y="183535"/>
                  <a:pt x="349937" y="163609"/>
                </a:cubicBezTo>
                <a:cubicBezTo>
                  <a:pt x="350652" y="158396"/>
                  <a:pt x="355458" y="154750"/>
                  <a:pt x="360671" y="155465"/>
                </a:cubicBezTo>
                <a:cubicBezTo>
                  <a:pt x="365884" y="156180"/>
                  <a:pt x="369531" y="160987"/>
                  <a:pt x="368815" y="166200"/>
                </a:cubicBezTo>
                <a:cubicBezTo>
                  <a:pt x="365596" y="189698"/>
                  <a:pt x="352251" y="221026"/>
                  <a:pt x="325267" y="231989"/>
                </a:cubicBezTo>
                <a:cubicBezTo>
                  <a:pt x="321912" y="233326"/>
                  <a:pt x="318426" y="234306"/>
                  <a:pt x="314866" y="234913"/>
                </a:cubicBezTo>
                <a:cubicBezTo>
                  <a:pt x="315718" y="238886"/>
                  <a:pt x="317577" y="242573"/>
                  <a:pt x="320266" y="245619"/>
                </a:cubicBezTo>
                <a:cubicBezTo>
                  <a:pt x="326569" y="251521"/>
                  <a:pt x="335035" y="254549"/>
                  <a:pt x="343650" y="253982"/>
                </a:cubicBezTo>
                <a:cubicBezTo>
                  <a:pt x="348911" y="254032"/>
                  <a:pt x="353135" y="258337"/>
                  <a:pt x="353085" y="263598"/>
                </a:cubicBezTo>
                <a:cubicBezTo>
                  <a:pt x="353035" y="268858"/>
                  <a:pt x="348730" y="273082"/>
                  <a:pt x="343469" y="273032"/>
                </a:cubicBezTo>
                <a:lnTo>
                  <a:pt x="343298" y="273032"/>
                </a:lnTo>
                <a:cubicBezTo>
                  <a:pt x="329322" y="273641"/>
                  <a:pt x="315750" y="268260"/>
                  <a:pt x="305988" y="258240"/>
                </a:cubicBezTo>
                <a:cubicBezTo>
                  <a:pt x="300247" y="251639"/>
                  <a:pt x="296600" y="243479"/>
                  <a:pt x="295511" y="234799"/>
                </a:cubicBezTo>
                <a:cubicBezTo>
                  <a:pt x="280846" y="231672"/>
                  <a:pt x="267173" y="224997"/>
                  <a:pt x="255687" y="215358"/>
                </a:cubicBezTo>
                <a:close/>
                <a:moveTo>
                  <a:pt x="345022" y="351890"/>
                </a:moveTo>
                <a:cubicBezTo>
                  <a:pt x="344949" y="357098"/>
                  <a:pt x="340706" y="361282"/>
                  <a:pt x="335497" y="361281"/>
                </a:cubicBezTo>
                <a:lnTo>
                  <a:pt x="335402" y="361281"/>
                </a:lnTo>
                <a:cubicBezTo>
                  <a:pt x="328884" y="361352"/>
                  <a:pt x="322414" y="362401"/>
                  <a:pt x="316209" y="364396"/>
                </a:cubicBezTo>
                <a:cubicBezTo>
                  <a:pt x="316047" y="364463"/>
                  <a:pt x="315875" y="364501"/>
                  <a:pt x="315704" y="364558"/>
                </a:cubicBezTo>
                <a:cubicBezTo>
                  <a:pt x="308173" y="366773"/>
                  <a:pt x="301274" y="370740"/>
                  <a:pt x="295568" y="376131"/>
                </a:cubicBezTo>
                <a:cubicBezTo>
                  <a:pt x="287422" y="384768"/>
                  <a:pt x="283171" y="396365"/>
                  <a:pt x="283805" y="408220"/>
                </a:cubicBezTo>
                <a:cubicBezTo>
                  <a:pt x="283805" y="413481"/>
                  <a:pt x="279540" y="417745"/>
                  <a:pt x="274280" y="417745"/>
                </a:cubicBezTo>
                <a:cubicBezTo>
                  <a:pt x="269019" y="417745"/>
                  <a:pt x="264755" y="413481"/>
                  <a:pt x="264755" y="408220"/>
                </a:cubicBezTo>
                <a:cubicBezTo>
                  <a:pt x="264034" y="391218"/>
                  <a:pt x="270369" y="374673"/>
                  <a:pt x="282262" y="362500"/>
                </a:cubicBezTo>
                <a:cubicBezTo>
                  <a:pt x="288457" y="356514"/>
                  <a:pt x="295772" y="351808"/>
                  <a:pt x="303788" y="348651"/>
                </a:cubicBezTo>
                <a:cubicBezTo>
                  <a:pt x="304749" y="335295"/>
                  <a:pt x="301105" y="322013"/>
                  <a:pt x="293463" y="311018"/>
                </a:cubicBezTo>
                <a:cubicBezTo>
                  <a:pt x="284008" y="300176"/>
                  <a:pt x="270385" y="293873"/>
                  <a:pt x="256001" y="293682"/>
                </a:cubicBezTo>
                <a:cubicBezTo>
                  <a:pt x="250760" y="293243"/>
                  <a:pt x="246866" y="288638"/>
                  <a:pt x="247305" y="283395"/>
                </a:cubicBezTo>
                <a:cubicBezTo>
                  <a:pt x="247676" y="278211"/>
                  <a:pt x="252180" y="274309"/>
                  <a:pt x="257363" y="274681"/>
                </a:cubicBezTo>
                <a:cubicBezTo>
                  <a:pt x="257437" y="274686"/>
                  <a:pt x="257510" y="274692"/>
                  <a:pt x="257582" y="274699"/>
                </a:cubicBezTo>
                <a:cubicBezTo>
                  <a:pt x="277345" y="275201"/>
                  <a:pt x="295929" y="284207"/>
                  <a:pt x="308570" y="299407"/>
                </a:cubicBezTo>
                <a:cubicBezTo>
                  <a:pt x="317880" y="312185"/>
                  <a:pt x="322884" y="327593"/>
                  <a:pt x="322857" y="343403"/>
                </a:cubicBezTo>
                <a:cubicBezTo>
                  <a:pt x="327070" y="342696"/>
                  <a:pt x="331331" y="342310"/>
                  <a:pt x="335602" y="342250"/>
                </a:cubicBezTo>
                <a:cubicBezTo>
                  <a:pt x="340862" y="342307"/>
                  <a:pt x="345080" y="346618"/>
                  <a:pt x="345022" y="351879"/>
                </a:cubicBezTo>
                <a:cubicBezTo>
                  <a:pt x="345022" y="351883"/>
                  <a:pt x="345022" y="351886"/>
                  <a:pt x="345022" y="351890"/>
                </a:cubicBezTo>
                <a:close/>
                <a:moveTo>
                  <a:pt x="75502" y="176630"/>
                </a:moveTo>
                <a:cubicBezTo>
                  <a:pt x="74871" y="171407"/>
                  <a:pt x="78593" y="166662"/>
                  <a:pt x="83816" y="166030"/>
                </a:cubicBezTo>
                <a:cubicBezTo>
                  <a:pt x="88916" y="165414"/>
                  <a:pt x="93586" y="168952"/>
                  <a:pt x="94371" y="174029"/>
                </a:cubicBezTo>
                <a:cubicBezTo>
                  <a:pt x="97115" y="193965"/>
                  <a:pt x="108021" y="217378"/>
                  <a:pt x="126233" y="224759"/>
                </a:cubicBezTo>
                <a:cubicBezTo>
                  <a:pt x="140520" y="230570"/>
                  <a:pt x="157560" y="225855"/>
                  <a:pt x="176887" y="210767"/>
                </a:cubicBezTo>
                <a:cubicBezTo>
                  <a:pt x="181125" y="207652"/>
                  <a:pt x="187087" y="208562"/>
                  <a:pt x="190202" y="212801"/>
                </a:cubicBezTo>
                <a:cubicBezTo>
                  <a:pt x="193192" y="216867"/>
                  <a:pt x="192490" y="222560"/>
                  <a:pt x="188602" y="225779"/>
                </a:cubicBezTo>
                <a:cubicBezTo>
                  <a:pt x="177128" y="235410"/>
                  <a:pt x="163468" y="242083"/>
                  <a:pt x="148816" y="245210"/>
                </a:cubicBezTo>
                <a:cubicBezTo>
                  <a:pt x="147737" y="253893"/>
                  <a:pt x="144088" y="262055"/>
                  <a:pt x="138339" y="268651"/>
                </a:cubicBezTo>
                <a:cubicBezTo>
                  <a:pt x="128577" y="278670"/>
                  <a:pt x="115005" y="284054"/>
                  <a:pt x="101029" y="283452"/>
                </a:cubicBezTo>
                <a:lnTo>
                  <a:pt x="100858" y="283452"/>
                </a:lnTo>
                <a:cubicBezTo>
                  <a:pt x="95597" y="283502"/>
                  <a:pt x="91292" y="279279"/>
                  <a:pt x="91242" y="274018"/>
                </a:cubicBezTo>
                <a:cubicBezTo>
                  <a:pt x="91193" y="268757"/>
                  <a:pt x="95416" y="264452"/>
                  <a:pt x="100677" y="264402"/>
                </a:cubicBezTo>
                <a:cubicBezTo>
                  <a:pt x="109356" y="264981"/>
                  <a:pt x="117881" y="261899"/>
                  <a:pt x="124185" y="255906"/>
                </a:cubicBezTo>
                <a:cubicBezTo>
                  <a:pt x="126815" y="252884"/>
                  <a:pt x="128640" y="249248"/>
                  <a:pt x="129490" y="245333"/>
                </a:cubicBezTo>
                <a:cubicBezTo>
                  <a:pt x="125924" y="244728"/>
                  <a:pt x="122431" y="243747"/>
                  <a:pt x="119070" y="242409"/>
                </a:cubicBezTo>
                <a:cubicBezTo>
                  <a:pt x="92076" y="231446"/>
                  <a:pt x="78731" y="200109"/>
                  <a:pt x="75502" y="176630"/>
                </a:cubicBezTo>
                <a:close/>
                <a:moveTo>
                  <a:pt x="141225" y="372930"/>
                </a:moveTo>
                <a:cubicBezTo>
                  <a:pt x="153123" y="385100"/>
                  <a:pt x="159462" y="401646"/>
                  <a:pt x="158741" y="418650"/>
                </a:cubicBezTo>
                <a:cubicBezTo>
                  <a:pt x="158741" y="423911"/>
                  <a:pt x="154477" y="428175"/>
                  <a:pt x="149216" y="428175"/>
                </a:cubicBezTo>
                <a:cubicBezTo>
                  <a:pt x="143956" y="428175"/>
                  <a:pt x="139691" y="423911"/>
                  <a:pt x="139691" y="418650"/>
                </a:cubicBezTo>
                <a:cubicBezTo>
                  <a:pt x="140325" y="406794"/>
                  <a:pt x="136069" y="395195"/>
                  <a:pt x="127919" y="386561"/>
                </a:cubicBezTo>
                <a:cubicBezTo>
                  <a:pt x="116768" y="377143"/>
                  <a:pt x="102690" y="371894"/>
                  <a:pt x="88094" y="371711"/>
                </a:cubicBezTo>
                <a:lnTo>
                  <a:pt x="88009" y="371711"/>
                </a:lnTo>
                <a:cubicBezTo>
                  <a:pt x="82748" y="371753"/>
                  <a:pt x="78449" y="367523"/>
                  <a:pt x="78408" y="362262"/>
                </a:cubicBezTo>
                <a:cubicBezTo>
                  <a:pt x="78366" y="357002"/>
                  <a:pt x="82596" y="352703"/>
                  <a:pt x="87856" y="352661"/>
                </a:cubicBezTo>
                <a:cubicBezTo>
                  <a:pt x="92132" y="352680"/>
                  <a:pt x="96398" y="353059"/>
                  <a:pt x="100610" y="353795"/>
                </a:cubicBezTo>
                <a:cubicBezTo>
                  <a:pt x="100592" y="337995"/>
                  <a:pt x="105596" y="322598"/>
                  <a:pt x="114898" y="309827"/>
                </a:cubicBezTo>
                <a:cubicBezTo>
                  <a:pt x="127537" y="294613"/>
                  <a:pt x="146123" y="285587"/>
                  <a:pt x="165895" y="285062"/>
                </a:cubicBezTo>
                <a:cubicBezTo>
                  <a:pt x="171139" y="284626"/>
                  <a:pt x="175745" y="288524"/>
                  <a:pt x="176182" y="293768"/>
                </a:cubicBezTo>
                <a:cubicBezTo>
                  <a:pt x="176618" y="299013"/>
                  <a:pt x="172720" y="303619"/>
                  <a:pt x="167476" y="304055"/>
                </a:cubicBezTo>
                <a:cubicBezTo>
                  <a:pt x="153092" y="304253"/>
                  <a:pt x="139473" y="310563"/>
                  <a:pt x="130024" y="321410"/>
                </a:cubicBezTo>
                <a:cubicBezTo>
                  <a:pt x="122391" y="332409"/>
                  <a:pt x="118752" y="345689"/>
                  <a:pt x="119708" y="359043"/>
                </a:cubicBezTo>
                <a:cubicBezTo>
                  <a:pt x="127722" y="362212"/>
                  <a:pt x="135036" y="366924"/>
                  <a:pt x="141234" y="372911"/>
                </a:cubicBezTo>
                <a:close/>
              </a:path>
            </a:pathLst>
          </a:custGeom>
          <a:solidFill>
            <a:schemeClr val="bg1"/>
          </a:solidFill>
          <a:ln w="9525" cap="flat">
            <a:solidFill>
              <a:schemeClr val="bg1"/>
            </a:solidFill>
            <a:prstDash val="solid"/>
            <a:miter/>
          </a:ln>
        </p:spPr>
        <p:txBody>
          <a:bodyPr rtlCol="0" anchor="ctr"/>
          <a:lstStyle/>
          <a:p>
            <a:endParaRPr lang="en-US"/>
          </a:p>
        </p:txBody>
      </p:sp>
      <p:grpSp>
        <p:nvGrpSpPr>
          <p:cNvPr id="4" name="Group 3">
            <a:extLst>
              <a:ext uri="{FF2B5EF4-FFF2-40B4-BE49-F238E27FC236}">
                <a16:creationId xmlns:a16="http://schemas.microsoft.com/office/drawing/2014/main" id="{582DF3A0-7BEE-4E44-8349-191A774485A8}"/>
              </a:ext>
            </a:extLst>
          </p:cNvPr>
          <p:cNvGrpSpPr/>
          <p:nvPr/>
        </p:nvGrpSpPr>
        <p:grpSpPr>
          <a:xfrm>
            <a:off x="338632" y="1308099"/>
            <a:ext cx="3319610" cy="914400"/>
            <a:chOff x="342900" y="1308099"/>
            <a:chExt cx="3319610" cy="914400"/>
          </a:xfrm>
        </p:grpSpPr>
        <p:sp>
          <p:nvSpPr>
            <p:cNvPr id="26" name="TextBox 25">
              <a:extLst>
                <a:ext uri="{FF2B5EF4-FFF2-40B4-BE49-F238E27FC236}">
                  <a16:creationId xmlns:a16="http://schemas.microsoft.com/office/drawing/2014/main" id="{FCDBF5AB-687D-44C7-B190-8DC427C142CB}"/>
                </a:ext>
              </a:extLst>
            </p:cNvPr>
            <p:cNvSpPr txBox="1"/>
            <p:nvPr/>
          </p:nvSpPr>
          <p:spPr>
            <a:xfrm>
              <a:off x="342900" y="1308099"/>
              <a:ext cx="3319610" cy="914400"/>
            </a:xfrm>
            <a:prstGeom prst="roundRect">
              <a:avLst>
                <a:gd name="adj" fmla="val 0"/>
              </a:avLst>
            </a:prstGeom>
            <a:solidFill>
              <a:schemeClr val="accent6">
                <a:alpha val="20000"/>
              </a:schemeClr>
            </a:solidFill>
            <a:effectLst/>
          </p:spPr>
          <p:txBody>
            <a:bodyPr wrap="square" rtlCol="0" anchor="ctr">
              <a:noAutofit/>
            </a:bodyPr>
            <a:lstStyle/>
            <a:p>
              <a:pPr algn="ctr"/>
              <a:r>
                <a:rPr lang="en-US" sz="1400" b="1">
                  <a:solidFill>
                    <a:schemeClr val="accent6"/>
                  </a:solidFill>
                  <a:latin typeface="Arial Black" panose="020b0a04020102020204" pitchFamily="34" charset="0"/>
                  <a:cs typeface="Arial Narrow" panose="020b0604020202020204" pitchFamily="34" charset="0"/>
                </a:rPr>
                <a:t>39</a:t>
              </a:r>
              <a:r>
                <a:rPr lang="en-US" sz="1400" b="1">
                  <a:solidFill>
                    <a:schemeClr val="accent6"/>
                  </a:solidFill>
                  <a:latin typeface="+mj-lt"/>
                  <a:cs typeface="Arial Narrow" panose="020b0604020202020204" pitchFamily="34" charset="0"/>
                </a:rPr>
                <a:t> PRECLINICAL </a:t>
              </a:r>
              <a:r>
                <a:rPr lang="en-US" sz="1400">
                  <a:solidFill>
                    <a:schemeClr val="accent6"/>
                  </a:solidFill>
                  <a:latin typeface="+mj-lt"/>
                  <a:cs typeface="Arial Narrow" panose="020b0604020202020204" pitchFamily="34" charset="0"/>
                </a:rPr>
                <a:t>and </a:t>
              </a:r>
              <a:r>
                <a:rPr lang="en-US" sz="1400" b="1">
                  <a:solidFill>
                    <a:schemeClr val="accent6"/>
                  </a:solidFill>
                  <a:latin typeface="+mj-lt"/>
                  <a:cs typeface="Arial Narrow" panose="020b0604020202020204" pitchFamily="34" charset="0"/>
                </a:rPr>
                <a:t>CLINICAL TARGETS</a:t>
              </a:r>
              <a:r>
                <a:rPr lang="en-US" sz="1400" b="1" baseline="30000">
                  <a:solidFill>
                    <a:schemeClr val="accent6"/>
                  </a:solidFill>
                  <a:latin typeface="+mj-lt"/>
                  <a:cs typeface="Arial Narrow" panose="020b0604020202020204" pitchFamily="34" charset="0"/>
                </a:rPr>
                <a:t>1</a:t>
              </a:r>
            </a:p>
          </p:txBody>
        </p:sp>
        <p:sp>
          <p:nvSpPr>
            <p:cNvPr id="72" name="Rectangle 71">
              <a:extLst>
                <a:ext uri="{FF2B5EF4-FFF2-40B4-BE49-F238E27FC236}">
                  <a16:creationId xmlns:a16="http://schemas.microsoft.com/office/drawing/2014/main" id="{D182BB61-B1EF-4557-9A63-F6B8CF7ECAFB}"/>
                </a:ext>
              </a:extLst>
            </p:cNvPr>
            <p:cNvSpPr/>
            <p:nvPr/>
          </p:nvSpPr>
          <p:spPr bwMode="auto">
            <a:xfrm>
              <a:off x="342900" y="1308099"/>
              <a:ext cx="3319272" cy="45720"/>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pPr>
              <a:endParaRPr kumimoji="0" lang="en-US" sz="2400" b="1" i="0" u="none" strike="noStrike" cap="none" normalizeH="0" baseline="0">
                <a:ln>
                  <a:noFill/>
                </a:ln>
                <a:solidFill>
                  <a:schemeClr val="tx1"/>
                </a:solidFill>
                <a:effectLst/>
                <a:latin typeface="Arial"/>
              </a:endParaRPr>
            </a:p>
          </p:txBody>
        </p:sp>
      </p:grpSp>
      <p:grpSp>
        <p:nvGrpSpPr>
          <p:cNvPr id="3" name="Group 2">
            <a:extLst>
              <a:ext uri="{FF2B5EF4-FFF2-40B4-BE49-F238E27FC236}">
                <a16:creationId xmlns:a16="http://schemas.microsoft.com/office/drawing/2014/main" id="{460465F1-1935-4EFD-9544-A1F52B9657C1}"/>
              </a:ext>
            </a:extLst>
          </p:cNvPr>
          <p:cNvGrpSpPr/>
          <p:nvPr/>
        </p:nvGrpSpPr>
        <p:grpSpPr>
          <a:xfrm>
            <a:off x="338632" y="2408427"/>
            <a:ext cx="3319610" cy="914400"/>
            <a:chOff x="338632" y="2408427"/>
            <a:chExt cx="3319610" cy="914400"/>
          </a:xfrm>
        </p:grpSpPr>
        <p:sp>
          <p:nvSpPr>
            <p:cNvPr id="27" name="TextBox 26">
              <a:extLst>
                <a:ext uri="{FF2B5EF4-FFF2-40B4-BE49-F238E27FC236}">
                  <a16:creationId xmlns:a16="http://schemas.microsoft.com/office/drawing/2014/main" id="{FB21AE5F-F0B0-4447-9F6B-B73D433F8ECF}"/>
                </a:ext>
              </a:extLst>
            </p:cNvPr>
            <p:cNvSpPr txBox="1"/>
            <p:nvPr/>
          </p:nvSpPr>
          <p:spPr>
            <a:xfrm>
              <a:off x="338632" y="2408427"/>
              <a:ext cx="3319610" cy="914400"/>
            </a:xfrm>
            <a:prstGeom prst="roundRect">
              <a:avLst>
                <a:gd name="adj" fmla="val 0"/>
              </a:avLst>
            </a:prstGeom>
            <a:solidFill>
              <a:srgbClr val="88C765">
                <a:alpha val="20000"/>
              </a:srgbClr>
            </a:solidFill>
            <a:effectLst/>
          </p:spPr>
          <p:txBody>
            <a:bodyPr wrap="square" rtlCol="0" anchor="ctr">
              <a:noAutofit/>
            </a:bodyPr>
            <a:lstStyle/>
            <a:p>
              <a:pPr algn="ctr"/>
              <a:r>
                <a:rPr lang="en-US" sz="1400" b="1">
                  <a:solidFill>
                    <a:schemeClr val="accent2">
                      <a:lumMod val="75000"/>
                    </a:schemeClr>
                  </a:solidFill>
                  <a:latin typeface="+mj-lt"/>
                  <a:cs typeface="Arial Narrow" panose="020b0604020202020204" pitchFamily="34" charset="0"/>
                </a:rPr>
                <a:t>INDUSTRY-LEADING toolkit </a:t>
              </a:r>
              <a:r>
                <a:rPr lang="en-US" sz="1400">
                  <a:solidFill>
                    <a:schemeClr val="accent2">
                      <a:lumMod val="75000"/>
                    </a:schemeClr>
                  </a:solidFill>
                  <a:latin typeface="+mj-lt"/>
                  <a:cs typeface="Arial Narrow" panose="020b0604020202020204" pitchFamily="34" charset="0"/>
                </a:rPr>
                <a:t>with</a:t>
              </a:r>
              <a:r>
                <a:rPr lang="en-US" sz="1400" b="1">
                  <a:solidFill>
                    <a:schemeClr val="accent2">
                      <a:lumMod val="75000"/>
                    </a:schemeClr>
                  </a:solidFill>
                  <a:latin typeface="+mj-lt"/>
                  <a:cs typeface="Arial Narrow" panose="020b0604020202020204" pitchFamily="34" charset="0"/>
                </a:rPr>
                <a:t> </a:t>
              </a:r>
            </a:p>
            <a:p>
              <a:pPr algn="ctr"/>
              <a:r>
                <a:rPr lang="en-US" sz="1400" b="1">
                  <a:solidFill>
                    <a:schemeClr val="accent2">
                      <a:lumMod val="75000"/>
                    </a:schemeClr>
                  </a:solidFill>
                  <a:latin typeface="Arial Black" panose="020b0a04020102020204" pitchFamily="34" charset="0"/>
                  <a:cs typeface="Arial Narrow" panose="020b0604020202020204" pitchFamily="34" charset="0"/>
                </a:rPr>
                <a:t>12</a:t>
              </a:r>
              <a:r>
                <a:rPr lang="en-US" sz="1400" b="1">
                  <a:solidFill>
                    <a:schemeClr val="accent2">
                      <a:lumMod val="75000"/>
                    </a:schemeClr>
                  </a:solidFill>
                  <a:latin typeface="+mj-lt"/>
                  <a:cs typeface="Arial Narrow" panose="020b0604020202020204" pitchFamily="34" charset="0"/>
                </a:rPr>
                <a:t> drug modalities</a:t>
              </a:r>
              <a:r>
                <a:rPr lang="en-US" sz="1400" b="1" baseline="30000">
                  <a:solidFill>
                    <a:schemeClr val="accent2">
                      <a:lumMod val="75000"/>
                    </a:schemeClr>
                  </a:solidFill>
                  <a:latin typeface="+mj-lt"/>
                  <a:cs typeface="Arial Narrow" panose="020b0604020202020204" pitchFamily="34" charset="0"/>
                </a:rPr>
                <a:t>1,a</a:t>
              </a:r>
              <a:endParaRPr lang="en-US" sz="1400" b="1" baseline="30000">
                <a:solidFill>
                  <a:srgbClr val="FF0000"/>
                </a:solidFill>
                <a:latin typeface="+mj-lt"/>
                <a:cs typeface="Arial Narrow" panose="020b0604020202020204" pitchFamily="34" charset="0"/>
              </a:endParaRPr>
            </a:p>
          </p:txBody>
        </p:sp>
        <p:sp>
          <p:nvSpPr>
            <p:cNvPr id="73" name="Rectangle 72">
              <a:extLst>
                <a:ext uri="{FF2B5EF4-FFF2-40B4-BE49-F238E27FC236}">
                  <a16:creationId xmlns:a16="http://schemas.microsoft.com/office/drawing/2014/main" id="{1FF982DA-C8F0-4AEC-8844-0EDD62DAEC60}"/>
                </a:ext>
              </a:extLst>
            </p:cNvPr>
            <p:cNvSpPr/>
            <p:nvPr/>
          </p:nvSpPr>
          <p:spPr bwMode="auto">
            <a:xfrm>
              <a:off x="338632" y="2408427"/>
              <a:ext cx="3319272" cy="45720"/>
            </a:xfrm>
            <a:prstGeom prst="rect">
              <a:avLst/>
            </a:prstGeom>
            <a:solidFill>
              <a:schemeClr val="accent2">
                <a:lumMod val="75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pPr>
              <a:endParaRPr kumimoji="0" lang="en-US" sz="2400" b="1" i="0" u="none" strike="noStrike" cap="none" normalizeH="0" baseline="0">
                <a:ln>
                  <a:noFill/>
                </a:ln>
                <a:solidFill>
                  <a:schemeClr val="tx1"/>
                </a:solidFill>
                <a:effectLst/>
                <a:latin typeface="Arial"/>
              </a:endParaRPr>
            </a:p>
          </p:txBody>
        </p:sp>
      </p:grpSp>
      <p:grpSp>
        <p:nvGrpSpPr>
          <p:cNvPr id="2" name="Group 1">
            <a:extLst>
              <a:ext uri="{FF2B5EF4-FFF2-40B4-BE49-F238E27FC236}">
                <a16:creationId xmlns:a16="http://schemas.microsoft.com/office/drawing/2014/main" id="{7FAC5908-4EFB-4A16-AA3D-498D16E858D7}"/>
              </a:ext>
            </a:extLst>
          </p:cNvPr>
          <p:cNvGrpSpPr/>
          <p:nvPr/>
        </p:nvGrpSpPr>
        <p:grpSpPr>
          <a:xfrm>
            <a:off x="338632" y="3508755"/>
            <a:ext cx="3319272" cy="914400"/>
            <a:chOff x="339862" y="3508755"/>
            <a:chExt cx="3319272" cy="914400"/>
          </a:xfrm>
        </p:grpSpPr>
        <p:sp>
          <p:nvSpPr>
            <p:cNvPr id="28" name="TextBox 27">
              <a:extLst>
                <a:ext uri="{FF2B5EF4-FFF2-40B4-BE49-F238E27FC236}">
                  <a16:creationId xmlns:a16="http://schemas.microsoft.com/office/drawing/2014/main" id="{34D5C0D3-6805-46E8-82E4-2F63CEBFCC29}"/>
                </a:ext>
              </a:extLst>
            </p:cNvPr>
            <p:cNvSpPr txBox="1"/>
            <p:nvPr/>
          </p:nvSpPr>
          <p:spPr>
            <a:xfrm>
              <a:off x="339862" y="3508755"/>
              <a:ext cx="3317737" cy="914400"/>
            </a:xfrm>
            <a:prstGeom prst="roundRect">
              <a:avLst>
                <a:gd name="adj" fmla="val 0"/>
              </a:avLst>
            </a:prstGeom>
            <a:solidFill>
              <a:srgbClr val="00BCE4">
                <a:alpha val="20000"/>
              </a:srgbClr>
            </a:solidFill>
            <a:effectLst/>
          </p:spPr>
          <p:txBody>
            <a:bodyPr wrap="square" rtlCol="0" anchor="ctr">
              <a:noAutofit/>
            </a:bodyPr>
            <a:lstStyle/>
            <a:p>
              <a:pPr algn="ctr"/>
              <a:r>
                <a:rPr lang="en-US" sz="1400" b="1">
                  <a:solidFill>
                    <a:schemeClr val="bg2">
                      <a:lumMod val="75000"/>
                    </a:schemeClr>
                  </a:solidFill>
                  <a:latin typeface="+mj-lt"/>
                  <a:cs typeface="Arial Narrow" panose="020b0604020202020204" pitchFamily="34" charset="0"/>
                </a:rPr>
                <a:t>INNOVATIVE MOLECULES, NEW INDICATIONS, </a:t>
              </a:r>
              <a:r>
                <a:rPr lang="en-US" sz="1400">
                  <a:solidFill>
                    <a:schemeClr val="bg2">
                      <a:lumMod val="75000"/>
                    </a:schemeClr>
                  </a:solidFill>
                  <a:latin typeface="+mj-lt"/>
                  <a:cs typeface="Arial Narrow" panose="020b0604020202020204" pitchFamily="34" charset="0"/>
                </a:rPr>
                <a:t>and</a:t>
              </a:r>
              <a:r>
                <a:rPr lang="en-US" sz="1400" b="1">
                  <a:solidFill>
                    <a:schemeClr val="bg2">
                      <a:lumMod val="75000"/>
                    </a:schemeClr>
                  </a:solidFill>
                  <a:latin typeface="+mj-lt"/>
                  <a:cs typeface="Arial Narrow" panose="020b0604020202020204" pitchFamily="34" charset="0"/>
                </a:rPr>
                <a:t> BIOSIMILARS</a:t>
              </a:r>
            </a:p>
          </p:txBody>
        </p:sp>
        <p:sp>
          <p:nvSpPr>
            <p:cNvPr id="74" name="Rectangle 73">
              <a:extLst>
                <a:ext uri="{FF2B5EF4-FFF2-40B4-BE49-F238E27FC236}">
                  <a16:creationId xmlns:a16="http://schemas.microsoft.com/office/drawing/2014/main" id="{E96D67F4-788C-4CD8-846D-962E8B2F0A95}"/>
                </a:ext>
              </a:extLst>
            </p:cNvPr>
            <p:cNvSpPr/>
            <p:nvPr/>
          </p:nvSpPr>
          <p:spPr bwMode="auto">
            <a:xfrm>
              <a:off x="339862" y="3508755"/>
              <a:ext cx="3319272" cy="45720"/>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pPr>
              <a:endParaRPr kumimoji="0" lang="en-US" sz="2400" b="1" i="0" u="none" strike="noStrike" cap="none" normalizeH="0" baseline="0">
                <a:ln>
                  <a:noFill/>
                </a:ln>
                <a:solidFill>
                  <a:schemeClr val="tx1"/>
                </a:solidFill>
                <a:effectLst/>
                <a:latin typeface="Arial"/>
              </a:endParaRPr>
            </a:p>
          </p:txBody>
        </p:sp>
      </p:grpSp>
      <p:grpSp>
        <p:nvGrpSpPr>
          <p:cNvPr id="19" name="Group 27">
            <a:extLst>
              <a:ext uri="{FF2B5EF4-FFF2-40B4-BE49-F238E27FC236}">
                <a16:creationId xmlns:a16="http://schemas.microsoft.com/office/drawing/2014/main" id="{147636FF-BF30-4365-A6CF-EF6F50E037E4}"/>
              </a:ext>
            </a:extLst>
          </p:cNvPr>
          <p:cNvGrpSpPr/>
          <p:nvPr/>
        </p:nvGrpSpPr>
        <p:grpSpPr>
          <a:xfrm>
            <a:off x="11633597" y="125697"/>
            <a:ext cx="418940" cy="310197"/>
            <a:chOff x="9357950" y="3694748"/>
            <a:chExt cx="1020763" cy="839788"/>
          </a:xfrm>
          <a:solidFill>
            <a:schemeClr val="accent1"/>
          </a:solidFill>
        </p:grpSpPr>
        <p:sp>
          <p:nvSpPr>
            <p:cNvPr id="20" name="Freeform 6">
              <a:hlinkClick action="ppaction://noaction"/>
              <a:extLst>
                <a:ext uri="{FF2B5EF4-FFF2-40B4-BE49-F238E27FC236}">
                  <a16:creationId xmlns:a16="http://schemas.microsoft.com/office/drawing/2014/main" id="{233D7863-145A-4ECD-955C-F6EF4D2E9FBC}"/>
                </a:ext>
              </a:extLst>
            </p:cNvPr>
            <p:cNvSpPr/>
            <p:nvPr/>
          </p:nvSpPr>
          <p:spPr bwMode="auto">
            <a:xfrm>
              <a:off x="9510350" y="3858261"/>
              <a:ext cx="723900" cy="676275"/>
            </a:xfrm>
            <a:custGeom>
              <a:gdLst>
                <a:gd name="T0" fmla="*/ 65 w 191"/>
                <a:gd name="T1" fmla="*/ 178 h 178"/>
                <a:gd name="T2" fmla="*/ 23 w 191"/>
                <a:gd name="T3" fmla="*/ 178 h 178"/>
                <a:gd name="T4" fmla="*/ 0 w 191"/>
                <a:gd name="T5" fmla="*/ 155 h 178"/>
                <a:gd name="T6" fmla="*/ 0 w 191"/>
                <a:gd name="T7" fmla="*/ 73 h 178"/>
                <a:gd name="T8" fmla="*/ 4 w 191"/>
                <a:gd name="T9" fmla="*/ 67 h 178"/>
                <a:gd name="T10" fmla="*/ 85 w 191"/>
                <a:gd name="T11" fmla="*/ 5 h 178"/>
                <a:gd name="T12" fmla="*/ 106 w 191"/>
                <a:gd name="T13" fmla="*/ 5 h 178"/>
                <a:gd name="T14" fmla="*/ 172 w 191"/>
                <a:gd name="T15" fmla="*/ 55 h 178"/>
                <a:gd name="T16" fmla="*/ 186 w 191"/>
                <a:gd name="T17" fmla="*/ 67 h 178"/>
                <a:gd name="T18" fmla="*/ 190 w 191"/>
                <a:gd name="T19" fmla="*/ 74 h 178"/>
                <a:gd name="T20" fmla="*/ 190 w 191"/>
                <a:gd name="T21" fmla="*/ 152 h 178"/>
                <a:gd name="T22" fmla="*/ 164 w 191"/>
                <a:gd name="T23" fmla="*/ 178 h 178"/>
                <a:gd name="T24" fmla="*/ 123 w 191"/>
                <a:gd name="T25" fmla="*/ 178 h 178"/>
                <a:gd name="T26" fmla="*/ 123 w 191"/>
                <a:gd name="T27" fmla="*/ 173 h 178"/>
                <a:gd name="T28" fmla="*/ 123 w 191"/>
                <a:gd name="T29" fmla="*/ 120 h 178"/>
                <a:gd name="T30" fmla="*/ 102 w 191"/>
                <a:gd name="T31" fmla="*/ 99 h 178"/>
                <a:gd name="T32" fmla="*/ 84 w 191"/>
                <a:gd name="T33" fmla="*/ 99 h 178"/>
                <a:gd name="T34" fmla="*/ 65 w 191"/>
                <a:gd name="T35" fmla="*/ 118 h 178"/>
                <a:gd name="T36" fmla="*/ 65 w 191"/>
                <a:gd name="T37" fmla="*/ 173 h 178"/>
                <a:gd name="T38" fmla="*/ 65 w 191"/>
                <a:gd name="T39" fmla="*/ 178 h 178"/>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178">
                  <a:moveTo>
                    <a:pt x="65" y="178"/>
                  </a:moveTo>
                  <a:cubicBezTo>
                    <a:pt x="50" y="178"/>
                    <a:pt x="36" y="178"/>
                    <a:pt x="23" y="178"/>
                  </a:cubicBezTo>
                  <a:cubicBezTo>
                    <a:pt x="11" y="177"/>
                    <a:pt x="1" y="167"/>
                    <a:pt x="0" y="155"/>
                  </a:cubicBezTo>
                  <a:cubicBezTo>
                    <a:pt x="0" y="128"/>
                    <a:pt x="0" y="101"/>
                    <a:pt x="0" y="73"/>
                  </a:cubicBezTo>
                  <a:cubicBezTo>
                    <a:pt x="0" y="71"/>
                    <a:pt x="2" y="68"/>
                    <a:pt x="4" y="67"/>
                  </a:cubicBezTo>
                  <a:cubicBezTo>
                    <a:pt x="31" y="46"/>
                    <a:pt x="58" y="26"/>
                    <a:pt x="85" y="5"/>
                  </a:cubicBezTo>
                  <a:cubicBezTo>
                    <a:pt x="92" y="0"/>
                    <a:pt x="99" y="0"/>
                    <a:pt x="106" y="5"/>
                  </a:cubicBezTo>
                  <a:cubicBezTo>
                    <a:pt x="128" y="22"/>
                    <a:pt x="150" y="39"/>
                    <a:pt x="172" y="55"/>
                  </a:cubicBezTo>
                  <a:cubicBezTo>
                    <a:pt x="177" y="59"/>
                    <a:pt x="181" y="63"/>
                    <a:pt x="186" y="67"/>
                  </a:cubicBezTo>
                  <a:cubicBezTo>
                    <a:pt x="189" y="69"/>
                    <a:pt x="190" y="71"/>
                    <a:pt x="190" y="74"/>
                  </a:cubicBezTo>
                  <a:cubicBezTo>
                    <a:pt x="190" y="100"/>
                    <a:pt x="190" y="126"/>
                    <a:pt x="190" y="152"/>
                  </a:cubicBezTo>
                  <a:cubicBezTo>
                    <a:pt x="191" y="167"/>
                    <a:pt x="178" y="178"/>
                    <a:pt x="164" y="178"/>
                  </a:cubicBezTo>
                  <a:cubicBezTo>
                    <a:pt x="151" y="177"/>
                    <a:pt x="137" y="178"/>
                    <a:pt x="123" y="178"/>
                  </a:cubicBezTo>
                  <a:cubicBezTo>
                    <a:pt x="123" y="176"/>
                    <a:pt x="123" y="175"/>
                    <a:pt x="123" y="173"/>
                  </a:cubicBezTo>
                  <a:cubicBezTo>
                    <a:pt x="123" y="155"/>
                    <a:pt x="123" y="138"/>
                    <a:pt x="123" y="120"/>
                  </a:cubicBezTo>
                  <a:cubicBezTo>
                    <a:pt x="123" y="107"/>
                    <a:pt x="115" y="99"/>
                    <a:pt x="102" y="99"/>
                  </a:cubicBezTo>
                  <a:cubicBezTo>
                    <a:pt x="96" y="99"/>
                    <a:pt x="90" y="99"/>
                    <a:pt x="84" y="99"/>
                  </a:cubicBezTo>
                  <a:cubicBezTo>
                    <a:pt x="73" y="100"/>
                    <a:pt x="65" y="108"/>
                    <a:pt x="65" y="118"/>
                  </a:cubicBezTo>
                  <a:cubicBezTo>
                    <a:pt x="65" y="136"/>
                    <a:pt x="65" y="155"/>
                    <a:pt x="65" y="173"/>
                  </a:cubicBezTo>
                  <a:cubicBezTo>
                    <a:pt x="65" y="174"/>
                    <a:pt x="65" y="176"/>
                    <a:pt x="65" y="178"/>
                  </a:cubicBezTo>
                  <a:close/>
                </a:path>
              </a:pathLst>
            </a:custGeom>
            <a:grpFill/>
            <a:ln>
              <a:noFill/>
            </a:ln>
          </p:spPr>
          <p:txBody>
            <a:bodyPr/>
            <a:lstStyle/>
            <a:p>
              <a:pPr>
                <a:defRPr/>
              </a:pPr>
              <a:endParaRPr lang="en-GB" sz="1620">
                <a:solidFill>
                  <a:prstClr val="black"/>
                </a:solidFill>
                <a:cs typeface="Arial"/>
              </a:endParaRPr>
            </a:p>
          </p:txBody>
        </p:sp>
        <p:sp>
          <p:nvSpPr>
            <p:cNvPr id="21" name="Freeform 7">
              <a:extLst>
                <a:ext uri="{FF2B5EF4-FFF2-40B4-BE49-F238E27FC236}">
                  <a16:creationId xmlns:a16="http://schemas.microsoft.com/office/drawing/2014/main" id="{CB66D2DA-F5F1-42F9-BCB0-B9278871DBE9}"/>
                </a:ext>
              </a:extLst>
            </p:cNvPr>
            <p:cNvSpPr/>
            <p:nvPr/>
          </p:nvSpPr>
          <p:spPr bwMode="auto">
            <a:xfrm>
              <a:off x="9357950" y="3694748"/>
              <a:ext cx="1020763" cy="417513"/>
            </a:xfrm>
            <a:custGeom>
              <a:gdLst>
                <a:gd name="T0" fmla="*/ 192 w 269"/>
                <a:gd name="T1" fmla="*/ 40 h 110"/>
                <a:gd name="T2" fmla="*/ 192 w 269"/>
                <a:gd name="T3" fmla="*/ 36 h 110"/>
                <a:gd name="T4" fmla="*/ 202 w 269"/>
                <a:gd name="T5" fmla="*/ 26 h 110"/>
                <a:gd name="T6" fmla="*/ 220 w 269"/>
                <a:gd name="T7" fmla="*/ 26 h 110"/>
                <a:gd name="T8" fmla="*/ 230 w 269"/>
                <a:gd name="T9" fmla="*/ 37 h 110"/>
                <a:gd name="T10" fmla="*/ 230 w 269"/>
                <a:gd name="T11" fmla="*/ 63 h 110"/>
                <a:gd name="T12" fmla="*/ 233 w 269"/>
                <a:gd name="T13" fmla="*/ 70 h 110"/>
                <a:gd name="T14" fmla="*/ 265 w 269"/>
                <a:gd name="T15" fmla="*/ 95 h 110"/>
                <a:gd name="T16" fmla="*/ 269 w 269"/>
                <a:gd name="T17" fmla="*/ 100 h 110"/>
                <a:gd name="T18" fmla="*/ 266 w 269"/>
                <a:gd name="T19" fmla="*/ 107 h 110"/>
                <a:gd name="T20" fmla="*/ 258 w 269"/>
                <a:gd name="T21" fmla="*/ 107 h 110"/>
                <a:gd name="T22" fmla="*/ 231 w 269"/>
                <a:gd name="T23" fmla="*/ 87 h 110"/>
                <a:gd name="T24" fmla="*/ 141 w 269"/>
                <a:gd name="T25" fmla="*/ 19 h 110"/>
                <a:gd name="T26" fmla="*/ 130 w 269"/>
                <a:gd name="T27" fmla="*/ 19 h 110"/>
                <a:gd name="T28" fmla="*/ 15 w 269"/>
                <a:gd name="T29" fmla="*/ 105 h 110"/>
                <a:gd name="T30" fmla="*/ 3 w 269"/>
                <a:gd name="T31" fmla="*/ 106 h 110"/>
                <a:gd name="T32" fmla="*/ 7 w 269"/>
                <a:gd name="T33" fmla="*/ 94 h 110"/>
                <a:gd name="T34" fmla="*/ 122 w 269"/>
                <a:gd name="T35" fmla="*/ 7 h 110"/>
                <a:gd name="T36" fmla="*/ 149 w 269"/>
                <a:gd name="T37" fmla="*/ 8 h 110"/>
                <a:gd name="T38" fmla="*/ 188 w 269"/>
                <a:gd name="T39" fmla="*/ 37 h 110"/>
                <a:gd name="T40" fmla="*/ 192 w 269"/>
                <a:gd name="T41" fmla="*/ 40 h 110"/>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9" h="110">
                  <a:moveTo>
                    <a:pt x="192" y="40"/>
                  </a:moveTo>
                  <a:cubicBezTo>
                    <a:pt x="192" y="38"/>
                    <a:pt x="192" y="37"/>
                    <a:pt x="192" y="36"/>
                  </a:cubicBezTo>
                  <a:cubicBezTo>
                    <a:pt x="193" y="30"/>
                    <a:pt x="196" y="26"/>
                    <a:pt x="202" y="26"/>
                  </a:cubicBezTo>
                  <a:cubicBezTo>
                    <a:pt x="208" y="26"/>
                    <a:pt x="214" y="26"/>
                    <a:pt x="220" y="26"/>
                  </a:cubicBezTo>
                  <a:cubicBezTo>
                    <a:pt x="226" y="26"/>
                    <a:pt x="230" y="30"/>
                    <a:pt x="230" y="37"/>
                  </a:cubicBezTo>
                  <a:cubicBezTo>
                    <a:pt x="230" y="45"/>
                    <a:pt x="230" y="54"/>
                    <a:pt x="230" y="63"/>
                  </a:cubicBezTo>
                  <a:cubicBezTo>
                    <a:pt x="230" y="66"/>
                    <a:pt x="231" y="68"/>
                    <a:pt x="233" y="70"/>
                  </a:cubicBezTo>
                  <a:cubicBezTo>
                    <a:pt x="244" y="78"/>
                    <a:pt x="255" y="86"/>
                    <a:pt x="265" y="95"/>
                  </a:cubicBezTo>
                  <a:cubicBezTo>
                    <a:pt x="267" y="96"/>
                    <a:pt x="269" y="98"/>
                    <a:pt x="269" y="100"/>
                  </a:cubicBezTo>
                  <a:cubicBezTo>
                    <a:pt x="269" y="103"/>
                    <a:pt x="268" y="106"/>
                    <a:pt x="266" y="107"/>
                  </a:cubicBezTo>
                  <a:cubicBezTo>
                    <a:pt x="263" y="110"/>
                    <a:pt x="260" y="109"/>
                    <a:pt x="258" y="107"/>
                  </a:cubicBezTo>
                  <a:cubicBezTo>
                    <a:pt x="249" y="100"/>
                    <a:pt x="240" y="93"/>
                    <a:pt x="231" y="87"/>
                  </a:cubicBezTo>
                  <a:cubicBezTo>
                    <a:pt x="201" y="64"/>
                    <a:pt x="171" y="41"/>
                    <a:pt x="141" y="19"/>
                  </a:cubicBezTo>
                  <a:cubicBezTo>
                    <a:pt x="136" y="15"/>
                    <a:pt x="134" y="15"/>
                    <a:pt x="130" y="19"/>
                  </a:cubicBezTo>
                  <a:cubicBezTo>
                    <a:pt x="92" y="48"/>
                    <a:pt x="54" y="76"/>
                    <a:pt x="15" y="105"/>
                  </a:cubicBezTo>
                  <a:cubicBezTo>
                    <a:pt x="10" y="109"/>
                    <a:pt x="6" y="110"/>
                    <a:pt x="3" y="106"/>
                  </a:cubicBezTo>
                  <a:cubicBezTo>
                    <a:pt x="0" y="102"/>
                    <a:pt x="1" y="98"/>
                    <a:pt x="7" y="94"/>
                  </a:cubicBezTo>
                  <a:cubicBezTo>
                    <a:pt x="45" y="65"/>
                    <a:pt x="83" y="36"/>
                    <a:pt x="122" y="7"/>
                  </a:cubicBezTo>
                  <a:cubicBezTo>
                    <a:pt x="131" y="0"/>
                    <a:pt x="140" y="0"/>
                    <a:pt x="149" y="8"/>
                  </a:cubicBezTo>
                  <a:cubicBezTo>
                    <a:pt x="162" y="17"/>
                    <a:pt x="175" y="27"/>
                    <a:pt x="188" y="37"/>
                  </a:cubicBezTo>
                  <a:cubicBezTo>
                    <a:pt x="189" y="38"/>
                    <a:pt x="190" y="39"/>
                    <a:pt x="192" y="40"/>
                  </a:cubicBezTo>
                  <a:close/>
                </a:path>
              </a:pathLst>
            </a:custGeom>
            <a:grpFill/>
            <a:ln>
              <a:noFill/>
            </a:ln>
          </p:spPr>
          <p:txBody>
            <a:bodyPr/>
            <a:lstStyle/>
            <a:p>
              <a:pPr>
                <a:defRPr/>
              </a:pPr>
              <a:endParaRPr lang="en-GB" sz="1620">
                <a:solidFill>
                  <a:prstClr val="black"/>
                </a:solidFill>
                <a:cs typeface="Arial"/>
              </a:endParaRPr>
            </a:p>
          </p:txBody>
        </p:sp>
      </p:grpSp>
      <p:sp>
        <p:nvSpPr>
          <p:cNvPr id="23" name="Rectangle 22">
            <a:hlinkClick r:id="rId6" action="ppaction://hlinksldjump"/>
            <a:extLst>
              <a:ext uri="{FF2B5EF4-FFF2-40B4-BE49-F238E27FC236}">
                <a16:creationId xmlns:a16="http://schemas.microsoft.com/office/drawing/2014/main" id="{9AF2598B-5A30-4182-BD72-0078CBA316D6}"/>
              </a:ext>
            </a:extLst>
          </p:cNvPr>
          <p:cNvSpPr/>
          <p:nvPr/>
        </p:nvSpPr>
        <p:spPr bwMode="hidden">
          <a:xfrm>
            <a:off x="11592032" y="65116"/>
            <a:ext cx="558403" cy="461665"/>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377" rtl="0" eaLnBrk="1" fontAlgn="base" latinLnBrk="0" hangingPunct="1">
              <a:lnSpc>
                <a:spcPct val="100000"/>
              </a:lnSpc>
              <a:spcBef>
                <a:spcPct val="0"/>
              </a:spcBef>
              <a:spcAft>
                <a:spcPct val="0"/>
              </a:spcAft>
              <a:buClrTx/>
              <a:buSzTx/>
              <a:buFontTx/>
              <a:buNone/>
            </a:pPr>
            <a:endParaRPr kumimoji="0" lang="en-US" sz="2400" b="1" i="0" u="none" strike="noStrike" cap="none" normalizeH="0" baseline="0">
              <a:ln>
                <a:noFill/>
              </a:ln>
              <a:solidFill>
                <a:schemeClr val="tx1"/>
              </a:solidFill>
              <a:effectLst/>
              <a:latin typeface="Arial"/>
            </a:endParaRPr>
          </a:p>
        </p:txBody>
      </p:sp>
      <p:sp>
        <p:nvSpPr>
          <p:cNvPr id="5" name="Rectangle 4">
            <a:extLst>
              <a:ext uri="{FF2B5EF4-FFF2-40B4-BE49-F238E27FC236}">
                <a16:creationId xmlns:a16="http://schemas.microsoft.com/office/drawing/2014/main" id="{C7FFABED-FD5A-1A55-6033-B675348339DD}"/>
              </a:ext>
            </a:extLst>
          </p:cNvPr>
          <p:cNvSpPr/>
          <p:nvPr/>
        </p:nvSpPr>
        <p:spPr bwMode="auto">
          <a:xfrm>
            <a:off x="245390" y="4853957"/>
            <a:ext cx="10712255" cy="175432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pPr>
            <a:endParaRPr kumimoji="0" lang="en-US" sz="2400" b="1" i="0" u="none" strike="noStrike" cap="none" normalizeH="0" baseline="0">
              <a:ln>
                <a:noFill/>
              </a:ln>
              <a:solidFill>
                <a:schemeClr val="tx1"/>
              </a:solidFill>
              <a:effectLst/>
              <a:latin typeface="Arial"/>
            </a:endParaRPr>
          </a:p>
        </p:txBody>
      </p:sp>
    </p:spTree>
    <p:extLst>
      <p:ext uri="{BB962C8B-B14F-4D97-AF65-F5344CB8AC3E}">
        <p14:creationId xmlns:p14="http://schemas.microsoft.com/office/powerpoint/2010/main" val="1336223982"/>
      </p:ext>
    </p:extLst>
  </p:cSld>
  <p:clrMapOvr>
    <a:masterClrMapping/>
  </p:clrMapOvr>
  <p:transition>
    <p:wipe dir="r"/>
  </p:transition>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7" name="Title 16">
            <a:extLst>
              <a:ext uri="{FF2B5EF4-FFF2-40B4-BE49-F238E27FC236}">
                <a16:creationId xmlns:a16="http://schemas.microsoft.com/office/drawing/2014/main" id="{CD476D54-3EDF-423A-BD61-9944BA286A13}"/>
              </a:ext>
            </a:extLst>
          </p:cNvPr>
          <p:cNvSpPr>
            <a:spLocks noGrp="1"/>
          </p:cNvSpPr>
          <p:nvPr>
            <p:ph type="title"/>
          </p:nvPr>
        </p:nvSpPr>
        <p:spPr>
          <a:xfrm>
            <a:off x="245390" y="8"/>
            <a:ext cx="11603711" cy="1109663"/>
          </a:xfrm>
        </p:spPr>
        <p:txBody>
          <a:bodyPr anchor="b"/>
          <a:lstStyle/>
          <a:p>
            <a:r>
              <a:rPr lang="en-US" noProof="0"/>
              <a:t>Select Data From the General Medicine Pipeline 2023–2026</a:t>
            </a:r>
          </a:p>
        </p:txBody>
      </p:sp>
      <p:sp>
        <p:nvSpPr>
          <p:cNvPr id="32" name="Rectangle 31">
            <a:extLst>
              <a:ext uri="{FF2B5EF4-FFF2-40B4-BE49-F238E27FC236}">
                <a16:creationId xmlns:a16="http://schemas.microsoft.com/office/drawing/2014/main" id="{CDD6DA15-7E98-4C1F-9A33-BBD9A5CA2AE6}"/>
              </a:ext>
            </a:extLst>
          </p:cNvPr>
          <p:cNvSpPr/>
          <p:nvPr/>
        </p:nvSpPr>
        <p:spPr>
          <a:xfrm>
            <a:off x="356616" y="6093672"/>
            <a:ext cx="10515600" cy="526298"/>
          </a:xfrm>
          <a:prstGeom prst="rect">
            <a:avLst/>
          </a:prstGeom>
        </p:spPr>
        <p:txBody>
          <a:bodyPr wrap="square" lIns="0" tIns="0" rIns="0" bIns="0" anchor="b">
            <a:spAutoFit/>
          </a:bodyPr>
          <a:lstStyle/>
          <a:p>
            <a:pPr lvl="0">
              <a:lnSpc>
                <a:spcPct val="95000"/>
              </a:lnSpc>
            </a:pPr>
            <a:r>
              <a:rPr lang="en-US" sz="900" b="1">
                <a:solidFill>
                  <a:srgbClr val="000000"/>
                </a:solidFill>
              </a:rPr>
              <a:t>References: 1. </a:t>
            </a:r>
            <a:r>
              <a:rPr lang="en-US" sz="900">
                <a:solidFill>
                  <a:srgbClr val="000000"/>
                </a:solidFill>
              </a:rPr>
              <a:t>Amgen pipeline. </a:t>
            </a:r>
            <a:r>
              <a:rPr lang="en-US" sz="900">
                <a:solidFill>
                  <a:srgbClr val="000000"/>
                </a:solidFill>
                <a:hlinkClick r:id="rId4"/>
              </a:rPr>
              <a:t>https://www.amgenpipeline.com/-/media/themes/amgen/amgenpipeline-com/amgenpipeline-com/pdf/amgen-pipeline-chart.pdf</a:t>
            </a:r>
            <a:r>
              <a:rPr lang="en-US" sz="900">
                <a:solidFill>
                  <a:srgbClr val="000000"/>
                </a:solidFill>
              </a:rPr>
              <a:t>. Accessed January 16, 2023. </a:t>
            </a:r>
          </a:p>
          <a:p>
            <a:pPr lvl="0">
              <a:lnSpc>
                <a:spcPct val="95000"/>
              </a:lnSpc>
            </a:pPr>
            <a:r>
              <a:rPr lang="en-US" sz="900" b="1">
                <a:solidFill>
                  <a:srgbClr val="000000"/>
                </a:solidFill>
              </a:rPr>
              <a:t>2.</a:t>
            </a:r>
            <a:r>
              <a:rPr lang="en-US" sz="900">
                <a:solidFill>
                  <a:srgbClr val="000000"/>
                </a:solidFill>
              </a:rPr>
              <a:t> ClinicalTrials.gov. </a:t>
            </a:r>
            <a:r>
              <a:rPr lang="en-US" sz="900">
                <a:solidFill>
                  <a:srgbClr val="000000"/>
                </a:solidFill>
                <a:hlinkClick r:id="rId5"/>
              </a:rPr>
              <a:t>https://clinicaltrials.gov/ct2/show/NCT03701763</a:t>
            </a:r>
            <a:r>
              <a:rPr lang="en-US" sz="900">
                <a:solidFill>
                  <a:srgbClr val="000000"/>
                </a:solidFill>
              </a:rPr>
              <a:t>. Accessed January 16, 2023. </a:t>
            </a:r>
            <a:r>
              <a:rPr lang="en-US" sz="900" b="1">
                <a:solidFill>
                  <a:srgbClr val="000000"/>
                </a:solidFill>
              </a:rPr>
              <a:t>3.</a:t>
            </a:r>
            <a:r>
              <a:rPr lang="en-US" sz="900">
                <a:solidFill>
                  <a:srgbClr val="000000"/>
                </a:solidFill>
              </a:rPr>
              <a:t> ClinicalTrials.gov. </a:t>
            </a:r>
            <a:r>
              <a:rPr lang="en-US" sz="900">
                <a:solidFill>
                  <a:srgbClr val="000000"/>
                </a:solidFill>
                <a:hlinkClick r:id="rId6"/>
              </a:rPr>
              <a:t>https://clinicaltrials.gov/ct2/show/NCT03777436</a:t>
            </a:r>
            <a:r>
              <a:rPr lang="en-US" sz="900">
                <a:solidFill>
                  <a:srgbClr val="000000"/>
                </a:solidFill>
              </a:rPr>
              <a:t>. Accessed January 16, 2023.</a:t>
            </a:r>
          </a:p>
          <a:p>
            <a:pPr lvl="0">
              <a:lnSpc>
                <a:spcPct val="95000"/>
              </a:lnSpc>
            </a:pPr>
            <a:r>
              <a:rPr lang="en-US" sz="900" b="1">
                <a:solidFill>
                  <a:srgbClr val="000000"/>
                </a:solidFill>
              </a:rPr>
              <a:t>4.</a:t>
            </a:r>
            <a:r>
              <a:rPr lang="en-US" sz="900">
                <a:solidFill>
                  <a:srgbClr val="000000"/>
                </a:solidFill>
              </a:rPr>
              <a:t> ClinicalTrials.gov. </a:t>
            </a:r>
            <a:r>
              <a:rPr lang="en-US" sz="900">
                <a:solidFill>
                  <a:srgbClr val="000000"/>
                </a:solidFill>
                <a:hlinkClick r:id="rId7"/>
              </a:rPr>
              <a:t>https://clinicaltrials.gov/ct2/show/NCT04851964</a:t>
            </a:r>
            <a:r>
              <a:rPr lang="en-US" sz="900">
                <a:solidFill>
                  <a:srgbClr val="000000"/>
                </a:solidFill>
              </a:rPr>
              <a:t>. Accessed January 16, 2023. </a:t>
            </a:r>
            <a:r>
              <a:rPr lang="en-US" sz="900" b="1">
                <a:solidFill>
                  <a:srgbClr val="000000"/>
                </a:solidFill>
              </a:rPr>
              <a:t>5.</a:t>
            </a:r>
            <a:r>
              <a:rPr lang="en-US" sz="900">
                <a:solidFill>
                  <a:srgbClr val="000000"/>
                </a:solidFill>
              </a:rPr>
              <a:t> ClinicalTrials.gov. </a:t>
            </a:r>
            <a:r>
              <a:rPr lang="en-US" sz="900">
                <a:solidFill>
                  <a:srgbClr val="000000"/>
                </a:solidFill>
                <a:hlinkClick r:id="rId8"/>
              </a:rPr>
              <a:t>https://clinicaltrials.gov/ct2/show/NCT05398445</a:t>
            </a:r>
            <a:r>
              <a:rPr lang="en-US" sz="900">
                <a:solidFill>
                  <a:srgbClr val="000000"/>
                </a:solidFill>
              </a:rPr>
              <a:t>. Accessed January 16, 2023.</a:t>
            </a:r>
          </a:p>
          <a:p>
            <a:pPr lvl="0">
              <a:lnSpc>
                <a:spcPct val="95000"/>
              </a:lnSpc>
            </a:pPr>
            <a:r>
              <a:rPr lang="en-US" sz="900" b="1">
                <a:solidFill>
                  <a:srgbClr val="000000"/>
                </a:solidFill>
              </a:rPr>
              <a:t>6.</a:t>
            </a:r>
            <a:r>
              <a:rPr lang="en-US" sz="900">
                <a:solidFill>
                  <a:srgbClr val="000000"/>
                </a:solidFill>
              </a:rPr>
              <a:t> Amgen News Release. </a:t>
            </a:r>
            <a:r>
              <a:rPr lang="en-US" sz="900">
                <a:solidFill>
                  <a:srgbClr val="000000"/>
                </a:solidFill>
                <a:hlinkClick r:id="rId9"/>
              </a:rPr>
              <a:t>https://www.amgen.com/newsroom/press-releases/2021/12/fda-approves-tezspire-tezepelumabekko-in-the-us-for-severe-asthma</a:t>
            </a:r>
            <a:r>
              <a:rPr lang="en-US" sz="900">
                <a:solidFill>
                  <a:srgbClr val="000000"/>
                </a:solidFill>
              </a:rPr>
              <a:t>. Accessed January 16, 2023.</a:t>
            </a:r>
          </a:p>
        </p:txBody>
      </p:sp>
      <p:sp>
        <p:nvSpPr>
          <p:cNvPr id="33" name="Rectangle 32">
            <a:extLst>
              <a:ext uri="{FF2B5EF4-FFF2-40B4-BE49-F238E27FC236}">
                <a16:creationId xmlns:a16="http://schemas.microsoft.com/office/drawing/2014/main" id="{904011BE-A8C8-48FC-A76D-76D19736EFD1}"/>
              </a:ext>
            </a:extLst>
          </p:cNvPr>
          <p:cNvSpPr/>
          <p:nvPr/>
        </p:nvSpPr>
        <p:spPr>
          <a:xfrm>
            <a:off x="370348" y="3433454"/>
            <a:ext cx="11487152" cy="323165"/>
          </a:xfrm>
          <a:prstGeom prst="rect">
            <a:avLst/>
          </a:prstGeom>
        </p:spPr>
        <p:txBody>
          <a:bodyPr wrap="square" lIns="0" tIns="45720" rIns="0" bIns="45720">
            <a:spAutoFit/>
          </a:bodyPr>
          <a:lstStyle/>
          <a:p>
            <a:pPr algn="just"/>
            <a:r>
              <a:rPr lang="en-US" sz="700" baseline="30000"/>
              <a:t>a</a:t>
            </a:r>
            <a:r>
              <a:rPr lang="en-US" sz="700">
                <a:effectLst/>
              </a:rPr>
              <a:t>FDA approval received after priority review.</a:t>
            </a:r>
            <a:r>
              <a:rPr lang="en-US" sz="700" baseline="30000">
                <a:effectLst/>
              </a:rPr>
              <a:t>6</a:t>
            </a:r>
          </a:p>
          <a:p>
            <a:pPr algn="just"/>
            <a:r>
              <a:rPr lang="en-US" sz="800"/>
              <a:t>FDA, Food and Drug Administration; MOA, mechanism of action; PCD, primary completion date; PDE4, phosphodiesterase 4; TSLP, thymic stromal lymphopoietin</a:t>
            </a:r>
          </a:p>
        </p:txBody>
      </p:sp>
      <p:graphicFrame>
        <p:nvGraphicFramePr>
          <p:cNvPr id="26" name="Table 4">
            <a:extLst>
              <a:ext uri="{FF2B5EF4-FFF2-40B4-BE49-F238E27FC236}">
                <a16:creationId xmlns:a16="http://schemas.microsoft.com/office/drawing/2014/main" id="{56E10F8F-18EC-343F-931F-89161425260C}"/>
              </a:ext>
            </a:extLst>
          </p:cNvPr>
          <p:cNvGraphicFramePr>
            <a:graphicFrameLocks noGrp="1"/>
          </p:cNvGraphicFramePr>
          <p:nvPr/>
        </p:nvGraphicFramePr>
        <p:xfrm>
          <a:off x="927792" y="1235563"/>
          <a:ext cx="10929708" cy="2188984"/>
        </p:xfrm>
        <a:graphic>
          <a:graphicData uri="http://schemas.openxmlformats.org/drawingml/2006/table">
            <a:tbl>
              <a:tblPr firstRow="1" bandRow="1">
                <a:effectLst/>
                <a:tableStyleId>{2D5ABB26-0587-4C30-8999-92F81FD0307C}</a:tableStyleId>
              </a:tblPr>
              <a:tblGrid>
                <a:gridCol w="1377834">
                  <a:extLst>
                    <a:ext uri="{9D8B030D-6E8A-4147-A177-3AD203B41FA5}">
                      <a16:colId xmlns:a16="http://schemas.microsoft.com/office/drawing/2014/main" val="1111974374"/>
                    </a:ext>
                  </a:extLst>
                </a:gridCol>
                <a:gridCol w="1377834">
                  <a:extLst>
                    <a:ext uri="{9D8B030D-6E8A-4147-A177-3AD203B41FA5}">
                      <a16:colId xmlns:a16="http://schemas.microsoft.com/office/drawing/2014/main" val="3138607416"/>
                    </a:ext>
                  </a:extLst>
                </a:gridCol>
                <a:gridCol w="1377834">
                  <a:extLst>
                    <a:ext uri="{9D8B030D-6E8A-4147-A177-3AD203B41FA5}">
                      <a16:colId xmlns:a16="http://schemas.microsoft.com/office/drawing/2014/main" val="317433581"/>
                    </a:ext>
                  </a:extLst>
                </a:gridCol>
                <a:gridCol w="698469">
                  <a:extLst>
                    <a:ext uri="{9D8B030D-6E8A-4147-A177-3AD203B41FA5}">
                      <a16:colId xmlns:a16="http://schemas.microsoft.com/office/drawing/2014/main" val="2938613256"/>
                    </a:ext>
                  </a:extLst>
                </a:gridCol>
                <a:gridCol w="3495382">
                  <a:extLst>
                    <a:ext uri="{9D8B030D-6E8A-4147-A177-3AD203B41FA5}">
                      <a16:colId xmlns:a16="http://schemas.microsoft.com/office/drawing/2014/main" val="3921824915"/>
                    </a:ext>
                  </a:extLst>
                </a:gridCol>
                <a:gridCol w="2602355">
                  <a:extLst>
                    <a:ext uri="{9D8B030D-6E8A-4147-A177-3AD203B41FA5}">
                      <a16:colId xmlns:a16="http://schemas.microsoft.com/office/drawing/2014/main" val="1802734026"/>
                    </a:ext>
                  </a:extLst>
                </a:gridCol>
              </a:tblGrid>
              <a:tr h="274320">
                <a:tc>
                  <a:txBody>
                    <a:bodyPr vert="horz" wrap="square"/>
                    <a:lstStyle/>
                    <a:p>
                      <a:pPr algn="ctr"/>
                      <a:r>
                        <a:rPr lang="en-US" sz="1100" b="1">
                          <a:solidFill>
                            <a:schemeClr val="accent6"/>
                          </a:solidFill>
                          <a:latin typeface="+mj-lt"/>
                        </a:rPr>
                        <a:t>Modality </a:t>
                      </a:r>
                    </a:p>
                  </a:txBody>
                  <a:tcPr marT="46800" marB="4680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76200" cap="flat" cmpd="sng" algn="ctr">
                      <a:no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vert="horz" wrap="square"/>
                    <a:lstStyle/>
                    <a:p>
                      <a:pPr algn="ctr"/>
                      <a:r>
                        <a:rPr lang="en-US" sz="1100" b="1">
                          <a:solidFill>
                            <a:schemeClr val="accent6"/>
                          </a:solidFill>
                          <a:latin typeface="+mj-lt"/>
                        </a:rPr>
                        <a:t>Molecule</a:t>
                      </a:r>
                    </a:p>
                  </a:txBody>
                  <a:tcPr marT="46800" marB="4680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76200" cap="flat" cmpd="sng" algn="ctr">
                      <a:no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vert="horz" wrap="square"/>
                    <a:lstStyle/>
                    <a:p>
                      <a:pPr algn="ctr"/>
                      <a:r>
                        <a:rPr lang="en-US" sz="1100" b="1">
                          <a:solidFill>
                            <a:schemeClr val="accent6"/>
                          </a:solidFill>
                          <a:latin typeface="+mj-lt"/>
                        </a:rPr>
                        <a:t>MOA</a:t>
                      </a:r>
                      <a:endParaRPr lang="en-US" sz="1100" b="1" baseline="30000">
                        <a:solidFill>
                          <a:schemeClr val="accent6"/>
                        </a:solidFill>
                        <a:latin typeface="+mj-lt"/>
                      </a:endParaRPr>
                    </a:p>
                  </a:txBody>
                  <a:tcPr marT="46800" marB="4680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76200" cap="flat" cmpd="sng" algn="ctr">
                      <a:no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vert="horz" wrap="square"/>
                    <a:lstStyle/>
                    <a:p>
                      <a:pPr algn="ctr"/>
                      <a:r>
                        <a:rPr lang="en-US" sz="1100" b="1">
                          <a:solidFill>
                            <a:schemeClr val="accent6"/>
                          </a:solidFill>
                          <a:latin typeface="+mj-lt"/>
                        </a:rPr>
                        <a:t>Phase</a:t>
                      </a:r>
                    </a:p>
                  </a:txBody>
                  <a:tcPr marT="46800" marB="4680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76200" cap="flat" cmpd="sng" algn="ctr">
                      <a:no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vert="horz" wrap="square"/>
                    <a:lstStyle/>
                    <a:p>
                      <a:pPr algn="l"/>
                      <a:r>
                        <a:rPr lang="en-US" sz="1100" b="1">
                          <a:solidFill>
                            <a:schemeClr val="accent6"/>
                          </a:solidFill>
                          <a:latin typeface="+mj-lt"/>
                        </a:rPr>
                        <a:t>Investigational Indication </a:t>
                      </a:r>
                    </a:p>
                  </a:txBody>
                  <a:tcPr marT="46800" marB="4680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76200" cap="flat" cmpd="sng" algn="ctr">
                      <a:no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vert="horz" wrap="square"/>
                    <a:lstStyle/>
                    <a:p>
                      <a:pPr marL="0" marR="0" lvl="0" indent="0" algn="l" defTabSz="914286" rtl="0" eaLnBrk="1" fontAlgn="auto" latinLnBrk="0" hangingPunct="1">
                        <a:lnSpc>
                          <a:spcPct val="100000"/>
                        </a:lnSpc>
                        <a:spcBef>
                          <a:spcPct val="0"/>
                        </a:spcBef>
                        <a:spcAft>
                          <a:spcPct val="0"/>
                        </a:spcAft>
                        <a:buClrTx/>
                        <a:buSzTx/>
                        <a:buFontTx/>
                        <a:buNone/>
                        <a:defRPr/>
                      </a:pPr>
                      <a:r>
                        <a:rPr lang="en-US" sz="1100" b="1">
                          <a:solidFill>
                            <a:schemeClr val="accent6"/>
                          </a:solidFill>
                          <a:latin typeface="+mj-lt"/>
                        </a:rPr>
                        <a:t>Estimated PCD or Information</a:t>
                      </a:r>
                    </a:p>
                  </a:txBody>
                  <a:tcPr marT="46800" marB="46800" anchor="b">
                    <a:lnL w="6350" cap="flat" cmpd="sng" algn="ctr">
                      <a:solidFill>
                        <a:schemeClr val="bg1"/>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6749742"/>
                  </a:ext>
                </a:extLst>
              </a:tr>
              <a:tr h="846236">
                <a:tc>
                  <a:txBody>
                    <a:bodyPr vert="vert270" wrap="square"/>
                    <a:lstStyle/>
                    <a:p>
                      <a:pPr algn="ctr"/>
                      <a:endParaRPr lang="en-US" sz="700" b="1">
                        <a:solidFill>
                          <a:schemeClr val="tx1"/>
                        </a:solidFill>
                        <a:latin typeface="+mj-lt"/>
                      </a:endParaRPr>
                    </a:p>
                  </a:txBody>
                  <a:tcPr vert="vert270">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alpha val="10000"/>
                      </a:schemeClr>
                    </a:solidFill>
                  </a:tcPr>
                </a:tc>
                <a:tc>
                  <a:txBody>
                    <a:bodyPr vert="horz" wrap="square"/>
                    <a:lstStyle/>
                    <a:p>
                      <a:pPr marL="0" marR="0" indent="0" algn="ctr" defTabSz="914286" rtl="0" eaLnBrk="1" fontAlgn="auto" latinLnBrk="0" hangingPunct="1">
                        <a:lnSpc>
                          <a:spcPct val="100000"/>
                        </a:lnSpc>
                        <a:spcBef>
                          <a:spcPct val="0"/>
                        </a:spcBef>
                        <a:spcAft>
                          <a:spcPct val="0"/>
                        </a:spcAft>
                        <a:buClrTx/>
                        <a:buSzTx/>
                        <a:buFontTx/>
                        <a:buNone/>
                        <a:defRPr/>
                      </a:pPr>
                      <a:endParaRPr lang="en-US" sz="900" b="1" kern="1200" baseline="0">
                        <a:solidFill>
                          <a:sysClr val="windowText" lastClr="000000"/>
                        </a:solidFill>
                        <a:latin typeface="+mn-lt"/>
                        <a:ea typeface="+mn-ea"/>
                        <a:cs typeface="+mn-cs"/>
                      </a:endParaRPr>
                    </a:p>
                    <a:p>
                      <a:pPr marL="0" marR="0" indent="0" algn="ctr" defTabSz="914286" rtl="0" eaLnBrk="1" fontAlgn="auto" latinLnBrk="0" hangingPunct="1">
                        <a:lnSpc>
                          <a:spcPct val="100000"/>
                        </a:lnSpc>
                        <a:spcBef>
                          <a:spcPct val="0"/>
                        </a:spcBef>
                        <a:spcAft>
                          <a:spcPct val="0"/>
                        </a:spcAft>
                        <a:buClrTx/>
                        <a:buSzTx/>
                        <a:buFontTx/>
                        <a:buNone/>
                        <a:defRPr/>
                      </a:pPr>
                      <a:r>
                        <a:rPr lang="en-US" sz="900" b="1" kern="1200" baseline="0">
                          <a:solidFill>
                            <a:sysClr val="windowText" lastClr="000000"/>
                          </a:solidFill>
                          <a:latin typeface="+mn-lt"/>
                          <a:ea typeface="+mn-ea"/>
                          <a:cs typeface="+mn-cs"/>
                        </a:rPr>
                        <a:t>Otezla</a:t>
                      </a:r>
                      <a:r>
                        <a:rPr lang="en-US" sz="900" b="1" kern="1200" baseline="30000">
                          <a:solidFill>
                            <a:sysClr val="windowText" lastClr="000000"/>
                          </a:solidFill>
                          <a:latin typeface="+mn-lt"/>
                          <a:ea typeface="+mn-ea"/>
                          <a:cs typeface="+mn-cs"/>
                        </a:rPr>
                        <a:t>1</a:t>
                      </a:r>
                    </a:p>
                    <a:p>
                      <a:pPr marL="0" marR="0" indent="0" algn="ctr" defTabSz="914286" rtl="0" eaLnBrk="1" fontAlgn="auto" latinLnBrk="0" hangingPunct="1">
                        <a:lnSpc>
                          <a:spcPct val="100000"/>
                        </a:lnSpc>
                        <a:spcBef>
                          <a:spcPct val="0"/>
                        </a:spcBef>
                        <a:spcAft>
                          <a:spcPct val="0"/>
                        </a:spcAft>
                        <a:buClrTx/>
                        <a:buSzTx/>
                        <a:buFontTx/>
                        <a:buNone/>
                        <a:defRPr/>
                      </a:pPr>
                      <a:r>
                        <a:rPr lang="en-US" sz="900" b="1" kern="1200" baseline="0">
                          <a:solidFill>
                            <a:sysClr val="windowText" lastClr="000000"/>
                          </a:solidFill>
                          <a:latin typeface="+mn-lt"/>
                          <a:ea typeface="+mn-ea"/>
                          <a:cs typeface="+mn-cs"/>
                        </a:rPr>
                        <a:t>(apremilast)</a:t>
                      </a:r>
                    </a:p>
                    <a:p>
                      <a:pPr marL="0" marR="0" indent="0" algn="ctr" defTabSz="914286" rtl="0" eaLnBrk="1" fontAlgn="auto" latinLnBrk="0" hangingPunct="1">
                        <a:lnSpc>
                          <a:spcPct val="100000"/>
                        </a:lnSpc>
                        <a:spcBef>
                          <a:spcPct val="0"/>
                        </a:spcBef>
                        <a:spcAft>
                          <a:spcPct val="0"/>
                        </a:spcAft>
                        <a:buClrTx/>
                        <a:buSzTx/>
                        <a:buFontTx/>
                        <a:buNone/>
                        <a:defRPr/>
                      </a:pPr>
                      <a:endParaRPr lang="en-US" sz="900" b="1" kern="1200" baseline="0">
                        <a:solidFill>
                          <a:sysClr val="windowText" lastClr="000000"/>
                        </a:solidFill>
                        <a:latin typeface="+mn-lt"/>
                        <a:ea typeface="+mn-ea"/>
                        <a:cs typeface="+mn-cs"/>
                      </a:endParaRPr>
                    </a:p>
                    <a:p>
                      <a:pPr marL="0" marR="0" indent="0" algn="ctr" defTabSz="914286" rtl="0" eaLnBrk="1" fontAlgn="auto" latinLnBrk="0" hangingPunct="1">
                        <a:lnSpc>
                          <a:spcPct val="100000"/>
                        </a:lnSpc>
                        <a:spcBef>
                          <a:spcPct val="0"/>
                        </a:spcBef>
                        <a:spcAft>
                          <a:spcPct val="0"/>
                        </a:spcAft>
                        <a:buClrTx/>
                        <a:buSzTx/>
                        <a:buFontTx/>
                        <a:buNone/>
                        <a:defRPr/>
                      </a:pPr>
                      <a:endParaRPr lang="en-US" sz="600" b="1" baseline="0">
                        <a:solidFill>
                          <a:sysClr val="windowText" lastClr="000000"/>
                        </a:solidFill>
                        <a:latin typeface="+mj-lt"/>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5EEF2"/>
                    </a:solidFill>
                  </a:tcPr>
                </a:tc>
                <a:tc>
                  <a:txBody>
                    <a:bodyPr vert="horz" wrap="square"/>
                    <a:lstStyle/>
                    <a:p>
                      <a:pPr algn="ctr">
                        <a:lnSpc>
                          <a:spcPct val="100000"/>
                        </a:lnSpc>
                        <a:spcBef>
                          <a:spcPct val="0"/>
                        </a:spcBef>
                        <a:spcAft>
                          <a:spcPts val="600"/>
                        </a:spcAft>
                      </a:pPr>
                      <a:r>
                        <a:rPr lang="en-US" sz="1100" kern="1200">
                          <a:solidFill>
                            <a:schemeClr val="tx1"/>
                          </a:solidFill>
                          <a:latin typeface="+mn-lt"/>
                          <a:ea typeface="+mn-ea"/>
                          <a:cs typeface="+mn-cs"/>
                        </a:rPr>
                        <a:t>PDE4 inhibitor</a:t>
                      </a:r>
                      <a:endParaRPr lang="en-US" sz="1100">
                        <a:solidFill>
                          <a:schemeClr val="tx1"/>
                        </a:solidFill>
                        <a:latin typeface="+mj-lt"/>
                      </a:endParaRPr>
                    </a:p>
                  </a:txBody>
                  <a:tcPr anchor="ctr">
                    <a:lnL w="6350" cap="flat" cmpd="sng" algn="ctr">
                      <a:solidFill>
                        <a:schemeClr val="bg1">
                          <a:lumMod val="65000"/>
                        </a:schemeClr>
                      </a:solidFill>
                      <a:prstDash val="solid"/>
                      <a:round/>
                      <a:headEnd type="none" w="med" len="med"/>
                      <a:tailEnd type="none" w="med" len="med"/>
                    </a:lnL>
                    <a:lnR>
                      <a:noFill/>
                    </a:lnR>
                    <a:lnT w="28575" cap="flat" cmpd="sng" algn="ctr">
                      <a:solidFill>
                        <a:schemeClr val="accent6"/>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alpha val="10000"/>
                      </a:schemeClr>
                    </a:solidFill>
                  </a:tcPr>
                </a:tc>
                <a:tc>
                  <a:txBody>
                    <a:bodyPr vert="horz" wrap="square"/>
                    <a:lstStyle/>
                    <a:p>
                      <a:pPr algn="ctr">
                        <a:lnSpc>
                          <a:spcPct val="100000"/>
                        </a:lnSpc>
                        <a:spcBef>
                          <a:spcPct val="0"/>
                        </a:spcBef>
                        <a:spcAft>
                          <a:spcPts val="600"/>
                        </a:spcAft>
                      </a:pPr>
                      <a:r>
                        <a:rPr lang="en-US" sz="1100" b="1">
                          <a:solidFill>
                            <a:schemeClr val="bg1"/>
                          </a:solidFill>
                          <a:latin typeface="+mj-lt"/>
                        </a:rPr>
                        <a:t>3</a:t>
                      </a:r>
                    </a:p>
                  </a:txBody>
                  <a:tcPr anchor="ctr">
                    <a:lnL>
                      <a:noFill/>
                    </a:lnL>
                    <a:lnR w="12700" cap="flat" cmpd="sng" algn="ctr">
                      <a:noFill/>
                      <a:prstDash val="solid"/>
                      <a:round/>
                      <a:headEnd type="none" w="med" len="med"/>
                      <a:tailEnd type="none" w="med" len="med"/>
                    </a:lnR>
                    <a:lnT w="28575" cap="flat" cmpd="sng" algn="ctr">
                      <a:solidFill>
                        <a:schemeClr val="accent6"/>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88C765"/>
                    </a:solidFill>
                  </a:tcPr>
                </a:tc>
                <a:tc>
                  <a:txBody>
                    <a:bodyPr vert="horz" wrap="square"/>
                    <a:lstStyle/>
                    <a:p>
                      <a:pPr algn="l">
                        <a:lnSpc>
                          <a:spcPct val="100000"/>
                        </a:lnSpc>
                        <a:spcBef>
                          <a:spcPct val="0"/>
                        </a:spcBef>
                        <a:spcAft>
                          <a:spcPts val="600"/>
                        </a:spcAft>
                      </a:pPr>
                      <a:r>
                        <a:rPr lang="en-US" sz="1000" kern="1200">
                          <a:solidFill>
                            <a:schemeClr val="tx1"/>
                          </a:solidFill>
                          <a:latin typeface="+mn-lt"/>
                          <a:ea typeface="+mn-ea"/>
                          <a:cs typeface="+mn-cs"/>
                        </a:rPr>
                        <a:t>Pediatric plaque psoriasis (SPROUT)</a:t>
                      </a:r>
                      <a:r>
                        <a:rPr lang="en-US" sz="1000" kern="1200" baseline="30000">
                          <a:solidFill>
                            <a:schemeClr val="tx1"/>
                          </a:solidFill>
                          <a:latin typeface="+mn-lt"/>
                          <a:ea typeface="+mn-ea"/>
                          <a:cs typeface="+mn-cs"/>
                        </a:rPr>
                        <a:t>2</a:t>
                      </a:r>
                      <a:r>
                        <a:rPr lang="en-US" sz="1000" kern="1200">
                          <a:solidFill>
                            <a:schemeClr val="tx1"/>
                          </a:solidFill>
                          <a:latin typeface="+mn-lt"/>
                          <a:ea typeface="+mn-ea"/>
                          <a:cs typeface="+mn-cs"/>
                        </a:rPr>
                        <a:t> </a:t>
                      </a:r>
                      <a:br>
                        <a:rPr lang="en-US" sz="1000" kern="1200">
                          <a:solidFill>
                            <a:schemeClr val="tx1"/>
                          </a:solidFill>
                          <a:latin typeface="+mn-lt"/>
                          <a:ea typeface="+mn-ea"/>
                          <a:cs typeface="+mn-cs"/>
                        </a:rPr>
                      </a:br>
                      <a:r>
                        <a:rPr lang="en-US" sz="1000" kern="1200">
                          <a:solidFill>
                            <a:schemeClr val="tx1"/>
                          </a:solidFill>
                          <a:latin typeface="+mn-lt"/>
                          <a:ea typeface="+mn-ea"/>
                          <a:cs typeface="+mn-cs"/>
                        </a:rPr>
                        <a:t>Genital psoriasis (DISCREET)</a:t>
                      </a:r>
                      <a:r>
                        <a:rPr lang="en-US" sz="1000" kern="1200" baseline="30000">
                          <a:solidFill>
                            <a:schemeClr val="tx1"/>
                          </a:solidFill>
                          <a:effectLst/>
                          <a:latin typeface="+mn-lt"/>
                          <a:ea typeface="+mn-ea"/>
                          <a:cs typeface="+mn-cs"/>
                        </a:rPr>
                        <a:t>3</a:t>
                      </a:r>
                      <a:endParaRPr lang="en-US" sz="1000" baseline="30000">
                        <a:solidFill>
                          <a:schemeClr val="tx1"/>
                        </a:solidFill>
                        <a:latin typeface="+mj-lt"/>
                      </a:endParaRPr>
                    </a:p>
                  </a:txBody>
                  <a:tcPr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accent6"/>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5EEF2"/>
                    </a:solidFill>
                  </a:tcPr>
                </a:tc>
                <a:tc>
                  <a:txBody>
                    <a:bodyPr vert="horz" wrap="square"/>
                    <a:lstStyle/>
                    <a:p>
                      <a:pPr marL="0" marR="0" lvl="0" indent="0" algn="l" defTabSz="914309" rtl="0" eaLnBrk="1" fontAlgn="auto" latinLnBrk="0" hangingPunct="1">
                        <a:lnSpc>
                          <a:spcPct val="100000"/>
                        </a:lnSpc>
                        <a:spcBef>
                          <a:spcPct val="0"/>
                        </a:spcBef>
                        <a:spcAft>
                          <a:spcPts val="600"/>
                        </a:spcAft>
                        <a:buClrTx/>
                        <a:buSzTx/>
                        <a:buFontTx/>
                        <a:buNone/>
                        <a:defRPr/>
                      </a:pPr>
                      <a:r>
                        <a:rPr lang="en-US" sz="1100" kern="1200">
                          <a:solidFill>
                            <a:schemeClr val="tx1"/>
                          </a:solidFill>
                          <a:latin typeface="+mn-lt"/>
                          <a:ea typeface="+mn-ea"/>
                          <a:cs typeface="+mn-cs"/>
                        </a:rPr>
                        <a:t>Actual PCD: April 25, 2022</a:t>
                      </a:r>
                      <a:r>
                        <a:rPr lang="en-US" sz="1100" kern="1200" baseline="30000">
                          <a:solidFill>
                            <a:schemeClr val="tx1"/>
                          </a:solidFill>
                          <a:latin typeface="+mn-lt"/>
                          <a:ea typeface="+mn-ea"/>
                          <a:cs typeface="+mn-cs"/>
                        </a:rPr>
                        <a:t>2</a:t>
                      </a:r>
                      <a:br>
                        <a:rPr lang="en-US" sz="1100" kern="1200">
                          <a:solidFill>
                            <a:schemeClr val="tx1"/>
                          </a:solidFill>
                          <a:latin typeface="+mn-lt"/>
                          <a:ea typeface="+mn-ea"/>
                          <a:cs typeface="+mn-cs"/>
                        </a:rPr>
                      </a:br>
                      <a:r>
                        <a:rPr lang="en-US" sz="1100" kern="1200">
                          <a:solidFill>
                            <a:schemeClr val="tx1"/>
                          </a:solidFill>
                          <a:latin typeface="+mn-lt"/>
                          <a:ea typeface="+mn-ea"/>
                          <a:cs typeface="+mn-cs"/>
                        </a:rPr>
                        <a:t>Actual PCD: September 23, 2021</a:t>
                      </a:r>
                      <a:r>
                        <a:rPr lang="en-US" sz="1100" kern="1200" baseline="30000">
                          <a:solidFill>
                            <a:schemeClr val="tx1"/>
                          </a:solidFill>
                          <a:latin typeface="+mn-lt"/>
                          <a:ea typeface="+mn-ea"/>
                          <a:cs typeface="+mn-cs"/>
                        </a:rPr>
                        <a:t>3</a:t>
                      </a:r>
                      <a:endParaRPr lang="en-US" sz="1100" baseline="30000">
                        <a:solidFill>
                          <a:schemeClr val="tx1"/>
                        </a:solidFill>
                        <a:latin typeface="+mj-lt"/>
                      </a:endParaRPr>
                    </a:p>
                  </a:txBody>
                  <a:tcPr anchor="ctr">
                    <a:lnL w="28575" cap="flat" cmpd="sng" algn="ctr">
                      <a:noFill/>
                      <a:prstDash val="solid"/>
                      <a:round/>
                      <a:headEnd type="none" w="med" len="med"/>
                      <a:tailEnd type="none" w="med" len="med"/>
                    </a:lnL>
                    <a:lnR w="76200" cap="flat" cmpd="sng" algn="ctr">
                      <a:noFill/>
                      <a:prstDash val="solid"/>
                      <a:round/>
                      <a:headEnd type="none" w="med" len="med"/>
                      <a:tailEnd type="none" w="med" len="med"/>
                    </a:lnR>
                    <a:lnT w="28575" cap="flat" cmpd="sng" algn="ctr">
                      <a:solidFill>
                        <a:schemeClr val="accent6"/>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5EEF2"/>
                    </a:solidFill>
                  </a:tcPr>
                </a:tc>
                <a:extLst>
                  <a:ext uri="{0D108BD9-81ED-4DB2-BD59-A6C34878D82A}">
                    <a16:rowId xmlns:a16="http://schemas.microsoft.com/office/drawing/2014/main" val="869988001"/>
                  </a:ext>
                </a:extLst>
              </a:tr>
              <a:tr h="493638">
                <a:tc>
                  <a:txBody>
                    <a:bodyPr vert="vert270" wrap="square"/>
                    <a:lstStyle/>
                    <a:p>
                      <a:pPr algn="ctr"/>
                      <a:endParaRPr lang="en-US" sz="600" b="1">
                        <a:solidFill>
                          <a:schemeClr val="tx1"/>
                        </a:solidFill>
                        <a:latin typeface="+mj-lt"/>
                      </a:endParaRPr>
                    </a:p>
                  </a:txBody>
                  <a:tcPr vert="vert270">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vert="horz" wrap="square"/>
                    <a:lstStyle/>
                    <a:p>
                      <a:pPr marL="0" marR="0" lvl="0" indent="0" algn="ctr" defTabSz="914286" rtl="0" eaLnBrk="1" fontAlgn="auto" latinLnBrk="0" hangingPunct="1">
                        <a:lnSpc>
                          <a:spcPct val="100000"/>
                        </a:lnSpc>
                        <a:spcBef>
                          <a:spcPct val="0"/>
                        </a:spcBef>
                        <a:spcAft>
                          <a:spcPct val="0"/>
                        </a:spcAft>
                        <a:buClrTx/>
                        <a:buSzTx/>
                        <a:buFontTx/>
                        <a:buNone/>
                        <a:defRPr/>
                      </a:pPr>
                      <a:r>
                        <a:rPr lang="en-US" sz="900" b="1" kern="1200">
                          <a:solidFill>
                            <a:sysClr val="windowText" lastClr="000000"/>
                          </a:solidFill>
                          <a:latin typeface="+mn-lt"/>
                          <a:ea typeface="+mn-ea"/>
                          <a:cs typeface="+mn-cs"/>
                        </a:rPr>
                        <a:t>Tezspire</a:t>
                      </a:r>
                      <a:r>
                        <a:rPr lang="en-US" sz="900" b="1" kern="1200" baseline="30000">
                          <a:solidFill>
                            <a:sysClr val="windowText" lastClr="000000"/>
                          </a:solidFill>
                          <a:latin typeface="+mn-lt"/>
                          <a:ea typeface="+mn-ea"/>
                          <a:cs typeface="+mn-cs"/>
                        </a:rPr>
                        <a:t>1,a</a:t>
                      </a:r>
                    </a:p>
                    <a:p>
                      <a:pPr marL="0" marR="0" lvl="0" indent="0" algn="ctr" defTabSz="914286" rtl="0" eaLnBrk="1" fontAlgn="auto" latinLnBrk="0" hangingPunct="1">
                        <a:lnSpc>
                          <a:spcPct val="100000"/>
                        </a:lnSpc>
                        <a:spcBef>
                          <a:spcPct val="0"/>
                        </a:spcBef>
                        <a:spcAft>
                          <a:spcPct val="0"/>
                        </a:spcAft>
                        <a:buClrTx/>
                        <a:buSzTx/>
                        <a:buFontTx/>
                        <a:buNone/>
                        <a:defRPr/>
                      </a:pPr>
                      <a:r>
                        <a:rPr lang="en-US" sz="900" b="1" kern="1200">
                          <a:solidFill>
                            <a:schemeClr val="tx1"/>
                          </a:solidFill>
                          <a:effectLst/>
                          <a:latin typeface="+mn-lt"/>
                          <a:ea typeface="+mn-ea"/>
                          <a:cs typeface="+mn-cs"/>
                        </a:rPr>
                        <a:t>(tezepelumab-ekko)</a:t>
                      </a:r>
                      <a:endParaRPr lang="en-US" sz="900" kern="1200">
                        <a:solidFill>
                          <a:schemeClr val="tx1"/>
                        </a:solidFill>
                        <a:effectLst/>
                        <a:latin typeface="+mn-lt"/>
                        <a:ea typeface="+mn-ea"/>
                        <a:cs typeface="+mn-cs"/>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vert="horz" wrap="square"/>
                    <a:lstStyle/>
                    <a:p>
                      <a:pPr algn="ctr">
                        <a:lnSpc>
                          <a:spcPct val="100000"/>
                        </a:lnSpc>
                        <a:spcBef>
                          <a:spcPct val="0"/>
                        </a:spcBef>
                        <a:spcAft>
                          <a:spcPts val="600"/>
                        </a:spcAft>
                      </a:pPr>
                      <a:r>
                        <a:rPr lang="en-US" sz="1100" kern="1200">
                          <a:solidFill>
                            <a:schemeClr val="tx1"/>
                          </a:solidFill>
                          <a:latin typeface="+mn-lt"/>
                          <a:ea typeface="+mn-ea"/>
                          <a:cs typeface="+mn-cs"/>
                        </a:rPr>
                        <a:t>TSLP inhibitor</a:t>
                      </a:r>
                      <a:endParaRPr lang="en-US" sz="1100">
                        <a:solidFill>
                          <a:schemeClr val="tx1"/>
                        </a:solidFill>
                        <a:latin typeface="+mj-lt"/>
                      </a:endParaRPr>
                    </a:p>
                  </a:txBody>
                  <a:tcPr anchor="ctr">
                    <a:lnL w="635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vert="horz" wrap="square"/>
                    <a:lstStyle/>
                    <a:p>
                      <a:pPr algn="ctr">
                        <a:lnSpc>
                          <a:spcPct val="100000"/>
                        </a:lnSpc>
                        <a:spcBef>
                          <a:spcPct val="0"/>
                        </a:spcBef>
                        <a:spcAft>
                          <a:spcPts val="600"/>
                        </a:spcAft>
                      </a:pPr>
                      <a:r>
                        <a:rPr kumimoji="0" lang="en-US" sz="1100" b="1" i="0" u="none" strike="noStrike" kern="1200" cap="none" spc="0" normalizeH="0" baseline="0" noProof="0">
                          <a:ln>
                            <a:noFill/>
                          </a:ln>
                          <a:solidFill>
                            <a:schemeClr val="bg1"/>
                          </a:solidFill>
                          <a:effectLst/>
                          <a:uLnTx/>
                          <a:uFillTx/>
                          <a:latin typeface="+mn-lt"/>
                          <a:ea typeface="+mn-ea"/>
                          <a:cs typeface="+mn-cs"/>
                        </a:rPr>
                        <a:t>3</a:t>
                      </a:r>
                      <a:endParaRPr lang="en-US" sz="1100" b="1">
                        <a:solidFill>
                          <a:schemeClr val="bg1"/>
                        </a:solidFill>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CE4"/>
                    </a:solidFill>
                  </a:tcPr>
                </a:tc>
                <a:tc>
                  <a:txBody>
                    <a:bodyPr vert="horz" wrap="square"/>
                    <a:lstStyle/>
                    <a:p>
                      <a:pPr marL="0" marR="0" indent="0" algn="l" defTabSz="914286" rtl="0" eaLnBrk="1" fontAlgn="auto" latinLnBrk="0" hangingPunct="1">
                        <a:lnSpc>
                          <a:spcPct val="100000"/>
                        </a:lnSpc>
                        <a:spcBef>
                          <a:spcPct val="0"/>
                        </a:spcBef>
                        <a:spcAft>
                          <a:spcPts val="600"/>
                        </a:spcAft>
                        <a:buClrTx/>
                        <a:buSzTx/>
                        <a:buFontTx/>
                        <a:buNone/>
                        <a:defRPr/>
                      </a:pPr>
                      <a:r>
                        <a:rPr lang="en-US" sz="1100" kern="1200">
                          <a:solidFill>
                            <a:schemeClr val="tx1"/>
                          </a:solidFill>
                          <a:latin typeface="+mn-lt"/>
                          <a:ea typeface="+mn-ea"/>
                          <a:cs typeface="+mn-cs"/>
                        </a:rPr>
                        <a:t>Severe chronic rhinosinusitis with nasal polyposis (WAYPOINT)</a:t>
                      </a:r>
                      <a:r>
                        <a:rPr lang="en-US" sz="1100" kern="1200" baseline="30000">
                          <a:solidFill>
                            <a:schemeClr val="tx1"/>
                          </a:solidFill>
                          <a:latin typeface="+mn-lt"/>
                          <a:ea typeface="+mn-ea"/>
                          <a:cs typeface="+mn-cs"/>
                        </a:rPr>
                        <a:t>4</a:t>
                      </a:r>
                      <a:endParaRPr lang="en-US" sz="1100" i="0" baseline="30000">
                        <a:solidFill>
                          <a:schemeClr val="tx1"/>
                        </a:solidFill>
                        <a:latin typeface="+mj-lt"/>
                      </a:endParaRPr>
                    </a:p>
                  </a:txBody>
                  <a:tcPr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vert="horz" wrap="square"/>
                    <a:lstStyle/>
                    <a:p>
                      <a:pPr marL="0" marR="0" lvl="0" indent="0" algn="l" defTabSz="914309" rtl="0" eaLnBrk="1" fontAlgn="auto" latinLnBrk="0" hangingPunct="1">
                        <a:lnSpc>
                          <a:spcPct val="100000"/>
                        </a:lnSpc>
                        <a:spcBef>
                          <a:spcPct val="0"/>
                        </a:spcBef>
                        <a:spcAft>
                          <a:spcPts val="600"/>
                        </a:spcAft>
                        <a:buClrTx/>
                        <a:buSzTx/>
                        <a:buFontTx/>
                        <a:buNone/>
                        <a:defRPr/>
                      </a:pPr>
                      <a:r>
                        <a:rPr lang="en-US" sz="1100" kern="1200" baseline="0">
                          <a:solidFill>
                            <a:schemeClr val="tx1"/>
                          </a:solidFill>
                          <a:latin typeface="+mn-lt"/>
                          <a:ea typeface="+mn-ea"/>
                          <a:cs typeface="+mn-cs"/>
                        </a:rPr>
                        <a:t>PCD: August 2, 2024</a:t>
                      </a:r>
                      <a:r>
                        <a:rPr lang="en-US" sz="1100" kern="1200" baseline="30000">
                          <a:solidFill>
                            <a:schemeClr val="tx1"/>
                          </a:solidFill>
                          <a:latin typeface="+mn-lt"/>
                          <a:ea typeface="+mn-ea"/>
                          <a:cs typeface="+mn-cs"/>
                        </a:rPr>
                        <a:t>4</a:t>
                      </a:r>
                      <a:endParaRPr lang="en-US" sz="1100">
                        <a:solidFill>
                          <a:schemeClr val="tx1"/>
                        </a:solidFill>
                        <a:latin typeface="+mj-lt"/>
                      </a:endParaRPr>
                    </a:p>
                  </a:txBody>
                  <a:tcPr anchor="ctr">
                    <a:lnL w="6350" cap="flat" cmpd="sng" algn="ctr">
                      <a:no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14654796"/>
                  </a:ext>
                </a:extLst>
              </a:tr>
              <a:tr h="574790">
                <a:tc>
                  <a:txBody>
                    <a:bodyPr vert="vert270" wrap="square"/>
                    <a:lstStyle/>
                    <a:p>
                      <a:endParaRPr lang="en-US"/>
                    </a:p>
                  </a:txBody>
                  <a:tcPr vert="vert270">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vert="horz" wrap="square"/>
                    <a:lstStyle/>
                    <a:p>
                      <a:pPr algn="ctr">
                        <a:lnSpc>
                          <a:spcPct val="100000"/>
                        </a:lnSpc>
                        <a:spcBef>
                          <a:spcPct val="0"/>
                        </a:spcBef>
                        <a:spcAft>
                          <a:spcPts val="600"/>
                        </a:spcAft>
                      </a:pPr>
                      <a:r>
                        <a:rPr lang="en-US" sz="900" b="1" kern="1200">
                          <a:solidFill>
                            <a:sysClr val="windowText" lastClr="000000"/>
                          </a:solidFill>
                          <a:latin typeface="+mn-lt"/>
                          <a:ea typeface="+mn-ea"/>
                          <a:cs typeface="+mn-cs"/>
                        </a:rPr>
                        <a:t>Rocatinlimab</a:t>
                      </a:r>
                      <a:r>
                        <a:rPr lang="en-US" sz="900" b="1" kern="1200" baseline="30000">
                          <a:solidFill>
                            <a:sysClr val="windowText" lastClr="000000"/>
                          </a:solidFill>
                          <a:latin typeface="+mn-lt"/>
                          <a:ea typeface="+mn-ea"/>
                          <a:cs typeface="+mn-cs"/>
                        </a:rPr>
                        <a:t>1</a:t>
                      </a:r>
                    </a:p>
                    <a:p>
                      <a:pPr algn="ctr">
                        <a:lnSpc>
                          <a:spcPct val="100000"/>
                        </a:lnSpc>
                        <a:spcBef>
                          <a:spcPct val="0"/>
                        </a:spcBef>
                        <a:spcAft>
                          <a:spcPts val="600"/>
                        </a:spcAft>
                      </a:pPr>
                      <a:r>
                        <a:rPr lang="en-US" sz="900" b="1" kern="1200">
                          <a:solidFill>
                            <a:sysClr val="windowText" lastClr="000000"/>
                          </a:solidFill>
                          <a:latin typeface="+mn-lt"/>
                          <a:ea typeface="+mn-ea"/>
                          <a:cs typeface="+mn-cs"/>
                        </a:rPr>
                        <a:t>(Formerly AMG 451)</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vert="horz" wrap="square"/>
                    <a:lstStyle/>
                    <a:p>
                      <a:pPr algn="ctr">
                        <a:lnSpc>
                          <a:spcPct val="100000"/>
                        </a:lnSpc>
                        <a:spcBef>
                          <a:spcPct val="0"/>
                        </a:spcBef>
                        <a:spcAft>
                          <a:spcPts val="600"/>
                        </a:spcAft>
                      </a:pPr>
                      <a:r>
                        <a:rPr lang="en-US" sz="1100" kern="1200">
                          <a:solidFill>
                            <a:schemeClr val="tx1"/>
                          </a:solidFill>
                          <a:latin typeface="+mn-lt"/>
                          <a:ea typeface="+mn-ea"/>
                          <a:cs typeface="+mn-cs"/>
                        </a:rPr>
                        <a:t>OX40 inhibitor</a:t>
                      </a:r>
                      <a:endParaRPr lang="en-US" sz="1100">
                        <a:solidFill>
                          <a:schemeClr val="tx1"/>
                        </a:solidFill>
                        <a:latin typeface="+mj-lt"/>
                      </a:endParaRPr>
                    </a:p>
                  </a:txBody>
                  <a:tcPr anchor="ctr">
                    <a:lnL w="635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vert="horz" wrap="square"/>
                    <a:lstStyle/>
                    <a:p>
                      <a:pPr algn="ctr">
                        <a:lnSpc>
                          <a:spcPct val="100000"/>
                        </a:lnSpc>
                        <a:spcBef>
                          <a:spcPct val="0"/>
                        </a:spcBef>
                        <a:spcAft>
                          <a:spcPts val="600"/>
                        </a:spcAft>
                      </a:pPr>
                      <a:r>
                        <a:rPr kumimoji="0" lang="en-US" sz="1100" b="1" i="0" u="none" strike="noStrike" kern="1200" cap="none" spc="0" normalizeH="0" baseline="0" noProof="0">
                          <a:ln>
                            <a:noFill/>
                          </a:ln>
                          <a:solidFill>
                            <a:schemeClr val="bg1"/>
                          </a:solidFill>
                          <a:effectLst/>
                          <a:uLnTx/>
                          <a:uFillTx/>
                          <a:latin typeface="+mn-lt"/>
                          <a:ea typeface="+mn-ea"/>
                          <a:cs typeface="+mn-cs"/>
                        </a:rPr>
                        <a:t>3</a:t>
                      </a:r>
                      <a:endParaRPr lang="en-US" sz="1100" b="1">
                        <a:solidFill>
                          <a:schemeClr val="bg1"/>
                        </a:solidFill>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rgbClr val="00BCE4"/>
                    </a:solidFill>
                  </a:tcPr>
                </a:tc>
                <a:tc>
                  <a:txBody>
                    <a:bodyPr vert="horz" wrap="square"/>
                    <a:lstStyle/>
                    <a:p>
                      <a:pPr marL="0" marR="0" indent="0" algn="l" defTabSz="914286" rtl="0" eaLnBrk="1" fontAlgn="auto" latinLnBrk="0" hangingPunct="1">
                        <a:lnSpc>
                          <a:spcPct val="100000"/>
                        </a:lnSpc>
                        <a:spcBef>
                          <a:spcPct val="0"/>
                        </a:spcBef>
                        <a:spcAft>
                          <a:spcPts val="600"/>
                        </a:spcAft>
                        <a:buClrTx/>
                        <a:buSzTx/>
                        <a:buFontTx/>
                        <a:buNone/>
                        <a:defRPr/>
                      </a:pPr>
                      <a:r>
                        <a:rPr lang="en-US" sz="1100" kern="1200" baseline="0">
                          <a:solidFill>
                            <a:schemeClr val="tx1"/>
                          </a:solidFill>
                          <a:latin typeface="+mn-lt"/>
                          <a:ea typeface="+mn-ea"/>
                          <a:cs typeface="+mn-cs"/>
                        </a:rPr>
                        <a:t>Moderate to severe atopic dermatitis </a:t>
                      </a:r>
                      <a:br>
                        <a:rPr lang="en-US" sz="1100" kern="1200" baseline="0">
                          <a:solidFill>
                            <a:schemeClr val="tx1"/>
                          </a:solidFill>
                          <a:latin typeface="+mn-lt"/>
                          <a:ea typeface="+mn-ea"/>
                          <a:cs typeface="+mn-cs"/>
                        </a:rPr>
                      </a:br>
                      <a:r>
                        <a:rPr lang="en-US" sz="1100" kern="1200" baseline="0">
                          <a:solidFill>
                            <a:schemeClr val="tx1"/>
                          </a:solidFill>
                          <a:latin typeface="+mn-lt"/>
                          <a:ea typeface="+mn-ea"/>
                          <a:cs typeface="+mn-cs"/>
                        </a:rPr>
                        <a:t>(ROCKET-IGNITE)</a:t>
                      </a:r>
                      <a:r>
                        <a:rPr lang="en-US" sz="1100" kern="1200" baseline="30000">
                          <a:solidFill>
                            <a:schemeClr val="tx1"/>
                          </a:solidFill>
                          <a:latin typeface="+mn-lt"/>
                          <a:ea typeface="+mn-ea"/>
                          <a:cs typeface="+mn-cs"/>
                        </a:rPr>
                        <a:t>5</a:t>
                      </a:r>
                      <a:endParaRPr lang="en-US" sz="1100" i="0" baseline="30000">
                        <a:solidFill>
                          <a:schemeClr val="tx1"/>
                        </a:solidFill>
                        <a:latin typeface="+mj-lt"/>
                      </a:endParaRPr>
                    </a:p>
                  </a:txBody>
                  <a:tcPr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vert="horz" wrap="square"/>
                    <a:lstStyle/>
                    <a:p>
                      <a:pPr marL="0" marR="0" lvl="0" indent="0" algn="l" defTabSz="914309" rtl="0" eaLnBrk="1" fontAlgn="auto" latinLnBrk="0" hangingPunct="1">
                        <a:lnSpc>
                          <a:spcPct val="100000"/>
                        </a:lnSpc>
                        <a:spcBef>
                          <a:spcPct val="0"/>
                        </a:spcBef>
                        <a:spcAft>
                          <a:spcPts val="600"/>
                        </a:spcAft>
                        <a:buClrTx/>
                        <a:buSzTx/>
                        <a:buFontTx/>
                        <a:buNone/>
                        <a:defRPr/>
                      </a:pPr>
                      <a:r>
                        <a:rPr lang="en-US" sz="1100" kern="1200" baseline="0">
                          <a:solidFill>
                            <a:schemeClr val="tx1"/>
                          </a:solidFill>
                          <a:latin typeface="+mn-lt"/>
                          <a:ea typeface="+mn-ea"/>
                          <a:cs typeface="+mn-cs"/>
                        </a:rPr>
                        <a:t>PCD: January 6, 2025</a:t>
                      </a:r>
                      <a:r>
                        <a:rPr lang="en-US" sz="1100" kern="1200" baseline="30000">
                          <a:solidFill>
                            <a:schemeClr val="tx1"/>
                          </a:solidFill>
                          <a:latin typeface="+mn-lt"/>
                          <a:ea typeface="+mn-ea"/>
                          <a:cs typeface="+mn-cs"/>
                        </a:rPr>
                        <a:t>5</a:t>
                      </a:r>
                      <a:endParaRPr lang="en-US" sz="1100">
                        <a:solidFill>
                          <a:schemeClr val="tx1"/>
                        </a:solidFill>
                        <a:latin typeface="+mj-lt"/>
                      </a:endParaRPr>
                    </a:p>
                  </a:txBody>
                  <a:tcPr anchor="ctr">
                    <a:lnL w="6350" cap="flat" cmpd="sng" algn="ctr">
                      <a:noFill/>
                      <a:prstDash val="solid"/>
                      <a:round/>
                      <a:headEnd type="none" w="med" len="med"/>
                      <a:tailEnd type="none" w="med" len="med"/>
                    </a:lnL>
                    <a:lnR w="762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48182529"/>
                  </a:ext>
                </a:extLst>
              </a:tr>
            </a:tbl>
          </a:graphicData>
        </a:graphic>
      </p:graphicFrame>
      <p:grpSp>
        <p:nvGrpSpPr>
          <p:cNvPr id="39" name="Group 38">
            <a:extLst>
              <a:ext uri="{FF2B5EF4-FFF2-40B4-BE49-F238E27FC236}">
                <a16:creationId xmlns:a16="http://schemas.microsoft.com/office/drawing/2014/main" id="{E4C884A0-7D3C-3B43-9A33-497BB1CA2636}"/>
              </a:ext>
            </a:extLst>
          </p:cNvPr>
          <p:cNvGrpSpPr/>
          <p:nvPr/>
        </p:nvGrpSpPr>
        <p:grpSpPr>
          <a:xfrm>
            <a:off x="1398121" y="2677939"/>
            <a:ext cx="440087" cy="440087"/>
            <a:chOff x="1142868" y="3336394"/>
            <a:chExt cx="520330" cy="520330"/>
          </a:xfrm>
        </p:grpSpPr>
        <p:sp>
          <p:nvSpPr>
            <p:cNvPr id="41" name="Oval 40">
              <a:extLst>
                <a:ext uri="{FF2B5EF4-FFF2-40B4-BE49-F238E27FC236}">
                  <a16:creationId xmlns:a16="http://schemas.microsoft.com/office/drawing/2014/main" id="{AAF24D01-36A0-D506-2BB3-0AD64E5A79A7}"/>
                </a:ext>
              </a:extLst>
            </p:cNvPr>
            <p:cNvSpPr/>
            <p:nvPr/>
          </p:nvSpPr>
          <p:spPr bwMode="auto">
            <a:xfrm>
              <a:off x="1142868" y="3336394"/>
              <a:ext cx="520330" cy="520330"/>
            </a:xfrm>
            <a:prstGeom prst="ellipse">
              <a:avLst/>
            </a:prstGeom>
            <a:solidFill>
              <a:schemeClr val="bg1"/>
            </a:solidFill>
            <a:ln w="9525" cap="flat" cmpd="sng" algn="ctr">
              <a:solidFill>
                <a:srgbClr val="005480"/>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pPr>
              <a:endParaRPr kumimoji="0" lang="en-US" sz="2400" b="1" i="0" u="none" strike="noStrike" cap="none" normalizeH="0" baseline="0">
                <a:ln>
                  <a:noFill/>
                </a:ln>
                <a:solidFill>
                  <a:schemeClr val="tx1"/>
                </a:solidFill>
                <a:effectLst/>
                <a:latin typeface="Arial"/>
              </a:endParaRPr>
            </a:p>
          </p:txBody>
        </p:sp>
        <p:pic>
          <p:nvPicPr>
            <p:cNvPr id="42" name="Picture 41">
              <a:extLst>
                <a:ext uri="{FF2B5EF4-FFF2-40B4-BE49-F238E27FC236}">
                  <a16:creationId xmlns:a16="http://schemas.microsoft.com/office/drawing/2014/main" id="{DA2524A3-AF52-40A0-0779-9C04558D7847}"/>
                </a:ext>
              </a:extLst>
            </p:cNvPr>
            <p:cNvPicPr>
              <a:picLocks noChangeAspect="1"/>
            </p:cNvPicPr>
            <p:nvPr/>
          </p:nvPicPr>
          <p:blipFill>
            <a:blip r:embed="rId10"/>
            <a:stretch>
              <a:fillRect/>
            </a:stretch>
          </p:blipFill>
          <p:spPr>
            <a:xfrm>
              <a:off x="1234529" y="3428055"/>
              <a:ext cx="337008" cy="337008"/>
            </a:xfrm>
            <a:prstGeom prst="rect">
              <a:avLst/>
            </a:prstGeom>
          </p:spPr>
        </p:pic>
      </p:grpSp>
      <p:grpSp>
        <p:nvGrpSpPr>
          <p:cNvPr id="43" name="Group 42">
            <a:extLst>
              <a:ext uri="{FF2B5EF4-FFF2-40B4-BE49-F238E27FC236}">
                <a16:creationId xmlns:a16="http://schemas.microsoft.com/office/drawing/2014/main" id="{813DA82E-945D-F082-BB8F-5E1FBA037786}"/>
              </a:ext>
            </a:extLst>
          </p:cNvPr>
          <p:cNvGrpSpPr/>
          <p:nvPr/>
        </p:nvGrpSpPr>
        <p:grpSpPr>
          <a:xfrm>
            <a:off x="1398708" y="1699246"/>
            <a:ext cx="438912" cy="440087"/>
            <a:chOff x="1142868" y="1986147"/>
            <a:chExt cx="520330" cy="520330"/>
          </a:xfrm>
        </p:grpSpPr>
        <p:sp>
          <p:nvSpPr>
            <p:cNvPr id="44" name="Oval 43">
              <a:extLst>
                <a:ext uri="{FF2B5EF4-FFF2-40B4-BE49-F238E27FC236}">
                  <a16:creationId xmlns:a16="http://schemas.microsoft.com/office/drawing/2014/main" id="{C3AA7EA5-7FE3-AE1D-EDFD-BE8B5BBA4E41}"/>
                </a:ext>
              </a:extLst>
            </p:cNvPr>
            <p:cNvSpPr/>
            <p:nvPr/>
          </p:nvSpPr>
          <p:spPr bwMode="auto">
            <a:xfrm>
              <a:off x="1142868" y="1986147"/>
              <a:ext cx="520330" cy="520330"/>
            </a:xfrm>
            <a:prstGeom prst="ellipse">
              <a:avLst/>
            </a:prstGeom>
            <a:solidFill>
              <a:schemeClr val="bg1"/>
            </a:solidFill>
            <a:ln w="9525" cap="flat" cmpd="sng" algn="ctr">
              <a:solidFill>
                <a:srgbClr val="005480"/>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pPr>
              <a:endParaRPr kumimoji="0" lang="en-US" sz="2400" b="1" i="0" u="none" strike="noStrike" cap="none" normalizeH="0" baseline="0">
                <a:ln>
                  <a:noFill/>
                </a:ln>
                <a:solidFill>
                  <a:schemeClr val="tx1"/>
                </a:solidFill>
                <a:effectLst/>
                <a:latin typeface="Arial"/>
              </a:endParaRPr>
            </a:p>
          </p:txBody>
        </p:sp>
        <p:pic>
          <p:nvPicPr>
            <p:cNvPr id="45" name="Picture 44">
              <a:extLst>
                <a:ext uri="{FF2B5EF4-FFF2-40B4-BE49-F238E27FC236}">
                  <a16:creationId xmlns:a16="http://schemas.microsoft.com/office/drawing/2014/main" id="{FFE06984-46B5-8D1B-7923-C4EF0DA8D04A}"/>
                </a:ext>
              </a:extLst>
            </p:cNvPr>
            <p:cNvPicPr>
              <a:picLocks noChangeAspect="1"/>
            </p:cNvPicPr>
            <p:nvPr/>
          </p:nvPicPr>
          <p:blipFill>
            <a:blip r:embed="rId11"/>
            <a:stretch>
              <a:fillRect/>
            </a:stretch>
          </p:blipFill>
          <p:spPr>
            <a:xfrm>
              <a:off x="1190304" y="2033583"/>
              <a:ext cx="425458" cy="425458"/>
            </a:xfrm>
            <a:prstGeom prst="rect">
              <a:avLst/>
            </a:prstGeom>
          </p:spPr>
        </p:pic>
      </p:grpSp>
      <p:sp>
        <p:nvSpPr>
          <p:cNvPr id="53" name="Rectangle: Top Corners Rounded 52">
            <a:extLst>
              <a:ext uri="{FF2B5EF4-FFF2-40B4-BE49-F238E27FC236}">
                <a16:creationId xmlns:a16="http://schemas.microsoft.com/office/drawing/2014/main" id="{BDC3C9AF-7251-5D50-2B90-EBBECB6DD4CC}"/>
              </a:ext>
            </a:extLst>
          </p:cNvPr>
          <p:cNvSpPr/>
          <p:nvPr/>
        </p:nvSpPr>
        <p:spPr bwMode="auto">
          <a:xfrm rot="16200000">
            <a:off x="216531" y="1622109"/>
            <a:ext cx="847722" cy="594360"/>
          </a:xfrm>
          <a:prstGeom prst="round2SameRect">
            <a:avLst>
              <a:gd name="adj1" fmla="val 16667"/>
              <a:gd name="adj2" fmla="val 0"/>
            </a:avLst>
          </a:prstGeom>
          <a:solidFill>
            <a:schemeClr val="accent6"/>
          </a:solidFill>
          <a:ln w="2857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914400" fontAlgn="base">
              <a:spcBef>
                <a:spcPct val="0"/>
              </a:spcBef>
              <a:spcAft>
                <a:spcPct val="0"/>
              </a:spcAft>
            </a:pPr>
            <a:r>
              <a:rPr lang="en-US" sz="800" b="1">
                <a:solidFill>
                  <a:schemeClr val="bg1"/>
                </a:solidFill>
                <a:latin typeface="Arial"/>
              </a:rPr>
              <a:t>Small Molecule</a:t>
            </a:r>
          </a:p>
        </p:txBody>
      </p:sp>
      <p:sp>
        <p:nvSpPr>
          <p:cNvPr id="54" name="Rectangle: Top Corners Rounded 53">
            <a:extLst>
              <a:ext uri="{FF2B5EF4-FFF2-40B4-BE49-F238E27FC236}">
                <a16:creationId xmlns:a16="http://schemas.microsoft.com/office/drawing/2014/main" id="{D57AB79A-6A10-2037-AADC-651A82739437}"/>
              </a:ext>
            </a:extLst>
          </p:cNvPr>
          <p:cNvSpPr/>
          <p:nvPr/>
        </p:nvSpPr>
        <p:spPr bwMode="auto">
          <a:xfrm rot="16200000">
            <a:off x="99847" y="2600802"/>
            <a:ext cx="1081087" cy="594360"/>
          </a:xfrm>
          <a:prstGeom prst="round2SameRect">
            <a:avLst>
              <a:gd name="adj1" fmla="val 16667"/>
              <a:gd name="adj2" fmla="val 0"/>
            </a:avLst>
          </a:prstGeom>
          <a:solidFill>
            <a:srgbClr val="005480"/>
          </a:solidFill>
          <a:ln w="2857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914400" fontAlgn="base">
              <a:spcBef>
                <a:spcPct val="0"/>
              </a:spcBef>
              <a:spcAft>
                <a:spcPct val="0"/>
              </a:spcAft>
            </a:pPr>
            <a:r>
              <a:rPr lang="en-US" sz="800" b="1">
                <a:solidFill>
                  <a:schemeClr val="bg1"/>
                </a:solidFill>
                <a:latin typeface="Arial"/>
              </a:rPr>
              <a:t>Monoclonal Antibody</a:t>
            </a:r>
          </a:p>
        </p:txBody>
      </p:sp>
      <p:grpSp>
        <p:nvGrpSpPr>
          <p:cNvPr id="7" name="Group 27">
            <a:extLst>
              <a:ext uri="{FF2B5EF4-FFF2-40B4-BE49-F238E27FC236}">
                <a16:creationId xmlns:a16="http://schemas.microsoft.com/office/drawing/2014/main" id="{FBAE042B-F7FB-E7B7-9F11-6995DB2E1EDB}"/>
              </a:ext>
            </a:extLst>
          </p:cNvPr>
          <p:cNvGrpSpPr/>
          <p:nvPr/>
        </p:nvGrpSpPr>
        <p:grpSpPr>
          <a:xfrm>
            <a:off x="11633597" y="125697"/>
            <a:ext cx="418940" cy="310197"/>
            <a:chOff x="9357950" y="3694748"/>
            <a:chExt cx="1020763" cy="839788"/>
          </a:xfrm>
          <a:solidFill>
            <a:schemeClr val="accent1"/>
          </a:solidFill>
        </p:grpSpPr>
        <p:sp>
          <p:nvSpPr>
            <p:cNvPr id="8" name="Freeform 6">
              <a:hlinkClick action="ppaction://noaction"/>
              <a:extLst>
                <a:ext uri="{FF2B5EF4-FFF2-40B4-BE49-F238E27FC236}">
                  <a16:creationId xmlns:a16="http://schemas.microsoft.com/office/drawing/2014/main" id="{0E5C00C6-E119-B49B-0A39-9E98ACB42111}"/>
                </a:ext>
              </a:extLst>
            </p:cNvPr>
            <p:cNvSpPr/>
            <p:nvPr/>
          </p:nvSpPr>
          <p:spPr bwMode="auto">
            <a:xfrm>
              <a:off x="9510350" y="3858261"/>
              <a:ext cx="723900" cy="676275"/>
            </a:xfrm>
            <a:custGeom>
              <a:gdLst>
                <a:gd name="T0" fmla="*/ 65 w 191"/>
                <a:gd name="T1" fmla="*/ 178 h 178"/>
                <a:gd name="T2" fmla="*/ 23 w 191"/>
                <a:gd name="T3" fmla="*/ 178 h 178"/>
                <a:gd name="T4" fmla="*/ 0 w 191"/>
                <a:gd name="T5" fmla="*/ 155 h 178"/>
                <a:gd name="T6" fmla="*/ 0 w 191"/>
                <a:gd name="T7" fmla="*/ 73 h 178"/>
                <a:gd name="T8" fmla="*/ 4 w 191"/>
                <a:gd name="T9" fmla="*/ 67 h 178"/>
                <a:gd name="T10" fmla="*/ 85 w 191"/>
                <a:gd name="T11" fmla="*/ 5 h 178"/>
                <a:gd name="T12" fmla="*/ 106 w 191"/>
                <a:gd name="T13" fmla="*/ 5 h 178"/>
                <a:gd name="T14" fmla="*/ 172 w 191"/>
                <a:gd name="T15" fmla="*/ 55 h 178"/>
                <a:gd name="T16" fmla="*/ 186 w 191"/>
                <a:gd name="T17" fmla="*/ 67 h 178"/>
                <a:gd name="T18" fmla="*/ 190 w 191"/>
                <a:gd name="T19" fmla="*/ 74 h 178"/>
                <a:gd name="T20" fmla="*/ 190 w 191"/>
                <a:gd name="T21" fmla="*/ 152 h 178"/>
                <a:gd name="T22" fmla="*/ 164 w 191"/>
                <a:gd name="T23" fmla="*/ 178 h 178"/>
                <a:gd name="T24" fmla="*/ 123 w 191"/>
                <a:gd name="T25" fmla="*/ 178 h 178"/>
                <a:gd name="T26" fmla="*/ 123 w 191"/>
                <a:gd name="T27" fmla="*/ 173 h 178"/>
                <a:gd name="T28" fmla="*/ 123 w 191"/>
                <a:gd name="T29" fmla="*/ 120 h 178"/>
                <a:gd name="T30" fmla="*/ 102 w 191"/>
                <a:gd name="T31" fmla="*/ 99 h 178"/>
                <a:gd name="T32" fmla="*/ 84 w 191"/>
                <a:gd name="T33" fmla="*/ 99 h 178"/>
                <a:gd name="T34" fmla="*/ 65 w 191"/>
                <a:gd name="T35" fmla="*/ 118 h 178"/>
                <a:gd name="T36" fmla="*/ 65 w 191"/>
                <a:gd name="T37" fmla="*/ 173 h 178"/>
                <a:gd name="T38" fmla="*/ 65 w 191"/>
                <a:gd name="T39" fmla="*/ 178 h 178"/>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178">
                  <a:moveTo>
                    <a:pt x="65" y="178"/>
                  </a:moveTo>
                  <a:cubicBezTo>
                    <a:pt x="50" y="178"/>
                    <a:pt x="36" y="178"/>
                    <a:pt x="23" y="178"/>
                  </a:cubicBezTo>
                  <a:cubicBezTo>
                    <a:pt x="11" y="177"/>
                    <a:pt x="1" y="167"/>
                    <a:pt x="0" y="155"/>
                  </a:cubicBezTo>
                  <a:cubicBezTo>
                    <a:pt x="0" y="128"/>
                    <a:pt x="0" y="101"/>
                    <a:pt x="0" y="73"/>
                  </a:cubicBezTo>
                  <a:cubicBezTo>
                    <a:pt x="0" y="71"/>
                    <a:pt x="2" y="68"/>
                    <a:pt x="4" y="67"/>
                  </a:cubicBezTo>
                  <a:cubicBezTo>
                    <a:pt x="31" y="46"/>
                    <a:pt x="58" y="26"/>
                    <a:pt x="85" y="5"/>
                  </a:cubicBezTo>
                  <a:cubicBezTo>
                    <a:pt x="92" y="0"/>
                    <a:pt x="99" y="0"/>
                    <a:pt x="106" y="5"/>
                  </a:cubicBezTo>
                  <a:cubicBezTo>
                    <a:pt x="128" y="22"/>
                    <a:pt x="150" y="39"/>
                    <a:pt x="172" y="55"/>
                  </a:cubicBezTo>
                  <a:cubicBezTo>
                    <a:pt x="177" y="59"/>
                    <a:pt x="181" y="63"/>
                    <a:pt x="186" y="67"/>
                  </a:cubicBezTo>
                  <a:cubicBezTo>
                    <a:pt x="189" y="69"/>
                    <a:pt x="190" y="71"/>
                    <a:pt x="190" y="74"/>
                  </a:cubicBezTo>
                  <a:cubicBezTo>
                    <a:pt x="190" y="100"/>
                    <a:pt x="190" y="126"/>
                    <a:pt x="190" y="152"/>
                  </a:cubicBezTo>
                  <a:cubicBezTo>
                    <a:pt x="191" y="167"/>
                    <a:pt x="178" y="178"/>
                    <a:pt x="164" y="178"/>
                  </a:cubicBezTo>
                  <a:cubicBezTo>
                    <a:pt x="151" y="177"/>
                    <a:pt x="137" y="178"/>
                    <a:pt x="123" y="178"/>
                  </a:cubicBezTo>
                  <a:cubicBezTo>
                    <a:pt x="123" y="176"/>
                    <a:pt x="123" y="175"/>
                    <a:pt x="123" y="173"/>
                  </a:cubicBezTo>
                  <a:cubicBezTo>
                    <a:pt x="123" y="155"/>
                    <a:pt x="123" y="138"/>
                    <a:pt x="123" y="120"/>
                  </a:cubicBezTo>
                  <a:cubicBezTo>
                    <a:pt x="123" y="107"/>
                    <a:pt x="115" y="99"/>
                    <a:pt x="102" y="99"/>
                  </a:cubicBezTo>
                  <a:cubicBezTo>
                    <a:pt x="96" y="99"/>
                    <a:pt x="90" y="99"/>
                    <a:pt x="84" y="99"/>
                  </a:cubicBezTo>
                  <a:cubicBezTo>
                    <a:pt x="73" y="100"/>
                    <a:pt x="65" y="108"/>
                    <a:pt x="65" y="118"/>
                  </a:cubicBezTo>
                  <a:cubicBezTo>
                    <a:pt x="65" y="136"/>
                    <a:pt x="65" y="155"/>
                    <a:pt x="65" y="173"/>
                  </a:cubicBezTo>
                  <a:cubicBezTo>
                    <a:pt x="65" y="174"/>
                    <a:pt x="65" y="176"/>
                    <a:pt x="65" y="178"/>
                  </a:cubicBezTo>
                  <a:close/>
                </a:path>
              </a:pathLst>
            </a:custGeom>
            <a:grpFill/>
            <a:ln>
              <a:noFill/>
            </a:ln>
          </p:spPr>
          <p:txBody>
            <a:bodyPr/>
            <a:lstStyle/>
            <a:p>
              <a:pPr>
                <a:defRPr/>
              </a:pPr>
              <a:endParaRPr lang="en-GB" sz="1620">
                <a:solidFill>
                  <a:prstClr val="black"/>
                </a:solidFill>
                <a:cs typeface="Arial"/>
              </a:endParaRPr>
            </a:p>
          </p:txBody>
        </p:sp>
        <p:sp>
          <p:nvSpPr>
            <p:cNvPr id="9" name="Freeform 7">
              <a:extLst>
                <a:ext uri="{FF2B5EF4-FFF2-40B4-BE49-F238E27FC236}">
                  <a16:creationId xmlns:a16="http://schemas.microsoft.com/office/drawing/2014/main" id="{41C82625-6527-8FF4-43B5-BC4F02D0AEAF}"/>
                </a:ext>
              </a:extLst>
            </p:cNvPr>
            <p:cNvSpPr/>
            <p:nvPr/>
          </p:nvSpPr>
          <p:spPr bwMode="auto">
            <a:xfrm>
              <a:off x="9357950" y="3694748"/>
              <a:ext cx="1020763" cy="417513"/>
            </a:xfrm>
            <a:custGeom>
              <a:gdLst>
                <a:gd name="T0" fmla="*/ 192 w 269"/>
                <a:gd name="T1" fmla="*/ 40 h 110"/>
                <a:gd name="T2" fmla="*/ 192 w 269"/>
                <a:gd name="T3" fmla="*/ 36 h 110"/>
                <a:gd name="T4" fmla="*/ 202 w 269"/>
                <a:gd name="T5" fmla="*/ 26 h 110"/>
                <a:gd name="T6" fmla="*/ 220 w 269"/>
                <a:gd name="T7" fmla="*/ 26 h 110"/>
                <a:gd name="T8" fmla="*/ 230 w 269"/>
                <a:gd name="T9" fmla="*/ 37 h 110"/>
                <a:gd name="T10" fmla="*/ 230 w 269"/>
                <a:gd name="T11" fmla="*/ 63 h 110"/>
                <a:gd name="T12" fmla="*/ 233 w 269"/>
                <a:gd name="T13" fmla="*/ 70 h 110"/>
                <a:gd name="T14" fmla="*/ 265 w 269"/>
                <a:gd name="T15" fmla="*/ 95 h 110"/>
                <a:gd name="T16" fmla="*/ 269 w 269"/>
                <a:gd name="T17" fmla="*/ 100 h 110"/>
                <a:gd name="T18" fmla="*/ 266 w 269"/>
                <a:gd name="T19" fmla="*/ 107 h 110"/>
                <a:gd name="T20" fmla="*/ 258 w 269"/>
                <a:gd name="T21" fmla="*/ 107 h 110"/>
                <a:gd name="T22" fmla="*/ 231 w 269"/>
                <a:gd name="T23" fmla="*/ 87 h 110"/>
                <a:gd name="T24" fmla="*/ 141 w 269"/>
                <a:gd name="T25" fmla="*/ 19 h 110"/>
                <a:gd name="T26" fmla="*/ 130 w 269"/>
                <a:gd name="T27" fmla="*/ 19 h 110"/>
                <a:gd name="T28" fmla="*/ 15 w 269"/>
                <a:gd name="T29" fmla="*/ 105 h 110"/>
                <a:gd name="T30" fmla="*/ 3 w 269"/>
                <a:gd name="T31" fmla="*/ 106 h 110"/>
                <a:gd name="T32" fmla="*/ 7 w 269"/>
                <a:gd name="T33" fmla="*/ 94 h 110"/>
                <a:gd name="T34" fmla="*/ 122 w 269"/>
                <a:gd name="T35" fmla="*/ 7 h 110"/>
                <a:gd name="T36" fmla="*/ 149 w 269"/>
                <a:gd name="T37" fmla="*/ 8 h 110"/>
                <a:gd name="T38" fmla="*/ 188 w 269"/>
                <a:gd name="T39" fmla="*/ 37 h 110"/>
                <a:gd name="T40" fmla="*/ 192 w 269"/>
                <a:gd name="T41" fmla="*/ 40 h 110"/>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9" h="110">
                  <a:moveTo>
                    <a:pt x="192" y="40"/>
                  </a:moveTo>
                  <a:cubicBezTo>
                    <a:pt x="192" y="38"/>
                    <a:pt x="192" y="37"/>
                    <a:pt x="192" y="36"/>
                  </a:cubicBezTo>
                  <a:cubicBezTo>
                    <a:pt x="193" y="30"/>
                    <a:pt x="196" y="26"/>
                    <a:pt x="202" y="26"/>
                  </a:cubicBezTo>
                  <a:cubicBezTo>
                    <a:pt x="208" y="26"/>
                    <a:pt x="214" y="26"/>
                    <a:pt x="220" y="26"/>
                  </a:cubicBezTo>
                  <a:cubicBezTo>
                    <a:pt x="226" y="26"/>
                    <a:pt x="230" y="30"/>
                    <a:pt x="230" y="37"/>
                  </a:cubicBezTo>
                  <a:cubicBezTo>
                    <a:pt x="230" y="45"/>
                    <a:pt x="230" y="54"/>
                    <a:pt x="230" y="63"/>
                  </a:cubicBezTo>
                  <a:cubicBezTo>
                    <a:pt x="230" y="66"/>
                    <a:pt x="231" y="68"/>
                    <a:pt x="233" y="70"/>
                  </a:cubicBezTo>
                  <a:cubicBezTo>
                    <a:pt x="244" y="78"/>
                    <a:pt x="255" y="86"/>
                    <a:pt x="265" y="95"/>
                  </a:cubicBezTo>
                  <a:cubicBezTo>
                    <a:pt x="267" y="96"/>
                    <a:pt x="269" y="98"/>
                    <a:pt x="269" y="100"/>
                  </a:cubicBezTo>
                  <a:cubicBezTo>
                    <a:pt x="269" y="103"/>
                    <a:pt x="268" y="106"/>
                    <a:pt x="266" y="107"/>
                  </a:cubicBezTo>
                  <a:cubicBezTo>
                    <a:pt x="263" y="110"/>
                    <a:pt x="260" y="109"/>
                    <a:pt x="258" y="107"/>
                  </a:cubicBezTo>
                  <a:cubicBezTo>
                    <a:pt x="249" y="100"/>
                    <a:pt x="240" y="93"/>
                    <a:pt x="231" y="87"/>
                  </a:cubicBezTo>
                  <a:cubicBezTo>
                    <a:pt x="201" y="64"/>
                    <a:pt x="171" y="41"/>
                    <a:pt x="141" y="19"/>
                  </a:cubicBezTo>
                  <a:cubicBezTo>
                    <a:pt x="136" y="15"/>
                    <a:pt x="134" y="15"/>
                    <a:pt x="130" y="19"/>
                  </a:cubicBezTo>
                  <a:cubicBezTo>
                    <a:pt x="92" y="48"/>
                    <a:pt x="54" y="76"/>
                    <a:pt x="15" y="105"/>
                  </a:cubicBezTo>
                  <a:cubicBezTo>
                    <a:pt x="10" y="109"/>
                    <a:pt x="6" y="110"/>
                    <a:pt x="3" y="106"/>
                  </a:cubicBezTo>
                  <a:cubicBezTo>
                    <a:pt x="0" y="102"/>
                    <a:pt x="1" y="98"/>
                    <a:pt x="7" y="94"/>
                  </a:cubicBezTo>
                  <a:cubicBezTo>
                    <a:pt x="45" y="65"/>
                    <a:pt x="83" y="36"/>
                    <a:pt x="122" y="7"/>
                  </a:cubicBezTo>
                  <a:cubicBezTo>
                    <a:pt x="131" y="0"/>
                    <a:pt x="140" y="0"/>
                    <a:pt x="149" y="8"/>
                  </a:cubicBezTo>
                  <a:cubicBezTo>
                    <a:pt x="162" y="17"/>
                    <a:pt x="175" y="27"/>
                    <a:pt x="188" y="37"/>
                  </a:cubicBezTo>
                  <a:cubicBezTo>
                    <a:pt x="189" y="38"/>
                    <a:pt x="190" y="39"/>
                    <a:pt x="192" y="40"/>
                  </a:cubicBezTo>
                  <a:close/>
                </a:path>
              </a:pathLst>
            </a:custGeom>
            <a:grpFill/>
            <a:ln>
              <a:noFill/>
            </a:ln>
          </p:spPr>
          <p:txBody>
            <a:bodyPr/>
            <a:lstStyle/>
            <a:p>
              <a:pPr>
                <a:defRPr/>
              </a:pPr>
              <a:endParaRPr lang="en-GB" sz="1620">
                <a:solidFill>
                  <a:prstClr val="black"/>
                </a:solidFill>
                <a:cs typeface="Arial"/>
              </a:endParaRPr>
            </a:p>
          </p:txBody>
        </p:sp>
      </p:grpSp>
      <p:sp>
        <p:nvSpPr>
          <p:cNvPr id="10" name="Rectangle 9">
            <a:hlinkClick r:id="rId12" action="ppaction://hlinksldjump"/>
            <a:extLst>
              <a:ext uri="{FF2B5EF4-FFF2-40B4-BE49-F238E27FC236}">
                <a16:creationId xmlns:a16="http://schemas.microsoft.com/office/drawing/2014/main" id="{4611A018-39E7-CA5D-6811-CC540294FAEA}"/>
              </a:ext>
            </a:extLst>
          </p:cNvPr>
          <p:cNvSpPr/>
          <p:nvPr/>
        </p:nvSpPr>
        <p:spPr bwMode="hidden">
          <a:xfrm>
            <a:off x="11592032" y="65116"/>
            <a:ext cx="558403" cy="461665"/>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377" rtl="0" eaLnBrk="1" fontAlgn="base" latinLnBrk="0" hangingPunct="1">
              <a:lnSpc>
                <a:spcPct val="100000"/>
              </a:lnSpc>
              <a:spcBef>
                <a:spcPct val="0"/>
              </a:spcBef>
              <a:spcAft>
                <a:spcPct val="0"/>
              </a:spcAft>
              <a:buClrTx/>
              <a:buSzTx/>
              <a:buFontTx/>
              <a:buNone/>
            </a:pPr>
            <a:endParaRPr kumimoji="0" lang="en-US" sz="2400" b="1" i="0" u="none" strike="noStrike" cap="none" normalizeH="0" baseline="0">
              <a:ln>
                <a:noFill/>
              </a:ln>
              <a:solidFill>
                <a:schemeClr val="tx1"/>
              </a:solidFill>
              <a:effectLst/>
              <a:latin typeface="Arial"/>
            </a:endParaRPr>
          </a:p>
        </p:txBody>
      </p:sp>
      <p:sp>
        <p:nvSpPr>
          <p:cNvPr id="2" name="Rectangle 1">
            <a:extLst>
              <a:ext uri="{FF2B5EF4-FFF2-40B4-BE49-F238E27FC236}">
                <a16:creationId xmlns:a16="http://schemas.microsoft.com/office/drawing/2014/main" id="{9C1AF747-C3E5-7186-8827-E43CA0D816D6}"/>
              </a:ext>
            </a:extLst>
          </p:cNvPr>
          <p:cNvSpPr/>
          <p:nvPr/>
        </p:nvSpPr>
        <p:spPr bwMode="auto">
          <a:xfrm>
            <a:off x="337552" y="5839382"/>
            <a:ext cx="10613122" cy="791470"/>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pPr>
            <a:endParaRPr kumimoji="0" lang="en-US" sz="2400" b="1" i="0" u="none" strike="noStrike" cap="none" normalizeH="0" baseline="0">
              <a:ln>
                <a:noFill/>
              </a:ln>
              <a:solidFill>
                <a:schemeClr val="tx1"/>
              </a:solidFill>
              <a:effectLst/>
              <a:latin typeface="Arial"/>
            </a:endParaRPr>
          </a:p>
        </p:txBody>
      </p:sp>
      <p:sp>
        <p:nvSpPr>
          <p:cNvPr id="4" name="Rectangle 3">
            <a:extLst>
              <a:ext uri="{FF2B5EF4-FFF2-40B4-BE49-F238E27FC236}">
                <a16:creationId xmlns:a16="http://schemas.microsoft.com/office/drawing/2014/main" id="{3B566D7C-F8AB-D2AE-7F31-C84202F15FEB}"/>
              </a:ext>
            </a:extLst>
          </p:cNvPr>
          <p:cNvSpPr/>
          <p:nvPr/>
        </p:nvSpPr>
        <p:spPr>
          <a:xfrm>
            <a:off x="342900" y="6672264"/>
            <a:ext cx="2812291" cy="153888"/>
          </a:xfrm>
          <a:prstGeom prst="rect">
            <a:avLst/>
          </a:prstGeom>
        </p:spPr>
        <p:txBody>
          <a:bodyPr wrap="square" lIns="0" tIns="0" rIns="0" bIns="0" anchor="ctr">
            <a:spAutoFit/>
          </a:bodyPr>
          <a:lstStyle/>
          <a:p>
            <a:r>
              <a:rPr lang="en-US" sz="1000"/>
              <a:t>Pipeline information as of January 16, 2023.</a:t>
            </a:r>
          </a:p>
        </p:txBody>
      </p:sp>
    </p:spTree>
    <p:extLst>
      <p:ext uri="{BB962C8B-B14F-4D97-AF65-F5344CB8AC3E}">
        <p14:creationId xmlns:p14="http://schemas.microsoft.com/office/powerpoint/2010/main" val="3429609880"/>
      </p:ext>
    </p:extLst>
  </p:cSld>
  <p:clrMapOvr>
    <a:masterClrMapping/>
  </p:clrMapOvr>
  <p:transition>
    <p:wipe dir="r"/>
  </p:transition>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7" name="Title 16">
            <a:extLst>
              <a:ext uri="{FF2B5EF4-FFF2-40B4-BE49-F238E27FC236}">
                <a16:creationId xmlns:a16="http://schemas.microsoft.com/office/drawing/2014/main" id="{CD476D54-3EDF-423A-BD61-9944BA286A13}"/>
              </a:ext>
            </a:extLst>
          </p:cNvPr>
          <p:cNvSpPr>
            <a:spLocks noGrp="1"/>
          </p:cNvSpPr>
          <p:nvPr>
            <p:ph type="title"/>
          </p:nvPr>
        </p:nvSpPr>
        <p:spPr>
          <a:xfrm>
            <a:off x="245390" y="8"/>
            <a:ext cx="11603711" cy="1109663"/>
          </a:xfrm>
        </p:spPr>
        <p:txBody>
          <a:bodyPr anchor="b"/>
          <a:lstStyle/>
          <a:p>
            <a:r>
              <a:rPr lang="en-US" noProof="0"/>
              <a:t>Select Data From the Biosimilar Pipeline 2023–2026</a:t>
            </a:r>
          </a:p>
        </p:txBody>
      </p:sp>
      <p:sp>
        <p:nvSpPr>
          <p:cNvPr id="32" name="Rectangle 31">
            <a:extLst>
              <a:ext uri="{FF2B5EF4-FFF2-40B4-BE49-F238E27FC236}">
                <a16:creationId xmlns:a16="http://schemas.microsoft.com/office/drawing/2014/main" id="{CDD6DA15-7E98-4C1F-9A33-BBD9A5CA2AE6}"/>
              </a:ext>
            </a:extLst>
          </p:cNvPr>
          <p:cNvSpPr/>
          <p:nvPr/>
        </p:nvSpPr>
        <p:spPr>
          <a:xfrm>
            <a:off x="356615" y="5841405"/>
            <a:ext cx="9581712" cy="789447"/>
          </a:xfrm>
          <a:prstGeom prst="rect">
            <a:avLst/>
          </a:prstGeom>
        </p:spPr>
        <p:txBody>
          <a:bodyPr wrap="square" lIns="0" tIns="0" rIns="0" bIns="0" anchor="b">
            <a:spAutoFit/>
          </a:bodyPr>
          <a:lstStyle/>
          <a:p>
            <a:pPr>
              <a:lnSpc>
                <a:spcPct val="95000"/>
              </a:lnSpc>
            </a:pPr>
            <a:r>
              <a:rPr lang="en-US" sz="900" b="1">
                <a:solidFill>
                  <a:srgbClr val="000000"/>
                </a:solidFill>
              </a:rPr>
              <a:t>References: 1. </a:t>
            </a:r>
            <a:r>
              <a:rPr lang="en-US" sz="900">
                <a:solidFill>
                  <a:srgbClr val="000000"/>
                </a:solidFill>
              </a:rPr>
              <a:t>Amgen pipeline. </a:t>
            </a:r>
            <a:r>
              <a:rPr lang="en-US" sz="900">
                <a:solidFill>
                  <a:srgbClr val="000000"/>
                </a:solidFill>
                <a:hlinkClick r:id="rId4"/>
              </a:rPr>
              <a:t>https://www.amgenpipeline.com/-/media/themes/amgen/amgenpipeline-com/amgenpipeline-com/pdf/amgen-pipeline-chart.pdf</a:t>
            </a:r>
            <a:r>
              <a:rPr lang="en-US" sz="900">
                <a:solidFill>
                  <a:srgbClr val="000000"/>
                </a:solidFill>
              </a:rPr>
              <a:t>. Accessed January 16, 2023.  </a:t>
            </a:r>
            <a:r>
              <a:rPr lang="en-US" sz="900" b="1">
                <a:solidFill>
                  <a:srgbClr val="000000"/>
                </a:solidFill>
              </a:rPr>
              <a:t>2.</a:t>
            </a:r>
            <a:r>
              <a:rPr lang="en-US" sz="900">
                <a:solidFill>
                  <a:srgbClr val="000000"/>
                </a:solidFill>
              </a:rPr>
              <a:t> Amgen News Release. </a:t>
            </a:r>
            <a:r>
              <a:rPr lang="en-US" sz="900">
                <a:solidFill>
                  <a:srgbClr val="000000"/>
                </a:solidFill>
                <a:hlinkClick r:id="rId5"/>
              </a:rPr>
              <a:t>https://www.prnewswire.com/news-releases/amgen-and-abbvie-agree-to-settlement-allowing-commercialization-of-amgevita-300527303.html</a:t>
            </a:r>
            <a:r>
              <a:rPr lang="en-US" sz="900">
                <a:solidFill>
                  <a:srgbClr val="000000"/>
                </a:solidFill>
              </a:rPr>
              <a:t>. Accessed January 16, 2023. </a:t>
            </a:r>
            <a:r>
              <a:rPr lang="en-US" sz="900" b="1">
                <a:solidFill>
                  <a:srgbClr val="000000"/>
                </a:solidFill>
              </a:rPr>
              <a:t>3.</a:t>
            </a:r>
            <a:r>
              <a:rPr lang="en-US" sz="900">
                <a:solidFill>
                  <a:srgbClr val="000000"/>
                </a:solidFill>
              </a:rPr>
              <a:t> Amjevita™ (adalimumab-atto) prescribing information, Amgen. </a:t>
            </a:r>
            <a:r>
              <a:rPr lang="en-US" sz="900" b="1">
                <a:solidFill>
                  <a:srgbClr val="000000"/>
                </a:solidFill>
              </a:rPr>
              <a:t>4.</a:t>
            </a:r>
            <a:r>
              <a:rPr lang="en-US" sz="900">
                <a:solidFill>
                  <a:srgbClr val="000000"/>
                </a:solidFill>
              </a:rPr>
              <a:t> ClinicalTrials.gov. </a:t>
            </a:r>
            <a:r>
              <a:rPr lang="en-US" sz="900">
                <a:solidFill>
                  <a:srgbClr val="000000"/>
                </a:solidFill>
                <a:hlinkClick r:id="rId6"/>
              </a:rPr>
              <a:t>https://clinicaltrials.gov/ct2/show/NCT05073315</a:t>
            </a:r>
            <a:r>
              <a:rPr lang="en-US" sz="900">
                <a:solidFill>
                  <a:srgbClr val="000000"/>
                </a:solidFill>
              </a:rPr>
              <a:t>. Accessed January 16, 2023. </a:t>
            </a:r>
            <a:r>
              <a:rPr lang="en-US" sz="900" b="1">
                <a:solidFill>
                  <a:srgbClr val="000000"/>
                </a:solidFill>
              </a:rPr>
              <a:t>5.</a:t>
            </a:r>
            <a:r>
              <a:rPr lang="en-US" sz="900">
                <a:solidFill>
                  <a:srgbClr val="000000"/>
                </a:solidFill>
              </a:rPr>
              <a:t> ClinicalTrials.gov. </a:t>
            </a:r>
            <a:r>
              <a:rPr lang="en-US" sz="900">
                <a:solidFill>
                  <a:srgbClr val="000000"/>
                </a:solidFill>
                <a:hlinkClick r:id="rId7"/>
              </a:rPr>
              <a:t>https://clinicaltrials.gov/ct2/show/NCT04607980</a:t>
            </a:r>
            <a:r>
              <a:rPr lang="en-US" sz="900">
                <a:solidFill>
                  <a:srgbClr val="000000"/>
                </a:solidFill>
              </a:rPr>
              <a:t>. Accessed January 16, 2023. </a:t>
            </a:r>
            <a:r>
              <a:rPr lang="en-US" sz="900" b="1">
                <a:solidFill>
                  <a:srgbClr val="000000"/>
                </a:solidFill>
              </a:rPr>
              <a:t>6.</a:t>
            </a:r>
            <a:r>
              <a:rPr lang="en-US" sz="900">
                <a:solidFill>
                  <a:srgbClr val="000000"/>
                </a:solidFill>
              </a:rPr>
              <a:t> ClinicalTrials.gov. </a:t>
            </a:r>
            <a:r>
              <a:rPr lang="en-US" sz="900">
                <a:solidFill>
                  <a:srgbClr val="000000"/>
                </a:solidFill>
                <a:hlinkClick r:id="rId8"/>
              </a:rPr>
              <a:t>https://clinicaltrials.gov/ct2/show/NCT04761627</a:t>
            </a:r>
            <a:r>
              <a:rPr lang="en-US" sz="900">
                <a:solidFill>
                  <a:srgbClr val="000000"/>
                </a:solidFill>
              </a:rPr>
              <a:t>. Accessed January 16, 2023. </a:t>
            </a:r>
            <a:r>
              <a:rPr lang="en-US" sz="900" b="1">
                <a:solidFill>
                  <a:srgbClr val="000000"/>
                </a:solidFill>
              </a:rPr>
              <a:t>7. </a:t>
            </a:r>
            <a:r>
              <a:rPr lang="en-US" sz="900">
                <a:solidFill>
                  <a:srgbClr val="000000"/>
                </a:solidFill>
              </a:rPr>
              <a:t>ClinicalTrials.gov. </a:t>
            </a:r>
            <a:r>
              <a:rPr lang="en-US" sz="900">
                <a:solidFill>
                  <a:srgbClr val="000000"/>
                </a:solidFill>
                <a:hlinkClick r:id="rId9"/>
              </a:rPr>
              <a:t>https://clinicaltrials.gov/ct2/show/NCT03818607</a:t>
            </a:r>
            <a:r>
              <a:rPr lang="en-US" sz="900">
                <a:solidFill>
                  <a:srgbClr val="000000"/>
                </a:solidFill>
              </a:rPr>
              <a:t>. Accessed January 16, 2023. </a:t>
            </a:r>
            <a:r>
              <a:rPr lang="en-US" sz="900" b="1">
                <a:solidFill>
                  <a:srgbClr val="000000"/>
                </a:solidFill>
              </a:rPr>
              <a:t>8.</a:t>
            </a:r>
            <a:r>
              <a:rPr lang="en-US" sz="900">
                <a:solidFill>
                  <a:srgbClr val="000000"/>
                </a:solidFill>
              </a:rPr>
              <a:t> ClinicalTrials.gov. https:// </a:t>
            </a:r>
            <a:r>
              <a:rPr lang="en-US" sz="900">
                <a:solidFill>
                  <a:srgbClr val="000000"/>
                </a:solidFill>
                <a:hlinkClick r:id="rId10"/>
              </a:rPr>
              <a:t>https://clinicaltrials.gov/ct2/show/NCT04270747</a:t>
            </a:r>
            <a:r>
              <a:rPr lang="en-US" sz="900">
                <a:solidFill>
                  <a:srgbClr val="000000"/>
                </a:solidFill>
              </a:rPr>
              <a:t>. Accessed January 16, 2023. </a:t>
            </a:r>
          </a:p>
        </p:txBody>
      </p:sp>
      <p:sp>
        <p:nvSpPr>
          <p:cNvPr id="33" name="Rectangle 32">
            <a:extLst>
              <a:ext uri="{FF2B5EF4-FFF2-40B4-BE49-F238E27FC236}">
                <a16:creationId xmlns:a16="http://schemas.microsoft.com/office/drawing/2014/main" id="{904011BE-A8C8-48FC-A76D-76D19736EFD1}"/>
              </a:ext>
            </a:extLst>
          </p:cNvPr>
          <p:cNvSpPr/>
          <p:nvPr/>
        </p:nvSpPr>
        <p:spPr>
          <a:xfrm>
            <a:off x="384081" y="3852436"/>
            <a:ext cx="11487152" cy="523220"/>
          </a:xfrm>
          <a:prstGeom prst="rect">
            <a:avLst/>
          </a:prstGeom>
        </p:spPr>
        <p:txBody>
          <a:bodyPr wrap="square" lIns="0" tIns="45720" rIns="0" bIns="45720">
            <a:spAutoFit/>
          </a:bodyPr>
          <a:lstStyle/>
          <a:p>
            <a:pPr algn="l" fontAlgn="base"/>
            <a:r>
              <a:rPr lang="en-US" sz="700" baseline="30000" err="1"/>
              <a:t>a</a:t>
            </a:r>
            <a:r>
              <a:rPr lang="en-US" sz="700" b="0" i="0" err="1">
                <a:effectLst/>
              </a:rPr>
              <a:t>This is for informational purposes only. This is not an offer for sale. AMJEVITA™ is currently not available commercially and will not be commercially available in the United States until or after January 31, 2023. AMGEVITA</a:t>
            </a:r>
            <a:r>
              <a:rPr lang="en-US" sz="700" b="0" i="0" baseline="30000">
                <a:effectLst/>
              </a:rPr>
              <a:t>®</a:t>
            </a:r>
            <a:r>
              <a:rPr lang="en-US" sz="700" b="0" i="0">
                <a:effectLst/>
              </a:rPr>
              <a:t> has been launched in Europe.</a:t>
            </a:r>
          </a:p>
          <a:p>
            <a:pPr algn="l" fontAlgn="base"/>
            <a:r>
              <a:rPr lang="en-US" sz="700" baseline="30000" err="1"/>
              <a:t>b</a:t>
            </a:r>
            <a:r>
              <a:rPr lang="en-US" sz="700" b="0" i="0" err="1">
                <a:effectLst/>
              </a:rPr>
              <a:t>This is for informational purposes only. This is not an offer for sale. ABP 654, ABP 959, </a:t>
            </a:r>
            <a:r>
              <a:rPr lang="en-US" sz="700"/>
              <a:t>and</a:t>
            </a:r>
            <a:r>
              <a:rPr lang="en-US" sz="700" b="0" i="0">
                <a:effectLst/>
              </a:rPr>
              <a:t> ABP 938 are currently not available commercially and will not be commercially available in the United States until a later date.</a:t>
            </a:r>
          </a:p>
          <a:p>
            <a:pPr algn="just"/>
            <a:r>
              <a:rPr lang="en-US" sz="700"/>
              <a:t>AMD, age-related macular degeneration; C5, complement protein 5; IL</a:t>
            </a:r>
            <a:r>
              <a:rPr lang="el-GR" sz="700"/>
              <a:t>, </a:t>
            </a:r>
            <a:r>
              <a:rPr lang="en-US" sz="700"/>
              <a:t>interleukin; mAb, monoclonal antibody; MOA, mechanism of action; PCD, primary completion date; TNF, tumor necrosis factor; VEGF, vascular endothelial growth factor. STELARA</a:t>
            </a:r>
            <a:r>
              <a:rPr lang="en-US" sz="700" baseline="30000"/>
              <a:t>®</a:t>
            </a:r>
            <a:r>
              <a:rPr lang="en-US" sz="700"/>
              <a:t> is a registered trademark of Johnson &amp; Johnson. SOLIRIS</a:t>
            </a:r>
            <a:r>
              <a:rPr lang="en-US" sz="700" baseline="30000"/>
              <a:t>®</a:t>
            </a:r>
            <a:r>
              <a:rPr lang="en-US" sz="700"/>
              <a:t> is a registered trademark of Alexion Pharmaceuticals, Inc. EYLEA</a:t>
            </a:r>
            <a:r>
              <a:rPr lang="en-US" sz="700" baseline="30000"/>
              <a:t>®</a:t>
            </a:r>
            <a:r>
              <a:rPr lang="en-US" sz="700"/>
              <a:t> is a registered trademark of Regeneron Pharmaceuticals, Inc.</a:t>
            </a:r>
          </a:p>
        </p:txBody>
      </p:sp>
      <p:graphicFrame>
        <p:nvGraphicFramePr>
          <p:cNvPr id="26" name="Table 4">
            <a:extLst>
              <a:ext uri="{FF2B5EF4-FFF2-40B4-BE49-F238E27FC236}">
                <a16:creationId xmlns:a16="http://schemas.microsoft.com/office/drawing/2014/main" id="{56E10F8F-18EC-343F-931F-89161425260C}"/>
              </a:ext>
            </a:extLst>
          </p:cNvPr>
          <p:cNvGraphicFramePr>
            <a:graphicFrameLocks noGrp="1"/>
          </p:cNvGraphicFramePr>
          <p:nvPr/>
        </p:nvGraphicFramePr>
        <p:xfrm>
          <a:off x="927792" y="1235563"/>
          <a:ext cx="10929708" cy="2548953"/>
        </p:xfrm>
        <a:graphic>
          <a:graphicData uri="http://schemas.openxmlformats.org/drawingml/2006/table">
            <a:tbl>
              <a:tblPr firstRow="1" bandRow="1">
                <a:effectLst/>
                <a:tableStyleId>{2D5ABB26-0587-4C30-8999-92F81FD0307C}</a:tableStyleId>
              </a:tblPr>
              <a:tblGrid>
                <a:gridCol w="1377834">
                  <a:extLst>
                    <a:ext uri="{9D8B030D-6E8A-4147-A177-3AD203B41FA5}">
                      <a16:colId xmlns:a16="http://schemas.microsoft.com/office/drawing/2014/main" val="1111974374"/>
                    </a:ext>
                  </a:extLst>
                </a:gridCol>
                <a:gridCol w="1377834">
                  <a:extLst>
                    <a:ext uri="{9D8B030D-6E8A-4147-A177-3AD203B41FA5}">
                      <a16:colId xmlns:a16="http://schemas.microsoft.com/office/drawing/2014/main" val="3138607416"/>
                    </a:ext>
                  </a:extLst>
                </a:gridCol>
                <a:gridCol w="1377834">
                  <a:extLst>
                    <a:ext uri="{9D8B030D-6E8A-4147-A177-3AD203B41FA5}">
                      <a16:colId xmlns:a16="http://schemas.microsoft.com/office/drawing/2014/main" val="317433581"/>
                    </a:ext>
                  </a:extLst>
                </a:gridCol>
                <a:gridCol w="698469">
                  <a:extLst>
                    <a:ext uri="{9D8B030D-6E8A-4147-A177-3AD203B41FA5}">
                      <a16:colId xmlns:a16="http://schemas.microsoft.com/office/drawing/2014/main" val="2938613256"/>
                    </a:ext>
                  </a:extLst>
                </a:gridCol>
                <a:gridCol w="3495382">
                  <a:extLst>
                    <a:ext uri="{9D8B030D-6E8A-4147-A177-3AD203B41FA5}">
                      <a16:colId xmlns:a16="http://schemas.microsoft.com/office/drawing/2014/main" val="3921824915"/>
                    </a:ext>
                  </a:extLst>
                </a:gridCol>
                <a:gridCol w="2602355">
                  <a:extLst>
                    <a:ext uri="{9D8B030D-6E8A-4147-A177-3AD203B41FA5}">
                      <a16:colId xmlns:a16="http://schemas.microsoft.com/office/drawing/2014/main" val="1802734026"/>
                    </a:ext>
                  </a:extLst>
                </a:gridCol>
              </a:tblGrid>
              <a:tr h="274320">
                <a:tc>
                  <a:txBody>
                    <a:bodyPr vert="horz" wrap="square"/>
                    <a:lstStyle/>
                    <a:p>
                      <a:pPr algn="ctr"/>
                      <a:r>
                        <a:rPr lang="en-US" sz="1100" b="1">
                          <a:solidFill>
                            <a:schemeClr val="accent6"/>
                          </a:solidFill>
                          <a:latin typeface="+mj-lt"/>
                        </a:rPr>
                        <a:t>Modality </a:t>
                      </a:r>
                    </a:p>
                  </a:txBody>
                  <a:tcPr marT="46800" marB="4680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76200" cap="flat" cmpd="sng" algn="ctr">
                      <a:no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vert="horz" wrap="square"/>
                    <a:lstStyle/>
                    <a:p>
                      <a:pPr algn="ctr"/>
                      <a:r>
                        <a:rPr lang="en-US" sz="1100" b="1">
                          <a:solidFill>
                            <a:schemeClr val="accent6"/>
                          </a:solidFill>
                          <a:latin typeface="+mj-lt"/>
                        </a:rPr>
                        <a:t>Molecule</a:t>
                      </a:r>
                    </a:p>
                  </a:txBody>
                  <a:tcPr marT="46800" marB="4680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76200" cap="flat" cmpd="sng" algn="ctr">
                      <a:no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vert="horz" wrap="square"/>
                    <a:lstStyle/>
                    <a:p>
                      <a:pPr algn="ctr"/>
                      <a:r>
                        <a:rPr lang="en-US" sz="1100" b="1">
                          <a:solidFill>
                            <a:schemeClr val="accent6"/>
                          </a:solidFill>
                          <a:latin typeface="+mj-lt"/>
                        </a:rPr>
                        <a:t>MOA</a:t>
                      </a:r>
                      <a:endParaRPr lang="en-US" sz="1100" b="1" baseline="30000">
                        <a:solidFill>
                          <a:schemeClr val="accent6"/>
                        </a:solidFill>
                        <a:latin typeface="+mj-lt"/>
                      </a:endParaRPr>
                    </a:p>
                  </a:txBody>
                  <a:tcPr marT="46800" marB="4680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76200" cap="flat" cmpd="sng" algn="ctr">
                      <a:no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vert="horz" wrap="square"/>
                    <a:lstStyle/>
                    <a:p>
                      <a:pPr algn="ctr"/>
                      <a:r>
                        <a:rPr lang="en-US" sz="1100" b="1">
                          <a:solidFill>
                            <a:schemeClr val="accent6"/>
                          </a:solidFill>
                          <a:latin typeface="+mj-lt"/>
                        </a:rPr>
                        <a:t>Phase</a:t>
                      </a:r>
                    </a:p>
                  </a:txBody>
                  <a:tcPr marT="46800" marB="4680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76200" cap="flat" cmpd="sng" algn="ctr">
                      <a:no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vert="horz" wrap="square"/>
                    <a:lstStyle/>
                    <a:p>
                      <a:pPr algn="l"/>
                      <a:r>
                        <a:rPr lang="en-US" sz="1100" b="1">
                          <a:solidFill>
                            <a:schemeClr val="accent6"/>
                          </a:solidFill>
                          <a:latin typeface="+mj-lt"/>
                        </a:rPr>
                        <a:t>Investigational Indication </a:t>
                      </a:r>
                    </a:p>
                  </a:txBody>
                  <a:tcPr marT="46800" marB="4680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76200" cap="flat" cmpd="sng" algn="ctr">
                      <a:no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vert="horz" wrap="square"/>
                    <a:lstStyle/>
                    <a:p>
                      <a:pPr marL="0" marR="0" lvl="0" indent="0" algn="l" defTabSz="914286" rtl="0" eaLnBrk="1" fontAlgn="auto" latinLnBrk="0" hangingPunct="1">
                        <a:lnSpc>
                          <a:spcPct val="100000"/>
                        </a:lnSpc>
                        <a:spcBef>
                          <a:spcPct val="0"/>
                        </a:spcBef>
                        <a:spcAft>
                          <a:spcPct val="0"/>
                        </a:spcAft>
                        <a:buClrTx/>
                        <a:buSzTx/>
                        <a:buFontTx/>
                        <a:buNone/>
                        <a:defRPr/>
                      </a:pPr>
                      <a:r>
                        <a:rPr lang="en-US" sz="1100" b="1">
                          <a:solidFill>
                            <a:schemeClr val="accent6"/>
                          </a:solidFill>
                          <a:latin typeface="+mj-lt"/>
                        </a:rPr>
                        <a:t>Estimated PCD or Information</a:t>
                      </a:r>
                    </a:p>
                  </a:txBody>
                  <a:tcPr marT="46800" marB="46800" anchor="b">
                    <a:lnL w="6350" cap="flat" cmpd="sng" algn="ctr">
                      <a:solidFill>
                        <a:schemeClr val="bg1"/>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6749742"/>
                  </a:ext>
                </a:extLst>
              </a:tr>
              <a:tr h="496870">
                <a:tc>
                  <a:txBody>
                    <a:bodyPr vert="vert270" wrap="square"/>
                    <a:lstStyle/>
                    <a:p>
                      <a:endParaRPr lang="en-US"/>
                    </a:p>
                  </a:txBody>
                  <a:tcPr vert="vert270">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vert="horz" wrap="square"/>
                    <a:lstStyle/>
                    <a:p>
                      <a:pPr algn="ctr"/>
                      <a:r>
                        <a:rPr lang="en-US" sz="900" b="1" kern="1200">
                          <a:solidFill>
                            <a:sysClr val="windowText" lastClr="000000"/>
                          </a:solidFill>
                          <a:latin typeface="+mn-lt"/>
                          <a:ea typeface="+mn-ea"/>
                          <a:cs typeface="+mn-cs"/>
                        </a:rPr>
                        <a:t>Amjevita</a:t>
                      </a:r>
                      <a:r>
                        <a:rPr lang="en-US" sz="900" b="1" kern="1200" baseline="30000">
                          <a:solidFill>
                            <a:sysClr val="windowText" lastClr="000000"/>
                          </a:solidFill>
                          <a:latin typeface="+mn-lt"/>
                          <a:ea typeface="+mn-ea"/>
                          <a:cs typeface="+mn-cs"/>
                        </a:rPr>
                        <a:t>1-3</a:t>
                      </a:r>
                      <a:br>
                        <a:rPr lang="en-US" sz="900" b="1" kern="1200" baseline="30000">
                          <a:solidFill>
                            <a:sysClr val="windowText" lastClr="000000"/>
                          </a:solidFill>
                          <a:latin typeface="+mn-lt"/>
                          <a:ea typeface="+mn-ea"/>
                          <a:cs typeface="+mn-cs"/>
                        </a:rPr>
                      </a:br>
                      <a:r>
                        <a:rPr lang="en-US" sz="900" b="1" kern="1200">
                          <a:solidFill>
                            <a:sysClr val="windowText" lastClr="000000"/>
                          </a:solidFill>
                          <a:latin typeface="+mn-lt"/>
                          <a:ea typeface="+mn-ea"/>
                          <a:cs typeface="+mn-cs"/>
                        </a:rPr>
                        <a:t>(HUMIRA</a:t>
                      </a:r>
                      <a:r>
                        <a:rPr lang="en-US" sz="900" b="1" kern="1200" baseline="30000">
                          <a:solidFill>
                            <a:sysClr val="windowText" lastClr="000000"/>
                          </a:solidFill>
                          <a:latin typeface="+mn-lt"/>
                          <a:ea typeface="+mn-ea"/>
                          <a:cs typeface="+mn-cs"/>
                        </a:rPr>
                        <a:t>® </a:t>
                      </a:r>
                      <a:r>
                        <a:rPr lang="en-US" sz="900" b="1" kern="1200">
                          <a:solidFill>
                            <a:sysClr val="windowText" lastClr="000000"/>
                          </a:solidFill>
                          <a:latin typeface="+mn-lt"/>
                          <a:ea typeface="+mn-ea"/>
                          <a:cs typeface="+mn-cs"/>
                        </a:rPr>
                        <a:t>biosimilar)</a:t>
                      </a:r>
                      <a:r>
                        <a:rPr lang="en-US" sz="900" b="1" kern="1200" baseline="30000">
                          <a:solidFill>
                            <a:sysClr val="windowText" lastClr="000000"/>
                          </a:solidFill>
                          <a:latin typeface="+mn-lt"/>
                          <a:ea typeface="+mn-ea"/>
                          <a:cs typeface="+mn-cs"/>
                        </a:rPr>
                        <a:t>a</a:t>
                      </a:r>
                      <a:endParaRPr lang="en-US" baseline="30000">
                        <a:solidFill>
                          <a:sysClr val="windowText" lastClr="000000"/>
                        </a:solidFill>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vert="horz" wrap="square"/>
                    <a:lstStyle/>
                    <a:p>
                      <a:pPr marL="0" marR="0" lvl="0" indent="0" algn="ctr" defTabSz="914286" rtl="0" eaLnBrk="1" fontAlgn="auto" latinLnBrk="0" hangingPunct="1">
                        <a:lnSpc>
                          <a:spcPct val="100000"/>
                        </a:lnSpc>
                        <a:spcBef>
                          <a:spcPct val="0"/>
                        </a:spcBef>
                        <a:spcAft>
                          <a:spcPts val="600"/>
                        </a:spcAft>
                        <a:buClrTx/>
                        <a:buSzTx/>
                        <a:buFontTx/>
                        <a:buNone/>
                        <a:defRPr/>
                      </a:pPr>
                      <a:r>
                        <a:rPr lang="en-US" sz="1100" kern="1200">
                          <a:solidFill>
                            <a:schemeClr val="tx1"/>
                          </a:solidFill>
                          <a:latin typeface="+mn-lt"/>
                          <a:ea typeface="+mn-ea"/>
                          <a:cs typeface="+mn-cs"/>
                        </a:rPr>
                        <a:t>TNF-alpha inhibitor</a:t>
                      </a:r>
                      <a:endParaRPr lang="en-US" sz="1100" kern="1200" baseline="30000">
                        <a:solidFill>
                          <a:schemeClr val="tx1"/>
                        </a:solidFill>
                        <a:latin typeface="+mn-lt"/>
                        <a:ea typeface="+mn-ea"/>
                        <a:cs typeface="+mn-cs"/>
                      </a:endParaRPr>
                    </a:p>
                  </a:txBody>
                  <a:tcPr anchor="ctr">
                    <a:lnL w="635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accent6"/>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vert="horz" wrap="square"/>
                    <a:lstStyle/>
                    <a:p>
                      <a:pPr algn="ctr"/>
                      <a:r>
                        <a:rPr lang="en-US" sz="1100" b="1" kern="1200">
                          <a:solidFill>
                            <a:schemeClr val="bg1"/>
                          </a:solidFill>
                          <a:latin typeface="+mn-lt"/>
                          <a:ea typeface="+mn-ea"/>
                          <a:cs typeface="+mn-cs"/>
                        </a:rPr>
                        <a:t>3</a:t>
                      </a:r>
                      <a:endParaRPr lang="en-US">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accent6"/>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CE4"/>
                    </a:solidFill>
                  </a:tcPr>
                </a:tc>
                <a:tc>
                  <a:txBody>
                    <a:bodyPr vert="horz" wrap="square"/>
                    <a:lstStyle/>
                    <a:p>
                      <a:r>
                        <a:rPr lang="en-US" sz="1100" kern="1200" baseline="0">
                          <a:solidFill>
                            <a:schemeClr val="tx1"/>
                          </a:solidFill>
                          <a:latin typeface="+mn-lt"/>
                          <a:ea typeface="+mn-ea"/>
                          <a:cs typeface="+mn-cs"/>
                        </a:rPr>
                        <a:t>Moderate to severe plaque psoriasis </a:t>
                      </a:r>
                      <a:r>
                        <a:rPr lang="en-US" sz="1100" kern="1200">
                          <a:solidFill>
                            <a:schemeClr val="tx1"/>
                          </a:solidFill>
                          <a:latin typeface="+mn-lt"/>
                          <a:ea typeface="+mn-ea"/>
                          <a:cs typeface="+mn-cs"/>
                        </a:rPr>
                        <a:t>(interchangeability trial)</a:t>
                      </a:r>
                      <a:r>
                        <a:rPr lang="en-US" sz="1100" kern="1200" baseline="30000">
                          <a:solidFill>
                            <a:schemeClr val="tx1"/>
                          </a:solidFill>
                          <a:latin typeface="+mn-lt"/>
                          <a:ea typeface="+mn-ea"/>
                          <a:cs typeface="+mn-cs"/>
                        </a:rPr>
                        <a:t>4</a:t>
                      </a:r>
                      <a:endParaRPr lang="en-US">
                        <a:solidFill>
                          <a:schemeClr val="tx1"/>
                        </a:solidFill>
                      </a:endParaRPr>
                    </a:p>
                  </a:txBody>
                  <a:tcPr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28575" cap="flat" cmpd="sng" algn="ctr">
                      <a:solidFill>
                        <a:schemeClr val="accent6"/>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vert="horz" wrap="square"/>
                    <a:lstStyle/>
                    <a:p>
                      <a:r>
                        <a:rPr lang="en-US" sz="1100" kern="1200" baseline="0">
                          <a:solidFill>
                            <a:schemeClr val="tx1"/>
                          </a:solidFill>
                          <a:latin typeface="+mn-lt"/>
                          <a:ea typeface="+mn-ea"/>
                          <a:cs typeface="+mn-cs"/>
                        </a:rPr>
                        <a:t>Actual PCD: December 19, 2022</a:t>
                      </a:r>
                      <a:r>
                        <a:rPr lang="en-US" sz="1100" kern="1200" baseline="30000">
                          <a:solidFill>
                            <a:schemeClr val="tx1"/>
                          </a:solidFill>
                          <a:latin typeface="+mn-lt"/>
                          <a:ea typeface="+mn-ea"/>
                          <a:cs typeface="+mn-cs"/>
                        </a:rPr>
                        <a:t>4</a:t>
                      </a:r>
                      <a:endParaRPr lang="en-US" baseline="30000"/>
                    </a:p>
                  </a:txBody>
                  <a:tcPr anchor="ctr">
                    <a:lnL w="6350" cap="flat" cmpd="sng" algn="ctr">
                      <a:noFill/>
                      <a:prstDash val="solid"/>
                      <a:round/>
                      <a:headEnd type="none" w="med" len="med"/>
                      <a:tailEnd type="none" w="med" len="med"/>
                    </a:lnL>
                    <a:lnR w="76200" cap="flat" cmpd="sng" algn="ctr">
                      <a:noFill/>
                      <a:prstDash val="solid"/>
                      <a:round/>
                      <a:headEnd type="none" w="med" len="med"/>
                      <a:tailEnd type="none" w="med" len="med"/>
                    </a:lnR>
                    <a:lnT w="28575" cap="flat" cmpd="sng" algn="ctr">
                      <a:solidFill>
                        <a:schemeClr val="accent6"/>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48182529"/>
                  </a:ext>
                </a:extLst>
              </a:tr>
              <a:tr h="587210">
                <a:tc>
                  <a:txBody>
                    <a:bodyPr vert="vert270" wrap="square"/>
                    <a:lstStyle/>
                    <a:p>
                      <a:pPr algn="ctr"/>
                      <a:endParaRPr lang="en-US" sz="600" b="1">
                        <a:solidFill>
                          <a:schemeClr val="tx1"/>
                        </a:solidFill>
                        <a:latin typeface="+mj-lt"/>
                      </a:endParaRPr>
                    </a:p>
                  </a:txBody>
                  <a:tcPr vert="vert270">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vert="horz" wrap="square"/>
                    <a:lstStyle/>
                    <a:p>
                      <a:pPr marL="0" marR="0" lvl="0" indent="0" algn="ctr" defTabSz="914286" rtl="0" eaLnBrk="1" fontAlgn="auto" latinLnBrk="0" hangingPunct="1">
                        <a:lnSpc>
                          <a:spcPct val="100000"/>
                        </a:lnSpc>
                        <a:spcBef>
                          <a:spcPct val="0"/>
                        </a:spcBef>
                        <a:spcAft>
                          <a:spcPts val="600"/>
                        </a:spcAft>
                        <a:buClrTx/>
                        <a:buSzTx/>
                        <a:buFontTx/>
                        <a:buNone/>
                        <a:defRPr/>
                      </a:pPr>
                      <a:r>
                        <a:rPr lang="en-US" sz="900" b="1" kern="1200">
                          <a:solidFill>
                            <a:sysClr val="windowText" lastClr="000000"/>
                          </a:solidFill>
                          <a:latin typeface="+mn-lt"/>
                          <a:ea typeface="+mn-ea"/>
                          <a:cs typeface="+mn-cs"/>
                        </a:rPr>
                        <a:t>ABP 654</a:t>
                      </a:r>
                      <a:r>
                        <a:rPr lang="en-US" sz="900" b="1" kern="1200" baseline="30000">
                          <a:solidFill>
                            <a:sysClr val="windowText" lastClr="000000"/>
                          </a:solidFill>
                          <a:latin typeface="+mn-lt"/>
                          <a:ea typeface="+mn-ea"/>
                          <a:cs typeface="+mn-cs"/>
                        </a:rPr>
                        <a:t>1</a:t>
                      </a:r>
                      <a:br>
                        <a:rPr lang="en-US" sz="900" b="1" kern="1200">
                          <a:solidFill>
                            <a:sysClr val="windowText" lastClr="000000"/>
                          </a:solidFill>
                          <a:latin typeface="+mn-lt"/>
                          <a:ea typeface="+mn-ea"/>
                          <a:cs typeface="+mn-cs"/>
                        </a:rPr>
                      </a:br>
                      <a:r>
                        <a:rPr lang="en-US" sz="900" b="1" kern="1200">
                          <a:solidFill>
                            <a:sysClr val="windowText" lastClr="000000"/>
                          </a:solidFill>
                          <a:latin typeface="+mn-lt"/>
                          <a:ea typeface="+mn-ea"/>
                          <a:cs typeface="+mn-cs"/>
                        </a:rPr>
                        <a:t>(STELARA</a:t>
                      </a:r>
                      <a:r>
                        <a:rPr lang="en-US" sz="900" b="1" kern="1200" baseline="30000">
                          <a:solidFill>
                            <a:sysClr val="windowText" lastClr="000000"/>
                          </a:solidFill>
                          <a:latin typeface="+mn-lt"/>
                          <a:ea typeface="+mn-ea"/>
                          <a:cs typeface="+mn-cs"/>
                        </a:rPr>
                        <a:t>® </a:t>
                      </a:r>
                      <a:r>
                        <a:rPr lang="en-US" sz="900" b="1" kern="1200">
                          <a:solidFill>
                            <a:sysClr val="windowText" lastClr="000000"/>
                          </a:solidFill>
                          <a:latin typeface="+mn-lt"/>
                          <a:ea typeface="+mn-ea"/>
                          <a:cs typeface="+mn-cs"/>
                        </a:rPr>
                        <a:t>biosimilar)</a:t>
                      </a:r>
                      <a:r>
                        <a:rPr lang="en-US" sz="900" b="1" i="0" kern="1200" baseline="30000">
                          <a:solidFill>
                            <a:schemeClr val="tx1"/>
                          </a:solidFill>
                          <a:effectLst/>
                          <a:latin typeface="+mn-lt"/>
                          <a:ea typeface="+mn-ea"/>
                          <a:cs typeface="+mn-cs"/>
                        </a:rPr>
                        <a:t>b</a:t>
                      </a:r>
                      <a:endParaRPr lang="en-US" sz="900" b="1" kern="1200" baseline="30000">
                        <a:solidFill>
                          <a:sysClr val="windowText" lastClr="000000"/>
                        </a:solidFill>
                        <a:latin typeface="+mn-lt"/>
                        <a:ea typeface="+mn-ea"/>
                        <a:cs typeface="+mn-cs"/>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5EEF2"/>
                    </a:solidFill>
                  </a:tcPr>
                </a:tc>
                <a:tc>
                  <a:txBody>
                    <a:bodyPr vert="horz" wrap="square"/>
                    <a:lstStyle/>
                    <a:p>
                      <a:pPr algn="ctr">
                        <a:lnSpc>
                          <a:spcPct val="100000"/>
                        </a:lnSpc>
                        <a:spcBef>
                          <a:spcPct val="0"/>
                        </a:spcBef>
                        <a:spcAft>
                          <a:spcPts val="600"/>
                        </a:spcAft>
                      </a:pPr>
                      <a:r>
                        <a:rPr lang="en-US" sz="1100" kern="1200">
                          <a:solidFill>
                            <a:schemeClr val="tx1"/>
                          </a:solidFill>
                          <a:latin typeface="+mn-lt"/>
                          <a:ea typeface="+mn-ea"/>
                          <a:cs typeface="+mn-cs"/>
                        </a:rPr>
                        <a:t>IL-12 and IL-23 inhibitor</a:t>
                      </a:r>
                      <a:endParaRPr lang="en-US" sz="1100">
                        <a:solidFill>
                          <a:schemeClr val="tx1"/>
                        </a:solidFill>
                        <a:latin typeface="+mj-lt"/>
                      </a:endParaRPr>
                    </a:p>
                  </a:txBody>
                  <a:tcPr anchor="ctr">
                    <a:lnL w="635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5EEF2"/>
                    </a:solidFill>
                  </a:tcPr>
                </a:tc>
                <a:tc>
                  <a:txBody>
                    <a:bodyPr vert="horz" wrap="square"/>
                    <a:lstStyle/>
                    <a:p>
                      <a:pPr algn="ctr">
                        <a:lnSpc>
                          <a:spcPct val="100000"/>
                        </a:lnSpc>
                        <a:spcBef>
                          <a:spcPct val="0"/>
                        </a:spcBef>
                        <a:spcAft>
                          <a:spcPts val="600"/>
                        </a:spcAft>
                      </a:pPr>
                      <a:r>
                        <a:rPr lang="en-US" sz="1100" b="1">
                          <a:solidFill>
                            <a:schemeClr val="bg1"/>
                          </a:solidFill>
                          <a:latin typeface="+mj-lt"/>
                        </a:rPr>
                        <a:t>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CE4"/>
                    </a:solidFill>
                  </a:tcPr>
                </a:tc>
                <a:tc>
                  <a:txBody>
                    <a:bodyPr vert="horz" wrap="square"/>
                    <a:lstStyle/>
                    <a:p>
                      <a:pPr marL="0" marR="0" indent="0" algn="l" defTabSz="914286" rtl="0" eaLnBrk="1" fontAlgn="auto" latinLnBrk="0" hangingPunct="1">
                        <a:lnSpc>
                          <a:spcPct val="100000"/>
                        </a:lnSpc>
                        <a:spcBef>
                          <a:spcPct val="0"/>
                        </a:spcBef>
                        <a:spcAft>
                          <a:spcPts val="600"/>
                        </a:spcAft>
                        <a:buClrTx/>
                        <a:buSzTx/>
                        <a:buFontTx/>
                        <a:buNone/>
                        <a:defRPr/>
                      </a:pPr>
                      <a:r>
                        <a:rPr lang="en-US" sz="1100" kern="1200">
                          <a:solidFill>
                            <a:schemeClr val="tx1"/>
                          </a:solidFill>
                          <a:latin typeface="+mn-lt"/>
                          <a:ea typeface="+mn-ea"/>
                          <a:cs typeface="+mn-cs"/>
                        </a:rPr>
                        <a:t>STELARA</a:t>
                      </a:r>
                      <a:r>
                        <a:rPr lang="en-US" sz="1100" kern="1200" baseline="30000">
                          <a:solidFill>
                            <a:schemeClr val="tx1"/>
                          </a:solidFill>
                          <a:latin typeface="+mn-lt"/>
                          <a:ea typeface="+mn-ea"/>
                          <a:cs typeface="+mn-cs"/>
                        </a:rPr>
                        <a:t>®</a:t>
                      </a:r>
                      <a:r>
                        <a:rPr lang="en-US" sz="1100" kern="1200" baseline="0">
                          <a:solidFill>
                            <a:schemeClr val="tx1"/>
                          </a:solidFill>
                          <a:latin typeface="+mn-lt"/>
                          <a:ea typeface="+mn-ea"/>
                          <a:cs typeface="+mn-cs"/>
                        </a:rPr>
                        <a:t> biosimilar, currently under study for</a:t>
                      </a:r>
                      <a:r>
                        <a:rPr lang="en-US" sz="1100" kern="1200">
                          <a:solidFill>
                            <a:schemeClr val="tx1"/>
                          </a:solidFill>
                          <a:latin typeface="+mn-lt"/>
                          <a:ea typeface="+mn-ea"/>
                          <a:cs typeface="+mn-cs"/>
                        </a:rPr>
                        <a:t> moderate to severe plaque psoriasis (interchangeability trial)</a:t>
                      </a:r>
                      <a:r>
                        <a:rPr lang="en-US" sz="1100" kern="1200" baseline="30000">
                          <a:solidFill>
                            <a:schemeClr val="tx1"/>
                          </a:solidFill>
                          <a:latin typeface="+mn-lt"/>
                          <a:ea typeface="+mn-ea"/>
                          <a:cs typeface="+mn-cs"/>
                        </a:rPr>
                        <a:t>5,6</a:t>
                      </a:r>
                      <a:endParaRPr lang="en-US" sz="1100" i="0" baseline="30000">
                        <a:solidFill>
                          <a:schemeClr val="tx1"/>
                        </a:solidFill>
                        <a:latin typeface="+mj-lt"/>
                      </a:endParaRPr>
                    </a:p>
                  </a:txBody>
                  <a:tcPr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5EEF2"/>
                    </a:solidFill>
                  </a:tcPr>
                </a:tc>
                <a:tc>
                  <a:txBody>
                    <a:bodyPr vert="horz" wrap="square"/>
                    <a:lstStyle/>
                    <a:p>
                      <a:pPr marL="0" marR="0" lvl="0" indent="0" algn="l" defTabSz="914309" rtl="0" eaLnBrk="1" fontAlgn="auto" latinLnBrk="0" hangingPunct="1">
                        <a:lnSpc>
                          <a:spcPct val="100000"/>
                        </a:lnSpc>
                        <a:spcBef>
                          <a:spcPct val="0"/>
                        </a:spcBef>
                        <a:spcAft>
                          <a:spcPts val="600"/>
                        </a:spcAft>
                        <a:buClrTx/>
                        <a:buSzTx/>
                        <a:buFontTx/>
                        <a:buNone/>
                        <a:defRPr/>
                      </a:pPr>
                      <a:r>
                        <a:rPr lang="en-US" sz="1100" kern="1200" baseline="0">
                          <a:solidFill>
                            <a:schemeClr val="tx1"/>
                          </a:solidFill>
                          <a:latin typeface="+mn-lt"/>
                          <a:ea typeface="+mn-ea"/>
                          <a:cs typeface="+mn-cs"/>
                        </a:rPr>
                        <a:t>Actual PCD: January 13, 2022; </a:t>
                      </a:r>
                      <a:br>
                        <a:rPr lang="en-US" sz="1100" kern="1200" baseline="0">
                          <a:solidFill>
                            <a:schemeClr val="tx1"/>
                          </a:solidFill>
                          <a:latin typeface="+mn-lt"/>
                          <a:ea typeface="+mn-ea"/>
                          <a:cs typeface="+mn-cs"/>
                        </a:rPr>
                      </a:br>
                      <a:r>
                        <a:rPr lang="en-US" sz="1100" kern="1200" baseline="0">
                          <a:solidFill>
                            <a:schemeClr val="tx1"/>
                          </a:solidFill>
                          <a:latin typeface="+mn-lt"/>
                          <a:ea typeface="+mn-ea"/>
                          <a:cs typeface="+mn-cs"/>
                        </a:rPr>
                        <a:t>PCD: March 9, 2023</a:t>
                      </a:r>
                      <a:r>
                        <a:rPr lang="en-US" sz="1100" kern="1200" baseline="30000">
                          <a:solidFill>
                            <a:schemeClr val="tx1"/>
                          </a:solidFill>
                          <a:latin typeface="+mn-lt"/>
                          <a:ea typeface="+mn-ea"/>
                          <a:cs typeface="+mn-cs"/>
                        </a:rPr>
                        <a:t>5,6</a:t>
                      </a:r>
                      <a:endParaRPr lang="en-US" sz="1100">
                        <a:solidFill>
                          <a:schemeClr val="tx1"/>
                        </a:solidFill>
                        <a:latin typeface="+mj-lt"/>
                      </a:endParaRPr>
                    </a:p>
                  </a:txBody>
                  <a:tcPr anchor="ctr">
                    <a:lnL w="6350" cap="flat" cmpd="sng" algn="ctr">
                      <a:noFill/>
                      <a:prstDash val="solid"/>
                      <a:round/>
                      <a:headEnd type="none" w="med" len="med"/>
                      <a:tailEnd type="none" w="med" len="med"/>
                    </a:lnL>
                    <a:lnR w="762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5EEF2"/>
                    </a:solidFill>
                  </a:tcPr>
                </a:tc>
                <a:extLst>
                  <a:ext uri="{0D108BD9-81ED-4DB2-BD59-A6C34878D82A}">
                    <a16:rowId xmlns:a16="http://schemas.microsoft.com/office/drawing/2014/main" val="3605911625"/>
                  </a:ext>
                </a:extLst>
              </a:tr>
              <a:tr h="436643">
                <a:tc>
                  <a:txBody>
                    <a:bodyPr vert="vert270" wrap="square"/>
                    <a:lstStyle/>
                    <a:p>
                      <a:pPr algn="ctr"/>
                      <a:endParaRPr lang="en-US" sz="600" b="1">
                        <a:solidFill>
                          <a:schemeClr val="tx1"/>
                        </a:solidFill>
                        <a:latin typeface="+mj-lt"/>
                      </a:endParaRPr>
                    </a:p>
                  </a:txBody>
                  <a:tcPr vert="vert270">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vert="horz" wrap="square"/>
                    <a:lstStyle/>
                    <a:p>
                      <a:pPr marL="0" marR="0" indent="0" algn="ctr" defTabSz="914286" rtl="0" eaLnBrk="1" fontAlgn="auto" latinLnBrk="0" hangingPunct="1">
                        <a:lnSpc>
                          <a:spcPct val="100000"/>
                        </a:lnSpc>
                        <a:spcBef>
                          <a:spcPct val="0"/>
                        </a:spcBef>
                        <a:spcAft>
                          <a:spcPts val="600"/>
                        </a:spcAft>
                        <a:buClrTx/>
                        <a:buSzTx/>
                        <a:buFontTx/>
                        <a:buNone/>
                        <a:defRPr/>
                      </a:pPr>
                      <a:r>
                        <a:rPr lang="en-US" sz="900" b="1" baseline="0">
                          <a:solidFill>
                            <a:schemeClr val="tx1"/>
                          </a:solidFill>
                          <a:latin typeface="+mj-lt"/>
                        </a:rPr>
                        <a:t>ABP 959 </a:t>
                      </a:r>
                      <a:br>
                        <a:rPr lang="en-US" sz="900" b="1" baseline="0">
                          <a:solidFill>
                            <a:schemeClr val="tx1"/>
                          </a:solidFill>
                          <a:latin typeface="+mj-lt"/>
                        </a:rPr>
                      </a:br>
                      <a:r>
                        <a:rPr lang="en-US" sz="900" b="1" baseline="0">
                          <a:solidFill>
                            <a:schemeClr val="tx1"/>
                          </a:solidFill>
                          <a:latin typeface="+mj-lt"/>
                        </a:rPr>
                        <a:t>(SOLIRIS</a:t>
                      </a:r>
                      <a:r>
                        <a:rPr lang="en-US" sz="900" b="1" baseline="30000">
                          <a:solidFill>
                            <a:schemeClr val="tx1"/>
                          </a:solidFill>
                          <a:latin typeface="+mj-lt"/>
                        </a:rPr>
                        <a:t>®</a:t>
                      </a:r>
                      <a:r>
                        <a:rPr lang="en-US" sz="900" b="1" baseline="0">
                          <a:solidFill>
                            <a:schemeClr val="tx1"/>
                          </a:solidFill>
                          <a:latin typeface="+mj-lt"/>
                        </a:rPr>
                        <a:t> biosimilar)</a:t>
                      </a:r>
                      <a:r>
                        <a:rPr lang="en-US" sz="900" b="1" baseline="30000">
                          <a:solidFill>
                            <a:schemeClr val="tx1"/>
                          </a:solidFill>
                          <a:latin typeface="+mj-lt"/>
                        </a:rPr>
                        <a:t>1,b</a:t>
                      </a:r>
                      <a:endParaRPr lang="en-US" sz="900" b="1" baseline="0">
                        <a:solidFill>
                          <a:schemeClr val="tx1"/>
                        </a:solidFill>
                        <a:latin typeface="+mj-lt"/>
                      </a:endParaRPr>
                    </a:p>
                  </a:txBody>
                  <a:tcPr marT="10800" marB="108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vert="horz" wrap="square"/>
                    <a:lstStyle/>
                    <a:p>
                      <a:pPr algn="ctr">
                        <a:lnSpc>
                          <a:spcPct val="100000"/>
                        </a:lnSpc>
                        <a:spcBef>
                          <a:spcPct val="0"/>
                        </a:spcBef>
                        <a:spcAft>
                          <a:spcPts val="600"/>
                        </a:spcAft>
                      </a:pPr>
                      <a:r>
                        <a:rPr lang="en-US" sz="1100">
                          <a:solidFill>
                            <a:schemeClr val="tx1"/>
                          </a:solidFill>
                          <a:latin typeface="+mj-lt"/>
                        </a:rPr>
                        <a:t>Anti-C5 mAb</a:t>
                      </a:r>
                      <a:endParaRPr lang="en-US" sz="1100">
                        <a:solidFill>
                          <a:schemeClr val="tx1"/>
                        </a:solidFill>
                        <a:latin typeface="+mj-lt"/>
                      </a:endParaRPr>
                    </a:p>
                  </a:txBody>
                  <a:tcPr marT="10800" marB="10800" anchor="ctr">
                    <a:lnL w="635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vert="horz" wrap="square"/>
                    <a:lstStyle/>
                    <a:p>
                      <a:pPr algn="ctr">
                        <a:lnSpc>
                          <a:spcPct val="100000"/>
                        </a:lnSpc>
                        <a:spcBef>
                          <a:spcPct val="0"/>
                        </a:spcBef>
                        <a:spcAft>
                          <a:spcPts val="600"/>
                        </a:spcAft>
                      </a:pPr>
                      <a:r>
                        <a:rPr lang="en-US" sz="1100" b="1">
                          <a:solidFill>
                            <a:schemeClr val="bg1"/>
                          </a:solidFill>
                          <a:latin typeface="+mj-lt"/>
                        </a:rPr>
                        <a:t>3</a:t>
                      </a:r>
                    </a:p>
                  </a:txBody>
                  <a:tcPr marT="10800" marB="10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CE4"/>
                    </a:solidFill>
                  </a:tcPr>
                </a:tc>
                <a:tc>
                  <a:txBody>
                    <a:bodyPr vert="horz" wrap="square"/>
                    <a:lstStyle/>
                    <a:p>
                      <a:pPr marL="0" marR="0" lvl="0" indent="0" algn="l" defTabSz="914286" rtl="0" eaLnBrk="1" fontAlgn="auto" latinLnBrk="0" hangingPunct="1">
                        <a:lnSpc>
                          <a:spcPct val="100000"/>
                        </a:lnSpc>
                        <a:spcBef>
                          <a:spcPct val="0"/>
                        </a:spcBef>
                        <a:spcAft>
                          <a:spcPts val="600"/>
                        </a:spcAft>
                        <a:buClrTx/>
                        <a:buSzTx/>
                        <a:buFontTx/>
                        <a:buNone/>
                        <a:defRPr/>
                      </a:pPr>
                      <a:r>
                        <a:rPr lang="en-US" sz="1100" baseline="0">
                          <a:solidFill>
                            <a:schemeClr val="tx1"/>
                          </a:solidFill>
                          <a:latin typeface="+mj-lt"/>
                        </a:rPr>
                        <a:t>SOLIRIS</a:t>
                      </a:r>
                      <a:r>
                        <a:rPr lang="en-US" sz="1100" baseline="30000">
                          <a:solidFill>
                            <a:schemeClr val="tx1"/>
                          </a:solidFill>
                          <a:latin typeface="+mj-lt"/>
                        </a:rPr>
                        <a:t>®</a:t>
                      </a:r>
                      <a:r>
                        <a:rPr lang="en-US" sz="1100" baseline="0">
                          <a:solidFill>
                            <a:schemeClr val="tx1"/>
                          </a:solidFill>
                          <a:latin typeface="+mj-lt"/>
                        </a:rPr>
                        <a:t> biosimilar, currently under study for paroxysmal nocturnal hemoglobinuria (DAHLIA)</a:t>
                      </a:r>
                      <a:r>
                        <a:rPr lang="en-US" sz="1100" baseline="30000">
                          <a:solidFill>
                            <a:schemeClr val="tx1"/>
                          </a:solidFill>
                          <a:latin typeface="+mj-lt"/>
                        </a:rPr>
                        <a:t>7</a:t>
                      </a:r>
                    </a:p>
                  </a:txBody>
                  <a:tcPr marT="10800" marB="1080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vert="horz" wrap="square"/>
                    <a:lstStyle/>
                    <a:p>
                      <a:pPr marL="0" marR="0" lvl="0" indent="0" algn="l" defTabSz="914309" rtl="0" eaLnBrk="1" fontAlgn="auto" latinLnBrk="0" hangingPunct="1">
                        <a:lnSpc>
                          <a:spcPct val="100000"/>
                        </a:lnSpc>
                        <a:spcBef>
                          <a:spcPct val="0"/>
                        </a:spcBef>
                        <a:spcAft>
                          <a:spcPts val="600"/>
                        </a:spcAft>
                        <a:buClrTx/>
                        <a:buSzTx/>
                        <a:buFontTx/>
                        <a:buNone/>
                        <a:defRPr/>
                      </a:pPr>
                      <a:r>
                        <a:rPr lang="en-US" sz="1100" baseline="0">
                          <a:solidFill>
                            <a:schemeClr val="tx1"/>
                          </a:solidFill>
                          <a:latin typeface="+mj-lt"/>
                        </a:rPr>
                        <a:t>Actual PCD: July 12, 2022</a:t>
                      </a:r>
                      <a:r>
                        <a:rPr lang="en-US" sz="1100" baseline="30000">
                          <a:solidFill>
                            <a:schemeClr val="tx1"/>
                          </a:solidFill>
                          <a:latin typeface="+mj-lt"/>
                        </a:rPr>
                        <a:t>7</a:t>
                      </a:r>
                    </a:p>
                  </a:txBody>
                  <a:tcPr marT="10800" marB="10800" anchor="ctr">
                    <a:lnL w="6350" cap="flat" cmpd="sng" algn="ctr">
                      <a:noFill/>
                      <a:prstDash val="solid"/>
                      <a:round/>
                      <a:headEnd type="none" w="med" len="med"/>
                      <a:tailEnd type="none" w="med" len="med"/>
                    </a:lnL>
                    <a:lnR w="762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30954116"/>
                  </a:ext>
                </a:extLst>
              </a:tr>
              <a:tr h="737777">
                <a:tc>
                  <a:txBody>
                    <a:bodyPr vert="vert270" wrap="square"/>
                    <a:lstStyle/>
                    <a:p>
                      <a:pPr algn="ctr"/>
                      <a:endParaRPr lang="en-US" sz="600">
                        <a:solidFill>
                          <a:schemeClr val="tx1"/>
                        </a:solidFill>
                        <a:latin typeface="+mj-lt"/>
                      </a:endParaRPr>
                    </a:p>
                    <a:p>
                      <a:pPr algn="ctr"/>
                      <a:endParaRPr lang="en-US" sz="600" b="1">
                        <a:solidFill>
                          <a:schemeClr val="tx1"/>
                        </a:solidFill>
                        <a:latin typeface="+mj-lt"/>
                      </a:endParaRPr>
                    </a:p>
                  </a:txBody>
                  <a:tcPr vert="vert270">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005480"/>
                      </a:solidFill>
                      <a:prstDash val="solid"/>
                      <a:round/>
                      <a:headEnd type="none" w="med" len="med"/>
                      <a:tailEnd type="none" w="med" len="med"/>
                    </a:lnB>
                    <a:lnTlToBr w="12700" cmpd="sng">
                      <a:noFill/>
                      <a:prstDash val="solid"/>
                    </a:lnTlToBr>
                    <a:lnBlToTr w="12700" cmpd="sng">
                      <a:noFill/>
                      <a:prstDash val="solid"/>
                    </a:lnBlToTr>
                    <a:solidFill>
                      <a:srgbClr val="E5EEF2"/>
                    </a:solidFill>
                  </a:tcPr>
                </a:tc>
                <a:tc>
                  <a:txBody>
                    <a:bodyPr vert="horz" wrap="square"/>
                    <a:lstStyle/>
                    <a:p>
                      <a:pPr algn="ctr">
                        <a:lnSpc>
                          <a:spcPct val="100000"/>
                        </a:lnSpc>
                        <a:spcBef>
                          <a:spcPct val="0"/>
                        </a:spcBef>
                        <a:spcAft>
                          <a:spcPts val="600"/>
                        </a:spcAft>
                      </a:pPr>
                      <a:endParaRPr lang="en-US" sz="900" b="1" kern="1200">
                        <a:solidFill>
                          <a:sysClr val="windowText" lastClr="000000"/>
                        </a:solidFill>
                        <a:latin typeface="+mn-lt"/>
                        <a:ea typeface="+mn-ea"/>
                        <a:cs typeface="+mn-cs"/>
                      </a:endParaRPr>
                    </a:p>
                    <a:p>
                      <a:pPr algn="ctr">
                        <a:lnSpc>
                          <a:spcPct val="100000"/>
                        </a:lnSpc>
                        <a:spcBef>
                          <a:spcPct val="0"/>
                        </a:spcBef>
                        <a:spcAft>
                          <a:spcPts val="600"/>
                        </a:spcAft>
                      </a:pPr>
                      <a:r>
                        <a:rPr lang="en-US" sz="900" b="1" kern="1200">
                          <a:solidFill>
                            <a:sysClr val="windowText" lastClr="000000"/>
                          </a:solidFill>
                          <a:latin typeface="+mn-lt"/>
                          <a:ea typeface="+mn-ea"/>
                          <a:cs typeface="+mn-cs"/>
                        </a:rPr>
                        <a:t>ABP 938</a:t>
                      </a:r>
                      <a:r>
                        <a:rPr lang="en-US" sz="900" b="1" kern="1200" baseline="30000">
                          <a:solidFill>
                            <a:sysClr val="windowText" lastClr="000000"/>
                          </a:solidFill>
                          <a:latin typeface="+mn-lt"/>
                          <a:ea typeface="+mn-ea"/>
                          <a:cs typeface="+mn-cs"/>
                        </a:rPr>
                        <a:t>1</a:t>
                      </a:r>
                      <a:r>
                        <a:rPr lang="en-US" sz="900" b="1" kern="1200">
                          <a:solidFill>
                            <a:sysClr val="windowText" lastClr="000000"/>
                          </a:solidFill>
                          <a:latin typeface="+mn-lt"/>
                          <a:ea typeface="+mn-ea"/>
                          <a:cs typeface="+mn-cs"/>
                        </a:rPr>
                        <a:t> </a:t>
                      </a:r>
                      <a:br>
                        <a:rPr lang="en-US" sz="900" b="1" kern="1200">
                          <a:solidFill>
                            <a:sysClr val="windowText" lastClr="000000"/>
                          </a:solidFill>
                          <a:latin typeface="+mn-lt"/>
                          <a:ea typeface="+mn-ea"/>
                          <a:cs typeface="+mn-cs"/>
                        </a:rPr>
                      </a:br>
                      <a:r>
                        <a:rPr lang="en-US" sz="900" b="1" kern="1200">
                          <a:solidFill>
                            <a:sysClr val="windowText" lastClr="000000"/>
                          </a:solidFill>
                          <a:latin typeface="+mn-lt"/>
                          <a:ea typeface="+mn-ea"/>
                          <a:cs typeface="+mn-cs"/>
                        </a:rPr>
                        <a:t>(EYLEA</a:t>
                      </a:r>
                      <a:r>
                        <a:rPr lang="en-US" sz="900" b="1" kern="1200" baseline="30000">
                          <a:solidFill>
                            <a:sysClr val="windowText" lastClr="000000"/>
                          </a:solidFill>
                          <a:latin typeface="+mn-lt"/>
                          <a:ea typeface="+mn-ea"/>
                          <a:cs typeface="+mn-cs"/>
                        </a:rPr>
                        <a:t>®</a:t>
                      </a:r>
                      <a:r>
                        <a:rPr lang="en-US" sz="900" b="1" kern="1200">
                          <a:solidFill>
                            <a:sysClr val="windowText" lastClr="000000"/>
                          </a:solidFill>
                          <a:latin typeface="+mn-lt"/>
                          <a:ea typeface="+mn-ea"/>
                          <a:cs typeface="+mn-cs"/>
                        </a:rPr>
                        <a:t> biosimilar)</a:t>
                      </a:r>
                      <a:r>
                        <a:rPr lang="en-US" sz="900" b="1" i="0" kern="1200" baseline="30000">
                          <a:solidFill>
                            <a:schemeClr val="tx1"/>
                          </a:solidFill>
                          <a:effectLst/>
                          <a:latin typeface="+mn-lt"/>
                          <a:ea typeface="+mn-ea"/>
                          <a:cs typeface="+mn-cs"/>
                        </a:rPr>
                        <a:t>b</a:t>
                      </a:r>
                    </a:p>
                    <a:p>
                      <a:pPr algn="ctr">
                        <a:lnSpc>
                          <a:spcPct val="100000"/>
                        </a:lnSpc>
                        <a:spcBef>
                          <a:spcPct val="0"/>
                        </a:spcBef>
                        <a:spcAft>
                          <a:spcPts val="600"/>
                        </a:spcAft>
                      </a:pPr>
                      <a:endParaRPr lang="en-US" sz="900" b="1" i="0" kern="1200" baseline="30000">
                        <a:solidFill>
                          <a:schemeClr val="tx1"/>
                        </a:solidFill>
                        <a:effectLst/>
                        <a:latin typeface="+mn-lt"/>
                        <a:ea typeface="+mn-ea"/>
                        <a:cs typeface="+mn-cs"/>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005480"/>
                      </a:solidFill>
                      <a:prstDash val="solid"/>
                      <a:round/>
                      <a:headEnd type="none" w="med" len="med"/>
                      <a:tailEnd type="none" w="med" len="med"/>
                    </a:lnB>
                    <a:lnTlToBr w="12700" cmpd="sng">
                      <a:noFill/>
                      <a:prstDash val="solid"/>
                    </a:lnTlToBr>
                    <a:lnBlToTr w="12700" cmpd="sng">
                      <a:noFill/>
                      <a:prstDash val="solid"/>
                    </a:lnBlToTr>
                    <a:solidFill>
                      <a:srgbClr val="E5EEF2"/>
                    </a:solidFill>
                  </a:tcPr>
                </a:tc>
                <a:tc>
                  <a:txBody>
                    <a:bodyPr vert="horz" wrap="square"/>
                    <a:lstStyle/>
                    <a:p>
                      <a:pPr marL="0" marR="0" lvl="0" indent="0" algn="ctr" defTabSz="914286" rtl="0" eaLnBrk="1" fontAlgn="auto" latinLnBrk="0" hangingPunct="1">
                        <a:lnSpc>
                          <a:spcPct val="100000"/>
                        </a:lnSpc>
                        <a:spcBef>
                          <a:spcPct val="0"/>
                        </a:spcBef>
                        <a:spcAft>
                          <a:spcPct val="0"/>
                        </a:spcAft>
                        <a:buClrTx/>
                        <a:buSzTx/>
                        <a:buFontTx/>
                        <a:buNone/>
                        <a:defRPr/>
                      </a:pPr>
                      <a:r>
                        <a:rPr lang="en-US" sz="1100" kern="1200">
                          <a:solidFill>
                            <a:schemeClr val="tx1"/>
                          </a:solidFill>
                          <a:latin typeface="+mn-lt"/>
                          <a:ea typeface="+mn-ea"/>
                          <a:cs typeface="+mn-cs"/>
                        </a:rPr>
                        <a:t>VEGF inhibitor</a:t>
                      </a:r>
                      <a:endParaRPr lang="en-US" sz="1100">
                        <a:solidFill>
                          <a:schemeClr val="tx1"/>
                        </a:solidFill>
                        <a:latin typeface="+mj-lt"/>
                      </a:endParaRPr>
                    </a:p>
                  </a:txBody>
                  <a:tcPr anchor="ctr">
                    <a:lnL w="635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005480"/>
                      </a:solidFill>
                      <a:prstDash val="solid"/>
                      <a:round/>
                      <a:headEnd type="none" w="med" len="med"/>
                      <a:tailEnd type="none" w="med" len="med"/>
                    </a:lnB>
                    <a:lnTlToBr w="12700" cmpd="sng">
                      <a:noFill/>
                      <a:prstDash val="solid"/>
                    </a:lnTlToBr>
                    <a:lnBlToTr w="12700" cmpd="sng">
                      <a:noFill/>
                      <a:prstDash val="solid"/>
                    </a:lnBlToTr>
                    <a:solidFill>
                      <a:srgbClr val="E5EEF2"/>
                    </a:solidFill>
                  </a:tcPr>
                </a:tc>
                <a:tc>
                  <a:txBody>
                    <a:bodyPr vert="horz" wrap="square"/>
                    <a:lstStyle/>
                    <a:p>
                      <a:pPr algn="ctr">
                        <a:lnSpc>
                          <a:spcPct val="100000"/>
                        </a:lnSpc>
                        <a:spcBef>
                          <a:spcPct val="0"/>
                        </a:spcBef>
                        <a:spcAft>
                          <a:spcPts val="600"/>
                        </a:spcAft>
                      </a:pPr>
                      <a:r>
                        <a:rPr lang="en-US" sz="1100" b="1">
                          <a:solidFill>
                            <a:schemeClr val="bg1"/>
                          </a:solidFill>
                          <a:latin typeface="+mj-lt"/>
                        </a:rPr>
                        <a:t>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rgbClr val="005480"/>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vert="horz" wrap="square"/>
                    <a:lstStyle/>
                    <a:p>
                      <a:pPr>
                        <a:lnSpc>
                          <a:spcPct val="100000"/>
                        </a:lnSpc>
                        <a:spcBef>
                          <a:spcPct val="0"/>
                        </a:spcBef>
                        <a:spcAft>
                          <a:spcPts val="600"/>
                        </a:spcAft>
                      </a:pPr>
                      <a:r>
                        <a:rPr lang="en-US" sz="1100" kern="1200">
                          <a:solidFill>
                            <a:schemeClr val="tx1"/>
                          </a:solidFill>
                          <a:latin typeface="+mn-lt"/>
                          <a:ea typeface="+mn-ea"/>
                          <a:cs typeface="+mn-cs"/>
                        </a:rPr>
                        <a:t>EYLEA</a:t>
                      </a:r>
                      <a:r>
                        <a:rPr lang="en-US" sz="1100" kern="1200" baseline="30000">
                          <a:solidFill>
                            <a:schemeClr val="tx1"/>
                          </a:solidFill>
                          <a:latin typeface="+mn-lt"/>
                          <a:ea typeface="+mn-ea"/>
                          <a:cs typeface="+mn-cs"/>
                        </a:rPr>
                        <a:t>® </a:t>
                      </a:r>
                      <a:r>
                        <a:rPr lang="en-US" sz="1100" kern="1200" baseline="0">
                          <a:solidFill>
                            <a:schemeClr val="tx1"/>
                          </a:solidFill>
                          <a:latin typeface="+mn-lt"/>
                          <a:ea typeface="+mn-ea"/>
                          <a:cs typeface="+mn-cs"/>
                        </a:rPr>
                        <a:t>biosimilar, currently under study for n</a:t>
                      </a:r>
                      <a:r>
                        <a:rPr lang="en-US" sz="1100" kern="1200">
                          <a:solidFill>
                            <a:schemeClr val="tx1"/>
                          </a:solidFill>
                          <a:latin typeface="+mn-lt"/>
                          <a:ea typeface="+mn-ea"/>
                          <a:cs typeface="+mn-cs"/>
                        </a:rPr>
                        <a:t>eovascular (wet) AMD</a:t>
                      </a:r>
                      <a:r>
                        <a:rPr lang="en-US" sz="1100" kern="1200" baseline="30000">
                          <a:solidFill>
                            <a:schemeClr val="tx1"/>
                          </a:solidFill>
                          <a:latin typeface="+mn-lt"/>
                          <a:ea typeface="+mn-ea"/>
                          <a:cs typeface="+mn-cs"/>
                        </a:rPr>
                        <a:t>8</a:t>
                      </a:r>
                    </a:p>
                  </a:txBody>
                  <a:tcPr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005480"/>
                      </a:solidFill>
                      <a:prstDash val="solid"/>
                      <a:round/>
                      <a:headEnd type="none" w="med" len="med"/>
                      <a:tailEnd type="none" w="med" len="med"/>
                    </a:lnB>
                    <a:lnTlToBr w="12700" cmpd="sng">
                      <a:noFill/>
                      <a:prstDash val="solid"/>
                    </a:lnTlToBr>
                    <a:lnBlToTr w="12700" cmpd="sng">
                      <a:noFill/>
                      <a:prstDash val="solid"/>
                    </a:lnBlToTr>
                    <a:solidFill>
                      <a:srgbClr val="E5EEF2"/>
                    </a:solidFill>
                  </a:tcPr>
                </a:tc>
                <a:tc>
                  <a:txBody>
                    <a:bodyPr vert="horz" wrap="square"/>
                    <a:lstStyle/>
                    <a:p>
                      <a:pPr marL="0" marR="0" lvl="0" indent="0" algn="l" defTabSz="914309" rtl="0" eaLnBrk="1" fontAlgn="auto" latinLnBrk="0" hangingPunct="1">
                        <a:lnSpc>
                          <a:spcPct val="100000"/>
                        </a:lnSpc>
                        <a:spcBef>
                          <a:spcPct val="0"/>
                        </a:spcBef>
                        <a:spcAft>
                          <a:spcPts val="600"/>
                        </a:spcAft>
                        <a:buClrTx/>
                        <a:buSzTx/>
                        <a:buFontTx/>
                        <a:buNone/>
                        <a:defRPr/>
                      </a:pPr>
                      <a:r>
                        <a:rPr lang="en-US" sz="1100" kern="1200" baseline="0">
                          <a:solidFill>
                            <a:schemeClr val="tx1"/>
                          </a:solidFill>
                          <a:latin typeface="+mn-lt"/>
                          <a:ea typeface="+mn-ea"/>
                          <a:cs typeface="+mn-cs"/>
                        </a:rPr>
                        <a:t>Actual PCD: July 18, 2022</a:t>
                      </a:r>
                      <a:r>
                        <a:rPr lang="en-US" sz="1100" kern="1200" baseline="30000">
                          <a:solidFill>
                            <a:schemeClr val="tx1"/>
                          </a:solidFill>
                          <a:latin typeface="+mn-lt"/>
                          <a:ea typeface="+mn-ea"/>
                          <a:cs typeface="+mn-cs"/>
                        </a:rPr>
                        <a:t>8</a:t>
                      </a:r>
                      <a:endParaRPr lang="en-US" sz="1100" baseline="30000">
                        <a:solidFill>
                          <a:schemeClr val="tx1"/>
                        </a:solidFill>
                        <a:latin typeface="+mj-lt"/>
                      </a:endParaRPr>
                    </a:p>
                  </a:txBody>
                  <a:tcPr anchor="ctr">
                    <a:lnL w="6350" cap="flat" cmpd="sng" algn="ctr">
                      <a:noFill/>
                      <a:prstDash val="solid"/>
                      <a:round/>
                      <a:headEnd type="none" w="med" len="med"/>
                      <a:tailEnd type="none" w="med" len="med"/>
                    </a:lnL>
                    <a:lnR w="762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005480"/>
                      </a:solidFill>
                      <a:prstDash val="solid"/>
                      <a:round/>
                      <a:headEnd type="none" w="med" len="med"/>
                      <a:tailEnd type="none" w="med" len="med"/>
                    </a:lnB>
                    <a:lnTlToBr w="12700" cmpd="sng">
                      <a:noFill/>
                      <a:prstDash val="solid"/>
                    </a:lnTlToBr>
                    <a:lnBlToTr w="12700" cmpd="sng">
                      <a:noFill/>
                      <a:prstDash val="solid"/>
                    </a:lnBlToTr>
                    <a:solidFill>
                      <a:srgbClr val="E5EEF2"/>
                    </a:solidFill>
                  </a:tcPr>
                </a:tc>
                <a:extLst>
                  <a:ext uri="{0D108BD9-81ED-4DB2-BD59-A6C34878D82A}">
                    <a16:rowId xmlns:a16="http://schemas.microsoft.com/office/drawing/2014/main" val="1292825783"/>
                  </a:ext>
                </a:extLst>
              </a:tr>
            </a:tbl>
          </a:graphicData>
        </a:graphic>
      </p:graphicFrame>
      <p:grpSp>
        <p:nvGrpSpPr>
          <p:cNvPr id="39" name="Group 38">
            <a:extLst>
              <a:ext uri="{FF2B5EF4-FFF2-40B4-BE49-F238E27FC236}">
                <a16:creationId xmlns:a16="http://schemas.microsoft.com/office/drawing/2014/main" id="{E4C884A0-7D3C-3B43-9A33-497BB1CA2636}"/>
              </a:ext>
            </a:extLst>
          </p:cNvPr>
          <p:cNvGrpSpPr/>
          <p:nvPr/>
        </p:nvGrpSpPr>
        <p:grpSpPr>
          <a:xfrm>
            <a:off x="1398121" y="2061196"/>
            <a:ext cx="440087" cy="440087"/>
            <a:chOff x="1142868" y="3336394"/>
            <a:chExt cx="520330" cy="520330"/>
          </a:xfrm>
        </p:grpSpPr>
        <p:sp>
          <p:nvSpPr>
            <p:cNvPr id="41" name="Oval 40">
              <a:extLst>
                <a:ext uri="{FF2B5EF4-FFF2-40B4-BE49-F238E27FC236}">
                  <a16:creationId xmlns:a16="http://schemas.microsoft.com/office/drawing/2014/main" id="{AAF24D01-36A0-D506-2BB3-0AD64E5A79A7}"/>
                </a:ext>
              </a:extLst>
            </p:cNvPr>
            <p:cNvSpPr/>
            <p:nvPr/>
          </p:nvSpPr>
          <p:spPr bwMode="auto">
            <a:xfrm>
              <a:off x="1142868" y="3336394"/>
              <a:ext cx="520330" cy="520330"/>
            </a:xfrm>
            <a:prstGeom prst="ellipse">
              <a:avLst/>
            </a:prstGeom>
            <a:solidFill>
              <a:schemeClr val="bg1"/>
            </a:solidFill>
            <a:ln w="9525" cap="flat" cmpd="sng" algn="ctr">
              <a:solidFill>
                <a:srgbClr val="005480"/>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pPr>
              <a:endParaRPr kumimoji="0" lang="en-US" sz="2400" b="1" i="0" u="none" strike="noStrike" cap="none" normalizeH="0" baseline="0">
                <a:ln>
                  <a:noFill/>
                </a:ln>
                <a:solidFill>
                  <a:schemeClr val="tx1"/>
                </a:solidFill>
                <a:effectLst/>
                <a:latin typeface="Arial"/>
              </a:endParaRPr>
            </a:p>
          </p:txBody>
        </p:sp>
        <p:pic>
          <p:nvPicPr>
            <p:cNvPr id="42" name="Picture 41">
              <a:extLst>
                <a:ext uri="{FF2B5EF4-FFF2-40B4-BE49-F238E27FC236}">
                  <a16:creationId xmlns:a16="http://schemas.microsoft.com/office/drawing/2014/main" id="{DA2524A3-AF52-40A0-0779-9C04558D7847}"/>
                </a:ext>
              </a:extLst>
            </p:cNvPr>
            <p:cNvPicPr>
              <a:picLocks noChangeAspect="1"/>
            </p:cNvPicPr>
            <p:nvPr/>
          </p:nvPicPr>
          <p:blipFill>
            <a:blip r:embed="rId11"/>
            <a:stretch>
              <a:fillRect/>
            </a:stretch>
          </p:blipFill>
          <p:spPr>
            <a:xfrm>
              <a:off x="1234529" y="3428055"/>
              <a:ext cx="337008" cy="337008"/>
            </a:xfrm>
            <a:prstGeom prst="rect">
              <a:avLst/>
            </a:prstGeom>
          </p:spPr>
        </p:pic>
      </p:grpSp>
      <p:sp>
        <p:nvSpPr>
          <p:cNvPr id="54" name="Rectangle: Top Corners Rounded 53">
            <a:extLst>
              <a:ext uri="{FF2B5EF4-FFF2-40B4-BE49-F238E27FC236}">
                <a16:creationId xmlns:a16="http://schemas.microsoft.com/office/drawing/2014/main" id="{D57AB79A-6A10-2037-AADC-651A82739437}"/>
              </a:ext>
            </a:extLst>
          </p:cNvPr>
          <p:cNvSpPr/>
          <p:nvPr/>
        </p:nvSpPr>
        <p:spPr bwMode="auto">
          <a:xfrm rot="16200000">
            <a:off x="-147482" y="1986120"/>
            <a:ext cx="1571623" cy="590238"/>
          </a:xfrm>
          <a:prstGeom prst="round2SameRect">
            <a:avLst>
              <a:gd name="adj1" fmla="val 16667"/>
              <a:gd name="adj2" fmla="val 0"/>
            </a:avLst>
          </a:prstGeom>
          <a:solidFill>
            <a:srgbClr val="005480"/>
          </a:solidFill>
          <a:ln w="2857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914400" fontAlgn="base">
              <a:spcBef>
                <a:spcPct val="0"/>
              </a:spcBef>
              <a:spcAft>
                <a:spcPct val="0"/>
              </a:spcAft>
            </a:pPr>
            <a:r>
              <a:rPr lang="en-US" sz="800" b="1">
                <a:solidFill>
                  <a:schemeClr val="bg1"/>
                </a:solidFill>
                <a:latin typeface="Arial"/>
              </a:rPr>
              <a:t>Monoclonal Antibody</a:t>
            </a:r>
          </a:p>
        </p:txBody>
      </p:sp>
      <p:grpSp>
        <p:nvGrpSpPr>
          <p:cNvPr id="7" name="Group 27">
            <a:extLst>
              <a:ext uri="{FF2B5EF4-FFF2-40B4-BE49-F238E27FC236}">
                <a16:creationId xmlns:a16="http://schemas.microsoft.com/office/drawing/2014/main" id="{FBAE042B-F7FB-E7B7-9F11-6995DB2E1EDB}"/>
              </a:ext>
            </a:extLst>
          </p:cNvPr>
          <p:cNvGrpSpPr/>
          <p:nvPr/>
        </p:nvGrpSpPr>
        <p:grpSpPr>
          <a:xfrm>
            <a:off x="11633597" y="125697"/>
            <a:ext cx="418940" cy="310197"/>
            <a:chOff x="9357950" y="3694748"/>
            <a:chExt cx="1020763" cy="839788"/>
          </a:xfrm>
          <a:solidFill>
            <a:schemeClr val="accent1"/>
          </a:solidFill>
        </p:grpSpPr>
        <p:sp>
          <p:nvSpPr>
            <p:cNvPr id="8" name="Freeform 6">
              <a:hlinkClick action="ppaction://noaction"/>
              <a:extLst>
                <a:ext uri="{FF2B5EF4-FFF2-40B4-BE49-F238E27FC236}">
                  <a16:creationId xmlns:a16="http://schemas.microsoft.com/office/drawing/2014/main" id="{0E5C00C6-E119-B49B-0A39-9E98ACB42111}"/>
                </a:ext>
              </a:extLst>
            </p:cNvPr>
            <p:cNvSpPr/>
            <p:nvPr/>
          </p:nvSpPr>
          <p:spPr bwMode="auto">
            <a:xfrm>
              <a:off x="9510350" y="3858261"/>
              <a:ext cx="723900" cy="676275"/>
            </a:xfrm>
            <a:custGeom>
              <a:gdLst>
                <a:gd name="T0" fmla="*/ 65 w 191"/>
                <a:gd name="T1" fmla="*/ 178 h 178"/>
                <a:gd name="T2" fmla="*/ 23 w 191"/>
                <a:gd name="T3" fmla="*/ 178 h 178"/>
                <a:gd name="T4" fmla="*/ 0 w 191"/>
                <a:gd name="T5" fmla="*/ 155 h 178"/>
                <a:gd name="T6" fmla="*/ 0 w 191"/>
                <a:gd name="T7" fmla="*/ 73 h 178"/>
                <a:gd name="T8" fmla="*/ 4 w 191"/>
                <a:gd name="T9" fmla="*/ 67 h 178"/>
                <a:gd name="T10" fmla="*/ 85 w 191"/>
                <a:gd name="T11" fmla="*/ 5 h 178"/>
                <a:gd name="T12" fmla="*/ 106 w 191"/>
                <a:gd name="T13" fmla="*/ 5 h 178"/>
                <a:gd name="T14" fmla="*/ 172 w 191"/>
                <a:gd name="T15" fmla="*/ 55 h 178"/>
                <a:gd name="T16" fmla="*/ 186 w 191"/>
                <a:gd name="T17" fmla="*/ 67 h 178"/>
                <a:gd name="T18" fmla="*/ 190 w 191"/>
                <a:gd name="T19" fmla="*/ 74 h 178"/>
                <a:gd name="T20" fmla="*/ 190 w 191"/>
                <a:gd name="T21" fmla="*/ 152 h 178"/>
                <a:gd name="T22" fmla="*/ 164 w 191"/>
                <a:gd name="T23" fmla="*/ 178 h 178"/>
                <a:gd name="T24" fmla="*/ 123 w 191"/>
                <a:gd name="T25" fmla="*/ 178 h 178"/>
                <a:gd name="T26" fmla="*/ 123 w 191"/>
                <a:gd name="T27" fmla="*/ 173 h 178"/>
                <a:gd name="T28" fmla="*/ 123 w 191"/>
                <a:gd name="T29" fmla="*/ 120 h 178"/>
                <a:gd name="T30" fmla="*/ 102 w 191"/>
                <a:gd name="T31" fmla="*/ 99 h 178"/>
                <a:gd name="T32" fmla="*/ 84 w 191"/>
                <a:gd name="T33" fmla="*/ 99 h 178"/>
                <a:gd name="T34" fmla="*/ 65 w 191"/>
                <a:gd name="T35" fmla="*/ 118 h 178"/>
                <a:gd name="T36" fmla="*/ 65 w 191"/>
                <a:gd name="T37" fmla="*/ 173 h 178"/>
                <a:gd name="T38" fmla="*/ 65 w 191"/>
                <a:gd name="T39" fmla="*/ 178 h 178"/>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178">
                  <a:moveTo>
                    <a:pt x="65" y="178"/>
                  </a:moveTo>
                  <a:cubicBezTo>
                    <a:pt x="50" y="178"/>
                    <a:pt x="36" y="178"/>
                    <a:pt x="23" y="178"/>
                  </a:cubicBezTo>
                  <a:cubicBezTo>
                    <a:pt x="11" y="177"/>
                    <a:pt x="1" y="167"/>
                    <a:pt x="0" y="155"/>
                  </a:cubicBezTo>
                  <a:cubicBezTo>
                    <a:pt x="0" y="128"/>
                    <a:pt x="0" y="101"/>
                    <a:pt x="0" y="73"/>
                  </a:cubicBezTo>
                  <a:cubicBezTo>
                    <a:pt x="0" y="71"/>
                    <a:pt x="2" y="68"/>
                    <a:pt x="4" y="67"/>
                  </a:cubicBezTo>
                  <a:cubicBezTo>
                    <a:pt x="31" y="46"/>
                    <a:pt x="58" y="26"/>
                    <a:pt x="85" y="5"/>
                  </a:cubicBezTo>
                  <a:cubicBezTo>
                    <a:pt x="92" y="0"/>
                    <a:pt x="99" y="0"/>
                    <a:pt x="106" y="5"/>
                  </a:cubicBezTo>
                  <a:cubicBezTo>
                    <a:pt x="128" y="22"/>
                    <a:pt x="150" y="39"/>
                    <a:pt x="172" y="55"/>
                  </a:cubicBezTo>
                  <a:cubicBezTo>
                    <a:pt x="177" y="59"/>
                    <a:pt x="181" y="63"/>
                    <a:pt x="186" y="67"/>
                  </a:cubicBezTo>
                  <a:cubicBezTo>
                    <a:pt x="189" y="69"/>
                    <a:pt x="190" y="71"/>
                    <a:pt x="190" y="74"/>
                  </a:cubicBezTo>
                  <a:cubicBezTo>
                    <a:pt x="190" y="100"/>
                    <a:pt x="190" y="126"/>
                    <a:pt x="190" y="152"/>
                  </a:cubicBezTo>
                  <a:cubicBezTo>
                    <a:pt x="191" y="167"/>
                    <a:pt x="178" y="178"/>
                    <a:pt x="164" y="178"/>
                  </a:cubicBezTo>
                  <a:cubicBezTo>
                    <a:pt x="151" y="177"/>
                    <a:pt x="137" y="178"/>
                    <a:pt x="123" y="178"/>
                  </a:cubicBezTo>
                  <a:cubicBezTo>
                    <a:pt x="123" y="176"/>
                    <a:pt x="123" y="175"/>
                    <a:pt x="123" y="173"/>
                  </a:cubicBezTo>
                  <a:cubicBezTo>
                    <a:pt x="123" y="155"/>
                    <a:pt x="123" y="138"/>
                    <a:pt x="123" y="120"/>
                  </a:cubicBezTo>
                  <a:cubicBezTo>
                    <a:pt x="123" y="107"/>
                    <a:pt x="115" y="99"/>
                    <a:pt x="102" y="99"/>
                  </a:cubicBezTo>
                  <a:cubicBezTo>
                    <a:pt x="96" y="99"/>
                    <a:pt x="90" y="99"/>
                    <a:pt x="84" y="99"/>
                  </a:cubicBezTo>
                  <a:cubicBezTo>
                    <a:pt x="73" y="100"/>
                    <a:pt x="65" y="108"/>
                    <a:pt x="65" y="118"/>
                  </a:cubicBezTo>
                  <a:cubicBezTo>
                    <a:pt x="65" y="136"/>
                    <a:pt x="65" y="155"/>
                    <a:pt x="65" y="173"/>
                  </a:cubicBezTo>
                  <a:cubicBezTo>
                    <a:pt x="65" y="174"/>
                    <a:pt x="65" y="176"/>
                    <a:pt x="65" y="178"/>
                  </a:cubicBezTo>
                  <a:close/>
                </a:path>
              </a:pathLst>
            </a:custGeom>
            <a:grpFill/>
            <a:ln>
              <a:noFill/>
            </a:ln>
          </p:spPr>
          <p:txBody>
            <a:bodyPr/>
            <a:lstStyle/>
            <a:p>
              <a:pPr>
                <a:defRPr/>
              </a:pPr>
              <a:endParaRPr lang="en-GB" sz="1620">
                <a:solidFill>
                  <a:prstClr val="black"/>
                </a:solidFill>
                <a:cs typeface="Arial"/>
              </a:endParaRPr>
            </a:p>
          </p:txBody>
        </p:sp>
        <p:sp>
          <p:nvSpPr>
            <p:cNvPr id="9" name="Freeform 7">
              <a:extLst>
                <a:ext uri="{FF2B5EF4-FFF2-40B4-BE49-F238E27FC236}">
                  <a16:creationId xmlns:a16="http://schemas.microsoft.com/office/drawing/2014/main" id="{41C82625-6527-8FF4-43B5-BC4F02D0AEAF}"/>
                </a:ext>
              </a:extLst>
            </p:cNvPr>
            <p:cNvSpPr/>
            <p:nvPr/>
          </p:nvSpPr>
          <p:spPr bwMode="auto">
            <a:xfrm>
              <a:off x="9357950" y="3694748"/>
              <a:ext cx="1020763" cy="417513"/>
            </a:xfrm>
            <a:custGeom>
              <a:gdLst>
                <a:gd name="T0" fmla="*/ 192 w 269"/>
                <a:gd name="T1" fmla="*/ 40 h 110"/>
                <a:gd name="T2" fmla="*/ 192 w 269"/>
                <a:gd name="T3" fmla="*/ 36 h 110"/>
                <a:gd name="T4" fmla="*/ 202 w 269"/>
                <a:gd name="T5" fmla="*/ 26 h 110"/>
                <a:gd name="T6" fmla="*/ 220 w 269"/>
                <a:gd name="T7" fmla="*/ 26 h 110"/>
                <a:gd name="T8" fmla="*/ 230 w 269"/>
                <a:gd name="T9" fmla="*/ 37 h 110"/>
                <a:gd name="T10" fmla="*/ 230 w 269"/>
                <a:gd name="T11" fmla="*/ 63 h 110"/>
                <a:gd name="T12" fmla="*/ 233 w 269"/>
                <a:gd name="T13" fmla="*/ 70 h 110"/>
                <a:gd name="T14" fmla="*/ 265 w 269"/>
                <a:gd name="T15" fmla="*/ 95 h 110"/>
                <a:gd name="T16" fmla="*/ 269 w 269"/>
                <a:gd name="T17" fmla="*/ 100 h 110"/>
                <a:gd name="T18" fmla="*/ 266 w 269"/>
                <a:gd name="T19" fmla="*/ 107 h 110"/>
                <a:gd name="T20" fmla="*/ 258 w 269"/>
                <a:gd name="T21" fmla="*/ 107 h 110"/>
                <a:gd name="T22" fmla="*/ 231 w 269"/>
                <a:gd name="T23" fmla="*/ 87 h 110"/>
                <a:gd name="T24" fmla="*/ 141 w 269"/>
                <a:gd name="T25" fmla="*/ 19 h 110"/>
                <a:gd name="T26" fmla="*/ 130 w 269"/>
                <a:gd name="T27" fmla="*/ 19 h 110"/>
                <a:gd name="T28" fmla="*/ 15 w 269"/>
                <a:gd name="T29" fmla="*/ 105 h 110"/>
                <a:gd name="T30" fmla="*/ 3 w 269"/>
                <a:gd name="T31" fmla="*/ 106 h 110"/>
                <a:gd name="T32" fmla="*/ 7 w 269"/>
                <a:gd name="T33" fmla="*/ 94 h 110"/>
                <a:gd name="T34" fmla="*/ 122 w 269"/>
                <a:gd name="T35" fmla="*/ 7 h 110"/>
                <a:gd name="T36" fmla="*/ 149 w 269"/>
                <a:gd name="T37" fmla="*/ 8 h 110"/>
                <a:gd name="T38" fmla="*/ 188 w 269"/>
                <a:gd name="T39" fmla="*/ 37 h 110"/>
                <a:gd name="T40" fmla="*/ 192 w 269"/>
                <a:gd name="T41" fmla="*/ 40 h 110"/>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9" h="110">
                  <a:moveTo>
                    <a:pt x="192" y="40"/>
                  </a:moveTo>
                  <a:cubicBezTo>
                    <a:pt x="192" y="38"/>
                    <a:pt x="192" y="37"/>
                    <a:pt x="192" y="36"/>
                  </a:cubicBezTo>
                  <a:cubicBezTo>
                    <a:pt x="193" y="30"/>
                    <a:pt x="196" y="26"/>
                    <a:pt x="202" y="26"/>
                  </a:cubicBezTo>
                  <a:cubicBezTo>
                    <a:pt x="208" y="26"/>
                    <a:pt x="214" y="26"/>
                    <a:pt x="220" y="26"/>
                  </a:cubicBezTo>
                  <a:cubicBezTo>
                    <a:pt x="226" y="26"/>
                    <a:pt x="230" y="30"/>
                    <a:pt x="230" y="37"/>
                  </a:cubicBezTo>
                  <a:cubicBezTo>
                    <a:pt x="230" y="45"/>
                    <a:pt x="230" y="54"/>
                    <a:pt x="230" y="63"/>
                  </a:cubicBezTo>
                  <a:cubicBezTo>
                    <a:pt x="230" y="66"/>
                    <a:pt x="231" y="68"/>
                    <a:pt x="233" y="70"/>
                  </a:cubicBezTo>
                  <a:cubicBezTo>
                    <a:pt x="244" y="78"/>
                    <a:pt x="255" y="86"/>
                    <a:pt x="265" y="95"/>
                  </a:cubicBezTo>
                  <a:cubicBezTo>
                    <a:pt x="267" y="96"/>
                    <a:pt x="269" y="98"/>
                    <a:pt x="269" y="100"/>
                  </a:cubicBezTo>
                  <a:cubicBezTo>
                    <a:pt x="269" y="103"/>
                    <a:pt x="268" y="106"/>
                    <a:pt x="266" y="107"/>
                  </a:cubicBezTo>
                  <a:cubicBezTo>
                    <a:pt x="263" y="110"/>
                    <a:pt x="260" y="109"/>
                    <a:pt x="258" y="107"/>
                  </a:cubicBezTo>
                  <a:cubicBezTo>
                    <a:pt x="249" y="100"/>
                    <a:pt x="240" y="93"/>
                    <a:pt x="231" y="87"/>
                  </a:cubicBezTo>
                  <a:cubicBezTo>
                    <a:pt x="201" y="64"/>
                    <a:pt x="171" y="41"/>
                    <a:pt x="141" y="19"/>
                  </a:cubicBezTo>
                  <a:cubicBezTo>
                    <a:pt x="136" y="15"/>
                    <a:pt x="134" y="15"/>
                    <a:pt x="130" y="19"/>
                  </a:cubicBezTo>
                  <a:cubicBezTo>
                    <a:pt x="92" y="48"/>
                    <a:pt x="54" y="76"/>
                    <a:pt x="15" y="105"/>
                  </a:cubicBezTo>
                  <a:cubicBezTo>
                    <a:pt x="10" y="109"/>
                    <a:pt x="6" y="110"/>
                    <a:pt x="3" y="106"/>
                  </a:cubicBezTo>
                  <a:cubicBezTo>
                    <a:pt x="0" y="102"/>
                    <a:pt x="1" y="98"/>
                    <a:pt x="7" y="94"/>
                  </a:cubicBezTo>
                  <a:cubicBezTo>
                    <a:pt x="45" y="65"/>
                    <a:pt x="83" y="36"/>
                    <a:pt x="122" y="7"/>
                  </a:cubicBezTo>
                  <a:cubicBezTo>
                    <a:pt x="131" y="0"/>
                    <a:pt x="140" y="0"/>
                    <a:pt x="149" y="8"/>
                  </a:cubicBezTo>
                  <a:cubicBezTo>
                    <a:pt x="162" y="17"/>
                    <a:pt x="175" y="27"/>
                    <a:pt x="188" y="37"/>
                  </a:cubicBezTo>
                  <a:cubicBezTo>
                    <a:pt x="189" y="38"/>
                    <a:pt x="190" y="39"/>
                    <a:pt x="192" y="40"/>
                  </a:cubicBezTo>
                  <a:close/>
                </a:path>
              </a:pathLst>
            </a:custGeom>
            <a:grpFill/>
            <a:ln>
              <a:noFill/>
            </a:ln>
          </p:spPr>
          <p:txBody>
            <a:bodyPr/>
            <a:lstStyle/>
            <a:p>
              <a:pPr>
                <a:defRPr/>
              </a:pPr>
              <a:endParaRPr lang="en-GB" sz="1620">
                <a:solidFill>
                  <a:prstClr val="black"/>
                </a:solidFill>
                <a:cs typeface="Arial"/>
              </a:endParaRPr>
            </a:p>
          </p:txBody>
        </p:sp>
      </p:grpSp>
      <p:sp>
        <p:nvSpPr>
          <p:cNvPr id="10" name="Rectangle 9">
            <a:hlinkClick r:id="rId12" action="ppaction://hlinksldjump"/>
            <a:extLst>
              <a:ext uri="{FF2B5EF4-FFF2-40B4-BE49-F238E27FC236}">
                <a16:creationId xmlns:a16="http://schemas.microsoft.com/office/drawing/2014/main" id="{4611A018-39E7-CA5D-6811-CC540294FAEA}"/>
              </a:ext>
            </a:extLst>
          </p:cNvPr>
          <p:cNvSpPr/>
          <p:nvPr/>
        </p:nvSpPr>
        <p:spPr bwMode="hidden">
          <a:xfrm>
            <a:off x="11592032" y="65116"/>
            <a:ext cx="558403" cy="461665"/>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377" rtl="0" eaLnBrk="1" fontAlgn="base" latinLnBrk="0" hangingPunct="1">
              <a:lnSpc>
                <a:spcPct val="100000"/>
              </a:lnSpc>
              <a:spcBef>
                <a:spcPct val="0"/>
              </a:spcBef>
              <a:spcAft>
                <a:spcPct val="0"/>
              </a:spcAft>
              <a:buClrTx/>
              <a:buSzTx/>
              <a:buFontTx/>
              <a:buNone/>
            </a:pPr>
            <a:endParaRPr kumimoji="0" lang="en-US" sz="2400" b="1" i="0" u="none" strike="noStrike" cap="none" normalizeH="0" baseline="0">
              <a:ln>
                <a:noFill/>
              </a:ln>
              <a:solidFill>
                <a:schemeClr val="tx1"/>
              </a:solidFill>
              <a:effectLst/>
              <a:latin typeface="Arial"/>
            </a:endParaRPr>
          </a:p>
        </p:txBody>
      </p:sp>
      <p:sp>
        <p:nvSpPr>
          <p:cNvPr id="2" name="Rectangle 1">
            <a:extLst>
              <a:ext uri="{FF2B5EF4-FFF2-40B4-BE49-F238E27FC236}">
                <a16:creationId xmlns:a16="http://schemas.microsoft.com/office/drawing/2014/main" id="{9C1AF747-C3E5-7186-8827-E43CA0D816D6}"/>
              </a:ext>
            </a:extLst>
          </p:cNvPr>
          <p:cNvSpPr/>
          <p:nvPr/>
        </p:nvSpPr>
        <p:spPr bwMode="auto">
          <a:xfrm>
            <a:off x="5551748" y="6004284"/>
            <a:ext cx="184730" cy="461665"/>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pPr>
            <a:endParaRPr kumimoji="0" lang="en-US" sz="2400" b="1" i="0" u="none" strike="noStrike" cap="none" normalizeH="0" baseline="0">
              <a:ln>
                <a:noFill/>
              </a:ln>
              <a:solidFill>
                <a:schemeClr val="tx1"/>
              </a:solidFill>
              <a:effectLst/>
              <a:latin typeface="Arial"/>
            </a:endParaRPr>
          </a:p>
        </p:txBody>
      </p:sp>
      <p:grpSp>
        <p:nvGrpSpPr>
          <p:cNvPr id="24" name="Group 23">
            <a:extLst>
              <a:ext uri="{FF2B5EF4-FFF2-40B4-BE49-F238E27FC236}">
                <a16:creationId xmlns:a16="http://schemas.microsoft.com/office/drawing/2014/main" id="{0428D9EC-BAD1-48EA-A27D-848808DF2A4E}"/>
              </a:ext>
            </a:extLst>
          </p:cNvPr>
          <p:cNvGrpSpPr/>
          <p:nvPr/>
        </p:nvGrpSpPr>
        <p:grpSpPr>
          <a:xfrm>
            <a:off x="1398708" y="3237532"/>
            <a:ext cx="438912" cy="440087"/>
            <a:chOff x="1144524" y="4695773"/>
            <a:chExt cx="520330" cy="520330"/>
          </a:xfrm>
        </p:grpSpPr>
        <p:sp>
          <p:nvSpPr>
            <p:cNvPr id="25" name="Oval 24">
              <a:extLst>
                <a:ext uri="{FF2B5EF4-FFF2-40B4-BE49-F238E27FC236}">
                  <a16:creationId xmlns:a16="http://schemas.microsoft.com/office/drawing/2014/main" id="{4C17B627-9BF0-43B8-A71A-3D5346FEF739}"/>
                </a:ext>
              </a:extLst>
            </p:cNvPr>
            <p:cNvSpPr/>
            <p:nvPr/>
          </p:nvSpPr>
          <p:spPr bwMode="auto">
            <a:xfrm>
              <a:off x="1144524" y="4695773"/>
              <a:ext cx="520330" cy="520330"/>
            </a:xfrm>
            <a:prstGeom prst="ellipse">
              <a:avLst/>
            </a:prstGeom>
            <a:solidFill>
              <a:schemeClr val="bg1"/>
            </a:solidFill>
            <a:ln w="9525" cap="flat" cmpd="sng" algn="ctr">
              <a:solidFill>
                <a:srgbClr val="005480"/>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91440" tIns="45720" rIns="91440" bIns="45720" numCol="1" rtlCol="0"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1" i="0" u="none" strike="noStrike" kern="1200" cap="none" spc="0" normalizeH="0" baseline="0" noProof="0">
                <a:ln>
                  <a:noFill/>
                </a:ln>
                <a:solidFill>
                  <a:srgbClr val="000000"/>
                </a:solidFill>
                <a:effectLst/>
                <a:uLnTx/>
                <a:uFillTx/>
                <a:latin typeface="Arial"/>
                <a:ea typeface="+mn-ea"/>
                <a:cs typeface="+mn-cs"/>
              </a:endParaRPr>
            </a:p>
          </p:txBody>
        </p:sp>
        <p:pic>
          <p:nvPicPr>
            <p:cNvPr id="27" name="Picture 26">
              <a:extLst>
                <a:ext uri="{FF2B5EF4-FFF2-40B4-BE49-F238E27FC236}">
                  <a16:creationId xmlns:a16="http://schemas.microsoft.com/office/drawing/2014/main" id="{547F70CB-B5CD-40EB-9747-B0CF983B7E2C}"/>
                </a:ext>
              </a:extLst>
            </p:cNvPr>
            <p:cNvPicPr>
              <a:picLocks noChangeAspect="1"/>
            </p:cNvPicPr>
            <p:nvPr/>
          </p:nvPicPr>
          <p:blipFill>
            <a:blip r:embed="rId13"/>
            <a:stretch>
              <a:fillRect/>
            </a:stretch>
          </p:blipFill>
          <p:spPr>
            <a:xfrm rot="18816524">
              <a:off x="1219500" y="4770748"/>
              <a:ext cx="370378" cy="370380"/>
            </a:xfrm>
            <a:prstGeom prst="rect">
              <a:avLst/>
            </a:prstGeom>
          </p:spPr>
        </p:pic>
      </p:grpSp>
      <p:sp>
        <p:nvSpPr>
          <p:cNvPr id="29" name="Rectangle: Top Corners Rounded 28">
            <a:extLst>
              <a:ext uri="{FF2B5EF4-FFF2-40B4-BE49-F238E27FC236}">
                <a16:creationId xmlns:a16="http://schemas.microsoft.com/office/drawing/2014/main" id="{7A5018FE-6AB8-45C4-9446-CD665B8A3E78}"/>
              </a:ext>
            </a:extLst>
          </p:cNvPr>
          <p:cNvSpPr/>
          <p:nvPr/>
        </p:nvSpPr>
        <p:spPr bwMode="auto">
          <a:xfrm rot="16200000">
            <a:off x="259110" y="3165129"/>
            <a:ext cx="752475" cy="584893"/>
          </a:xfrm>
          <a:prstGeom prst="round2SameRect">
            <a:avLst>
              <a:gd name="adj1" fmla="val 16667"/>
              <a:gd name="adj2" fmla="val 0"/>
            </a:avLst>
          </a:prstGeom>
          <a:solidFill>
            <a:schemeClr val="accent6"/>
          </a:solidFill>
          <a:ln w="2857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800" b="1" i="0" u="none" strike="noStrike" kern="1200" cap="none" spc="0" normalizeH="0" baseline="0" noProof="0">
                <a:ln>
                  <a:noFill/>
                </a:ln>
                <a:solidFill>
                  <a:srgbClr val="FFFFFF"/>
                </a:solidFill>
                <a:effectLst/>
                <a:uLnTx/>
                <a:uFillTx/>
                <a:latin typeface="Arial"/>
                <a:ea typeface="+mn-ea"/>
                <a:cs typeface="+mn-cs"/>
              </a:rPr>
              <a:t>Fusion</a:t>
            </a:r>
            <a:br>
              <a:rPr kumimoji="0" lang="en-US" sz="800" b="1" i="0" u="none" strike="noStrike" kern="1200" cap="none" spc="0" normalizeH="0" baseline="0" noProof="0">
                <a:ln>
                  <a:noFill/>
                </a:ln>
                <a:solidFill>
                  <a:srgbClr val="FFFFFF"/>
                </a:solidFill>
                <a:effectLst/>
                <a:uLnTx/>
                <a:uFillTx/>
                <a:latin typeface="Arial"/>
                <a:ea typeface="+mn-ea"/>
                <a:cs typeface="+mn-cs"/>
              </a:rPr>
            </a:br>
            <a:r>
              <a:rPr kumimoji="0" lang="en-US" sz="800" b="1" i="0" u="none" strike="noStrike" kern="1200" cap="none" spc="0" normalizeH="0" baseline="0" noProof="0">
                <a:ln>
                  <a:noFill/>
                </a:ln>
                <a:solidFill>
                  <a:srgbClr val="FFFFFF"/>
                </a:solidFill>
                <a:effectLst/>
                <a:uLnTx/>
                <a:uFillTx/>
                <a:latin typeface="Arial"/>
                <a:ea typeface="+mn-ea"/>
                <a:cs typeface="+mn-cs"/>
              </a:rPr>
              <a:t>Protein</a:t>
            </a:r>
          </a:p>
        </p:txBody>
      </p:sp>
      <p:sp>
        <p:nvSpPr>
          <p:cNvPr id="4" name="Rectangle 3">
            <a:extLst>
              <a:ext uri="{FF2B5EF4-FFF2-40B4-BE49-F238E27FC236}">
                <a16:creationId xmlns:a16="http://schemas.microsoft.com/office/drawing/2014/main" id="{3B566D7C-F8AB-D2AE-7F31-C84202F15FEB}"/>
              </a:ext>
            </a:extLst>
          </p:cNvPr>
          <p:cNvSpPr/>
          <p:nvPr/>
        </p:nvSpPr>
        <p:spPr>
          <a:xfrm>
            <a:off x="342900" y="6672264"/>
            <a:ext cx="2812291" cy="153888"/>
          </a:xfrm>
          <a:prstGeom prst="rect">
            <a:avLst/>
          </a:prstGeom>
        </p:spPr>
        <p:txBody>
          <a:bodyPr wrap="square" lIns="0" tIns="0" rIns="0" bIns="0" anchor="ctr">
            <a:spAutoFit/>
          </a:bodyPr>
          <a:lstStyle/>
          <a:p>
            <a:r>
              <a:rPr lang="en-US" sz="1000"/>
              <a:t>Pipeline information as of January 16, 2023.</a:t>
            </a:r>
          </a:p>
        </p:txBody>
      </p:sp>
    </p:spTree>
    <p:extLst>
      <p:ext uri="{BB962C8B-B14F-4D97-AF65-F5344CB8AC3E}">
        <p14:creationId xmlns:p14="http://schemas.microsoft.com/office/powerpoint/2010/main" val="3935555865"/>
      </p:ext>
    </p:extLst>
  </p:cSld>
  <p:clrMapOvr>
    <a:masterClrMapping/>
  </p:clrMapOvr>
  <p:transition>
    <p:wipe dir="r"/>
  </p:transition>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aphicFrame>
        <p:nvGraphicFramePr>
          <p:cNvPr id="52" name="Table 4">
            <a:extLst>
              <a:ext uri="{FF2B5EF4-FFF2-40B4-BE49-F238E27FC236}">
                <a16:creationId xmlns:a16="http://schemas.microsoft.com/office/drawing/2014/main" id="{773614F0-F12D-4F94-8F64-5BAF33807880}"/>
              </a:ext>
            </a:extLst>
          </p:cNvPr>
          <p:cNvGraphicFramePr>
            <a:graphicFrameLocks noGrp="1"/>
          </p:cNvGraphicFramePr>
          <p:nvPr/>
        </p:nvGraphicFramePr>
        <p:xfrm>
          <a:off x="927792" y="1234439"/>
          <a:ext cx="10929708" cy="4049394"/>
        </p:xfrm>
        <a:graphic>
          <a:graphicData uri="http://schemas.openxmlformats.org/drawingml/2006/table">
            <a:tbl>
              <a:tblPr firstRow="1" bandRow="1">
                <a:effectLst/>
                <a:tableStyleId>{2D5ABB26-0587-4C30-8999-92F81FD0307C}</a:tableStyleId>
              </a:tblPr>
              <a:tblGrid>
                <a:gridCol w="1377834">
                  <a:extLst>
                    <a:ext uri="{9D8B030D-6E8A-4147-A177-3AD203B41FA5}">
                      <a16:colId xmlns:a16="http://schemas.microsoft.com/office/drawing/2014/main" val="1111974374"/>
                    </a:ext>
                  </a:extLst>
                </a:gridCol>
                <a:gridCol w="1377834">
                  <a:extLst>
                    <a:ext uri="{9D8B030D-6E8A-4147-A177-3AD203B41FA5}">
                      <a16:colId xmlns:a16="http://schemas.microsoft.com/office/drawing/2014/main" val="3138607416"/>
                    </a:ext>
                  </a:extLst>
                </a:gridCol>
                <a:gridCol w="1377834">
                  <a:extLst>
                    <a:ext uri="{9D8B030D-6E8A-4147-A177-3AD203B41FA5}">
                      <a16:colId xmlns:a16="http://schemas.microsoft.com/office/drawing/2014/main" val="317433581"/>
                    </a:ext>
                  </a:extLst>
                </a:gridCol>
                <a:gridCol w="698469">
                  <a:extLst>
                    <a:ext uri="{9D8B030D-6E8A-4147-A177-3AD203B41FA5}">
                      <a16:colId xmlns:a16="http://schemas.microsoft.com/office/drawing/2014/main" val="2938613256"/>
                    </a:ext>
                  </a:extLst>
                </a:gridCol>
                <a:gridCol w="3495382">
                  <a:extLst>
                    <a:ext uri="{9D8B030D-6E8A-4147-A177-3AD203B41FA5}">
                      <a16:colId xmlns:a16="http://schemas.microsoft.com/office/drawing/2014/main" val="3921824915"/>
                    </a:ext>
                  </a:extLst>
                </a:gridCol>
                <a:gridCol w="2602355">
                  <a:extLst>
                    <a:ext uri="{9D8B030D-6E8A-4147-A177-3AD203B41FA5}">
                      <a16:colId xmlns:a16="http://schemas.microsoft.com/office/drawing/2014/main" val="1802734026"/>
                    </a:ext>
                  </a:extLst>
                </a:gridCol>
              </a:tblGrid>
              <a:tr h="274320">
                <a:tc>
                  <a:txBody>
                    <a:bodyPr vert="horz" wrap="square"/>
                    <a:lstStyle/>
                    <a:p>
                      <a:pPr algn="ctr"/>
                      <a:r>
                        <a:rPr lang="en-US" sz="1100" b="1">
                          <a:solidFill>
                            <a:schemeClr val="accent6"/>
                          </a:solidFill>
                          <a:latin typeface="+mj-lt"/>
                        </a:rPr>
                        <a:t>Modality </a:t>
                      </a:r>
                    </a:p>
                  </a:txBody>
                  <a:tcPr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76200" cap="flat" cmpd="sng" algn="ctr">
                      <a:no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vert="horz" wrap="square"/>
                    <a:lstStyle/>
                    <a:p>
                      <a:pPr algn="ctr"/>
                      <a:r>
                        <a:rPr lang="en-US" sz="1100" b="1">
                          <a:solidFill>
                            <a:schemeClr val="accent6"/>
                          </a:solidFill>
                          <a:latin typeface="+mj-lt"/>
                        </a:rPr>
                        <a:t>Molecule</a:t>
                      </a:r>
                    </a:p>
                  </a:txBody>
                  <a:tcPr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76200" cap="flat" cmpd="sng" algn="ctr">
                      <a:no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vert="horz" wrap="square"/>
                    <a:lstStyle/>
                    <a:p>
                      <a:pPr algn="ctr"/>
                      <a:r>
                        <a:rPr lang="en-US" sz="1100" b="1">
                          <a:solidFill>
                            <a:schemeClr val="accent6"/>
                          </a:solidFill>
                          <a:latin typeface="+mj-lt"/>
                        </a:rPr>
                        <a:t>MOA</a:t>
                      </a:r>
                    </a:p>
                  </a:txBody>
                  <a:tcPr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76200" cap="flat" cmpd="sng" algn="ctr">
                      <a:no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vert="horz" wrap="square"/>
                    <a:lstStyle/>
                    <a:p>
                      <a:pPr algn="ctr"/>
                      <a:r>
                        <a:rPr lang="en-US" sz="1100" b="1">
                          <a:solidFill>
                            <a:schemeClr val="accent6"/>
                          </a:solidFill>
                          <a:latin typeface="+mj-lt"/>
                        </a:rPr>
                        <a:t>Phase</a:t>
                      </a:r>
                    </a:p>
                  </a:txBody>
                  <a:tcPr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76200" cap="flat" cmpd="sng" algn="ctr">
                      <a:no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vert="horz" wrap="square"/>
                    <a:lstStyle/>
                    <a:p>
                      <a:pPr algn="l"/>
                      <a:r>
                        <a:rPr lang="en-US" sz="1100" b="1">
                          <a:solidFill>
                            <a:schemeClr val="accent6"/>
                          </a:solidFill>
                          <a:latin typeface="+mj-lt"/>
                        </a:rPr>
                        <a:t>Investigational Indication </a:t>
                      </a:r>
                    </a:p>
                  </a:txBody>
                  <a:tcPr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76200" cap="flat" cmpd="sng" algn="ctr">
                      <a:no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vert="horz" wrap="square"/>
                    <a:lstStyle/>
                    <a:p>
                      <a:pPr marL="0" marR="0" lvl="0" indent="0" algn="l" defTabSz="914286" rtl="0" eaLnBrk="1" fontAlgn="auto" latinLnBrk="0" hangingPunct="1">
                        <a:lnSpc>
                          <a:spcPct val="100000"/>
                        </a:lnSpc>
                        <a:spcBef>
                          <a:spcPct val="0"/>
                        </a:spcBef>
                        <a:spcAft>
                          <a:spcPct val="0"/>
                        </a:spcAft>
                        <a:buClrTx/>
                        <a:buSzTx/>
                        <a:buFontTx/>
                        <a:buNone/>
                        <a:defRPr/>
                      </a:pPr>
                      <a:r>
                        <a:rPr lang="en-US" sz="1100" b="1">
                          <a:solidFill>
                            <a:schemeClr val="accent6"/>
                          </a:solidFill>
                          <a:latin typeface="+mj-lt"/>
                        </a:rPr>
                        <a:t>Estimated PCD or Information</a:t>
                      </a:r>
                    </a:p>
                  </a:txBody>
                  <a:tcPr anchor="b">
                    <a:lnL w="6350" cap="flat" cmpd="sng" algn="ctr">
                      <a:solidFill>
                        <a:schemeClr val="bg1"/>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6749742"/>
                  </a:ext>
                </a:extLst>
              </a:tr>
              <a:tr h="747176">
                <a:tc rowSpan="2">
                  <a:txBody>
                    <a:bodyPr vert="vert270" wrap="square"/>
                    <a:lstStyle/>
                    <a:p>
                      <a:pPr algn="ctr"/>
                      <a:endParaRPr lang="en-US" sz="500" b="1">
                        <a:solidFill>
                          <a:schemeClr val="tx1"/>
                        </a:solidFill>
                        <a:latin typeface="+mj-lt"/>
                      </a:endParaRPr>
                    </a:p>
                  </a:txBody>
                  <a:tcPr marT="10800" marB="10800" vert="vert270">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alpha val="10000"/>
                      </a:schemeClr>
                    </a:solidFill>
                  </a:tcPr>
                </a:tc>
                <a:tc rowSpan="2">
                  <a:txBody>
                    <a:bodyPr vert="horz" wrap="square"/>
                    <a:lstStyle/>
                    <a:p>
                      <a:pPr marL="0" marR="0" indent="0" algn="ctr" defTabSz="914286" rtl="0" eaLnBrk="1" fontAlgn="auto" latinLnBrk="0" hangingPunct="1">
                        <a:lnSpc>
                          <a:spcPct val="100000"/>
                        </a:lnSpc>
                        <a:spcBef>
                          <a:spcPct val="0"/>
                        </a:spcBef>
                        <a:spcAft>
                          <a:spcPts val="600"/>
                        </a:spcAft>
                        <a:buClrTx/>
                        <a:buSzTx/>
                        <a:buFontTx/>
                        <a:buNone/>
                        <a:defRPr/>
                      </a:pPr>
                      <a:r>
                        <a:rPr lang="en-US" sz="1000" b="1" baseline="0">
                          <a:solidFill>
                            <a:schemeClr val="tx1"/>
                          </a:solidFill>
                          <a:latin typeface="+mj-lt"/>
                        </a:rPr>
                        <a:t>LUMAKRAS</a:t>
                      </a:r>
                      <a:r>
                        <a:rPr lang="en-US" sz="1000" b="1" baseline="30000">
                          <a:solidFill>
                            <a:schemeClr val="tx1"/>
                          </a:solidFill>
                          <a:latin typeface="+mj-lt"/>
                        </a:rPr>
                        <a:t>TM </a:t>
                      </a:r>
                      <a:r>
                        <a:rPr lang="en-US" sz="800" b="1" baseline="0">
                          <a:solidFill>
                            <a:schemeClr val="tx1"/>
                          </a:solidFill>
                          <a:latin typeface="+mj-lt"/>
                        </a:rPr>
                        <a:t>(sotorasib)</a:t>
                      </a:r>
                      <a:r>
                        <a:rPr lang="en-US" sz="800" b="1" baseline="30000">
                          <a:solidFill>
                            <a:schemeClr val="tx1"/>
                          </a:solidFill>
                          <a:latin typeface="+mj-lt"/>
                        </a:rPr>
                        <a:t>1,b,c</a:t>
                      </a:r>
                    </a:p>
                  </a:txBody>
                  <a:tcPr marT="10800" marB="108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alpha val="10000"/>
                      </a:schemeClr>
                    </a:solidFill>
                  </a:tcPr>
                </a:tc>
                <a:tc rowSpan="2">
                  <a:txBody>
                    <a:bodyPr vert="horz" wrap="square"/>
                    <a:lstStyle/>
                    <a:p>
                      <a:pPr algn="ctr">
                        <a:lnSpc>
                          <a:spcPct val="100000"/>
                        </a:lnSpc>
                        <a:spcBef>
                          <a:spcPct val="0"/>
                        </a:spcBef>
                        <a:spcAft>
                          <a:spcPts val="600"/>
                        </a:spcAft>
                      </a:pPr>
                      <a:r>
                        <a:rPr lang="en-US" sz="1000">
                          <a:solidFill>
                            <a:schemeClr val="tx1"/>
                          </a:solidFill>
                          <a:latin typeface="+mj-lt"/>
                        </a:rPr>
                        <a:t>KRAS G12C inhibitor </a:t>
                      </a:r>
                    </a:p>
                  </a:txBody>
                  <a:tcPr marT="10800" marB="10800" anchor="ctr">
                    <a:lnL w="6350" cap="flat" cmpd="sng" algn="ctr">
                      <a:solidFill>
                        <a:schemeClr val="bg1">
                          <a:lumMod val="65000"/>
                        </a:schemeClr>
                      </a:solidFill>
                      <a:prstDash val="solid"/>
                      <a:round/>
                      <a:headEnd type="none" w="med" len="med"/>
                      <a:tailEnd type="none" w="med" len="med"/>
                    </a:lnL>
                    <a:lnR>
                      <a:noFill/>
                    </a:lnR>
                    <a:lnT w="28575" cap="flat" cmpd="sng" algn="ctr">
                      <a:solidFill>
                        <a:schemeClr val="accent6"/>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alpha val="10000"/>
                      </a:schemeClr>
                    </a:solidFill>
                  </a:tcPr>
                </a:tc>
                <a:tc>
                  <a:txBody>
                    <a:bodyPr vert="horz" wrap="square"/>
                    <a:lstStyle/>
                    <a:p>
                      <a:pPr algn="ctr">
                        <a:lnSpc>
                          <a:spcPct val="100000"/>
                        </a:lnSpc>
                        <a:spcBef>
                          <a:spcPct val="0"/>
                        </a:spcBef>
                        <a:spcAft>
                          <a:spcPts val="600"/>
                        </a:spcAft>
                      </a:pPr>
                      <a:r>
                        <a:rPr lang="en-US" sz="1000" b="1">
                          <a:solidFill>
                            <a:schemeClr val="bg1"/>
                          </a:solidFill>
                          <a:latin typeface="+mj-lt"/>
                        </a:rPr>
                        <a:t>3</a:t>
                      </a:r>
                    </a:p>
                  </a:txBody>
                  <a:tcPr marT="10800" marB="10800" anchor="ctr">
                    <a:lnL>
                      <a:noFill/>
                    </a:lnL>
                    <a:lnR w="12700" cap="flat" cmpd="sng" algn="ctr">
                      <a:noFill/>
                      <a:prstDash val="solid"/>
                      <a:round/>
                      <a:headEnd type="none" w="med" len="med"/>
                      <a:tailEnd type="none" w="med" len="med"/>
                    </a:lnR>
                    <a:lnT w="28575" cap="flat" cmpd="sng" algn="ctr">
                      <a:solidFill>
                        <a:schemeClr val="accent6"/>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88C765"/>
                    </a:solidFill>
                  </a:tcPr>
                </a:tc>
                <a:tc>
                  <a:txBody>
                    <a:bodyPr vert="horz" wrap="square"/>
                    <a:lstStyle/>
                    <a:p>
                      <a:pPr marL="0" marR="0" lvl="0" indent="0" algn="l" defTabSz="914286" rtl="0" eaLnBrk="1" fontAlgn="auto" latinLnBrk="0" hangingPunct="1">
                        <a:lnSpc>
                          <a:spcPct val="100000"/>
                        </a:lnSpc>
                        <a:spcBef>
                          <a:spcPct val="0"/>
                        </a:spcBef>
                        <a:spcAft>
                          <a:spcPts val="600"/>
                        </a:spcAft>
                        <a:buClrTx/>
                        <a:buSzTx/>
                        <a:buFontTx/>
                        <a:buNone/>
                        <a:defRPr/>
                      </a:pPr>
                      <a:r>
                        <a:rPr lang="en-US" sz="1000" i="0" baseline="0">
                          <a:solidFill>
                            <a:schemeClr val="tx1"/>
                          </a:solidFill>
                          <a:latin typeface="+mj-lt"/>
                        </a:rPr>
                        <a:t>Advanced metastatic </a:t>
                      </a:r>
                      <a:r>
                        <a:rPr lang="en-US" sz="1000" kern="1200">
                          <a:solidFill>
                            <a:schemeClr val="tx1"/>
                          </a:solidFill>
                          <a:latin typeface="+mn-lt"/>
                          <a:ea typeface="+mn-ea"/>
                          <a:cs typeface="+mn-cs"/>
                        </a:rPr>
                        <a:t>non-small cell lung cancer</a:t>
                      </a:r>
                      <a:r>
                        <a:rPr lang="en-US" sz="1000" i="0" baseline="0">
                          <a:solidFill>
                            <a:schemeClr val="tx1"/>
                          </a:solidFill>
                          <a:latin typeface="+mj-lt"/>
                        </a:rPr>
                        <a:t> with </a:t>
                      </a:r>
                      <a:br>
                        <a:rPr lang="en-US" sz="1000" i="0" baseline="0">
                          <a:solidFill>
                            <a:schemeClr val="tx1"/>
                          </a:solidFill>
                          <a:latin typeface="+mj-lt"/>
                        </a:rPr>
                      </a:br>
                      <a:r>
                        <a:rPr lang="en-US" sz="1000" i="1" kern="1200" baseline="0">
                          <a:solidFill>
                            <a:schemeClr val="tx1"/>
                          </a:solidFill>
                          <a:latin typeface="+mn-lt"/>
                          <a:ea typeface="+mn-ea"/>
                          <a:cs typeface="+mn-cs"/>
                        </a:rPr>
                        <a:t>KRAS</a:t>
                      </a:r>
                      <a:r>
                        <a:rPr lang="en-US" sz="1000" i="0" kern="1200" baseline="0">
                          <a:solidFill>
                            <a:schemeClr val="tx1"/>
                          </a:solidFill>
                          <a:latin typeface="+mn-lt"/>
                          <a:ea typeface="+mn-ea"/>
                          <a:cs typeface="+mn-cs"/>
                        </a:rPr>
                        <a:t> p.G12C mutation (</a:t>
                      </a:r>
                      <a:r>
                        <a:rPr lang="en-US" sz="1000" b="0" i="0" kern="1200" err="1">
                          <a:solidFill>
                            <a:schemeClr val="tx1"/>
                          </a:solidFill>
                          <a:effectLst/>
                          <a:latin typeface="+mn-lt"/>
                          <a:ea typeface="+mn-ea"/>
                          <a:cs typeface="+mn-cs"/>
                        </a:rPr>
                        <a:t>CodeBreak 200</a:t>
                      </a:r>
                      <a:r>
                        <a:rPr lang="en-US" sz="1000" b="0" i="0" kern="1200" baseline="0">
                          <a:solidFill>
                            <a:schemeClr val="tx1"/>
                          </a:solidFill>
                          <a:latin typeface="+mn-lt"/>
                          <a:ea typeface="+mn-ea"/>
                          <a:cs typeface="+mn-cs"/>
                        </a:rPr>
                        <a:t>)</a:t>
                      </a:r>
                      <a:r>
                        <a:rPr lang="en-US" sz="1000" b="0" i="0" kern="1200" baseline="30000">
                          <a:solidFill>
                            <a:schemeClr val="tx1"/>
                          </a:solidFill>
                          <a:latin typeface="+mn-lt"/>
                          <a:ea typeface="+mn-ea"/>
                          <a:cs typeface="+mn-cs"/>
                        </a:rPr>
                        <a:t>2</a:t>
                      </a:r>
                      <a:endParaRPr lang="en-US" sz="1000" b="0" i="0" kern="1200" baseline="0">
                        <a:solidFill>
                          <a:schemeClr val="tx1"/>
                        </a:solidFill>
                        <a:latin typeface="+mn-lt"/>
                        <a:ea typeface="+mn-ea"/>
                        <a:cs typeface="+mn-cs"/>
                      </a:endParaRPr>
                    </a:p>
                  </a:txBody>
                  <a:tcPr marT="10800" marB="10800" anchor="ctr">
                    <a:lnL w="1270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5EEF2"/>
                    </a:solidFill>
                  </a:tcPr>
                </a:tc>
                <a:tc>
                  <a:txBody>
                    <a:bodyPr vert="horz" wrap="square"/>
                    <a:lstStyle/>
                    <a:p>
                      <a:pPr marL="0" marR="0" lvl="0" indent="0" algn="l" defTabSz="914309" rtl="0" eaLnBrk="1" fontAlgn="auto" latinLnBrk="0" hangingPunct="1">
                        <a:lnSpc>
                          <a:spcPct val="100000"/>
                        </a:lnSpc>
                        <a:spcBef>
                          <a:spcPct val="0"/>
                        </a:spcBef>
                        <a:spcAft>
                          <a:spcPts val="600"/>
                        </a:spcAft>
                        <a:buClrTx/>
                        <a:buSzTx/>
                        <a:buFontTx/>
                        <a:buNone/>
                        <a:defRPr/>
                      </a:pPr>
                      <a:r>
                        <a:rPr lang="en-US" sz="1000" kern="1200">
                          <a:solidFill>
                            <a:schemeClr val="tx1"/>
                          </a:solidFill>
                          <a:latin typeface="+mn-lt"/>
                          <a:ea typeface="+mn-ea"/>
                          <a:cs typeface="+mn-cs"/>
                        </a:rPr>
                        <a:t>Actual PCD: August 2, 2022</a:t>
                      </a:r>
                      <a:r>
                        <a:rPr lang="en-US" sz="1000" kern="1200" baseline="30000">
                          <a:solidFill>
                            <a:schemeClr val="tx1"/>
                          </a:solidFill>
                          <a:latin typeface="+mn-lt"/>
                          <a:ea typeface="+mn-ea"/>
                          <a:cs typeface="+mn-cs"/>
                        </a:rPr>
                        <a:t>2</a:t>
                      </a:r>
                    </a:p>
                  </a:txBody>
                  <a:tcPr marT="10800" marB="10800" anchor="ctr">
                    <a:lnL w="6350" cap="flat" cmpd="sng" algn="ctr">
                      <a:solidFill>
                        <a:schemeClr val="bg1">
                          <a:lumMod val="65000"/>
                        </a:schemeClr>
                      </a:solidFill>
                      <a:prstDash val="solid"/>
                      <a:round/>
                      <a:headEnd type="none" w="med" len="med"/>
                      <a:tailEnd type="none" w="med" len="med"/>
                    </a:lnL>
                    <a:lnR w="76200" cap="flat" cmpd="sng" algn="ctr">
                      <a:noFill/>
                      <a:prstDash val="solid"/>
                      <a:round/>
                      <a:headEnd type="none" w="med" len="med"/>
                      <a:tailEnd type="none" w="med" len="med"/>
                    </a:lnR>
                    <a:lnT w="28575" cap="flat" cmpd="sng" algn="ctr">
                      <a:solidFill>
                        <a:schemeClr val="accent6"/>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5EEF2"/>
                    </a:solidFill>
                  </a:tcPr>
                </a:tc>
                <a:extLst>
                  <a:ext uri="{0D108BD9-81ED-4DB2-BD59-A6C34878D82A}">
                    <a16:rowId xmlns:a16="http://schemas.microsoft.com/office/drawing/2014/main" val="869988001"/>
                  </a:ext>
                </a:extLst>
              </a:tr>
              <a:tr h="566825">
                <a:tc vMerge="1">
                  <a:txBody>
                    <a:bodyPr vert="vert270" wrap="square"/>
                    <a:lstStyle/>
                    <a:p>
                      <a:pPr algn="ctr"/>
                      <a:endParaRPr lang="en-US" sz="700" b="1">
                        <a:solidFill>
                          <a:schemeClr val="tx1"/>
                        </a:solidFill>
                        <a:latin typeface="+mj-lt"/>
                      </a:endParaRPr>
                    </a:p>
                  </a:txBody>
                  <a:tcPr vert="vert270">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alpha val="10000"/>
                      </a:schemeClr>
                    </a:solidFill>
                  </a:tcPr>
                </a:tc>
                <a:tc vMerge="1">
                  <a:txBody>
                    <a:bodyPr vert="horz" wrap="square"/>
                    <a:lstStyle/>
                    <a:p>
                      <a:pPr marL="0" marR="0" indent="0" algn="ctr" defTabSz="914286" rtl="0" eaLnBrk="1" fontAlgn="auto" latinLnBrk="0" hangingPunct="1">
                        <a:lnSpc>
                          <a:spcPct val="100000"/>
                        </a:lnSpc>
                        <a:spcBef>
                          <a:spcPct val="0"/>
                        </a:spcBef>
                        <a:spcAft>
                          <a:spcPts val="600"/>
                        </a:spcAft>
                        <a:buClrTx/>
                        <a:buSzTx/>
                        <a:buFontTx/>
                        <a:buNone/>
                        <a:defRPr/>
                      </a:pPr>
                      <a:endParaRPr lang="en-US" sz="900" b="1" baseline="0">
                        <a:solidFill>
                          <a:schemeClr val="tx1"/>
                        </a:solidFill>
                        <a:highlight>
                          <a:srgbClr val="FFFF00"/>
                        </a:highlight>
                        <a:latin typeface="+mj-lt"/>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alpha val="10000"/>
                      </a:schemeClr>
                    </a:solidFill>
                  </a:tcPr>
                </a:tc>
                <a:tc vMerge="1">
                  <a:txBody>
                    <a:bodyPr vert="horz" wrap="square"/>
                    <a:lstStyle/>
                    <a:p>
                      <a:pPr algn="ctr">
                        <a:lnSpc>
                          <a:spcPct val="100000"/>
                        </a:lnSpc>
                        <a:spcBef>
                          <a:spcPct val="0"/>
                        </a:spcBef>
                        <a:spcAft>
                          <a:spcPts val="600"/>
                        </a:spcAft>
                      </a:pPr>
                      <a:endParaRPr lang="en-US" sz="1100">
                        <a:solidFill>
                          <a:schemeClr val="tx1"/>
                        </a:solidFill>
                        <a:latin typeface="+mj-lt"/>
                      </a:endParaRPr>
                    </a:p>
                  </a:txBody>
                  <a:tcPr anchor="ctr">
                    <a:lnL w="6350" cap="flat" cmpd="sng" algn="ctr">
                      <a:solidFill>
                        <a:schemeClr val="bg1">
                          <a:lumMod val="65000"/>
                        </a:schemeClr>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alpha val="10000"/>
                      </a:schemeClr>
                    </a:solidFill>
                  </a:tcPr>
                </a:tc>
                <a:tc>
                  <a:txBody>
                    <a:bodyPr vert="horz" wrap="square"/>
                    <a:lstStyle/>
                    <a:p>
                      <a:pPr algn="ctr">
                        <a:lnSpc>
                          <a:spcPct val="100000"/>
                        </a:lnSpc>
                        <a:spcBef>
                          <a:spcPct val="0"/>
                        </a:spcBef>
                        <a:spcAft>
                          <a:spcPts val="600"/>
                        </a:spcAft>
                      </a:pPr>
                      <a:r>
                        <a:rPr lang="en-US" sz="1000" b="1">
                          <a:solidFill>
                            <a:schemeClr val="bg1"/>
                          </a:solidFill>
                          <a:latin typeface="+mj-lt"/>
                        </a:rPr>
                        <a:t>1b</a:t>
                      </a:r>
                    </a:p>
                  </a:txBody>
                  <a:tcPr marT="10800" marB="10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88C765"/>
                    </a:solidFill>
                  </a:tcPr>
                </a:tc>
                <a:tc>
                  <a:txBody>
                    <a:bodyPr vert="horz" wrap="square"/>
                    <a:lstStyle/>
                    <a:p>
                      <a:pPr marL="0" marR="0" indent="0" algn="l" defTabSz="914286" rtl="0" eaLnBrk="1" fontAlgn="auto" latinLnBrk="0" hangingPunct="1">
                        <a:lnSpc>
                          <a:spcPct val="100000"/>
                        </a:lnSpc>
                        <a:spcBef>
                          <a:spcPct val="0"/>
                        </a:spcBef>
                        <a:spcAft>
                          <a:spcPts val="600"/>
                        </a:spcAft>
                        <a:buClrTx/>
                        <a:buSzTx/>
                        <a:buFontTx/>
                        <a:buNone/>
                        <a:defRPr/>
                      </a:pPr>
                      <a:r>
                        <a:rPr lang="en-US" sz="1000" i="1" kern="1200">
                          <a:solidFill>
                            <a:schemeClr val="tx1"/>
                          </a:solidFill>
                          <a:latin typeface="+mn-lt"/>
                          <a:ea typeface="+mn-ea"/>
                          <a:cs typeface="+mn-cs"/>
                        </a:rPr>
                        <a:t>KRAS</a:t>
                      </a:r>
                      <a:r>
                        <a:rPr lang="en-US" sz="1000" kern="1200">
                          <a:solidFill>
                            <a:schemeClr val="tx1"/>
                          </a:solidFill>
                          <a:latin typeface="+mn-lt"/>
                          <a:ea typeface="+mn-ea"/>
                          <a:cs typeface="+mn-cs"/>
                        </a:rPr>
                        <a:t> p.G12C mutation–harboring, advanced non-small cell lung cancer </a:t>
                      </a:r>
                      <a:r>
                        <a:rPr lang="en-US" sz="1000" i="0" baseline="0">
                          <a:solidFill>
                            <a:schemeClr val="tx1"/>
                          </a:solidFill>
                          <a:latin typeface="+mj-lt"/>
                        </a:rPr>
                        <a:t>with brain metastases </a:t>
                      </a:r>
                      <a:r>
                        <a:rPr lang="en-US" sz="1000" i="0" kern="1200" baseline="0">
                          <a:solidFill>
                            <a:schemeClr val="tx1"/>
                          </a:solidFill>
                          <a:latin typeface="+mn-lt"/>
                          <a:ea typeface="+mn-ea"/>
                          <a:cs typeface="+mn-cs"/>
                        </a:rPr>
                        <a:t>(</a:t>
                      </a:r>
                      <a:r>
                        <a:rPr lang="en-US" sz="1000" b="0" i="0" kern="1200" err="1">
                          <a:solidFill>
                            <a:schemeClr val="tx1"/>
                          </a:solidFill>
                          <a:effectLst/>
                          <a:latin typeface="+mn-lt"/>
                          <a:ea typeface="+mn-ea"/>
                          <a:cs typeface="+mn-cs"/>
                        </a:rPr>
                        <a:t>CodeBreak 101</a:t>
                      </a:r>
                      <a:r>
                        <a:rPr lang="en-US" sz="1000" b="0" i="0" kern="1200" baseline="0">
                          <a:solidFill>
                            <a:schemeClr val="tx1"/>
                          </a:solidFill>
                          <a:latin typeface="+mn-lt"/>
                          <a:ea typeface="+mn-ea"/>
                          <a:cs typeface="+mn-cs"/>
                        </a:rPr>
                        <a:t>)</a:t>
                      </a:r>
                      <a:r>
                        <a:rPr lang="en-US" sz="1000" b="0" i="0" kern="1200" baseline="30000">
                          <a:solidFill>
                            <a:schemeClr val="tx1"/>
                          </a:solidFill>
                          <a:latin typeface="+mj-lt"/>
                          <a:ea typeface="+mn-ea"/>
                          <a:cs typeface="+mn-cs"/>
                        </a:rPr>
                        <a:t>3</a:t>
                      </a:r>
                      <a:endParaRPr lang="en-US" sz="1000" i="0" baseline="30000">
                        <a:solidFill>
                          <a:schemeClr val="tx1"/>
                        </a:solidFill>
                        <a:latin typeface="+mj-lt"/>
                      </a:endParaRPr>
                    </a:p>
                  </a:txBody>
                  <a:tcPr marT="10800" marB="10800" anchor="ctr">
                    <a:lnL w="1270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5EEF2"/>
                    </a:solidFill>
                  </a:tcPr>
                </a:tc>
                <a:tc>
                  <a:txBody>
                    <a:bodyPr vert="horz" wrap="square"/>
                    <a:lstStyle/>
                    <a:p>
                      <a:pPr marL="0" marR="0" lvl="0" indent="0" algn="l" defTabSz="914309" rtl="0" eaLnBrk="1" fontAlgn="auto" latinLnBrk="0" hangingPunct="1">
                        <a:lnSpc>
                          <a:spcPct val="100000"/>
                        </a:lnSpc>
                        <a:spcBef>
                          <a:spcPct val="0"/>
                        </a:spcBef>
                        <a:spcAft>
                          <a:spcPts val="600"/>
                        </a:spcAft>
                        <a:buClrTx/>
                        <a:buSzTx/>
                        <a:buFontTx/>
                        <a:buNone/>
                        <a:defRPr/>
                      </a:pPr>
                      <a:r>
                        <a:rPr lang="en-US" sz="1000" kern="1200">
                          <a:solidFill>
                            <a:schemeClr val="tx1"/>
                          </a:solidFill>
                          <a:latin typeface="+mn-lt"/>
                          <a:ea typeface="+mn-ea"/>
                          <a:cs typeface="+mn-cs"/>
                        </a:rPr>
                        <a:t>PCD: December 9, 2024</a:t>
                      </a:r>
                      <a:r>
                        <a:rPr lang="en-US" sz="1000" kern="1200" baseline="30000">
                          <a:solidFill>
                            <a:schemeClr val="tx1"/>
                          </a:solidFill>
                          <a:latin typeface="+mn-lt"/>
                          <a:ea typeface="+mn-ea"/>
                          <a:cs typeface="+mn-cs"/>
                        </a:rPr>
                        <a:t>3</a:t>
                      </a:r>
                      <a:endParaRPr lang="en-US" sz="1000" kern="1200">
                        <a:solidFill>
                          <a:schemeClr val="tx1"/>
                        </a:solidFill>
                        <a:latin typeface="+mn-lt"/>
                        <a:ea typeface="+mn-ea"/>
                        <a:cs typeface="+mn-cs"/>
                      </a:endParaRPr>
                    </a:p>
                  </a:txBody>
                  <a:tcPr marT="10800" marB="10800" anchor="ctr">
                    <a:lnL w="6350" cap="flat" cmpd="sng" algn="ctr">
                      <a:solidFill>
                        <a:schemeClr val="bg1">
                          <a:lumMod val="65000"/>
                        </a:schemeClr>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5EEF2"/>
                    </a:solidFill>
                  </a:tcPr>
                </a:tc>
                <a:extLst>
                  <a:ext uri="{0D108BD9-81ED-4DB2-BD59-A6C34878D82A}">
                    <a16:rowId xmlns:a16="http://schemas.microsoft.com/office/drawing/2014/main" val="3001557388"/>
                  </a:ext>
                </a:extLst>
              </a:tr>
              <a:tr h="1486788">
                <a:tc>
                  <a:txBody>
                    <a:bodyPr vert="vert270" wrap="square"/>
                    <a:lstStyle/>
                    <a:p>
                      <a:pPr algn="ctr"/>
                      <a:endParaRPr lang="en-US" sz="400" b="1">
                        <a:solidFill>
                          <a:schemeClr val="tx1"/>
                        </a:solidFill>
                        <a:latin typeface="+mj-lt"/>
                      </a:endParaRPr>
                    </a:p>
                  </a:txBody>
                  <a:tcPr marT="10800" marB="10800" vert="vert270">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vert="horz" wrap="square"/>
                    <a:lstStyle/>
                    <a:p>
                      <a:pPr marL="0" marR="0" lvl="0" indent="0" algn="ctr" defTabSz="914286" rtl="0" eaLnBrk="1" fontAlgn="auto" latinLnBrk="0" hangingPunct="1">
                        <a:lnSpc>
                          <a:spcPct val="100000"/>
                        </a:lnSpc>
                        <a:spcBef>
                          <a:spcPct val="0"/>
                        </a:spcBef>
                        <a:spcAft>
                          <a:spcPct val="0"/>
                        </a:spcAft>
                        <a:buClrTx/>
                        <a:buSzTx/>
                        <a:buFontTx/>
                        <a:buNone/>
                        <a:defRPr/>
                      </a:pPr>
                      <a:r>
                        <a:rPr lang="en-US" sz="1000" b="1" kern="1200">
                          <a:solidFill>
                            <a:schemeClr val="tx1"/>
                          </a:solidFill>
                          <a:latin typeface="+mn-lt"/>
                          <a:ea typeface="+mn-ea"/>
                          <a:cs typeface="+mn-cs"/>
                        </a:rPr>
                        <a:t>LUMAKRAS</a:t>
                      </a:r>
                      <a:r>
                        <a:rPr lang="en-US" sz="1000" b="1" kern="1200" baseline="30000">
                          <a:solidFill>
                            <a:schemeClr val="tx1"/>
                          </a:solidFill>
                          <a:latin typeface="+mn-lt"/>
                          <a:ea typeface="+mn-ea"/>
                          <a:cs typeface="+mn-cs"/>
                        </a:rPr>
                        <a:t>TM</a:t>
                      </a:r>
                      <a:endParaRPr lang="en-US" sz="1000" b="1" kern="1200" baseline="0">
                        <a:solidFill>
                          <a:schemeClr val="tx1"/>
                        </a:solidFill>
                        <a:latin typeface="+mn-lt"/>
                        <a:ea typeface="+mn-ea"/>
                        <a:cs typeface="+mn-cs"/>
                      </a:endParaRPr>
                    </a:p>
                    <a:p>
                      <a:pPr marL="0" marR="0" lvl="0" indent="0" algn="ctr" defTabSz="914286" rtl="0" eaLnBrk="1" fontAlgn="auto" latinLnBrk="0" hangingPunct="1">
                        <a:lnSpc>
                          <a:spcPct val="100000"/>
                        </a:lnSpc>
                        <a:spcBef>
                          <a:spcPct val="0"/>
                        </a:spcBef>
                        <a:spcAft>
                          <a:spcPct val="0"/>
                        </a:spcAft>
                        <a:buClrTx/>
                        <a:buSzTx/>
                        <a:buFontTx/>
                        <a:buNone/>
                        <a:defRPr/>
                      </a:pPr>
                      <a:r>
                        <a:rPr lang="en-US" sz="800" b="1" kern="1200" baseline="0">
                          <a:solidFill>
                            <a:schemeClr val="tx1"/>
                          </a:solidFill>
                          <a:latin typeface="+mn-lt"/>
                          <a:ea typeface="+mn-ea"/>
                          <a:cs typeface="+mn-cs"/>
                        </a:rPr>
                        <a:t>(sotorasib)</a:t>
                      </a:r>
                      <a:r>
                        <a:rPr lang="en-US" sz="800" b="1" kern="1200" baseline="30000">
                          <a:solidFill>
                            <a:schemeClr val="tx1"/>
                          </a:solidFill>
                          <a:latin typeface="+mn-lt"/>
                          <a:ea typeface="+mn-ea"/>
                          <a:cs typeface="+mn-cs"/>
                        </a:rPr>
                        <a:t>1</a:t>
                      </a:r>
                    </a:p>
                    <a:p>
                      <a:pPr marL="0" marR="0" lvl="0" indent="0" algn="ctr" defTabSz="914286" rtl="0" eaLnBrk="1" fontAlgn="auto" latinLnBrk="0" hangingPunct="1">
                        <a:lnSpc>
                          <a:spcPct val="100000"/>
                        </a:lnSpc>
                        <a:spcBef>
                          <a:spcPct val="0"/>
                        </a:spcBef>
                        <a:spcAft>
                          <a:spcPct val="0"/>
                        </a:spcAft>
                        <a:buClrTx/>
                        <a:buSzTx/>
                        <a:buFontTx/>
                        <a:buNone/>
                        <a:defRPr/>
                      </a:pPr>
                      <a:r>
                        <a:rPr lang="en-US" sz="1000" b="1" kern="1200">
                          <a:solidFill>
                            <a:schemeClr val="tx1"/>
                          </a:solidFill>
                          <a:latin typeface="+mn-lt"/>
                          <a:ea typeface="+mn-ea"/>
                          <a:cs typeface="+mn-cs"/>
                        </a:rPr>
                        <a:t>+</a:t>
                      </a:r>
                    </a:p>
                    <a:p>
                      <a:pPr marL="0" marR="0" lvl="0" indent="0" algn="ctr" defTabSz="914286" rtl="0" eaLnBrk="1" fontAlgn="auto" latinLnBrk="0" hangingPunct="1">
                        <a:lnSpc>
                          <a:spcPct val="100000"/>
                        </a:lnSpc>
                        <a:spcBef>
                          <a:spcPct val="0"/>
                        </a:spcBef>
                        <a:spcAft>
                          <a:spcPct val="0"/>
                        </a:spcAft>
                        <a:buClrTx/>
                        <a:buSzTx/>
                        <a:buFontTx/>
                        <a:buNone/>
                        <a:defRPr/>
                      </a:pPr>
                      <a:r>
                        <a:rPr lang="en-US" sz="1000" b="1" kern="1200">
                          <a:solidFill>
                            <a:schemeClr val="tx1"/>
                          </a:solidFill>
                          <a:latin typeface="+mn-lt"/>
                          <a:ea typeface="+mn-ea"/>
                          <a:cs typeface="+mn-cs"/>
                        </a:rPr>
                        <a:t>Vectibix</a:t>
                      </a:r>
                      <a:r>
                        <a:rPr lang="en-US" sz="1000" b="1" kern="1200" baseline="30000">
                          <a:solidFill>
                            <a:schemeClr val="tx1"/>
                          </a:solidFill>
                          <a:latin typeface="+mn-lt"/>
                          <a:ea typeface="+mn-ea"/>
                          <a:cs typeface="+mn-cs"/>
                        </a:rPr>
                        <a:t>®</a:t>
                      </a:r>
                      <a:r>
                        <a:rPr lang="en-US" sz="1000" b="1" kern="1200">
                          <a:solidFill>
                            <a:schemeClr val="tx1"/>
                          </a:solidFill>
                          <a:latin typeface="+mn-lt"/>
                          <a:ea typeface="+mn-ea"/>
                          <a:cs typeface="+mn-cs"/>
                        </a:rPr>
                        <a:t> </a:t>
                      </a:r>
                      <a:r>
                        <a:rPr lang="en-US" sz="800" b="1" kern="1200">
                          <a:solidFill>
                            <a:schemeClr val="tx1"/>
                          </a:solidFill>
                          <a:latin typeface="+mn-lt"/>
                          <a:ea typeface="+mn-ea"/>
                          <a:cs typeface="+mn-cs"/>
                        </a:rPr>
                        <a:t>(panitumumab)</a:t>
                      </a:r>
                      <a:r>
                        <a:rPr lang="en-US" sz="800" b="1" kern="1200" baseline="30000">
                          <a:solidFill>
                            <a:schemeClr val="tx1"/>
                          </a:solidFill>
                          <a:latin typeface="+mn-lt"/>
                          <a:ea typeface="+mn-ea"/>
                          <a:cs typeface="+mn-cs"/>
                        </a:rPr>
                        <a:t>4</a:t>
                      </a:r>
                    </a:p>
                    <a:p>
                      <a:pPr marL="0" marR="0" lvl="0" indent="0" algn="ctr" defTabSz="914286" rtl="0" eaLnBrk="1" fontAlgn="auto" latinLnBrk="0" hangingPunct="1">
                        <a:lnSpc>
                          <a:spcPct val="100000"/>
                        </a:lnSpc>
                        <a:spcBef>
                          <a:spcPct val="0"/>
                        </a:spcBef>
                        <a:spcAft>
                          <a:spcPct val="0"/>
                        </a:spcAft>
                        <a:buClrTx/>
                        <a:buSzTx/>
                        <a:buFontTx/>
                        <a:buNone/>
                        <a:defRPr/>
                      </a:pPr>
                      <a:r>
                        <a:rPr lang="en-US" sz="1000" b="1" kern="1200">
                          <a:solidFill>
                            <a:schemeClr val="tx1"/>
                          </a:solidFill>
                          <a:latin typeface="+mn-lt"/>
                          <a:ea typeface="+mn-ea"/>
                          <a:cs typeface="+mn-cs"/>
                        </a:rPr>
                        <a:t>vs</a:t>
                      </a:r>
                    </a:p>
                    <a:p>
                      <a:pPr marL="0" marR="0" lvl="0" indent="0" algn="ctr" defTabSz="914286" rtl="0" eaLnBrk="1" fontAlgn="auto" latinLnBrk="0" hangingPunct="1">
                        <a:lnSpc>
                          <a:spcPct val="100000"/>
                        </a:lnSpc>
                        <a:spcBef>
                          <a:spcPct val="0"/>
                        </a:spcBef>
                        <a:spcAft>
                          <a:spcPct val="0"/>
                        </a:spcAft>
                        <a:buClrTx/>
                        <a:buSzTx/>
                        <a:buFontTx/>
                        <a:buNone/>
                        <a:defRPr/>
                      </a:pPr>
                      <a:r>
                        <a:rPr lang="en-US" sz="1000" b="1" kern="1200" baseline="0">
                          <a:solidFill>
                            <a:schemeClr val="tx1"/>
                          </a:solidFill>
                          <a:latin typeface="+mn-lt"/>
                          <a:ea typeface="+mn-ea"/>
                          <a:cs typeface="+mn-cs"/>
                        </a:rPr>
                        <a:t>Investigator’s choice</a:t>
                      </a:r>
                      <a:r>
                        <a:rPr lang="en-US" sz="1000" b="1" kern="1200" baseline="30000">
                          <a:solidFill>
                            <a:schemeClr val="tx1"/>
                          </a:solidFill>
                          <a:latin typeface="+mn-lt"/>
                          <a:ea typeface="+mn-ea"/>
                          <a:cs typeface="+mn-cs"/>
                        </a:rPr>
                        <a:t>5,d</a:t>
                      </a:r>
                      <a:endParaRPr lang="en-US" sz="800" b="1" kern="1200" baseline="30000">
                        <a:solidFill>
                          <a:schemeClr val="tx1"/>
                        </a:solidFill>
                        <a:latin typeface="+mn-lt"/>
                        <a:ea typeface="+mn-ea"/>
                        <a:cs typeface="+mn-cs"/>
                      </a:endParaRPr>
                    </a:p>
                    <a:p>
                      <a:pPr marL="0" marR="0" lvl="0" indent="0" algn="ctr" defTabSz="914286" rtl="0" eaLnBrk="1" fontAlgn="auto" latinLnBrk="0" hangingPunct="1">
                        <a:lnSpc>
                          <a:spcPct val="100000"/>
                        </a:lnSpc>
                        <a:spcBef>
                          <a:spcPct val="0"/>
                        </a:spcBef>
                        <a:spcAft>
                          <a:spcPct val="0"/>
                        </a:spcAft>
                        <a:buClrTx/>
                        <a:buSzTx/>
                        <a:buFontTx/>
                        <a:buNone/>
                        <a:defRPr/>
                      </a:pPr>
                      <a:endParaRPr lang="en-US" sz="800" b="1" kern="1200" baseline="0">
                        <a:solidFill>
                          <a:schemeClr val="tx1"/>
                        </a:solidFill>
                        <a:latin typeface="+mn-lt"/>
                        <a:ea typeface="+mn-ea"/>
                        <a:cs typeface="+mn-cs"/>
                      </a:endParaRPr>
                    </a:p>
                  </a:txBody>
                  <a:tcPr marT="10800" marB="108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vert="horz" wrap="square"/>
                    <a:lstStyle/>
                    <a:p>
                      <a:pPr marL="0" marR="0" lvl="0" indent="0" algn="ctr" defTabSz="914286" rtl="0" eaLnBrk="1" fontAlgn="auto" latinLnBrk="0" hangingPunct="1">
                        <a:lnSpc>
                          <a:spcPct val="100000"/>
                        </a:lnSpc>
                        <a:spcBef>
                          <a:spcPct val="0"/>
                        </a:spcBef>
                        <a:spcAft>
                          <a:spcPct val="0"/>
                        </a:spcAft>
                        <a:buClrTx/>
                        <a:buSzTx/>
                        <a:buFontTx/>
                        <a:buNone/>
                        <a:defRPr/>
                      </a:pPr>
                      <a:r>
                        <a:rPr lang="en-US" sz="1000" kern="1200">
                          <a:solidFill>
                            <a:schemeClr val="tx1"/>
                          </a:solidFill>
                          <a:latin typeface="+mn-lt"/>
                          <a:ea typeface="+mn-ea"/>
                          <a:cs typeface="+mn-cs"/>
                        </a:rPr>
                        <a:t>KRAS G12C inhibitor </a:t>
                      </a:r>
                    </a:p>
                    <a:p>
                      <a:pPr marL="0" marR="0" lvl="0" indent="0" algn="ctr" defTabSz="914286" rtl="0" eaLnBrk="1" fontAlgn="auto" latinLnBrk="0" hangingPunct="1">
                        <a:lnSpc>
                          <a:spcPct val="100000"/>
                        </a:lnSpc>
                        <a:spcBef>
                          <a:spcPct val="0"/>
                        </a:spcBef>
                        <a:spcAft>
                          <a:spcPct val="0"/>
                        </a:spcAft>
                        <a:buClrTx/>
                        <a:buSzTx/>
                        <a:buFontTx/>
                        <a:buNone/>
                        <a:defRPr/>
                      </a:pPr>
                      <a:r>
                        <a:rPr lang="en-US" sz="1000" kern="1200">
                          <a:solidFill>
                            <a:schemeClr val="tx1"/>
                          </a:solidFill>
                          <a:latin typeface="+mn-lt"/>
                          <a:ea typeface="+mn-ea"/>
                          <a:cs typeface="+mn-cs"/>
                        </a:rPr>
                        <a:t>+</a:t>
                      </a:r>
                    </a:p>
                    <a:p>
                      <a:pPr marL="0" marR="0" lvl="0" indent="0" algn="ctr" defTabSz="914286" rtl="0" eaLnBrk="1" fontAlgn="auto" latinLnBrk="0" hangingPunct="1">
                        <a:lnSpc>
                          <a:spcPct val="100000"/>
                        </a:lnSpc>
                        <a:spcBef>
                          <a:spcPct val="0"/>
                        </a:spcBef>
                        <a:spcAft>
                          <a:spcPct val="0"/>
                        </a:spcAft>
                        <a:buClrTx/>
                        <a:buSzTx/>
                        <a:buFontTx/>
                        <a:buNone/>
                        <a:defRPr/>
                      </a:pPr>
                      <a:r>
                        <a:rPr lang="en-US" sz="1000" kern="1200">
                          <a:solidFill>
                            <a:schemeClr val="tx1"/>
                          </a:solidFill>
                          <a:latin typeface="+mn-lt"/>
                          <a:ea typeface="+mn-ea"/>
                          <a:cs typeface="+mn-cs"/>
                        </a:rPr>
                        <a:t>EGFR inhibitor</a:t>
                      </a:r>
                    </a:p>
                    <a:p>
                      <a:pPr marL="0" marR="0" lvl="0" indent="0" algn="ctr" defTabSz="914286" rtl="0" eaLnBrk="1" fontAlgn="auto" latinLnBrk="0" hangingPunct="1">
                        <a:lnSpc>
                          <a:spcPct val="100000"/>
                        </a:lnSpc>
                        <a:spcBef>
                          <a:spcPct val="0"/>
                        </a:spcBef>
                        <a:spcAft>
                          <a:spcPct val="0"/>
                        </a:spcAft>
                        <a:buClrTx/>
                        <a:buSzTx/>
                        <a:buFontTx/>
                        <a:buNone/>
                        <a:defRPr/>
                      </a:pPr>
                      <a:r>
                        <a:rPr lang="en-US" sz="1000" kern="1200">
                          <a:solidFill>
                            <a:schemeClr val="tx1"/>
                          </a:solidFill>
                          <a:latin typeface="+mn-lt"/>
                          <a:ea typeface="+mn-ea"/>
                          <a:cs typeface="+mn-cs"/>
                        </a:rPr>
                        <a:t>vs</a:t>
                      </a:r>
                    </a:p>
                    <a:p>
                      <a:pPr algn="ctr">
                        <a:lnSpc>
                          <a:spcPct val="100000"/>
                        </a:lnSpc>
                        <a:spcBef>
                          <a:spcPct val="0"/>
                        </a:spcBef>
                        <a:spcAft>
                          <a:spcPct val="0"/>
                        </a:spcAft>
                      </a:pPr>
                      <a:r>
                        <a:rPr lang="en-US" sz="1000" kern="1200">
                          <a:solidFill>
                            <a:schemeClr val="tx1"/>
                          </a:solidFill>
                          <a:latin typeface="+mn-lt"/>
                          <a:ea typeface="+mn-ea"/>
                          <a:cs typeface="+mn-cs"/>
                        </a:rPr>
                        <a:t>Other anti-cancer therapies</a:t>
                      </a:r>
                    </a:p>
                  </a:txBody>
                  <a:tcPr marT="10800" marB="10800" anchor="ctr">
                    <a:lnL w="635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vert="horz" wrap="square"/>
                    <a:lstStyle/>
                    <a:p>
                      <a:pPr algn="ctr">
                        <a:lnSpc>
                          <a:spcPct val="100000"/>
                        </a:lnSpc>
                        <a:spcBef>
                          <a:spcPct val="0"/>
                        </a:spcBef>
                        <a:spcAft>
                          <a:spcPts val="600"/>
                        </a:spcAft>
                      </a:pPr>
                      <a:r>
                        <a:rPr lang="en-US" sz="1000" b="1">
                          <a:solidFill>
                            <a:schemeClr val="bg1"/>
                          </a:solidFill>
                          <a:latin typeface="+mj-lt"/>
                        </a:rPr>
                        <a:t>3</a:t>
                      </a:r>
                    </a:p>
                  </a:txBody>
                  <a:tcPr marT="10800" marB="10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vert="horz" wrap="square"/>
                    <a:lstStyle/>
                    <a:p>
                      <a:pPr marL="0" marR="0" indent="0" algn="l" defTabSz="914286" rtl="0" eaLnBrk="1" fontAlgn="auto" latinLnBrk="0" hangingPunct="1">
                        <a:lnSpc>
                          <a:spcPct val="100000"/>
                        </a:lnSpc>
                        <a:spcBef>
                          <a:spcPct val="0"/>
                        </a:spcBef>
                        <a:spcAft>
                          <a:spcPts val="600"/>
                        </a:spcAft>
                        <a:buClrTx/>
                        <a:buSzTx/>
                        <a:buFontTx/>
                        <a:buNone/>
                        <a:defRPr/>
                      </a:pPr>
                      <a:r>
                        <a:rPr lang="en-US" sz="1000" i="0">
                          <a:solidFill>
                            <a:schemeClr val="tx1"/>
                          </a:solidFill>
                          <a:latin typeface="+mj-lt"/>
                        </a:rPr>
                        <a:t>Advanced metastatic colorectal cancer with </a:t>
                      </a:r>
                      <a:br>
                        <a:rPr lang="en-US" sz="1000" i="0">
                          <a:solidFill>
                            <a:schemeClr val="tx1"/>
                          </a:solidFill>
                          <a:latin typeface="+mj-lt"/>
                        </a:rPr>
                      </a:br>
                      <a:r>
                        <a:rPr lang="en-US" sz="1000" i="1">
                          <a:solidFill>
                            <a:schemeClr val="tx1"/>
                          </a:solidFill>
                          <a:latin typeface="+mj-lt"/>
                        </a:rPr>
                        <a:t>KRAS </a:t>
                      </a:r>
                      <a:r>
                        <a:rPr lang="en-US" sz="1000" i="0">
                          <a:solidFill>
                            <a:schemeClr val="tx1"/>
                          </a:solidFill>
                          <a:latin typeface="+mj-lt"/>
                        </a:rPr>
                        <a:t>p.G12C</a:t>
                      </a:r>
                      <a:r>
                        <a:rPr lang="en-US" sz="1000" i="1">
                          <a:solidFill>
                            <a:schemeClr val="tx1"/>
                          </a:solidFill>
                          <a:latin typeface="+mj-lt"/>
                        </a:rPr>
                        <a:t> </a:t>
                      </a:r>
                      <a:r>
                        <a:rPr lang="en-US" sz="1000" i="0">
                          <a:solidFill>
                            <a:schemeClr val="tx1"/>
                          </a:solidFill>
                          <a:latin typeface="+mj-lt"/>
                        </a:rPr>
                        <a:t>mutation (</a:t>
                      </a:r>
                      <a:r>
                        <a:rPr lang="en-US" sz="1000" b="0" i="0" kern="1200" err="1">
                          <a:solidFill>
                            <a:schemeClr val="tx1"/>
                          </a:solidFill>
                          <a:effectLst/>
                          <a:latin typeface="+mn-lt"/>
                          <a:ea typeface="+mn-ea"/>
                          <a:cs typeface="+mn-cs"/>
                        </a:rPr>
                        <a:t>CodeBreak 300</a:t>
                      </a:r>
                      <a:r>
                        <a:rPr lang="en-US" sz="1000" b="0" i="0" kern="1200" baseline="0">
                          <a:solidFill>
                            <a:schemeClr val="tx1"/>
                          </a:solidFill>
                          <a:latin typeface="+mn-lt"/>
                          <a:ea typeface="+mn-ea"/>
                          <a:cs typeface="+mn-cs"/>
                        </a:rPr>
                        <a:t>)</a:t>
                      </a:r>
                      <a:r>
                        <a:rPr lang="en-US" sz="1000" b="0" i="0" kern="1200" baseline="30000">
                          <a:solidFill>
                            <a:schemeClr val="tx1"/>
                          </a:solidFill>
                          <a:latin typeface="+mj-lt"/>
                          <a:ea typeface="+mn-ea"/>
                          <a:cs typeface="+mn-cs"/>
                        </a:rPr>
                        <a:t>5</a:t>
                      </a:r>
                      <a:r>
                        <a:rPr lang="en-US" sz="1000" i="0" baseline="30000">
                          <a:solidFill>
                            <a:schemeClr val="tx1"/>
                          </a:solidFill>
                          <a:latin typeface="+mj-lt"/>
                        </a:rPr>
                        <a:t> </a:t>
                      </a:r>
                      <a:endParaRPr lang="en-US" sz="1000" i="0" baseline="0">
                        <a:solidFill>
                          <a:srgbClr val="FF0000"/>
                        </a:solidFill>
                        <a:latin typeface="+mj-lt"/>
                      </a:endParaRPr>
                    </a:p>
                  </a:txBody>
                  <a:tcPr marT="10800" marB="10800" anchor="ctr">
                    <a:lnL w="1270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vert="horz" wrap="square"/>
                    <a:lstStyle/>
                    <a:p>
                      <a:pPr marL="0" marR="0" lvl="0" indent="0" algn="l" defTabSz="914309" rtl="0" eaLnBrk="1" fontAlgn="auto" latinLnBrk="0" hangingPunct="1">
                        <a:lnSpc>
                          <a:spcPct val="100000"/>
                        </a:lnSpc>
                        <a:spcBef>
                          <a:spcPct val="0"/>
                        </a:spcBef>
                        <a:spcAft>
                          <a:spcPts val="600"/>
                        </a:spcAft>
                        <a:buClrTx/>
                        <a:buSzTx/>
                        <a:buFontTx/>
                        <a:buNone/>
                        <a:defRPr/>
                      </a:pPr>
                      <a:r>
                        <a:rPr lang="en-US" sz="1000">
                          <a:solidFill>
                            <a:schemeClr val="tx1"/>
                          </a:solidFill>
                          <a:latin typeface="+mj-lt"/>
                        </a:rPr>
                        <a:t>PCD: April 18, 2023</a:t>
                      </a:r>
                      <a:r>
                        <a:rPr lang="en-US" sz="1000" baseline="30000">
                          <a:solidFill>
                            <a:schemeClr val="tx1"/>
                          </a:solidFill>
                          <a:latin typeface="+mj-lt"/>
                        </a:rPr>
                        <a:t>5</a:t>
                      </a:r>
                      <a:endParaRPr lang="en-US" sz="1000">
                        <a:solidFill>
                          <a:schemeClr val="tx1"/>
                        </a:solidFill>
                        <a:latin typeface="+mj-lt"/>
                      </a:endParaRPr>
                    </a:p>
                  </a:txBody>
                  <a:tcPr marT="10800" marB="10800" anchor="ctr">
                    <a:lnL w="6350" cap="flat" cmpd="sng" algn="ctr">
                      <a:solidFill>
                        <a:schemeClr val="bg1">
                          <a:lumMod val="65000"/>
                        </a:schemeClr>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86840906"/>
                  </a:ext>
                </a:extLst>
              </a:tr>
              <a:tr h="974285">
                <a:tc>
                  <a:txBody>
                    <a:bodyPr vert="vert270" wrap="square"/>
                    <a:lstStyle/>
                    <a:p>
                      <a:pPr algn="ctr"/>
                      <a:endParaRPr lang="en-US" sz="400">
                        <a:solidFill>
                          <a:schemeClr val="tx1"/>
                        </a:solidFill>
                        <a:latin typeface="+mj-lt"/>
                      </a:endParaRPr>
                    </a:p>
                  </a:txBody>
                  <a:tcPr marT="10800" marB="10800" vert="vert270">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vert="horz" wrap="square"/>
                    <a:lstStyle/>
                    <a:p>
                      <a:pPr algn="ctr">
                        <a:lnSpc>
                          <a:spcPct val="100000"/>
                        </a:lnSpc>
                        <a:spcBef>
                          <a:spcPct val="0"/>
                        </a:spcBef>
                        <a:spcAft>
                          <a:spcPts val="600"/>
                        </a:spcAft>
                      </a:pPr>
                      <a:r>
                        <a:rPr lang="en-US" sz="1000" b="1" kern="1200" baseline="0">
                          <a:solidFill>
                            <a:schemeClr val="tx1"/>
                          </a:solidFill>
                          <a:latin typeface="+mn-lt"/>
                          <a:ea typeface="+mn-ea"/>
                          <a:cs typeface="+mn-cs"/>
                        </a:rPr>
                        <a:t>LUMAKRAS</a:t>
                      </a:r>
                      <a:r>
                        <a:rPr lang="en-US" sz="1000" b="1" kern="1200" baseline="30000">
                          <a:solidFill>
                            <a:schemeClr val="tx1"/>
                          </a:solidFill>
                          <a:latin typeface="+mn-lt"/>
                          <a:ea typeface="+mn-ea"/>
                          <a:cs typeface="+mn-cs"/>
                        </a:rPr>
                        <a:t>TM</a:t>
                      </a:r>
                      <a:r>
                        <a:rPr lang="en-US" sz="1000" b="1" kern="1200" baseline="0">
                          <a:solidFill>
                            <a:schemeClr val="tx1"/>
                          </a:solidFill>
                          <a:latin typeface="+mn-lt"/>
                          <a:ea typeface="+mn-ea"/>
                          <a:cs typeface="+mn-cs"/>
                        </a:rPr>
                        <a:t> </a:t>
                      </a:r>
                      <a:r>
                        <a:rPr lang="en-US" sz="800" b="1" kern="1200" baseline="0">
                          <a:solidFill>
                            <a:schemeClr val="tx1"/>
                          </a:solidFill>
                          <a:latin typeface="+mn-lt"/>
                          <a:ea typeface="+mn-ea"/>
                          <a:cs typeface="+mn-cs"/>
                        </a:rPr>
                        <a:t>(sotorasib)</a:t>
                      </a:r>
                      <a:r>
                        <a:rPr lang="en-US" sz="800" b="1" kern="1200" baseline="30000">
                          <a:solidFill>
                            <a:schemeClr val="tx1"/>
                          </a:solidFill>
                          <a:latin typeface="+mn-lt"/>
                          <a:ea typeface="+mn-ea"/>
                          <a:cs typeface="+mn-cs"/>
                        </a:rPr>
                        <a:t>1</a:t>
                      </a:r>
                      <a:r>
                        <a:rPr lang="en-US" sz="800" b="1" kern="1200" baseline="0">
                          <a:solidFill>
                            <a:schemeClr val="tx1"/>
                          </a:solidFill>
                          <a:latin typeface="+mn-lt"/>
                          <a:ea typeface="+mn-ea"/>
                          <a:cs typeface="+mn-cs"/>
                        </a:rPr>
                        <a:t> </a:t>
                      </a:r>
                      <a:r>
                        <a:rPr lang="en-US" sz="1000" b="1" kern="1200" baseline="0">
                          <a:solidFill>
                            <a:schemeClr val="tx1"/>
                          </a:solidFill>
                          <a:latin typeface="+mn-lt"/>
                          <a:ea typeface="+mn-ea"/>
                          <a:cs typeface="+mn-cs"/>
                        </a:rPr>
                        <a:t>in combinations</a:t>
                      </a:r>
                      <a:r>
                        <a:rPr lang="en-US" sz="1000" b="1" kern="1200" baseline="30000">
                          <a:solidFill>
                            <a:schemeClr val="tx1"/>
                          </a:solidFill>
                          <a:latin typeface="+mn-lt"/>
                          <a:ea typeface="+mn-ea"/>
                          <a:cs typeface="+mn-cs"/>
                        </a:rPr>
                        <a:t>3</a:t>
                      </a:r>
                      <a:endParaRPr lang="en-US" sz="700" b="1" baseline="30000">
                        <a:solidFill>
                          <a:schemeClr val="tx1"/>
                        </a:solidFill>
                        <a:latin typeface="+mj-lt"/>
                      </a:endParaRPr>
                    </a:p>
                  </a:txBody>
                  <a:tcPr marT="10800" marB="108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vert="horz" wrap="square"/>
                    <a:lstStyle/>
                    <a:p>
                      <a:pPr marL="0" marR="0" lvl="0" indent="0" algn="ctr" defTabSz="914286" rtl="0" eaLnBrk="1" fontAlgn="auto" latinLnBrk="0" hangingPunct="1">
                        <a:lnSpc>
                          <a:spcPct val="100000"/>
                        </a:lnSpc>
                        <a:spcBef>
                          <a:spcPct val="0"/>
                        </a:spcBef>
                        <a:spcAft>
                          <a:spcPct val="0"/>
                        </a:spcAft>
                        <a:buClrTx/>
                        <a:buSzTx/>
                        <a:buFontTx/>
                        <a:buNone/>
                        <a:defRPr/>
                      </a:pPr>
                      <a:r>
                        <a:rPr lang="en-US" sz="1000" kern="1200">
                          <a:solidFill>
                            <a:schemeClr val="tx1"/>
                          </a:solidFill>
                          <a:latin typeface="+mn-lt"/>
                          <a:ea typeface="+mn-ea"/>
                          <a:cs typeface="+mn-cs"/>
                        </a:rPr>
                        <a:t>KRAS G12C inhibitor </a:t>
                      </a:r>
                    </a:p>
                    <a:p>
                      <a:pPr marL="0" marR="0" lvl="0" indent="0" algn="ctr" defTabSz="914286" rtl="0" eaLnBrk="1" fontAlgn="auto" latinLnBrk="0" hangingPunct="1">
                        <a:lnSpc>
                          <a:spcPct val="100000"/>
                        </a:lnSpc>
                        <a:spcBef>
                          <a:spcPct val="0"/>
                        </a:spcBef>
                        <a:spcAft>
                          <a:spcPct val="0"/>
                        </a:spcAft>
                        <a:buClrTx/>
                        <a:buSzTx/>
                        <a:buFontTx/>
                        <a:buNone/>
                        <a:defRPr/>
                      </a:pPr>
                      <a:r>
                        <a:rPr lang="en-US" sz="1000" kern="1200">
                          <a:solidFill>
                            <a:schemeClr val="tx1"/>
                          </a:solidFill>
                          <a:latin typeface="+mn-lt"/>
                          <a:ea typeface="+mn-ea"/>
                          <a:cs typeface="+mn-cs"/>
                        </a:rPr>
                        <a:t>+</a:t>
                      </a:r>
                    </a:p>
                    <a:p>
                      <a:pPr algn="ctr">
                        <a:lnSpc>
                          <a:spcPct val="100000"/>
                        </a:lnSpc>
                        <a:spcBef>
                          <a:spcPct val="0"/>
                        </a:spcBef>
                        <a:spcAft>
                          <a:spcPct val="0"/>
                        </a:spcAft>
                      </a:pPr>
                      <a:r>
                        <a:rPr lang="en-US" sz="1000" kern="1200">
                          <a:solidFill>
                            <a:schemeClr val="tx1"/>
                          </a:solidFill>
                          <a:latin typeface="+mn-lt"/>
                          <a:ea typeface="+mn-ea"/>
                          <a:cs typeface="+mn-cs"/>
                        </a:rPr>
                        <a:t>Other anti-cancer therapies</a:t>
                      </a:r>
                      <a:endParaRPr lang="en-US" sz="1000">
                        <a:solidFill>
                          <a:schemeClr val="tx1"/>
                        </a:solidFill>
                        <a:latin typeface="+mj-lt"/>
                      </a:endParaRPr>
                    </a:p>
                  </a:txBody>
                  <a:tcPr marT="10800" marB="10800" anchor="ctr">
                    <a:lnL w="635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vert="horz" wrap="square"/>
                    <a:lstStyle/>
                    <a:p>
                      <a:pPr algn="ctr">
                        <a:lnSpc>
                          <a:spcPct val="100000"/>
                        </a:lnSpc>
                        <a:spcBef>
                          <a:spcPct val="0"/>
                        </a:spcBef>
                        <a:spcAft>
                          <a:spcPts val="600"/>
                        </a:spcAft>
                      </a:pPr>
                      <a:r>
                        <a:rPr lang="en-US" sz="1000" b="1">
                          <a:solidFill>
                            <a:schemeClr val="bg1"/>
                          </a:solidFill>
                          <a:latin typeface="+mj-lt"/>
                        </a:rPr>
                        <a:t>1b/2</a:t>
                      </a:r>
                    </a:p>
                  </a:txBody>
                  <a:tcPr marT="10800" marB="10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vert="horz" wrap="square"/>
                    <a:lstStyle/>
                    <a:p>
                      <a:pPr>
                        <a:lnSpc>
                          <a:spcPct val="100000"/>
                        </a:lnSpc>
                        <a:spcBef>
                          <a:spcPct val="0"/>
                        </a:spcBef>
                        <a:spcAft>
                          <a:spcPts val="600"/>
                        </a:spcAft>
                      </a:pPr>
                      <a:r>
                        <a:rPr lang="en-US" sz="1000" i="1" kern="1200">
                          <a:solidFill>
                            <a:schemeClr val="tx1"/>
                          </a:solidFill>
                          <a:latin typeface="+mn-lt"/>
                          <a:ea typeface="+mn-ea"/>
                          <a:cs typeface="+mn-cs"/>
                        </a:rPr>
                        <a:t>KRAS</a:t>
                      </a:r>
                      <a:r>
                        <a:rPr lang="en-US" sz="1000" kern="1200">
                          <a:solidFill>
                            <a:schemeClr val="tx1"/>
                          </a:solidFill>
                          <a:latin typeface="+mn-lt"/>
                          <a:ea typeface="+mn-ea"/>
                          <a:cs typeface="+mn-cs"/>
                        </a:rPr>
                        <a:t> p.G12C mutation–harboring, advanced non-small cell lung cancer, </a:t>
                      </a:r>
                      <a:r>
                        <a:rPr lang="en-US" sz="1000" i="0" kern="1200">
                          <a:solidFill>
                            <a:schemeClr val="tx1"/>
                          </a:solidFill>
                          <a:latin typeface="+mn-lt"/>
                          <a:ea typeface="+mn-ea"/>
                          <a:cs typeface="+mn-cs"/>
                        </a:rPr>
                        <a:t>colorectal cancer</a:t>
                      </a:r>
                      <a:r>
                        <a:rPr lang="en-US" sz="1000" kern="1200">
                          <a:solidFill>
                            <a:schemeClr val="tx1"/>
                          </a:solidFill>
                          <a:latin typeface="+mn-lt"/>
                          <a:ea typeface="+mn-ea"/>
                          <a:cs typeface="+mn-cs"/>
                        </a:rPr>
                        <a:t>, and other solid tumors </a:t>
                      </a:r>
                      <a:r>
                        <a:rPr lang="en-US" sz="1000" i="0" kern="1200" baseline="0">
                          <a:solidFill>
                            <a:schemeClr val="tx1"/>
                          </a:solidFill>
                          <a:latin typeface="+mn-lt"/>
                          <a:ea typeface="+mn-ea"/>
                          <a:cs typeface="+mn-cs"/>
                        </a:rPr>
                        <a:t>(</a:t>
                      </a:r>
                      <a:r>
                        <a:rPr lang="en-US" sz="1000" b="0" i="0" kern="1200" err="1">
                          <a:solidFill>
                            <a:schemeClr val="tx1"/>
                          </a:solidFill>
                          <a:effectLst/>
                          <a:latin typeface="+mn-lt"/>
                          <a:ea typeface="+mn-ea"/>
                          <a:cs typeface="+mn-cs"/>
                        </a:rPr>
                        <a:t>CodeBreak 101</a:t>
                      </a:r>
                      <a:r>
                        <a:rPr lang="en-US" sz="1000" b="0" i="0" kern="1200" baseline="0">
                          <a:solidFill>
                            <a:schemeClr val="tx1"/>
                          </a:solidFill>
                          <a:latin typeface="+mn-lt"/>
                          <a:ea typeface="+mn-ea"/>
                          <a:cs typeface="+mn-cs"/>
                        </a:rPr>
                        <a:t>)</a:t>
                      </a:r>
                      <a:r>
                        <a:rPr lang="en-US" sz="1000" b="0" i="0" kern="1200" baseline="30000">
                          <a:solidFill>
                            <a:schemeClr val="tx1"/>
                          </a:solidFill>
                          <a:latin typeface="+mn-lt"/>
                          <a:ea typeface="+mn-ea"/>
                          <a:cs typeface="+mn-cs"/>
                        </a:rPr>
                        <a:t>3</a:t>
                      </a:r>
                      <a:endParaRPr lang="en-US" sz="1000" kern="1200" baseline="30000">
                        <a:solidFill>
                          <a:schemeClr val="tx1"/>
                        </a:solidFill>
                        <a:latin typeface="+mn-lt"/>
                        <a:ea typeface="+mn-ea"/>
                        <a:cs typeface="+mn-cs"/>
                      </a:endParaRPr>
                    </a:p>
                  </a:txBody>
                  <a:tcPr marT="10800" marB="10800" anchor="ctr">
                    <a:lnL w="1270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vert="horz" wrap="square"/>
                    <a:lstStyle/>
                    <a:p>
                      <a:pPr marL="0" marR="0" lvl="0" indent="0" algn="l" defTabSz="914309" rtl="0" eaLnBrk="1" fontAlgn="auto" latinLnBrk="0" hangingPunct="1">
                        <a:lnSpc>
                          <a:spcPct val="100000"/>
                        </a:lnSpc>
                        <a:spcBef>
                          <a:spcPct val="0"/>
                        </a:spcBef>
                        <a:spcAft>
                          <a:spcPts val="600"/>
                        </a:spcAft>
                        <a:buClrTx/>
                        <a:buSzTx/>
                        <a:buFontTx/>
                        <a:buNone/>
                        <a:defRPr/>
                      </a:pPr>
                      <a:r>
                        <a:rPr lang="en-US" sz="1000">
                          <a:solidFill>
                            <a:schemeClr val="tx1"/>
                          </a:solidFill>
                          <a:latin typeface="+mj-lt"/>
                        </a:rPr>
                        <a:t>PCD: December 9, 2024</a:t>
                      </a:r>
                      <a:r>
                        <a:rPr lang="en-US" sz="1000" baseline="30000">
                          <a:solidFill>
                            <a:schemeClr val="tx1"/>
                          </a:solidFill>
                          <a:latin typeface="+mj-lt"/>
                        </a:rPr>
                        <a:t>3</a:t>
                      </a:r>
                      <a:endParaRPr lang="en-US" sz="1000">
                        <a:solidFill>
                          <a:schemeClr val="tx1"/>
                        </a:solidFill>
                        <a:latin typeface="+mj-lt"/>
                      </a:endParaRPr>
                    </a:p>
                  </a:txBody>
                  <a:tcPr marT="10800" marB="10800" anchor="ctr">
                    <a:lnL w="6350" cap="flat" cmpd="sng" algn="ctr">
                      <a:solidFill>
                        <a:schemeClr val="bg1">
                          <a:lumMod val="65000"/>
                        </a:schemeClr>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50716571"/>
                  </a:ext>
                </a:extLst>
              </a:tr>
            </a:tbl>
          </a:graphicData>
        </a:graphic>
      </p:graphicFrame>
      <p:sp>
        <p:nvSpPr>
          <p:cNvPr id="25" name="Rectangle 24">
            <a:extLst>
              <a:ext uri="{FF2B5EF4-FFF2-40B4-BE49-F238E27FC236}">
                <a16:creationId xmlns:a16="http://schemas.microsoft.com/office/drawing/2014/main" id="{0B5D4812-E60E-471A-9571-8C3F41C09EAC}"/>
              </a:ext>
            </a:extLst>
          </p:cNvPr>
          <p:cNvSpPr/>
          <p:nvPr/>
        </p:nvSpPr>
        <p:spPr>
          <a:xfrm>
            <a:off x="356615" y="6005965"/>
            <a:ext cx="10515600" cy="615553"/>
          </a:xfrm>
          <a:prstGeom prst="rect">
            <a:avLst/>
          </a:prstGeom>
        </p:spPr>
        <p:txBody>
          <a:bodyPr wrap="square" lIns="0" tIns="0" rIns="0" bIns="0" anchor="b">
            <a:spAutoFit/>
          </a:bodyPr>
          <a:lstStyle/>
          <a:p>
            <a:pPr marL="0" marR="0">
              <a:spcBef>
                <a:spcPct val="0"/>
              </a:spcBef>
              <a:spcAft>
                <a:spcPct val="0"/>
              </a:spcAft>
            </a:pPr>
            <a:r>
              <a:rPr lang="en-US" sz="800" b="1">
                <a:effectLst/>
                <a:ea typeface="Calibri" panose="020f0502020204030204" pitchFamily="34" charset="0"/>
                <a:cs typeface="Times New Roman" panose="02020603050405020304" pitchFamily="18" charset="0"/>
              </a:rPr>
              <a:t>References: 1. </a:t>
            </a:r>
            <a:r>
              <a:rPr lang="en-US" sz="800">
                <a:effectLst/>
                <a:ea typeface="Calibri" panose="020f0502020204030204" pitchFamily="34" charset="0"/>
                <a:cs typeface="Times New Roman" panose="02020603050405020304" pitchFamily="18" charset="0"/>
              </a:rPr>
              <a:t>Amgen pipeline. </a:t>
            </a:r>
            <a:r>
              <a:rPr lang="en-US" sz="800" u="sng">
                <a:solidFill>
                  <a:srgbClr val="0563C1"/>
                </a:solidFill>
                <a:effectLst/>
                <a:ea typeface="Calibri" panose="020f0502020204030204" pitchFamily="34" charset="0"/>
                <a:cs typeface="Times New Roman" panose="02020603050405020304" pitchFamily="18" charset="0"/>
                <a:hlinkClick r:id="rId4"/>
              </a:rPr>
              <a:t>https://www.amgenpipeline.com/-/media/themes/amgen/amgenpipeline-com/amgenpipeline-com/pdf/amgen-pipeline-chart.pdf</a:t>
            </a:r>
            <a:r>
              <a:rPr lang="en-US" sz="800">
                <a:effectLst/>
                <a:ea typeface="Calibri" panose="020f0502020204030204" pitchFamily="34" charset="0"/>
                <a:cs typeface="Times New Roman" panose="02020603050405020304" pitchFamily="18" charset="0"/>
              </a:rPr>
              <a:t>. Accessed January 16, 2023. </a:t>
            </a:r>
            <a:r>
              <a:rPr lang="en-US" sz="800" b="1">
                <a:effectLst/>
                <a:ea typeface="Calibri" panose="020f0502020204030204" pitchFamily="34" charset="0"/>
                <a:cs typeface="Times New Roman" panose="02020603050405020304" pitchFamily="18" charset="0"/>
              </a:rPr>
              <a:t>2.</a:t>
            </a:r>
            <a:r>
              <a:rPr lang="en-US" sz="800">
                <a:effectLst/>
                <a:ea typeface="Calibri" panose="020f0502020204030204" pitchFamily="34" charset="0"/>
                <a:cs typeface="Times New Roman" panose="02020603050405020304" pitchFamily="18" charset="0"/>
              </a:rPr>
              <a:t> </a:t>
            </a:r>
            <a:r>
              <a:rPr lang="en-US" sz="800">
                <a:solidFill>
                  <a:srgbClr val="000000"/>
                </a:solidFill>
              </a:rPr>
              <a:t>ClinicalTrials.gov. </a:t>
            </a:r>
            <a:r>
              <a:rPr lang="en-GB" sz="800">
                <a:hlinkClick r:id="rId5"/>
              </a:rPr>
              <a:t>https://clinicaltrials.gov/ct2/show/NCT04303780</a:t>
            </a:r>
            <a:r>
              <a:rPr lang="en-GB" sz="800"/>
              <a:t>. </a:t>
            </a:r>
            <a:r>
              <a:rPr lang="en-US" sz="800">
                <a:solidFill>
                  <a:srgbClr val="000000"/>
                </a:solidFill>
              </a:rPr>
              <a:t>Accessed January 16, 2023. </a:t>
            </a:r>
            <a:r>
              <a:rPr lang="en-US" sz="800" b="1">
                <a:solidFill>
                  <a:srgbClr val="000000"/>
                </a:solidFill>
              </a:rPr>
              <a:t>3. </a:t>
            </a:r>
            <a:r>
              <a:rPr lang="en-US" sz="800">
                <a:solidFill>
                  <a:srgbClr val="000000"/>
                </a:solidFill>
              </a:rPr>
              <a:t>ClinicalTrials.gov. </a:t>
            </a:r>
            <a:r>
              <a:rPr lang="en-GB" sz="800">
                <a:hlinkClick r:id="rId6"/>
              </a:rPr>
              <a:t>https://www.clinicaltrials.gov/ct2/show/NCT04185883</a:t>
            </a:r>
            <a:r>
              <a:rPr lang="en-GB" sz="800"/>
              <a:t>. </a:t>
            </a:r>
            <a:r>
              <a:rPr lang="en-US" sz="800">
                <a:solidFill>
                  <a:srgbClr val="000000"/>
                </a:solidFill>
              </a:rPr>
              <a:t>Accessed January 16, 2023. </a:t>
            </a:r>
            <a:r>
              <a:rPr lang="en-US" sz="800" b="1">
                <a:solidFill>
                  <a:srgbClr val="000000"/>
                </a:solidFill>
              </a:rPr>
              <a:t>4. </a:t>
            </a:r>
            <a:r>
              <a:rPr lang="en-US" sz="800">
                <a:effectLst/>
                <a:ea typeface="Calibri" panose="020f0502020204030204" pitchFamily="34" charset="0"/>
                <a:cs typeface="Times New Roman" panose="02020603050405020304" pitchFamily="18" charset="0"/>
              </a:rPr>
              <a:t>Amgen Press Release. </a:t>
            </a:r>
            <a:r>
              <a:rPr lang="en-US" sz="800">
                <a:effectLst/>
                <a:ea typeface="Calibri" panose="020f0502020204030204" pitchFamily="34" charset="0"/>
                <a:cs typeface="Times New Roman" panose="02020603050405020304" pitchFamily="18" charset="0"/>
                <a:hlinkClick r:id="rId7"/>
              </a:rPr>
              <a:t>https://www.amgen.com/newsroom/press-releases/2021/09/lumakras-sotorasib-combined-with-vectibix-panitumumab-showed-encouraging-efficacy-and-safety-in-patients-with-kras-g12cmutated-colorectal-cancer</a:t>
            </a:r>
            <a:r>
              <a:rPr lang="en-US" sz="800">
                <a:effectLst/>
                <a:ea typeface="Calibri" panose="020f0502020204030204" pitchFamily="34" charset="0"/>
                <a:cs typeface="Times New Roman" panose="02020603050405020304" pitchFamily="18" charset="0"/>
              </a:rPr>
              <a:t>. Accessed January 16, 2023. </a:t>
            </a:r>
            <a:r>
              <a:rPr lang="en-US" sz="800" b="1">
                <a:ea typeface="Calibri" panose="020f0502020204030204" pitchFamily="34" charset="0"/>
                <a:cs typeface="Times New Roman" panose="02020603050405020304" pitchFamily="18" charset="0"/>
              </a:rPr>
              <a:t>5.</a:t>
            </a:r>
            <a:r>
              <a:rPr lang="en-US" sz="800">
                <a:effectLst/>
                <a:ea typeface="Calibri" panose="020f0502020204030204" pitchFamily="34" charset="0"/>
                <a:cs typeface="Times New Roman" panose="02020603050405020304" pitchFamily="18" charset="0"/>
              </a:rPr>
              <a:t> ClinicalTrials.gov. </a:t>
            </a:r>
            <a:r>
              <a:rPr lang="en-US" sz="800" u="sng">
                <a:solidFill>
                  <a:srgbClr val="0563C1"/>
                </a:solidFill>
                <a:effectLst/>
                <a:ea typeface="Calibri" panose="020f0502020204030204" pitchFamily="34" charset="0"/>
                <a:cs typeface="Times New Roman" panose="02020603050405020304" pitchFamily="18" charset="0"/>
                <a:hlinkClick r:id="rId8"/>
              </a:rPr>
              <a:t>https://clinicaltrials.gov/ct2/show/NCT05198934</a:t>
            </a:r>
            <a:r>
              <a:rPr lang="en-US" sz="800">
                <a:effectLst/>
                <a:ea typeface="Calibri" panose="020f0502020204030204" pitchFamily="34" charset="0"/>
                <a:cs typeface="Times New Roman" panose="02020603050405020304" pitchFamily="18" charset="0"/>
              </a:rPr>
              <a:t>. Accessed January 16, 2023. </a:t>
            </a:r>
            <a:r>
              <a:rPr lang="en-US" sz="800" b="1">
                <a:effectLst/>
                <a:ea typeface="Calibri" panose="020f0502020204030204" pitchFamily="34" charset="0"/>
                <a:cs typeface="Times New Roman" panose="02020603050405020304" pitchFamily="18" charset="0"/>
              </a:rPr>
              <a:t>6. </a:t>
            </a:r>
            <a:r>
              <a:rPr lang="en-US" sz="800">
                <a:solidFill>
                  <a:srgbClr val="000000"/>
                </a:solidFill>
              </a:rPr>
              <a:t>US FDA. </a:t>
            </a:r>
            <a:r>
              <a:rPr lang="en-US" sz="800">
                <a:solidFill>
                  <a:srgbClr val="000000"/>
                </a:solidFill>
                <a:hlinkClick r:id="rId9"/>
              </a:rPr>
              <a:t>https://www.fda.gov/drugs/resources-information-approved-drugs/fda-grants-accelerated-approval-sotorasib-kras-g12c-mutated-nsclc</a:t>
            </a:r>
            <a:r>
              <a:rPr lang="en-US" sz="800">
                <a:solidFill>
                  <a:srgbClr val="000000"/>
                </a:solidFill>
              </a:rPr>
              <a:t>. Accessed January 16, 2023. </a:t>
            </a:r>
            <a:r>
              <a:rPr lang="en-US" sz="800" b="1">
                <a:solidFill>
                  <a:srgbClr val="000000"/>
                </a:solidFill>
              </a:rPr>
              <a:t>7. </a:t>
            </a:r>
            <a:r>
              <a:rPr lang="en-US" sz="800">
                <a:solidFill>
                  <a:srgbClr val="000000"/>
                </a:solidFill>
              </a:rPr>
              <a:t>Zhang SS, et al. </a:t>
            </a:r>
            <a:r>
              <a:rPr lang="en-US" sz="800" i="1">
                <a:solidFill>
                  <a:srgbClr val="000000"/>
                </a:solidFill>
              </a:rPr>
              <a:t>Lung Cancer (Auckl). </a:t>
            </a:r>
            <a:r>
              <a:rPr lang="en-US" sz="800">
                <a:solidFill>
                  <a:srgbClr val="000000"/>
                </a:solidFill>
              </a:rPr>
              <a:t>2021;12:115-122.</a:t>
            </a:r>
            <a:r>
              <a:rPr lang="en-US" sz="800" b="1">
                <a:solidFill>
                  <a:srgbClr val="000000"/>
                </a:solidFill>
              </a:rPr>
              <a:t> </a:t>
            </a:r>
            <a:endParaRPr lang="en-US" sz="800">
              <a:effectLst/>
              <a:ea typeface="Calibri" panose="020f0502020204030204" pitchFamily="34" charset="0"/>
              <a:cs typeface="Times New Roman" panose="02020603050405020304" pitchFamily="18" charset="0"/>
            </a:endParaRPr>
          </a:p>
        </p:txBody>
      </p:sp>
      <p:sp>
        <p:nvSpPr>
          <p:cNvPr id="26" name="Rectangle 25">
            <a:extLst>
              <a:ext uri="{FF2B5EF4-FFF2-40B4-BE49-F238E27FC236}">
                <a16:creationId xmlns:a16="http://schemas.microsoft.com/office/drawing/2014/main" id="{9A8822E0-2BBE-4DBC-BB88-253E96CFD4C2}"/>
              </a:ext>
            </a:extLst>
          </p:cNvPr>
          <p:cNvSpPr/>
          <p:nvPr/>
        </p:nvSpPr>
        <p:spPr>
          <a:xfrm>
            <a:off x="356616" y="5306677"/>
            <a:ext cx="11491683" cy="577081"/>
          </a:xfrm>
          <a:prstGeom prst="rect">
            <a:avLst/>
          </a:prstGeom>
        </p:spPr>
        <p:txBody>
          <a:bodyPr wrap="square" lIns="0" tIns="45720" rIns="0" bIns="45720">
            <a:spAutoFit/>
          </a:bodyPr>
          <a:lstStyle/>
          <a:p>
            <a:pPr>
              <a:lnSpc>
                <a:spcPct val="90000"/>
              </a:lnSpc>
            </a:pPr>
            <a:r>
              <a:rPr lang="en-US" sz="700" baseline="30000"/>
              <a:t>a</a:t>
            </a:r>
            <a:r>
              <a:rPr lang="en-US" sz="700"/>
              <a:t>Some oncology timelines can change.</a:t>
            </a:r>
          </a:p>
          <a:p>
            <a:pPr>
              <a:lnSpc>
                <a:spcPct val="90000"/>
              </a:lnSpc>
            </a:pPr>
            <a:r>
              <a:rPr lang="en-US" sz="700" baseline="30000"/>
              <a:t>b</a:t>
            </a:r>
            <a:r>
              <a:rPr lang="en-US" sz="700"/>
              <a:t>FDA fast-track approval received after undergoing priority review under the breakthrough therapy and orphan drug designation.</a:t>
            </a:r>
            <a:r>
              <a:rPr lang="en-US" sz="700" baseline="30000"/>
              <a:t>6</a:t>
            </a:r>
          </a:p>
          <a:p>
            <a:pPr>
              <a:lnSpc>
                <a:spcPct val="90000"/>
              </a:lnSpc>
            </a:pPr>
            <a:r>
              <a:rPr lang="en-US" sz="700" baseline="30000"/>
              <a:t>c</a:t>
            </a:r>
            <a:r>
              <a:rPr lang="en-US" sz="700"/>
              <a:t>Sotorasib was given conditional approval by the FDA as the first </a:t>
            </a:r>
            <a:r>
              <a:rPr lang="en-US" sz="700" i="1"/>
              <a:t>KRAS </a:t>
            </a:r>
            <a:r>
              <a:rPr lang="en-US" sz="700"/>
              <a:t>G12C inhibitor in adults with </a:t>
            </a:r>
            <a:r>
              <a:rPr lang="en-US" sz="700" i="1"/>
              <a:t>KRAS </a:t>
            </a:r>
            <a:r>
              <a:rPr lang="en-US" sz="700"/>
              <a:t>G12C–mutated non-small cell lung cancer who had at least one prior systemic therapy; phase 3 is the confirmatory trial.</a:t>
            </a:r>
            <a:r>
              <a:rPr lang="en-US" sz="700" baseline="30000"/>
              <a:t>7</a:t>
            </a:r>
          </a:p>
          <a:p>
            <a:pPr>
              <a:lnSpc>
                <a:spcPct val="90000"/>
              </a:lnSpc>
            </a:pPr>
            <a:r>
              <a:rPr lang="en-US" sz="700" baseline="30000"/>
              <a:t>d</a:t>
            </a:r>
            <a:r>
              <a:rPr lang="en-US" sz="700"/>
              <a:t>Investigator’s choice (trifluiridine and tipiracil, or regorafenib).</a:t>
            </a:r>
            <a:r>
              <a:rPr lang="en-US" sz="700" baseline="30000"/>
              <a:t>5</a:t>
            </a:r>
          </a:p>
          <a:p>
            <a:pPr>
              <a:lnSpc>
                <a:spcPct val="90000"/>
              </a:lnSpc>
            </a:pPr>
            <a:r>
              <a:rPr lang="en-US" sz="700"/>
              <a:t>EGFR, epidermal growth factor receptor; FDA, Food and Drug Administration; </a:t>
            </a:r>
            <a:r>
              <a:rPr lang="en-US" sz="700" i="1"/>
              <a:t>KRAS</a:t>
            </a:r>
            <a:r>
              <a:rPr lang="en-US" sz="700"/>
              <a:t>, Kirsten rat sarcoma viral oncogene homolog; </a:t>
            </a:r>
            <a:r>
              <a:rPr lang="en-US" sz="700" i="1"/>
              <a:t>KRAS</a:t>
            </a:r>
            <a:r>
              <a:rPr lang="en-US" sz="700"/>
              <a:t> G12C, </a:t>
            </a:r>
            <a:r>
              <a:rPr lang="en-US" sz="700" i="1"/>
              <a:t>KRAS</a:t>
            </a:r>
            <a:r>
              <a:rPr lang="en-US" sz="700"/>
              <a:t> mutation with amino acid substitution at position 12 from glycine to cysteine; MOA, mechanism of action; PCD, primary completion date. </a:t>
            </a:r>
          </a:p>
        </p:txBody>
      </p:sp>
      <p:sp>
        <p:nvSpPr>
          <p:cNvPr id="31" name="Title 21">
            <a:extLst>
              <a:ext uri="{FF2B5EF4-FFF2-40B4-BE49-F238E27FC236}">
                <a16:creationId xmlns:a16="http://schemas.microsoft.com/office/drawing/2014/main" id="{256EDDAA-91FB-4EAA-AA43-F506787B1CFD}"/>
              </a:ext>
            </a:extLst>
          </p:cNvPr>
          <p:cNvSpPr txBox="1"/>
          <p:nvPr/>
        </p:nvSpPr>
        <p:spPr>
          <a:xfrm>
            <a:off x="245390" y="8"/>
            <a:ext cx="11603711" cy="1109663"/>
          </a:xfrm>
          <a:prstGeom prst="rect">
            <a:avLst/>
          </a:prstGeom>
        </p:spPr>
        <p:txBody>
          <a:bodyPr lIns="90000" anchor="b"/>
          <a:lstStyle>
            <a:lvl1pPr algn="l" rtl="0" eaLnBrk="1" fontAlgn="base" hangingPunct="1">
              <a:lnSpc>
                <a:spcPct val="90000"/>
              </a:lnSpc>
              <a:spcBef>
                <a:spcPct val="0"/>
              </a:spcBef>
              <a:spcAft>
                <a:spcPct val="0"/>
              </a:spcAft>
              <a:defRPr sz="3200" b="1">
                <a:solidFill>
                  <a:schemeClr val="tx1"/>
                </a:solidFill>
                <a:latin typeface="+mj-lt"/>
                <a:ea typeface="+mj-ea"/>
                <a:cs typeface="+mj-cs"/>
              </a:defRPr>
            </a:lvl1pPr>
            <a:lvl2pPr algn="l" rtl="0" eaLnBrk="1" fontAlgn="base" hangingPunct="1">
              <a:lnSpc>
                <a:spcPct val="90000"/>
              </a:lnSpc>
              <a:spcBef>
                <a:spcPct val="0"/>
              </a:spcBef>
              <a:spcAft>
                <a:spcPct val="0"/>
              </a:spcAft>
              <a:defRPr sz="3200" b="1">
                <a:solidFill>
                  <a:schemeClr val="tx1"/>
                </a:solidFill>
                <a:latin typeface="Arial"/>
              </a:defRPr>
            </a:lvl2pPr>
            <a:lvl3pPr algn="l" rtl="0" eaLnBrk="1" fontAlgn="base" hangingPunct="1">
              <a:lnSpc>
                <a:spcPct val="90000"/>
              </a:lnSpc>
              <a:spcBef>
                <a:spcPct val="0"/>
              </a:spcBef>
              <a:spcAft>
                <a:spcPct val="0"/>
              </a:spcAft>
              <a:defRPr sz="3200" b="1">
                <a:solidFill>
                  <a:schemeClr val="tx1"/>
                </a:solidFill>
                <a:latin typeface="Arial"/>
              </a:defRPr>
            </a:lvl3pPr>
            <a:lvl4pPr algn="l" rtl="0" eaLnBrk="1" fontAlgn="base" hangingPunct="1">
              <a:lnSpc>
                <a:spcPct val="90000"/>
              </a:lnSpc>
              <a:spcBef>
                <a:spcPct val="0"/>
              </a:spcBef>
              <a:spcAft>
                <a:spcPct val="0"/>
              </a:spcAft>
              <a:defRPr sz="3200" b="1">
                <a:solidFill>
                  <a:schemeClr val="tx1"/>
                </a:solidFill>
                <a:latin typeface="Arial"/>
              </a:defRPr>
            </a:lvl4pPr>
            <a:lvl5pPr algn="l" rtl="0" eaLnBrk="1" fontAlgn="base" hangingPunct="1">
              <a:lnSpc>
                <a:spcPct val="90000"/>
              </a:lnSpc>
              <a:spcBef>
                <a:spcPct val="0"/>
              </a:spcBef>
              <a:spcAft>
                <a:spcPct val="0"/>
              </a:spcAft>
              <a:defRPr sz="3200" b="1">
                <a:solidFill>
                  <a:schemeClr val="tx1"/>
                </a:solidFill>
                <a:latin typeface="Arial"/>
              </a:defRPr>
            </a:lvl5pPr>
            <a:lvl6pPr marL="457143" algn="l" rtl="0" eaLnBrk="1" fontAlgn="base" hangingPunct="1">
              <a:lnSpc>
                <a:spcPct val="90000"/>
              </a:lnSpc>
              <a:spcBef>
                <a:spcPct val="0"/>
              </a:spcBef>
              <a:spcAft>
                <a:spcPct val="0"/>
              </a:spcAft>
              <a:defRPr sz="3200" b="1">
                <a:solidFill>
                  <a:schemeClr val="tx1"/>
                </a:solidFill>
                <a:latin typeface="Arial"/>
              </a:defRPr>
            </a:lvl6pPr>
            <a:lvl7pPr marL="914286" algn="l" rtl="0" eaLnBrk="1" fontAlgn="base" hangingPunct="1">
              <a:lnSpc>
                <a:spcPct val="90000"/>
              </a:lnSpc>
              <a:spcBef>
                <a:spcPct val="0"/>
              </a:spcBef>
              <a:spcAft>
                <a:spcPct val="0"/>
              </a:spcAft>
              <a:defRPr sz="3200" b="1">
                <a:solidFill>
                  <a:schemeClr val="tx1"/>
                </a:solidFill>
                <a:latin typeface="Arial"/>
              </a:defRPr>
            </a:lvl7pPr>
            <a:lvl8pPr marL="1371430" algn="l" rtl="0" eaLnBrk="1" fontAlgn="base" hangingPunct="1">
              <a:lnSpc>
                <a:spcPct val="90000"/>
              </a:lnSpc>
              <a:spcBef>
                <a:spcPct val="0"/>
              </a:spcBef>
              <a:spcAft>
                <a:spcPct val="0"/>
              </a:spcAft>
              <a:defRPr sz="3200" b="1">
                <a:solidFill>
                  <a:schemeClr val="tx1"/>
                </a:solidFill>
                <a:latin typeface="Arial"/>
              </a:defRPr>
            </a:lvl8pPr>
            <a:lvl9pPr marL="1828573" algn="l" rtl="0" eaLnBrk="1" fontAlgn="base" hangingPunct="1">
              <a:lnSpc>
                <a:spcPct val="90000"/>
              </a:lnSpc>
              <a:spcBef>
                <a:spcPct val="0"/>
              </a:spcBef>
              <a:spcAft>
                <a:spcPct val="0"/>
              </a:spcAft>
              <a:defRPr sz="3200" b="1">
                <a:solidFill>
                  <a:schemeClr val="tx1"/>
                </a:solidFill>
                <a:latin typeface="Arial"/>
              </a:defRPr>
            </a:lvl9pPr>
          </a:lstStyle>
          <a:p>
            <a:pPr defTabSz="914400"/>
            <a:r>
              <a:rPr lang="en-US"/>
              <a:t>Select Data From the Oncology Pipeline 2023–2026</a:t>
            </a:r>
            <a:r>
              <a:rPr lang="en-US" baseline="30000"/>
              <a:t>a</a:t>
            </a:r>
            <a:endParaRPr lang="en-US" kern="0" baseline="30000"/>
          </a:p>
        </p:txBody>
      </p:sp>
      <p:grpSp>
        <p:nvGrpSpPr>
          <p:cNvPr id="53" name="Group 52">
            <a:extLst>
              <a:ext uri="{FF2B5EF4-FFF2-40B4-BE49-F238E27FC236}">
                <a16:creationId xmlns:a16="http://schemas.microsoft.com/office/drawing/2014/main" id="{380BD3D0-5C23-466D-AFAA-63F8661DE7A6}"/>
              </a:ext>
            </a:extLst>
          </p:cNvPr>
          <p:cNvGrpSpPr/>
          <p:nvPr/>
        </p:nvGrpSpPr>
        <p:grpSpPr>
          <a:xfrm>
            <a:off x="1398708" y="1929624"/>
            <a:ext cx="438912" cy="438912"/>
            <a:chOff x="510272" y="2057401"/>
            <a:chExt cx="520330" cy="520330"/>
          </a:xfrm>
        </p:grpSpPr>
        <p:sp>
          <p:nvSpPr>
            <p:cNvPr id="54" name="Oval 53">
              <a:extLst>
                <a:ext uri="{FF2B5EF4-FFF2-40B4-BE49-F238E27FC236}">
                  <a16:creationId xmlns:a16="http://schemas.microsoft.com/office/drawing/2014/main" id="{455A7ACA-ADE6-40DB-896C-B7F291C6C70A}"/>
                </a:ext>
              </a:extLst>
            </p:cNvPr>
            <p:cNvSpPr/>
            <p:nvPr/>
          </p:nvSpPr>
          <p:spPr bwMode="auto">
            <a:xfrm>
              <a:off x="510272" y="2057401"/>
              <a:ext cx="520330" cy="520330"/>
            </a:xfrm>
            <a:prstGeom prst="ellipse">
              <a:avLst/>
            </a:prstGeom>
            <a:solidFill>
              <a:schemeClr val="bg1"/>
            </a:solidFill>
            <a:ln w="9525" cap="flat" cmpd="sng" algn="ctr">
              <a:solidFill>
                <a:schemeClr val="accent6"/>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pPr>
              <a:endParaRPr kumimoji="0" lang="en-US" sz="2400" b="1" i="0" u="none" strike="noStrike" cap="none" normalizeH="0" baseline="0">
                <a:ln>
                  <a:noFill/>
                </a:ln>
                <a:solidFill>
                  <a:schemeClr val="tx1"/>
                </a:solidFill>
                <a:effectLst/>
                <a:latin typeface="Arial"/>
              </a:endParaRPr>
            </a:p>
          </p:txBody>
        </p:sp>
        <p:pic>
          <p:nvPicPr>
            <p:cNvPr id="55" name="Picture 54">
              <a:extLst>
                <a:ext uri="{FF2B5EF4-FFF2-40B4-BE49-F238E27FC236}">
                  <a16:creationId xmlns:a16="http://schemas.microsoft.com/office/drawing/2014/main" id="{DC28AE5D-3176-4DD0-8981-8FD4D8832103}"/>
                </a:ext>
              </a:extLst>
            </p:cNvPr>
            <p:cNvPicPr>
              <a:picLocks noChangeAspect="1"/>
            </p:cNvPicPr>
            <p:nvPr/>
          </p:nvPicPr>
          <p:blipFill>
            <a:blip r:embed="rId10"/>
            <a:stretch>
              <a:fillRect/>
            </a:stretch>
          </p:blipFill>
          <p:spPr>
            <a:xfrm>
              <a:off x="545511" y="2092641"/>
              <a:ext cx="449852" cy="449850"/>
            </a:xfrm>
            <a:prstGeom prst="rect">
              <a:avLst/>
            </a:prstGeom>
          </p:spPr>
        </p:pic>
      </p:grpSp>
      <p:grpSp>
        <p:nvGrpSpPr>
          <p:cNvPr id="35" name="Group 34">
            <a:extLst>
              <a:ext uri="{FF2B5EF4-FFF2-40B4-BE49-F238E27FC236}">
                <a16:creationId xmlns:a16="http://schemas.microsoft.com/office/drawing/2014/main" id="{BEC41F4C-3260-4637-B046-3BF22511A447}"/>
              </a:ext>
            </a:extLst>
          </p:cNvPr>
          <p:cNvGrpSpPr/>
          <p:nvPr/>
        </p:nvGrpSpPr>
        <p:grpSpPr>
          <a:xfrm>
            <a:off x="1398708" y="3837004"/>
            <a:ext cx="438912" cy="438912"/>
            <a:chOff x="1036334" y="3581777"/>
            <a:chExt cx="520330" cy="539003"/>
          </a:xfrm>
        </p:grpSpPr>
        <p:sp>
          <p:nvSpPr>
            <p:cNvPr id="38" name="Oval 37">
              <a:extLst>
                <a:ext uri="{FF2B5EF4-FFF2-40B4-BE49-F238E27FC236}">
                  <a16:creationId xmlns:a16="http://schemas.microsoft.com/office/drawing/2014/main" id="{FC339F27-A720-48F7-9A0E-D42EF6180919}"/>
                </a:ext>
              </a:extLst>
            </p:cNvPr>
            <p:cNvSpPr/>
            <p:nvPr/>
          </p:nvSpPr>
          <p:spPr bwMode="auto">
            <a:xfrm>
              <a:off x="1036334" y="3600450"/>
              <a:ext cx="520330" cy="520330"/>
            </a:xfrm>
            <a:prstGeom prst="ellipse">
              <a:avLst/>
            </a:prstGeom>
            <a:solidFill>
              <a:schemeClr val="bg1"/>
            </a:solidFill>
            <a:ln w="9525" cap="flat" cmpd="sng" algn="ctr">
              <a:solidFill>
                <a:schemeClr val="accent6"/>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pPr>
              <a:endParaRPr kumimoji="0" lang="en-US" sz="2400" b="1" i="0" u="none" strike="noStrike" cap="none" normalizeH="0" baseline="0">
                <a:ln>
                  <a:noFill/>
                </a:ln>
                <a:solidFill>
                  <a:schemeClr val="tx1"/>
                </a:solidFill>
                <a:effectLst/>
                <a:latin typeface="Arial"/>
              </a:endParaRPr>
            </a:p>
          </p:txBody>
        </p:sp>
        <p:pic>
          <p:nvPicPr>
            <p:cNvPr id="39" name="Picture 38">
              <a:extLst>
                <a:ext uri="{FF2B5EF4-FFF2-40B4-BE49-F238E27FC236}">
                  <a16:creationId xmlns:a16="http://schemas.microsoft.com/office/drawing/2014/main" id="{ADC60664-4B98-4C84-87E8-3339B7B73695}"/>
                </a:ext>
              </a:extLst>
            </p:cNvPr>
            <p:cNvPicPr>
              <a:picLocks noChangeAspect="1"/>
            </p:cNvPicPr>
            <p:nvPr/>
          </p:nvPicPr>
          <p:blipFill>
            <a:blip r:embed="rId10"/>
            <a:stretch>
              <a:fillRect/>
            </a:stretch>
          </p:blipFill>
          <p:spPr>
            <a:xfrm>
              <a:off x="1132205" y="3581777"/>
              <a:ext cx="328588" cy="328588"/>
            </a:xfrm>
            <a:prstGeom prst="rect">
              <a:avLst/>
            </a:prstGeom>
          </p:spPr>
        </p:pic>
        <p:pic>
          <p:nvPicPr>
            <p:cNvPr id="40" name="Picture 39">
              <a:extLst>
                <a:ext uri="{FF2B5EF4-FFF2-40B4-BE49-F238E27FC236}">
                  <a16:creationId xmlns:a16="http://schemas.microsoft.com/office/drawing/2014/main" id="{6FADA4B6-D568-422F-82B0-1275E932D5FB}"/>
                </a:ext>
              </a:extLst>
            </p:cNvPr>
            <p:cNvPicPr>
              <a:picLocks noChangeAspect="1"/>
            </p:cNvPicPr>
            <p:nvPr/>
          </p:nvPicPr>
          <p:blipFill>
            <a:blip r:embed="rId11"/>
            <a:stretch>
              <a:fillRect/>
            </a:stretch>
          </p:blipFill>
          <p:spPr>
            <a:xfrm>
              <a:off x="1168010" y="3845756"/>
              <a:ext cx="256978" cy="256978"/>
            </a:xfrm>
            <a:prstGeom prst="rect">
              <a:avLst/>
            </a:prstGeom>
          </p:spPr>
        </p:pic>
      </p:grpSp>
      <p:sp>
        <p:nvSpPr>
          <p:cNvPr id="7" name="Rectangle: Top Corners Rounded 6">
            <a:extLst>
              <a:ext uri="{FF2B5EF4-FFF2-40B4-BE49-F238E27FC236}">
                <a16:creationId xmlns:a16="http://schemas.microsoft.com/office/drawing/2014/main" id="{11916812-BDD9-654B-19D5-E7EDEC28CDBB}"/>
              </a:ext>
            </a:extLst>
          </p:cNvPr>
          <p:cNvSpPr/>
          <p:nvPr/>
        </p:nvSpPr>
        <p:spPr bwMode="auto">
          <a:xfrm rot="16200000">
            <a:off x="-13260" y="1851899"/>
            <a:ext cx="1307303" cy="594362"/>
          </a:xfrm>
          <a:prstGeom prst="round2SameRect">
            <a:avLst>
              <a:gd name="adj1" fmla="val 16667"/>
              <a:gd name="adj2" fmla="val 0"/>
            </a:avLst>
          </a:prstGeom>
          <a:solidFill>
            <a:schemeClr val="accent6"/>
          </a:solidFill>
          <a:ln w="2857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914400" fontAlgn="base">
              <a:spcBef>
                <a:spcPct val="0"/>
              </a:spcBef>
              <a:spcAft>
                <a:spcPct val="0"/>
              </a:spcAft>
            </a:pPr>
            <a:r>
              <a:rPr lang="en-US" sz="800" b="1">
                <a:solidFill>
                  <a:schemeClr val="bg1"/>
                </a:solidFill>
                <a:latin typeface="Arial"/>
              </a:rPr>
              <a:t>Small Molecule</a:t>
            </a:r>
          </a:p>
        </p:txBody>
      </p:sp>
      <p:sp>
        <p:nvSpPr>
          <p:cNvPr id="8" name="Rectangle: Top Corners Rounded 7">
            <a:extLst>
              <a:ext uri="{FF2B5EF4-FFF2-40B4-BE49-F238E27FC236}">
                <a16:creationId xmlns:a16="http://schemas.microsoft.com/office/drawing/2014/main" id="{7C3F078C-CEB2-4F5E-2E3A-6CA1BDCD29EC}"/>
              </a:ext>
            </a:extLst>
          </p:cNvPr>
          <p:cNvSpPr/>
          <p:nvPr/>
        </p:nvSpPr>
        <p:spPr bwMode="auto">
          <a:xfrm rot="16200000">
            <a:off x="-601430" y="3759280"/>
            <a:ext cx="2483644" cy="594360"/>
          </a:xfrm>
          <a:prstGeom prst="round2SameRect">
            <a:avLst>
              <a:gd name="adj1" fmla="val 16667"/>
              <a:gd name="adj2" fmla="val 0"/>
            </a:avLst>
          </a:prstGeom>
          <a:solidFill>
            <a:schemeClr val="accent6"/>
          </a:solidFill>
          <a:ln w="2857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914400" fontAlgn="base">
              <a:spcBef>
                <a:spcPct val="0"/>
              </a:spcBef>
              <a:spcAft>
                <a:spcPct val="0"/>
              </a:spcAft>
            </a:pPr>
            <a:r>
              <a:rPr lang="en-US" sz="800" b="1">
                <a:solidFill>
                  <a:schemeClr val="bg1"/>
                </a:solidFill>
                <a:latin typeface="Arial"/>
              </a:rPr>
              <a:t>Small Molecule + </a:t>
            </a:r>
            <a:br>
              <a:rPr lang="en-US" sz="800" b="1">
                <a:solidFill>
                  <a:schemeClr val="bg1"/>
                </a:solidFill>
                <a:latin typeface="Arial"/>
              </a:rPr>
            </a:br>
            <a:r>
              <a:rPr lang="en-US" sz="800" b="1">
                <a:solidFill>
                  <a:schemeClr val="bg1"/>
                </a:solidFill>
                <a:latin typeface="Arial"/>
              </a:rPr>
              <a:t>Other Treatment Modalities</a:t>
            </a:r>
          </a:p>
        </p:txBody>
      </p:sp>
      <p:grpSp>
        <p:nvGrpSpPr>
          <p:cNvPr id="10" name="Group 27">
            <a:extLst>
              <a:ext uri="{FF2B5EF4-FFF2-40B4-BE49-F238E27FC236}">
                <a16:creationId xmlns:a16="http://schemas.microsoft.com/office/drawing/2014/main" id="{26EB39B8-2C31-F65D-00E7-2E197447F953}"/>
              </a:ext>
            </a:extLst>
          </p:cNvPr>
          <p:cNvGrpSpPr/>
          <p:nvPr/>
        </p:nvGrpSpPr>
        <p:grpSpPr>
          <a:xfrm>
            <a:off x="11633597" y="125697"/>
            <a:ext cx="418940" cy="310197"/>
            <a:chOff x="9357950" y="3694748"/>
            <a:chExt cx="1020763" cy="839788"/>
          </a:xfrm>
          <a:solidFill>
            <a:schemeClr val="accent1"/>
          </a:solidFill>
        </p:grpSpPr>
        <p:sp>
          <p:nvSpPr>
            <p:cNvPr id="11" name="Freeform 6">
              <a:hlinkClick action="ppaction://noaction"/>
              <a:extLst>
                <a:ext uri="{FF2B5EF4-FFF2-40B4-BE49-F238E27FC236}">
                  <a16:creationId xmlns:a16="http://schemas.microsoft.com/office/drawing/2014/main" id="{0A33AF79-8923-80C8-2131-06C2916F608B}"/>
                </a:ext>
              </a:extLst>
            </p:cNvPr>
            <p:cNvSpPr/>
            <p:nvPr/>
          </p:nvSpPr>
          <p:spPr bwMode="auto">
            <a:xfrm>
              <a:off x="9510350" y="3858261"/>
              <a:ext cx="723900" cy="676275"/>
            </a:xfrm>
            <a:custGeom>
              <a:gdLst>
                <a:gd name="T0" fmla="*/ 65 w 191"/>
                <a:gd name="T1" fmla="*/ 178 h 178"/>
                <a:gd name="T2" fmla="*/ 23 w 191"/>
                <a:gd name="T3" fmla="*/ 178 h 178"/>
                <a:gd name="T4" fmla="*/ 0 w 191"/>
                <a:gd name="T5" fmla="*/ 155 h 178"/>
                <a:gd name="T6" fmla="*/ 0 w 191"/>
                <a:gd name="T7" fmla="*/ 73 h 178"/>
                <a:gd name="T8" fmla="*/ 4 w 191"/>
                <a:gd name="T9" fmla="*/ 67 h 178"/>
                <a:gd name="T10" fmla="*/ 85 w 191"/>
                <a:gd name="T11" fmla="*/ 5 h 178"/>
                <a:gd name="T12" fmla="*/ 106 w 191"/>
                <a:gd name="T13" fmla="*/ 5 h 178"/>
                <a:gd name="T14" fmla="*/ 172 w 191"/>
                <a:gd name="T15" fmla="*/ 55 h 178"/>
                <a:gd name="T16" fmla="*/ 186 w 191"/>
                <a:gd name="T17" fmla="*/ 67 h 178"/>
                <a:gd name="T18" fmla="*/ 190 w 191"/>
                <a:gd name="T19" fmla="*/ 74 h 178"/>
                <a:gd name="T20" fmla="*/ 190 w 191"/>
                <a:gd name="T21" fmla="*/ 152 h 178"/>
                <a:gd name="T22" fmla="*/ 164 w 191"/>
                <a:gd name="T23" fmla="*/ 178 h 178"/>
                <a:gd name="T24" fmla="*/ 123 w 191"/>
                <a:gd name="T25" fmla="*/ 178 h 178"/>
                <a:gd name="T26" fmla="*/ 123 w 191"/>
                <a:gd name="T27" fmla="*/ 173 h 178"/>
                <a:gd name="T28" fmla="*/ 123 w 191"/>
                <a:gd name="T29" fmla="*/ 120 h 178"/>
                <a:gd name="T30" fmla="*/ 102 w 191"/>
                <a:gd name="T31" fmla="*/ 99 h 178"/>
                <a:gd name="T32" fmla="*/ 84 w 191"/>
                <a:gd name="T33" fmla="*/ 99 h 178"/>
                <a:gd name="T34" fmla="*/ 65 w 191"/>
                <a:gd name="T35" fmla="*/ 118 h 178"/>
                <a:gd name="T36" fmla="*/ 65 w 191"/>
                <a:gd name="T37" fmla="*/ 173 h 178"/>
                <a:gd name="T38" fmla="*/ 65 w 191"/>
                <a:gd name="T39" fmla="*/ 178 h 178"/>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178">
                  <a:moveTo>
                    <a:pt x="65" y="178"/>
                  </a:moveTo>
                  <a:cubicBezTo>
                    <a:pt x="50" y="178"/>
                    <a:pt x="36" y="178"/>
                    <a:pt x="23" y="178"/>
                  </a:cubicBezTo>
                  <a:cubicBezTo>
                    <a:pt x="11" y="177"/>
                    <a:pt x="1" y="167"/>
                    <a:pt x="0" y="155"/>
                  </a:cubicBezTo>
                  <a:cubicBezTo>
                    <a:pt x="0" y="128"/>
                    <a:pt x="0" y="101"/>
                    <a:pt x="0" y="73"/>
                  </a:cubicBezTo>
                  <a:cubicBezTo>
                    <a:pt x="0" y="71"/>
                    <a:pt x="2" y="68"/>
                    <a:pt x="4" y="67"/>
                  </a:cubicBezTo>
                  <a:cubicBezTo>
                    <a:pt x="31" y="46"/>
                    <a:pt x="58" y="26"/>
                    <a:pt x="85" y="5"/>
                  </a:cubicBezTo>
                  <a:cubicBezTo>
                    <a:pt x="92" y="0"/>
                    <a:pt x="99" y="0"/>
                    <a:pt x="106" y="5"/>
                  </a:cubicBezTo>
                  <a:cubicBezTo>
                    <a:pt x="128" y="22"/>
                    <a:pt x="150" y="39"/>
                    <a:pt x="172" y="55"/>
                  </a:cubicBezTo>
                  <a:cubicBezTo>
                    <a:pt x="177" y="59"/>
                    <a:pt x="181" y="63"/>
                    <a:pt x="186" y="67"/>
                  </a:cubicBezTo>
                  <a:cubicBezTo>
                    <a:pt x="189" y="69"/>
                    <a:pt x="190" y="71"/>
                    <a:pt x="190" y="74"/>
                  </a:cubicBezTo>
                  <a:cubicBezTo>
                    <a:pt x="190" y="100"/>
                    <a:pt x="190" y="126"/>
                    <a:pt x="190" y="152"/>
                  </a:cubicBezTo>
                  <a:cubicBezTo>
                    <a:pt x="191" y="167"/>
                    <a:pt x="178" y="178"/>
                    <a:pt x="164" y="178"/>
                  </a:cubicBezTo>
                  <a:cubicBezTo>
                    <a:pt x="151" y="177"/>
                    <a:pt x="137" y="178"/>
                    <a:pt x="123" y="178"/>
                  </a:cubicBezTo>
                  <a:cubicBezTo>
                    <a:pt x="123" y="176"/>
                    <a:pt x="123" y="175"/>
                    <a:pt x="123" y="173"/>
                  </a:cubicBezTo>
                  <a:cubicBezTo>
                    <a:pt x="123" y="155"/>
                    <a:pt x="123" y="138"/>
                    <a:pt x="123" y="120"/>
                  </a:cubicBezTo>
                  <a:cubicBezTo>
                    <a:pt x="123" y="107"/>
                    <a:pt x="115" y="99"/>
                    <a:pt x="102" y="99"/>
                  </a:cubicBezTo>
                  <a:cubicBezTo>
                    <a:pt x="96" y="99"/>
                    <a:pt x="90" y="99"/>
                    <a:pt x="84" y="99"/>
                  </a:cubicBezTo>
                  <a:cubicBezTo>
                    <a:pt x="73" y="100"/>
                    <a:pt x="65" y="108"/>
                    <a:pt x="65" y="118"/>
                  </a:cubicBezTo>
                  <a:cubicBezTo>
                    <a:pt x="65" y="136"/>
                    <a:pt x="65" y="155"/>
                    <a:pt x="65" y="173"/>
                  </a:cubicBezTo>
                  <a:cubicBezTo>
                    <a:pt x="65" y="174"/>
                    <a:pt x="65" y="176"/>
                    <a:pt x="65" y="178"/>
                  </a:cubicBezTo>
                  <a:close/>
                </a:path>
              </a:pathLst>
            </a:custGeom>
            <a:grpFill/>
            <a:ln>
              <a:noFill/>
            </a:ln>
          </p:spPr>
          <p:txBody>
            <a:bodyPr/>
            <a:lstStyle/>
            <a:p>
              <a:pPr>
                <a:defRPr/>
              </a:pPr>
              <a:endParaRPr lang="en-GB" sz="1620">
                <a:solidFill>
                  <a:prstClr val="black"/>
                </a:solidFill>
                <a:cs typeface="Arial"/>
              </a:endParaRPr>
            </a:p>
          </p:txBody>
        </p:sp>
        <p:sp>
          <p:nvSpPr>
            <p:cNvPr id="12" name="Freeform 7">
              <a:extLst>
                <a:ext uri="{FF2B5EF4-FFF2-40B4-BE49-F238E27FC236}">
                  <a16:creationId xmlns:a16="http://schemas.microsoft.com/office/drawing/2014/main" id="{52FC69AE-93EB-46E0-7A0D-60F39F1A32AC}"/>
                </a:ext>
              </a:extLst>
            </p:cNvPr>
            <p:cNvSpPr/>
            <p:nvPr/>
          </p:nvSpPr>
          <p:spPr bwMode="auto">
            <a:xfrm>
              <a:off x="9357950" y="3694748"/>
              <a:ext cx="1020763" cy="417513"/>
            </a:xfrm>
            <a:custGeom>
              <a:gdLst>
                <a:gd name="T0" fmla="*/ 192 w 269"/>
                <a:gd name="T1" fmla="*/ 40 h 110"/>
                <a:gd name="T2" fmla="*/ 192 w 269"/>
                <a:gd name="T3" fmla="*/ 36 h 110"/>
                <a:gd name="T4" fmla="*/ 202 w 269"/>
                <a:gd name="T5" fmla="*/ 26 h 110"/>
                <a:gd name="T6" fmla="*/ 220 w 269"/>
                <a:gd name="T7" fmla="*/ 26 h 110"/>
                <a:gd name="T8" fmla="*/ 230 w 269"/>
                <a:gd name="T9" fmla="*/ 37 h 110"/>
                <a:gd name="T10" fmla="*/ 230 w 269"/>
                <a:gd name="T11" fmla="*/ 63 h 110"/>
                <a:gd name="T12" fmla="*/ 233 w 269"/>
                <a:gd name="T13" fmla="*/ 70 h 110"/>
                <a:gd name="T14" fmla="*/ 265 w 269"/>
                <a:gd name="T15" fmla="*/ 95 h 110"/>
                <a:gd name="T16" fmla="*/ 269 w 269"/>
                <a:gd name="T17" fmla="*/ 100 h 110"/>
                <a:gd name="T18" fmla="*/ 266 w 269"/>
                <a:gd name="T19" fmla="*/ 107 h 110"/>
                <a:gd name="T20" fmla="*/ 258 w 269"/>
                <a:gd name="T21" fmla="*/ 107 h 110"/>
                <a:gd name="T22" fmla="*/ 231 w 269"/>
                <a:gd name="T23" fmla="*/ 87 h 110"/>
                <a:gd name="T24" fmla="*/ 141 w 269"/>
                <a:gd name="T25" fmla="*/ 19 h 110"/>
                <a:gd name="T26" fmla="*/ 130 w 269"/>
                <a:gd name="T27" fmla="*/ 19 h 110"/>
                <a:gd name="T28" fmla="*/ 15 w 269"/>
                <a:gd name="T29" fmla="*/ 105 h 110"/>
                <a:gd name="T30" fmla="*/ 3 w 269"/>
                <a:gd name="T31" fmla="*/ 106 h 110"/>
                <a:gd name="T32" fmla="*/ 7 w 269"/>
                <a:gd name="T33" fmla="*/ 94 h 110"/>
                <a:gd name="T34" fmla="*/ 122 w 269"/>
                <a:gd name="T35" fmla="*/ 7 h 110"/>
                <a:gd name="T36" fmla="*/ 149 w 269"/>
                <a:gd name="T37" fmla="*/ 8 h 110"/>
                <a:gd name="T38" fmla="*/ 188 w 269"/>
                <a:gd name="T39" fmla="*/ 37 h 110"/>
                <a:gd name="T40" fmla="*/ 192 w 269"/>
                <a:gd name="T41" fmla="*/ 40 h 110"/>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9" h="110">
                  <a:moveTo>
                    <a:pt x="192" y="40"/>
                  </a:moveTo>
                  <a:cubicBezTo>
                    <a:pt x="192" y="38"/>
                    <a:pt x="192" y="37"/>
                    <a:pt x="192" y="36"/>
                  </a:cubicBezTo>
                  <a:cubicBezTo>
                    <a:pt x="193" y="30"/>
                    <a:pt x="196" y="26"/>
                    <a:pt x="202" y="26"/>
                  </a:cubicBezTo>
                  <a:cubicBezTo>
                    <a:pt x="208" y="26"/>
                    <a:pt x="214" y="26"/>
                    <a:pt x="220" y="26"/>
                  </a:cubicBezTo>
                  <a:cubicBezTo>
                    <a:pt x="226" y="26"/>
                    <a:pt x="230" y="30"/>
                    <a:pt x="230" y="37"/>
                  </a:cubicBezTo>
                  <a:cubicBezTo>
                    <a:pt x="230" y="45"/>
                    <a:pt x="230" y="54"/>
                    <a:pt x="230" y="63"/>
                  </a:cubicBezTo>
                  <a:cubicBezTo>
                    <a:pt x="230" y="66"/>
                    <a:pt x="231" y="68"/>
                    <a:pt x="233" y="70"/>
                  </a:cubicBezTo>
                  <a:cubicBezTo>
                    <a:pt x="244" y="78"/>
                    <a:pt x="255" y="86"/>
                    <a:pt x="265" y="95"/>
                  </a:cubicBezTo>
                  <a:cubicBezTo>
                    <a:pt x="267" y="96"/>
                    <a:pt x="269" y="98"/>
                    <a:pt x="269" y="100"/>
                  </a:cubicBezTo>
                  <a:cubicBezTo>
                    <a:pt x="269" y="103"/>
                    <a:pt x="268" y="106"/>
                    <a:pt x="266" y="107"/>
                  </a:cubicBezTo>
                  <a:cubicBezTo>
                    <a:pt x="263" y="110"/>
                    <a:pt x="260" y="109"/>
                    <a:pt x="258" y="107"/>
                  </a:cubicBezTo>
                  <a:cubicBezTo>
                    <a:pt x="249" y="100"/>
                    <a:pt x="240" y="93"/>
                    <a:pt x="231" y="87"/>
                  </a:cubicBezTo>
                  <a:cubicBezTo>
                    <a:pt x="201" y="64"/>
                    <a:pt x="171" y="41"/>
                    <a:pt x="141" y="19"/>
                  </a:cubicBezTo>
                  <a:cubicBezTo>
                    <a:pt x="136" y="15"/>
                    <a:pt x="134" y="15"/>
                    <a:pt x="130" y="19"/>
                  </a:cubicBezTo>
                  <a:cubicBezTo>
                    <a:pt x="92" y="48"/>
                    <a:pt x="54" y="76"/>
                    <a:pt x="15" y="105"/>
                  </a:cubicBezTo>
                  <a:cubicBezTo>
                    <a:pt x="10" y="109"/>
                    <a:pt x="6" y="110"/>
                    <a:pt x="3" y="106"/>
                  </a:cubicBezTo>
                  <a:cubicBezTo>
                    <a:pt x="0" y="102"/>
                    <a:pt x="1" y="98"/>
                    <a:pt x="7" y="94"/>
                  </a:cubicBezTo>
                  <a:cubicBezTo>
                    <a:pt x="45" y="65"/>
                    <a:pt x="83" y="36"/>
                    <a:pt x="122" y="7"/>
                  </a:cubicBezTo>
                  <a:cubicBezTo>
                    <a:pt x="131" y="0"/>
                    <a:pt x="140" y="0"/>
                    <a:pt x="149" y="8"/>
                  </a:cubicBezTo>
                  <a:cubicBezTo>
                    <a:pt x="162" y="17"/>
                    <a:pt x="175" y="27"/>
                    <a:pt x="188" y="37"/>
                  </a:cubicBezTo>
                  <a:cubicBezTo>
                    <a:pt x="189" y="38"/>
                    <a:pt x="190" y="39"/>
                    <a:pt x="192" y="40"/>
                  </a:cubicBezTo>
                  <a:close/>
                </a:path>
              </a:pathLst>
            </a:custGeom>
            <a:grpFill/>
            <a:ln>
              <a:noFill/>
            </a:ln>
          </p:spPr>
          <p:txBody>
            <a:bodyPr/>
            <a:lstStyle/>
            <a:p>
              <a:pPr>
                <a:defRPr/>
              </a:pPr>
              <a:endParaRPr lang="en-GB" sz="1620">
                <a:solidFill>
                  <a:prstClr val="black"/>
                </a:solidFill>
                <a:cs typeface="Arial"/>
              </a:endParaRPr>
            </a:p>
          </p:txBody>
        </p:sp>
      </p:grpSp>
      <p:sp>
        <p:nvSpPr>
          <p:cNvPr id="13" name="Rectangle 12">
            <a:hlinkClick r:id="rId12" action="ppaction://hlinksldjump"/>
            <a:extLst>
              <a:ext uri="{FF2B5EF4-FFF2-40B4-BE49-F238E27FC236}">
                <a16:creationId xmlns:a16="http://schemas.microsoft.com/office/drawing/2014/main" id="{D5A8B470-B891-15F7-E765-D1AA73A6307D}"/>
              </a:ext>
            </a:extLst>
          </p:cNvPr>
          <p:cNvSpPr/>
          <p:nvPr/>
        </p:nvSpPr>
        <p:spPr bwMode="hidden">
          <a:xfrm>
            <a:off x="11592032" y="65116"/>
            <a:ext cx="558403" cy="461665"/>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377" rtl="0" eaLnBrk="1" fontAlgn="base" latinLnBrk="0" hangingPunct="1">
              <a:lnSpc>
                <a:spcPct val="100000"/>
              </a:lnSpc>
              <a:spcBef>
                <a:spcPct val="0"/>
              </a:spcBef>
              <a:spcAft>
                <a:spcPct val="0"/>
              </a:spcAft>
              <a:buClrTx/>
              <a:buSzTx/>
              <a:buFontTx/>
              <a:buNone/>
            </a:pPr>
            <a:endParaRPr kumimoji="0" lang="en-US" sz="2400" b="1" i="0" u="none" strike="noStrike" cap="none" normalizeH="0" baseline="0">
              <a:ln>
                <a:noFill/>
              </a:ln>
              <a:solidFill>
                <a:schemeClr val="tx1"/>
              </a:solidFill>
              <a:effectLst/>
              <a:latin typeface="Arial"/>
            </a:endParaRPr>
          </a:p>
        </p:txBody>
      </p:sp>
      <p:sp>
        <p:nvSpPr>
          <p:cNvPr id="2" name="Rectangle 1">
            <a:extLst>
              <a:ext uri="{FF2B5EF4-FFF2-40B4-BE49-F238E27FC236}">
                <a16:creationId xmlns:a16="http://schemas.microsoft.com/office/drawing/2014/main" id="{D0F75592-D397-9D97-D942-3AE437AEF526}"/>
              </a:ext>
            </a:extLst>
          </p:cNvPr>
          <p:cNvSpPr/>
          <p:nvPr/>
        </p:nvSpPr>
        <p:spPr bwMode="auto">
          <a:xfrm>
            <a:off x="342900" y="5898475"/>
            <a:ext cx="10520843" cy="584775"/>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pPr>
            <a:endParaRPr kumimoji="0" lang="en-US" sz="2400" b="1" i="0" u="none" strike="noStrike" cap="none" normalizeH="0" baseline="0">
              <a:ln>
                <a:noFill/>
              </a:ln>
              <a:solidFill>
                <a:schemeClr val="tx1"/>
              </a:solidFill>
              <a:effectLst/>
              <a:latin typeface="Arial"/>
            </a:endParaRPr>
          </a:p>
        </p:txBody>
      </p:sp>
      <p:sp>
        <p:nvSpPr>
          <p:cNvPr id="3" name="Rectangle 2">
            <a:extLst>
              <a:ext uri="{FF2B5EF4-FFF2-40B4-BE49-F238E27FC236}">
                <a16:creationId xmlns:a16="http://schemas.microsoft.com/office/drawing/2014/main" id="{42D276A8-C994-824F-EB3B-2542DD31DFF2}"/>
              </a:ext>
            </a:extLst>
          </p:cNvPr>
          <p:cNvSpPr/>
          <p:nvPr/>
        </p:nvSpPr>
        <p:spPr>
          <a:xfrm>
            <a:off x="342900" y="6672264"/>
            <a:ext cx="2812291" cy="153888"/>
          </a:xfrm>
          <a:prstGeom prst="rect">
            <a:avLst/>
          </a:prstGeom>
        </p:spPr>
        <p:txBody>
          <a:bodyPr wrap="square" lIns="0" tIns="0" rIns="0" bIns="0" anchor="ctr">
            <a:spAutoFit/>
          </a:bodyPr>
          <a:lstStyle/>
          <a:p>
            <a:r>
              <a:rPr lang="en-US" sz="1000"/>
              <a:t>Pipeline information as of January 16, 2023.</a:t>
            </a:r>
          </a:p>
        </p:txBody>
      </p:sp>
    </p:spTree>
    <p:extLst>
      <p:ext uri="{BB962C8B-B14F-4D97-AF65-F5344CB8AC3E}">
        <p14:creationId xmlns:p14="http://schemas.microsoft.com/office/powerpoint/2010/main" val="2149721198"/>
      </p:ext>
    </p:extLst>
  </p:cSld>
  <p:clrMapOvr>
    <a:masterClrMapping/>
  </p:clrMapOvr>
  <p:transition>
    <p:wipe dir="r"/>
  </p:transition>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4" name="Rectangle 23">
            <a:extLst>
              <a:ext uri="{FF2B5EF4-FFF2-40B4-BE49-F238E27FC236}">
                <a16:creationId xmlns:a16="http://schemas.microsoft.com/office/drawing/2014/main" id="{0FA2F8FE-3443-44C1-8FCE-B926CD284A3D}"/>
              </a:ext>
            </a:extLst>
          </p:cNvPr>
          <p:cNvSpPr/>
          <p:nvPr/>
        </p:nvSpPr>
        <p:spPr>
          <a:xfrm>
            <a:off x="356616" y="5916168"/>
            <a:ext cx="10292911" cy="701731"/>
          </a:xfrm>
          <a:prstGeom prst="rect">
            <a:avLst/>
          </a:prstGeom>
        </p:spPr>
        <p:txBody>
          <a:bodyPr wrap="square" lIns="0" tIns="0" rIns="0" bIns="0" anchor="b">
            <a:spAutoFit/>
          </a:bodyPr>
          <a:lstStyle/>
          <a:p>
            <a:pPr>
              <a:lnSpc>
                <a:spcPct val="95000"/>
              </a:lnSpc>
            </a:pPr>
            <a:r>
              <a:rPr lang="en-US" sz="800" b="1">
                <a:solidFill>
                  <a:srgbClr val="000000"/>
                </a:solidFill>
              </a:rPr>
              <a:t>References: 1. </a:t>
            </a:r>
            <a:r>
              <a:rPr lang="en-US" sz="800">
                <a:solidFill>
                  <a:srgbClr val="000000"/>
                </a:solidFill>
              </a:rPr>
              <a:t>Amgen pipeline. </a:t>
            </a:r>
            <a:r>
              <a:rPr lang="en-US" sz="800">
                <a:solidFill>
                  <a:srgbClr val="000000"/>
                </a:solidFill>
                <a:hlinkClick r:id="rId4"/>
              </a:rPr>
              <a:t>https://www.amgenpipeline.com/-/media/themes/amgen/amgenpipeline-com/amgenpipeline-com/pdf/amgen-pipeline-chart.pdf</a:t>
            </a:r>
            <a:r>
              <a:rPr lang="en-US" sz="800">
                <a:solidFill>
                  <a:srgbClr val="000000"/>
                </a:solidFill>
              </a:rPr>
              <a:t>. Accessed January 16, 2023. </a:t>
            </a:r>
            <a:r>
              <a:rPr lang="en-US" sz="800" b="1">
                <a:solidFill>
                  <a:srgbClr val="000000"/>
                </a:solidFill>
              </a:rPr>
              <a:t>2. </a:t>
            </a:r>
            <a:r>
              <a:rPr lang="en-US" sz="800">
                <a:solidFill>
                  <a:srgbClr val="000000"/>
                </a:solidFill>
              </a:rPr>
              <a:t>ClinicalTrials.gov. </a:t>
            </a:r>
            <a:r>
              <a:rPr lang="en-US" sz="800">
                <a:solidFill>
                  <a:srgbClr val="000000"/>
                </a:solidFill>
                <a:hlinkClick r:id="rId5"/>
              </a:rPr>
              <a:t>https://clinicaltrials.gov/ct2/show/NCT05052801</a:t>
            </a:r>
            <a:r>
              <a:rPr lang="en-US" sz="800">
                <a:solidFill>
                  <a:srgbClr val="000000"/>
                </a:solidFill>
              </a:rPr>
              <a:t>. Accessed January 16, 2023. </a:t>
            </a:r>
            <a:r>
              <a:rPr lang="en-US" sz="800" b="1">
                <a:solidFill>
                  <a:srgbClr val="000000"/>
                </a:solidFill>
              </a:rPr>
              <a:t>3. </a:t>
            </a:r>
            <a:r>
              <a:rPr lang="en-US" sz="800">
                <a:solidFill>
                  <a:srgbClr val="000000"/>
                </a:solidFill>
              </a:rPr>
              <a:t>ClinicalTrials.gov. </a:t>
            </a:r>
            <a:r>
              <a:rPr lang="en-US" sz="800">
                <a:solidFill>
                  <a:srgbClr val="000000"/>
                </a:solidFill>
                <a:hlinkClick r:id="rId6"/>
              </a:rPr>
              <a:t>https://clinicaltrials.gov/ct2/show/NCT03362177</a:t>
            </a:r>
            <a:r>
              <a:rPr lang="en-US" sz="800">
                <a:solidFill>
                  <a:srgbClr val="000000"/>
                </a:solidFill>
              </a:rPr>
              <a:t>. Accessed January 16, 2023. </a:t>
            </a:r>
            <a:r>
              <a:rPr lang="en-US" sz="800" b="1">
                <a:solidFill>
                  <a:srgbClr val="000000"/>
                </a:solidFill>
              </a:rPr>
              <a:t>4. </a:t>
            </a:r>
            <a:r>
              <a:rPr lang="en-US" sz="800">
                <a:solidFill>
                  <a:srgbClr val="000000"/>
                </a:solidFill>
              </a:rPr>
              <a:t>ClinicalTrials.gov. </a:t>
            </a:r>
            <a:r>
              <a:rPr lang="en-US" sz="800">
                <a:solidFill>
                  <a:srgbClr val="000000"/>
                </a:solidFill>
                <a:hlinkClick r:id="rId7"/>
              </a:rPr>
              <a:t>https://clinicaltrials.gov/ct2/show/NCT03937154</a:t>
            </a:r>
            <a:r>
              <a:rPr lang="en-US" sz="800">
                <a:solidFill>
                  <a:srgbClr val="000000"/>
                </a:solidFill>
              </a:rPr>
              <a:t>. Accessed January 16, 2023. </a:t>
            </a:r>
            <a:r>
              <a:rPr lang="en-US" sz="800" b="1">
                <a:solidFill>
                  <a:srgbClr val="000000"/>
                </a:solidFill>
              </a:rPr>
              <a:t>5. </a:t>
            </a:r>
            <a:r>
              <a:rPr lang="en-US" sz="800">
                <a:solidFill>
                  <a:srgbClr val="000000"/>
                </a:solidFill>
              </a:rPr>
              <a:t>ClinicalTrials.gov. </a:t>
            </a:r>
            <a:r>
              <a:rPr lang="en-US" sz="800">
                <a:solidFill>
                  <a:srgbClr val="000000"/>
                </a:solidFill>
                <a:hlinkClick r:id="rId8"/>
              </a:rPr>
              <a:t>https://clinicaltrials.gov/ct2/show/NCT05060016</a:t>
            </a:r>
            <a:r>
              <a:rPr lang="en-US" sz="800">
                <a:solidFill>
                  <a:srgbClr val="000000"/>
                </a:solidFill>
              </a:rPr>
              <a:t>. Accessed January 16, 2023. </a:t>
            </a:r>
            <a:r>
              <a:rPr lang="en-US" sz="800" b="1">
                <a:solidFill>
                  <a:srgbClr val="000000"/>
                </a:solidFill>
              </a:rPr>
              <a:t>6</a:t>
            </a:r>
            <a:r>
              <a:rPr kumimoji="0" lang="en-GB" altLang="en-US" sz="800" b="1" i="0" u="none" strike="noStrike" kern="1200" cap="none" spc="0" normalizeH="0" baseline="0" noProof="0">
                <a:ln>
                  <a:noFill/>
                </a:ln>
                <a:effectLst/>
                <a:uLnTx/>
                <a:uFillTx/>
              </a:rPr>
              <a:t>. </a:t>
            </a:r>
            <a:r>
              <a:rPr kumimoji="0" lang="en-GB" altLang="en-US" sz="800" b="0" i="0" u="none" strike="noStrike" kern="1200" cap="none" spc="0" normalizeH="0" baseline="0" noProof="0">
                <a:ln>
                  <a:noFill/>
                </a:ln>
                <a:effectLst/>
                <a:uLnTx/>
                <a:uFillTx/>
              </a:rPr>
              <a:t>KYPROLIS</a:t>
            </a:r>
            <a:r>
              <a:rPr kumimoji="0" lang="en-GB" altLang="en-US" sz="800" b="0" i="0" u="none" strike="noStrike" kern="1200" cap="none" spc="0" normalizeH="0" baseline="30000" noProof="0">
                <a:ln>
                  <a:noFill/>
                </a:ln>
                <a:effectLst/>
                <a:uLnTx/>
                <a:uFillTx/>
              </a:rPr>
              <a:t>®</a:t>
            </a:r>
            <a:r>
              <a:rPr kumimoji="0" lang="en-GB" altLang="en-US" sz="800" b="0" i="0" u="none" strike="noStrike" kern="1200" cap="none" spc="0" normalizeH="0" baseline="0" noProof="0">
                <a:ln>
                  <a:noFill/>
                </a:ln>
                <a:effectLst/>
                <a:uLnTx/>
                <a:uFillTx/>
              </a:rPr>
              <a:t> (carfilzomib) prescribing information, Onyx Pharmaceuticals Inc., an Amgen Inc. subsidiary. </a:t>
            </a:r>
            <a:r>
              <a:rPr kumimoji="0" lang="en-GB" altLang="en-US" sz="800" b="1" i="0" u="none" strike="noStrike" kern="1200" cap="none" spc="0" normalizeH="0" baseline="0" noProof="0">
                <a:ln>
                  <a:noFill/>
                </a:ln>
                <a:effectLst/>
                <a:uLnTx/>
                <a:uFillTx/>
              </a:rPr>
              <a:t>7.</a:t>
            </a:r>
            <a:r>
              <a:rPr kumimoji="0" lang="en-GB" altLang="en-US" sz="800" b="0" i="0" u="none" strike="noStrike" kern="1200" cap="none" spc="0" normalizeH="0" baseline="0" noProof="0">
                <a:ln>
                  <a:noFill/>
                </a:ln>
                <a:effectLst/>
                <a:uLnTx/>
                <a:uFillTx/>
              </a:rPr>
              <a:t> </a:t>
            </a:r>
            <a:r>
              <a:rPr lang="en-US" sz="800"/>
              <a:t>ClinicalTrials.gov. </a:t>
            </a:r>
            <a:r>
              <a:rPr lang="en-US" sz="800">
                <a:hlinkClick r:id="rId9"/>
              </a:rPr>
              <a:t>https://clinicaltrials.gov/ct2/show/NCT03859427</a:t>
            </a:r>
            <a:r>
              <a:rPr lang="en-US" sz="800"/>
              <a:t>. Accessed January 16, 2023. </a:t>
            </a:r>
            <a:r>
              <a:rPr lang="en-US" sz="800" b="1"/>
              <a:t>8. </a:t>
            </a:r>
            <a:r>
              <a:rPr lang="en-US" sz="800"/>
              <a:t>ClinicalTrials.gov. </a:t>
            </a:r>
            <a:r>
              <a:rPr lang="en-US" sz="800">
                <a:hlinkClick r:id="rId10"/>
              </a:rPr>
              <a:t>https://clinicaltrials.gov/ct2/show/NCT02303821</a:t>
            </a:r>
            <a:r>
              <a:rPr lang="en-US" sz="800"/>
              <a:t>. Accessed January 16, 2023. </a:t>
            </a:r>
            <a:r>
              <a:rPr lang="en-US" sz="800" b="1"/>
              <a:t>9</a:t>
            </a:r>
            <a:r>
              <a:rPr lang="en-US" sz="800" b="1">
                <a:solidFill>
                  <a:srgbClr val="000000"/>
                </a:solidFill>
              </a:rPr>
              <a:t>. </a:t>
            </a:r>
            <a:r>
              <a:rPr lang="en-US" sz="800">
                <a:solidFill>
                  <a:srgbClr val="000000"/>
                </a:solidFill>
              </a:rPr>
              <a:t>Amgen Press Releases. </a:t>
            </a:r>
            <a:r>
              <a:rPr lang="en-US" sz="800">
                <a:solidFill>
                  <a:srgbClr val="000000"/>
                </a:solidFill>
                <a:hlinkClick r:id="rId11"/>
              </a:rPr>
              <a:t>https://www.amgen.com/newsroom/press-releases/2021/04/amgens-investigational-targeted-treatment-bemarituzumab-granted-breakthrough-therapy-designation</a:t>
            </a:r>
            <a:r>
              <a:rPr lang="en-US" sz="800">
                <a:solidFill>
                  <a:srgbClr val="000000"/>
                </a:solidFill>
              </a:rPr>
              <a:t>. Accessed January 17, 2023.</a:t>
            </a:r>
            <a:endParaRPr lang="en-US" sz="700">
              <a:solidFill>
                <a:srgbClr val="FF0000"/>
              </a:solidFill>
            </a:endParaRPr>
          </a:p>
        </p:txBody>
      </p:sp>
      <p:sp>
        <p:nvSpPr>
          <p:cNvPr id="25" name="Rectangle 24">
            <a:extLst>
              <a:ext uri="{FF2B5EF4-FFF2-40B4-BE49-F238E27FC236}">
                <a16:creationId xmlns:a16="http://schemas.microsoft.com/office/drawing/2014/main" id="{BFC3910A-221E-4508-9FC0-8F76E3E1B569}"/>
              </a:ext>
            </a:extLst>
          </p:cNvPr>
          <p:cNvSpPr/>
          <p:nvPr/>
        </p:nvSpPr>
        <p:spPr>
          <a:xfrm>
            <a:off x="356616" y="4938327"/>
            <a:ext cx="11492485" cy="492443"/>
          </a:xfrm>
          <a:prstGeom prst="rect">
            <a:avLst/>
          </a:prstGeom>
        </p:spPr>
        <p:txBody>
          <a:bodyPr wrap="square" lIns="0" tIns="0" rIns="0" bIns="0">
            <a:spAutoFit/>
          </a:bodyPr>
          <a:lstStyle/>
          <a:p>
            <a:r>
              <a:rPr lang="en-US" sz="800" baseline="30000"/>
              <a:t>a</a:t>
            </a:r>
            <a:r>
              <a:rPr lang="en-US" sz="800"/>
              <a:t>Some oncology timelines can change.</a:t>
            </a:r>
          </a:p>
          <a:p>
            <a:r>
              <a:rPr lang="en-US" sz="800" baseline="30000"/>
              <a:t>b</a:t>
            </a:r>
            <a:r>
              <a:rPr lang="en-US" sz="800"/>
              <a:t>FDA granted breakthrough therapy designation.</a:t>
            </a:r>
            <a:r>
              <a:rPr lang="en-US" sz="800" baseline="30000"/>
              <a:t>9</a:t>
            </a:r>
          </a:p>
          <a:p>
            <a:r>
              <a:rPr lang="en-US" sz="800" err="1"/>
              <a:t>BiTE</a:t>
            </a:r>
            <a:r>
              <a:rPr lang="en-US" sz="800" baseline="30000"/>
              <a:t>®</a:t>
            </a:r>
            <a:r>
              <a:rPr lang="en-US" sz="800"/>
              <a:t>, bispecific T-cell engager; CD3, cluster of differentiation 3; DLL3, delta-like ligand 3; FDA, Food and Drug Administration; FGFR2b, fibroblast growth factor receptor 2; HLE, half-life extended; MOA, mechanism of action; PCD, primary completion date; TPO-RA, thrombopoietin receptor agonist.</a:t>
            </a:r>
          </a:p>
        </p:txBody>
      </p:sp>
      <p:sp>
        <p:nvSpPr>
          <p:cNvPr id="27" name="Rectangle 26">
            <a:extLst>
              <a:ext uri="{FF2B5EF4-FFF2-40B4-BE49-F238E27FC236}">
                <a16:creationId xmlns:a16="http://schemas.microsoft.com/office/drawing/2014/main" id="{37EC79B1-3887-4927-A18D-028EE1A46504}"/>
              </a:ext>
            </a:extLst>
          </p:cNvPr>
          <p:cNvSpPr/>
          <p:nvPr/>
        </p:nvSpPr>
        <p:spPr>
          <a:xfrm>
            <a:off x="342900" y="6672264"/>
            <a:ext cx="2812291" cy="153888"/>
          </a:xfrm>
          <a:prstGeom prst="rect">
            <a:avLst/>
          </a:prstGeom>
        </p:spPr>
        <p:txBody>
          <a:bodyPr wrap="square" lIns="0" tIns="0" rIns="0" bIns="0" anchor="ctr">
            <a:spAutoFit/>
          </a:bodyPr>
          <a:lstStyle/>
          <a:p>
            <a:r>
              <a:rPr lang="en-US" sz="1000"/>
              <a:t>Pipeline information as of January 16, 2023.</a:t>
            </a:r>
          </a:p>
        </p:txBody>
      </p:sp>
      <p:sp>
        <p:nvSpPr>
          <p:cNvPr id="31" name="Title 21">
            <a:extLst>
              <a:ext uri="{FF2B5EF4-FFF2-40B4-BE49-F238E27FC236}">
                <a16:creationId xmlns:a16="http://schemas.microsoft.com/office/drawing/2014/main" id="{0A3D85FB-E847-4D77-846B-B1FD57A2701D}"/>
              </a:ext>
            </a:extLst>
          </p:cNvPr>
          <p:cNvSpPr txBox="1"/>
          <p:nvPr/>
        </p:nvSpPr>
        <p:spPr>
          <a:xfrm>
            <a:off x="245390" y="8"/>
            <a:ext cx="11603711" cy="1109663"/>
          </a:xfrm>
          <a:prstGeom prst="rect">
            <a:avLst/>
          </a:prstGeom>
        </p:spPr>
        <p:txBody>
          <a:bodyPr lIns="90000" anchor="b"/>
          <a:lstStyle>
            <a:lvl1pPr algn="l" rtl="0" eaLnBrk="1" fontAlgn="base" hangingPunct="1">
              <a:lnSpc>
                <a:spcPct val="90000"/>
              </a:lnSpc>
              <a:spcBef>
                <a:spcPct val="0"/>
              </a:spcBef>
              <a:spcAft>
                <a:spcPct val="0"/>
              </a:spcAft>
              <a:defRPr sz="3200" b="1">
                <a:solidFill>
                  <a:schemeClr val="tx1"/>
                </a:solidFill>
                <a:latin typeface="+mj-lt"/>
                <a:ea typeface="+mj-ea"/>
                <a:cs typeface="+mj-cs"/>
              </a:defRPr>
            </a:lvl1pPr>
            <a:lvl2pPr algn="l" rtl="0" eaLnBrk="1" fontAlgn="base" hangingPunct="1">
              <a:lnSpc>
                <a:spcPct val="90000"/>
              </a:lnSpc>
              <a:spcBef>
                <a:spcPct val="0"/>
              </a:spcBef>
              <a:spcAft>
                <a:spcPct val="0"/>
              </a:spcAft>
              <a:defRPr sz="3200" b="1">
                <a:solidFill>
                  <a:schemeClr val="tx1"/>
                </a:solidFill>
                <a:latin typeface="Arial"/>
              </a:defRPr>
            </a:lvl2pPr>
            <a:lvl3pPr algn="l" rtl="0" eaLnBrk="1" fontAlgn="base" hangingPunct="1">
              <a:lnSpc>
                <a:spcPct val="90000"/>
              </a:lnSpc>
              <a:spcBef>
                <a:spcPct val="0"/>
              </a:spcBef>
              <a:spcAft>
                <a:spcPct val="0"/>
              </a:spcAft>
              <a:defRPr sz="3200" b="1">
                <a:solidFill>
                  <a:schemeClr val="tx1"/>
                </a:solidFill>
                <a:latin typeface="Arial"/>
              </a:defRPr>
            </a:lvl3pPr>
            <a:lvl4pPr algn="l" rtl="0" eaLnBrk="1" fontAlgn="base" hangingPunct="1">
              <a:lnSpc>
                <a:spcPct val="90000"/>
              </a:lnSpc>
              <a:spcBef>
                <a:spcPct val="0"/>
              </a:spcBef>
              <a:spcAft>
                <a:spcPct val="0"/>
              </a:spcAft>
              <a:defRPr sz="3200" b="1">
                <a:solidFill>
                  <a:schemeClr val="tx1"/>
                </a:solidFill>
                <a:latin typeface="Arial"/>
              </a:defRPr>
            </a:lvl4pPr>
            <a:lvl5pPr algn="l" rtl="0" eaLnBrk="1" fontAlgn="base" hangingPunct="1">
              <a:lnSpc>
                <a:spcPct val="90000"/>
              </a:lnSpc>
              <a:spcBef>
                <a:spcPct val="0"/>
              </a:spcBef>
              <a:spcAft>
                <a:spcPct val="0"/>
              </a:spcAft>
              <a:defRPr sz="3200" b="1">
                <a:solidFill>
                  <a:schemeClr val="tx1"/>
                </a:solidFill>
                <a:latin typeface="Arial"/>
              </a:defRPr>
            </a:lvl5pPr>
            <a:lvl6pPr marL="457143" algn="l" rtl="0" eaLnBrk="1" fontAlgn="base" hangingPunct="1">
              <a:lnSpc>
                <a:spcPct val="90000"/>
              </a:lnSpc>
              <a:spcBef>
                <a:spcPct val="0"/>
              </a:spcBef>
              <a:spcAft>
                <a:spcPct val="0"/>
              </a:spcAft>
              <a:defRPr sz="3200" b="1">
                <a:solidFill>
                  <a:schemeClr val="tx1"/>
                </a:solidFill>
                <a:latin typeface="Arial"/>
              </a:defRPr>
            </a:lvl6pPr>
            <a:lvl7pPr marL="914286" algn="l" rtl="0" eaLnBrk="1" fontAlgn="base" hangingPunct="1">
              <a:lnSpc>
                <a:spcPct val="90000"/>
              </a:lnSpc>
              <a:spcBef>
                <a:spcPct val="0"/>
              </a:spcBef>
              <a:spcAft>
                <a:spcPct val="0"/>
              </a:spcAft>
              <a:defRPr sz="3200" b="1">
                <a:solidFill>
                  <a:schemeClr val="tx1"/>
                </a:solidFill>
                <a:latin typeface="Arial"/>
              </a:defRPr>
            </a:lvl7pPr>
            <a:lvl8pPr marL="1371430" algn="l" rtl="0" eaLnBrk="1" fontAlgn="base" hangingPunct="1">
              <a:lnSpc>
                <a:spcPct val="90000"/>
              </a:lnSpc>
              <a:spcBef>
                <a:spcPct val="0"/>
              </a:spcBef>
              <a:spcAft>
                <a:spcPct val="0"/>
              </a:spcAft>
              <a:defRPr sz="3200" b="1">
                <a:solidFill>
                  <a:schemeClr val="tx1"/>
                </a:solidFill>
                <a:latin typeface="Arial"/>
              </a:defRPr>
            </a:lvl8pPr>
            <a:lvl9pPr marL="1828573" algn="l" rtl="0" eaLnBrk="1" fontAlgn="base" hangingPunct="1">
              <a:lnSpc>
                <a:spcPct val="90000"/>
              </a:lnSpc>
              <a:spcBef>
                <a:spcPct val="0"/>
              </a:spcBef>
              <a:spcAft>
                <a:spcPct val="0"/>
              </a:spcAft>
              <a:defRPr sz="3200" b="1">
                <a:solidFill>
                  <a:schemeClr val="tx1"/>
                </a:solidFill>
                <a:latin typeface="Arial"/>
              </a:defRPr>
            </a:lvl9pPr>
          </a:lstStyle>
          <a:p>
            <a:pPr defTabSz="914400"/>
            <a:r>
              <a:rPr lang="en-US"/>
              <a:t>Select Data From the Oncology Pipeline 2023–2026</a:t>
            </a:r>
            <a:r>
              <a:rPr lang="en-US" baseline="30000"/>
              <a:t>a</a:t>
            </a:r>
            <a:r>
              <a:rPr lang="en-US"/>
              <a:t> (Continued)</a:t>
            </a:r>
            <a:endParaRPr lang="en-US" kern="0"/>
          </a:p>
        </p:txBody>
      </p:sp>
      <p:graphicFrame>
        <p:nvGraphicFramePr>
          <p:cNvPr id="26" name="Table 4">
            <a:extLst>
              <a:ext uri="{FF2B5EF4-FFF2-40B4-BE49-F238E27FC236}">
                <a16:creationId xmlns:a16="http://schemas.microsoft.com/office/drawing/2014/main" id="{64FD2022-30FD-820F-C1B8-FC332EE2F8A0}"/>
              </a:ext>
            </a:extLst>
          </p:cNvPr>
          <p:cNvGraphicFramePr>
            <a:graphicFrameLocks noGrp="1"/>
          </p:cNvGraphicFramePr>
          <p:nvPr>
            <p:extLst>
              <p:ext uri="{D42A27DB-BD31-4B8C-83A1-F6EECF244321}">
                <p14:modId xmlns:p14="http://schemas.microsoft.com/office/powerpoint/2010/main" val="4247324214"/>
              </p:ext>
            </p:extLst>
          </p:nvPr>
        </p:nvGraphicFramePr>
        <p:xfrm>
          <a:off x="927792" y="1234883"/>
          <a:ext cx="10924785" cy="3658320"/>
        </p:xfrm>
        <a:graphic>
          <a:graphicData uri="http://schemas.openxmlformats.org/drawingml/2006/table">
            <a:tbl>
              <a:tblPr firstRow="1" bandRow="1">
                <a:effectLst/>
                <a:tableStyleId>{2D5ABB26-0587-4C30-8999-92F81FD0307C}</a:tableStyleId>
              </a:tblPr>
              <a:tblGrid>
                <a:gridCol w="1377834">
                  <a:extLst>
                    <a:ext uri="{9D8B030D-6E8A-4147-A177-3AD203B41FA5}">
                      <a16:colId xmlns:a16="http://schemas.microsoft.com/office/drawing/2014/main" val="1111974374"/>
                    </a:ext>
                  </a:extLst>
                </a:gridCol>
                <a:gridCol w="1377834">
                  <a:extLst>
                    <a:ext uri="{9D8B030D-6E8A-4147-A177-3AD203B41FA5}">
                      <a16:colId xmlns:a16="http://schemas.microsoft.com/office/drawing/2014/main" val="3138607416"/>
                    </a:ext>
                  </a:extLst>
                </a:gridCol>
                <a:gridCol w="1371600">
                  <a:extLst>
                    <a:ext uri="{9D8B030D-6E8A-4147-A177-3AD203B41FA5}">
                      <a16:colId xmlns:a16="http://schemas.microsoft.com/office/drawing/2014/main" val="317433581"/>
                    </a:ext>
                  </a:extLst>
                </a:gridCol>
                <a:gridCol w="698469">
                  <a:extLst>
                    <a:ext uri="{9D8B030D-6E8A-4147-A177-3AD203B41FA5}">
                      <a16:colId xmlns:a16="http://schemas.microsoft.com/office/drawing/2014/main" val="2938613256"/>
                    </a:ext>
                  </a:extLst>
                </a:gridCol>
                <a:gridCol w="3493008">
                  <a:extLst>
                    <a:ext uri="{9D8B030D-6E8A-4147-A177-3AD203B41FA5}">
                      <a16:colId xmlns:a16="http://schemas.microsoft.com/office/drawing/2014/main" val="3921824915"/>
                    </a:ext>
                  </a:extLst>
                </a:gridCol>
                <a:gridCol w="2606040">
                  <a:extLst>
                    <a:ext uri="{9D8B030D-6E8A-4147-A177-3AD203B41FA5}">
                      <a16:colId xmlns:a16="http://schemas.microsoft.com/office/drawing/2014/main" val="1802734026"/>
                    </a:ext>
                  </a:extLst>
                </a:gridCol>
              </a:tblGrid>
              <a:tr h="274320">
                <a:tc>
                  <a:txBody>
                    <a:bodyPr vert="horz" wrap="square"/>
                    <a:lstStyle/>
                    <a:p>
                      <a:pPr algn="ctr"/>
                      <a:r>
                        <a:rPr lang="en-US" sz="1100" b="1">
                          <a:solidFill>
                            <a:schemeClr val="accent6"/>
                          </a:solidFill>
                          <a:latin typeface="+mj-lt"/>
                        </a:rPr>
                        <a:t>Modality </a:t>
                      </a:r>
                    </a:p>
                  </a:txBody>
                  <a:tcPr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76200" cap="flat" cmpd="sng" algn="ctr">
                      <a:no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vert="horz" wrap="square"/>
                    <a:lstStyle/>
                    <a:p>
                      <a:pPr algn="ctr"/>
                      <a:r>
                        <a:rPr lang="en-US" sz="1100" b="1">
                          <a:solidFill>
                            <a:schemeClr val="accent6"/>
                          </a:solidFill>
                          <a:latin typeface="+mj-lt"/>
                        </a:rPr>
                        <a:t>Molecule</a:t>
                      </a:r>
                    </a:p>
                  </a:txBody>
                  <a:tcPr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76200" cap="flat" cmpd="sng" algn="ctr">
                      <a:no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vert="horz" wrap="square"/>
                    <a:lstStyle/>
                    <a:p>
                      <a:pPr algn="ctr"/>
                      <a:r>
                        <a:rPr lang="en-US" sz="1100" b="1">
                          <a:solidFill>
                            <a:schemeClr val="accent6"/>
                          </a:solidFill>
                          <a:latin typeface="+mj-lt"/>
                        </a:rPr>
                        <a:t>MOA</a:t>
                      </a:r>
                    </a:p>
                  </a:txBody>
                  <a:tcPr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76200" cap="flat" cmpd="sng" algn="ctr">
                      <a:no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vert="horz" wrap="square"/>
                    <a:lstStyle/>
                    <a:p>
                      <a:pPr algn="ctr"/>
                      <a:r>
                        <a:rPr lang="en-US" sz="1100" b="1">
                          <a:solidFill>
                            <a:schemeClr val="accent6"/>
                          </a:solidFill>
                          <a:latin typeface="+mj-lt"/>
                        </a:rPr>
                        <a:t>Phase</a:t>
                      </a:r>
                    </a:p>
                  </a:txBody>
                  <a:tcPr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76200" cap="flat" cmpd="sng" algn="ctr">
                      <a:no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vert="horz" wrap="square"/>
                    <a:lstStyle/>
                    <a:p>
                      <a:pPr algn="l"/>
                      <a:r>
                        <a:rPr lang="en-US" sz="1100" b="1">
                          <a:solidFill>
                            <a:schemeClr val="accent6"/>
                          </a:solidFill>
                          <a:latin typeface="+mj-lt"/>
                        </a:rPr>
                        <a:t>Investigational Indication </a:t>
                      </a:r>
                    </a:p>
                  </a:txBody>
                  <a:tcPr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76200" cap="flat" cmpd="sng" algn="ctr">
                      <a:no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vert="horz" wrap="square"/>
                    <a:lstStyle/>
                    <a:p>
                      <a:pPr marL="0" marR="0" lvl="0" indent="0" algn="l" defTabSz="914286" rtl="0" eaLnBrk="1" fontAlgn="auto" latinLnBrk="0" hangingPunct="1">
                        <a:lnSpc>
                          <a:spcPct val="100000"/>
                        </a:lnSpc>
                        <a:spcBef>
                          <a:spcPct val="0"/>
                        </a:spcBef>
                        <a:spcAft>
                          <a:spcPct val="0"/>
                        </a:spcAft>
                        <a:buClrTx/>
                        <a:buSzTx/>
                        <a:buFontTx/>
                        <a:buNone/>
                        <a:defRPr/>
                      </a:pPr>
                      <a:r>
                        <a:rPr lang="en-US" sz="1100" b="1">
                          <a:solidFill>
                            <a:schemeClr val="accent6"/>
                          </a:solidFill>
                          <a:latin typeface="+mj-lt"/>
                        </a:rPr>
                        <a:t>Estimated PCD or Information</a:t>
                      </a:r>
                    </a:p>
                  </a:txBody>
                  <a:tcPr anchor="b">
                    <a:lnL w="6350" cap="flat" cmpd="sng" algn="ctr">
                      <a:solidFill>
                        <a:schemeClr val="bg1"/>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6749742"/>
                  </a:ext>
                </a:extLst>
              </a:tr>
              <a:tr h="720000">
                <a:tc>
                  <a:txBody>
                    <a:bodyPr vert="vert270" wrap="square"/>
                    <a:lstStyle/>
                    <a:p>
                      <a:pPr algn="ctr"/>
                      <a:endParaRPr lang="en-US" sz="700" b="1">
                        <a:solidFill>
                          <a:schemeClr val="tx1"/>
                        </a:solidFill>
                        <a:latin typeface="+mj-lt"/>
                      </a:endParaRPr>
                    </a:p>
                  </a:txBody>
                  <a:tcPr marT="10800" marB="10800" vert="vert270">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alpha val="10000"/>
                      </a:schemeClr>
                    </a:solidFill>
                  </a:tcPr>
                </a:tc>
                <a:tc>
                  <a:txBody>
                    <a:bodyPr vert="horz" wrap="square"/>
                    <a:lstStyle/>
                    <a:p>
                      <a:pPr marL="0" marR="0" indent="0" algn="ctr" defTabSz="914286" rtl="0" eaLnBrk="1" fontAlgn="auto" latinLnBrk="0" hangingPunct="1">
                        <a:lnSpc>
                          <a:spcPct val="100000"/>
                        </a:lnSpc>
                        <a:spcBef>
                          <a:spcPct val="0"/>
                        </a:spcBef>
                        <a:spcAft>
                          <a:spcPts val="600"/>
                        </a:spcAft>
                        <a:buClrTx/>
                        <a:buSzTx/>
                        <a:buFontTx/>
                        <a:buNone/>
                        <a:defRPr/>
                      </a:pPr>
                      <a:r>
                        <a:rPr lang="en-US" sz="1100" b="1" kern="1200">
                          <a:solidFill>
                            <a:schemeClr val="tx1"/>
                          </a:solidFill>
                          <a:latin typeface="+mn-lt"/>
                          <a:ea typeface="+mn-ea"/>
                          <a:cs typeface="+mn-cs"/>
                        </a:rPr>
                        <a:t>Bemarituzumab</a:t>
                      </a:r>
                      <a:r>
                        <a:rPr lang="en-US" sz="1100" b="1" kern="1200" baseline="30000">
                          <a:solidFill>
                            <a:schemeClr val="tx1"/>
                          </a:solidFill>
                          <a:latin typeface="+mn-lt"/>
                          <a:ea typeface="+mn-ea"/>
                          <a:cs typeface="+mn-cs"/>
                        </a:rPr>
                        <a:t>1,b</a:t>
                      </a:r>
                      <a:endParaRPr lang="en-US" sz="1100" b="1" baseline="0">
                        <a:solidFill>
                          <a:schemeClr val="tx1"/>
                        </a:solidFill>
                        <a:latin typeface="+mj-lt"/>
                      </a:endParaRPr>
                    </a:p>
                  </a:txBody>
                  <a:tcPr marT="10800" marB="108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alpha val="10000"/>
                      </a:schemeClr>
                    </a:solidFill>
                  </a:tcPr>
                </a:tc>
                <a:tc>
                  <a:txBody>
                    <a:bodyPr vert="horz" wrap="square"/>
                    <a:lstStyle/>
                    <a:p>
                      <a:pPr algn="ctr">
                        <a:lnSpc>
                          <a:spcPct val="100000"/>
                        </a:lnSpc>
                        <a:spcBef>
                          <a:spcPct val="0"/>
                        </a:spcBef>
                        <a:spcAft>
                          <a:spcPts val="600"/>
                        </a:spcAft>
                      </a:pPr>
                      <a:r>
                        <a:rPr lang="en-US" sz="1100" kern="1200">
                          <a:solidFill>
                            <a:schemeClr val="tx1"/>
                          </a:solidFill>
                          <a:latin typeface="+mn-lt"/>
                          <a:ea typeface="+mn-ea"/>
                          <a:cs typeface="+mn-cs"/>
                        </a:rPr>
                        <a:t>FGFR2b inhibitor</a:t>
                      </a:r>
                      <a:endParaRPr lang="en-US" sz="1100">
                        <a:solidFill>
                          <a:schemeClr val="tx1"/>
                        </a:solidFill>
                        <a:latin typeface="+mj-lt"/>
                      </a:endParaRPr>
                    </a:p>
                  </a:txBody>
                  <a:tcPr marT="10800" marB="10800" anchor="ctr">
                    <a:lnL w="6350" cap="flat" cmpd="sng" algn="ctr">
                      <a:solidFill>
                        <a:schemeClr val="bg1">
                          <a:lumMod val="65000"/>
                        </a:schemeClr>
                      </a:solidFill>
                      <a:prstDash val="solid"/>
                      <a:round/>
                      <a:headEnd type="none" w="med" len="med"/>
                      <a:tailEnd type="none" w="med" len="med"/>
                    </a:lnL>
                    <a:lnR>
                      <a:noFill/>
                    </a:lnR>
                    <a:lnT w="28575" cap="flat" cmpd="sng" algn="ctr">
                      <a:solidFill>
                        <a:schemeClr val="accent6"/>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alpha val="10000"/>
                      </a:schemeClr>
                    </a:solidFill>
                  </a:tcPr>
                </a:tc>
                <a:tc>
                  <a:txBody>
                    <a:bodyPr vert="horz" wrap="square"/>
                    <a:lstStyle/>
                    <a:p>
                      <a:pPr algn="ctr">
                        <a:lnSpc>
                          <a:spcPct val="100000"/>
                        </a:lnSpc>
                        <a:spcBef>
                          <a:spcPct val="0"/>
                        </a:spcBef>
                        <a:spcAft>
                          <a:spcPts val="600"/>
                        </a:spcAft>
                      </a:pPr>
                      <a:r>
                        <a:rPr lang="en-US" sz="1100" b="1" kern="1200">
                          <a:solidFill>
                            <a:schemeClr val="bg1"/>
                          </a:solidFill>
                          <a:latin typeface="+mn-lt"/>
                          <a:ea typeface="+mn-ea"/>
                          <a:cs typeface="+mn-cs"/>
                        </a:rPr>
                        <a:t>3</a:t>
                      </a:r>
                      <a:endParaRPr lang="en-US" sz="1100" b="1">
                        <a:solidFill>
                          <a:schemeClr val="bg1"/>
                        </a:solidFill>
                        <a:latin typeface="+mj-lt"/>
                      </a:endParaRPr>
                    </a:p>
                  </a:txBody>
                  <a:tcPr marT="10800" marB="10800" anchor="ctr">
                    <a:lnL>
                      <a:noFill/>
                    </a:lnL>
                    <a:lnR w="12700" cap="flat" cmpd="sng" algn="ctr">
                      <a:noFill/>
                      <a:prstDash val="solid"/>
                      <a:round/>
                      <a:headEnd type="none" w="med" len="med"/>
                      <a:tailEnd type="none" w="med" len="med"/>
                    </a:lnR>
                    <a:lnT w="28575" cap="flat" cmpd="sng" algn="ctr">
                      <a:solidFill>
                        <a:schemeClr val="accent6"/>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88C765"/>
                    </a:solidFill>
                  </a:tcPr>
                </a:tc>
                <a:tc>
                  <a:txBody>
                    <a:bodyPr vert="horz" wrap="square"/>
                    <a:lstStyle/>
                    <a:p>
                      <a:pPr marL="0" marR="0" lvl="0" indent="0" algn="l" defTabSz="914286" rtl="0" eaLnBrk="1" fontAlgn="auto" latinLnBrk="0" hangingPunct="1">
                        <a:lnSpc>
                          <a:spcPct val="100000"/>
                        </a:lnSpc>
                        <a:spcBef>
                          <a:spcPct val="0"/>
                        </a:spcBef>
                        <a:spcAft>
                          <a:spcPts val="600"/>
                        </a:spcAft>
                        <a:buClrTx/>
                        <a:buSzTx/>
                        <a:buFontTx/>
                        <a:buNone/>
                        <a:defRPr/>
                      </a:pPr>
                      <a:r>
                        <a:rPr lang="en-US" sz="1100" kern="1200">
                          <a:solidFill>
                            <a:schemeClr val="tx1"/>
                          </a:solidFill>
                          <a:latin typeface="+mn-lt"/>
                          <a:ea typeface="+mn-ea"/>
                          <a:cs typeface="+mn-cs"/>
                        </a:rPr>
                        <a:t>Advanced gastric cancer/gastroesophageal junction cancer (</a:t>
                      </a:r>
                      <a:r>
                        <a:rPr lang="en-US" sz="1100" b="0" i="0" kern="1200">
                          <a:solidFill>
                            <a:schemeClr val="tx1"/>
                          </a:solidFill>
                          <a:effectLst/>
                          <a:latin typeface="+mn-lt"/>
                          <a:ea typeface="+mn-ea"/>
                          <a:cs typeface="+mn-cs"/>
                        </a:rPr>
                        <a:t>FORTITUDE-101)</a:t>
                      </a:r>
                      <a:r>
                        <a:rPr lang="en-US" sz="1100" b="0" i="0" kern="1200" baseline="30000">
                          <a:solidFill>
                            <a:schemeClr val="tx1"/>
                          </a:solidFill>
                          <a:effectLst/>
                          <a:latin typeface="+mn-lt"/>
                          <a:ea typeface="+mn-ea"/>
                          <a:cs typeface="+mn-cs"/>
                        </a:rPr>
                        <a:t>2</a:t>
                      </a:r>
                      <a:endParaRPr lang="en-US" sz="1100" baseline="30000">
                        <a:solidFill>
                          <a:schemeClr val="tx1"/>
                        </a:solidFill>
                        <a:latin typeface="+mj-lt"/>
                      </a:endParaRPr>
                    </a:p>
                  </a:txBody>
                  <a:tcPr marT="10800" marB="10800" anchor="ctr">
                    <a:lnL w="1270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5EEF2"/>
                    </a:solidFill>
                  </a:tcPr>
                </a:tc>
                <a:tc>
                  <a:txBody>
                    <a:bodyPr vert="horz" wrap="square"/>
                    <a:lstStyle/>
                    <a:p>
                      <a:pPr marL="0" marR="0" lvl="0" indent="0" algn="l" defTabSz="914309" rtl="0" eaLnBrk="1" fontAlgn="auto" latinLnBrk="0" hangingPunct="1">
                        <a:lnSpc>
                          <a:spcPct val="100000"/>
                        </a:lnSpc>
                        <a:spcBef>
                          <a:spcPct val="0"/>
                        </a:spcBef>
                        <a:spcAft>
                          <a:spcPts val="600"/>
                        </a:spcAft>
                        <a:buClrTx/>
                        <a:buSzTx/>
                        <a:buFontTx/>
                        <a:buNone/>
                        <a:defRPr/>
                      </a:pPr>
                      <a:r>
                        <a:rPr lang="en-US" sz="1100" kern="1200" baseline="0">
                          <a:solidFill>
                            <a:schemeClr val="tx1"/>
                          </a:solidFill>
                          <a:latin typeface="+mn-lt"/>
                          <a:ea typeface="+mn-ea"/>
                          <a:cs typeface="+mn-cs"/>
                        </a:rPr>
                        <a:t>PCD: August 18, 2025</a:t>
                      </a:r>
                      <a:r>
                        <a:rPr lang="en-US" sz="1100" kern="1200" baseline="30000">
                          <a:solidFill>
                            <a:schemeClr val="tx1"/>
                          </a:solidFill>
                          <a:latin typeface="+mn-lt"/>
                          <a:ea typeface="+mn-ea"/>
                          <a:cs typeface="+mn-cs"/>
                        </a:rPr>
                        <a:t>2</a:t>
                      </a:r>
                      <a:endParaRPr lang="en-US" sz="1100" baseline="30000">
                        <a:solidFill>
                          <a:srgbClr val="FF0000"/>
                        </a:solidFill>
                        <a:latin typeface="+mj-lt"/>
                      </a:endParaRPr>
                    </a:p>
                  </a:txBody>
                  <a:tcPr marT="10800" marB="10800" anchor="ctr">
                    <a:lnL w="6350" cap="flat" cmpd="sng" algn="ctr">
                      <a:solidFill>
                        <a:schemeClr val="bg1">
                          <a:lumMod val="65000"/>
                        </a:schemeClr>
                      </a:solidFill>
                      <a:prstDash val="solid"/>
                      <a:round/>
                      <a:headEnd type="none" w="med" len="med"/>
                      <a:tailEnd type="none" w="med" len="med"/>
                    </a:lnL>
                    <a:lnR w="76200" cap="flat" cmpd="sng" algn="ctr">
                      <a:noFill/>
                      <a:prstDash val="solid"/>
                      <a:round/>
                      <a:headEnd type="none" w="med" len="med"/>
                      <a:tailEnd type="none" w="med" len="med"/>
                    </a:lnR>
                    <a:lnT w="28575" cap="flat" cmpd="sng" algn="ctr">
                      <a:solidFill>
                        <a:schemeClr val="accent6"/>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5EEF2"/>
                    </a:solidFill>
                  </a:tcPr>
                </a:tc>
                <a:extLst>
                  <a:ext uri="{0D108BD9-81ED-4DB2-BD59-A6C34878D82A}">
                    <a16:rowId xmlns:a16="http://schemas.microsoft.com/office/drawing/2014/main" val="869988001"/>
                  </a:ext>
                </a:extLst>
              </a:tr>
              <a:tr h="720000">
                <a:tc>
                  <a:txBody>
                    <a:bodyPr vert="vert270" wrap="square"/>
                    <a:lstStyle/>
                    <a:p>
                      <a:pPr algn="ctr"/>
                      <a:endParaRPr lang="en-US" sz="600" b="1">
                        <a:solidFill>
                          <a:schemeClr val="tx1"/>
                        </a:solidFill>
                        <a:latin typeface="+mj-lt"/>
                      </a:endParaRPr>
                    </a:p>
                  </a:txBody>
                  <a:tcPr marT="10800" marB="10800" vert="vert270">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vert="horz" wrap="square"/>
                    <a:lstStyle/>
                    <a:p>
                      <a:pPr marL="0" marR="0" lvl="0" indent="0" algn="ctr" defTabSz="914286" rtl="0" eaLnBrk="1" fontAlgn="auto" latinLnBrk="0" hangingPunct="1">
                        <a:lnSpc>
                          <a:spcPct val="100000"/>
                        </a:lnSpc>
                        <a:spcBef>
                          <a:spcPct val="0"/>
                        </a:spcBef>
                        <a:spcAft>
                          <a:spcPts val="600"/>
                        </a:spcAft>
                        <a:buClrTx/>
                        <a:buSzTx/>
                        <a:buFontTx/>
                        <a:buNone/>
                        <a:defRPr/>
                      </a:pPr>
                      <a:r>
                        <a:rPr lang="en-US" sz="1100" b="1" kern="1200" err="1">
                          <a:solidFill>
                            <a:schemeClr val="tx1"/>
                          </a:solidFill>
                          <a:latin typeface="+mn-lt"/>
                          <a:ea typeface="+mn-ea"/>
                          <a:cs typeface="+mn-cs"/>
                        </a:rPr>
                        <a:t>Nplate</a:t>
                      </a:r>
                      <a:r>
                        <a:rPr lang="en-US" sz="1100" b="1" kern="1200" baseline="30000">
                          <a:solidFill>
                            <a:schemeClr val="tx1"/>
                          </a:solidFill>
                          <a:latin typeface="+mn-lt"/>
                          <a:ea typeface="+mn-ea"/>
                          <a:cs typeface="+mn-cs"/>
                        </a:rPr>
                        <a:t>®</a:t>
                      </a:r>
                      <a:r>
                        <a:rPr lang="en-US" sz="1100" b="1" kern="1200">
                          <a:solidFill>
                            <a:schemeClr val="tx1"/>
                          </a:solidFill>
                          <a:latin typeface="+mn-lt"/>
                          <a:ea typeface="+mn-ea"/>
                          <a:cs typeface="+mn-cs"/>
                        </a:rPr>
                        <a:t> </a:t>
                      </a:r>
                      <a:br>
                        <a:rPr lang="en-US" sz="1100" b="1" kern="1200">
                          <a:solidFill>
                            <a:schemeClr val="tx1"/>
                          </a:solidFill>
                          <a:latin typeface="+mn-lt"/>
                          <a:ea typeface="+mn-ea"/>
                          <a:cs typeface="+mn-cs"/>
                        </a:rPr>
                      </a:br>
                      <a:r>
                        <a:rPr lang="en-US" sz="900" b="1" kern="1200">
                          <a:solidFill>
                            <a:schemeClr val="tx1"/>
                          </a:solidFill>
                          <a:latin typeface="+mn-lt"/>
                          <a:ea typeface="+mn-ea"/>
                          <a:cs typeface="+mn-cs"/>
                        </a:rPr>
                        <a:t>(romiplostim)</a:t>
                      </a:r>
                      <a:r>
                        <a:rPr lang="en-US" sz="900" b="1" kern="1200" baseline="30000">
                          <a:solidFill>
                            <a:schemeClr val="tx1"/>
                          </a:solidFill>
                          <a:latin typeface="+mn-lt"/>
                          <a:ea typeface="+mn-ea"/>
                          <a:cs typeface="+mn-cs"/>
                        </a:rPr>
                        <a:t>1</a:t>
                      </a:r>
                      <a:endParaRPr lang="en-US" sz="1100" b="1" baseline="30000">
                        <a:solidFill>
                          <a:schemeClr val="tx1"/>
                        </a:solidFill>
                        <a:latin typeface="+mj-lt"/>
                      </a:endParaRPr>
                    </a:p>
                  </a:txBody>
                  <a:tcPr marT="10800" marB="108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vert="horz" wrap="square"/>
                    <a:lstStyle/>
                    <a:p>
                      <a:pPr marL="0" marR="0" lvl="0" indent="0" algn="ctr" defTabSz="914286" rtl="0" eaLnBrk="1" fontAlgn="auto" latinLnBrk="0" hangingPunct="1">
                        <a:lnSpc>
                          <a:spcPct val="100000"/>
                        </a:lnSpc>
                        <a:spcBef>
                          <a:spcPct val="0"/>
                        </a:spcBef>
                        <a:spcAft>
                          <a:spcPts val="600"/>
                        </a:spcAft>
                        <a:buClrTx/>
                        <a:buSzTx/>
                        <a:buFontTx/>
                        <a:buNone/>
                        <a:defRPr/>
                      </a:pPr>
                      <a:r>
                        <a:rPr lang="en-US" sz="1100" kern="1200">
                          <a:solidFill>
                            <a:schemeClr val="tx1"/>
                          </a:solidFill>
                          <a:latin typeface="+mn-lt"/>
                          <a:ea typeface="+mn-ea"/>
                          <a:cs typeface="+mn-cs"/>
                        </a:rPr>
                        <a:t>TPO-RA agonist</a:t>
                      </a:r>
                      <a:endParaRPr lang="en-US" sz="1100">
                        <a:solidFill>
                          <a:schemeClr val="tx1"/>
                        </a:solidFill>
                        <a:latin typeface="+mj-lt"/>
                      </a:endParaRPr>
                    </a:p>
                  </a:txBody>
                  <a:tcPr marT="10800" marB="10800" anchor="ctr">
                    <a:lnL w="635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vert="horz" wrap="square"/>
                    <a:lstStyle/>
                    <a:p>
                      <a:pPr algn="ctr">
                        <a:lnSpc>
                          <a:spcPct val="100000"/>
                        </a:lnSpc>
                        <a:spcBef>
                          <a:spcPct val="0"/>
                        </a:spcBef>
                        <a:spcAft>
                          <a:spcPts val="600"/>
                        </a:spcAft>
                      </a:pPr>
                      <a:r>
                        <a:rPr lang="en-US" sz="1100" b="1">
                          <a:solidFill>
                            <a:schemeClr val="bg1"/>
                          </a:solidFill>
                          <a:latin typeface="+mj-lt"/>
                        </a:rPr>
                        <a:t>3</a:t>
                      </a:r>
                    </a:p>
                  </a:txBody>
                  <a:tcPr marT="10800" marB="10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vert="horz" wrap="square"/>
                    <a:lstStyle/>
                    <a:p>
                      <a:pPr marL="0" marR="0" indent="0" algn="l" defTabSz="914286" rtl="0" eaLnBrk="1" fontAlgn="auto" latinLnBrk="0" hangingPunct="1">
                        <a:lnSpc>
                          <a:spcPct val="100000"/>
                        </a:lnSpc>
                        <a:spcBef>
                          <a:spcPct val="0"/>
                        </a:spcBef>
                        <a:spcAft>
                          <a:spcPts val="600"/>
                        </a:spcAft>
                        <a:buClrTx/>
                        <a:buSzTx/>
                        <a:buFontTx/>
                        <a:buNone/>
                        <a:defRPr/>
                      </a:pPr>
                      <a:r>
                        <a:rPr lang="en-US" sz="1100"/>
                        <a:t>Chemotherapy-induced thrombocytopenia (RECITE; PROCLAIM</a:t>
                      </a:r>
                      <a:r>
                        <a:rPr lang="en-US" sz="1100" b="0" i="0" kern="1200">
                          <a:solidFill>
                            <a:schemeClr val="tx1"/>
                          </a:solidFill>
                          <a:effectLst/>
                          <a:latin typeface="+mn-lt"/>
                          <a:ea typeface="+mn-ea"/>
                          <a:cs typeface="+mn-cs"/>
                        </a:rPr>
                        <a:t>)</a:t>
                      </a:r>
                      <a:r>
                        <a:rPr lang="en-US" sz="1100" b="0" i="0" kern="1200" baseline="30000">
                          <a:solidFill>
                            <a:schemeClr val="tx1"/>
                          </a:solidFill>
                          <a:effectLst/>
                          <a:latin typeface="+mn-lt"/>
                          <a:ea typeface="+mn-ea"/>
                          <a:cs typeface="+mn-cs"/>
                        </a:rPr>
                        <a:t>3</a:t>
                      </a:r>
                      <a:r>
                        <a:rPr lang="en-US" sz="1100" baseline="30000"/>
                        <a:t>,4</a:t>
                      </a:r>
                      <a:endParaRPr lang="en-US" sz="1100" i="0" baseline="30000">
                        <a:solidFill>
                          <a:schemeClr val="tx1"/>
                        </a:solidFill>
                        <a:latin typeface="+mj-lt"/>
                      </a:endParaRPr>
                    </a:p>
                  </a:txBody>
                  <a:tcPr marT="10800" marB="10800" anchor="ctr">
                    <a:lnL w="1270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vert="horz" wrap="square"/>
                    <a:lstStyle/>
                    <a:p>
                      <a:pPr marL="0" marR="0" lvl="0" indent="0" algn="l" defTabSz="914309" rtl="0" eaLnBrk="1" fontAlgn="auto" latinLnBrk="0" hangingPunct="1">
                        <a:lnSpc>
                          <a:spcPct val="100000"/>
                        </a:lnSpc>
                        <a:spcBef>
                          <a:spcPct val="0"/>
                        </a:spcBef>
                        <a:spcAft>
                          <a:spcPts val="600"/>
                        </a:spcAft>
                        <a:buClrTx/>
                        <a:buSzTx/>
                        <a:buFontTx/>
                        <a:buNone/>
                        <a:defRPr/>
                      </a:pPr>
                      <a:r>
                        <a:rPr lang="en-US" sz="1100" kern="1200">
                          <a:solidFill>
                            <a:schemeClr val="tx1"/>
                          </a:solidFill>
                          <a:latin typeface="+mn-lt"/>
                          <a:ea typeface="+mn-ea"/>
                          <a:cs typeface="+mn-cs"/>
                        </a:rPr>
                        <a:t>PCD: August 29, 2023; PCD: April 28, 2024</a:t>
                      </a:r>
                      <a:r>
                        <a:rPr lang="en-US" sz="1100" kern="1200" baseline="30000">
                          <a:solidFill>
                            <a:schemeClr val="tx1"/>
                          </a:solidFill>
                          <a:latin typeface="+mn-lt"/>
                          <a:ea typeface="+mn-ea"/>
                          <a:cs typeface="+mn-cs"/>
                        </a:rPr>
                        <a:t>3,4</a:t>
                      </a:r>
                      <a:endParaRPr lang="en-US" sz="1100">
                        <a:solidFill>
                          <a:schemeClr val="tx1"/>
                        </a:solidFill>
                        <a:latin typeface="+mj-lt"/>
                      </a:endParaRPr>
                    </a:p>
                  </a:txBody>
                  <a:tcPr marT="10800" marB="10800" anchor="ctr">
                    <a:lnL w="6350" cap="flat" cmpd="sng" algn="ctr">
                      <a:solidFill>
                        <a:schemeClr val="bg1">
                          <a:lumMod val="65000"/>
                        </a:schemeClr>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86840906"/>
                  </a:ext>
                </a:extLst>
              </a:tr>
              <a:tr h="720000">
                <a:tc>
                  <a:txBody>
                    <a:bodyPr vert="vert270" wrap="square"/>
                    <a:lstStyle/>
                    <a:p>
                      <a:pPr algn="ctr"/>
                      <a:endParaRPr lang="en-US" sz="600">
                        <a:solidFill>
                          <a:schemeClr val="tx1"/>
                        </a:solidFill>
                        <a:latin typeface="+mj-lt"/>
                      </a:endParaRPr>
                    </a:p>
                  </a:txBody>
                  <a:tcPr marT="10800" marB="10800" vert="vert270">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5EEF2"/>
                    </a:solidFill>
                  </a:tcPr>
                </a:tc>
                <a:tc>
                  <a:txBody>
                    <a:bodyPr vert="horz" wrap="square"/>
                    <a:lstStyle/>
                    <a:p>
                      <a:pPr algn="ctr">
                        <a:lnSpc>
                          <a:spcPct val="100000"/>
                        </a:lnSpc>
                        <a:spcBef>
                          <a:spcPct val="0"/>
                        </a:spcBef>
                        <a:spcAft>
                          <a:spcPts val="600"/>
                        </a:spcAft>
                      </a:pPr>
                      <a:r>
                        <a:rPr lang="en-US" sz="1100" b="1" kern="1200">
                          <a:solidFill>
                            <a:schemeClr val="tx1"/>
                          </a:solidFill>
                          <a:latin typeface="+mn-lt"/>
                          <a:ea typeface="+mn-ea"/>
                          <a:cs typeface="+mn-cs"/>
                        </a:rPr>
                        <a:t>TARLATAMAB </a:t>
                      </a:r>
                      <a:r>
                        <a:rPr lang="en-US" sz="900" b="1" kern="1200">
                          <a:solidFill>
                            <a:schemeClr val="tx1"/>
                          </a:solidFill>
                          <a:latin typeface="+mn-lt"/>
                          <a:ea typeface="+mn-ea"/>
                          <a:cs typeface="+mn-cs"/>
                        </a:rPr>
                        <a:t>(formerly AMG 757)</a:t>
                      </a:r>
                      <a:r>
                        <a:rPr lang="en-US" sz="900" b="1" kern="1200" baseline="30000">
                          <a:solidFill>
                            <a:schemeClr val="tx1"/>
                          </a:solidFill>
                          <a:latin typeface="+mn-lt"/>
                          <a:ea typeface="+mn-ea"/>
                          <a:cs typeface="+mn-cs"/>
                        </a:rPr>
                        <a:t>1</a:t>
                      </a:r>
                      <a:endParaRPr lang="en-US" sz="1100" b="1" baseline="30000">
                        <a:solidFill>
                          <a:schemeClr val="tx1"/>
                        </a:solidFill>
                        <a:latin typeface="+mj-lt"/>
                      </a:endParaRPr>
                    </a:p>
                  </a:txBody>
                  <a:tcPr marT="10800" marB="108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5EEF2"/>
                    </a:solidFill>
                  </a:tcPr>
                </a:tc>
                <a:tc>
                  <a:txBody>
                    <a:bodyPr vert="horz" wrap="square"/>
                    <a:lstStyle/>
                    <a:p>
                      <a:pPr algn="ctr">
                        <a:lnSpc>
                          <a:spcPct val="100000"/>
                        </a:lnSpc>
                        <a:spcBef>
                          <a:spcPct val="0"/>
                        </a:spcBef>
                        <a:spcAft>
                          <a:spcPct val="0"/>
                        </a:spcAft>
                      </a:pPr>
                      <a:r>
                        <a:rPr lang="en-US" sz="1100" kern="1200">
                          <a:solidFill>
                            <a:schemeClr val="tx1"/>
                          </a:solidFill>
                          <a:latin typeface="+mn-lt"/>
                          <a:ea typeface="+mn-ea"/>
                          <a:cs typeface="+mn-cs"/>
                        </a:rPr>
                        <a:t>HLE anti-DLL3 x anti-CD3</a:t>
                      </a:r>
                      <a:endParaRPr lang="en-US" sz="1100">
                        <a:solidFill>
                          <a:schemeClr val="tx1"/>
                        </a:solidFill>
                        <a:latin typeface="+mj-lt"/>
                      </a:endParaRPr>
                    </a:p>
                  </a:txBody>
                  <a:tcPr marT="10800" marB="10800" anchor="ctr">
                    <a:lnL w="635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5EEF2"/>
                    </a:solidFill>
                  </a:tcPr>
                </a:tc>
                <a:tc>
                  <a:txBody>
                    <a:bodyPr vert="horz" wrap="square"/>
                    <a:lstStyle/>
                    <a:p>
                      <a:pPr algn="ctr">
                        <a:lnSpc>
                          <a:spcPct val="100000"/>
                        </a:lnSpc>
                        <a:spcBef>
                          <a:spcPct val="0"/>
                        </a:spcBef>
                        <a:spcAft>
                          <a:spcPts val="600"/>
                        </a:spcAft>
                      </a:pPr>
                      <a:r>
                        <a:rPr lang="en-US" sz="1100" b="1" kern="1200">
                          <a:solidFill>
                            <a:schemeClr val="bg1"/>
                          </a:solidFill>
                          <a:latin typeface="+mn-lt"/>
                          <a:ea typeface="+mn-ea"/>
                          <a:cs typeface="+mn-cs"/>
                        </a:rPr>
                        <a:t>2</a:t>
                      </a:r>
                      <a:endParaRPr lang="en-US" sz="1100" b="1">
                        <a:solidFill>
                          <a:schemeClr val="bg1"/>
                        </a:solidFill>
                        <a:latin typeface="+mj-lt"/>
                      </a:endParaRPr>
                    </a:p>
                  </a:txBody>
                  <a:tcPr marT="10800" marB="10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vert="horz" wrap="square"/>
                    <a:lstStyle/>
                    <a:p>
                      <a:pPr marL="0" marR="0" lvl="0" indent="0" algn="l" defTabSz="914286" rtl="0" eaLnBrk="1" fontAlgn="auto" latinLnBrk="0" hangingPunct="1">
                        <a:lnSpc>
                          <a:spcPct val="100000"/>
                        </a:lnSpc>
                        <a:spcBef>
                          <a:spcPct val="0"/>
                        </a:spcBef>
                        <a:spcAft>
                          <a:spcPts val="600"/>
                        </a:spcAft>
                        <a:buClrTx/>
                        <a:buSzTx/>
                        <a:buFontTx/>
                        <a:buNone/>
                        <a:defRPr/>
                      </a:pPr>
                      <a:r>
                        <a:rPr lang="en-US" sz="1100" kern="1200">
                          <a:solidFill>
                            <a:schemeClr val="tx1"/>
                          </a:solidFill>
                          <a:latin typeface="+mn-lt"/>
                          <a:ea typeface="+mn-ea"/>
                          <a:cs typeface="+mn-cs"/>
                        </a:rPr>
                        <a:t>Relapsed/refractory small cell lung cancer </a:t>
                      </a:r>
                      <a:br>
                        <a:rPr lang="en-US" sz="1100" kern="1200">
                          <a:solidFill>
                            <a:schemeClr val="tx1"/>
                          </a:solidFill>
                          <a:latin typeface="+mn-lt"/>
                          <a:ea typeface="+mn-ea"/>
                          <a:cs typeface="+mn-cs"/>
                        </a:rPr>
                      </a:br>
                      <a:r>
                        <a:rPr lang="en-US" sz="1100" kern="1200">
                          <a:solidFill>
                            <a:schemeClr val="tx1"/>
                          </a:solidFill>
                          <a:latin typeface="+mn-lt"/>
                          <a:ea typeface="+mn-ea"/>
                          <a:cs typeface="+mn-cs"/>
                        </a:rPr>
                        <a:t>(</a:t>
                      </a:r>
                      <a:r>
                        <a:rPr lang="en-US" sz="1100" b="0" i="0" kern="1200">
                          <a:solidFill>
                            <a:schemeClr val="tx1"/>
                          </a:solidFill>
                          <a:effectLst/>
                          <a:latin typeface="+mn-lt"/>
                          <a:ea typeface="+mn-ea"/>
                          <a:cs typeface="+mn-cs"/>
                        </a:rPr>
                        <a:t>DeLLphi-301</a:t>
                      </a:r>
                      <a:r>
                        <a:rPr lang="en-US" sz="1100" b="0" kern="1200" baseline="0">
                          <a:solidFill>
                            <a:schemeClr val="tx1"/>
                          </a:solidFill>
                          <a:latin typeface="+mn-lt"/>
                          <a:ea typeface="+mn-ea"/>
                          <a:cs typeface="+mn-cs"/>
                        </a:rPr>
                        <a:t>)</a:t>
                      </a:r>
                      <a:r>
                        <a:rPr lang="en-US" sz="1100" b="0" kern="1200" baseline="30000">
                          <a:solidFill>
                            <a:schemeClr val="tx1"/>
                          </a:solidFill>
                          <a:latin typeface="+mn-lt"/>
                          <a:ea typeface="+mn-ea"/>
                          <a:cs typeface="+mn-cs"/>
                        </a:rPr>
                        <a:t>5</a:t>
                      </a:r>
                    </a:p>
                  </a:txBody>
                  <a:tcPr marT="10800" marB="10800" anchor="ctr">
                    <a:lnL w="1270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5EEF2"/>
                    </a:solidFill>
                  </a:tcPr>
                </a:tc>
                <a:tc>
                  <a:txBody>
                    <a:bodyPr vert="horz" wrap="square"/>
                    <a:lstStyle/>
                    <a:p>
                      <a:pPr marL="0" marR="0" lvl="0" indent="0" algn="l" defTabSz="914309" rtl="0" eaLnBrk="1" fontAlgn="auto" latinLnBrk="0" hangingPunct="1">
                        <a:lnSpc>
                          <a:spcPct val="100000"/>
                        </a:lnSpc>
                        <a:spcBef>
                          <a:spcPct val="0"/>
                        </a:spcBef>
                        <a:spcAft>
                          <a:spcPts val="600"/>
                        </a:spcAft>
                        <a:buClrTx/>
                        <a:buSzTx/>
                        <a:buFontTx/>
                        <a:buNone/>
                        <a:defRPr/>
                      </a:pPr>
                      <a:r>
                        <a:rPr lang="en-US" sz="1100" kern="1200">
                          <a:solidFill>
                            <a:schemeClr val="tx1"/>
                          </a:solidFill>
                          <a:latin typeface="+mn-lt"/>
                          <a:ea typeface="+mn-ea"/>
                          <a:cs typeface="+mn-cs"/>
                        </a:rPr>
                        <a:t>PCD: June 21, 2023</a:t>
                      </a:r>
                      <a:r>
                        <a:rPr lang="en-US" sz="1100" kern="1200" baseline="30000">
                          <a:solidFill>
                            <a:schemeClr val="tx1"/>
                          </a:solidFill>
                          <a:latin typeface="+mn-lt"/>
                          <a:ea typeface="+mn-ea"/>
                          <a:cs typeface="+mn-cs"/>
                        </a:rPr>
                        <a:t>5</a:t>
                      </a:r>
                      <a:endParaRPr lang="en-US" sz="1100" strike="sngStrike" baseline="30000">
                        <a:solidFill>
                          <a:schemeClr val="tx1"/>
                        </a:solidFill>
                        <a:latin typeface="+mj-lt"/>
                      </a:endParaRPr>
                    </a:p>
                  </a:txBody>
                  <a:tcPr marT="10800" marB="10800" anchor="ctr">
                    <a:lnL w="6350" cap="flat" cmpd="sng" algn="ctr">
                      <a:solidFill>
                        <a:schemeClr val="bg1">
                          <a:lumMod val="65000"/>
                        </a:schemeClr>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5EEF2"/>
                    </a:solidFill>
                  </a:tcPr>
                </a:tc>
                <a:extLst>
                  <a:ext uri="{0D108BD9-81ED-4DB2-BD59-A6C34878D82A}">
                    <a16:rowId xmlns:a16="http://schemas.microsoft.com/office/drawing/2014/main" val="496177228"/>
                  </a:ext>
                </a:extLst>
              </a:tr>
              <a:tr h="612000">
                <a:tc>
                  <a:txBody>
                    <a:bodyPr vert="vert270" wrap="square"/>
                    <a:lstStyle/>
                    <a:p>
                      <a:pPr algn="ctr"/>
                      <a:endParaRPr lang="en-US" sz="600">
                        <a:solidFill>
                          <a:schemeClr val="tx1"/>
                        </a:solidFill>
                        <a:latin typeface="+mj-lt"/>
                      </a:endParaRPr>
                    </a:p>
                  </a:txBody>
                  <a:tcPr marT="10800" marB="10800" vert="vert270">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rowSpan="2">
                  <a:txBody>
                    <a:bodyPr vert="horz" wrap="square"/>
                    <a:lstStyle/>
                    <a:p>
                      <a:pPr algn="ctr">
                        <a:lnSpc>
                          <a:spcPct val="100000"/>
                        </a:lnSpc>
                        <a:spcBef>
                          <a:spcPct val="0"/>
                        </a:spcBef>
                        <a:spcAft>
                          <a:spcPts val="600"/>
                        </a:spcAft>
                      </a:pPr>
                      <a:r>
                        <a:rPr lang="en-US" sz="1100" b="1" baseline="0" err="1">
                          <a:solidFill>
                            <a:schemeClr val="tx1"/>
                          </a:solidFill>
                          <a:latin typeface="+mn-lt"/>
                        </a:rPr>
                        <a:t>Kyprolis</a:t>
                      </a:r>
                      <a:r>
                        <a:rPr lang="en-US" sz="1100" b="1" baseline="30000">
                          <a:solidFill>
                            <a:schemeClr val="tx1"/>
                          </a:solidFill>
                          <a:latin typeface="+mn-lt"/>
                        </a:rPr>
                        <a:t>®</a:t>
                      </a:r>
                    </a:p>
                    <a:p>
                      <a:pPr algn="ctr">
                        <a:lnSpc>
                          <a:spcPct val="100000"/>
                        </a:lnSpc>
                        <a:spcBef>
                          <a:spcPct val="0"/>
                        </a:spcBef>
                        <a:spcAft>
                          <a:spcPts val="600"/>
                        </a:spcAft>
                      </a:pPr>
                      <a:r>
                        <a:rPr lang="en-US" sz="1000" b="1" baseline="0">
                          <a:solidFill>
                            <a:schemeClr val="tx1"/>
                          </a:solidFill>
                          <a:latin typeface="+mn-lt"/>
                        </a:rPr>
                        <a:t>(carfilzomib)</a:t>
                      </a:r>
                      <a:r>
                        <a:rPr lang="en-US" sz="1000" b="1" baseline="30000">
                          <a:solidFill>
                            <a:schemeClr val="tx1"/>
                          </a:solidFill>
                          <a:latin typeface="+mn-lt"/>
                        </a:rPr>
                        <a:t>1,6</a:t>
                      </a:r>
                      <a:endParaRPr lang="en-US" sz="1000" b="1" baseline="0">
                        <a:solidFill>
                          <a:schemeClr val="tx1"/>
                        </a:solidFill>
                        <a:latin typeface="+mn-lt"/>
                      </a:endParaRPr>
                    </a:p>
                  </a:txBody>
                  <a:tcPr marT="10800" marB="108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rowSpan="2">
                  <a:txBody>
                    <a:bodyPr vert="horz" wrap="square"/>
                    <a:lstStyle/>
                    <a:p>
                      <a:pPr marL="0" marR="0" lvl="0" indent="0" algn="ctr" defTabSz="914286" rtl="0" eaLnBrk="1" fontAlgn="auto" latinLnBrk="0" hangingPunct="1">
                        <a:lnSpc>
                          <a:spcPct val="100000"/>
                        </a:lnSpc>
                        <a:spcBef>
                          <a:spcPct val="0"/>
                        </a:spcBef>
                        <a:spcAft>
                          <a:spcPts val="600"/>
                        </a:spcAft>
                        <a:buClrTx/>
                        <a:buSzTx/>
                        <a:buFontTx/>
                        <a:buNone/>
                        <a:defRPr/>
                      </a:pPr>
                      <a:r>
                        <a:rPr lang="en-US" sz="1100">
                          <a:solidFill>
                            <a:schemeClr val="tx1"/>
                          </a:solidFill>
                          <a:latin typeface="+mn-lt"/>
                        </a:rPr>
                        <a:t>Proteasome inhibitor</a:t>
                      </a:r>
                    </a:p>
                  </a:txBody>
                  <a:tcPr marT="10800" marB="10800" anchor="ctr">
                    <a:lnL w="635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vert="horz" wrap="square"/>
                    <a:lstStyle/>
                    <a:p>
                      <a:pPr algn="ctr">
                        <a:lnSpc>
                          <a:spcPct val="100000"/>
                        </a:lnSpc>
                        <a:spcBef>
                          <a:spcPct val="0"/>
                        </a:spcBef>
                        <a:spcAft>
                          <a:spcPts val="600"/>
                        </a:spcAft>
                      </a:pPr>
                      <a:r>
                        <a:rPr lang="en-US" sz="1100" b="1">
                          <a:solidFill>
                            <a:schemeClr val="bg1"/>
                          </a:solidFill>
                          <a:latin typeface="+mn-lt"/>
                        </a:rPr>
                        <a:t>3</a:t>
                      </a:r>
                    </a:p>
                  </a:txBody>
                  <a:tcPr marT="10800" marB="10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7030A0"/>
                    </a:solidFill>
                  </a:tcPr>
                </a:tc>
                <a:tc>
                  <a:txBody>
                    <a:bodyPr vert="horz" wrap="square"/>
                    <a:lstStyle/>
                    <a:p>
                      <a:pPr marL="0" marR="0" indent="0" algn="l" defTabSz="914286" rtl="0" eaLnBrk="1" fontAlgn="auto" latinLnBrk="0" hangingPunct="1">
                        <a:lnSpc>
                          <a:spcPct val="100000"/>
                        </a:lnSpc>
                        <a:spcBef>
                          <a:spcPct val="0"/>
                        </a:spcBef>
                        <a:spcAft>
                          <a:spcPts val="600"/>
                        </a:spcAft>
                        <a:buClrTx/>
                        <a:buSzTx/>
                        <a:buFontTx/>
                        <a:buNone/>
                        <a:defRPr/>
                      </a:pPr>
                      <a:r>
                        <a:rPr lang="en-US" sz="1100" i="0" baseline="0">
                          <a:solidFill>
                            <a:schemeClr val="tx1"/>
                          </a:solidFill>
                          <a:latin typeface="+mn-lt"/>
                        </a:rPr>
                        <a:t>Relapsed/refractory multiple myeloma (ARROW-2)</a:t>
                      </a:r>
                      <a:r>
                        <a:rPr lang="en-US" sz="1100" i="0" baseline="30000">
                          <a:solidFill>
                            <a:schemeClr val="tx1"/>
                          </a:solidFill>
                          <a:latin typeface="+mn-lt"/>
                        </a:rPr>
                        <a:t>7</a:t>
                      </a:r>
                      <a:endParaRPr lang="en-US" sz="1100" i="0" baseline="0">
                        <a:solidFill>
                          <a:schemeClr val="tx1"/>
                        </a:solidFill>
                        <a:latin typeface="+mn-lt"/>
                      </a:endParaRPr>
                    </a:p>
                  </a:txBody>
                  <a:tcPr marT="10800" marB="10800" anchor="ctr">
                    <a:lnL w="1270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vert="horz" wrap="square"/>
                    <a:lstStyle/>
                    <a:p>
                      <a:pPr marL="0" marR="0" lvl="0" indent="0" algn="l" defTabSz="914309" rtl="0" eaLnBrk="1" fontAlgn="auto" latinLnBrk="0" hangingPunct="1">
                        <a:lnSpc>
                          <a:spcPct val="100000"/>
                        </a:lnSpc>
                        <a:spcBef>
                          <a:spcPct val="0"/>
                        </a:spcBef>
                        <a:spcAft>
                          <a:spcPts val="600"/>
                        </a:spcAft>
                        <a:buClrTx/>
                        <a:buSzTx/>
                        <a:buFontTx/>
                        <a:buNone/>
                        <a:defRPr/>
                      </a:pPr>
                      <a:r>
                        <a:rPr lang="en-US" sz="1100" kern="1200">
                          <a:solidFill>
                            <a:schemeClr val="tx1"/>
                          </a:solidFill>
                          <a:latin typeface="+mn-lt"/>
                          <a:ea typeface="+mn-ea"/>
                          <a:cs typeface="+mn-cs"/>
                        </a:rPr>
                        <a:t>PCD: February 28, 2023</a:t>
                      </a:r>
                      <a:r>
                        <a:rPr lang="en-US" sz="1100" kern="1200" baseline="30000">
                          <a:solidFill>
                            <a:schemeClr val="tx1"/>
                          </a:solidFill>
                          <a:latin typeface="+mn-lt"/>
                          <a:ea typeface="+mn-ea"/>
                          <a:cs typeface="+mn-cs"/>
                        </a:rPr>
                        <a:t>7</a:t>
                      </a:r>
                      <a:endParaRPr lang="en-US" sz="1100">
                        <a:solidFill>
                          <a:schemeClr val="tx1"/>
                        </a:solidFill>
                        <a:latin typeface="+mn-lt"/>
                      </a:endParaRPr>
                    </a:p>
                  </a:txBody>
                  <a:tcPr marT="10800" marB="10800" anchor="ctr">
                    <a:lnL w="6350" cap="flat" cmpd="sng" algn="ctr">
                      <a:solidFill>
                        <a:schemeClr val="bg1">
                          <a:lumMod val="65000"/>
                        </a:schemeClr>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3039682"/>
                  </a:ext>
                </a:extLst>
              </a:tr>
              <a:tr h="612000">
                <a:tc>
                  <a:txBody>
                    <a:bodyPr vert="vert270" wrap="square"/>
                    <a:lstStyle/>
                    <a:p>
                      <a:pPr algn="ctr"/>
                      <a:endParaRPr lang="en-US" sz="600">
                        <a:solidFill>
                          <a:schemeClr val="tx1"/>
                        </a:solidFill>
                        <a:latin typeface="+mj-lt"/>
                      </a:endParaRPr>
                    </a:p>
                  </a:txBody>
                  <a:tcPr marT="10800" marB="10800" vert="vert270">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vMerge="1">
                  <a:txBody>
                    <a:bodyPr vert="horz" wrap="square"/>
                    <a:lstStyle/>
                    <a:p>
                      <a:endParaRPr lang="en-US"/>
                    </a:p>
                  </a:txBody>
                  <a:tcP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vMerge="1">
                  <a:txBody>
                    <a:bodyPr vert="horz" wrap="square"/>
                    <a:lstStyle/>
                    <a:p>
                      <a:endParaRPr lang="en-US"/>
                    </a:p>
                  </a:txBody>
                  <a:tcPr>
                    <a:lnL w="635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vert="horz" wrap="square"/>
                    <a:lstStyle/>
                    <a:p>
                      <a:pPr algn="ctr">
                        <a:lnSpc>
                          <a:spcPct val="100000"/>
                        </a:lnSpc>
                        <a:spcBef>
                          <a:spcPct val="0"/>
                        </a:spcBef>
                        <a:spcAft>
                          <a:spcPts val="600"/>
                        </a:spcAft>
                      </a:pPr>
                      <a:r>
                        <a:rPr lang="en-US" sz="1100" b="1">
                          <a:solidFill>
                            <a:schemeClr val="bg1"/>
                          </a:solidFill>
                          <a:latin typeface="+mn-lt"/>
                        </a:rPr>
                        <a:t>2</a:t>
                      </a:r>
                    </a:p>
                  </a:txBody>
                  <a:tcPr marT="10800" marB="10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rgbClr val="7030A0"/>
                    </a:solidFill>
                  </a:tcPr>
                </a:tc>
                <a:tc>
                  <a:txBody>
                    <a:bodyPr vert="horz" wrap="square"/>
                    <a:lstStyle/>
                    <a:p>
                      <a:pPr marL="0" marR="0" indent="0" algn="l" defTabSz="914286" rtl="0" eaLnBrk="1" fontAlgn="auto" latinLnBrk="0" hangingPunct="1">
                        <a:lnSpc>
                          <a:spcPct val="100000"/>
                        </a:lnSpc>
                        <a:spcBef>
                          <a:spcPct val="0"/>
                        </a:spcBef>
                        <a:spcAft>
                          <a:spcPts val="600"/>
                        </a:spcAft>
                        <a:buClrTx/>
                        <a:buSzTx/>
                        <a:buFontTx/>
                        <a:buNone/>
                        <a:defRPr/>
                      </a:pPr>
                      <a:r>
                        <a:rPr lang="en-US" sz="1100" i="0" baseline="0">
                          <a:solidFill>
                            <a:schemeClr val="tx1"/>
                          </a:solidFill>
                          <a:latin typeface="+mn-lt"/>
                        </a:rPr>
                        <a:t>Pediatric relapsed/refractory acute lymphoblastic leukemia</a:t>
                      </a:r>
                      <a:r>
                        <a:rPr lang="en-US" sz="1100" i="0" baseline="30000">
                          <a:solidFill>
                            <a:schemeClr val="tx1"/>
                          </a:solidFill>
                          <a:latin typeface="+mn-lt"/>
                        </a:rPr>
                        <a:t>8</a:t>
                      </a:r>
                      <a:endParaRPr lang="en-US" sz="1100" i="0" baseline="0">
                        <a:solidFill>
                          <a:schemeClr val="tx1"/>
                        </a:solidFill>
                        <a:latin typeface="+mn-lt"/>
                      </a:endParaRPr>
                    </a:p>
                  </a:txBody>
                  <a:tcPr marT="10800" marB="10800" anchor="ctr">
                    <a:lnL w="1270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vert="horz" wrap="square"/>
                    <a:lstStyle/>
                    <a:p>
                      <a:pPr marL="0" marR="0" lvl="0" indent="0" algn="l" defTabSz="914309" rtl="0" eaLnBrk="1" fontAlgn="auto" latinLnBrk="0" hangingPunct="1">
                        <a:lnSpc>
                          <a:spcPct val="100000"/>
                        </a:lnSpc>
                        <a:spcBef>
                          <a:spcPct val="0"/>
                        </a:spcBef>
                        <a:spcAft>
                          <a:spcPts val="600"/>
                        </a:spcAft>
                        <a:buClrTx/>
                        <a:buSzTx/>
                        <a:buFontTx/>
                        <a:buNone/>
                        <a:defRPr/>
                      </a:pPr>
                      <a:r>
                        <a:rPr lang="en-US" sz="1100">
                          <a:solidFill>
                            <a:schemeClr val="tx1"/>
                          </a:solidFill>
                          <a:latin typeface="+mn-lt"/>
                        </a:rPr>
                        <a:t>PCD: February 22, 2024</a:t>
                      </a:r>
                      <a:r>
                        <a:rPr lang="en-US" sz="1100" baseline="30000">
                          <a:solidFill>
                            <a:schemeClr val="tx1"/>
                          </a:solidFill>
                          <a:latin typeface="+mn-lt"/>
                        </a:rPr>
                        <a:t>8</a:t>
                      </a:r>
                      <a:endParaRPr lang="en-US" sz="1100">
                        <a:solidFill>
                          <a:schemeClr val="tx1"/>
                        </a:solidFill>
                        <a:latin typeface="+mn-lt"/>
                      </a:endParaRPr>
                    </a:p>
                  </a:txBody>
                  <a:tcPr marT="10800" marB="10800" anchor="ctr">
                    <a:lnL w="6350" cap="flat" cmpd="sng" algn="ctr">
                      <a:solidFill>
                        <a:schemeClr val="bg1">
                          <a:lumMod val="65000"/>
                        </a:schemeClr>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29470179"/>
                  </a:ext>
                </a:extLst>
              </a:tr>
            </a:tbl>
          </a:graphicData>
        </a:graphic>
      </p:graphicFrame>
      <p:sp>
        <p:nvSpPr>
          <p:cNvPr id="5" name="Rectangle: Top Corners Rounded 4">
            <a:extLst>
              <a:ext uri="{FF2B5EF4-FFF2-40B4-BE49-F238E27FC236}">
                <a16:creationId xmlns:a16="http://schemas.microsoft.com/office/drawing/2014/main" id="{BB2F30F3-8539-BA76-06D9-BE3E7AFD543B}"/>
              </a:ext>
            </a:extLst>
          </p:cNvPr>
          <p:cNvSpPr/>
          <p:nvPr/>
        </p:nvSpPr>
        <p:spPr bwMode="auto">
          <a:xfrm rot="16200000">
            <a:off x="277571" y="1561068"/>
            <a:ext cx="721515" cy="590238"/>
          </a:xfrm>
          <a:prstGeom prst="round2SameRect">
            <a:avLst>
              <a:gd name="adj1" fmla="val 16667"/>
              <a:gd name="adj2" fmla="val 0"/>
            </a:avLst>
          </a:prstGeom>
          <a:solidFill>
            <a:schemeClr val="accent6"/>
          </a:solidFill>
          <a:ln w="2857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914400" fontAlgn="base">
              <a:spcBef>
                <a:spcPct val="0"/>
              </a:spcBef>
              <a:spcAft>
                <a:spcPct val="0"/>
              </a:spcAft>
            </a:pPr>
            <a:r>
              <a:rPr lang="en-US" sz="800" b="1">
                <a:solidFill>
                  <a:schemeClr val="bg1"/>
                </a:solidFill>
                <a:latin typeface="Arial"/>
              </a:rPr>
              <a:t>Monoclonal Antibody</a:t>
            </a:r>
          </a:p>
        </p:txBody>
      </p:sp>
      <p:sp>
        <p:nvSpPr>
          <p:cNvPr id="6" name="Rectangle: Top Corners Rounded 5">
            <a:extLst>
              <a:ext uri="{FF2B5EF4-FFF2-40B4-BE49-F238E27FC236}">
                <a16:creationId xmlns:a16="http://schemas.microsoft.com/office/drawing/2014/main" id="{93382842-9B93-B673-6D57-C5AD9EDB1E2A}"/>
              </a:ext>
            </a:extLst>
          </p:cNvPr>
          <p:cNvSpPr/>
          <p:nvPr/>
        </p:nvSpPr>
        <p:spPr bwMode="auto">
          <a:xfrm rot="16200000">
            <a:off x="291857" y="3016802"/>
            <a:ext cx="692944" cy="590238"/>
          </a:xfrm>
          <a:prstGeom prst="round2SameRect">
            <a:avLst>
              <a:gd name="adj1" fmla="val 16667"/>
              <a:gd name="adj2" fmla="val 0"/>
            </a:avLst>
          </a:prstGeom>
          <a:solidFill>
            <a:schemeClr val="accent6"/>
          </a:solidFill>
          <a:ln w="2857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914400" fontAlgn="base">
              <a:spcBef>
                <a:spcPct val="0"/>
              </a:spcBef>
              <a:spcAft>
                <a:spcPct val="0"/>
              </a:spcAft>
            </a:pPr>
            <a:r>
              <a:rPr lang="en-US" sz="800" b="1">
                <a:solidFill>
                  <a:schemeClr val="bg1"/>
                </a:solidFill>
                <a:latin typeface="Arial"/>
              </a:rPr>
              <a:t>BiTE</a:t>
            </a:r>
            <a:r>
              <a:rPr lang="en-US" sz="800" b="1" baseline="30000">
                <a:solidFill>
                  <a:schemeClr val="bg1"/>
                </a:solidFill>
                <a:latin typeface="Arial"/>
              </a:rPr>
              <a:t>®</a:t>
            </a:r>
            <a:r>
              <a:rPr lang="en-US" sz="800" b="1">
                <a:solidFill>
                  <a:schemeClr val="bg1"/>
                </a:solidFill>
                <a:latin typeface="Arial"/>
              </a:rPr>
              <a:t> Antibody</a:t>
            </a:r>
            <a:br>
              <a:rPr lang="en-US" sz="800" b="1">
                <a:solidFill>
                  <a:schemeClr val="bg1"/>
                </a:solidFill>
                <a:latin typeface="Arial"/>
              </a:rPr>
            </a:br>
            <a:r>
              <a:rPr lang="en-US" sz="800" b="1">
                <a:solidFill>
                  <a:schemeClr val="bg1"/>
                </a:solidFill>
                <a:latin typeface="Arial"/>
              </a:rPr>
              <a:t> Construct</a:t>
            </a:r>
          </a:p>
        </p:txBody>
      </p:sp>
      <p:sp>
        <p:nvSpPr>
          <p:cNvPr id="7" name="Rectangle: Top Corners Rounded 6">
            <a:extLst>
              <a:ext uri="{FF2B5EF4-FFF2-40B4-BE49-F238E27FC236}">
                <a16:creationId xmlns:a16="http://schemas.microsoft.com/office/drawing/2014/main" id="{FBD90367-C0D9-517B-C6C2-D7AD22469FEC}"/>
              </a:ext>
            </a:extLst>
          </p:cNvPr>
          <p:cNvSpPr/>
          <p:nvPr/>
        </p:nvSpPr>
        <p:spPr bwMode="auto">
          <a:xfrm rot="16200000">
            <a:off x="277570" y="2296078"/>
            <a:ext cx="721519" cy="590238"/>
          </a:xfrm>
          <a:prstGeom prst="round2SameRect">
            <a:avLst>
              <a:gd name="adj1" fmla="val 16667"/>
              <a:gd name="adj2" fmla="val 0"/>
            </a:avLst>
          </a:prstGeom>
          <a:solidFill>
            <a:schemeClr val="accent6"/>
          </a:solidFill>
          <a:ln w="2857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914400" fontAlgn="base">
              <a:spcBef>
                <a:spcPct val="0"/>
              </a:spcBef>
              <a:spcAft>
                <a:spcPct val="0"/>
              </a:spcAft>
            </a:pPr>
            <a:r>
              <a:rPr lang="en-US" sz="800" b="1">
                <a:solidFill>
                  <a:schemeClr val="bg1"/>
                </a:solidFill>
                <a:latin typeface="Arial"/>
              </a:rPr>
              <a:t>Peptibody</a:t>
            </a:r>
          </a:p>
        </p:txBody>
      </p:sp>
      <p:grpSp>
        <p:nvGrpSpPr>
          <p:cNvPr id="10" name="Group 27">
            <a:extLst>
              <a:ext uri="{FF2B5EF4-FFF2-40B4-BE49-F238E27FC236}">
                <a16:creationId xmlns:a16="http://schemas.microsoft.com/office/drawing/2014/main" id="{AD5539B4-5D1F-3EEE-1C48-EE60ECEA60E3}"/>
              </a:ext>
            </a:extLst>
          </p:cNvPr>
          <p:cNvGrpSpPr/>
          <p:nvPr/>
        </p:nvGrpSpPr>
        <p:grpSpPr>
          <a:xfrm>
            <a:off x="11633597" y="125697"/>
            <a:ext cx="418940" cy="310197"/>
            <a:chOff x="9357950" y="3694748"/>
            <a:chExt cx="1020763" cy="839788"/>
          </a:xfrm>
          <a:solidFill>
            <a:schemeClr val="accent1"/>
          </a:solidFill>
        </p:grpSpPr>
        <p:sp>
          <p:nvSpPr>
            <p:cNvPr id="15" name="Freeform 6">
              <a:hlinkClick action="ppaction://noaction"/>
              <a:extLst>
                <a:ext uri="{FF2B5EF4-FFF2-40B4-BE49-F238E27FC236}">
                  <a16:creationId xmlns:a16="http://schemas.microsoft.com/office/drawing/2014/main" id="{A82CBA09-8083-3F0C-949E-6A0C66AC070B}"/>
                </a:ext>
              </a:extLst>
            </p:cNvPr>
            <p:cNvSpPr/>
            <p:nvPr/>
          </p:nvSpPr>
          <p:spPr bwMode="auto">
            <a:xfrm>
              <a:off x="9510350" y="3858261"/>
              <a:ext cx="723900" cy="676275"/>
            </a:xfrm>
            <a:custGeom>
              <a:gdLst>
                <a:gd name="T0" fmla="*/ 65 w 191"/>
                <a:gd name="T1" fmla="*/ 178 h 178"/>
                <a:gd name="T2" fmla="*/ 23 w 191"/>
                <a:gd name="T3" fmla="*/ 178 h 178"/>
                <a:gd name="T4" fmla="*/ 0 w 191"/>
                <a:gd name="T5" fmla="*/ 155 h 178"/>
                <a:gd name="T6" fmla="*/ 0 w 191"/>
                <a:gd name="T7" fmla="*/ 73 h 178"/>
                <a:gd name="T8" fmla="*/ 4 w 191"/>
                <a:gd name="T9" fmla="*/ 67 h 178"/>
                <a:gd name="T10" fmla="*/ 85 w 191"/>
                <a:gd name="T11" fmla="*/ 5 h 178"/>
                <a:gd name="T12" fmla="*/ 106 w 191"/>
                <a:gd name="T13" fmla="*/ 5 h 178"/>
                <a:gd name="T14" fmla="*/ 172 w 191"/>
                <a:gd name="T15" fmla="*/ 55 h 178"/>
                <a:gd name="T16" fmla="*/ 186 w 191"/>
                <a:gd name="T17" fmla="*/ 67 h 178"/>
                <a:gd name="T18" fmla="*/ 190 w 191"/>
                <a:gd name="T19" fmla="*/ 74 h 178"/>
                <a:gd name="T20" fmla="*/ 190 w 191"/>
                <a:gd name="T21" fmla="*/ 152 h 178"/>
                <a:gd name="T22" fmla="*/ 164 w 191"/>
                <a:gd name="T23" fmla="*/ 178 h 178"/>
                <a:gd name="T24" fmla="*/ 123 w 191"/>
                <a:gd name="T25" fmla="*/ 178 h 178"/>
                <a:gd name="T26" fmla="*/ 123 w 191"/>
                <a:gd name="T27" fmla="*/ 173 h 178"/>
                <a:gd name="T28" fmla="*/ 123 w 191"/>
                <a:gd name="T29" fmla="*/ 120 h 178"/>
                <a:gd name="T30" fmla="*/ 102 w 191"/>
                <a:gd name="T31" fmla="*/ 99 h 178"/>
                <a:gd name="T32" fmla="*/ 84 w 191"/>
                <a:gd name="T33" fmla="*/ 99 h 178"/>
                <a:gd name="T34" fmla="*/ 65 w 191"/>
                <a:gd name="T35" fmla="*/ 118 h 178"/>
                <a:gd name="T36" fmla="*/ 65 w 191"/>
                <a:gd name="T37" fmla="*/ 173 h 178"/>
                <a:gd name="T38" fmla="*/ 65 w 191"/>
                <a:gd name="T39" fmla="*/ 178 h 178"/>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178">
                  <a:moveTo>
                    <a:pt x="65" y="178"/>
                  </a:moveTo>
                  <a:cubicBezTo>
                    <a:pt x="50" y="178"/>
                    <a:pt x="36" y="178"/>
                    <a:pt x="23" y="178"/>
                  </a:cubicBezTo>
                  <a:cubicBezTo>
                    <a:pt x="11" y="177"/>
                    <a:pt x="1" y="167"/>
                    <a:pt x="0" y="155"/>
                  </a:cubicBezTo>
                  <a:cubicBezTo>
                    <a:pt x="0" y="128"/>
                    <a:pt x="0" y="101"/>
                    <a:pt x="0" y="73"/>
                  </a:cubicBezTo>
                  <a:cubicBezTo>
                    <a:pt x="0" y="71"/>
                    <a:pt x="2" y="68"/>
                    <a:pt x="4" y="67"/>
                  </a:cubicBezTo>
                  <a:cubicBezTo>
                    <a:pt x="31" y="46"/>
                    <a:pt x="58" y="26"/>
                    <a:pt x="85" y="5"/>
                  </a:cubicBezTo>
                  <a:cubicBezTo>
                    <a:pt x="92" y="0"/>
                    <a:pt x="99" y="0"/>
                    <a:pt x="106" y="5"/>
                  </a:cubicBezTo>
                  <a:cubicBezTo>
                    <a:pt x="128" y="22"/>
                    <a:pt x="150" y="39"/>
                    <a:pt x="172" y="55"/>
                  </a:cubicBezTo>
                  <a:cubicBezTo>
                    <a:pt x="177" y="59"/>
                    <a:pt x="181" y="63"/>
                    <a:pt x="186" y="67"/>
                  </a:cubicBezTo>
                  <a:cubicBezTo>
                    <a:pt x="189" y="69"/>
                    <a:pt x="190" y="71"/>
                    <a:pt x="190" y="74"/>
                  </a:cubicBezTo>
                  <a:cubicBezTo>
                    <a:pt x="190" y="100"/>
                    <a:pt x="190" y="126"/>
                    <a:pt x="190" y="152"/>
                  </a:cubicBezTo>
                  <a:cubicBezTo>
                    <a:pt x="191" y="167"/>
                    <a:pt x="178" y="178"/>
                    <a:pt x="164" y="178"/>
                  </a:cubicBezTo>
                  <a:cubicBezTo>
                    <a:pt x="151" y="177"/>
                    <a:pt x="137" y="178"/>
                    <a:pt x="123" y="178"/>
                  </a:cubicBezTo>
                  <a:cubicBezTo>
                    <a:pt x="123" y="176"/>
                    <a:pt x="123" y="175"/>
                    <a:pt x="123" y="173"/>
                  </a:cubicBezTo>
                  <a:cubicBezTo>
                    <a:pt x="123" y="155"/>
                    <a:pt x="123" y="138"/>
                    <a:pt x="123" y="120"/>
                  </a:cubicBezTo>
                  <a:cubicBezTo>
                    <a:pt x="123" y="107"/>
                    <a:pt x="115" y="99"/>
                    <a:pt x="102" y="99"/>
                  </a:cubicBezTo>
                  <a:cubicBezTo>
                    <a:pt x="96" y="99"/>
                    <a:pt x="90" y="99"/>
                    <a:pt x="84" y="99"/>
                  </a:cubicBezTo>
                  <a:cubicBezTo>
                    <a:pt x="73" y="100"/>
                    <a:pt x="65" y="108"/>
                    <a:pt x="65" y="118"/>
                  </a:cubicBezTo>
                  <a:cubicBezTo>
                    <a:pt x="65" y="136"/>
                    <a:pt x="65" y="155"/>
                    <a:pt x="65" y="173"/>
                  </a:cubicBezTo>
                  <a:cubicBezTo>
                    <a:pt x="65" y="174"/>
                    <a:pt x="65" y="176"/>
                    <a:pt x="65" y="178"/>
                  </a:cubicBezTo>
                  <a:close/>
                </a:path>
              </a:pathLst>
            </a:custGeom>
            <a:grpFill/>
            <a:ln>
              <a:noFill/>
            </a:ln>
          </p:spPr>
          <p:txBody>
            <a:bodyPr/>
            <a:lstStyle/>
            <a:p>
              <a:pPr>
                <a:defRPr/>
              </a:pPr>
              <a:endParaRPr lang="en-GB" sz="1620">
                <a:solidFill>
                  <a:prstClr val="black"/>
                </a:solidFill>
                <a:cs typeface="Arial"/>
              </a:endParaRPr>
            </a:p>
          </p:txBody>
        </p:sp>
        <p:sp>
          <p:nvSpPr>
            <p:cNvPr id="16" name="Freeform 7">
              <a:extLst>
                <a:ext uri="{FF2B5EF4-FFF2-40B4-BE49-F238E27FC236}">
                  <a16:creationId xmlns:a16="http://schemas.microsoft.com/office/drawing/2014/main" id="{62EC8D27-672D-C494-9589-F381EC5C0380}"/>
                </a:ext>
              </a:extLst>
            </p:cNvPr>
            <p:cNvSpPr/>
            <p:nvPr/>
          </p:nvSpPr>
          <p:spPr bwMode="auto">
            <a:xfrm>
              <a:off x="9357950" y="3694748"/>
              <a:ext cx="1020763" cy="417513"/>
            </a:xfrm>
            <a:custGeom>
              <a:gdLst>
                <a:gd name="T0" fmla="*/ 192 w 269"/>
                <a:gd name="T1" fmla="*/ 40 h 110"/>
                <a:gd name="T2" fmla="*/ 192 w 269"/>
                <a:gd name="T3" fmla="*/ 36 h 110"/>
                <a:gd name="T4" fmla="*/ 202 w 269"/>
                <a:gd name="T5" fmla="*/ 26 h 110"/>
                <a:gd name="T6" fmla="*/ 220 w 269"/>
                <a:gd name="T7" fmla="*/ 26 h 110"/>
                <a:gd name="T8" fmla="*/ 230 w 269"/>
                <a:gd name="T9" fmla="*/ 37 h 110"/>
                <a:gd name="T10" fmla="*/ 230 w 269"/>
                <a:gd name="T11" fmla="*/ 63 h 110"/>
                <a:gd name="T12" fmla="*/ 233 w 269"/>
                <a:gd name="T13" fmla="*/ 70 h 110"/>
                <a:gd name="T14" fmla="*/ 265 w 269"/>
                <a:gd name="T15" fmla="*/ 95 h 110"/>
                <a:gd name="T16" fmla="*/ 269 w 269"/>
                <a:gd name="T17" fmla="*/ 100 h 110"/>
                <a:gd name="T18" fmla="*/ 266 w 269"/>
                <a:gd name="T19" fmla="*/ 107 h 110"/>
                <a:gd name="T20" fmla="*/ 258 w 269"/>
                <a:gd name="T21" fmla="*/ 107 h 110"/>
                <a:gd name="T22" fmla="*/ 231 w 269"/>
                <a:gd name="T23" fmla="*/ 87 h 110"/>
                <a:gd name="T24" fmla="*/ 141 w 269"/>
                <a:gd name="T25" fmla="*/ 19 h 110"/>
                <a:gd name="T26" fmla="*/ 130 w 269"/>
                <a:gd name="T27" fmla="*/ 19 h 110"/>
                <a:gd name="T28" fmla="*/ 15 w 269"/>
                <a:gd name="T29" fmla="*/ 105 h 110"/>
                <a:gd name="T30" fmla="*/ 3 w 269"/>
                <a:gd name="T31" fmla="*/ 106 h 110"/>
                <a:gd name="T32" fmla="*/ 7 w 269"/>
                <a:gd name="T33" fmla="*/ 94 h 110"/>
                <a:gd name="T34" fmla="*/ 122 w 269"/>
                <a:gd name="T35" fmla="*/ 7 h 110"/>
                <a:gd name="T36" fmla="*/ 149 w 269"/>
                <a:gd name="T37" fmla="*/ 8 h 110"/>
                <a:gd name="T38" fmla="*/ 188 w 269"/>
                <a:gd name="T39" fmla="*/ 37 h 110"/>
                <a:gd name="T40" fmla="*/ 192 w 269"/>
                <a:gd name="T41" fmla="*/ 40 h 110"/>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9" h="110">
                  <a:moveTo>
                    <a:pt x="192" y="40"/>
                  </a:moveTo>
                  <a:cubicBezTo>
                    <a:pt x="192" y="38"/>
                    <a:pt x="192" y="37"/>
                    <a:pt x="192" y="36"/>
                  </a:cubicBezTo>
                  <a:cubicBezTo>
                    <a:pt x="193" y="30"/>
                    <a:pt x="196" y="26"/>
                    <a:pt x="202" y="26"/>
                  </a:cubicBezTo>
                  <a:cubicBezTo>
                    <a:pt x="208" y="26"/>
                    <a:pt x="214" y="26"/>
                    <a:pt x="220" y="26"/>
                  </a:cubicBezTo>
                  <a:cubicBezTo>
                    <a:pt x="226" y="26"/>
                    <a:pt x="230" y="30"/>
                    <a:pt x="230" y="37"/>
                  </a:cubicBezTo>
                  <a:cubicBezTo>
                    <a:pt x="230" y="45"/>
                    <a:pt x="230" y="54"/>
                    <a:pt x="230" y="63"/>
                  </a:cubicBezTo>
                  <a:cubicBezTo>
                    <a:pt x="230" y="66"/>
                    <a:pt x="231" y="68"/>
                    <a:pt x="233" y="70"/>
                  </a:cubicBezTo>
                  <a:cubicBezTo>
                    <a:pt x="244" y="78"/>
                    <a:pt x="255" y="86"/>
                    <a:pt x="265" y="95"/>
                  </a:cubicBezTo>
                  <a:cubicBezTo>
                    <a:pt x="267" y="96"/>
                    <a:pt x="269" y="98"/>
                    <a:pt x="269" y="100"/>
                  </a:cubicBezTo>
                  <a:cubicBezTo>
                    <a:pt x="269" y="103"/>
                    <a:pt x="268" y="106"/>
                    <a:pt x="266" y="107"/>
                  </a:cubicBezTo>
                  <a:cubicBezTo>
                    <a:pt x="263" y="110"/>
                    <a:pt x="260" y="109"/>
                    <a:pt x="258" y="107"/>
                  </a:cubicBezTo>
                  <a:cubicBezTo>
                    <a:pt x="249" y="100"/>
                    <a:pt x="240" y="93"/>
                    <a:pt x="231" y="87"/>
                  </a:cubicBezTo>
                  <a:cubicBezTo>
                    <a:pt x="201" y="64"/>
                    <a:pt x="171" y="41"/>
                    <a:pt x="141" y="19"/>
                  </a:cubicBezTo>
                  <a:cubicBezTo>
                    <a:pt x="136" y="15"/>
                    <a:pt x="134" y="15"/>
                    <a:pt x="130" y="19"/>
                  </a:cubicBezTo>
                  <a:cubicBezTo>
                    <a:pt x="92" y="48"/>
                    <a:pt x="54" y="76"/>
                    <a:pt x="15" y="105"/>
                  </a:cubicBezTo>
                  <a:cubicBezTo>
                    <a:pt x="10" y="109"/>
                    <a:pt x="6" y="110"/>
                    <a:pt x="3" y="106"/>
                  </a:cubicBezTo>
                  <a:cubicBezTo>
                    <a:pt x="0" y="102"/>
                    <a:pt x="1" y="98"/>
                    <a:pt x="7" y="94"/>
                  </a:cubicBezTo>
                  <a:cubicBezTo>
                    <a:pt x="45" y="65"/>
                    <a:pt x="83" y="36"/>
                    <a:pt x="122" y="7"/>
                  </a:cubicBezTo>
                  <a:cubicBezTo>
                    <a:pt x="131" y="0"/>
                    <a:pt x="140" y="0"/>
                    <a:pt x="149" y="8"/>
                  </a:cubicBezTo>
                  <a:cubicBezTo>
                    <a:pt x="162" y="17"/>
                    <a:pt x="175" y="27"/>
                    <a:pt x="188" y="37"/>
                  </a:cubicBezTo>
                  <a:cubicBezTo>
                    <a:pt x="189" y="38"/>
                    <a:pt x="190" y="39"/>
                    <a:pt x="192" y="40"/>
                  </a:cubicBezTo>
                  <a:close/>
                </a:path>
              </a:pathLst>
            </a:custGeom>
            <a:grpFill/>
            <a:ln>
              <a:noFill/>
            </a:ln>
          </p:spPr>
          <p:txBody>
            <a:bodyPr/>
            <a:lstStyle/>
            <a:p>
              <a:pPr>
                <a:defRPr/>
              </a:pPr>
              <a:endParaRPr lang="en-GB" sz="1620">
                <a:solidFill>
                  <a:prstClr val="black"/>
                </a:solidFill>
                <a:cs typeface="Arial"/>
              </a:endParaRPr>
            </a:p>
          </p:txBody>
        </p:sp>
      </p:grpSp>
      <p:sp>
        <p:nvSpPr>
          <p:cNvPr id="17" name="Rectangle 16">
            <a:hlinkClick r:id="rId12" action="ppaction://hlinksldjump"/>
            <a:extLst>
              <a:ext uri="{FF2B5EF4-FFF2-40B4-BE49-F238E27FC236}">
                <a16:creationId xmlns:a16="http://schemas.microsoft.com/office/drawing/2014/main" id="{14E72449-2181-E7DC-53AF-B767773B58EC}"/>
              </a:ext>
            </a:extLst>
          </p:cNvPr>
          <p:cNvSpPr/>
          <p:nvPr/>
        </p:nvSpPr>
        <p:spPr bwMode="hidden">
          <a:xfrm>
            <a:off x="11592032" y="65116"/>
            <a:ext cx="558403" cy="461665"/>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377" rtl="0" eaLnBrk="1" fontAlgn="base" latinLnBrk="0" hangingPunct="1">
              <a:lnSpc>
                <a:spcPct val="100000"/>
              </a:lnSpc>
              <a:spcBef>
                <a:spcPct val="0"/>
              </a:spcBef>
              <a:spcAft>
                <a:spcPct val="0"/>
              </a:spcAft>
              <a:buClrTx/>
              <a:buSzTx/>
              <a:buFontTx/>
              <a:buNone/>
            </a:pPr>
            <a:endParaRPr kumimoji="0" lang="en-US" sz="2400" b="1" i="0" u="none" strike="noStrike" cap="none" normalizeH="0" baseline="0">
              <a:ln>
                <a:noFill/>
              </a:ln>
              <a:solidFill>
                <a:schemeClr val="tx1"/>
              </a:solidFill>
              <a:effectLst/>
              <a:latin typeface="Arial"/>
            </a:endParaRPr>
          </a:p>
        </p:txBody>
      </p:sp>
      <p:grpSp>
        <p:nvGrpSpPr>
          <p:cNvPr id="30" name="Group 29">
            <a:extLst>
              <a:ext uri="{FF2B5EF4-FFF2-40B4-BE49-F238E27FC236}">
                <a16:creationId xmlns:a16="http://schemas.microsoft.com/office/drawing/2014/main" id="{88C94AC5-9814-438E-9F54-99E5E69A4211}"/>
              </a:ext>
            </a:extLst>
          </p:cNvPr>
          <p:cNvGrpSpPr/>
          <p:nvPr/>
        </p:nvGrpSpPr>
        <p:grpSpPr>
          <a:xfrm>
            <a:off x="1398708" y="1636731"/>
            <a:ext cx="438912" cy="438912"/>
            <a:chOff x="1036334" y="2767013"/>
            <a:chExt cx="520330" cy="520330"/>
          </a:xfrm>
        </p:grpSpPr>
        <p:sp>
          <p:nvSpPr>
            <p:cNvPr id="32" name="Oval 31">
              <a:extLst>
                <a:ext uri="{FF2B5EF4-FFF2-40B4-BE49-F238E27FC236}">
                  <a16:creationId xmlns:a16="http://schemas.microsoft.com/office/drawing/2014/main" id="{D357EE56-2D2B-4759-8507-430F73D36B91}"/>
                </a:ext>
              </a:extLst>
            </p:cNvPr>
            <p:cNvSpPr/>
            <p:nvPr/>
          </p:nvSpPr>
          <p:spPr bwMode="auto">
            <a:xfrm>
              <a:off x="1036334" y="2767013"/>
              <a:ext cx="520330" cy="520330"/>
            </a:xfrm>
            <a:prstGeom prst="ellipse">
              <a:avLst/>
            </a:prstGeom>
            <a:solidFill>
              <a:schemeClr val="bg1"/>
            </a:solidFill>
            <a:ln w="9525" cap="flat" cmpd="sng" algn="ctr">
              <a:solidFill>
                <a:schemeClr val="accent6"/>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pPr>
              <a:endParaRPr kumimoji="0" lang="en-US" sz="2400" b="1" i="0" u="none" strike="noStrike" cap="none" normalizeH="0" baseline="0">
                <a:ln>
                  <a:noFill/>
                </a:ln>
                <a:solidFill>
                  <a:schemeClr val="tx1"/>
                </a:solidFill>
                <a:effectLst/>
                <a:latin typeface="Arial"/>
              </a:endParaRPr>
            </a:p>
          </p:txBody>
        </p:sp>
        <p:pic>
          <p:nvPicPr>
            <p:cNvPr id="33" name="Picture 32">
              <a:extLst>
                <a:ext uri="{FF2B5EF4-FFF2-40B4-BE49-F238E27FC236}">
                  <a16:creationId xmlns:a16="http://schemas.microsoft.com/office/drawing/2014/main" id="{2BDB9DA2-3B7D-413D-808C-71577C3AA1EF}"/>
                </a:ext>
              </a:extLst>
            </p:cNvPr>
            <p:cNvPicPr>
              <a:picLocks noChangeAspect="1"/>
            </p:cNvPicPr>
            <p:nvPr/>
          </p:nvPicPr>
          <p:blipFill>
            <a:blip r:embed="rId13"/>
            <a:stretch>
              <a:fillRect/>
            </a:stretch>
          </p:blipFill>
          <p:spPr>
            <a:xfrm>
              <a:off x="1098259" y="2828938"/>
              <a:ext cx="396480" cy="396480"/>
            </a:xfrm>
            <a:prstGeom prst="rect">
              <a:avLst/>
            </a:prstGeom>
          </p:spPr>
        </p:pic>
      </p:grpSp>
      <p:grpSp>
        <p:nvGrpSpPr>
          <p:cNvPr id="34" name="Group 33">
            <a:extLst>
              <a:ext uri="{FF2B5EF4-FFF2-40B4-BE49-F238E27FC236}">
                <a16:creationId xmlns:a16="http://schemas.microsoft.com/office/drawing/2014/main" id="{8E9C5A41-DC66-4E75-8580-86C8A029ADF8}"/>
              </a:ext>
            </a:extLst>
          </p:cNvPr>
          <p:cNvGrpSpPr/>
          <p:nvPr/>
        </p:nvGrpSpPr>
        <p:grpSpPr>
          <a:xfrm>
            <a:off x="1398708" y="2370154"/>
            <a:ext cx="438912" cy="438912"/>
            <a:chOff x="1036334" y="4519613"/>
            <a:chExt cx="520330" cy="520330"/>
          </a:xfrm>
        </p:grpSpPr>
        <p:sp>
          <p:nvSpPr>
            <p:cNvPr id="35" name="Oval 34">
              <a:extLst>
                <a:ext uri="{FF2B5EF4-FFF2-40B4-BE49-F238E27FC236}">
                  <a16:creationId xmlns:a16="http://schemas.microsoft.com/office/drawing/2014/main" id="{7F60ADCF-16F7-437C-8B46-04FA67558C44}"/>
                </a:ext>
              </a:extLst>
            </p:cNvPr>
            <p:cNvSpPr/>
            <p:nvPr/>
          </p:nvSpPr>
          <p:spPr bwMode="auto">
            <a:xfrm>
              <a:off x="1036334" y="4519613"/>
              <a:ext cx="520330" cy="520330"/>
            </a:xfrm>
            <a:prstGeom prst="ellipse">
              <a:avLst/>
            </a:prstGeom>
            <a:solidFill>
              <a:schemeClr val="bg1"/>
            </a:solidFill>
            <a:ln w="9525" cap="flat" cmpd="sng" algn="ctr">
              <a:solidFill>
                <a:schemeClr val="accent6"/>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pPr>
              <a:endParaRPr kumimoji="0" lang="en-US" sz="2400" b="1" i="0" u="none" strike="noStrike" cap="none" normalizeH="0" baseline="0">
                <a:ln>
                  <a:noFill/>
                </a:ln>
                <a:solidFill>
                  <a:schemeClr val="tx1"/>
                </a:solidFill>
                <a:effectLst/>
                <a:latin typeface="Arial"/>
              </a:endParaRPr>
            </a:p>
          </p:txBody>
        </p:sp>
        <p:pic>
          <p:nvPicPr>
            <p:cNvPr id="36" name="Picture 35">
              <a:extLst>
                <a:ext uri="{FF2B5EF4-FFF2-40B4-BE49-F238E27FC236}">
                  <a16:creationId xmlns:a16="http://schemas.microsoft.com/office/drawing/2014/main" id="{8880D294-5A22-4A19-AE3D-219C1BC58132}"/>
                </a:ext>
              </a:extLst>
            </p:cNvPr>
            <p:cNvPicPr>
              <a:picLocks noChangeAspect="1"/>
            </p:cNvPicPr>
            <p:nvPr/>
          </p:nvPicPr>
          <p:blipFill>
            <a:blip r:embed="rId14"/>
            <a:stretch>
              <a:fillRect/>
            </a:stretch>
          </p:blipFill>
          <p:spPr>
            <a:xfrm>
              <a:off x="1105851" y="4589130"/>
              <a:ext cx="381296" cy="381296"/>
            </a:xfrm>
            <a:prstGeom prst="rect">
              <a:avLst/>
            </a:prstGeom>
          </p:spPr>
        </p:pic>
      </p:grpSp>
      <p:grpSp>
        <p:nvGrpSpPr>
          <p:cNvPr id="20" name="Group 19">
            <a:extLst>
              <a:ext uri="{FF2B5EF4-FFF2-40B4-BE49-F238E27FC236}">
                <a16:creationId xmlns:a16="http://schemas.microsoft.com/office/drawing/2014/main" id="{17A3751B-1F28-A985-CFDE-E6BB605767F0}"/>
              </a:ext>
            </a:extLst>
          </p:cNvPr>
          <p:cNvGrpSpPr/>
          <p:nvPr/>
        </p:nvGrpSpPr>
        <p:grpSpPr>
          <a:xfrm>
            <a:off x="1398708" y="3091672"/>
            <a:ext cx="438912" cy="438912"/>
            <a:chOff x="1340799" y="4017235"/>
            <a:chExt cx="520330" cy="520330"/>
          </a:xfrm>
        </p:grpSpPr>
        <p:sp>
          <p:nvSpPr>
            <p:cNvPr id="39" name="Oval 38">
              <a:extLst>
                <a:ext uri="{FF2B5EF4-FFF2-40B4-BE49-F238E27FC236}">
                  <a16:creationId xmlns:a16="http://schemas.microsoft.com/office/drawing/2014/main" id="{D4E8DD4F-0AEA-E204-B6B9-2055ADDE8B49}"/>
                </a:ext>
              </a:extLst>
            </p:cNvPr>
            <p:cNvSpPr/>
            <p:nvPr/>
          </p:nvSpPr>
          <p:spPr bwMode="auto">
            <a:xfrm>
              <a:off x="1340799" y="4017235"/>
              <a:ext cx="520330" cy="520330"/>
            </a:xfrm>
            <a:prstGeom prst="ellipse">
              <a:avLst/>
            </a:prstGeom>
            <a:solidFill>
              <a:schemeClr val="bg1"/>
            </a:solidFill>
            <a:ln w="9525" cap="flat" cmpd="sng" algn="ctr">
              <a:solidFill>
                <a:srgbClr val="005480"/>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pPr>
              <a:endParaRPr kumimoji="0" lang="en-US" sz="2400" b="1" i="0" u="none" strike="noStrike" cap="none" normalizeH="0" baseline="0">
                <a:ln>
                  <a:noFill/>
                </a:ln>
                <a:solidFill>
                  <a:schemeClr val="tx1"/>
                </a:solidFill>
                <a:effectLst/>
                <a:latin typeface="Arial"/>
              </a:endParaRPr>
            </a:p>
          </p:txBody>
        </p:sp>
        <p:pic>
          <p:nvPicPr>
            <p:cNvPr id="19" name="Picture 18" descr="A picture containing dark&#10;&#10;Description automatically generated">
              <a:extLst>
                <a:ext uri="{FF2B5EF4-FFF2-40B4-BE49-F238E27FC236}">
                  <a16:creationId xmlns:a16="http://schemas.microsoft.com/office/drawing/2014/main" id="{84F94D8A-996E-D68A-2C00-7BBCADC09392}"/>
                </a:ext>
              </a:extLst>
            </p:cNvPr>
            <p:cNvPicPr>
              <a:picLocks noChangeAspect="1"/>
            </p:cNvPicPr>
            <p:nvPr/>
          </p:nvPicPr>
          <p:blipFill>
            <a:blip r:embed="rId15">
              <a:extLst>
                <a:ext uri="{28A0092B-C50C-407E-A947-70E740481C1C}">
                  <a14:useLocalDpi xmlns:a14="http://schemas.microsoft.com/office/drawing/2010/main" val="0"/>
                </a:ext>
              </a:extLst>
            </a:blip>
            <a:srcRect l="15064" t="2783" r="9523" b="13781"/>
            <a:stretch>
              <a:fillRect/>
            </a:stretch>
          </p:blipFill>
          <p:spPr>
            <a:xfrm>
              <a:off x="1433086" y="4091662"/>
              <a:ext cx="335756" cy="371476"/>
            </a:xfrm>
            <a:prstGeom prst="rect">
              <a:avLst/>
            </a:prstGeom>
          </p:spPr>
        </p:pic>
      </p:grpSp>
      <p:sp>
        <p:nvSpPr>
          <p:cNvPr id="2" name="Rectangle 1">
            <a:extLst>
              <a:ext uri="{FF2B5EF4-FFF2-40B4-BE49-F238E27FC236}">
                <a16:creationId xmlns:a16="http://schemas.microsoft.com/office/drawing/2014/main" id="{AA019E1B-E859-6A2A-D868-61183CCF2038}"/>
              </a:ext>
            </a:extLst>
          </p:cNvPr>
          <p:cNvSpPr/>
          <p:nvPr/>
        </p:nvSpPr>
        <p:spPr bwMode="auto">
          <a:xfrm>
            <a:off x="245390" y="5553880"/>
            <a:ext cx="10568019" cy="880476"/>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pPr>
            <a:endParaRPr kumimoji="0" lang="en-US" sz="2400" b="1" i="0" u="none" strike="noStrike" cap="none" normalizeH="0" baseline="0">
              <a:ln>
                <a:noFill/>
              </a:ln>
              <a:solidFill>
                <a:schemeClr val="tx1"/>
              </a:solidFill>
              <a:effectLst/>
              <a:latin typeface="Arial"/>
            </a:endParaRPr>
          </a:p>
        </p:txBody>
      </p:sp>
      <p:grpSp>
        <p:nvGrpSpPr>
          <p:cNvPr id="3" name="Group 2">
            <a:extLst>
              <a:ext uri="{FF2B5EF4-FFF2-40B4-BE49-F238E27FC236}">
                <a16:creationId xmlns:a16="http://schemas.microsoft.com/office/drawing/2014/main" id="{920411EE-CF5F-9ACD-F1D9-028646E46D37}"/>
              </a:ext>
            </a:extLst>
          </p:cNvPr>
          <p:cNvGrpSpPr/>
          <p:nvPr/>
        </p:nvGrpSpPr>
        <p:grpSpPr>
          <a:xfrm>
            <a:off x="1398708" y="4067343"/>
            <a:ext cx="438912" cy="444956"/>
            <a:chOff x="1356283" y="1791832"/>
            <a:chExt cx="438912" cy="444956"/>
          </a:xfrm>
        </p:grpSpPr>
        <p:sp>
          <p:nvSpPr>
            <p:cNvPr id="4" name="Oval 3">
              <a:extLst>
                <a:ext uri="{FF2B5EF4-FFF2-40B4-BE49-F238E27FC236}">
                  <a16:creationId xmlns:a16="http://schemas.microsoft.com/office/drawing/2014/main" id="{00DFD2C1-9CA6-6F88-35F6-B35F2C169241}"/>
                </a:ext>
              </a:extLst>
            </p:cNvPr>
            <p:cNvSpPr/>
            <p:nvPr/>
          </p:nvSpPr>
          <p:spPr bwMode="auto">
            <a:xfrm>
              <a:off x="1356283" y="1791832"/>
              <a:ext cx="438912" cy="444956"/>
            </a:xfrm>
            <a:prstGeom prst="ellipse">
              <a:avLst/>
            </a:prstGeom>
            <a:solidFill>
              <a:schemeClr val="bg1"/>
            </a:solidFill>
            <a:ln w="9525" cap="flat" cmpd="sng" algn="ctr">
              <a:solidFill>
                <a:schemeClr val="accent6"/>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pPr>
              <a:endParaRPr kumimoji="0" lang="en-US" sz="2400" b="1" i="0" u="none" strike="noStrike" cap="none" normalizeH="0" baseline="0">
                <a:ln>
                  <a:noFill/>
                </a:ln>
                <a:solidFill>
                  <a:schemeClr val="tx1"/>
                </a:solidFill>
                <a:effectLst/>
                <a:latin typeface="Arial"/>
              </a:endParaRPr>
            </a:p>
          </p:txBody>
        </p:sp>
        <p:pic>
          <p:nvPicPr>
            <p:cNvPr id="8" name="Picture 7">
              <a:extLst>
                <a:ext uri="{FF2B5EF4-FFF2-40B4-BE49-F238E27FC236}">
                  <a16:creationId xmlns:a16="http://schemas.microsoft.com/office/drawing/2014/main" id="{9D3C81C3-539D-53D6-3951-4B9F4D9BE183}"/>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391218" y="1857271"/>
              <a:ext cx="369042" cy="314078"/>
            </a:xfrm>
            <a:prstGeom prst="rect">
              <a:avLst/>
            </a:prstGeom>
          </p:spPr>
        </p:pic>
      </p:grpSp>
      <p:sp>
        <p:nvSpPr>
          <p:cNvPr id="9" name="Rectangle: Top Corners Rounded 8">
            <a:extLst>
              <a:ext uri="{FF2B5EF4-FFF2-40B4-BE49-F238E27FC236}">
                <a16:creationId xmlns:a16="http://schemas.microsoft.com/office/drawing/2014/main" id="{3071B1DC-F043-1D7C-B5E0-A656A79B440A}"/>
              </a:ext>
            </a:extLst>
          </p:cNvPr>
          <p:cNvSpPr/>
          <p:nvPr/>
        </p:nvSpPr>
        <p:spPr bwMode="auto">
          <a:xfrm rot="16200000">
            <a:off x="20396" y="3994702"/>
            <a:ext cx="1235868" cy="590238"/>
          </a:xfrm>
          <a:prstGeom prst="round2SameRect">
            <a:avLst>
              <a:gd name="adj1" fmla="val 16667"/>
              <a:gd name="adj2" fmla="val 0"/>
            </a:avLst>
          </a:prstGeom>
          <a:solidFill>
            <a:schemeClr val="accent6"/>
          </a:solidFill>
          <a:ln w="2857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914400" fontAlgn="base">
              <a:spcBef>
                <a:spcPct val="0"/>
              </a:spcBef>
              <a:spcAft>
                <a:spcPct val="0"/>
              </a:spcAft>
            </a:pPr>
            <a:r>
              <a:rPr lang="en-US" sz="800" b="1">
                <a:solidFill>
                  <a:schemeClr val="bg1"/>
                </a:solidFill>
                <a:latin typeface="Arial"/>
              </a:rPr>
              <a:t>Small Molecule</a:t>
            </a:r>
          </a:p>
        </p:txBody>
      </p:sp>
    </p:spTree>
    <p:extLst>
      <p:ext uri="{BB962C8B-B14F-4D97-AF65-F5344CB8AC3E}">
        <p14:creationId xmlns:p14="http://schemas.microsoft.com/office/powerpoint/2010/main" val="3485802384"/>
      </p:ext>
    </p:extLst>
  </p:cSld>
  <p:clrMapOvr>
    <a:masterClrMapping/>
  </p:clrMapOvr>
  <p:transition>
    <p:wipe dir="r"/>
  </p:transition>
  <p:timing/>
  <p:extLst>
    <p:ext uri="{6950BFC3-D8DA-4A85-94F7-54DA5524770B}">
      <p188:commentRel xmlns:p188="http://schemas.microsoft.com/office/powerpoint/2018/8/main" r:id="rId3"/>
    </p:ext>
  </p:extLst>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Title 2">
            <a:extLst>
              <a:ext uri="{FF2B5EF4-FFF2-40B4-BE49-F238E27FC236}">
                <a16:creationId xmlns:a16="http://schemas.microsoft.com/office/drawing/2014/main" id="{ABE41370-56AD-1F47-A240-3C76C214DB67}"/>
              </a:ext>
            </a:extLst>
          </p:cNvPr>
          <p:cNvSpPr>
            <a:spLocks noGrp="1"/>
          </p:cNvSpPr>
          <p:nvPr>
            <p:ph type="ctrTitle"/>
          </p:nvPr>
        </p:nvSpPr>
        <p:spPr/>
        <p:txBody>
          <a:bodyPr/>
          <a:lstStyle/>
          <a:p>
            <a:r>
              <a:rPr lang="en-US" noProof="0"/>
              <a:t>Thank you</a:t>
            </a:r>
          </a:p>
        </p:txBody>
      </p:sp>
    </p:spTree>
    <p:extLst>
      <p:ext uri="{BB962C8B-B14F-4D97-AF65-F5344CB8AC3E}">
        <p14:creationId xmlns:p14="http://schemas.microsoft.com/office/powerpoint/2010/main" val="1337829102"/>
      </p:ext>
    </p:extLst>
  </p:cSld>
  <p:clrMapOvr>
    <a:masterClrMapping/>
  </p:clrMapOvr>
  <p:transition>
    <p:fade/>
  </p:transition>
  <p:timing/>
</p:sld>
</file>

<file path=ppt/tags/tag1.xml><?xml version="1.0" encoding="utf-8"?>
<p:tagLst xmlns:p="http://schemas.openxmlformats.org/presentationml/2006/main">
  <p:tag name="ARTICULATE_SLIDE_THUMBNAIL_REFRESH" val="1"/>
</p:tagLst>
</file>

<file path=ppt/tags/tag2.xml><?xml version="1.0" encoding="utf-8"?>
<p:tagLst xmlns:p="http://schemas.openxmlformats.org/presentationml/2006/main">
  <p:tag name="AS_OS" val="Mac OS X 13.5 unknown"/>
  <p:tag name="AS_RELEASE_DATE" val="2023.04.30"/>
  <p:tag name="AS_TITLE" val="Aspose.Slides for Java"/>
  <p:tag name="AS_VERSION" val="23.4"/>
</p:tagLst>
</file>

<file path=ppt/theme/theme1.xml><?xml version="1.0" encoding="utf-8"?>
<a:theme xmlns:r="http://schemas.openxmlformats.org/officeDocument/2006/relationships" xmlns:a="http://schemas.openxmlformats.org/drawingml/2006/main" name="2016 Amgen Oncology">
  <a:themeElements>
    <a:clrScheme name="Custom 7">
      <a:dk1>
        <a:srgbClr val="000000"/>
      </a:dk1>
      <a:lt1>
        <a:srgbClr val="FFFFFF"/>
      </a:lt1>
      <a:dk2>
        <a:srgbClr val="716F73"/>
      </a:dk2>
      <a:lt2>
        <a:srgbClr val="00BCE4"/>
      </a:lt2>
      <a:accent1>
        <a:srgbClr val="0063C3"/>
      </a:accent1>
      <a:accent2>
        <a:srgbClr val="88C765"/>
      </a:accent2>
      <a:accent3>
        <a:srgbClr val="F3C108"/>
      </a:accent3>
      <a:accent4>
        <a:srgbClr val="D34D2F"/>
      </a:accent4>
      <a:accent5>
        <a:srgbClr val="597B7C"/>
      </a:accent5>
      <a:accent6>
        <a:srgbClr val="005480"/>
      </a:accent6>
      <a:hlink>
        <a:srgbClr val="0063C3"/>
      </a:hlink>
      <a:folHlink>
        <a:srgbClr val="0063C3"/>
      </a:folHlink>
    </a:clrScheme>
    <a:fontScheme name="Amgen Powerpoint Template">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lnDef>
  </a:objectDefaults>
  <a:extraClrSchemeLst>
    <a:extraClrScheme>
      <a:clrScheme name="Amgen Powerpoint Template 1">
        <a:dk1>
          <a:srgbClr val="000000"/>
        </a:dk1>
        <a:lt1>
          <a:srgbClr val="FFFFFF"/>
        </a:lt1>
        <a:dk2>
          <a:srgbClr val="000000"/>
        </a:dk2>
        <a:lt2>
          <a:srgbClr val="777777"/>
        </a:lt2>
        <a:accent1>
          <a:srgbClr val="0063C3"/>
        </a:accent1>
        <a:accent2>
          <a:srgbClr val="FCC30C"/>
        </a:accent2>
        <a:accent3>
          <a:srgbClr val="FFFFFF"/>
        </a:accent3>
        <a:accent4>
          <a:srgbClr val="000000"/>
        </a:accent4>
        <a:accent5>
          <a:srgbClr val="AAB7DE"/>
        </a:accent5>
        <a:accent6>
          <a:srgbClr val="E4B00A"/>
        </a:accent6>
        <a:hlink>
          <a:srgbClr val="42865C"/>
        </a:hlink>
        <a:folHlink>
          <a:srgbClr val="C0362C"/>
        </a:folHlink>
      </a:clrScheme>
      <a:clrMap bg1="lt1" tx1="dk1" bg2="lt2" tx2="dk2" accent1="accent1" accent2="accent2" accent3="accent3" accent4="accent4" accent5="accent5" accent6="accent6" hlink="hlink" folHlink="folHlink"/>
    </a:extraClrScheme>
    <a:extraClrScheme>
      <a:clrScheme name="Amgen Powerpoint Template 2">
        <a:dk1>
          <a:srgbClr val="000000"/>
        </a:dk1>
        <a:lt1>
          <a:srgbClr val="FFFFFF"/>
        </a:lt1>
        <a:dk2>
          <a:srgbClr val="000000"/>
        </a:dk2>
        <a:lt2>
          <a:srgbClr val="777777"/>
        </a:lt2>
        <a:accent1>
          <a:srgbClr val="007CC2"/>
        </a:accent1>
        <a:accent2>
          <a:srgbClr val="FCC30C"/>
        </a:accent2>
        <a:accent3>
          <a:srgbClr val="FFFFFF"/>
        </a:accent3>
        <a:accent4>
          <a:srgbClr val="000000"/>
        </a:accent4>
        <a:accent5>
          <a:srgbClr val="AABFDD"/>
        </a:accent5>
        <a:accent6>
          <a:srgbClr val="E4B00A"/>
        </a:accent6>
        <a:hlink>
          <a:srgbClr val="42865C"/>
        </a:hlink>
        <a:folHlink>
          <a:srgbClr val="C0362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r="http://schemas.openxmlformats.org/officeDocument/2006/relationships" xmlns:a="http://schemas.openxmlformats.org/drawingml/2006/main" name="Slide Template">
  <a:themeElements>
    <a:clrScheme name="AZ MA Color Set">
      <a:dk1>
        <a:srgbClr val="000000"/>
      </a:dk1>
      <a:lt1>
        <a:srgbClr val="FFFFFF"/>
      </a:lt1>
      <a:dk2>
        <a:srgbClr val="3F4444"/>
      </a:dk2>
      <a:lt2>
        <a:srgbClr val="9DB0AC"/>
      </a:lt2>
      <a:accent1>
        <a:srgbClr val="7F134C"/>
      </a:accent1>
      <a:accent2>
        <a:srgbClr val="0D3759"/>
      </a:accent2>
      <a:accent3>
        <a:srgbClr val="65D2DF"/>
      </a:accent3>
      <a:accent4>
        <a:srgbClr val="3C1053"/>
      </a:accent4>
      <a:accent5>
        <a:srgbClr val="B5D820"/>
      </a:accent5>
      <a:accent6>
        <a:srgbClr val="F0AB00"/>
      </a:accent6>
      <a:hlink>
        <a:srgbClr val="7F134C"/>
      </a:hlink>
      <a:folHlink>
        <a:srgbClr val="9DB0AC"/>
      </a:folHlink>
    </a:clrScheme>
    <a:fontScheme name="Arial">
      <a:majorFont>
        <a:latin typeface="Arial"/>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Calibri"/>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heme>
</file>

<file path=ppt/theme/theme4.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customXml/_rels/item1.xml.rels>&#65279;<?xml version="1.0" encoding="utf-8" standalone="yes"?><Relationships xmlns="http://schemas.openxmlformats.org/package/2006/relationships"><Relationship Id="rId1" Type="http://schemas.openxmlformats.org/officeDocument/2006/relationships/customXmlProps" Target="itemProps1.xml" /></Relationships>
</file>

<file path=customXml/_rels/item2.xml.rels>&#65279;<?xml version="1.0" encoding="utf-8" standalone="yes"?><Relationships xmlns="http://schemas.openxmlformats.org/package/2006/relationships"><Relationship Id="rId1" Type="http://schemas.openxmlformats.org/officeDocument/2006/relationships/customXmlProps" Target="itemProps2.xml" /></Relationships>
</file>

<file path=customXml/_rels/item3.xml.rels>&#65279;<?xml version="1.0" encoding="utf-8" standalone="yes"?><Relationships xmlns="http://schemas.openxmlformats.org/package/2006/relationships"><Relationship Id="rId1" Type="http://schemas.openxmlformats.org/officeDocument/2006/relationships/customXmlProps" Target="itemProps3.xml" /></Relationships>
</file>

<file path=customXml/_rels/item4.xml.rels>&#65279;<?xml version="1.0" encoding="utf-8" standalone="yes"?><Relationships xmlns="http://schemas.openxmlformats.org/package/2006/relationships"><Relationship Id="rId1" Type="http://schemas.openxmlformats.org/officeDocument/2006/relationships/customXmlProps" Target="itemProps4.xml" /></Relationships>
</file>

<file path=customXml/item1.xml><?xml version="1.0" encoding="utf-8"?>
<sisl xmlns:xsd="http://www.w3.org/2001/XMLSchema" xmlns:xsi="http://www.w3.org/2001/XMLSchema-instance" xmlns="http://www.boldonjames.com/2008/01/sie/internal/label" sislVersion="0" policy="82ad3a63-90ad-4a46-a3cb-757f4658e205" origin="userSelected">
  <element uid="ba0343df-3220-4244-9388-1298e2abc028" value=""/>
  <element uid="03e9b10b-a1f9-4a88-9630-476473f62285" value=""/>
  <element uid="7349a702-6462-4442-88eb-c64cd513835c" value=""/>
</sisl>
</file>

<file path=customXml/item2.xml><?xml version="1.0" encoding="utf-8"?>
<ct:contentTypeSchema xmlns:ct="http://schemas.microsoft.com/office/2006/metadata/contentType" xmlns:ma="http://schemas.microsoft.com/office/2006/metadata/properties/metaAttributes" ct:_="" ma:_="" ma:contentTypeName="Document" ma:contentTypeID="0x010100E3C9566B50B885448CB499AF14DBE5DF" ma:contentTypeVersion="20" ma:contentTypeDescription="Create a new document." ma:contentTypeScope="" ma:versionID="95f2b4b4cd29e24f4c2eb8310a12c7a2">
  <xsd:schema xmlns:xsd="http://www.w3.org/2001/XMLSchema" xmlns:xs="http://www.w3.org/2001/XMLSchema" xmlns:p="http://schemas.microsoft.com/office/2006/metadata/properties" xmlns:ns2="1be193a2-6d07-415a-a335-24655a8cdaad" xmlns:ns3="71d6995e-2094-4cd5-8632-a7cdafa31eea" xmlns:ns4="9adffe0e-3a45-4ba0-ae43-c831ec5d87b2" targetNamespace="http://schemas.microsoft.com/office/2006/metadata/properties" ma:root="true" ma:fieldsID="5f7030a95bf2f77c9508cb840730724d" ns2:_="" ns3:_="" ns4:_="">
    <xsd:import namespace="1be193a2-6d07-415a-a335-24655a8cdaad"/>
    <xsd:import namespace="71d6995e-2094-4cd5-8632-a7cdafa31eea"/>
    <xsd:import namespace="9adffe0e-3a45-4ba0-ae43-c831ec5d87b2"/>
    <xsd:element name="properties">
      <xsd:complexType>
        <xsd:sequence>
          <xsd:element name="documentManagement">
            <xsd:complexType>
              <xsd:all>
                <xsd:element ref="ns2:Comments" minOccurs="0"/>
                <xsd:element ref="ns2:Status" minOccurs="0"/>
                <xsd:element ref="ns2:TaskName" minOccurs="0"/>
                <xsd:element ref="ns2:Stage" minOccurs="0"/>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LengthInSeconds" minOccurs="0"/>
                <xsd:element ref="ns2:lcf76f155ced4ddcb4097134ff3c332f" minOccurs="0"/>
                <xsd:element ref="ns3:TaxCatchAll" minOccurs="0"/>
                <xsd:element ref="ns4:SharedWithUsers" minOccurs="0"/>
                <xsd:element ref="ns4: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be193a2-6d07-415a-a335-24655a8cdaad" elementFormDefault="qualified">
    <xsd:import namespace="http://schemas.microsoft.com/office/2006/documentManagement/types"/>
    <xsd:import namespace="http://schemas.microsoft.com/office/infopath/2007/PartnerControls"/>
    <xsd:element name="Comments" ma:index="8" nillable="true" ma:displayName="Comments" ma:internalName="Comments" ma:readOnly="false">
      <xsd:simpleType>
        <xsd:restriction base="dms:Note">
          <xsd:maxLength value="255"/>
        </xsd:restriction>
      </xsd:simpleType>
    </xsd:element>
    <xsd:element name="Status" ma:index="9" nillable="true" ma:displayName="Status" ma:default="Select one" ma:format="Dropdown" ma:indexed="true" ma:internalName="Status" ma:readOnly="false">
      <xsd:simpleType>
        <xsd:union memberTypes="dms:Text">
          <xsd:simpleType>
            <xsd:restriction base="dms:Choice">
              <xsd:enumeration value="Select one"/>
              <xsd:enumeration value="For review"/>
              <xsd:enumeration value="For QC"/>
              <xsd:enumeration value="For review &amp; QC"/>
              <xsd:enumeration value="For Edit"/>
              <xsd:enumeration value="For client"/>
              <xsd:enumeration value="Review complete"/>
              <xsd:enumeration value="QC complete"/>
              <xsd:enumeration value="Edit complete"/>
              <xsd:enumeration value="Pub Sup"/>
            </xsd:restriction>
          </xsd:simpleType>
        </xsd:union>
      </xsd:simpleType>
    </xsd:element>
    <xsd:element name="TaskName" ma:index="10" nillable="true" ma:displayName="TaskName" ma:indexed="true" ma:internalName="TaskName" ma:readOnly="false">
      <xsd:simpleType>
        <xsd:restriction base="dms:Text">
          <xsd:maxLength value="255"/>
        </xsd:restriction>
      </xsd:simpleType>
    </xsd:element>
    <xsd:element name="Stage" ma:index="11" nillable="true" ma:displayName="Stage" ma:default="Open" ma:format="Dropdown" ma:indexed="true" ma:internalName="Stage" ma:readOnly="false">
      <xsd:simpleType>
        <xsd:restriction base="dms:Choice">
          <xsd:enumeration value="Open"/>
          <xsd:enumeration value="Closed"/>
          <xsd:enumeration value="Archived"/>
        </xsd:restriction>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bbb5d3e9-fb91-47ab-8ddc-3316da5eba4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71d6995e-2094-4cd5-8632-a7cdafa31eea" elementFormDefault="qualified">
    <xsd:import namespace="http://schemas.microsoft.com/office/2006/documentManagement/types"/>
    <xsd:import namespace="http://schemas.microsoft.com/office/infopath/2007/PartnerControls"/>
    <xsd:element name="TaxCatchAll" ma:index="24" nillable="true" ma:displayName="Taxonomy Catch All Column" ma:hidden="true" ma:list="{46538cb3-03e1-4c6c-969b-0ab0254686f1}" ma:internalName="TaxCatchAll" ma:showField="CatchAllData" ma:web="9adffe0e-3a45-4ba0-ae43-c831ec5d87b2">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9adffe0e-3a45-4ba0-ae43-c831ec5d87b2" elementFormDefault="qualified">
    <xsd:import namespace="http://schemas.microsoft.com/office/2006/documentManagement/types"/>
    <xsd:import namespace="http://schemas.microsoft.com/office/infopath/2007/PartnerControls"/>
    <xsd:element name="SharedWithUsers" ma:index="2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TaskName xmlns="1be193a2-6d07-415a-a335-24655a8cdaad">AMG01-DEK-223054 Draft 2 Review-Write 5</TaskName>
    <Status xmlns="1be193a2-6d07-415a-a335-24655a8cdaad">Review-Write Complete</Status>
    <Stage xmlns="1be193a2-6d07-415a-a335-24655a8cdaad">Open</Stage>
    <TaxCatchAll xmlns="71d6995e-2094-4cd5-8632-a7cdafa31eea" xsi:nil="true"/>
    <Comments xmlns="1be193a2-6d07-415a-a335-24655a8cdaad" xsi:nil="true"/>
    <lcf76f155ced4ddcb4097134ff3c332f xmlns="1be193a2-6d07-415a-a335-24655a8cdaad">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7B038094-20DF-4618-B968-D69BDB4119FF}">
  <ds:schemaRefs>
    <ds:schemaRef ds:uri="http://www.w3.org/2001/XMLSchema"/>
    <ds:schemaRef ds:uri="http://www.boldonjames.com/2008/01/sie/internal/label"/>
  </ds:schemaRefs>
</ds:datastoreItem>
</file>

<file path=customXml/itemProps2.xml><?xml version="1.0" encoding="utf-8"?>
<ds:datastoreItem xmlns:ds="http://schemas.openxmlformats.org/officeDocument/2006/customXml" ds:itemID="{5F66287A-C42F-4F10-9EE0-3D6A6C5D8F4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be193a2-6d07-415a-a335-24655a8cdaad"/>
    <ds:schemaRef ds:uri="71d6995e-2094-4cd5-8632-a7cdafa31eea"/>
    <ds:schemaRef ds:uri="9adffe0e-3a45-4ba0-ae43-c831ec5d87b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2D5D7BF-EFF9-4851-967E-AB114BC65259}">
  <ds:schemaRefs>
    <ds:schemaRef ds:uri="http://schemas.microsoft.com/sharepoint/v3/contenttype/forms"/>
  </ds:schemaRefs>
</ds:datastoreItem>
</file>

<file path=customXml/itemProps4.xml><?xml version="1.0" encoding="utf-8"?>
<ds:datastoreItem xmlns:ds="http://schemas.openxmlformats.org/officeDocument/2006/customXml" ds:itemID="{CCDEC46A-120E-44B3-B801-EDD74812EAF3}">
  <ds:schemaRefs>
    <ds:schemaRef ds:uri="http://purl.org/dc/terms/"/>
    <ds:schemaRef ds:uri="http://schemas.microsoft.com/office/2006/metadata/properties"/>
    <ds:schemaRef ds:uri="http://schemas.microsoft.com/office/2006/documentManagement/types"/>
    <ds:schemaRef ds:uri="http://purl.org/dc/dcmitype/"/>
    <ds:schemaRef ds:uri="http://purl.org/dc/elements/1.1/"/>
    <ds:schemaRef ds:uri="http://www.w3.org/XML/1998/namespace"/>
    <ds:schemaRef ds:uri="http://schemas.openxmlformats.org/package/2006/metadata/core-properties"/>
    <ds:schemaRef ds:uri="71d6995e-2094-4cd5-8632-a7cdafa31eea"/>
    <ds:schemaRef ds:uri="http://schemas.microsoft.com/office/infopath/2007/PartnerControls"/>
    <ds:schemaRef ds:uri="9adffe0e-3a45-4ba0-ae43-c831ec5d87b2"/>
    <ds:schemaRef ds:uri="1be193a2-6d07-415a-a335-24655a8cdaad"/>
  </ds:schemaRefs>
</ds:datastoreItem>
</file>

<file path=docProps/app.xml><?xml version="1.0" encoding="utf-8"?>
<Properties xmlns:vt="http://schemas.openxmlformats.org/officeDocument/2006/docPropsVTypes" xmlns="http://schemas.openxmlformats.org/officeDocument/2006/extended-properties">
  <Company>Amgen Inc.</Company>
  <PresentationFormat>Widescreen</PresentationFormat>
  <Paragraphs>48</Paragraphs>
  <Slides>7</Slides>
  <Notes>7</Notes>
  <TotalTime>103230</TotalTime>
  <HiddenSlides>0</HiddenSlides>
  <MMClips>0</MMClips>
  <ScaleCrop>0</ScaleCrop>
  <HeadingPairs>
    <vt:vector baseType="variant" size="6">
      <vt:variant>
        <vt:lpstr>Fonts used</vt:lpstr>
      </vt:variant>
      <vt:variant>
        <vt:i4>8</vt:i4>
      </vt:variant>
      <vt:variant>
        <vt:lpstr>Theme</vt:lpstr>
      </vt:variant>
      <vt:variant>
        <vt:i4>1</vt:i4>
      </vt:variant>
      <vt:variant>
        <vt:lpstr>Slide Titles</vt:lpstr>
      </vt:variant>
      <vt:variant>
        <vt:i4>7</vt:i4>
      </vt:variant>
    </vt:vector>
  </HeadingPairs>
  <TitlesOfParts>
    <vt:vector baseType="lpstr" size="16">
      <vt:lpstr>Arial</vt:lpstr>
      <vt:lpstr>Wingdings</vt:lpstr>
      <vt:lpstr>Courier New</vt:lpstr>
      <vt:lpstr>Calibri</vt:lpstr>
      <vt:lpstr>Calibri Light</vt:lpstr>
      <vt:lpstr>Arial Black</vt:lpstr>
      <vt:lpstr>Arial Narrow</vt:lpstr>
      <vt:lpstr>Times New Roman</vt:lpstr>
      <vt:lpstr>2016 Amgen Oncology</vt:lpstr>
      <vt:lpstr>Amgen Pipeline – Select Overview</vt:lpstr>
      <vt:lpstr>Amgen’s Pipeline Is Driven by State-of-the-Art Science (as of January 2023)</vt:lpstr>
      <vt:lpstr>Select Data From the General Medicine Pipeline 2023–2026</vt:lpstr>
      <vt:lpstr>Select Data From the Biosimilar Pipeline 2023–2026</vt:lpstr>
      <vt:lpstr>PowerPoint Presentation</vt:lpstr>
      <vt:lpstr>PowerPoint Presentation</vt:lpstr>
      <vt:lpstr>Thank you</vt:lpstr>
    </vt:vector>
  </TitlesOfParts>
  <LinksUpToDate>0</LinksUpToDate>
  <SharedDoc>0</SharedDoc>
  <HyperlinksChanged>0</HyperlinksChanged>
  <Application>Aspose.Slides for Java</Application>
  <AppVersion>23.0400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dc:title>Amgen Pipeline – Brief Overview</dc:title>
  <dc:creator>fhusain@amgen.com</dc:creator>
  <cp:keywords>*$%CON-*$%GenBus</cp:keywords>
  <cp:lastModifiedBy>Sarvesh Navare</cp:lastModifiedBy>
  <cp:revision>3916</cp:revision>
  <cp:lastPrinted>2023-01-04T20:00:28.000</cp:lastPrinted>
  <dcterms:created xsi:type="dcterms:W3CDTF">2016-07-29T16:37:57Z</dcterms:created>
  <dcterms:modified xsi:type="dcterms:W3CDTF">2023-10-09T13:22:11Z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bjDocumentLabelXML">
    <vt:lpwstr>&lt;?xml version="1.0" encoding="us-ascii"?&gt;&lt;sisl xmlns:xsd="http://www.w3.org/2001/XMLSchema" xmlns:xsi="http://www.w3.org/2001/XMLSchema-instance" sislVersion="0" policy="82ad3a63-90ad-4a46-a3cb-757f4658e205" origin="userSelected" xmlns="http://www.boldonj</vt:lpwstr>
  </property>
  <property fmtid="{D5CDD505-2E9C-101B-9397-08002B2CF9AE}" pid="3" name="bjDocumentLabelXML-0">
    <vt:lpwstr>ames.com/2008/01/sie/internal/label"&gt;&lt;element uid="ba0343df-3220-4244-9388-1298e2abc028" value="" /&gt;&lt;element uid="03e9b10b-a1f9-4a88-9630-476473f62285" value="" /&gt;&lt;element uid="7349a702-6462-4442-88eb-c64cd513835c" value="" /&gt;&lt;/sisl&gt;</vt:lpwstr>
  </property>
  <property fmtid="{D5CDD505-2E9C-101B-9397-08002B2CF9AE}" pid="4" name="bjDocumentSecurityLabel">
    <vt:lpwstr>Confidential - General Business</vt:lpwstr>
  </property>
  <property fmtid="{D5CDD505-2E9C-101B-9397-08002B2CF9AE}" pid="5" name="bjSaver">
    <vt:lpwstr>/WBSJIQMcUisCxGCUpaNubcYO01AZ6TO</vt:lpwstr>
  </property>
  <property fmtid="{D5CDD505-2E9C-101B-9397-08002B2CF9AE}" pid="6" name="ContentTypeId">
    <vt:lpwstr>0x010100E3C9566B50B885448CB499AF14DBE5DF</vt:lpwstr>
  </property>
  <property fmtid="{D5CDD505-2E9C-101B-9397-08002B2CF9AE}" pid="7" name="docIndexRef">
    <vt:lpwstr>3f8eafd3-3056-4304-86a2-3fb682902775</vt:lpwstr>
  </property>
  <property fmtid="{D5CDD505-2E9C-101B-9397-08002B2CF9AE}" pid="8" name="MediaServiceImageTags">
    <vt:lpwstr/>
  </property>
  <property fmtid="{D5CDD505-2E9C-101B-9397-08002B2CF9AE}" pid="9" name="MSIP_Label_acf213f2-4125-4925-823d-f30baca066c9_ActionId">
    <vt:lpwstr>6baa6bd8-25b9-4962-8711-75ef7f2cacf7</vt:lpwstr>
  </property>
  <property fmtid="{D5CDD505-2E9C-101B-9397-08002B2CF9AE}" pid="10" name="MSIP_Label_acf213f2-4125-4925-823d-f30baca066c9_ContentBits">
    <vt:lpwstr>0</vt:lpwstr>
  </property>
  <property fmtid="{D5CDD505-2E9C-101B-9397-08002B2CF9AE}" pid="11" name="MSIP_Label_acf213f2-4125-4925-823d-f30baca066c9_Enabled">
    <vt:lpwstr>true</vt:lpwstr>
  </property>
  <property fmtid="{D5CDD505-2E9C-101B-9397-08002B2CF9AE}" pid="12" name="MSIP_Label_acf213f2-4125-4925-823d-f30baca066c9_Method">
    <vt:lpwstr>Privileged</vt:lpwstr>
  </property>
  <property fmtid="{D5CDD505-2E9C-101B-9397-08002B2CF9AE}" pid="13" name="MSIP_Label_acf213f2-4125-4925-823d-f30baca066c9_Name">
    <vt:lpwstr>Internal Use Only_</vt:lpwstr>
  </property>
  <property fmtid="{D5CDD505-2E9C-101B-9397-08002B2CF9AE}" pid="14" name="MSIP_Label_acf213f2-4125-4925-823d-f30baca066c9_SetDate">
    <vt:lpwstr>2022-03-29T18:41:25Z</vt:lpwstr>
  </property>
  <property fmtid="{D5CDD505-2E9C-101B-9397-08002B2CF9AE}" pid="15" name="MSIP_Label_acf213f2-4125-4925-823d-f30baca066c9_SiteId">
    <vt:lpwstr>4b4266a6-1368-41af-ad5a-59eb634f7ad8</vt:lpwstr>
  </property>
</Properties>
</file>