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25" r:id="rId26"/>
    <p:sldId id="350" r:id="rId27"/>
    <p:sldId id="352" r:id="rId28"/>
    <p:sldId id="351" r:id="rId29"/>
    <p:sldId id="306" r:id="rId30"/>
    <p:sldId id="307" r:id="rId31"/>
    <p:sldId id="313" r:id="rId32"/>
    <p:sldId id="314" r:id="rId33"/>
    <p:sldId id="328" r:id="rId34"/>
    <p:sldId id="265" r:id="rId35"/>
    <p:sldId id="321" r:id="rId36"/>
    <p:sldId id="322" r:id="rId37"/>
    <p:sldId id="326" r:id="rId38"/>
    <p:sldId id="327" r:id="rId39"/>
    <p:sldId id="333" r:id="rId40"/>
    <p:sldId id="334" r:id="rId41"/>
    <p:sldId id="335" r:id="rId42"/>
    <p:sldId id="336" r:id="rId43"/>
    <p:sldId id="347" r:id="rId44"/>
    <p:sldId id="338" r:id="rId45"/>
    <p:sldId id="348" r:id="rId46"/>
    <p:sldId id="339" r:id="rId47"/>
    <p:sldId id="340" r:id="rId48"/>
    <p:sldId id="337" r:id="rId49"/>
    <p:sldId id="343" r:id="rId50"/>
    <p:sldId id="344" r:id="rId51"/>
    <p:sldId id="345" r:id="rId52"/>
    <p:sldId id="34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63" d="100"/>
          <a:sy n="63" d="100"/>
        </p:scale>
        <p:origin x="187" y="34"/>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11/24/2017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dirty="0"/>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dirty="0"/>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42</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43</a:t>
            </a:fld>
            <a:endParaRPr lang="en-US"/>
          </a:p>
        </p:txBody>
      </p:sp>
    </p:spTree>
    <p:extLst>
      <p:ext uri="{BB962C8B-B14F-4D97-AF65-F5344CB8AC3E}">
        <p14:creationId xmlns:p14="http://schemas.microsoft.com/office/powerpoint/2010/main" val="39826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47</a:t>
            </a:fld>
            <a:endParaRPr lang="en-US"/>
          </a:p>
        </p:txBody>
      </p:sp>
    </p:spTree>
    <p:extLst>
      <p:ext uri="{BB962C8B-B14F-4D97-AF65-F5344CB8AC3E}">
        <p14:creationId xmlns:p14="http://schemas.microsoft.com/office/powerpoint/2010/main" val="393913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49</a:t>
            </a:fld>
            <a:endParaRPr lang="en-US"/>
          </a:p>
        </p:txBody>
      </p:sp>
    </p:spTree>
    <p:extLst>
      <p:ext uri="{BB962C8B-B14F-4D97-AF65-F5344CB8AC3E}">
        <p14:creationId xmlns:p14="http://schemas.microsoft.com/office/powerpoint/2010/main" val="327850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50</a:t>
            </a:fld>
            <a:endParaRPr lang="en-US"/>
          </a:p>
        </p:txBody>
      </p:sp>
    </p:spTree>
    <p:extLst>
      <p:ext uri="{BB962C8B-B14F-4D97-AF65-F5344CB8AC3E}">
        <p14:creationId xmlns:p14="http://schemas.microsoft.com/office/powerpoint/2010/main" val="2919952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24-11-2017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24-11-2017</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g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using </a:t>
            </a:r>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37" y="817976"/>
            <a:ext cx="774617" cy="1468167"/>
          </a:xfrm>
          <a:prstGeom prst="rect">
            <a:avLst/>
          </a:prstGeom>
        </p:spPr>
      </p:pic>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Cookie with Name=</a:t>
            </a:r>
            <a:r>
              <a:rPr lang="en-IN" sz="1401" dirty="0">
                <a:solidFill>
                  <a:srgbClr val="FF0000"/>
                </a:solidFill>
              </a:rPr>
              <a:t>JSESSIONID</a:t>
            </a:r>
            <a:r>
              <a:rPr lang="en-IN" sz="1401" dirty="0"/>
              <a:t> </a:t>
            </a:r>
          </a:p>
          <a:p>
            <a:r>
              <a:rPr lang="en-IN" sz="1401" dirty="0"/>
              <a:t>&amp; Value= </a:t>
            </a:r>
            <a:r>
              <a:rPr lang="en-US" sz="1401" dirty="0">
                <a:solidFill>
                  <a:srgbClr val="FF0000"/>
                </a:solidFill>
              </a:rPr>
              <a:t>1234 </a:t>
            </a:r>
            <a:r>
              <a:rPr lang="en-US" sz="1401" dirty="0"/>
              <a:t>is sent to Browser </a:t>
            </a:r>
          </a:p>
          <a:p>
            <a:r>
              <a:rPr lang="en-US" sz="1401" dirty="0"/>
              <a:t>along with </a:t>
            </a:r>
            <a:r>
              <a:rPr lang="en-US" sz="1401" u="sng" dirty="0"/>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dirty="0"/>
              <a:t>Whenever user makes any future </a:t>
            </a:r>
          </a:p>
          <a:p>
            <a:r>
              <a:rPr lang="en-IN" sz="1401" dirty="0"/>
              <a:t>requests, browser will send this </a:t>
            </a:r>
          </a:p>
          <a:p>
            <a:r>
              <a:rPr lang="en-IN" sz="1401" dirty="0"/>
              <a:t>cookie to the servlet container</a:t>
            </a:r>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New Unique Session ID is created &amp; user's </a:t>
            </a:r>
          </a:p>
          <a:p>
            <a:r>
              <a:rPr lang="en-US" sz="1401" b="1" dirty="0">
                <a:latin typeface="Book Antiqua" pitchFamily="18" charset="0"/>
              </a:rPr>
              <a:t>on-going transaction info is stored at server side </a:t>
            </a:r>
          </a:p>
          <a:p>
            <a:r>
              <a:rPr lang="en-US" sz="1401" b="1" dirty="0">
                <a:latin typeface="Book Antiqua" pitchFamily="18" charset="0"/>
              </a:rPr>
              <a:t>using </a:t>
            </a:r>
            <a:r>
              <a:rPr lang="en-US" sz="1401" b="1" u="sng" dirty="0">
                <a:latin typeface="Book Antiqua" pitchFamily="18" charset="0"/>
              </a:rPr>
              <a:t>Session Attributes against this ID</a:t>
            </a:r>
            <a:r>
              <a:rPr lang="en-US" sz="1401" b="1" dirty="0">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dirty="0">
                <a:latin typeface="Book Antiqua" pitchFamily="18" charset="0"/>
              </a:rPr>
              <a:t>If needed, edit the Session Attributes (add / replace / </a:t>
            </a:r>
          </a:p>
          <a:p>
            <a:r>
              <a:rPr lang="en-US" sz="1401" b="1" dirty="0">
                <a:latin typeface="Book Antiqua" pitchFamily="18" charset="0"/>
              </a:rPr>
              <a:t>remove) which are stored against the supplied </a:t>
            </a:r>
          </a:p>
          <a:p>
            <a:r>
              <a:rPr lang="en-US" sz="1401" b="1" dirty="0">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err="1" smtClean="0">
                          <a:latin typeface="Book Antiqua" pitchFamily="18" charset="0"/>
                        </a:rPr>
                        <a:t>myName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758751"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9" name="Rounded Rectangle 18"/>
          <p:cNvSpPr/>
          <p:nvPr/>
        </p:nvSpPr>
        <p:spPr>
          <a:xfrm>
            <a:off x="3657167"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5001612"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4450242" y="1537262"/>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4495352" y="4170882"/>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8101528" y="4101636"/>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6214223"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1509486051"/>
              </p:ext>
            </p:extLst>
          </p:nvPr>
        </p:nvGraphicFramePr>
        <p:xfrm>
          <a:off x="4074603"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4986489"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4986489"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p:cNvCxnSpPr>
          <p:nvPr/>
        </p:nvCxnSpPr>
        <p:spPr>
          <a:xfrm>
            <a:off x="6214225" y="1015375"/>
            <a:ext cx="1881623" cy="357573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4986486"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685791" y="4901990"/>
            <a:ext cx="2043141" cy="369460"/>
          </a:xfrm>
          <a:prstGeom prst="rect">
            <a:avLst/>
          </a:prstGeom>
        </p:spPr>
        <p:txBody>
          <a:bodyPr wrap="square">
            <a:spAutoFit/>
          </a:bodyPr>
          <a:lstStyle/>
          <a:p>
            <a:pPr>
              <a:defRPr/>
            </a:pPr>
            <a:r>
              <a:rPr lang="en-US" sz="1801" b="1" dirty="0" smtClean="0"/>
              <a:t>getSession(</a:t>
            </a:r>
            <a:r>
              <a:rPr lang="en-US" sz="1801" b="1" dirty="0" smtClean="0">
                <a:solidFill>
                  <a:srgbClr val="FF0000"/>
                </a:solidFill>
              </a:rPr>
              <a:t>true</a:t>
            </a:r>
            <a:r>
              <a:rPr lang="en-US" sz="1801" b="1" dirty="0"/>
              <a:t>)</a:t>
            </a:r>
          </a:p>
        </p:txBody>
      </p:sp>
      <p:sp>
        <p:nvSpPr>
          <p:cNvPr id="4" name="Rectangle 3"/>
          <p:cNvSpPr/>
          <p:nvPr/>
        </p:nvSpPr>
        <p:spPr>
          <a:xfrm>
            <a:off x="1685791"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1454495"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454495"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454494"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454494"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6315805"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0" y="294976"/>
            <a:ext cx="3303179" cy="2032223"/>
          </a:xfrm>
          <a:prstGeom prst="rect">
            <a:avLst/>
          </a:prstGeom>
        </p:spPr>
        <p:txBody>
          <a:bodyPr wrap="square">
            <a:spAutoFit/>
          </a:bodyPr>
          <a:lstStyle/>
          <a:p>
            <a:pPr>
              <a:defRPr/>
            </a:pPr>
            <a:r>
              <a:rPr lang="en-US" sz="1801" b="1" dirty="0" smtClean="0"/>
              <a:t>Flow 1 :- </a:t>
            </a:r>
            <a:r>
              <a:rPr lang="en-US" sz="1801" dirty="0">
                <a:solidFill>
                  <a:schemeClr val="accent1">
                    <a:lumMod val="50000"/>
                  </a:schemeClr>
                </a:solidFill>
              </a:rPr>
              <a:t>Session </a:t>
            </a:r>
            <a:r>
              <a:rPr lang="en-US" sz="1801" dirty="0" smtClean="0">
                <a:solidFill>
                  <a:schemeClr val="accent1">
                    <a:lumMod val="50000"/>
                  </a:schemeClr>
                </a:solidFill>
              </a:rPr>
              <a:t>ID </a:t>
            </a:r>
            <a:r>
              <a:rPr lang="en-US" sz="1801" dirty="0" smtClean="0">
                <a:solidFill>
                  <a:srgbClr val="FF0000"/>
                </a:solidFill>
              </a:rPr>
              <a:t>NOT Present</a:t>
            </a:r>
          </a:p>
          <a:p>
            <a:pPr>
              <a:defRPr/>
            </a:pPr>
            <a:endParaRPr lang="en-US" sz="1801" b="1" dirty="0" smtClean="0">
              <a:solidFill>
                <a:schemeClr val="accent1">
                  <a:lumMod val="50000"/>
                </a:schemeClr>
              </a:solidFill>
            </a:endParaRPr>
          </a:p>
          <a:p>
            <a:pPr>
              <a:defRPr/>
            </a:pPr>
            <a:r>
              <a:rPr lang="en-US" sz="1801" b="1" dirty="0"/>
              <a:t>Flow </a:t>
            </a:r>
            <a:r>
              <a:rPr lang="en-US" sz="1801" b="1" dirty="0" smtClean="0"/>
              <a:t>2 </a:t>
            </a:r>
            <a:r>
              <a:rPr lang="en-US" sz="1801" b="1" dirty="0"/>
              <a:t>:- </a:t>
            </a:r>
            <a:r>
              <a:rPr lang="en-US" sz="1801" dirty="0">
                <a:solidFill>
                  <a:schemeClr val="accent1">
                    <a:lumMod val="50000"/>
                  </a:schemeClr>
                </a:solidFill>
              </a:rPr>
              <a:t>Session ID </a:t>
            </a:r>
            <a:r>
              <a:rPr lang="en-US" sz="1801" dirty="0" smtClean="0">
                <a:solidFill>
                  <a:srgbClr val="FF0000"/>
                </a:solidFill>
              </a:rPr>
              <a:t>Present</a:t>
            </a:r>
          </a:p>
          <a:p>
            <a:pPr>
              <a:defRPr/>
            </a:pPr>
            <a:r>
              <a:rPr lang="en-US" sz="1801" dirty="0">
                <a:solidFill>
                  <a:srgbClr val="FF0000"/>
                </a:solidFill>
              </a:rPr>
              <a:t> </a:t>
            </a:r>
            <a:r>
              <a:rPr lang="en-US" sz="1801" dirty="0" smtClean="0">
                <a:solidFill>
                  <a:srgbClr val="FF0000"/>
                </a:solidFill>
              </a:rPr>
              <a:t>                but In-Active</a:t>
            </a:r>
          </a:p>
          <a:p>
            <a:pPr>
              <a:defRPr/>
            </a:pPr>
            <a:endParaRPr lang="en-US" sz="1801" dirty="0">
              <a:solidFill>
                <a:schemeClr val="accent1">
                  <a:lumMod val="50000"/>
                </a:schemeClr>
              </a:solidFill>
            </a:endParaRPr>
          </a:p>
          <a:p>
            <a:pPr>
              <a:defRPr/>
            </a:pPr>
            <a:r>
              <a:rPr lang="en-US" sz="1801" b="1" dirty="0"/>
              <a:t>Flow </a:t>
            </a:r>
            <a:r>
              <a:rPr lang="en-US" sz="1801" b="1" dirty="0" smtClean="0"/>
              <a:t>3 </a:t>
            </a:r>
            <a:r>
              <a:rPr lang="en-US" sz="1801" b="1" dirty="0"/>
              <a:t>:- </a:t>
            </a:r>
            <a:r>
              <a:rPr lang="en-US" sz="1801" dirty="0">
                <a:solidFill>
                  <a:schemeClr val="accent1">
                    <a:lumMod val="50000"/>
                  </a:schemeClr>
                </a:solidFill>
              </a:rPr>
              <a:t>Session ID </a:t>
            </a:r>
            <a:r>
              <a:rPr lang="en-US" sz="1801" dirty="0" smtClean="0">
                <a:solidFill>
                  <a:srgbClr val="00B050"/>
                </a:solidFill>
              </a:rPr>
              <a:t>Present</a:t>
            </a:r>
          </a:p>
          <a:p>
            <a:pPr>
              <a:defRPr/>
            </a:pPr>
            <a:r>
              <a:rPr lang="en-US" sz="1801" dirty="0">
                <a:solidFill>
                  <a:srgbClr val="00B050"/>
                </a:solidFill>
              </a:rPr>
              <a:t> </a:t>
            </a:r>
            <a:r>
              <a:rPr lang="en-US" sz="1801" dirty="0" smtClean="0">
                <a:solidFill>
                  <a:srgbClr val="00B050"/>
                </a:solidFill>
              </a:rPr>
              <a:t>               and Active</a:t>
            </a:r>
            <a:endParaRPr lang="en-US" sz="1801" dirty="0">
              <a:solidFill>
                <a:srgbClr val="00B050"/>
              </a:solidFill>
            </a:endParaRPr>
          </a:p>
        </p:txBody>
      </p:sp>
      <p:sp>
        <p:nvSpPr>
          <p:cNvPr id="32" name="Flowchart: Connector 31"/>
          <p:cNvSpPr/>
          <p:nvPr/>
        </p:nvSpPr>
        <p:spPr>
          <a:xfrm>
            <a:off x="6989056" y="3312505"/>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33" name="TextBox 32"/>
          <p:cNvSpPr txBox="1"/>
          <p:nvPr/>
        </p:nvSpPr>
        <p:spPr>
          <a:xfrm>
            <a:off x="6315805" y="2862384"/>
            <a:ext cx="455574" cy="369460"/>
          </a:xfrm>
          <a:prstGeom prst="rect">
            <a:avLst/>
          </a:prstGeom>
          <a:noFill/>
        </p:spPr>
        <p:txBody>
          <a:bodyPr wrap="none" rtlCol="0">
            <a:spAutoFit/>
          </a:bodyPr>
          <a:lstStyle/>
          <a:p>
            <a:r>
              <a:rPr lang="en-US" sz="1801" dirty="0"/>
              <a:t>No</a:t>
            </a:r>
          </a:p>
        </p:txBody>
      </p:sp>
      <p:sp>
        <p:nvSpPr>
          <p:cNvPr id="36" name="Flowchart: Connector 35"/>
          <p:cNvSpPr/>
          <p:nvPr/>
        </p:nvSpPr>
        <p:spPr>
          <a:xfrm>
            <a:off x="6989056" y="567844"/>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38" name="Flowchart: Connector 37"/>
          <p:cNvSpPr/>
          <p:nvPr/>
        </p:nvSpPr>
        <p:spPr>
          <a:xfrm>
            <a:off x="5096736" y="4162677"/>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smtClean="0"/>
              <a:t>3</a:t>
            </a:r>
            <a:endParaRPr lang="en-IN" sz="1801" dirty="0"/>
          </a:p>
        </p:txBody>
      </p: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67455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7003540" y="1849557"/>
            <a:ext cx="2016224" cy="795572"/>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57297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491741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4387456" y="142889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4368355" y="4248401"/>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648870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8011652" y="2765456"/>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613002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1662403909"/>
              </p:ext>
            </p:extLst>
          </p:nvPr>
        </p:nvGraphicFramePr>
        <p:xfrm>
          <a:off x="399040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490229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490229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490229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613003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801165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490229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601595" y="4901990"/>
            <a:ext cx="2043141" cy="369460"/>
          </a:xfrm>
          <a:prstGeom prst="rect">
            <a:avLst/>
          </a:prstGeom>
        </p:spPr>
        <p:txBody>
          <a:bodyPr wrap="square">
            <a:spAutoFit/>
          </a:bodyPr>
          <a:lstStyle/>
          <a:p>
            <a:pPr>
              <a:defRPr/>
            </a:pPr>
            <a:r>
              <a:rPr lang="en-US" sz="1801" b="1" dirty="0" smtClean="0"/>
              <a:t>getSession(</a:t>
            </a:r>
            <a:r>
              <a:rPr lang="en-US" sz="1801" b="1" dirty="0" smtClean="0">
                <a:solidFill>
                  <a:srgbClr val="FF0000"/>
                </a:solidFill>
              </a:rPr>
              <a:t>true</a:t>
            </a:r>
            <a:r>
              <a:rPr lang="en-US" sz="1801" b="1" dirty="0"/>
              <a:t>)</a:t>
            </a:r>
          </a:p>
        </p:txBody>
      </p:sp>
      <p:sp>
        <p:nvSpPr>
          <p:cNvPr id="4" name="Rectangle 3"/>
          <p:cNvSpPr/>
          <p:nvPr/>
        </p:nvSpPr>
        <p:spPr>
          <a:xfrm>
            <a:off x="1601595"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1370299"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370299"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370298"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370298"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8" name="Straight Arrow Connector 7"/>
          <p:cNvCxnSpPr>
            <a:stCxn id="19" idx="3"/>
          </p:cNvCxnSpPr>
          <p:nvPr/>
        </p:nvCxnSpPr>
        <p:spPr>
          <a:xfrm flipV="1">
            <a:off x="6231609"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5228" y="2852936"/>
            <a:ext cx="455574" cy="369460"/>
          </a:xfrm>
          <a:prstGeom prst="rect">
            <a:avLst/>
          </a:prstGeom>
          <a:noFill/>
        </p:spPr>
        <p:txBody>
          <a:bodyPr wrap="none" rtlCol="0">
            <a:spAutoFit/>
          </a:bodyPr>
          <a:lstStyle/>
          <a:p>
            <a:r>
              <a:rPr lang="en-US" sz="1801" dirty="0"/>
              <a:t>No</a:t>
            </a:r>
          </a:p>
        </p:txBody>
      </p:sp>
      <p:sp>
        <p:nvSpPr>
          <p:cNvPr id="27" name="Rectangle 26"/>
          <p:cNvSpPr/>
          <p:nvPr/>
        </p:nvSpPr>
        <p:spPr>
          <a:xfrm>
            <a:off x="0" y="294976"/>
            <a:ext cx="3303179" cy="2309350"/>
          </a:xfrm>
          <a:prstGeom prst="rect">
            <a:avLst/>
          </a:prstGeom>
        </p:spPr>
        <p:txBody>
          <a:bodyPr wrap="square">
            <a:spAutoFit/>
          </a:bodyPr>
          <a:lstStyle/>
          <a:p>
            <a:pPr>
              <a:defRPr/>
            </a:pPr>
            <a:r>
              <a:rPr lang="en-US" sz="1801" b="1" dirty="0" smtClean="0"/>
              <a:t>Flow 1 :- </a:t>
            </a:r>
            <a:r>
              <a:rPr lang="en-US" sz="1801" dirty="0">
                <a:solidFill>
                  <a:schemeClr val="accent1">
                    <a:lumMod val="50000"/>
                  </a:schemeClr>
                </a:solidFill>
              </a:rPr>
              <a:t>Session </a:t>
            </a:r>
            <a:r>
              <a:rPr lang="en-US" sz="1801" dirty="0" smtClean="0">
                <a:solidFill>
                  <a:schemeClr val="accent1">
                    <a:lumMod val="50000"/>
                  </a:schemeClr>
                </a:solidFill>
              </a:rPr>
              <a:t>ID </a:t>
            </a:r>
            <a:r>
              <a:rPr lang="en-US" sz="1801" dirty="0" smtClean="0">
                <a:solidFill>
                  <a:srgbClr val="FF0000"/>
                </a:solidFill>
              </a:rPr>
              <a:t>NOT Present</a:t>
            </a:r>
          </a:p>
          <a:p>
            <a:pPr>
              <a:defRPr/>
            </a:pPr>
            <a:r>
              <a:rPr lang="en-US" sz="1801" dirty="0" smtClean="0">
                <a:solidFill>
                  <a:srgbClr val="FF0000"/>
                </a:solidFill>
              </a:rPr>
              <a:t>                 </a:t>
            </a:r>
            <a:r>
              <a:rPr lang="en-US" sz="1801" dirty="0" smtClean="0">
                <a:solidFill>
                  <a:schemeClr val="accent1">
                    <a:lumMod val="50000"/>
                  </a:schemeClr>
                </a:solidFill>
              </a:rPr>
              <a:t>in the Request</a:t>
            </a:r>
            <a:endParaRPr lang="en-US" sz="1801" dirty="0" smtClean="0">
              <a:solidFill>
                <a:srgbClr val="FF0000"/>
              </a:solidFill>
            </a:endParaRPr>
          </a:p>
          <a:p>
            <a:pPr>
              <a:defRPr/>
            </a:pPr>
            <a:endParaRPr lang="en-US" sz="1801" b="1" dirty="0" smtClean="0">
              <a:solidFill>
                <a:schemeClr val="accent1">
                  <a:lumMod val="50000"/>
                </a:schemeClr>
              </a:solidFill>
            </a:endParaRPr>
          </a:p>
          <a:p>
            <a:pPr>
              <a:defRPr/>
            </a:pPr>
            <a:r>
              <a:rPr lang="en-US" sz="1801" b="1" dirty="0"/>
              <a:t>Flow </a:t>
            </a:r>
            <a:r>
              <a:rPr lang="en-US" sz="1801" b="1" dirty="0" smtClean="0"/>
              <a:t>2 </a:t>
            </a:r>
            <a:r>
              <a:rPr lang="en-US" sz="1801" b="1" dirty="0"/>
              <a:t>:- </a:t>
            </a:r>
            <a:r>
              <a:rPr lang="en-US" sz="1801" dirty="0">
                <a:solidFill>
                  <a:schemeClr val="accent1">
                    <a:lumMod val="50000"/>
                  </a:schemeClr>
                </a:solidFill>
              </a:rPr>
              <a:t>Session ID </a:t>
            </a:r>
            <a:r>
              <a:rPr lang="en-US" sz="1801" dirty="0" smtClean="0">
                <a:solidFill>
                  <a:srgbClr val="FF0000"/>
                </a:solidFill>
              </a:rPr>
              <a:t>Present</a:t>
            </a:r>
          </a:p>
          <a:p>
            <a:pPr>
              <a:defRPr/>
            </a:pPr>
            <a:r>
              <a:rPr lang="en-US" sz="1801" dirty="0">
                <a:solidFill>
                  <a:srgbClr val="FF0000"/>
                </a:solidFill>
              </a:rPr>
              <a:t> </a:t>
            </a:r>
            <a:r>
              <a:rPr lang="en-US" sz="1801" dirty="0" smtClean="0">
                <a:solidFill>
                  <a:srgbClr val="FF0000"/>
                </a:solidFill>
              </a:rPr>
              <a:t>                but In-Active</a:t>
            </a:r>
          </a:p>
          <a:p>
            <a:pPr>
              <a:defRPr/>
            </a:pPr>
            <a:endParaRPr lang="en-US" sz="1801" dirty="0">
              <a:solidFill>
                <a:schemeClr val="accent1">
                  <a:lumMod val="50000"/>
                </a:schemeClr>
              </a:solidFill>
            </a:endParaRPr>
          </a:p>
          <a:p>
            <a:pPr>
              <a:defRPr/>
            </a:pPr>
            <a:r>
              <a:rPr lang="en-US" sz="1801" b="1" dirty="0"/>
              <a:t>Flow </a:t>
            </a:r>
            <a:r>
              <a:rPr lang="en-US" sz="1801" b="1" dirty="0" smtClean="0"/>
              <a:t>3 </a:t>
            </a:r>
            <a:r>
              <a:rPr lang="en-US" sz="1801" b="1" dirty="0"/>
              <a:t>:- </a:t>
            </a:r>
            <a:r>
              <a:rPr lang="en-US" sz="1801" dirty="0">
                <a:solidFill>
                  <a:schemeClr val="accent1">
                    <a:lumMod val="50000"/>
                  </a:schemeClr>
                </a:solidFill>
              </a:rPr>
              <a:t>Session ID </a:t>
            </a:r>
            <a:r>
              <a:rPr lang="en-US" sz="1801" dirty="0" smtClean="0">
                <a:solidFill>
                  <a:srgbClr val="00B050"/>
                </a:solidFill>
              </a:rPr>
              <a:t>Present</a:t>
            </a:r>
          </a:p>
          <a:p>
            <a:pPr>
              <a:defRPr/>
            </a:pPr>
            <a:r>
              <a:rPr lang="en-US" sz="1801" dirty="0">
                <a:solidFill>
                  <a:srgbClr val="00B050"/>
                </a:solidFill>
              </a:rPr>
              <a:t> </a:t>
            </a:r>
            <a:r>
              <a:rPr lang="en-US" sz="1801" dirty="0" smtClean="0">
                <a:solidFill>
                  <a:srgbClr val="00B050"/>
                </a:solidFill>
              </a:rPr>
              <a:t>               and Active</a:t>
            </a:r>
            <a:endParaRPr lang="en-US" sz="1801" dirty="0">
              <a:solidFill>
                <a:srgbClr val="00B050"/>
              </a:solidFill>
            </a:endParaRPr>
          </a:p>
        </p:txBody>
      </p:sp>
      <p:sp>
        <p:nvSpPr>
          <p:cNvPr id="28" name="Flowchart: Connector 27"/>
          <p:cNvSpPr/>
          <p:nvPr/>
        </p:nvSpPr>
        <p:spPr>
          <a:xfrm>
            <a:off x="8473343" y="2789414"/>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9" name="Flowchart: Connector 28"/>
          <p:cNvSpPr/>
          <p:nvPr/>
        </p:nvSpPr>
        <p:spPr>
          <a:xfrm>
            <a:off x="6663769" y="3322267"/>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31" name="Flowchart: Connector 30"/>
          <p:cNvSpPr/>
          <p:nvPr/>
        </p:nvSpPr>
        <p:spPr>
          <a:xfrm>
            <a:off x="4994651" y="4167568"/>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smtClean="0"/>
              <a:t>3</a:t>
            </a:r>
            <a:endParaRPr lang="en-IN" sz="1801" dirty="0"/>
          </a:p>
        </p:txBody>
      </p:sp>
    </p:spTree>
    <p:extLst>
      <p:ext uri="{BB962C8B-B14F-4D97-AF65-F5344CB8AC3E}">
        <p14:creationId xmlns:p14="http://schemas.microsoft.com/office/powerpoint/2010/main" val="3234675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67455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7003540" y="1849557"/>
            <a:ext cx="2016224" cy="795572"/>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57297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491741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4387456" y="142889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4368355" y="4248401"/>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648870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8011652" y="2765456"/>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613002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nvPr>
        </p:nvGraphicFramePr>
        <p:xfrm>
          <a:off x="399040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490229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490229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490229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613003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801165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490229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1601595" y="4901990"/>
            <a:ext cx="2043141" cy="369460"/>
          </a:xfrm>
          <a:prstGeom prst="rect">
            <a:avLst/>
          </a:prstGeom>
        </p:spPr>
        <p:txBody>
          <a:bodyPr wrap="square">
            <a:spAutoFit/>
          </a:bodyPr>
          <a:lstStyle/>
          <a:p>
            <a:pPr>
              <a:defRPr/>
            </a:pPr>
            <a:r>
              <a:rPr lang="en-US" sz="1801" b="1" dirty="0" smtClean="0"/>
              <a:t>getSession(</a:t>
            </a:r>
            <a:r>
              <a:rPr lang="en-US" sz="1801" b="1" dirty="0" smtClean="0">
                <a:solidFill>
                  <a:srgbClr val="FF0000"/>
                </a:solidFill>
              </a:rPr>
              <a:t>true</a:t>
            </a:r>
            <a:r>
              <a:rPr lang="en-US" sz="1801" b="1" dirty="0"/>
              <a:t>)</a:t>
            </a:r>
          </a:p>
        </p:txBody>
      </p:sp>
      <p:sp>
        <p:nvSpPr>
          <p:cNvPr id="4" name="Rectangle 3"/>
          <p:cNvSpPr/>
          <p:nvPr/>
        </p:nvSpPr>
        <p:spPr>
          <a:xfrm>
            <a:off x="1601595"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1370299"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370299"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1370298"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1370298"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8" name="Straight Arrow Connector 7"/>
          <p:cNvCxnSpPr>
            <a:stCxn id="19" idx="3"/>
          </p:cNvCxnSpPr>
          <p:nvPr/>
        </p:nvCxnSpPr>
        <p:spPr>
          <a:xfrm flipV="1">
            <a:off x="6231609"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205228" y="2852936"/>
            <a:ext cx="455574" cy="369460"/>
          </a:xfrm>
          <a:prstGeom prst="rect">
            <a:avLst/>
          </a:prstGeom>
          <a:noFill/>
        </p:spPr>
        <p:txBody>
          <a:bodyPr wrap="none" rtlCol="0">
            <a:spAutoFit/>
          </a:bodyPr>
          <a:lstStyle/>
          <a:p>
            <a:r>
              <a:rPr lang="en-US" sz="1801" dirty="0"/>
              <a:t>No</a:t>
            </a:r>
          </a:p>
        </p:txBody>
      </p:sp>
      <p:sp>
        <p:nvSpPr>
          <p:cNvPr id="27" name="Rectangle 26"/>
          <p:cNvSpPr/>
          <p:nvPr/>
        </p:nvSpPr>
        <p:spPr>
          <a:xfrm>
            <a:off x="0" y="294976"/>
            <a:ext cx="3303179" cy="2309350"/>
          </a:xfrm>
          <a:prstGeom prst="rect">
            <a:avLst/>
          </a:prstGeom>
        </p:spPr>
        <p:txBody>
          <a:bodyPr wrap="square">
            <a:spAutoFit/>
          </a:bodyPr>
          <a:lstStyle/>
          <a:p>
            <a:pPr>
              <a:defRPr/>
            </a:pPr>
            <a:r>
              <a:rPr lang="en-US" sz="1801" b="1" dirty="0" smtClean="0"/>
              <a:t>Flow 1 :- </a:t>
            </a:r>
            <a:r>
              <a:rPr lang="en-US" sz="1801" dirty="0">
                <a:solidFill>
                  <a:schemeClr val="accent1">
                    <a:lumMod val="50000"/>
                  </a:schemeClr>
                </a:solidFill>
              </a:rPr>
              <a:t>Session </a:t>
            </a:r>
            <a:r>
              <a:rPr lang="en-US" sz="1801" dirty="0" smtClean="0">
                <a:solidFill>
                  <a:schemeClr val="accent1">
                    <a:lumMod val="50000"/>
                  </a:schemeClr>
                </a:solidFill>
              </a:rPr>
              <a:t>ID </a:t>
            </a:r>
            <a:r>
              <a:rPr lang="en-US" sz="1801" dirty="0" smtClean="0">
                <a:solidFill>
                  <a:srgbClr val="FF0000"/>
                </a:solidFill>
              </a:rPr>
              <a:t>NOT Present</a:t>
            </a:r>
          </a:p>
          <a:p>
            <a:pPr>
              <a:defRPr/>
            </a:pPr>
            <a:r>
              <a:rPr lang="en-US" sz="1801" dirty="0" smtClean="0">
                <a:solidFill>
                  <a:srgbClr val="FF0000"/>
                </a:solidFill>
              </a:rPr>
              <a:t>                 </a:t>
            </a:r>
            <a:r>
              <a:rPr lang="en-US" sz="1801" dirty="0" smtClean="0">
                <a:solidFill>
                  <a:schemeClr val="accent1">
                    <a:lumMod val="50000"/>
                  </a:schemeClr>
                </a:solidFill>
              </a:rPr>
              <a:t>in the Request</a:t>
            </a:r>
            <a:endParaRPr lang="en-US" sz="1801" dirty="0" smtClean="0">
              <a:solidFill>
                <a:srgbClr val="FF0000"/>
              </a:solidFill>
            </a:endParaRPr>
          </a:p>
          <a:p>
            <a:pPr>
              <a:defRPr/>
            </a:pPr>
            <a:endParaRPr lang="en-US" sz="1801" b="1" dirty="0" smtClean="0">
              <a:solidFill>
                <a:schemeClr val="accent1">
                  <a:lumMod val="50000"/>
                </a:schemeClr>
              </a:solidFill>
            </a:endParaRPr>
          </a:p>
          <a:p>
            <a:pPr>
              <a:defRPr/>
            </a:pPr>
            <a:r>
              <a:rPr lang="en-US" sz="1801" b="1" dirty="0"/>
              <a:t>Flow </a:t>
            </a:r>
            <a:r>
              <a:rPr lang="en-US" sz="1801" b="1" dirty="0" smtClean="0"/>
              <a:t>2 </a:t>
            </a:r>
            <a:r>
              <a:rPr lang="en-US" sz="1801" b="1" dirty="0"/>
              <a:t>:- </a:t>
            </a:r>
            <a:r>
              <a:rPr lang="en-US" sz="1801" dirty="0">
                <a:solidFill>
                  <a:schemeClr val="accent1">
                    <a:lumMod val="50000"/>
                  </a:schemeClr>
                </a:solidFill>
              </a:rPr>
              <a:t>Session ID </a:t>
            </a:r>
            <a:r>
              <a:rPr lang="en-US" sz="1801" dirty="0" smtClean="0">
                <a:solidFill>
                  <a:srgbClr val="FF0000"/>
                </a:solidFill>
              </a:rPr>
              <a:t>Present</a:t>
            </a:r>
          </a:p>
          <a:p>
            <a:pPr>
              <a:defRPr/>
            </a:pPr>
            <a:r>
              <a:rPr lang="en-US" sz="1801" dirty="0">
                <a:solidFill>
                  <a:srgbClr val="FF0000"/>
                </a:solidFill>
              </a:rPr>
              <a:t> </a:t>
            </a:r>
            <a:r>
              <a:rPr lang="en-US" sz="1801" dirty="0" smtClean="0">
                <a:solidFill>
                  <a:srgbClr val="FF0000"/>
                </a:solidFill>
              </a:rPr>
              <a:t>                but In-Active</a:t>
            </a:r>
          </a:p>
          <a:p>
            <a:pPr>
              <a:defRPr/>
            </a:pPr>
            <a:endParaRPr lang="en-US" sz="1801" dirty="0">
              <a:solidFill>
                <a:schemeClr val="accent1">
                  <a:lumMod val="50000"/>
                </a:schemeClr>
              </a:solidFill>
            </a:endParaRPr>
          </a:p>
          <a:p>
            <a:pPr>
              <a:defRPr/>
            </a:pPr>
            <a:r>
              <a:rPr lang="en-US" sz="1801" b="1" dirty="0"/>
              <a:t>Flow </a:t>
            </a:r>
            <a:r>
              <a:rPr lang="en-US" sz="1801" b="1" dirty="0" smtClean="0"/>
              <a:t>3 </a:t>
            </a:r>
            <a:r>
              <a:rPr lang="en-US" sz="1801" b="1" dirty="0"/>
              <a:t>:- </a:t>
            </a:r>
            <a:r>
              <a:rPr lang="en-US" sz="1801" dirty="0">
                <a:solidFill>
                  <a:schemeClr val="accent1">
                    <a:lumMod val="50000"/>
                  </a:schemeClr>
                </a:solidFill>
              </a:rPr>
              <a:t>Session ID </a:t>
            </a:r>
            <a:r>
              <a:rPr lang="en-US" sz="1801" dirty="0" smtClean="0">
                <a:solidFill>
                  <a:srgbClr val="00B050"/>
                </a:solidFill>
              </a:rPr>
              <a:t>Present</a:t>
            </a:r>
          </a:p>
          <a:p>
            <a:pPr>
              <a:defRPr/>
            </a:pPr>
            <a:r>
              <a:rPr lang="en-US" sz="1801" dirty="0">
                <a:solidFill>
                  <a:srgbClr val="00B050"/>
                </a:solidFill>
              </a:rPr>
              <a:t> </a:t>
            </a:r>
            <a:r>
              <a:rPr lang="en-US" sz="1801" dirty="0" smtClean="0">
                <a:solidFill>
                  <a:srgbClr val="00B050"/>
                </a:solidFill>
              </a:rPr>
              <a:t>               and Active</a:t>
            </a:r>
            <a:endParaRPr lang="en-US" sz="1801" dirty="0">
              <a:solidFill>
                <a:srgbClr val="00B050"/>
              </a:solidFill>
            </a:endParaRPr>
          </a:p>
        </p:txBody>
      </p:sp>
      <p:sp>
        <p:nvSpPr>
          <p:cNvPr id="28" name="Flowchart: Connector 27"/>
          <p:cNvSpPr/>
          <p:nvPr/>
        </p:nvSpPr>
        <p:spPr>
          <a:xfrm>
            <a:off x="8473343" y="2789414"/>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9" name="Flowchart: Connector 28"/>
          <p:cNvSpPr/>
          <p:nvPr/>
        </p:nvSpPr>
        <p:spPr>
          <a:xfrm>
            <a:off x="6663769" y="3322267"/>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31" name="Flowchart: Connector 30"/>
          <p:cNvSpPr/>
          <p:nvPr/>
        </p:nvSpPr>
        <p:spPr>
          <a:xfrm>
            <a:off x="4994651" y="4167568"/>
            <a:ext cx="331959" cy="345502"/>
          </a:xfrm>
          <a:prstGeom prst="flowChartConnector">
            <a:avLst/>
          </a:prstGeom>
          <a:solidFill>
            <a:srgbClr val="FFFF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smtClean="0"/>
              <a:t>3</a:t>
            </a:r>
            <a:endParaRPr lang="en-IN" sz="1801" dirty="0"/>
          </a:p>
        </p:txBody>
      </p:sp>
      <p:sp>
        <p:nvSpPr>
          <p:cNvPr id="9" name="Freeform 8"/>
          <p:cNvSpPr/>
          <p:nvPr/>
        </p:nvSpPr>
        <p:spPr>
          <a:xfrm>
            <a:off x="3344779" y="312383"/>
            <a:ext cx="5811253" cy="2490975"/>
          </a:xfrm>
          <a:custGeom>
            <a:avLst/>
            <a:gdLst>
              <a:gd name="connsiteX0" fmla="*/ 1780674 w 5811253"/>
              <a:gd name="connsiteY0" fmla="*/ 36533 h 2490975"/>
              <a:gd name="connsiteX1" fmla="*/ 1251284 w 5811253"/>
              <a:gd name="connsiteY1" fmla="*/ 12470 h 2490975"/>
              <a:gd name="connsiteX2" fmla="*/ 842210 w 5811253"/>
              <a:gd name="connsiteY2" fmla="*/ 36533 h 2490975"/>
              <a:gd name="connsiteX3" fmla="*/ 745958 w 5811253"/>
              <a:gd name="connsiteY3" fmla="*/ 72628 h 2490975"/>
              <a:gd name="connsiteX4" fmla="*/ 709863 w 5811253"/>
              <a:gd name="connsiteY4" fmla="*/ 84659 h 2490975"/>
              <a:gd name="connsiteX5" fmla="*/ 649705 w 5811253"/>
              <a:gd name="connsiteY5" fmla="*/ 108722 h 2490975"/>
              <a:gd name="connsiteX6" fmla="*/ 493295 w 5811253"/>
              <a:gd name="connsiteY6" fmla="*/ 132785 h 2490975"/>
              <a:gd name="connsiteX7" fmla="*/ 397042 w 5811253"/>
              <a:gd name="connsiteY7" fmla="*/ 168880 h 2490975"/>
              <a:gd name="connsiteX8" fmla="*/ 300789 w 5811253"/>
              <a:gd name="connsiteY8" fmla="*/ 241070 h 2490975"/>
              <a:gd name="connsiteX9" fmla="*/ 228600 w 5811253"/>
              <a:gd name="connsiteY9" fmla="*/ 301228 h 2490975"/>
              <a:gd name="connsiteX10" fmla="*/ 216568 w 5811253"/>
              <a:gd name="connsiteY10" fmla="*/ 337322 h 2490975"/>
              <a:gd name="connsiteX11" fmla="*/ 156410 w 5811253"/>
              <a:gd name="connsiteY11" fmla="*/ 397480 h 2490975"/>
              <a:gd name="connsiteX12" fmla="*/ 108284 w 5811253"/>
              <a:gd name="connsiteY12" fmla="*/ 481701 h 2490975"/>
              <a:gd name="connsiteX13" fmla="*/ 96253 w 5811253"/>
              <a:gd name="connsiteY13" fmla="*/ 517796 h 2490975"/>
              <a:gd name="connsiteX14" fmla="*/ 72189 w 5811253"/>
              <a:gd name="connsiteY14" fmla="*/ 553891 h 2490975"/>
              <a:gd name="connsiteX15" fmla="*/ 60158 w 5811253"/>
              <a:gd name="connsiteY15" fmla="*/ 614049 h 2490975"/>
              <a:gd name="connsiteX16" fmla="*/ 36095 w 5811253"/>
              <a:gd name="connsiteY16" fmla="*/ 650143 h 2490975"/>
              <a:gd name="connsiteX17" fmla="*/ 0 w 5811253"/>
              <a:gd name="connsiteY17" fmla="*/ 806554 h 2490975"/>
              <a:gd name="connsiteX18" fmla="*/ 48126 w 5811253"/>
              <a:gd name="connsiteY18" fmla="*/ 1227659 h 2490975"/>
              <a:gd name="connsiteX19" fmla="*/ 96253 w 5811253"/>
              <a:gd name="connsiteY19" fmla="*/ 1287817 h 2490975"/>
              <a:gd name="connsiteX20" fmla="*/ 144379 w 5811253"/>
              <a:gd name="connsiteY20" fmla="*/ 1372038 h 2490975"/>
              <a:gd name="connsiteX21" fmla="*/ 180474 w 5811253"/>
              <a:gd name="connsiteY21" fmla="*/ 1420164 h 2490975"/>
              <a:gd name="connsiteX22" fmla="*/ 240632 w 5811253"/>
              <a:gd name="connsiteY22" fmla="*/ 1480322 h 2490975"/>
              <a:gd name="connsiteX23" fmla="*/ 312821 w 5811253"/>
              <a:gd name="connsiteY23" fmla="*/ 1576575 h 2490975"/>
              <a:gd name="connsiteX24" fmla="*/ 348916 w 5811253"/>
              <a:gd name="connsiteY24" fmla="*/ 1624701 h 2490975"/>
              <a:gd name="connsiteX25" fmla="*/ 457200 w 5811253"/>
              <a:gd name="connsiteY25" fmla="*/ 1696891 h 2490975"/>
              <a:gd name="connsiteX26" fmla="*/ 541421 w 5811253"/>
              <a:gd name="connsiteY26" fmla="*/ 1757049 h 2490975"/>
              <a:gd name="connsiteX27" fmla="*/ 589547 w 5811253"/>
              <a:gd name="connsiteY27" fmla="*/ 1769080 h 2490975"/>
              <a:gd name="connsiteX28" fmla="*/ 661737 w 5811253"/>
              <a:gd name="connsiteY28" fmla="*/ 1793143 h 2490975"/>
              <a:gd name="connsiteX29" fmla="*/ 709863 w 5811253"/>
              <a:gd name="connsiteY29" fmla="*/ 1805175 h 2490975"/>
              <a:gd name="connsiteX30" fmla="*/ 890337 w 5811253"/>
              <a:gd name="connsiteY30" fmla="*/ 1877364 h 2490975"/>
              <a:gd name="connsiteX31" fmla="*/ 950495 w 5811253"/>
              <a:gd name="connsiteY31" fmla="*/ 1889396 h 2490975"/>
              <a:gd name="connsiteX32" fmla="*/ 1058779 w 5811253"/>
              <a:gd name="connsiteY32" fmla="*/ 1913459 h 2490975"/>
              <a:gd name="connsiteX33" fmla="*/ 1094874 w 5811253"/>
              <a:gd name="connsiteY33" fmla="*/ 1925491 h 2490975"/>
              <a:gd name="connsiteX34" fmla="*/ 1203158 w 5811253"/>
              <a:gd name="connsiteY34" fmla="*/ 1949554 h 2490975"/>
              <a:gd name="connsiteX35" fmla="*/ 1311442 w 5811253"/>
              <a:gd name="connsiteY35" fmla="*/ 1985649 h 2490975"/>
              <a:gd name="connsiteX36" fmla="*/ 1395663 w 5811253"/>
              <a:gd name="connsiteY36" fmla="*/ 2009712 h 2490975"/>
              <a:gd name="connsiteX37" fmla="*/ 1515979 w 5811253"/>
              <a:gd name="connsiteY37" fmla="*/ 2057838 h 2490975"/>
              <a:gd name="connsiteX38" fmla="*/ 1636295 w 5811253"/>
              <a:gd name="connsiteY38" fmla="*/ 2081901 h 2490975"/>
              <a:gd name="connsiteX39" fmla="*/ 1744579 w 5811253"/>
              <a:gd name="connsiteY39" fmla="*/ 2117996 h 2490975"/>
              <a:gd name="connsiteX40" fmla="*/ 1816768 w 5811253"/>
              <a:gd name="connsiteY40" fmla="*/ 2142059 h 2490975"/>
              <a:gd name="connsiteX41" fmla="*/ 1937084 w 5811253"/>
              <a:gd name="connsiteY41" fmla="*/ 2166122 h 2490975"/>
              <a:gd name="connsiteX42" fmla="*/ 1973179 w 5811253"/>
              <a:gd name="connsiteY42" fmla="*/ 2178154 h 2490975"/>
              <a:gd name="connsiteX43" fmla="*/ 2165684 w 5811253"/>
              <a:gd name="connsiteY43" fmla="*/ 2202217 h 2490975"/>
              <a:gd name="connsiteX44" fmla="*/ 2382253 w 5811253"/>
              <a:gd name="connsiteY44" fmla="*/ 2226280 h 2490975"/>
              <a:gd name="connsiteX45" fmla="*/ 2454442 w 5811253"/>
              <a:gd name="connsiteY45" fmla="*/ 2250343 h 2490975"/>
              <a:gd name="connsiteX46" fmla="*/ 2671010 w 5811253"/>
              <a:gd name="connsiteY46" fmla="*/ 2274406 h 2490975"/>
              <a:gd name="connsiteX47" fmla="*/ 2875547 w 5811253"/>
              <a:gd name="connsiteY47" fmla="*/ 2310501 h 2490975"/>
              <a:gd name="connsiteX48" fmla="*/ 3031958 w 5811253"/>
              <a:gd name="connsiteY48" fmla="*/ 2322533 h 2490975"/>
              <a:gd name="connsiteX49" fmla="*/ 3104147 w 5811253"/>
              <a:gd name="connsiteY49" fmla="*/ 2334564 h 2490975"/>
              <a:gd name="connsiteX50" fmla="*/ 3200400 w 5811253"/>
              <a:gd name="connsiteY50" fmla="*/ 2346596 h 2490975"/>
              <a:gd name="connsiteX51" fmla="*/ 3308684 w 5811253"/>
              <a:gd name="connsiteY51" fmla="*/ 2370659 h 2490975"/>
              <a:gd name="connsiteX52" fmla="*/ 3573379 w 5811253"/>
              <a:gd name="connsiteY52" fmla="*/ 2394722 h 2490975"/>
              <a:gd name="connsiteX53" fmla="*/ 3645568 w 5811253"/>
              <a:gd name="connsiteY53" fmla="*/ 2406754 h 2490975"/>
              <a:gd name="connsiteX54" fmla="*/ 3705726 w 5811253"/>
              <a:gd name="connsiteY54" fmla="*/ 2418785 h 2490975"/>
              <a:gd name="connsiteX55" fmla="*/ 3862137 w 5811253"/>
              <a:gd name="connsiteY55" fmla="*/ 2430817 h 2490975"/>
              <a:gd name="connsiteX56" fmla="*/ 4030579 w 5811253"/>
              <a:gd name="connsiteY56" fmla="*/ 2454880 h 2490975"/>
              <a:gd name="connsiteX57" fmla="*/ 4535905 w 5811253"/>
              <a:gd name="connsiteY57" fmla="*/ 2490975 h 2490975"/>
              <a:gd name="connsiteX58" fmla="*/ 5113421 w 5811253"/>
              <a:gd name="connsiteY58" fmla="*/ 2478943 h 2490975"/>
              <a:gd name="connsiteX59" fmla="*/ 5269832 w 5811253"/>
              <a:gd name="connsiteY59" fmla="*/ 2454880 h 2490975"/>
              <a:gd name="connsiteX60" fmla="*/ 5305926 w 5811253"/>
              <a:gd name="connsiteY60" fmla="*/ 2430817 h 2490975"/>
              <a:gd name="connsiteX61" fmla="*/ 5498432 w 5811253"/>
              <a:gd name="connsiteY61" fmla="*/ 2382691 h 2490975"/>
              <a:gd name="connsiteX62" fmla="*/ 5702968 w 5811253"/>
              <a:gd name="connsiteY62" fmla="*/ 2358628 h 2490975"/>
              <a:gd name="connsiteX63" fmla="*/ 5787189 w 5811253"/>
              <a:gd name="connsiteY63" fmla="*/ 2334564 h 2490975"/>
              <a:gd name="connsiteX64" fmla="*/ 5811253 w 5811253"/>
              <a:gd name="connsiteY64" fmla="*/ 2310501 h 2490975"/>
              <a:gd name="connsiteX65" fmla="*/ 5799221 w 5811253"/>
              <a:gd name="connsiteY65" fmla="*/ 1985649 h 2490975"/>
              <a:gd name="connsiteX66" fmla="*/ 5775158 w 5811253"/>
              <a:gd name="connsiteY66" fmla="*/ 1889396 h 2490975"/>
              <a:gd name="connsiteX67" fmla="*/ 5763126 w 5811253"/>
              <a:gd name="connsiteY67" fmla="*/ 1829238 h 2490975"/>
              <a:gd name="connsiteX68" fmla="*/ 5739063 w 5811253"/>
              <a:gd name="connsiteY68" fmla="*/ 1732985 h 2490975"/>
              <a:gd name="connsiteX69" fmla="*/ 5727032 w 5811253"/>
              <a:gd name="connsiteY69" fmla="*/ 1648764 h 2490975"/>
              <a:gd name="connsiteX70" fmla="*/ 5702968 w 5811253"/>
              <a:gd name="connsiteY70" fmla="*/ 1408133 h 2490975"/>
              <a:gd name="connsiteX71" fmla="*/ 5666874 w 5811253"/>
              <a:gd name="connsiteY71" fmla="*/ 1275785 h 2490975"/>
              <a:gd name="connsiteX72" fmla="*/ 5654842 w 5811253"/>
              <a:gd name="connsiteY72" fmla="*/ 1227659 h 2490975"/>
              <a:gd name="connsiteX73" fmla="*/ 5630779 w 5811253"/>
              <a:gd name="connsiteY73" fmla="*/ 1155470 h 2490975"/>
              <a:gd name="connsiteX74" fmla="*/ 5606716 w 5811253"/>
              <a:gd name="connsiteY74" fmla="*/ 1071249 h 2490975"/>
              <a:gd name="connsiteX75" fmla="*/ 5582653 w 5811253"/>
              <a:gd name="connsiteY75" fmla="*/ 1023122 h 2490975"/>
              <a:gd name="connsiteX76" fmla="*/ 5570621 w 5811253"/>
              <a:gd name="connsiteY76" fmla="*/ 987028 h 2490975"/>
              <a:gd name="connsiteX77" fmla="*/ 5534526 w 5811253"/>
              <a:gd name="connsiteY77" fmla="*/ 950933 h 2490975"/>
              <a:gd name="connsiteX78" fmla="*/ 5486400 w 5811253"/>
              <a:gd name="connsiteY78" fmla="*/ 854680 h 2490975"/>
              <a:gd name="connsiteX79" fmla="*/ 5450305 w 5811253"/>
              <a:gd name="connsiteY79" fmla="*/ 782491 h 2490975"/>
              <a:gd name="connsiteX80" fmla="*/ 5390147 w 5811253"/>
              <a:gd name="connsiteY80" fmla="*/ 734364 h 2490975"/>
              <a:gd name="connsiteX81" fmla="*/ 5354053 w 5811253"/>
              <a:gd name="connsiteY81" fmla="*/ 686238 h 2490975"/>
              <a:gd name="connsiteX82" fmla="*/ 5161547 w 5811253"/>
              <a:gd name="connsiteY82" fmla="*/ 553891 h 2490975"/>
              <a:gd name="connsiteX83" fmla="*/ 5113421 w 5811253"/>
              <a:gd name="connsiteY83" fmla="*/ 517796 h 2490975"/>
              <a:gd name="connsiteX84" fmla="*/ 5077326 w 5811253"/>
              <a:gd name="connsiteY84" fmla="*/ 505764 h 2490975"/>
              <a:gd name="connsiteX85" fmla="*/ 4908884 w 5811253"/>
              <a:gd name="connsiteY85" fmla="*/ 421543 h 2490975"/>
              <a:gd name="connsiteX86" fmla="*/ 4752474 w 5811253"/>
              <a:gd name="connsiteY86" fmla="*/ 349354 h 2490975"/>
              <a:gd name="connsiteX87" fmla="*/ 4547937 w 5811253"/>
              <a:gd name="connsiteY87" fmla="*/ 265133 h 2490975"/>
              <a:gd name="connsiteX88" fmla="*/ 4439653 w 5811253"/>
              <a:gd name="connsiteY88" fmla="*/ 217006 h 2490975"/>
              <a:gd name="connsiteX89" fmla="*/ 4403558 w 5811253"/>
              <a:gd name="connsiteY89" fmla="*/ 204975 h 2490975"/>
              <a:gd name="connsiteX90" fmla="*/ 4259179 w 5811253"/>
              <a:gd name="connsiteY90" fmla="*/ 156849 h 2490975"/>
              <a:gd name="connsiteX91" fmla="*/ 4162926 w 5811253"/>
              <a:gd name="connsiteY91" fmla="*/ 144817 h 2490975"/>
              <a:gd name="connsiteX92" fmla="*/ 4030579 w 5811253"/>
              <a:gd name="connsiteY92" fmla="*/ 120754 h 2490975"/>
              <a:gd name="connsiteX93" fmla="*/ 3886200 w 5811253"/>
              <a:gd name="connsiteY93" fmla="*/ 108722 h 2490975"/>
              <a:gd name="connsiteX94" fmla="*/ 3657600 w 5811253"/>
              <a:gd name="connsiteY94" fmla="*/ 84659 h 2490975"/>
              <a:gd name="connsiteX95" fmla="*/ 3561347 w 5811253"/>
              <a:gd name="connsiteY95" fmla="*/ 60596 h 2490975"/>
              <a:gd name="connsiteX96" fmla="*/ 3031958 w 5811253"/>
              <a:gd name="connsiteY96" fmla="*/ 36533 h 2490975"/>
              <a:gd name="connsiteX97" fmla="*/ 2165684 w 5811253"/>
              <a:gd name="connsiteY97" fmla="*/ 24501 h 2490975"/>
              <a:gd name="connsiteX98" fmla="*/ 2057400 w 5811253"/>
              <a:gd name="connsiteY98" fmla="*/ 438 h 2490975"/>
              <a:gd name="connsiteX99" fmla="*/ 1732547 w 5811253"/>
              <a:gd name="connsiteY99" fmla="*/ 12470 h 249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11253" h="2490975">
                <a:moveTo>
                  <a:pt x="1780674" y="36533"/>
                </a:moveTo>
                <a:cubicBezTo>
                  <a:pt x="1578874" y="-3828"/>
                  <a:pt x="1650820" y="6997"/>
                  <a:pt x="1251284" y="12470"/>
                </a:cubicBezTo>
                <a:cubicBezTo>
                  <a:pt x="1114703" y="14341"/>
                  <a:pt x="978568" y="28512"/>
                  <a:pt x="842210" y="36533"/>
                </a:cubicBezTo>
                <a:cubicBezTo>
                  <a:pt x="760277" y="63843"/>
                  <a:pt x="861061" y="29464"/>
                  <a:pt x="745958" y="72628"/>
                </a:cubicBezTo>
                <a:cubicBezTo>
                  <a:pt x="734083" y="77081"/>
                  <a:pt x="721738" y="80206"/>
                  <a:pt x="709863" y="84659"/>
                </a:cubicBezTo>
                <a:cubicBezTo>
                  <a:pt x="689641" y="92242"/>
                  <a:pt x="670541" y="103039"/>
                  <a:pt x="649705" y="108722"/>
                </a:cubicBezTo>
                <a:cubicBezTo>
                  <a:pt x="631333" y="113733"/>
                  <a:pt x="506587" y="130886"/>
                  <a:pt x="493295" y="132785"/>
                </a:cubicBezTo>
                <a:cubicBezTo>
                  <a:pt x="377112" y="210242"/>
                  <a:pt x="560576" y="94547"/>
                  <a:pt x="397042" y="168880"/>
                </a:cubicBezTo>
                <a:cubicBezTo>
                  <a:pt x="299841" y="213062"/>
                  <a:pt x="351411" y="200572"/>
                  <a:pt x="300789" y="241070"/>
                </a:cubicBezTo>
                <a:cubicBezTo>
                  <a:pt x="217035" y="308074"/>
                  <a:pt x="314343" y="215485"/>
                  <a:pt x="228600" y="301228"/>
                </a:cubicBezTo>
                <a:cubicBezTo>
                  <a:pt x="224589" y="313259"/>
                  <a:pt x="224177" y="327176"/>
                  <a:pt x="216568" y="337322"/>
                </a:cubicBezTo>
                <a:cubicBezTo>
                  <a:pt x="199553" y="360009"/>
                  <a:pt x="156410" y="397480"/>
                  <a:pt x="156410" y="397480"/>
                </a:cubicBezTo>
                <a:cubicBezTo>
                  <a:pt x="128825" y="480240"/>
                  <a:pt x="166556" y="379725"/>
                  <a:pt x="108284" y="481701"/>
                </a:cubicBezTo>
                <a:cubicBezTo>
                  <a:pt x="101992" y="492712"/>
                  <a:pt x="101925" y="506452"/>
                  <a:pt x="96253" y="517796"/>
                </a:cubicBezTo>
                <a:cubicBezTo>
                  <a:pt x="89786" y="530730"/>
                  <a:pt x="80210" y="541859"/>
                  <a:pt x="72189" y="553891"/>
                </a:cubicBezTo>
                <a:cubicBezTo>
                  <a:pt x="68179" y="573944"/>
                  <a:pt x="67338" y="594901"/>
                  <a:pt x="60158" y="614049"/>
                </a:cubicBezTo>
                <a:cubicBezTo>
                  <a:pt x="55081" y="627588"/>
                  <a:pt x="41037" y="636554"/>
                  <a:pt x="36095" y="650143"/>
                </a:cubicBezTo>
                <a:cubicBezTo>
                  <a:pt x="23198" y="685611"/>
                  <a:pt x="8547" y="763820"/>
                  <a:pt x="0" y="806554"/>
                </a:cubicBezTo>
                <a:cubicBezTo>
                  <a:pt x="10716" y="967291"/>
                  <a:pt x="-18072" y="1095261"/>
                  <a:pt x="48126" y="1227659"/>
                </a:cubicBezTo>
                <a:cubicBezTo>
                  <a:pt x="72816" y="1277040"/>
                  <a:pt x="66408" y="1250511"/>
                  <a:pt x="96253" y="1287817"/>
                </a:cubicBezTo>
                <a:cubicBezTo>
                  <a:pt x="134098" y="1335123"/>
                  <a:pt x="109094" y="1315583"/>
                  <a:pt x="144379" y="1372038"/>
                </a:cubicBezTo>
                <a:cubicBezTo>
                  <a:pt x="155007" y="1389043"/>
                  <a:pt x="167152" y="1405177"/>
                  <a:pt x="180474" y="1420164"/>
                </a:cubicBezTo>
                <a:cubicBezTo>
                  <a:pt x="199315" y="1441360"/>
                  <a:pt x="240632" y="1480322"/>
                  <a:pt x="240632" y="1480322"/>
                </a:cubicBezTo>
                <a:cubicBezTo>
                  <a:pt x="282852" y="1564764"/>
                  <a:pt x="241879" y="1495499"/>
                  <a:pt x="312821" y="1576575"/>
                </a:cubicBezTo>
                <a:cubicBezTo>
                  <a:pt x="326026" y="1591666"/>
                  <a:pt x="333929" y="1611379"/>
                  <a:pt x="348916" y="1624701"/>
                </a:cubicBezTo>
                <a:cubicBezTo>
                  <a:pt x="370585" y="1643962"/>
                  <a:pt x="428318" y="1675230"/>
                  <a:pt x="457200" y="1696891"/>
                </a:cubicBezTo>
                <a:cubicBezTo>
                  <a:pt x="462674" y="1700996"/>
                  <a:pt x="527742" y="1751186"/>
                  <a:pt x="541421" y="1757049"/>
                </a:cubicBezTo>
                <a:cubicBezTo>
                  <a:pt x="556620" y="1763563"/>
                  <a:pt x="573709" y="1764329"/>
                  <a:pt x="589547" y="1769080"/>
                </a:cubicBezTo>
                <a:cubicBezTo>
                  <a:pt x="613842" y="1776368"/>
                  <a:pt x="637129" y="1786991"/>
                  <a:pt x="661737" y="1793143"/>
                </a:cubicBezTo>
                <a:cubicBezTo>
                  <a:pt x="677779" y="1797154"/>
                  <a:pt x="694025" y="1800423"/>
                  <a:pt x="709863" y="1805175"/>
                </a:cubicBezTo>
                <a:cubicBezTo>
                  <a:pt x="884541" y="1857579"/>
                  <a:pt x="657630" y="1794254"/>
                  <a:pt x="890337" y="1877364"/>
                </a:cubicBezTo>
                <a:cubicBezTo>
                  <a:pt x="909595" y="1884242"/>
                  <a:pt x="930499" y="1885111"/>
                  <a:pt x="950495" y="1889396"/>
                </a:cubicBezTo>
                <a:cubicBezTo>
                  <a:pt x="986649" y="1897143"/>
                  <a:pt x="1022908" y="1904491"/>
                  <a:pt x="1058779" y="1913459"/>
                </a:cubicBezTo>
                <a:cubicBezTo>
                  <a:pt x="1071083" y="1916535"/>
                  <a:pt x="1082570" y="1922415"/>
                  <a:pt x="1094874" y="1925491"/>
                </a:cubicBezTo>
                <a:cubicBezTo>
                  <a:pt x="1153403" y="1940123"/>
                  <a:pt x="1149621" y="1933081"/>
                  <a:pt x="1203158" y="1949554"/>
                </a:cubicBezTo>
                <a:cubicBezTo>
                  <a:pt x="1239523" y="1960743"/>
                  <a:pt x="1274531" y="1976422"/>
                  <a:pt x="1311442" y="1985649"/>
                </a:cubicBezTo>
                <a:cubicBezTo>
                  <a:pt x="1335869" y="1991756"/>
                  <a:pt x="1371494" y="1999354"/>
                  <a:pt x="1395663" y="2009712"/>
                </a:cubicBezTo>
                <a:cubicBezTo>
                  <a:pt x="1451810" y="2033775"/>
                  <a:pt x="1447514" y="2044145"/>
                  <a:pt x="1515979" y="2057838"/>
                </a:cubicBezTo>
                <a:lnTo>
                  <a:pt x="1636295" y="2081901"/>
                </a:lnTo>
                <a:cubicBezTo>
                  <a:pt x="1756916" y="2130149"/>
                  <a:pt x="1640963" y="2086911"/>
                  <a:pt x="1744579" y="2117996"/>
                </a:cubicBezTo>
                <a:cubicBezTo>
                  <a:pt x="1768874" y="2125285"/>
                  <a:pt x="1791896" y="2137085"/>
                  <a:pt x="1816768" y="2142059"/>
                </a:cubicBezTo>
                <a:cubicBezTo>
                  <a:pt x="1856873" y="2150080"/>
                  <a:pt x="1898283" y="2153188"/>
                  <a:pt x="1937084" y="2166122"/>
                </a:cubicBezTo>
                <a:cubicBezTo>
                  <a:pt x="1949116" y="2170133"/>
                  <a:pt x="1960743" y="2175667"/>
                  <a:pt x="1973179" y="2178154"/>
                </a:cubicBezTo>
                <a:cubicBezTo>
                  <a:pt x="2021512" y="2187821"/>
                  <a:pt x="2121214" y="2196658"/>
                  <a:pt x="2165684" y="2202217"/>
                </a:cubicBezTo>
                <a:cubicBezTo>
                  <a:pt x="2360827" y="2226611"/>
                  <a:pt x="2116896" y="2202158"/>
                  <a:pt x="2382253" y="2226280"/>
                </a:cubicBezTo>
                <a:cubicBezTo>
                  <a:pt x="2406316" y="2234301"/>
                  <a:pt x="2429835" y="2244191"/>
                  <a:pt x="2454442" y="2250343"/>
                </a:cubicBezTo>
                <a:cubicBezTo>
                  <a:pt x="2514359" y="2265322"/>
                  <a:pt x="2620916" y="2270232"/>
                  <a:pt x="2671010" y="2274406"/>
                </a:cubicBezTo>
                <a:cubicBezTo>
                  <a:pt x="2738783" y="2287961"/>
                  <a:pt x="2806973" y="2302272"/>
                  <a:pt x="2875547" y="2310501"/>
                </a:cubicBezTo>
                <a:cubicBezTo>
                  <a:pt x="2927466" y="2316731"/>
                  <a:pt x="2979821" y="2318522"/>
                  <a:pt x="3031958" y="2322533"/>
                </a:cubicBezTo>
                <a:cubicBezTo>
                  <a:pt x="3056021" y="2326543"/>
                  <a:pt x="3079997" y="2331114"/>
                  <a:pt x="3104147" y="2334564"/>
                </a:cubicBezTo>
                <a:cubicBezTo>
                  <a:pt x="3136156" y="2339137"/>
                  <a:pt x="3168506" y="2341280"/>
                  <a:pt x="3200400" y="2346596"/>
                </a:cubicBezTo>
                <a:cubicBezTo>
                  <a:pt x="3314784" y="2365661"/>
                  <a:pt x="3174906" y="2352822"/>
                  <a:pt x="3308684" y="2370659"/>
                </a:cubicBezTo>
                <a:cubicBezTo>
                  <a:pt x="3364829" y="2378145"/>
                  <a:pt x="3523299" y="2390549"/>
                  <a:pt x="3573379" y="2394722"/>
                </a:cubicBezTo>
                <a:lnTo>
                  <a:pt x="3645568" y="2406754"/>
                </a:lnTo>
                <a:cubicBezTo>
                  <a:pt x="3665688" y="2410412"/>
                  <a:pt x="3685401" y="2416527"/>
                  <a:pt x="3705726" y="2418785"/>
                </a:cubicBezTo>
                <a:cubicBezTo>
                  <a:pt x="3757697" y="2424560"/>
                  <a:pt x="3810000" y="2426806"/>
                  <a:pt x="3862137" y="2430817"/>
                </a:cubicBezTo>
                <a:cubicBezTo>
                  <a:pt x="3947048" y="2459122"/>
                  <a:pt x="3861878" y="2433793"/>
                  <a:pt x="4030579" y="2454880"/>
                </a:cubicBezTo>
                <a:cubicBezTo>
                  <a:pt x="4388519" y="2499622"/>
                  <a:pt x="3943420" y="2470544"/>
                  <a:pt x="4535905" y="2490975"/>
                </a:cubicBezTo>
                <a:lnTo>
                  <a:pt x="5113421" y="2478943"/>
                </a:lnTo>
                <a:cubicBezTo>
                  <a:pt x="5194026" y="2476115"/>
                  <a:pt x="5206559" y="2470699"/>
                  <a:pt x="5269832" y="2454880"/>
                </a:cubicBezTo>
                <a:cubicBezTo>
                  <a:pt x="5281863" y="2446859"/>
                  <a:pt x="5292712" y="2436690"/>
                  <a:pt x="5305926" y="2430817"/>
                </a:cubicBezTo>
                <a:cubicBezTo>
                  <a:pt x="5376649" y="2399385"/>
                  <a:pt x="5418174" y="2402756"/>
                  <a:pt x="5498432" y="2382691"/>
                </a:cubicBezTo>
                <a:cubicBezTo>
                  <a:pt x="5597287" y="2357976"/>
                  <a:pt x="5530071" y="2371927"/>
                  <a:pt x="5702968" y="2358628"/>
                </a:cubicBezTo>
                <a:cubicBezTo>
                  <a:pt x="5711960" y="2356380"/>
                  <a:pt x="5774858" y="2341963"/>
                  <a:pt x="5787189" y="2334564"/>
                </a:cubicBezTo>
                <a:cubicBezTo>
                  <a:pt x="5796916" y="2328728"/>
                  <a:pt x="5803232" y="2318522"/>
                  <a:pt x="5811253" y="2310501"/>
                </a:cubicBezTo>
                <a:cubicBezTo>
                  <a:pt x="5807242" y="2202217"/>
                  <a:pt x="5808475" y="2093611"/>
                  <a:pt x="5799221" y="1985649"/>
                </a:cubicBezTo>
                <a:cubicBezTo>
                  <a:pt x="5796397" y="1952698"/>
                  <a:pt x="5781644" y="1921825"/>
                  <a:pt x="5775158" y="1889396"/>
                </a:cubicBezTo>
                <a:cubicBezTo>
                  <a:pt x="5771147" y="1869343"/>
                  <a:pt x="5767724" y="1849164"/>
                  <a:pt x="5763126" y="1829238"/>
                </a:cubicBezTo>
                <a:cubicBezTo>
                  <a:pt x="5755689" y="1797013"/>
                  <a:pt x="5743740" y="1765724"/>
                  <a:pt x="5739063" y="1732985"/>
                </a:cubicBezTo>
                <a:cubicBezTo>
                  <a:pt x="5735053" y="1704911"/>
                  <a:pt x="5730001" y="1676967"/>
                  <a:pt x="5727032" y="1648764"/>
                </a:cubicBezTo>
                <a:cubicBezTo>
                  <a:pt x="5720711" y="1588718"/>
                  <a:pt x="5715368" y="1474268"/>
                  <a:pt x="5702968" y="1408133"/>
                </a:cubicBezTo>
                <a:cubicBezTo>
                  <a:pt x="5679576" y="1283378"/>
                  <a:pt x="5687926" y="1349466"/>
                  <a:pt x="5666874" y="1275785"/>
                </a:cubicBezTo>
                <a:cubicBezTo>
                  <a:pt x="5662331" y="1259885"/>
                  <a:pt x="5659594" y="1243497"/>
                  <a:pt x="5654842" y="1227659"/>
                </a:cubicBezTo>
                <a:cubicBezTo>
                  <a:pt x="5647553" y="1203364"/>
                  <a:pt x="5638068" y="1179765"/>
                  <a:pt x="5630779" y="1155470"/>
                </a:cubicBezTo>
                <a:cubicBezTo>
                  <a:pt x="5620605" y="1121556"/>
                  <a:pt x="5620192" y="1102694"/>
                  <a:pt x="5606716" y="1071249"/>
                </a:cubicBezTo>
                <a:cubicBezTo>
                  <a:pt x="5599651" y="1054763"/>
                  <a:pt x="5589718" y="1039608"/>
                  <a:pt x="5582653" y="1023122"/>
                </a:cubicBezTo>
                <a:cubicBezTo>
                  <a:pt x="5577657" y="1011465"/>
                  <a:pt x="5577656" y="997580"/>
                  <a:pt x="5570621" y="987028"/>
                </a:cubicBezTo>
                <a:cubicBezTo>
                  <a:pt x="5561182" y="972870"/>
                  <a:pt x="5546558" y="962965"/>
                  <a:pt x="5534526" y="950933"/>
                </a:cubicBezTo>
                <a:cubicBezTo>
                  <a:pt x="5512212" y="861670"/>
                  <a:pt x="5538990" y="942328"/>
                  <a:pt x="5486400" y="854680"/>
                </a:cubicBezTo>
                <a:cubicBezTo>
                  <a:pt x="5472558" y="831611"/>
                  <a:pt x="5467111" y="803499"/>
                  <a:pt x="5450305" y="782491"/>
                </a:cubicBezTo>
                <a:cubicBezTo>
                  <a:pt x="5434263" y="762438"/>
                  <a:pt x="5408305" y="752523"/>
                  <a:pt x="5390147" y="734364"/>
                </a:cubicBezTo>
                <a:cubicBezTo>
                  <a:pt x="5375968" y="720185"/>
                  <a:pt x="5369278" y="699288"/>
                  <a:pt x="5354053" y="686238"/>
                </a:cubicBezTo>
                <a:cubicBezTo>
                  <a:pt x="5218608" y="570142"/>
                  <a:pt x="5261701" y="620660"/>
                  <a:pt x="5161547" y="553891"/>
                </a:cubicBezTo>
                <a:cubicBezTo>
                  <a:pt x="5144862" y="542768"/>
                  <a:pt x="5130831" y="527745"/>
                  <a:pt x="5113421" y="517796"/>
                </a:cubicBezTo>
                <a:cubicBezTo>
                  <a:pt x="5102410" y="511504"/>
                  <a:pt x="5088801" y="511164"/>
                  <a:pt x="5077326" y="505764"/>
                </a:cubicBezTo>
                <a:cubicBezTo>
                  <a:pt x="5020526" y="479035"/>
                  <a:pt x="4965444" y="448776"/>
                  <a:pt x="4908884" y="421543"/>
                </a:cubicBezTo>
                <a:cubicBezTo>
                  <a:pt x="4857147" y="396633"/>
                  <a:pt x="4804276" y="374129"/>
                  <a:pt x="4752474" y="349354"/>
                </a:cubicBezTo>
                <a:cubicBezTo>
                  <a:pt x="4519826" y="238088"/>
                  <a:pt x="4731412" y="326291"/>
                  <a:pt x="4547937" y="265133"/>
                </a:cubicBezTo>
                <a:cubicBezTo>
                  <a:pt x="4463969" y="237144"/>
                  <a:pt x="4513039" y="248458"/>
                  <a:pt x="4439653" y="217006"/>
                </a:cubicBezTo>
                <a:cubicBezTo>
                  <a:pt x="4427996" y="212010"/>
                  <a:pt x="4415333" y="209685"/>
                  <a:pt x="4403558" y="204975"/>
                </a:cubicBezTo>
                <a:cubicBezTo>
                  <a:pt x="4313810" y="169076"/>
                  <a:pt x="4340403" y="169345"/>
                  <a:pt x="4259179" y="156849"/>
                </a:cubicBezTo>
                <a:cubicBezTo>
                  <a:pt x="4227221" y="151932"/>
                  <a:pt x="4194864" y="149860"/>
                  <a:pt x="4162926" y="144817"/>
                </a:cubicBezTo>
                <a:cubicBezTo>
                  <a:pt x="4118636" y="137824"/>
                  <a:pt x="4075041" y="126553"/>
                  <a:pt x="4030579" y="120754"/>
                </a:cubicBezTo>
                <a:cubicBezTo>
                  <a:pt x="3982691" y="114508"/>
                  <a:pt x="3934269" y="113374"/>
                  <a:pt x="3886200" y="108722"/>
                </a:cubicBezTo>
                <a:lnTo>
                  <a:pt x="3657600" y="84659"/>
                </a:lnTo>
                <a:cubicBezTo>
                  <a:pt x="3625516" y="76638"/>
                  <a:pt x="3594053" y="65502"/>
                  <a:pt x="3561347" y="60596"/>
                </a:cubicBezTo>
                <a:cubicBezTo>
                  <a:pt x="3442821" y="42817"/>
                  <a:pt x="3056300" y="37001"/>
                  <a:pt x="3031958" y="36533"/>
                </a:cubicBezTo>
                <a:lnTo>
                  <a:pt x="2165684" y="24501"/>
                </a:lnTo>
                <a:cubicBezTo>
                  <a:pt x="2129589" y="16480"/>
                  <a:pt x="2094359" y="1525"/>
                  <a:pt x="2057400" y="438"/>
                </a:cubicBezTo>
                <a:cubicBezTo>
                  <a:pt x="1949088" y="-2747"/>
                  <a:pt x="1840906" y="12470"/>
                  <a:pt x="1732547" y="12470"/>
                </a:cubicBezTo>
              </a:path>
            </a:pathLst>
          </a:cu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685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340686" y="142889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321585" y="4248401"/>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4135912"/>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Current Session</a:t>
                      </a:r>
                      <a:r>
                        <a:rPr lang="en-US" sz="1800" dirty="0" smtClean="0">
                          <a:solidFill>
                            <a:schemeClr val="tx1"/>
                          </a:solidFill>
                        </a:rPr>
                        <a:t> </a:t>
                      </a:r>
                      <a:r>
                        <a:rPr lang="en-US" sz="1800" b="1" dirty="0" smtClean="0">
                          <a:solidFill>
                            <a:schemeClr val="tx1"/>
                          </a:solidFill>
                        </a:rPr>
                        <a:t>Object</a:t>
                      </a:r>
                    </a:p>
                  </a:txBody>
                  <a:tcPr marT="45721" marB="45721"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noFill/>
                  </a:tcP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noFill/>
                  </a:tcP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t>getSession(</a:t>
            </a:r>
            <a:r>
              <a:rPr lang="en-US" sz="1801" b="1" dirty="0">
                <a:solidFill>
                  <a:srgbClr val="FF0000"/>
                </a:solidFill>
              </a:rPr>
              <a:t>false</a:t>
            </a:r>
            <a:r>
              <a:rPr lang="en-US" sz="1801" b="1" dirty="0"/>
              <a:t>)</a:t>
            </a:r>
          </a:p>
        </p:txBody>
      </p:sp>
      <p:cxnSp>
        <p:nvCxnSpPr>
          <p:cNvPr id="6" name="Straight Connector 5"/>
          <p:cNvCxnSpPr/>
          <p:nvPr/>
        </p:nvCxnSpPr>
        <p:spPr>
          <a:xfrm>
            <a:off x="323529" y="5661249"/>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323529" y="4629072"/>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323528" y="6381328"/>
            <a:ext cx="2592288"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23528" y="4629072"/>
            <a:ext cx="0" cy="1752256"/>
          </a:xfrm>
          <a:prstGeom prst="line">
            <a:avLst/>
          </a:prstGeom>
          <a:ln w="12700"/>
        </p:spPr>
        <p:style>
          <a:lnRef idx="2">
            <a:schemeClr val="dk1"/>
          </a:lnRef>
          <a:fillRef idx="0">
            <a:schemeClr val="dk1"/>
          </a:fillRef>
          <a:effectRef idx="1">
            <a:schemeClr val="dk1"/>
          </a:effectRef>
          <a:fontRef idx="minor">
            <a:schemeClr val="tx1"/>
          </a:fontRef>
        </p:style>
      </p:cxnSp>
      <p:cxnSp>
        <p:nvCxnSpPr>
          <p:cNvPr id="8" name="Straight Arrow Connector 7"/>
          <p:cNvCxnSpPr>
            <a:stCxn id="19" idx="3"/>
          </p:cNvCxnSpPr>
          <p:nvPr/>
        </p:nvCxnSpPr>
        <p:spPr>
          <a:xfrm flipV="1">
            <a:off x="5184839" y="3212976"/>
            <a:ext cx="1780043" cy="1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58458" y="2852936"/>
            <a:ext cx="455574" cy="369460"/>
          </a:xfrm>
          <a:prstGeom prst="rect">
            <a:avLst/>
          </a:prstGeom>
          <a:noFill/>
        </p:spPr>
        <p:txBody>
          <a:bodyPr wrap="none" rtlCol="0">
            <a:spAutoFit/>
          </a:bodyPr>
          <a:lstStyle/>
          <a:p>
            <a:r>
              <a:rPr lang="en-US" sz="1801" dirty="0"/>
              <a:t>No</a:t>
            </a:r>
          </a:p>
        </p:txBody>
      </p:sp>
      <p:sp>
        <p:nvSpPr>
          <p:cNvPr id="27" name="Rectangle 26"/>
          <p:cNvSpPr/>
          <p:nvPr/>
        </p:nvSpPr>
        <p:spPr>
          <a:xfrm>
            <a:off x="554829" y="4689048"/>
            <a:ext cx="2043141" cy="923714"/>
          </a:xfrm>
          <a:prstGeom prst="rect">
            <a:avLst/>
          </a:prstGeom>
        </p:spPr>
        <p:txBody>
          <a:bodyPr wrap="square">
            <a:spAutoFit/>
          </a:bodyPr>
          <a:lstStyle/>
          <a:p>
            <a:pPr>
              <a:defRPr/>
            </a:pPr>
            <a:r>
              <a:rPr lang="en-US" sz="1801" b="1" dirty="0"/>
              <a:t>getSession() </a:t>
            </a:r>
            <a:endParaRPr lang="en-US" sz="1801" b="1" dirty="0" smtClean="0"/>
          </a:p>
          <a:p>
            <a:pPr>
              <a:defRPr/>
            </a:pPr>
            <a:r>
              <a:rPr lang="en-US" sz="1801" b="1" dirty="0" smtClean="0"/>
              <a:t>        &amp;</a:t>
            </a:r>
            <a:endParaRPr lang="en-US" sz="1801" b="1" dirty="0"/>
          </a:p>
          <a:p>
            <a:pPr>
              <a:defRPr/>
            </a:pPr>
            <a:r>
              <a:rPr lang="en-US" sz="1801" b="1" dirty="0"/>
              <a:t>getSession(</a:t>
            </a:r>
            <a:r>
              <a:rPr lang="en-US" sz="1801" b="1" dirty="0">
                <a:solidFill>
                  <a:srgbClr val="FF0000"/>
                </a:solidFill>
              </a:rPr>
              <a:t>true</a:t>
            </a:r>
            <a:r>
              <a:rPr lang="en-US" sz="1801" b="1" dirty="0"/>
              <a:t>)</a:t>
            </a:r>
          </a:p>
        </p:txBody>
      </p:sp>
    </p:spTree>
    <p:extLst>
      <p:ext uri="{BB962C8B-B14F-4D97-AF65-F5344CB8AC3E}">
        <p14:creationId xmlns:p14="http://schemas.microsoft.com/office/powerpoint/2010/main" val="1998374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dirty="0"/>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dirty="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dirty="0">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132189"/>
            <a:ext cx="6153573" cy="66055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98" y="29743"/>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132188"/>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952047"/>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6589886" y="1046326"/>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stCxn id="8" idx="2"/>
            <a:endCxn id="4" idx="3"/>
          </p:cNvCxnSpPr>
          <p:nvPr/>
        </p:nvCxnSpPr>
        <p:spPr>
          <a:xfrm flipH="1">
            <a:off x="5864309" y="1233653"/>
            <a:ext cx="725577" cy="207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3787319" y="1673698"/>
            <a:ext cx="31461" cy="4292571"/>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289153" y="162880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887452" y="165902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275905" y="353962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6993830" y="362001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4496616" y="2188216"/>
            <a:ext cx="2495380" cy="1200842"/>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0070C0"/>
                </a:solidFill>
              </a:rPr>
              <a:t>6 doXXX(HSR, HSR)</a:t>
            </a:r>
            <a:endParaRPr lang="en-US" sz="1801" b="1" dirty="0">
              <a:solidFill>
                <a:srgbClr val="0070C0"/>
              </a:solidFill>
            </a:endParaRPr>
          </a:p>
        </p:txBody>
      </p:sp>
      <p:cxnSp>
        <p:nvCxnSpPr>
          <p:cNvPr id="36" name="Straight Arrow Connector 35"/>
          <p:cNvCxnSpPr/>
          <p:nvPr/>
        </p:nvCxnSpPr>
        <p:spPr>
          <a:xfrm>
            <a:off x="3779912" y="181944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798829" y="3824322"/>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395593" y="552754"/>
            <a:ext cx="1" cy="312719"/>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320000" y="526405"/>
            <a:ext cx="0" cy="310307"/>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395594" y="537638"/>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64940" y="557866"/>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250699" y="5748485"/>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6968627" y="5828879"/>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520680" y="6368310"/>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3808173" y="5966269"/>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508648" y="4116835"/>
            <a:ext cx="2495380" cy="1477969"/>
          </a:xfrm>
          <a:prstGeom prst="rect">
            <a:avLst/>
          </a:prstGeom>
          <a:noFill/>
        </p:spPr>
        <p:txBody>
          <a:bodyPr wrap="square" rtlCol="0">
            <a:spAutoFit/>
          </a:bodyPr>
          <a:lstStyle/>
          <a:p>
            <a:r>
              <a:rPr lang="en-US" sz="1801" b="1" dirty="0" smtClean="0">
                <a:solidFill>
                  <a:srgbClr val="0070C0"/>
                </a:solidFill>
              </a:rPr>
              <a:t>service(SR</a:t>
            </a:r>
            <a:r>
              <a:rPr lang="en-US" sz="1801" b="1" dirty="0">
                <a:solidFill>
                  <a:srgbClr val="0070C0"/>
                </a:solidFill>
              </a:rPr>
              <a:t>, </a:t>
            </a:r>
            <a:r>
              <a:rPr lang="en-US" sz="1801" b="1" dirty="0" smtClean="0">
                <a:solidFill>
                  <a:srgbClr val="0070C0"/>
                </a:solidFill>
              </a:rPr>
              <a:t>SR)</a:t>
            </a:r>
          </a:p>
          <a:p>
            <a:r>
              <a:rPr lang="en-US" sz="1801" b="1" dirty="0" smtClean="0">
                <a:solidFill>
                  <a:srgbClr val="0070C0"/>
                </a:solidFill>
              </a:rPr>
              <a:t>service(HSR</a:t>
            </a:r>
            <a:r>
              <a:rPr lang="en-US" sz="1801" b="1" dirty="0">
                <a:solidFill>
                  <a:srgbClr val="0070C0"/>
                </a:solidFill>
              </a:rPr>
              <a:t>, HSR)</a:t>
            </a:r>
          </a:p>
          <a:p>
            <a:r>
              <a:rPr lang="en-US" sz="1801" b="1" dirty="0">
                <a:solidFill>
                  <a:srgbClr val="FF0000"/>
                </a:solidFill>
              </a:rPr>
              <a:t>doGet (HSR, HSR</a:t>
            </a:r>
            <a:r>
              <a:rPr lang="en-US" sz="1801" b="1" dirty="0" smtClean="0">
                <a:solidFill>
                  <a:srgbClr val="FF0000"/>
                </a:solidFill>
              </a:rPr>
              <a:t>)</a:t>
            </a:r>
          </a:p>
          <a:p>
            <a:r>
              <a:rPr lang="en-US" sz="1801" b="1" dirty="0" smtClean="0">
                <a:solidFill>
                  <a:srgbClr val="FF0000"/>
                </a:solidFill>
              </a:rPr>
              <a:t>doPost </a:t>
            </a:r>
            <a:r>
              <a:rPr lang="en-US" sz="1801" b="1" dirty="0">
                <a:solidFill>
                  <a:srgbClr val="FF0000"/>
                </a:solidFill>
              </a:rPr>
              <a:t>(HSR, HSR)</a:t>
            </a:r>
            <a:endParaRPr lang="en-US" sz="1801" b="1" dirty="0" smtClean="0">
              <a:solidFill>
                <a:srgbClr val="FF0000"/>
              </a:solidFill>
            </a:endParaRPr>
          </a:p>
          <a:p>
            <a:r>
              <a:rPr lang="en-US" sz="1801" b="1" dirty="0">
                <a:solidFill>
                  <a:srgbClr val="0070C0"/>
                </a:solidFill>
              </a:rPr>
              <a:t>5</a:t>
            </a:r>
            <a:r>
              <a:rPr lang="en-US" sz="1801" b="1" dirty="0" smtClean="0">
                <a:solidFill>
                  <a:srgbClr val="0070C0"/>
                </a:solidFill>
              </a:rPr>
              <a:t> doXXX(HSR, HSR)</a:t>
            </a:r>
            <a:endParaRPr lang="en-US" sz="1801" b="1" dirty="0">
              <a:solidFill>
                <a:srgbClr val="0070C0"/>
              </a:solidFill>
            </a:endParaRPr>
          </a:p>
        </p:txBody>
      </p:sp>
    </p:spTree>
    <p:extLst>
      <p:ext uri="{BB962C8B-B14F-4D97-AF65-F5344CB8AC3E}">
        <p14:creationId xmlns:p14="http://schemas.microsoft.com/office/powerpoint/2010/main" val="34011142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5236" y="2084432"/>
            <a:ext cx="3252802" cy="646587"/>
          </a:xfrm>
          <a:prstGeom prst="rect">
            <a:avLst/>
          </a:prstGeom>
          <a:noFill/>
        </p:spPr>
        <p:txBody>
          <a:bodyPr wrap="square" rtlCol="0">
            <a:spAutoFit/>
          </a:bodyPr>
          <a:lstStyle/>
          <a:p>
            <a:r>
              <a:rPr lang="en-US" sz="1801" b="1" dirty="0" smtClean="0"/>
              <a:t>public void init (ServletConfig)</a:t>
            </a:r>
          </a:p>
          <a:p>
            <a:r>
              <a:rPr lang="en-US" sz="1801" b="1" dirty="0"/>
              <a:t>t</a:t>
            </a:r>
            <a:r>
              <a:rPr lang="en-US" sz="1801" b="1" dirty="0" smtClean="0"/>
              <a:t>hrows ServletException</a:t>
            </a:r>
          </a:p>
        </p:txBody>
      </p:sp>
      <p:sp>
        <p:nvSpPr>
          <p:cNvPr id="9" name="TextBox 8"/>
          <p:cNvSpPr txBox="1"/>
          <p:nvPr/>
        </p:nvSpPr>
        <p:spPr>
          <a:xfrm>
            <a:off x="2463488" y="123619"/>
            <a:ext cx="141177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541544" y="3905717"/>
            <a:ext cx="3818251" cy="1200842"/>
          </a:xfrm>
          <a:prstGeom prst="rect">
            <a:avLst/>
          </a:prstGeom>
          <a:noFill/>
        </p:spPr>
        <p:txBody>
          <a:bodyPr wrap="square" rtlCol="0">
            <a:spAutoFit/>
          </a:bodyPr>
          <a:lstStyle/>
          <a:p>
            <a:r>
              <a:rPr lang="en-US" sz="1801" b="1" dirty="0" smtClean="0"/>
              <a:t>public void service (ServletRequest, </a:t>
            </a:r>
          </a:p>
          <a:p>
            <a:r>
              <a:rPr lang="en-US" sz="1801" b="1" dirty="0"/>
              <a:t> </a:t>
            </a:r>
            <a:r>
              <a:rPr lang="en-US" sz="1801" b="1" dirty="0" smtClean="0"/>
              <a:t>                                  ServletResponse)</a:t>
            </a:r>
          </a:p>
          <a:p>
            <a:r>
              <a:rPr lang="en-US" sz="1801" b="1" dirty="0" smtClean="0"/>
              <a:t>throws </a:t>
            </a:r>
            <a:r>
              <a:rPr lang="en-US" sz="1801" b="1" dirty="0"/>
              <a:t>ServletException</a:t>
            </a:r>
            <a:r>
              <a:rPr lang="en-US" sz="1801" b="1" dirty="0" smtClean="0"/>
              <a:t>, </a:t>
            </a:r>
          </a:p>
          <a:p>
            <a:r>
              <a:rPr lang="en-US" sz="1801" b="1" dirty="0"/>
              <a:t> </a:t>
            </a:r>
            <a:r>
              <a:rPr lang="en-US" sz="1801" b="1" dirty="0" smtClean="0"/>
              <a:t>             IOException</a:t>
            </a:r>
          </a:p>
        </p:txBody>
      </p:sp>
      <p:sp>
        <p:nvSpPr>
          <p:cNvPr id="11" name="TextBox 10"/>
          <p:cNvSpPr txBox="1"/>
          <p:nvPr/>
        </p:nvSpPr>
        <p:spPr>
          <a:xfrm>
            <a:off x="1612869" y="5919421"/>
            <a:ext cx="2262395" cy="369460"/>
          </a:xfrm>
          <a:prstGeom prst="rect">
            <a:avLst/>
          </a:prstGeom>
          <a:noFill/>
        </p:spPr>
        <p:txBody>
          <a:bodyPr wrap="square" rtlCol="0">
            <a:spAutoFit/>
          </a:bodyPr>
          <a:lstStyle/>
          <a:p>
            <a:r>
              <a:rPr lang="en-US" sz="1801" b="1" dirty="0"/>
              <a:t>public void destroy </a:t>
            </a:r>
            <a:r>
              <a:rPr lang="en-US" sz="1801" b="1" dirty="0" smtClean="0"/>
              <a:t>()</a:t>
            </a:r>
          </a:p>
        </p:txBody>
      </p:sp>
      <p:sp>
        <p:nvSpPr>
          <p:cNvPr id="12" name="TextBox 11"/>
          <p:cNvSpPr txBox="1"/>
          <p:nvPr/>
        </p:nvSpPr>
        <p:spPr>
          <a:xfrm>
            <a:off x="-103738"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6171"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5471"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21539"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6171"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5204738" y="124931"/>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5461938"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5352897"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5387445"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42675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7236756" y="3356149"/>
            <a:ext cx="1927106" cy="2309350"/>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pPr algn="ctr"/>
            <a:r>
              <a:rPr lang="en-US" sz="1801" b="1" dirty="0" smtClean="0"/>
              <a:t>One of 7</a:t>
            </a:r>
          </a:p>
          <a:p>
            <a:pPr algn="ctr"/>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8025321" y="374270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8028567" y="4580034"/>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255873"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516520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588327"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8802" y="1677209"/>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57156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49277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38" name="Straight Arrow Connector 37"/>
          <p:cNvCxnSpPr/>
          <p:nvPr/>
        </p:nvCxnSpPr>
        <p:spPr>
          <a:xfrm flipH="1">
            <a:off x="6986732" y="491397"/>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flipH="1">
            <a:off x="4829066" y="460812"/>
            <a:ext cx="440021" cy="364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496" y="1417367"/>
            <a:ext cx="3844113" cy="923714"/>
          </a:xfrm>
          <a:prstGeom prst="rect">
            <a:avLst/>
          </a:prstGeom>
          <a:noFill/>
        </p:spPr>
        <p:txBody>
          <a:bodyPr wrap="square" rtlCol="0">
            <a:spAutoFit/>
          </a:bodyPr>
          <a:lstStyle/>
          <a:p>
            <a:r>
              <a:rPr lang="en-US" sz="1801" b="1" dirty="0" smtClean="0"/>
              <a:t>public void </a:t>
            </a:r>
            <a:r>
              <a:rPr lang="en-US" sz="1801" b="1" dirty="0" smtClean="0">
                <a:solidFill>
                  <a:schemeClr val="tx2">
                    <a:lumMod val="60000"/>
                    <a:lumOff val="40000"/>
                  </a:schemeClr>
                </a:solidFill>
              </a:rPr>
              <a:t>service (ServletRequest, </a:t>
            </a:r>
          </a:p>
          <a:p>
            <a:r>
              <a:rPr lang="en-US" sz="1801" b="1" dirty="0">
                <a:solidFill>
                  <a:schemeClr val="tx2">
                    <a:lumMod val="60000"/>
                    <a:lumOff val="40000"/>
                  </a:schemeClr>
                </a:solidFill>
              </a:rPr>
              <a:t> </a:t>
            </a:r>
            <a:r>
              <a:rPr lang="en-US" sz="1801" b="1" dirty="0" smtClean="0">
                <a:solidFill>
                  <a:schemeClr val="tx2">
                    <a:lumMod val="60000"/>
                    <a:lumOff val="40000"/>
                  </a:schemeClr>
                </a:solidFill>
              </a:rPr>
              <a:t>                                  ServletResponse)</a:t>
            </a:r>
          </a:p>
          <a:p>
            <a:r>
              <a:rPr lang="en-US" sz="1801" b="1" dirty="0" smtClean="0"/>
              <a:t>throws ServletException, IOException</a:t>
            </a:r>
          </a:p>
        </p:txBody>
      </p:sp>
      <p:sp>
        <p:nvSpPr>
          <p:cNvPr id="17" name="TextBox 16"/>
          <p:cNvSpPr txBox="1"/>
          <p:nvPr/>
        </p:nvSpPr>
        <p:spPr>
          <a:xfrm>
            <a:off x="167664" y="87099"/>
            <a:ext cx="2056786"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8" name="Rectangle 27"/>
          <p:cNvSpPr/>
          <p:nvPr/>
        </p:nvSpPr>
        <p:spPr>
          <a:xfrm>
            <a:off x="418869" y="101264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4" name="TextBox 33"/>
          <p:cNvSpPr txBox="1"/>
          <p:nvPr/>
        </p:nvSpPr>
        <p:spPr>
          <a:xfrm>
            <a:off x="4281520" y="99024"/>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899030" y="785317"/>
            <a:ext cx="5171468" cy="6189130"/>
          </a:xfrm>
          <a:prstGeom prst="rect">
            <a:avLst/>
          </a:prstGeom>
          <a:noFill/>
        </p:spPr>
        <p:txBody>
          <a:bodyPr wrap="square" rtlCol="0">
            <a:spAutoFit/>
          </a:bodyPr>
          <a:lstStyle/>
          <a:p>
            <a:r>
              <a:rPr lang="en-US" sz="1801" b="1" dirty="0">
                <a:solidFill>
                  <a:srgbClr val="0070C0"/>
                </a:solidFill>
              </a:rPr>
              <a:t>s</a:t>
            </a:r>
            <a:r>
              <a:rPr lang="en-US" sz="1801" b="1" dirty="0" smtClean="0">
                <a:solidFill>
                  <a:srgbClr val="0070C0"/>
                </a:solidFill>
              </a:rPr>
              <a:t>ervice (SR, SR)  </a:t>
            </a:r>
          </a:p>
          <a:p>
            <a:r>
              <a:rPr lang="en-US" sz="1801" b="1" dirty="0" smtClean="0">
                <a:solidFill>
                  <a:srgbClr val="0070C0"/>
                </a:solidFill>
              </a:rPr>
              <a:t> {</a:t>
            </a:r>
          </a:p>
          <a:p>
            <a:r>
              <a:rPr lang="en-US" sz="1801" b="1" dirty="0"/>
              <a:t> </a:t>
            </a:r>
            <a:r>
              <a:rPr lang="en-US" sz="1801" b="1" dirty="0" smtClean="0"/>
              <a:t>      if (HTTP or HTTPS)   {</a:t>
            </a:r>
          </a:p>
          <a:p>
            <a:r>
              <a:rPr lang="en-US" sz="1801" b="1" dirty="0"/>
              <a:t> </a:t>
            </a:r>
            <a:r>
              <a:rPr lang="en-US" sz="1801" b="1" dirty="0" smtClean="0"/>
              <a:t>          </a:t>
            </a:r>
            <a:r>
              <a:rPr lang="en-US" sz="1801" b="1" dirty="0" smtClean="0">
                <a:solidFill>
                  <a:srgbClr val="00B050"/>
                </a:solidFill>
              </a:rPr>
              <a:t>service </a:t>
            </a:r>
            <a:r>
              <a:rPr lang="en-US" sz="1801" b="1" dirty="0">
                <a:solidFill>
                  <a:srgbClr val="00B050"/>
                </a:solidFill>
              </a:rPr>
              <a:t>(HSR, HSR)</a:t>
            </a:r>
          </a:p>
          <a:p>
            <a:r>
              <a:rPr lang="en-US" sz="1801" b="1" dirty="0" smtClean="0"/>
              <a:t>       } else {</a:t>
            </a:r>
          </a:p>
          <a:p>
            <a:r>
              <a:rPr lang="en-US" sz="1801" b="1" dirty="0"/>
              <a:t> </a:t>
            </a:r>
            <a:r>
              <a:rPr lang="en-US" sz="1801" b="1" dirty="0" smtClean="0"/>
              <a:t>          </a:t>
            </a:r>
            <a:r>
              <a:rPr lang="en-US" sz="1801" b="1" dirty="0" smtClean="0">
                <a:solidFill>
                  <a:srgbClr val="C00000"/>
                </a:solidFill>
              </a:rPr>
              <a:t>throw ServletException(“Non HTTP Request”);  </a:t>
            </a:r>
          </a:p>
          <a:p>
            <a:r>
              <a:rPr lang="en-US" sz="1801" b="1" dirty="0"/>
              <a:t> </a:t>
            </a:r>
            <a:r>
              <a:rPr lang="en-US" sz="1801" b="1" dirty="0" smtClean="0"/>
              <a:t>      }</a:t>
            </a:r>
          </a:p>
          <a:p>
            <a:r>
              <a:rPr lang="en-US" sz="1801" b="1" dirty="0">
                <a:solidFill>
                  <a:srgbClr val="0070C0"/>
                </a:solidFill>
              </a:rPr>
              <a:t>}</a:t>
            </a:r>
            <a:endParaRPr lang="en-US" sz="1801" b="1" dirty="0" smtClean="0">
              <a:solidFill>
                <a:srgbClr val="0070C0"/>
              </a:solidFill>
            </a:endParaRPr>
          </a:p>
          <a:p>
            <a:endParaRPr lang="en-US" sz="1801" b="1" dirty="0" smtClean="0"/>
          </a:p>
          <a:p>
            <a:r>
              <a:rPr lang="en-US" sz="1801" b="1" dirty="0" smtClean="0">
                <a:solidFill>
                  <a:srgbClr val="0070C0"/>
                </a:solidFill>
              </a:rPr>
              <a:t>service (HSR</a:t>
            </a:r>
            <a:r>
              <a:rPr lang="en-US" sz="1801" b="1" dirty="0">
                <a:solidFill>
                  <a:srgbClr val="0070C0"/>
                </a:solidFill>
              </a:rPr>
              <a:t>, </a:t>
            </a:r>
            <a:r>
              <a:rPr lang="en-US" sz="1801" b="1" dirty="0" smtClean="0">
                <a:solidFill>
                  <a:srgbClr val="0070C0"/>
                </a:solidFill>
              </a:rPr>
              <a:t>HSR) </a:t>
            </a:r>
          </a:p>
          <a:p>
            <a:r>
              <a:rPr lang="en-US" sz="1801" b="1" dirty="0" smtClean="0">
                <a:solidFill>
                  <a:srgbClr val="0070C0"/>
                </a:solidFill>
              </a:rPr>
              <a:t> {</a:t>
            </a:r>
          </a:p>
          <a:p>
            <a:r>
              <a:rPr lang="en-US" sz="1801" b="1" dirty="0" smtClean="0"/>
              <a:t>       1. </a:t>
            </a:r>
            <a:r>
              <a:rPr lang="en-US" sz="1801" b="1" dirty="0" smtClean="0">
                <a:solidFill>
                  <a:srgbClr val="00B050"/>
                </a:solidFill>
              </a:rPr>
              <a:t>Get the HTTP Method from Request        </a:t>
            </a:r>
          </a:p>
          <a:p>
            <a:r>
              <a:rPr lang="en-US" sz="1801" b="1" dirty="0"/>
              <a:t> </a:t>
            </a:r>
            <a:r>
              <a:rPr lang="en-US" sz="1801" b="1" dirty="0" smtClean="0"/>
              <a:t>      2. </a:t>
            </a:r>
            <a:r>
              <a:rPr lang="en-US" sz="1801" b="1" dirty="0" smtClean="0">
                <a:solidFill>
                  <a:srgbClr val="00B050"/>
                </a:solidFill>
              </a:rPr>
              <a:t>Invoke one of the (out of 7) </a:t>
            </a:r>
          </a:p>
          <a:p>
            <a:r>
              <a:rPr lang="en-US" sz="1801" b="1" dirty="0">
                <a:solidFill>
                  <a:srgbClr val="00B050"/>
                </a:solidFill>
              </a:rPr>
              <a:t> </a:t>
            </a:r>
            <a:r>
              <a:rPr lang="en-US" sz="1801" b="1" dirty="0" smtClean="0">
                <a:solidFill>
                  <a:srgbClr val="00B050"/>
                </a:solidFill>
              </a:rPr>
              <a:t>           Corresponding</a:t>
            </a:r>
            <a:r>
              <a:rPr lang="en-US" sz="1801" b="1" dirty="0" smtClean="0"/>
              <a:t> </a:t>
            </a:r>
            <a:r>
              <a:rPr lang="en-US" sz="1801" b="1" dirty="0" smtClean="0">
                <a:solidFill>
                  <a:srgbClr val="00B050"/>
                </a:solidFill>
              </a:rPr>
              <a:t>doXXX(HSR, HSR) Method</a:t>
            </a:r>
          </a:p>
          <a:p>
            <a:r>
              <a:rPr lang="en-US" sz="1801" b="1" dirty="0"/>
              <a:t> </a:t>
            </a:r>
            <a:r>
              <a:rPr lang="en-US" sz="1801" b="1" dirty="0" smtClean="0"/>
              <a:t>       3. </a:t>
            </a:r>
            <a:r>
              <a:rPr lang="en-US" sz="1801" b="1" dirty="0" smtClean="0">
                <a:solidFill>
                  <a:srgbClr val="C00000"/>
                </a:solidFill>
              </a:rPr>
              <a:t>If HTTP method is </a:t>
            </a:r>
            <a:r>
              <a:rPr lang="en-US" sz="1801" b="1" smtClean="0">
                <a:solidFill>
                  <a:srgbClr val="C00000"/>
                </a:solidFill>
              </a:rPr>
              <a:t>CONNECT then, </a:t>
            </a:r>
            <a:endParaRPr lang="en-US" sz="1801" b="1" dirty="0" smtClean="0">
              <a:solidFill>
                <a:srgbClr val="C00000"/>
              </a:solidFill>
            </a:endParaRPr>
          </a:p>
          <a:p>
            <a:r>
              <a:rPr lang="en-US" sz="1801" b="1" dirty="0">
                <a:solidFill>
                  <a:srgbClr val="C00000"/>
                </a:solidFill>
              </a:rPr>
              <a:t> </a:t>
            </a:r>
            <a:r>
              <a:rPr lang="en-US" sz="1801" b="1" dirty="0" smtClean="0">
                <a:solidFill>
                  <a:srgbClr val="C00000"/>
                </a:solidFill>
              </a:rPr>
              <a:t>            generate “501 Error Response”</a:t>
            </a:r>
            <a:r>
              <a:rPr lang="en-US" sz="1801" b="1" dirty="0">
                <a:solidFill>
                  <a:srgbClr val="C00000"/>
                </a:solidFill>
              </a:rPr>
              <a:t>	</a:t>
            </a:r>
            <a:endParaRPr lang="en-US" sz="1801" b="1" dirty="0" smtClean="0">
              <a:solidFill>
                <a:srgbClr val="C00000"/>
              </a:solidFill>
            </a:endParaRPr>
          </a:p>
          <a:p>
            <a:r>
              <a:rPr lang="en-US" sz="1801" b="1" dirty="0">
                <a:solidFill>
                  <a:srgbClr val="0070C0"/>
                </a:solidFill>
              </a:rPr>
              <a:t>}</a:t>
            </a:r>
          </a:p>
          <a:p>
            <a:endParaRPr lang="en-US" sz="1801" b="1" dirty="0"/>
          </a:p>
          <a:p>
            <a:r>
              <a:rPr lang="en-US" sz="1801" b="1" dirty="0" smtClean="0">
                <a:solidFill>
                  <a:srgbClr val="0070C0"/>
                </a:solidFill>
              </a:rPr>
              <a:t> 7    doXXX (HSR</a:t>
            </a:r>
            <a:r>
              <a:rPr lang="en-US" sz="1801" b="1" dirty="0">
                <a:solidFill>
                  <a:srgbClr val="0070C0"/>
                </a:solidFill>
              </a:rPr>
              <a:t>, </a:t>
            </a:r>
            <a:r>
              <a:rPr lang="en-US" sz="1801" b="1" dirty="0" smtClean="0">
                <a:solidFill>
                  <a:srgbClr val="0070C0"/>
                </a:solidFill>
              </a:rPr>
              <a:t>HSR)  {</a:t>
            </a:r>
          </a:p>
          <a:p>
            <a:r>
              <a:rPr lang="en-US" sz="1801" b="1" dirty="0"/>
              <a:t> </a:t>
            </a:r>
            <a:r>
              <a:rPr lang="en-US" sz="1801" b="1" dirty="0" smtClean="0"/>
              <a:t>           </a:t>
            </a:r>
            <a:r>
              <a:rPr lang="en-US" sz="1801" b="1" dirty="0" smtClean="0">
                <a:solidFill>
                  <a:srgbClr val="C00000"/>
                </a:solidFill>
              </a:rPr>
              <a:t>Generate “405 Error Response”</a:t>
            </a:r>
          </a:p>
          <a:p>
            <a:r>
              <a:rPr lang="en-US" sz="1801" b="1" dirty="0" smtClean="0">
                <a:solidFill>
                  <a:srgbClr val="0070C0"/>
                </a:solidFill>
              </a:rPr>
              <a:t>         }</a:t>
            </a:r>
          </a:p>
          <a:p>
            <a:endParaRPr lang="en-US" sz="1801" b="1" dirty="0" smtClean="0"/>
          </a:p>
        </p:txBody>
      </p:sp>
      <p:cxnSp>
        <p:nvCxnSpPr>
          <p:cNvPr id="46" name="Straight Connector 45"/>
          <p:cNvCxnSpPr/>
          <p:nvPr/>
        </p:nvCxnSpPr>
        <p:spPr>
          <a:xfrm>
            <a:off x="-10513" y="764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44549"/>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12032"/>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469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3849748" y="56656"/>
            <a:ext cx="29861" cy="6757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068053" y="467332"/>
            <a:ext cx="1117306" cy="13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12448"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905265" y="3189377"/>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a:off x="3895401" y="5565641"/>
            <a:ext cx="5141064" cy="23599"/>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16" name="Flowchart: Connector 15"/>
          <p:cNvSpPr/>
          <p:nvPr/>
        </p:nvSpPr>
        <p:spPr>
          <a:xfrm>
            <a:off x="3943111" y="572371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Tree>
    <p:extLst>
      <p:ext uri="{BB962C8B-B14F-4D97-AF65-F5344CB8AC3E}">
        <p14:creationId xmlns:p14="http://schemas.microsoft.com/office/powerpoint/2010/main" val="1675459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90"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a:t>
            </a:r>
            <a:r>
              <a:rPr lang="en-US" sz="1801" dirty="0">
                <a:solidFill>
                  <a:schemeClr val="accent6">
                    <a:lumMod val="50000"/>
                  </a:schemeClr>
                </a:solidFill>
              </a:rPr>
              <a:t>Servlet </a:t>
            </a:r>
            <a:r>
              <a:rPr lang="en-US" sz="1801" dirty="0" smtClean="0">
                <a:solidFill>
                  <a:schemeClr val="accent6">
                    <a:lumMod val="50000"/>
                  </a:schemeClr>
                </a:solidFill>
              </a:rPr>
              <a:t>i.e. Java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4327723" cy="369460"/>
          </a:xfrm>
          <a:prstGeom prst="rect">
            <a:avLst/>
          </a:prstGeom>
        </p:spPr>
        <p:txBody>
          <a:bodyPr wrap="none">
            <a:spAutoFit/>
          </a:bodyPr>
          <a:lstStyle/>
          <a:p>
            <a:r>
              <a:rPr lang="en-US" sz="1801" b="1" dirty="0" smtClean="0">
                <a:solidFill>
                  <a:srgbClr val="00B050"/>
                </a:solidFill>
              </a:rPr>
              <a:t>Can Override (</a:t>
            </a:r>
            <a:r>
              <a:rPr lang="en-US" sz="1801" b="1" dirty="0" smtClean="0">
                <a:solidFill>
                  <a:srgbClr val="FF0000"/>
                </a:solidFill>
              </a:rPr>
              <a:t>but we should not</a:t>
            </a:r>
            <a:r>
              <a:rPr lang="en-US" sz="1801" b="1" dirty="0" smtClean="0">
                <a:solidFill>
                  <a:srgbClr val="00B050"/>
                </a:solidFill>
              </a:rPr>
              <a:t>)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27548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flipV="1">
            <a:off x="1805726" y="765010"/>
            <a:ext cx="2280430" cy="26514"/>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2699792" y="2775710"/>
            <a:ext cx="1340520"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flipV="1">
            <a:off x="2699792" y="3381128"/>
            <a:ext cx="1352197" cy="9919"/>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2555776" y="4467993"/>
            <a:ext cx="1543632"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1805726" y="5267247"/>
            <a:ext cx="2267178"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79712" y="870249"/>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1895061" y="249018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1947460" y="4471592"/>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5284576" y="240732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5364088" y="4388732"/>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stCxn id="34" idx="2"/>
            <a:endCxn id="2" idx="0"/>
          </p:cNvCxnSpPr>
          <p:nvPr/>
        </p:nvCxnSpPr>
        <p:spPr>
          <a:xfrm>
            <a:off x="2879812" y="371486"/>
            <a:ext cx="0" cy="498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2879812" y="1784649"/>
            <a:ext cx="6931" cy="70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3878424" y="2947389"/>
            <a:ext cx="1406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2"/>
            <a:endCxn id="17" idx="0"/>
          </p:cNvCxnSpPr>
          <p:nvPr/>
        </p:nvCxnSpPr>
        <p:spPr>
          <a:xfrm>
            <a:off x="6796744" y="3487449"/>
            <a:ext cx="7504" cy="90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1"/>
            <a:endCxn id="15" idx="3"/>
          </p:cNvCxnSpPr>
          <p:nvPr/>
        </p:nvCxnSpPr>
        <p:spPr>
          <a:xfrm flipH="1">
            <a:off x="3825416" y="4928792"/>
            <a:ext cx="15386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15" idx="0"/>
          </p:cNvCxnSpPr>
          <p:nvPr/>
        </p:nvCxnSpPr>
        <p:spPr>
          <a:xfrm flipH="1">
            <a:off x="2886438" y="3404589"/>
            <a:ext cx="305" cy="10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2886438" y="5385992"/>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390713" y="2026"/>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2300400" y="616787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4316422" y="2577929"/>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2879811" y="36849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843808" y="0"/>
            <a:ext cx="6300192" cy="6858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cxnSp>
        <p:nvCxnSpPr>
          <p:cNvPr id="22" name="Straight Arrow Connector 21"/>
          <p:cNvCxnSpPr/>
          <p:nvPr/>
        </p:nvCxnSpPr>
        <p:spPr>
          <a:xfrm>
            <a:off x="44797" y="702116"/>
            <a:ext cx="3447083"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24714" y="-27384"/>
            <a:ext cx="5579734" cy="461665"/>
          </a:xfrm>
          <a:prstGeom prst="rect">
            <a:avLst/>
          </a:prstGeom>
          <a:noFill/>
        </p:spPr>
        <p:txBody>
          <a:bodyPr wrap="none" rtlCol="0">
            <a:spAutoFit/>
          </a:bodyPr>
          <a:lstStyle/>
          <a:p>
            <a:pPr algn="ctr"/>
            <a:r>
              <a:rPr lang="en-US" sz="2400" b="1" u="sng" dirty="0" smtClean="0"/>
              <a:t>Gmail (Assume it’s a J2EE Web Application</a:t>
            </a:r>
            <a:endParaRPr lang="en-US" sz="2400" b="1" u="sng" dirty="0"/>
          </a:p>
        </p:txBody>
      </p:sp>
      <p:cxnSp>
        <p:nvCxnSpPr>
          <p:cNvPr id="26" name="Straight Arrow Connector 25"/>
          <p:cNvCxnSpPr/>
          <p:nvPr/>
        </p:nvCxnSpPr>
        <p:spPr>
          <a:xfrm>
            <a:off x="44797" y="97149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746643" y="5097127"/>
            <a:ext cx="5378440" cy="369460"/>
          </a:xfrm>
          <a:prstGeom prst="rect">
            <a:avLst/>
          </a:prstGeom>
          <a:noFill/>
        </p:spPr>
        <p:txBody>
          <a:bodyPr wrap="square" rtlCol="0">
            <a:spAutoFit/>
          </a:bodyPr>
          <a:lstStyle/>
          <a:p>
            <a:r>
              <a:rPr lang="en-US" sz="1801" b="1" dirty="0"/>
              <a:t>3. </a:t>
            </a:r>
            <a:r>
              <a:rPr lang="en-US" sz="1801" b="1" dirty="0" smtClean="0"/>
              <a:t>SearchMailServlet  extends </a:t>
            </a:r>
            <a:r>
              <a:rPr lang="en-US" sz="1801" b="1" dirty="0"/>
              <a:t>GenericServlet</a:t>
            </a:r>
          </a:p>
        </p:txBody>
      </p:sp>
      <p:cxnSp>
        <p:nvCxnSpPr>
          <p:cNvPr id="35" name="Straight Arrow Connector 34"/>
          <p:cNvCxnSpPr/>
          <p:nvPr/>
        </p:nvCxnSpPr>
        <p:spPr>
          <a:xfrm>
            <a:off x="3304117" y="5314911"/>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752931" y="3803457"/>
            <a:ext cx="4400552" cy="369460"/>
          </a:xfrm>
          <a:prstGeom prst="rect">
            <a:avLst/>
          </a:prstGeom>
          <a:noFill/>
        </p:spPr>
        <p:txBody>
          <a:bodyPr wrap="square" rtlCol="0">
            <a:spAutoFit/>
          </a:bodyPr>
          <a:lstStyle/>
          <a:p>
            <a:r>
              <a:rPr lang="en-US" sz="1801" b="1" dirty="0"/>
              <a:t>3</a:t>
            </a:r>
            <a:r>
              <a:rPr lang="en-US" sz="1801" b="1" dirty="0" smtClean="0"/>
              <a:t>. ComposeMailServlet extends </a:t>
            </a:r>
            <a:r>
              <a:rPr lang="en-US" sz="1801" b="1" dirty="0"/>
              <a:t>HttpServlet</a:t>
            </a:r>
          </a:p>
        </p:txBody>
      </p:sp>
      <p:sp>
        <p:nvSpPr>
          <p:cNvPr id="39" name="TextBox 38"/>
          <p:cNvSpPr txBox="1"/>
          <p:nvPr/>
        </p:nvSpPr>
        <p:spPr>
          <a:xfrm>
            <a:off x="4022911" y="4139660"/>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Generate Popup}</a:t>
            </a:r>
            <a:endParaRPr lang="en-US" sz="1801" b="1" dirty="0">
              <a:solidFill>
                <a:srgbClr val="FF0000"/>
              </a:solidFill>
            </a:endParaRPr>
          </a:p>
        </p:txBody>
      </p:sp>
      <p:cxnSp>
        <p:nvCxnSpPr>
          <p:cNvPr id="41" name="Straight Arrow Connector 40"/>
          <p:cNvCxnSpPr/>
          <p:nvPr/>
        </p:nvCxnSpPr>
        <p:spPr>
          <a:xfrm>
            <a:off x="3275856" y="4088158"/>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60947" y="4437112"/>
            <a:ext cx="4400552" cy="369460"/>
          </a:xfrm>
          <a:prstGeom prst="rect">
            <a:avLst/>
          </a:prstGeom>
          <a:noFill/>
        </p:spPr>
        <p:txBody>
          <a:bodyPr wrap="square" rtlCol="0">
            <a:spAutoFit/>
          </a:bodyPr>
          <a:lstStyle/>
          <a:p>
            <a:r>
              <a:rPr lang="en-US" sz="1801" b="1" dirty="0" smtClean="0"/>
              <a:t>3. SendMailServlet extends </a:t>
            </a:r>
            <a:r>
              <a:rPr lang="en-US" sz="1801" b="1" dirty="0"/>
              <a:t>HttpServlet</a:t>
            </a:r>
          </a:p>
        </p:txBody>
      </p:sp>
      <p:sp>
        <p:nvSpPr>
          <p:cNvPr id="44" name="TextBox 43"/>
          <p:cNvSpPr txBox="1"/>
          <p:nvPr/>
        </p:nvSpPr>
        <p:spPr>
          <a:xfrm>
            <a:off x="4030927" y="4773315"/>
            <a:ext cx="5102172" cy="369460"/>
          </a:xfrm>
          <a:prstGeom prst="rect">
            <a:avLst/>
          </a:prstGeom>
          <a:noFill/>
        </p:spPr>
        <p:txBody>
          <a:bodyPr wrap="square" rtlCol="0">
            <a:spAutoFit/>
          </a:bodyPr>
          <a:lstStyle/>
          <a:p>
            <a:r>
              <a:rPr lang="en-US" sz="1801" b="1" dirty="0" smtClean="0">
                <a:solidFill>
                  <a:srgbClr val="FF0000"/>
                </a:solidFill>
              </a:rPr>
              <a:t>doPost </a:t>
            </a:r>
            <a:r>
              <a:rPr lang="en-US" sz="1801" b="1" dirty="0">
                <a:solidFill>
                  <a:srgbClr val="FF0000"/>
                </a:solidFill>
              </a:rPr>
              <a:t>(HSR, HSR</a:t>
            </a:r>
            <a:r>
              <a:rPr lang="en-US" sz="1801" b="1" dirty="0" smtClean="0">
                <a:solidFill>
                  <a:srgbClr val="FF0000"/>
                </a:solidFill>
              </a:rPr>
              <a:t>) { Logic to Send Mail }</a:t>
            </a:r>
            <a:endParaRPr lang="en-US" sz="1801" b="1" dirty="0">
              <a:solidFill>
                <a:srgbClr val="FF0000"/>
              </a:solidFill>
            </a:endParaRPr>
          </a:p>
        </p:txBody>
      </p:sp>
      <p:cxnSp>
        <p:nvCxnSpPr>
          <p:cNvPr id="47" name="Straight Arrow Connector 46"/>
          <p:cNvCxnSpPr/>
          <p:nvPr/>
        </p:nvCxnSpPr>
        <p:spPr>
          <a:xfrm>
            <a:off x="3283872" y="472181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995936" y="5435804"/>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to Search Mail } </a:t>
            </a:r>
            <a:endParaRPr lang="en-US" sz="1801" b="1" dirty="0">
              <a:solidFill>
                <a:srgbClr val="FF0000"/>
              </a:solidFill>
            </a:endParaRPr>
          </a:p>
        </p:txBody>
      </p:sp>
      <p:sp>
        <p:nvSpPr>
          <p:cNvPr id="49" name="TextBox 48"/>
          <p:cNvSpPr txBox="1"/>
          <p:nvPr/>
        </p:nvSpPr>
        <p:spPr>
          <a:xfrm>
            <a:off x="3730064" y="5745199"/>
            <a:ext cx="5378440" cy="369460"/>
          </a:xfrm>
          <a:prstGeom prst="rect">
            <a:avLst/>
          </a:prstGeom>
          <a:noFill/>
        </p:spPr>
        <p:txBody>
          <a:bodyPr wrap="square" rtlCol="0">
            <a:spAutoFit/>
          </a:bodyPr>
          <a:lstStyle/>
          <a:p>
            <a:r>
              <a:rPr lang="en-US" sz="1801" b="1" dirty="0"/>
              <a:t>3. </a:t>
            </a:r>
            <a:r>
              <a:rPr lang="en-US" sz="1801" b="1" dirty="0" smtClean="0"/>
              <a:t>LogoutServlet  extends </a:t>
            </a:r>
            <a:r>
              <a:rPr lang="en-US" sz="1801" b="1" dirty="0"/>
              <a:t>GenericServlet</a:t>
            </a:r>
          </a:p>
        </p:txBody>
      </p:sp>
      <p:cxnSp>
        <p:nvCxnSpPr>
          <p:cNvPr id="50" name="Straight Arrow Connector 49"/>
          <p:cNvCxnSpPr/>
          <p:nvPr/>
        </p:nvCxnSpPr>
        <p:spPr>
          <a:xfrm>
            <a:off x="3287538" y="59629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979357" y="6083876"/>
            <a:ext cx="5102172" cy="369460"/>
          </a:xfrm>
          <a:prstGeom prst="rect">
            <a:avLst/>
          </a:prstGeom>
          <a:noFill/>
        </p:spPr>
        <p:txBody>
          <a:bodyPr wrap="square" rtlCol="0">
            <a:spAutoFit/>
          </a:bodyPr>
          <a:lstStyle/>
          <a:p>
            <a:r>
              <a:rPr lang="en-US" sz="1801" b="1" dirty="0" smtClean="0">
                <a:solidFill>
                  <a:srgbClr val="FF0000"/>
                </a:solidFill>
              </a:rPr>
              <a:t>doGet </a:t>
            </a:r>
            <a:r>
              <a:rPr lang="en-US" sz="1801" b="1" dirty="0">
                <a:solidFill>
                  <a:srgbClr val="FF0000"/>
                </a:solidFill>
              </a:rPr>
              <a:t>(HSR, HSR</a:t>
            </a:r>
            <a:r>
              <a:rPr lang="en-US" sz="1801" b="1" dirty="0" smtClean="0">
                <a:solidFill>
                  <a:srgbClr val="FF0000"/>
                </a:solidFill>
              </a:rPr>
              <a:t>) { Logic </a:t>
            </a:r>
            <a:r>
              <a:rPr lang="en-US" sz="1801" b="1" dirty="0">
                <a:solidFill>
                  <a:srgbClr val="FF0000"/>
                </a:solidFill>
              </a:rPr>
              <a:t>to Generate Login Page </a:t>
            </a:r>
            <a:r>
              <a:rPr lang="en-US" sz="1801" b="1" dirty="0" smtClean="0">
                <a:solidFill>
                  <a:srgbClr val="FF0000"/>
                </a:solidFill>
              </a:rPr>
              <a:t>} </a:t>
            </a:r>
            <a:endParaRPr lang="en-US" sz="1801" b="1" dirty="0">
              <a:solidFill>
                <a:srgbClr val="FF0000"/>
              </a:solidFill>
            </a:endParaRPr>
          </a:p>
        </p:txBody>
      </p:sp>
      <p:sp>
        <p:nvSpPr>
          <p:cNvPr id="52" name="TextBox 51"/>
          <p:cNvSpPr txBox="1"/>
          <p:nvPr/>
        </p:nvSpPr>
        <p:spPr>
          <a:xfrm>
            <a:off x="-13483" y="404848"/>
            <a:ext cx="3101576" cy="369460"/>
          </a:xfrm>
          <a:prstGeom prst="rect">
            <a:avLst/>
          </a:prstGeom>
          <a:noFill/>
        </p:spPr>
        <p:txBody>
          <a:bodyPr wrap="square" rtlCol="0">
            <a:spAutoFit/>
          </a:bodyPr>
          <a:lstStyle/>
          <a:p>
            <a:r>
              <a:rPr lang="en-US" sz="1801" b="1" dirty="0" smtClean="0"/>
              <a:t>Type </a:t>
            </a:r>
            <a:r>
              <a:rPr lang="en-US" sz="1801" b="1" u="sng" dirty="0" smtClean="0">
                <a:hlinkClick r:id="rId3"/>
              </a:rPr>
              <a:t>www.gmail.com</a:t>
            </a:r>
            <a:r>
              <a:rPr lang="en-US" sz="1801" b="1" dirty="0" smtClean="0"/>
              <a:t> URL</a:t>
            </a:r>
            <a:endParaRPr lang="en-US" sz="1801" b="1" dirty="0"/>
          </a:p>
        </p:txBody>
      </p:sp>
      <p:sp>
        <p:nvSpPr>
          <p:cNvPr id="53" name="TextBox 52"/>
          <p:cNvSpPr txBox="1"/>
          <p:nvPr/>
        </p:nvSpPr>
        <p:spPr>
          <a:xfrm>
            <a:off x="44797" y="971492"/>
            <a:ext cx="1790899" cy="369460"/>
          </a:xfrm>
          <a:prstGeom prst="rect">
            <a:avLst/>
          </a:prstGeom>
          <a:noFill/>
        </p:spPr>
        <p:txBody>
          <a:bodyPr wrap="square" rtlCol="0">
            <a:spAutoFit/>
          </a:bodyPr>
          <a:lstStyle/>
          <a:p>
            <a:r>
              <a:rPr lang="en-US" sz="1801" b="1" dirty="0" smtClean="0"/>
              <a:t>Login Page</a:t>
            </a:r>
            <a:endParaRPr lang="en-US" sz="1801" b="1" dirty="0"/>
          </a:p>
        </p:txBody>
      </p:sp>
      <p:sp>
        <p:nvSpPr>
          <p:cNvPr id="55" name="TextBox 54"/>
          <p:cNvSpPr txBox="1"/>
          <p:nvPr/>
        </p:nvSpPr>
        <p:spPr>
          <a:xfrm>
            <a:off x="138917" y="1700808"/>
            <a:ext cx="3101576" cy="923714"/>
          </a:xfrm>
          <a:prstGeom prst="rect">
            <a:avLst/>
          </a:prstGeom>
          <a:noFill/>
        </p:spPr>
        <p:txBody>
          <a:bodyPr wrap="square" rtlCol="0">
            <a:spAutoFit/>
          </a:bodyPr>
          <a:lstStyle/>
          <a:p>
            <a:r>
              <a:rPr lang="en-US" sz="1801" b="1" dirty="0" smtClean="0"/>
              <a:t>User Name &amp; Password </a:t>
            </a:r>
          </a:p>
          <a:p>
            <a:endParaRPr lang="en-US" sz="1801" b="1" u="sng" dirty="0"/>
          </a:p>
          <a:p>
            <a:r>
              <a:rPr lang="en-US" sz="1801" b="1" dirty="0"/>
              <a:t>Login Page / Inbox </a:t>
            </a:r>
            <a:r>
              <a:rPr lang="en-US" sz="1801" b="1" dirty="0" smtClean="0"/>
              <a:t>Page</a:t>
            </a:r>
            <a:endParaRPr lang="en-US" sz="1801" b="1" dirty="0"/>
          </a:p>
        </p:txBody>
      </p:sp>
      <p:cxnSp>
        <p:nvCxnSpPr>
          <p:cNvPr id="56" name="Straight Arrow Connector 55"/>
          <p:cNvCxnSpPr/>
          <p:nvPr/>
        </p:nvCxnSpPr>
        <p:spPr>
          <a:xfrm>
            <a:off x="20733" y="2001144"/>
            <a:ext cx="3399139" cy="2095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8279" y="2279302"/>
            <a:ext cx="3447083" cy="942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3588179" y="532759"/>
            <a:ext cx="3993452" cy="12864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smtClean="0"/>
              <a:t>LoginPageServlet  </a:t>
            </a:r>
            <a:r>
              <a:rPr lang="en-US" sz="1801" b="1" dirty="0"/>
              <a:t>extends HttpServlet</a:t>
            </a:r>
            <a:r>
              <a:rPr lang="en-US" sz="1801" b="1" dirty="0" smtClean="0">
                <a:solidFill>
                  <a:srgbClr val="FF0000"/>
                </a:solidFill>
              </a:rPr>
              <a:t> </a:t>
            </a:r>
          </a:p>
          <a:p>
            <a:pPr lvl="1"/>
            <a:r>
              <a:rPr lang="en-US" sz="1801" b="1" dirty="0" smtClean="0">
                <a:solidFill>
                  <a:srgbClr val="FF0000"/>
                </a:solidFill>
              </a:rPr>
              <a:t>doGet </a:t>
            </a:r>
            <a:r>
              <a:rPr lang="en-US" sz="1801" b="1" dirty="0">
                <a:solidFill>
                  <a:srgbClr val="FF0000"/>
                </a:solidFill>
              </a:rPr>
              <a:t>(HSR, HSR) { </a:t>
            </a:r>
          </a:p>
          <a:p>
            <a:pPr lvl="1"/>
            <a:r>
              <a:rPr lang="en-US" sz="1801" b="1" dirty="0">
                <a:solidFill>
                  <a:srgbClr val="FF0000"/>
                </a:solidFill>
              </a:rPr>
              <a:t>    //Logic to Generate Login Page </a:t>
            </a:r>
          </a:p>
          <a:p>
            <a:pPr lvl="1"/>
            <a:r>
              <a:rPr lang="en-US" sz="1801" b="1" dirty="0">
                <a:solidFill>
                  <a:srgbClr val="FF0000"/>
                </a:solidFill>
              </a:rPr>
              <a:t>}</a:t>
            </a:r>
          </a:p>
        </p:txBody>
      </p:sp>
      <p:sp>
        <p:nvSpPr>
          <p:cNvPr id="65" name="Rectangle 64"/>
          <p:cNvSpPr/>
          <p:nvPr/>
        </p:nvSpPr>
        <p:spPr>
          <a:xfrm>
            <a:off x="3719676" y="1958131"/>
            <a:ext cx="4032448" cy="13638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801" b="1" dirty="0"/>
              <a:t>InboxPageServlet extends </a:t>
            </a:r>
            <a:r>
              <a:rPr lang="en-US" sz="1801" b="1" dirty="0" smtClean="0"/>
              <a:t>HttpServlet</a:t>
            </a:r>
          </a:p>
          <a:p>
            <a:pPr lvl="1"/>
            <a:r>
              <a:rPr lang="en-US" sz="1801" b="1" dirty="0">
                <a:solidFill>
                  <a:srgbClr val="FF0000"/>
                </a:solidFill>
              </a:rPr>
              <a:t>doPost (HSR, HSR) { </a:t>
            </a:r>
          </a:p>
          <a:p>
            <a:pPr lvl="1"/>
            <a:r>
              <a:rPr lang="en-US" sz="1801" b="1" dirty="0">
                <a:solidFill>
                  <a:srgbClr val="FF0000"/>
                </a:solidFill>
              </a:rPr>
              <a:t>  // Logic to Generate Inbox Page </a:t>
            </a:r>
          </a:p>
          <a:p>
            <a:pPr lvl="1"/>
            <a:r>
              <a:rPr lang="en-US" sz="1801" b="1" dirty="0" smtClean="0">
                <a:solidFill>
                  <a:srgbClr val="FF0000"/>
                </a:solidFill>
              </a:rPr>
              <a:t>}</a:t>
            </a:r>
            <a:endParaRPr lang="en-US" sz="1801" b="1" dirty="0"/>
          </a:p>
        </p:txBody>
      </p:sp>
    </p:spTree>
    <p:extLst>
      <p:ext uri="{BB962C8B-B14F-4D97-AF65-F5344CB8AC3E}">
        <p14:creationId xmlns:p14="http://schemas.microsoft.com/office/powerpoint/2010/main" val="2142613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694986"/>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objects </a:t>
            </a:r>
            <a:r>
              <a:rPr lang="en-US" sz="1801" dirty="0">
                <a:latin typeface="Book Antiqua" pitchFamily="18" charset="0"/>
              </a:rPr>
              <a:t>(i.e. </a:t>
            </a:r>
            <a:r>
              <a:rPr lang="en-US" sz="1801" b="1" u="sng" dirty="0">
                <a:latin typeface="Book Antiqua" pitchFamily="18" charset="0"/>
              </a:rPr>
              <a:t>forward happens at Server side</a:t>
            </a:r>
            <a:r>
              <a:rPr lang="en-US" sz="1801" dirty="0">
                <a:latin typeface="Book Antiqua" pitchFamily="18" charset="0"/>
              </a:rPr>
              <a:t>). 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scene. 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dirty="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dirty="0"/>
              <a:t>&lt;HTML&gt;</a:t>
            </a:r>
          </a:p>
          <a:p>
            <a:r>
              <a:rPr lang="en-US" sz="1600" dirty="0"/>
              <a:t>   -----</a:t>
            </a:r>
          </a:p>
          <a:p>
            <a:r>
              <a:rPr lang="en-US" sz="1600" dirty="0"/>
              <a:t>   -----</a:t>
            </a:r>
          </a:p>
          <a:p>
            <a:r>
              <a:rPr lang="en-US" sz="1600" dirty="0"/>
              <a:t>&lt;/HTML&gt;</a:t>
            </a:r>
            <a:endParaRPr lang="en-IN" sz="1600" dirty="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5060" y="1373554"/>
            <a:ext cx="1080121" cy="1080121"/>
          </a:xfrm>
          <a:prstGeom prst="rect">
            <a:avLst/>
          </a:prstGeom>
        </p:spPr>
      </p:pic>
      <p:cxnSp>
        <p:nvCxnSpPr>
          <p:cNvPr id="12" name="Straight Arrow Connector 11"/>
          <p:cNvCxnSpPr/>
          <p:nvPr/>
        </p:nvCxnSpPr>
        <p:spPr>
          <a:xfrm>
            <a:off x="983575" y="1774024"/>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1270500" y="1326471"/>
            <a:ext cx="998350" cy="369460"/>
          </a:xfrm>
          <a:prstGeom prst="rect">
            <a:avLst/>
          </a:prstGeom>
          <a:noFill/>
        </p:spPr>
        <p:txBody>
          <a:bodyPr wrap="none" rtlCol="0">
            <a:spAutoFit/>
          </a:bodyPr>
          <a:lstStyle/>
          <a:p>
            <a:r>
              <a:rPr lang="en-US" sz="1801" dirty="0" smtClean="0"/>
              <a:t>Kannada</a:t>
            </a:r>
            <a:endParaRPr lang="en-US" sz="1801" dirty="0"/>
          </a:p>
        </p:txBody>
      </p:sp>
      <p:sp>
        <p:nvSpPr>
          <p:cNvPr id="28" name="TextBox 27"/>
          <p:cNvSpPr txBox="1"/>
          <p:nvPr/>
        </p:nvSpPr>
        <p:spPr>
          <a:xfrm>
            <a:off x="5381670" y="5003884"/>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0" y="2568727"/>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1" y="1373258"/>
            <a:ext cx="1080121" cy="1080121"/>
          </a:xfrm>
          <a:prstGeom prst="rect">
            <a:avLst/>
          </a:prstGeom>
        </p:spPr>
      </p:pic>
      <p:sp>
        <p:nvSpPr>
          <p:cNvPr id="36" name="TextBox 35"/>
          <p:cNvSpPr txBox="1"/>
          <p:nvPr/>
        </p:nvSpPr>
        <p:spPr>
          <a:xfrm>
            <a:off x="2934666" y="4149080"/>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27" name="Straight Arrow Connector 26"/>
          <p:cNvCxnSpPr/>
          <p:nvPr/>
        </p:nvCxnSpPr>
        <p:spPr>
          <a:xfrm flipH="1" flipV="1">
            <a:off x="983576" y="2178173"/>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323531" y="5451419"/>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885743" y="32521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0" name="TextBox 19"/>
          <p:cNvSpPr txBox="1"/>
          <p:nvPr/>
        </p:nvSpPr>
        <p:spPr>
          <a:xfrm>
            <a:off x="1212268" y="2250834"/>
            <a:ext cx="998350" cy="369460"/>
          </a:xfrm>
          <a:prstGeom prst="rect">
            <a:avLst/>
          </a:prstGeom>
          <a:noFill/>
        </p:spPr>
        <p:txBody>
          <a:bodyPr wrap="none" rtlCol="0">
            <a:spAutoFit/>
          </a:bodyPr>
          <a:lstStyle/>
          <a:p>
            <a:r>
              <a:rPr lang="en-US" sz="1801" dirty="0" smtClean="0"/>
              <a:t>Kannada</a:t>
            </a:r>
            <a:endParaRPr lang="en-US" sz="1801" dirty="0"/>
          </a:p>
        </p:txBody>
      </p:sp>
      <p:sp>
        <p:nvSpPr>
          <p:cNvPr id="22" name="TextBox 21"/>
          <p:cNvSpPr txBox="1"/>
          <p:nvPr/>
        </p:nvSpPr>
        <p:spPr>
          <a:xfrm>
            <a:off x="2715076" y="2573062"/>
            <a:ext cx="1020087" cy="369460"/>
          </a:xfrm>
          <a:prstGeom prst="rect">
            <a:avLst/>
          </a:prstGeom>
          <a:noFill/>
        </p:spPr>
        <p:txBody>
          <a:bodyPr wrap="none" rtlCol="0">
            <a:spAutoFit/>
          </a:bodyPr>
          <a:lstStyle/>
          <a:p>
            <a:r>
              <a:rPr lang="en-US" sz="1801" b="1" dirty="0" smtClean="0"/>
              <a:t>Kannada</a:t>
            </a:r>
            <a:endParaRPr lang="en-US" sz="1801" b="1" dirty="0"/>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732" y="1373257"/>
            <a:ext cx="1080121" cy="1080121"/>
          </a:xfrm>
          <a:prstGeom prst="rect">
            <a:avLst/>
          </a:prstGeom>
        </p:spPr>
      </p:pic>
      <p:sp>
        <p:nvSpPr>
          <p:cNvPr id="29" name="TextBox 28"/>
          <p:cNvSpPr txBox="1"/>
          <p:nvPr/>
        </p:nvSpPr>
        <p:spPr>
          <a:xfrm>
            <a:off x="5556748" y="2620294"/>
            <a:ext cx="1020087" cy="369460"/>
          </a:xfrm>
          <a:prstGeom prst="rect">
            <a:avLst/>
          </a:prstGeom>
          <a:noFill/>
        </p:spPr>
        <p:txBody>
          <a:bodyPr wrap="none" rtlCol="0">
            <a:spAutoFit/>
          </a:bodyPr>
          <a:lstStyle/>
          <a:p>
            <a:r>
              <a:rPr lang="en-US" sz="1801" b="1" dirty="0" smtClean="0"/>
              <a:t>Kannada</a:t>
            </a:r>
            <a:endParaRPr lang="en-US" sz="1801" b="1" dirty="0"/>
          </a:p>
        </p:txBody>
      </p:sp>
      <p:sp>
        <p:nvSpPr>
          <p:cNvPr id="32" name="TextBox 31"/>
          <p:cNvSpPr txBox="1"/>
          <p:nvPr/>
        </p:nvSpPr>
        <p:spPr>
          <a:xfrm>
            <a:off x="8088417" y="2568727"/>
            <a:ext cx="1020087" cy="369460"/>
          </a:xfrm>
          <a:prstGeom prst="rect">
            <a:avLst/>
          </a:prstGeom>
          <a:noFill/>
        </p:spPr>
        <p:txBody>
          <a:bodyPr wrap="none" rtlCol="0">
            <a:spAutoFit/>
          </a:bodyPr>
          <a:lstStyle/>
          <a:p>
            <a:r>
              <a:rPr lang="en-US" sz="1801" b="1" dirty="0" smtClean="0"/>
              <a:t>Kannada</a:t>
            </a:r>
            <a:endParaRPr lang="en-US" sz="1801" b="1" dirty="0"/>
          </a:p>
        </p:txBody>
      </p:sp>
      <p:cxnSp>
        <p:nvCxnSpPr>
          <p:cNvPr id="33" name="Straight Arrow Connector 32"/>
          <p:cNvCxnSpPr/>
          <p:nvPr/>
        </p:nvCxnSpPr>
        <p:spPr>
          <a:xfrm>
            <a:off x="3863895"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4150820"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35" name="Straight Arrow Connector 34"/>
          <p:cNvCxnSpPr/>
          <p:nvPr/>
        </p:nvCxnSpPr>
        <p:spPr>
          <a:xfrm flipH="1" flipV="1">
            <a:off x="3863896"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4092588" y="2267452"/>
            <a:ext cx="998350" cy="369460"/>
          </a:xfrm>
          <a:prstGeom prst="rect">
            <a:avLst/>
          </a:prstGeom>
          <a:noFill/>
        </p:spPr>
        <p:txBody>
          <a:bodyPr wrap="none" rtlCol="0">
            <a:spAutoFit/>
          </a:bodyPr>
          <a:lstStyle/>
          <a:p>
            <a:r>
              <a:rPr lang="en-US" sz="1801" dirty="0" smtClean="0"/>
              <a:t>Kannada</a:t>
            </a:r>
            <a:endParaRPr lang="en-US" sz="1801" dirty="0"/>
          </a:p>
        </p:txBody>
      </p:sp>
      <p:cxnSp>
        <p:nvCxnSpPr>
          <p:cNvPr id="38" name="Straight Arrow Connector 37"/>
          <p:cNvCxnSpPr/>
          <p:nvPr/>
        </p:nvCxnSpPr>
        <p:spPr>
          <a:xfrm>
            <a:off x="6528191" y="1790642"/>
            <a:ext cx="1572201" cy="578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6815116" y="1343089"/>
            <a:ext cx="998350" cy="369460"/>
          </a:xfrm>
          <a:prstGeom prst="rect">
            <a:avLst/>
          </a:prstGeom>
          <a:noFill/>
        </p:spPr>
        <p:txBody>
          <a:bodyPr wrap="none" rtlCol="0">
            <a:spAutoFit/>
          </a:bodyPr>
          <a:lstStyle/>
          <a:p>
            <a:r>
              <a:rPr lang="en-US" sz="1801" dirty="0" smtClean="0"/>
              <a:t>Kannada</a:t>
            </a:r>
            <a:endParaRPr lang="en-US" sz="1801" dirty="0"/>
          </a:p>
        </p:txBody>
      </p:sp>
      <p:cxnSp>
        <p:nvCxnSpPr>
          <p:cNvPr id="41" name="Straight Arrow Connector 40"/>
          <p:cNvCxnSpPr/>
          <p:nvPr/>
        </p:nvCxnSpPr>
        <p:spPr>
          <a:xfrm flipH="1" flipV="1">
            <a:off x="6528192" y="2194791"/>
            <a:ext cx="1572200" cy="188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6756884" y="2267452"/>
            <a:ext cx="998350" cy="369460"/>
          </a:xfrm>
          <a:prstGeom prst="rect">
            <a:avLst/>
          </a:prstGeom>
          <a:noFill/>
        </p:spPr>
        <p:txBody>
          <a:bodyPr wrap="none" rtlCol="0">
            <a:spAutoFit/>
          </a:bodyPr>
          <a:lstStyle/>
          <a:p>
            <a:r>
              <a:rPr lang="en-US" sz="1801" dirty="0" smtClean="0"/>
              <a:t>Kannada</a:t>
            </a:r>
            <a:endParaRPr lang="en-US" sz="1801" dirty="0"/>
          </a:p>
        </p:txBody>
      </p:sp>
    </p:spTree>
    <p:extLst>
      <p:ext uri="{BB962C8B-B14F-4D97-AF65-F5344CB8AC3E}">
        <p14:creationId xmlns:p14="http://schemas.microsoft.com/office/powerpoint/2010/main" val="7173070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11960" y="4293096"/>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053917" y="5537339"/>
            <a:ext cx="2044278" cy="369460"/>
          </a:xfrm>
          <a:prstGeom prst="rect">
            <a:avLst/>
          </a:prstGeom>
          <a:noFill/>
        </p:spPr>
        <p:txBody>
          <a:bodyPr wrap="none" rtlCol="0">
            <a:spAutoFit/>
          </a:bodyPr>
          <a:lstStyle/>
          <a:p>
            <a:r>
              <a:rPr lang="en-US" sz="1801" b="1" dirty="0"/>
              <a:t>Raw Http Response</a:t>
            </a:r>
          </a:p>
        </p:txBody>
      </p:sp>
      <p:sp>
        <p:nvSpPr>
          <p:cNvPr id="8" name="TextBox 7"/>
          <p:cNvSpPr txBox="1"/>
          <p:nvPr/>
        </p:nvSpPr>
        <p:spPr>
          <a:xfrm>
            <a:off x="6300192" y="5338980"/>
            <a:ext cx="1907061" cy="369460"/>
          </a:xfrm>
          <a:prstGeom prst="rect">
            <a:avLst/>
          </a:prstGeom>
          <a:noFill/>
        </p:spPr>
        <p:txBody>
          <a:bodyPr wrap="none" rtlCol="0">
            <a:spAutoFit/>
          </a:bodyPr>
          <a:lstStyle/>
          <a:p>
            <a:r>
              <a:rPr lang="en-US" sz="1801" b="1" dirty="0"/>
              <a:t>Raw Http Request</a:t>
            </a:r>
          </a:p>
        </p:txBody>
      </p:sp>
      <p:sp>
        <p:nvSpPr>
          <p:cNvPr id="9" name="TextBox 8"/>
          <p:cNvSpPr txBox="1"/>
          <p:nvPr/>
        </p:nvSpPr>
        <p:spPr>
          <a:xfrm>
            <a:off x="812271" y="4293096"/>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cxnSp>
        <p:nvCxnSpPr>
          <p:cNvPr id="10" name="Straight Arrow Connector 9"/>
          <p:cNvCxnSpPr/>
          <p:nvPr/>
        </p:nvCxnSpPr>
        <p:spPr>
          <a:xfrm>
            <a:off x="7314071" y="5784691"/>
            <a:ext cx="0" cy="5667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7" name="Picture 6"/>
          <p:cNvPicPr>
            <a:picLocks noChangeAspect="1"/>
          </p:cNvPicPr>
          <p:nvPr/>
        </p:nvPicPr>
        <p:blipFill>
          <a:blip r:embed="rId2"/>
          <a:stretch>
            <a:fillRect/>
          </a:stretch>
        </p:blipFill>
        <p:spPr>
          <a:xfrm>
            <a:off x="0" y="0"/>
            <a:ext cx="4053917" cy="1869475"/>
          </a:xfrm>
          <a:prstGeom prst="rect">
            <a:avLst/>
          </a:prstGeom>
        </p:spPr>
      </p:pic>
      <p:pic>
        <p:nvPicPr>
          <p:cNvPr id="15" name="Picture 14"/>
          <p:cNvPicPr>
            <a:picLocks noChangeAspect="1"/>
          </p:cNvPicPr>
          <p:nvPr/>
        </p:nvPicPr>
        <p:blipFill>
          <a:blip r:embed="rId3"/>
          <a:stretch>
            <a:fillRect/>
          </a:stretch>
        </p:blipFill>
        <p:spPr>
          <a:xfrm>
            <a:off x="4812954" y="-6950"/>
            <a:ext cx="4331046" cy="1876425"/>
          </a:xfrm>
          <a:prstGeom prst="rect">
            <a:avLst/>
          </a:prstGeom>
        </p:spPr>
      </p:pic>
    </p:spTree>
    <p:extLst>
      <p:ext uri="{BB962C8B-B14F-4D97-AF65-F5344CB8AC3E}">
        <p14:creationId xmlns:p14="http://schemas.microsoft.com/office/powerpoint/2010/main" val="12345124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1" y="2243137"/>
            <a:ext cx="8712969" cy="2914055"/>
          </a:xfrm>
          <a:prstGeom prst="rect">
            <a:avLst/>
          </a:prstGeom>
        </p:spPr>
      </p:pic>
    </p:spTree>
    <p:extLst>
      <p:ext uri="{BB962C8B-B14F-4D97-AF65-F5344CB8AC3E}">
        <p14:creationId xmlns:p14="http://schemas.microsoft.com/office/powerpoint/2010/main" val="1266653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0016" y="2330307"/>
            <a:ext cx="4263952" cy="1785745"/>
          </a:xfrm>
          <a:prstGeom prst="rect">
            <a:avLst/>
          </a:prstGeom>
          <a:noFill/>
        </p:spPr>
        <p:txBody>
          <a:bodyPr wrap="square" rtlCol="0">
            <a:spAutoFit/>
          </a:bodyPr>
          <a:lstStyle/>
          <a:p>
            <a:r>
              <a:rPr lang="en-IN" sz="2000" b="1" u="sng" dirty="0"/>
              <a:t>Key </a:t>
            </a:r>
            <a:r>
              <a:rPr lang="en-IN" sz="2000" b="1" u="sng" dirty="0" smtClean="0"/>
              <a:t>elements of HTTP Request are :</a:t>
            </a:r>
          </a:p>
          <a:p>
            <a:endParaRPr lang="en-IN" sz="1801" b="1" dirty="0"/>
          </a:p>
          <a:p>
            <a:pPr marL="342904" indent="-342904">
              <a:buFont typeface="+mj-lt"/>
              <a:buAutoNum type="arabicPeriod"/>
            </a:pPr>
            <a:r>
              <a:rPr lang="en-IN" sz="1801" b="1" dirty="0" smtClean="0">
                <a:solidFill>
                  <a:srgbClr val="FF0000"/>
                </a:solidFill>
              </a:rPr>
              <a:t>Web URL</a:t>
            </a:r>
            <a:endParaRPr lang="en-IN" sz="1801" b="1" dirty="0">
              <a:solidFill>
                <a:srgbClr val="FF0000"/>
              </a:solidFill>
            </a:endParaRP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4981715" y="2330306"/>
            <a:ext cx="4225679" cy="1785745"/>
          </a:xfrm>
          <a:prstGeom prst="rect">
            <a:avLst/>
          </a:prstGeom>
          <a:noFill/>
        </p:spPr>
        <p:txBody>
          <a:bodyPr wrap="square" rtlCol="0">
            <a:spAutoFit/>
          </a:bodyPr>
          <a:lstStyle/>
          <a:p>
            <a:r>
              <a:rPr lang="en-IN" sz="2000" b="1" u="sng" dirty="0"/>
              <a:t>Key elements </a:t>
            </a:r>
            <a:r>
              <a:rPr lang="en-IN" sz="2000" b="1" u="sng" dirty="0" smtClean="0"/>
              <a:t>of HTTP </a:t>
            </a:r>
            <a:r>
              <a:rPr lang="en-IN" sz="2000" b="1" u="sng" dirty="0"/>
              <a:t>Response are :</a:t>
            </a:r>
          </a:p>
          <a:p>
            <a:pPr lvl="0"/>
            <a:endParaRPr lang="en-IN" sz="1801" b="1" dirty="0"/>
          </a:p>
          <a:p>
            <a:pPr marL="342904" indent="-342904">
              <a:buFont typeface="+mj-lt"/>
              <a:buAutoNum type="arabicPeriod"/>
            </a:pPr>
            <a:r>
              <a:rPr lang="en-IN" sz="1801" b="1" dirty="0">
                <a:solidFill>
                  <a:srgbClr val="FF0000"/>
                </a:solidFill>
              </a:rPr>
              <a:t>Status </a:t>
            </a:r>
            <a:r>
              <a:rPr lang="en-IN" sz="1801" b="1" dirty="0" smtClean="0">
                <a:solidFill>
                  <a:srgbClr val="FF0000"/>
                </a:solidFill>
              </a:rPr>
              <a:t>code</a:t>
            </a:r>
          </a:p>
          <a:p>
            <a:pPr marL="342904" indent="-342904">
              <a:buFont typeface="+mj-lt"/>
              <a:buAutoNum type="arabicPeriod"/>
            </a:pPr>
            <a:r>
              <a:rPr lang="en-IN" sz="1801" b="1" dirty="0"/>
              <a:t>Actual Content (if any)</a:t>
            </a:r>
          </a:p>
          <a:p>
            <a:pPr marL="342904" indent="-342904">
              <a:buFont typeface="+mj-lt"/>
              <a:buAutoNum type="arabicPeriod"/>
            </a:pPr>
            <a:r>
              <a:rPr lang="en-IN" sz="1801" b="1" dirty="0" smtClean="0"/>
              <a:t>Content Type </a:t>
            </a:r>
            <a:r>
              <a:rPr lang="en-IN" sz="1801" b="1" dirty="0"/>
              <a:t>(if any</a:t>
            </a:r>
            <a:r>
              <a:rPr lang="en-IN" sz="1801" b="1" dirty="0" smtClean="0"/>
              <a:t>)</a:t>
            </a:r>
            <a:endParaRPr lang="en-IN" sz="1801" b="1" dirty="0"/>
          </a:p>
          <a:p>
            <a:pPr marL="342904" indent="-342904">
              <a:buFont typeface="+mj-lt"/>
              <a:buAutoNum type="arabicPeriod"/>
            </a:pPr>
            <a:r>
              <a:rPr lang="en-IN" sz="1801" b="1" dirty="0" smtClean="0"/>
              <a:t>Cookies </a:t>
            </a:r>
            <a:r>
              <a:rPr lang="en-IN" sz="1801" b="1" dirty="0"/>
              <a:t>(if any</a:t>
            </a:r>
            <a:r>
              <a:rPr lang="en-IN" sz="1801" b="1" dirty="0" smtClean="0"/>
              <a:t>)</a:t>
            </a:r>
            <a:endParaRPr lang="en-IN" sz="1801" b="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6111</TotalTime>
  <Words>3409</Words>
  <Application>Microsoft Office PowerPoint</Application>
  <PresentationFormat>On-screen Show (4:3)</PresentationFormat>
  <Paragraphs>952</Paragraphs>
  <Slides>52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509</cp:revision>
  <dcterms:created xsi:type="dcterms:W3CDTF">2012-08-29T09:00:19Z</dcterms:created>
  <dcterms:modified xsi:type="dcterms:W3CDTF">2017-11-24T03:31:53Z</dcterms:modified>
</cp:coreProperties>
</file>