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5D393-A8CD-4CA1-A180-439A3784EFE2}" type="datetimeFigureOut">
              <a:rPr lang="en-US" smtClean="0"/>
              <a:t>9/29/2016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8D9F9-D656-41FF-B16B-47F40E11CDB7}" type="slidenum">
              <a:rPr lang="en-US" smtClean="0"/>
              <a:t>‹#›</a:t>
            </a:fld>
            <a:endParaRPr lang="en-US"/>
          </a:p>
        </p:txBody>
      </p:sp>
    </p:spTree>
    <p:extLst>
      <p:ext uri="{BB962C8B-B14F-4D97-AF65-F5344CB8AC3E}">
        <p14:creationId xmlns:p14="http://schemas.microsoft.com/office/powerpoint/2010/main" val="97480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F8D9F9-D656-41FF-B16B-47F40E11CDB7}" type="slidenum">
              <a:rPr lang="en-US" smtClean="0"/>
              <a:t>8</a:t>
            </a:fld>
            <a:endParaRPr lang="en-US"/>
          </a:p>
        </p:txBody>
      </p:sp>
    </p:spTree>
    <p:extLst>
      <p:ext uri="{BB962C8B-B14F-4D97-AF65-F5344CB8AC3E}">
        <p14:creationId xmlns:p14="http://schemas.microsoft.com/office/powerpoint/2010/main" val="2612085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0D09F8-CC2E-4F6D-8B25-4C2B7CA70D0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72B34-B065-4BC1-8E12-02A466ACC8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063337"/>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0D09F8-CC2E-4F6D-8B25-4C2B7CA70D0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3197901847"/>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0D09F8-CC2E-4F6D-8B25-4C2B7CA70D0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469430522"/>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0D09F8-CC2E-4F6D-8B25-4C2B7CA70D0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2377660736"/>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D09F8-CC2E-4F6D-8B25-4C2B7CA70D04}"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E72B34-B065-4BC1-8E12-02A466ACC8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134870"/>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0D09F8-CC2E-4F6D-8B25-4C2B7CA70D04}"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1578637146"/>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0D09F8-CC2E-4F6D-8B25-4C2B7CA70D04}" type="datetimeFigureOut">
              <a:rPr lang="en-US" smtClean="0"/>
              <a:t>9/29/2016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2098360331"/>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0D09F8-CC2E-4F6D-8B25-4C2B7CA70D04}"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2095473761"/>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0D09F8-CC2E-4F6D-8B25-4C2B7CA70D04}" type="datetimeFigureOut">
              <a:rPr lang="en-US" smtClean="0"/>
              <a:t>9/29/2016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1382344729"/>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0D09F8-CC2E-4F6D-8B25-4C2B7CA70D04}" type="datetimeFigureOut">
              <a:rPr lang="en-US" smtClean="0"/>
              <a:t>9/29/2016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E72B34-B065-4BC1-8E12-02A466ACC83F}" type="slidenum">
              <a:rPr lang="en-US" smtClean="0"/>
              <a:t>‹#›</a:t>
            </a:fld>
            <a:endParaRPr lang="en-US"/>
          </a:p>
        </p:txBody>
      </p:sp>
    </p:spTree>
    <p:extLst>
      <p:ext uri="{BB962C8B-B14F-4D97-AF65-F5344CB8AC3E}">
        <p14:creationId xmlns:p14="http://schemas.microsoft.com/office/powerpoint/2010/main" val="2232837171"/>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D09F8-CC2E-4F6D-8B25-4C2B7CA70D04}"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72B34-B065-4BC1-8E12-02A466ACC83F}" type="slidenum">
              <a:rPr lang="en-US" smtClean="0"/>
              <a:t>‹#›</a:t>
            </a:fld>
            <a:endParaRPr lang="en-US"/>
          </a:p>
        </p:txBody>
      </p:sp>
    </p:spTree>
    <p:extLst>
      <p:ext uri="{BB962C8B-B14F-4D97-AF65-F5344CB8AC3E}">
        <p14:creationId xmlns:p14="http://schemas.microsoft.com/office/powerpoint/2010/main" val="552536630"/>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0D09F8-CC2E-4F6D-8B25-4C2B7CA70D04}" type="datetimeFigureOut">
              <a:rPr lang="en-US" smtClean="0"/>
              <a:t>9/29/2016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E72B34-B065-4BC1-8E12-02A466ACC83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0441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1637"/>
            <a:ext cx="12192000" cy="6001643"/>
          </a:xfrm>
          <a:prstGeom prst="rect">
            <a:avLst/>
          </a:prstGeom>
          <a:noFill/>
        </p:spPr>
        <p:txBody>
          <a:bodyPr wrap="square" lIns="91440" tIns="45720" rIns="91440" bIns="45720">
            <a:spAutoFit/>
          </a:bodyPr>
          <a:lstStyle/>
          <a:p>
            <a:pPr lvl="0"/>
            <a:endParaRPr lang="en-US" sz="3200" dirty="0" smtClean="0"/>
          </a:p>
          <a:p>
            <a:pPr lvl="0"/>
            <a:r>
              <a:rPr lang="en-US" sz="3200" dirty="0" smtClean="0"/>
              <a:t>1. </a:t>
            </a:r>
            <a:r>
              <a:rPr lang="en-US" sz="3200" dirty="0" err="1" smtClean="0"/>
              <a:t>Keerthi’s</a:t>
            </a:r>
            <a:r>
              <a:rPr lang="en-US" sz="3200" dirty="0" smtClean="0"/>
              <a:t> </a:t>
            </a:r>
            <a:r>
              <a:rPr lang="en-US" sz="3200" dirty="0"/>
              <a:t>age is 3 times his son </a:t>
            </a:r>
            <a:r>
              <a:rPr lang="en-US" sz="3200" dirty="0" err="1"/>
              <a:t>david’s</a:t>
            </a:r>
            <a:r>
              <a:rPr lang="en-US" sz="3200" dirty="0"/>
              <a:t> age. Five years back , the sum of there ages was 70 years, find the age of </a:t>
            </a:r>
            <a:r>
              <a:rPr lang="en-US" sz="3200" dirty="0" err="1"/>
              <a:t>david</a:t>
            </a:r>
            <a:r>
              <a:rPr lang="en-US" sz="3200" dirty="0"/>
              <a:t> five years back</a:t>
            </a:r>
            <a:r>
              <a:rPr lang="en-US" sz="3200" dirty="0" smtClean="0"/>
              <a:t>?</a:t>
            </a:r>
          </a:p>
          <a:p>
            <a:pPr lvl="0"/>
            <a:endParaRPr lang="en-US" sz="3200" dirty="0"/>
          </a:p>
          <a:p>
            <a:pPr lvl="0"/>
            <a:r>
              <a:rPr lang="en-US" sz="3200" dirty="0" smtClean="0"/>
              <a:t>2. Find </a:t>
            </a:r>
            <a:r>
              <a:rPr lang="en-US" sz="3200" dirty="0"/>
              <a:t>the fraction which is equal to ½ when both numerator and denominator are increased by 2. It is equal to ¾ when both increased by 12</a:t>
            </a:r>
            <a:r>
              <a:rPr lang="en-US" sz="3200" dirty="0" smtClean="0"/>
              <a:t>?</a:t>
            </a:r>
          </a:p>
          <a:p>
            <a:pPr lvl="0"/>
            <a:endParaRPr lang="en-US" sz="3200" dirty="0" smtClean="0"/>
          </a:p>
          <a:p>
            <a:pPr lvl="0"/>
            <a:r>
              <a:rPr lang="en-US" sz="3200" dirty="0" smtClean="0"/>
              <a:t>3. The </a:t>
            </a:r>
            <a:r>
              <a:rPr lang="en-US" sz="3200" dirty="0"/>
              <a:t>side QR of triangle PQR is produced to S. if angle PRS measures 120 and angle Q measures half of angle P, then determine the measure of angle P?</a:t>
            </a:r>
          </a:p>
          <a:p>
            <a:pPr algn="ct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9303068" y="907941"/>
            <a:ext cx="2888932" cy="400110"/>
          </a:xfrm>
          <a:prstGeom prst="rect">
            <a:avLst/>
          </a:prstGeom>
          <a:noFill/>
        </p:spPr>
        <p:txBody>
          <a:bodyPr wrap="none" rtlCol="0">
            <a:spAutoFit/>
          </a:bodyPr>
          <a:lstStyle/>
          <a:p>
            <a:r>
              <a:rPr lang="en-US" sz="2000" b="1" dirty="0" smtClean="0">
                <a:latin typeface="Aparajita" panose="020B0604020202020204" pitchFamily="34" charset="0"/>
                <a:cs typeface="Aparajita" panose="020B0604020202020204" pitchFamily="34" charset="0"/>
              </a:rPr>
              <a:t>Duration for the test :  40Min  </a:t>
            </a:r>
            <a:endParaRPr lang="en-US" sz="2000" b="1" dirty="0">
              <a:latin typeface="Aparajita" panose="020B0604020202020204" pitchFamily="34" charset="0"/>
              <a:cs typeface="Aparajita" panose="020B0604020202020204" pitchFamily="34" charset="0"/>
            </a:endParaRPr>
          </a:p>
        </p:txBody>
      </p:sp>
      <p:sp>
        <p:nvSpPr>
          <p:cNvPr id="7" name="Rectangle 6"/>
          <p:cNvSpPr/>
          <p:nvPr/>
        </p:nvSpPr>
        <p:spPr>
          <a:xfrm>
            <a:off x="0" y="0"/>
            <a:ext cx="12192000" cy="110799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spc="0" dirty="0" smtClean="0">
                <a:ln/>
                <a:solidFill>
                  <a:schemeClr val="accent3"/>
                </a:solidFill>
                <a:effectLst/>
              </a:rPr>
              <a:t>Aptitude Test </a:t>
            </a:r>
            <a:endParaRPr lang="en-US" sz="6600" b="1" cap="none" spc="0" dirty="0">
              <a:ln/>
              <a:solidFill>
                <a:schemeClr val="accent3"/>
              </a:solidFill>
              <a:effectLst/>
            </a:endParaRPr>
          </a:p>
        </p:txBody>
      </p:sp>
    </p:spTree>
    <p:extLst>
      <p:ext uri="{BB962C8B-B14F-4D97-AF65-F5344CB8AC3E}">
        <p14:creationId xmlns:p14="http://schemas.microsoft.com/office/powerpoint/2010/main" val="2253722934"/>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7413" y="361950"/>
            <a:ext cx="4741257" cy="800219"/>
          </a:xfrm>
          <a:prstGeom prst="rect">
            <a:avLst/>
          </a:prstGeom>
        </p:spPr>
        <p:txBody>
          <a:bodyPr wrap="square">
            <a:spAutoFit/>
          </a:bodyPr>
          <a:lstStyle/>
          <a:p>
            <a:endParaRPr lang="en-US" sz="2800" dirty="0"/>
          </a:p>
          <a:p>
            <a:endParaRPr lang="en-US" dirty="0"/>
          </a:p>
        </p:txBody>
      </p:sp>
      <p:sp>
        <p:nvSpPr>
          <p:cNvPr id="12" name="Rectangle 11"/>
          <p:cNvSpPr/>
          <p:nvPr/>
        </p:nvSpPr>
        <p:spPr>
          <a:xfrm>
            <a:off x="0" y="361950"/>
            <a:ext cx="11682969" cy="6401753"/>
          </a:xfrm>
          <a:prstGeom prst="rect">
            <a:avLst/>
          </a:prstGeom>
        </p:spPr>
        <p:txBody>
          <a:bodyPr wrap="square">
            <a:spAutoFit/>
          </a:bodyPr>
          <a:lstStyle/>
          <a:p>
            <a:r>
              <a:rPr lang="en-US" sz="2800" dirty="0"/>
              <a:t>33. How many bricks, each measuring 25 cm x 11.25 cm x 6 cm, will be needed to build a wall of 8 m x 6 m x 22.5 cm? </a:t>
            </a:r>
          </a:p>
          <a:p>
            <a:r>
              <a:rPr lang="en-US" sz="2800" dirty="0"/>
              <a:t>A.5600      B. 6000       C. </a:t>
            </a:r>
            <a:r>
              <a:rPr lang="en-US" sz="2800" dirty="0"/>
              <a:t>6400      D. </a:t>
            </a:r>
            <a:r>
              <a:rPr lang="en-US" sz="2800" dirty="0" smtClean="0"/>
              <a:t>7200</a:t>
            </a:r>
          </a:p>
          <a:p>
            <a:endParaRPr lang="en-US" sz="2800" dirty="0"/>
          </a:p>
          <a:p>
            <a:r>
              <a:rPr lang="en-US" sz="2800" dirty="0"/>
              <a:t>34. A train 125 m long passes a man, running at 5 km/</a:t>
            </a:r>
            <a:r>
              <a:rPr lang="en-US" sz="2800" dirty="0" err="1"/>
              <a:t>hr</a:t>
            </a:r>
            <a:r>
              <a:rPr lang="en-US" sz="2800" dirty="0"/>
              <a:t> in the same direction in which the train is going, in 10 seconds. The speed of the train is:</a:t>
            </a:r>
          </a:p>
          <a:p>
            <a:r>
              <a:rPr lang="en-US" sz="2800" dirty="0"/>
              <a:t>A.45 km/</a:t>
            </a:r>
            <a:r>
              <a:rPr lang="en-US" sz="2800" dirty="0" err="1"/>
              <a:t>hr</a:t>
            </a:r>
            <a:r>
              <a:rPr lang="en-US" sz="2800" dirty="0"/>
              <a:t>      B. 50 km/</a:t>
            </a:r>
            <a:r>
              <a:rPr lang="en-US" sz="2800" dirty="0" err="1"/>
              <a:t>hr</a:t>
            </a:r>
            <a:r>
              <a:rPr lang="en-US" sz="2800" dirty="0"/>
              <a:t>      C.  54 km/</a:t>
            </a:r>
            <a:r>
              <a:rPr lang="en-US" sz="2800" dirty="0" err="1"/>
              <a:t>hr</a:t>
            </a:r>
            <a:r>
              <a:rPr lang="en-US" sz="2800" dirty="0"/>
              <a:t>      D. </a:t>
            </a:r>
            <a:r>
              <a:rPr lang="en-US" sz="2800" dirty="0"/>
              <a:t>55 </a:t>
            </a:r>
            <a:r>
              <a:rPr lang="en-US" sz="2800" dirty="0" smtClean="0"/>
              <a:t>km/</a:t>
            </a:r>
            <a:r>
              <a:rPr lang="en-US" sz="2800" dirty="0" err="1" smtClean="0"/>
              <a:t>hr</a:t>
            </a:r>
            <a:endParaRPr lang="en-US" sz="2800" dirty="0" smtClean="0"/>
          </a:p>
          <a:p>
            <a:endParaRPr lang="en-US" sz="2800" dirty="0"/>
          </a:p>
          <a:p>
            <a:r>
              <a:rPr lang="en-US" sz="2800" dirty="0" smtClean="0"/>
              <a:t>35. A </a:t>
            </a:r>
            <a:r>
              <a:rPr lang="en-US" sz="2800" dirty="0"/>
              <a:t>lamp post stands vertically on the top of a building. </a:t>
            </a:r>
            <a:r>
              <a:rPr lang="en-US" sz="2800" dirty="0"/>
              <a:t>From a point 40m distance from the bottom of the building on the ground, the angle of elevation of the bottom and top of the lamp post are 45 degree and 60 degree respectively. Then the height of the vertical lamp post will be</a:t>
            </a:r>
          </a:p>
          <a:p>
            <a:r>
              <a:rPr lang="en-US" sz="2800" dirty="0"/>
              <a:t>A.29.28m    B. 39.38m     C. 49.48m       D. 19.18m</a:t>
            </a:r>
          </a:p>
          <a:p>
            <a:endParaRPr lang="en-US" sz="2800" dirty="0"/>
          </a:p>
          <a:p>
            <a:endParaRPr lang="en-US" dirty="0"/>
          </a:p>
        </p:txBody>
      </p:sp>
    </p:spTree>
    <p:extLst>
      <p:ext uri="{BB962C8B-B14F-4D97-AF65-F5344CB8AC3E}">
        <p14:creationId xmlns:p14="http://schemas.microsoft.com/office/powerpoint/2010/main" val="874623121"/>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85" y="954857"/>
            <a:ext cx="11775582" cy="4524315"/>
          </a:xfrm>
          <a:prstGeom prst="rect">
            <a:avLst/>
          </a:prstGeom>
        </p:spPr>
        <p:txBody>
          <a:bodyPr wrap="square">
            <a:spAutoFit/>
          </a:bodyPr>
          <a:lstStyle/>
          <a:p>
            <a:r>
              <a:rPr lang="en-US" sz="3600" dirty="0" smtClean="0"/>
              <a:t>36. A </a:t>
            </a:r>
            <a:r>
              <a:rPr lang="en-US" sz="3600" dirty="0"/>
              <a:t>tree stands vertically on a bank of a river. </a:t>
            </a:r>
            <a:r>
              <a:rPr lang="en-US" sz="3600" dirty="0"/>
              <a:t>From a point on the other bank directly opposite to that of the tree, the angle of elevation of the top of the tree is 60 degrees. 40m away from this point, the angle of elevation of the top of the tree is 30°. </a:t>
            </a:r>
            <a:r>
              <a:rPr lang="en-US" sz="3600" dirty="0"/>
              <a:t>Then the width of the river is</a:t>
            </a:r>
            <a:r>
              <a:rPr lang="en-US" sz="3600" dirty="0" smtClean="0"/>
              <a:t>:</a:t>
            </a:r>
          </a:p>
          <a:p>
            <a:endParaRPr lang="en-US" sz="3600" dirty="0"/>
          </a:p>
          <a:p>
            <a:pPr marL="514350" indent="-514350">
              <a:buAutoNum type="alphaLcParenR"/>
            </a:pPr>
            <a:r>
              <a:rPr lang="en-US" sz="3600" dirty="0" smtClean="0"/>
              <a:t>40m </a:t>
            </a:r>
            <a:r>
              <a:rPr lang="en-US" sz="3600" dirty="0"/>
              <a:t>b) 20m c) 60m d) </a:t>
            </a:r>
            <a:r>
              <a:rPr lang="en-US" sz="3600" dirty="0" smtClean="0"/>
              <a:t>10m</a:t>
            </a:r>
          </a:p>
          <a:p>
            <a:endParaRPr lang="en-US" sz="3600" dirty="0"/>
          </a:p>
        </p:txBody>
      </p:sp>
    </p:spTree>
    <p:extLst>
      <p:ext uri="{BB962C8B-B14F-4D97-AF65-F5344CB8AC3E}">
        <p14:creationId xmlns:p14="http://schemas.microsoft.com/office/powerpoint/2010/main" val="2854915056"/>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406989"/>
            <a:ext cx="11874321" cy="5632311"/>
          </a:xfrm>
          <a:prstGeom prst="rect">
            <a:avLst/>
          </a:prstGeom>
        </p:spPr>
        <p:txBody>
          <a:bodyPr wrap="square">
            <a:spAutoFit/>
          </a:bodyPr>
          <a:lstStyle/>
          <a:p>
            <a:pPr marR="0" lvl="0"/>
            <a:r>
              <a:rPr lang="en-US" sz="2400" dirty="0" smtClean="0"/>
              <a:t>37. ‘P </a:t>
            </a:r>
            <a:r>
              <a:rPr lang="en-US" sz="2400" dirty="0"/>
              <a:t>@ Q’ means ‘P is neither smaller than nor equal to Q’. </a:t>
            </a:r>
            <a:br>
              <a:rPr lang="en-US" sz="2400" dirty="0"/>
            </a:br>
            <a:r>
              <a:rPr lang="en-US" sz="2400" dirty="0"/>
              <a:t>‘P % Q’ means ‘P is neither greater than nor equal to Q’. </a:t>
            </a:r>
            <a:br>
              <a:rPr lang="en-US" sz="2400" dirty="0"/>
            </a:br>
            <a:r>
              <a:rPr lang="en-US" sz="2400" dirty="0"/>
              <a:t>‘P © Q’ means ‘P is not greater than Q’. </a:t>
            </a:r>
            <a:br>
              <a:rPr lang="en-US" sz="2400" dirty="0"/>
            </a:br>
            <a:r>
              <a:rPr lang="en-US" sz="2400" dirty="0"/>
              <a:t>‘P $ Q’ means ‘P is not smaller than Q’. </a:t>
            </a:r>
            <a:br>
              <a:rPr lang="en-US" sz="2400" dirty="0"/>
            </a:br>
            <a:r>
              <a:rPr lang="en-US" sz="2400" dirty="0"/>
              <a:t>‘P # Q’ means ‘P is neither smaller nor greater than Q’. </a:t>
            </a:r>
          </a:p>
          <a:p>
            <a:r>
              <a:rPr lang="en-US" sz="2400" dirty="0"/>
              <a:t>Assuming the given statements to be true, find which conclusion is definitely true. </a:t>
            </a:r>
          </a:p>
          <a:p>
            <a:r>
              <a:rPr lang="en-US" sz="2400" dirty="0"/>
              <a:t>Statements </a:t>
            </a:r>
          </a:p>
          <a:p>
            <a:r>
              <a:rPr lang="en-US" sz="2400" dirty="0"/>
              <a:t>R © D, D $ M, M # J </a:t>
            </a:r>
          </a:p>
          <a:p>
            <a:r>
              <a:rPr lang="en-US" sz="2400" dirty="0"/>
              <a:t>Conclusions </a:t>
            </a:r>
          </a:p>
          <a:p>
            <a:r>
              <a:rPr lang="en-US" sz="2400" dirty="0"/>
              <a:t>I. J # D II. J % D </a:t>
            </a:r>
          </a:p>
          <a:p>
            <a:r>
              <a:rPr lang="en-US" sz="2400" dirty="0"/>
              <a:t>(1) Either conclusion I or II is true </a:t>
            </a:r>
            <a:br>
              <a:rPr lang="en-US" sz="2400" dirty="0"/>
            </a:br>
            <a:r>
              <a:rPr lang="en-US" sz="2400" dirty="0"/>
              <a:t>(2) Only conclusion I is true </a:t>
            </a:r>
            <a:br>
              <a:rPr lang="en-US" sz="2400" dirty="0"/>
            </a:br>
            <a:r>
              <a:rPr lang="en-US" sz="2400" dirty="0"/>
              <a:t>(3) Neither conclusion I nor II is true </a:t>
            </a:r>
            <a:br>
              <a:rPr lang="en-US" sz="2400" dirty="0"/>
            </a:br>
            <a:r>
              <a:rPr lang="en-US" sz="2400" dirty="0"/>
              <a:t>(4) Only conclusion II is true </a:t>
            </a:r>
            <a:br>
              <a:rPr lang="en-US" sz="2400" dirty="0"/>
            </a:br>
            <a:r>
              <a:rPr lang="en-US" sz="2400" dirty="0"/>
              <a:t>(5) Both conclusions I and II are true </a:t>
            </a:r>
          </a:p>
        </p:txBody>
      </p:sp>
    </p:spTree>
    <p:extLst>
      <p:ext uri="{BB962C8B-B14F-4D97-AF65-F5344CB8AC3E}">
        <p14:creationId xmlns:p14="http://schemas.microsoft.com/office/powerpoint/2010/main" val="2577492280"/>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19" y="378269"/>
            <a:ext cx="11436439" cy="5509200"/>
          </a:xfrm>
          <a:prstGeom prst="rect">
            <a:avLst/>
          </a:prstGeom>
        </p:spPr>
        <p:txBody>
          <a:bodyPr wrap="square">
            <a:spAutoFit/>
          </a:bodyPr>
          <a:lstStyle/>
          <a:p>
            <a:r>
              <a:rPr lang="en-US" sz="3200" dirty="0" smtClean="0"/>
              <a:t>38. Statements </a:t>
            </a:r>
            <a:endParaRPr lang="en-US" sz="3200" dirty="0"/>
          </a:p>
          <a:p>
            <a:r>
              <a:rPr lang="en-US" sz="3200" dirty="0"/>
              <a:t>All buses are cars. </a:t>
            </a:r>
            <a:br>
              <a:rPr lang="en-US" sz="3200" dirty="0"/>
            </a:br>
            <a:r>
              <a:rPr lang="en-US" sz="3200" dirty="0"/>
              <a:t>All scooters are buses. </a:t>
            </a:r>
          </a:p>
          <a:p>
            <a:r>
              <a:rPr lang="en-US" sz="3200" dirty="0"/>
              <a:t>Conclusions </a:t>
            </a:r>
          </a:p>
          <a:p>
            <a:r>
              <a:rPr lang="en-US" sz="3200" dirty="0"/>
              <a:t>I. No scooter is a bus. </a:t>
            </a:r>
            <a:br>
              <a:rPr lang="en-US" sz="3200" dirty="0"/>
            </a:br>
            <a:r>
              <a:rPr lang="en-US" sz="3200" dirty="0"/>
              <a:t>II. All cars are buses. </a:t>
            </a:r>
          </a:p>
          <a:p>
            <a:r>
              <a:rPr lang="en-US" sz="3200" dirty="0"/>
              <a:t>(1) Either conclusion l or II is true </a:t>
            </a:r>
            <a:br>
              <a:rPr lang="en-US" sz="3200" dirty="0"/>
            </a:br>
            <a:r>
              <a:rPr lang="en-US" sz="3200" dirty="0"/>
              <a:t>(2) Only conclusion I is true </a:t>
            </a:r>
            <a:br>
              <a:rPr lang="en-US" sz="3200" dirty="0"/>
            </a:br>
            <a:r>
              <a:rPr lang="en-US" sz="3200" dirty="0"/>
              <a:t>(3) Neither conclusion I nor II is true </a:t>
            </a:r>
            <a:br>
              <a:rPr lang="en-US" sz="3200" dirty="0"/>
            </a:br>
            <a:r>
              <a:rPr lang="en-US" sz="3200" dirty="0"/>
              <a:t>(4) Only conclusion II is true </a:t>
            </a:r>
            <a:br>
              <a:rPr lang="en-US" sz="3200" dirty="0"/>
            </a:br>
            <a:r>
              <a:rPr lang="en-US" sz="3200" dirty="0"/>
              <a:t>(5) Both conclusions I and II are true </a:t>
            </a:r>
          </a:p>
        </p:txBody>
      </p:sp>
    </p:spTree>
    <p:extLst>
      <p:ext uri="{BB962C8B-B14F-4D97-AF65-F5344CB8AC3E}">
        <p14:creationId xmlns:p14="http://schemas.microsoft.com/office/powerpoint/2010/main" val="786276947"/>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2428"/>
            <a:ext cx="12192000" cy="6124754"/>
          </a:xfrm>
          <a:prstGeom prst="rect">
            <a:avLst/>
          </a:prstGeom>
        </p:spPr>
        <p:txBody>
          <a:bodyPr wrap="square">
            <a:spAutoFit/>
          </a:bodyPr>
          <a:lstStyle/>
          <a:p>
            <a:r>
              <a:rPr lang="en-US" sz="2800" dirty="0"/>
              <a:t>39. In a code language ‘my dear family’ is coded as ‘624’. Which number stands for ‘dear’? </a:t>
            </a:r>
          </a:p>
          <a:p>
            <a:pPr marL="571500" indent="-571500">
              <a:buAutoNum type="romanUcPeriod"/>
            </a:pPr>
            <a:r>
              <a:rPr lang="en-US" sz="2800" dirty="0"/>
              <a:t>In the same code language ‘my small family’ is coded as ‘256’. </a:t>
            </a:r>
            <a:br>
              <a:rPr lang="en-US" sz="2800" dirty="0"/>
            </a:br>
            <a:r>
              <a:rPr lang="en-US" sz="2800" dirty="0"/>
              <a:t>II. In the same code language, ‘dear family friend’ is coded as ‘647’?</a:t>
            </a:r>
          </a:p>
          <a:p>
            <a:r>
              <a:rPr lang="en-US" sz="2800" dirty="0"/>
              <a:t>(1) The data in statement I alone. are sufficient to answer the question while the data in statement II are not sufficient to answer the question </a:t>
            </a:r>
            <a:br>
              <a:rPr lang="en-US" sz="2800" dirty="0"/>
            </a:br>
            <a:r>
              <a:rPr lang="en-US" sz="2800" dirty="0"/>
              <a:t>(2) The data in both statements I and II together are necessary to answer the question </a:t>
            </a:r>
            <a:br>
              <a:rPr lang="en-US" sz="2800" dirty="0"/>
            </a:br>
            <a:r>
              <a:rPr lang="en-US" sz="2800" dirty="0"/>
              <a:t>(3) The data even in both statements I and II together are not sufficient to answer the question </a:t>
            </a:r>
            <a:br>
              <a:rPr lang="en-US" sz="2800" dirty="0"/>
            </a:br>
            <a:r>
              <a:rPr lang="en-US" sz="2800" dirty="0"/>
              <a:t>(4) The data either in statement I or II alone are sufficient to answer the question </a:t>
            </a:r>
            <a:br>
              <a:rPr lang="en-US" sz="2800" dirty="0"/>
            </a:br>
            <a:r>
              <a:rPr lang="en-US" sz="2800" dirty="0"/>
              <a:t>(5) The data in statement II alone are sufficient to answer the question while the data in statement I are not sufficient to answer the question</a:t>
            </a:r>
          </a:p>
          <a:p>
            <a:endParaRPr lang="en-US" sz="2800" dirty="0"/>
          </a:p>
        </p:txBody>
      </p:sp>
    </p:spTree>
    <p:extLst>
      <p:ext uri="{BB962C8B-B14F-4D97-AF65-F5344CB8AC3E}">
        <p14:creationId xmlns:p14="http://schemas.microsoft.com/office/powerpoint/2010/main" val="2041532665"/>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990"/>
            <a:ext cx="12192000" cy="6124754"/>
          </a:xfrm>
          <a:prstGeom prst="rect">
            <a:avLst/>
          </a:prstGeom>
        </p:spPr>
        <p:txBody>
          <a:bodyPr wrap="square">
            <a:spAutoFit/>
          </a:bodyPr>
          <a:lstStyle/>
          <a:p>
            <a:r>
              <a:rPr lang="en-US" sz="2800" dirty="0" smtClean="0"/>
              <a:t>40 . </a:t>
            </a:r>
            <a:r>
              <a:rPr lang="en-US" sz="2800" dirty="0"/>
              <a:t>How many students attended the cultural fair of the college? </a:t>
            </a:r>
          </a:p>
          <a:p>
            <a:r>
              <a:rPr lang="en-US" sz="2800" dirty="0"/>
              <a:t>I. The number of students attending the cultural fair was twice the number of female students. </a:t>
            </a:r>
            <a:br>
              <a:rPr lang="en-US" sz="2800" dirty="0"/>
            </a:br>
            <a:r>
              <a:rPr lang="en-US" sz="2800" dirty="0"/>
              <a:t>II. The number of female students attending the cultural fair was 25 more than that in the previous year. </a:t>
            </a:r>
          </a:p>
          <a:p>
            <a:r>
              <a:rPr lang="en-US" sz="2800" dirty="0"/>
              <a:t>(1) The data in statement I alone are sufficient to answer the, question while the data in statement II are not sufficient to answer the question </a:t>
            </a:r>
            <a:br>
              <a:rPr lang="en-US" sz="2800" dirty="0"/>
            </a:br>
            <a:r>
              <a:rPr lang="en-US" sz="2800" dirty="0"/>
              <a:t>(2) The data in both statements I and II together are necessary to answer the question </a:t>
            </a:r>
            <a:br>
              <a:rPr lang="en-US" sz="2800" dirty="0"/>
            </a:br>
            <a:r>
              <a:rPr lang="en-US" sz="2800" dirty="0"/>
              <a:t>(3) The data even in both statements I and II together are not sufficient to answer the question </a:t>
            </a:r>
            <a:br>
              <a:rPr lang="en-US" sz="2800" dirty="0"/>
            </a:br>
            <a:r>
              <a:rPr lang="en-US" sz="2800" dirty="0"/>
              <a:t>(4) The data either in statement I or II alone are sufficient to answer the question </a:t>
            </a:r>
            <a:br>
              <a:rPr lang="en-US" sz="2800" dirty="0"/>
            </a:br>
            <a:r>
              <a:rPr lang="en-US" sz="2800" dirty="0"/>
              <a:t>(5) The data in statement II alone are sufficient to answer the question while the data in statement I are not sufficient to answer the question</a:t>
            </a:r>
          </a:p>
        </p:txBody>
      </p:sp>
    </p:spTree>
    <p:extLst>
      <p:ext uri="{BB962C8B-B14F-4D97-AF65-F5344CB8AC3E}">
        <p14:creationId xmlns:p14="http://schemas.microsoft.com/office/powerpoint/2010/main" val="2449089551"/>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69"/>
            <a:ext cx="12192000" cy="6124754"/>
          </a:xfrm>
          <a:prstGeom prst="rect">
            <a:avLst/>
          </a:prstGeom>
        </p:spPr>
        <p:txBody>
          <a:bodyPr wrap="square">
            <a:spAutoFit/>
          </a:bodyPr>
          <a:lstStyle/>
          <a:p>
            <a:r>
              <a:rPr lang="en-US" sz="2800" dirty="0"/>
              <a:t>41. Among four friends W, X, Y and Z (each having different number of cookies), who has the most number of cookies? </a:t>
            </a:r>
          </a:p>
          <a:p>
            <a:r>
              <a:rPr lang="en-US" sz="2800" dirty="0"/>
              <a:t>I. W has lesser number of cookies than Z. Y does not have the most number of cookies.</a:t>
            </a:r>
            <a:br>
              <a:rPr lang="en-US" sz="2800" dirty="0"/>
            </a:br>
            <a:r>
              <a:rPr lang="en-US" sz="2800" dirty="0"/>
              <a:t>II. W has more cookies than Y. X does not have the most number of cookies.</a:t>
            </a:r>
          </a:p>
          <a:p>
            <a:r>
              <a:rPr lang="en-US" sz="2800" dirty="0"/>
              <a:t>(1) The data in statement I alone are sufficient to answer the question while the data in statement II are not sufficient to answer the question </a:t>
            </a:r>
            <a:br>
              <a:rPr lang="en-US" sz="2800" dirty="0"/>
            </a:br>
            <a:r>
              <a:rPr lang="en-US" sz="2800" dirty="0"/>
              <a:t>(2) The data in both statements I and II together are necessary to answer the question’ </a:t>
            </a:r>
            <a:br>
              <a:rPr lang="en-US" sz="2800" dirty="0"/>
            </a:br>
            <a:r>
              <a:rPr lang="en-US" sz="2800" dirty="0"/>
              <a:t>(3) The data even in both statements. I and II together are not sufficient to answer the question </a:t>
            </a:r>
            <a:br>
              <a:rPr lang="en-US" sz="2800" dirty="0"/>
            </a:br>
            <a:r>
              <a:rPr lang="en-US" sz="2800" dirty="0"/>
              <a:t>(4) The data either in statement I or II alone are sufficient to answer the question </a:t>
            </a:r>
            <a:br>
              <a:rPr lang="en-US" sz="2800" dirty="0"/>
            </a:br>
            <a:r>
              <a:rPr lang="en-US" sz="2800" dirty="0"/>
              <a:t>(5) The data in statement II alone are sufficient to answer the question while the data in statement I are not sufficient to answer the question </a:t>
            </a:r>
          </a:p>
        </p:txBody>
      </p:sp>
    </p:spTree>
    <p:extLst>
      <p:ext uri="{BB962C8B-B14F-4D97-AF65-F5344CB8AC3E}">
        <p14:creationId xmlns:p14="http://schemas.microsoft.com/office/powerpoint/2010/main" val="1624327568"/>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527" y="236602"/>
            <a:ext cx="6096000" cy="4832092"/>
          </a:xfrm>
          <a:prstGeom prst="rect">
            <a:avLst/>
          </a:prstGeom>
        </p:spPr>
        <p:txBody>
          <a:bodyPr>
            <a:spAutoFit/>
          </a:bodyPr>
          <a:lstStyle/>
          <a:p>
            <a:r>
              <a:rPr lang="en-US" sz="2800" dirty="0" smtClean="0"/>
              <a:t>42. Statements </a:t>
            </a:r>
            <a:endParaRPr lang="en-US" sz="2800" dirty="0"/>
          </a:p>
          <a:p>
            <a:r>
              <a:rPr lang="en-US" sz="2800" dirty="0"/>
              <a:t>Some cameras are photos. </a:t>
            </a:r>
            <a:br>
              <a:rPr lang="en-US" sz="2800" dirty="0"/>
            </a:br>
            <a:r>
              <a:rPr lang="en-US" sz="2800" dirty="0"/>
              <a:t>All cameras are snaps. </a:t>
            </a:r>
          </a:p>
          <a:p>
            <a:r>
              <a:rPr lang="en-US" sz="2800" dirty="0"/>
              <a:t>Conclusions </a:t>
            </a:r>
          </a:p>
          <a:p>
            <a:r>
              <a:rPr lang="en-US" sz="2800" dirty="0"/>
              <a:t>I. All snaps are photos. </a:t>
            </a:r>
            <a:br>
              <a:rPr lang="en-US" sz="2800" dirty="0"/>
            </a:br>
            <a:r>
              <a:rPr lang="en-US" sz="2800" dirty="0"/>
              <a:t>II. Some snaps are photos. </a:t>
            </a:r>
          </a:p>
          <a:p>
            <a:r>
              <a:rPr lang="en-US" sz="2800" dirty="0"/>
              <a:t>(1) Either conclusion I or II is true </a:t>
            </a:r>
            <a:br>
              <a:rPr lang="en-US" sz="2800" dirty="0"/>
            </a:br>
            <a:r>
              <a:rPr lang="en-US" sz="2800" dirty="0"/>
              <a:t>(2) Only conclusion I is true </a:t>
            </a:r>
            <a:br>
              <a:rPr lang="en-US" sz="2800" dirty="0"/>
            </a:br>
            <a:r>
              <a:rPr lang="en-US" sz="2800" dirty="0"/>
              <a:t>(3) Neither conclusion I nor II is true </a:t>
            </a:r>
            <a:br>
              <a:rPr lang="en-US" sz="2800" dirty="0"/>
            </a:br>
            <a:r>
              <a:rPr lang="en-US" sz="2800" dirty="0"/>
              <a:t>(4) Only conclusion II is true </a:t>
            </a:r>
            <a:br>
              <a:rPr lang="en-US" sz="2800" dirty="0"/>
            </a:br>
            <a:r>
              <a:rPr lang="en-US" sz="2800" dirty="0"/>
              <a:t>(5) Both conclusions I and II are true </a:t>
            </a:r>
          </a:p>
        </p:txBody>
      </p:sp>
      <p:pic>
        <p:nvPicPr>
          <p:cNvPr id="3" name="Picture 2" descr="C:\Users\JSP-TRA-30\Desktop\graph06.JPG"/>
          <p:cNvPicPr/>
          <p:nvPr/>
        </p:nvPicPr>
        <p:blipFill>
          <a:blip r:embed="rId2"/>
          <a:srcRect/>
          <a:stretch>
            <a:fillRect/>
          </a:stretch>
        </p:blipFill>
        <p:spPr bwMode="auto">
          <a:xfrm>
            <a:off x="6461084" y="853379"/>
            <a:ext cx="5013991" cy="3598537"/>
          </a:xfrm>
          <a:prstGeom prst="rect">
            <a:avLst/>
          </a:prstGeom>
          <a:noFill/>
          <a:ln w="9525">
            <a:noFill/>
            <a:miter lim="800000"/>
            <a:headEnd/>
            <a:tailEnd/>
          </a:ln>
        </p:spPr>
      </p:pic>
      <p:sp>
        <p:nvSpPr>
          <p:cNvPr id="4" name="Rectangle 3"/>
          <p:cNvSpPr/>
          <p:nvPr/>
        </p:nvSpPr>
        <p:spPr>
          <a:xfrm>
            <a:off x="412124" y="5223241"/>
            <a:ext cx="11526591" cy="981423"/>
          </a:xfrm>
          <a:prstGeom prst="rect">
            <a:avLst/>
          </a:prstGeom>
        </p:spPr>
        <p:txBody>
          <a:bodyPr wrap="square">
            <a:spAutoFit/>
          </a:bodyPr>
          <a:lstStyle/>
          <a:p>
            <a:pPr marL="104775" marR="0">
              <a:lnSpc>
                <a:spcPct val="107000"/>
              </a:lnSpc>
              <a:spcBef>
                <a:spcPts val="0"/>
              </a:spcBef>
              <a:spcAft>
                <a:spcPts val="800"/>
              </a:spcAft>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Directions for questions 5 to 7:</a:t>
            </a:r>
            <a:r>
              <a:rPr lang="en-US" dirty="0" smtClean="0">
                <a:effectLst/>
                <a:latin typeface="Calibri" panose="020F0502020204030204" pitchFamily="34" charset="0"/>
                <a:ea typeface="Calibri" panose="020F0502020204030204" pitchFamily="34" charset="0"/>
                <a:cs typeface="Times New Roman" panose="02020603050405020304" pitchFamily="18" charset="0"/>
              </a:rPr>
              <a:t>The following pie chart gives the information about the     market share of three soft drink companies (in %). Assume that only these three companies are there in the market answer the questions that follow.</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391554"/>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5008"/>
            <a:ext cx="12067504" cy="5675593"/>
          </a:xfrm>
          <a:prstGeom prst="rect">
            <a:avLst/>
          </a:prstGeom>
        </p:spPr>
        <p:txBody>
          <a:bodyPr wrap="square">
            <a:spAutoFit/>
          </a:bodyPr>
          <a:lstStyle/>
          <a:p>
            <a:pPr marL="104775" marR="0">
              <a:lnSpc>
                <a:spcPct val="107000"/>
              </a:lnSpc>
              <a:spcBef>
                <a:spcPts val="0"/>
              </a:spcBef>
              <a:spcAft>
                <a:spcPts val="800"/>
              </a:spcAft>
            </a:pPr>
            <a:r>
              <a:rPr lang="en-US" sz="2800" dirty="0" smtClean="0"/>
              <a:t>43. If </a:t>
            </a:r>
            <a:r>
              <a:rPr lang="en-US" sz="2800" dirty="0"/>
              <a:t>the total market is having 30,500 customers then what is the number of customers of company A</a:t>
            </a:r>
            <a:r>
              <a:rPr lang="en-US" sz="2800" dirty="0" smtClean="0"/>
              <a:t>?</a:t>
            </a:r>
          </a:p>
          <a:p>
            <a:pPr marL="104775" marR="0">
              <a:lnSpc>
                <a:spcPct val="107000"/>
              </a:lnSpc>
              <a:spcBef>
                <a:spcPts val="0"/>
              </a:spcBef>
              <a:spcAft>
                <a:spcPts val="800"/>
              </a:spcAft>
            </a:pPr>
            <a:r>
              <a:rPr lang="en-US" sz="2800" dirty="0" smtClean="0"/>
              <a:t>(</a:t>
            </a:r>
            <a:r>
              <a:rPr lang="en-US" sz="2800" dirty="0"/>
              <a:t>a)6000 	(b)6100	              (c)1000	              (d)5000 	(</a:t>
            </a:r>
            <a:r>
              <a:rPr lang="en-US" sz="2800" dirty="0" smtClean="0"/>
              <a:t>e)6010</a:t>
            </a:r>
          </a:p>
          <a:p>
            <a:pPr marL="104775" marR="0">
              <a:lnSpc>
                <a:spcPct val="107000"/>
              </a:lnSpc>
              <a:spcBef>
                <a:spcPts val="0"/>
              </a:spcBef>
              <a:spcAft>
                <a:spcPts val="800"/>
              </a:spcAft>
            </a:pPr>
            <a:endParaRPr lang="en-US" sz="2400" dirty="0"/>
          </a:p>
          <a:p>
            <a:r>
              <a:rPr lang="en-US" sz="2800" dirty="0" smtClean="0"/>
              <a:t>45. By </a:t>
            </a:r>
            <a:r>
              <a:rPr lang="en-US" sz="2800" dirty="0"/>
              <a:t>what percent number of customers of company B is more than that of company A? </a:t>
            </a:r>
            <a:r>
              <a:rPr lang="en-US" sz="2800" dirty="0"/>
              <a:t>(use data from previous question)</a:t>
            </a:r>
          </a:p>
          <a:p>
            <a:r>
              <a:rPr lang="en-US" sz="2800" dirty="0"/>
              <a:t>(a)20%	</a:t>
            </a:r>
            <a:r>
              <a:rPr lang="en-US" sz="2800" dirty="0" smtClean="0"/>
              <a:t>(</a:t>
            </a:r>
            <a:r>
              <a:rPr lang="en-US" sz="2800" dirty="0"/>
              <a:t>b)16.66%	</a:t>
            </a:r>
            <a:r>
              <a:rPr lang="en-US" sz="2800" dirty="0" smtClean="0"/>
              <a:t>                  (</a:t>
            </a:r>
            <a:r>
              <a:rPr lang="en-US" sz="2800" dirty="0"/>
              <a:t>c)25%		(d)33.33%	(e)15</a:t>
            </a:r>
            <a:r>
              <a:rPr lang="en-US" sz="2800" dirty="0" smtClean="0"/>
              <a:t>%</a:t>
            </a:r>
          </a:p>
          <a:p>
            <a:endParaRPr lang="en-US" sz="4000" dirty="0"/>
          </a:p>
          <a:p>
            <a:r>
              <a:rPr lang="en-US" sz="2800" dirty="0" smtClean="0"/>
              <a:t>46. What </a:t>
            </a:r>
            <a:r>
              <a:rPr lang="en-US" sz="2800" dirty="0"/>
              <a:t>is the difference in the number of customers of company B and company C?</a:t>
            </a:r>
          </a:p>
          <a:p>
            <a:r>
              <a:rPr lang="en-US" sz="2800" dirty="0"/>
              <a:t>(a)9000	     </a:t>
            </a:r>
            <a:r>
              <a:rPr lang="en-US" sz="2800" dirty="0" smtClean="0"/>
              <a:t>(</a:t>
            </a:r>
            <a:r>
              <a:rPr lang="en-US" sz="2800" dirty="0"/>
              <a:t>b)9200	</a:t>
            </a:r>
            <a:r>
              <a:rPr lang="en-US" sz="2800" dirty="0" smtClean="0"/>
              <a:t>           (</a:t>
            </a:r>
            <a:r>
              <a:rPr lang="en-US" sz="2800" dirty="0"/>
              <a:t>c)9150 	(d)9020	</a:t>
            </a:r>
            <a:r>
              <a:rPr lang="en-US" sz="2800" dirty="0" smtClean="0"/>
              <a:t>     </a:t>
            </a:r>
            <a:r>
              <a:rPr lang="en-US" sz="2800" dirty="0"/>
              <a:t>(e)Indeterminable</a:t>
            </a:r>
          </a:p>
          <a:p>
            <a:pPr indent="457200">
              <a:lnSpc>
                <a:spcPct val="107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3787406"/>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7" y="162669"/>
            <a:ext cx="10315977" cy="6085640"/>
          </a:xfrm>
          <a:prstGeom prst="rect">
            <a:avLst/>
          </a:prstGeom>
        </p:spPr>
        <p:txBody>
          <a:bodyPr wrap="square">
            <a:spAutoFit/>
          </a:bodyPr>
          <a:lstStyle/>
          <a:p>
            <a:pPr>
              <a:lnSpc>
                <a:spcPct val="107000"/>
              </a:lnSpc>
            </a:pPr>
            <a:r>
              <a:rPr lang="en-US" sz="2800" dirty="0" smtClean="0"/>
              <a:t>47. If </a:t>
            </a:r>
            <a:r>
              <a:rPr lang="en-US" sz="2800" dirty="0"/>
              <a:t>in a certain language, MADRAS is coded as NBESBT, how is BOMBAY coded in that code ?</a:t>
            </a:r>
          </a:p>
          <a:p>
            <a:pPr>
              <a:lnSpc>
                <a:spcPct val="107000"/>
              </a:lnSpc>
            </a:pPr>
            <a:r>
              <a:rPr lang="en-US" sz="2800" dirty="0"/>
              <a:t>A. CPNCBX</a:t>
            </a:r>
          </a:p>
          <a:p>
            <a:pPr>
              <a:lnSpc>
                <a:spcPct val="107000"/>
              </a:lnSpc>
            </a:pPr>
            <a:r>
              <a:rPr lang="en-US" sz="2800" dirty="0"/>
              <a:t>B. CPNCBZ</a:t>
            </a:r>
          </a:p>
          <a:p>
            <a:pPr>
              <a:lnSpc>
                <a:spcPct val="107000"/>
              </a:lnSpc>
            </a:pPr>
            <a:r>
              <a:rPr lang="en-US" sz="2800" dirty="0"/>
              <a:t>C. CPOCBZ</a:t>
            </a:r>
          </a:p>
          <a:p>
            <a:pPr>
              <a:lnSpc>
                <a:spcPct val="107000"/>
              </a:lnSpc>
            </a:pPr>
            <a:r>
              <a:rPr lang="en-US" sz="2800" dirty="0"/>
              <a:t>D. </a:t>
            </a:r>
            <a:r>
              <a:rPr lang="en-US" sz="2800" dirty="0" smtClean="0"/>
              <a:t>CQOCBZ</a:t>
            </a:r>
          </a:p>
          <a:p>
            <a:pPr>
              <a:lnSpc>
                <a:spcPct val="107000"/>
              </a:lnSpc>
            </a:pPr>
            <a:endParaRPr lang="en-US" sz="2800" dirty="0" smtClean="0"/>
          </a:p>
          <a:p>
            <a:pPr>
              <a:lnSpc>
                <a:spcPct val="107000"/>
              </a:lnSpc>
            </a:pPr>
            <a:r>
              <a:rPr lang="en-US" sz="2800" dirty="0" smtClean="0"/>
              <a:t>48. Introducing </a:t>
            </a:r>
            <a:r>
              <a:rPr lang="en-US" sz="2800" dirty="0"/>
              <a:t>a boy, a girl said, "He is the son of the daughter of the father of my uncle." How is the boy related to the girl</a:t>
            </a:r>
            <a:r>
              <a:rPr lang="en-US" sz="2800" dirty="0" smtClean="0"/>
              <a:t>?</a:t>
            </a:r>
          </a:p>
          <a:p>
            <a:pPr>
              <a:lnSpc>
                <a:spcPct val="107000"/>
              </a:lnSpc>
            </a:pPr>
            <a:r>
              <a:rPr lang="en-US" sz="2800" dirty="0" smtClean="0"/>
              <a:t>A. Brother</a:t>
            </a:r>
          </a:p>
          <a:p>
            <a:pPr>
              <a:lnSpc>
                <a:spcPct val="107000"/>
              </a:lnSpc>
            </a:pPr>
            <a:r>
              <a:rPr lang="en-US" sz="2800" dirty="0" smtClean="0"/>
              <a:t>B. Nephew</a:t>
            </a:r>
          </a:p>
          <a:p>
            <a:pPr>
              <a:lnSpc>
                <a:spcPct val="107000"/>
              </a:lnSpc>
            </a:pPr>
            <a:r>
              <a:rPr lang="en-US" sz="2800" dirty="0" smtClean="0"/>
              <a:t>C. Uncle</a:t>
            </a:r>
          </a:p>
          <a:p>
            <a:pPr>
              <a:lnSpc>
                <a:spcPct val="107000"/>
              </a:lnSpc>
            </a:pPr>
            <a:r>
              <a:rPr lang="en-US" sz="2800" dirty="0" smtClean="0"/>
              <a:t>D. Son-in-law</a:t>
            </a:r>
            <a:endParaRPr lang="en-US" sz="2800" dirty="0"/>
          </a:p>
        </p:txBody>
      </p:sp>
    </p:spTree>
    <p:extLst>
      <p:ext uri="{BB962C8B-B14F-4D97-AF65-F5344CB8AC3E}">
        <p14:creationId xmlns:p14="http://schemas.microsoft.com/office/powerpoint/2010/main" val="3827657538"/>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6423"/>
            <a:ext cx="11178862" cy="6034985"/>
          </a:xfrm>
          <a:prstGeom prst="rect">
            <a:avLst/>
          </a:prstGeom>
        </p:spPr>
        <p:txBody>
          <a:bodyPr wrap="square">
            <a:spAutoFit/>
          </a:bodyPr>
          <a:lstStyle/>
          <a:p>
            <a:pPr marR="0" lvl="0">
              <a:lnSpc>
                <a:spcPct val="107000"/>
              </a:lnSpc>
              <a:spcBef>
                <a:spcPts val="0"/>
              </a:spcBef>
              <a:spcAft>
                <a:spcPts val="0"/>
              </a:spcAft>
            </a:pPr>
            <a:r>
              <a:rPr lang="en-US" sz="2800" dirty="0" smtClean="0"/>
              <a:t>4. The </a:t>
            </a:r>
            <a:r>
              <a:rPr lang="en-US" sz="2800" dirty="0"/>
              <a:t>square field of with 220m diagonal is being cultivated with the rate RS.5 per </a:t>
            </a:r>
            <a:r>
              <a:rPr lang="en-US" sz="2800" dirty="0" err="1"/>
              <a:t>sq</a:t>
            </a:r>
            <a:r>
              <a:rPr lang="en-US" sz="2800" dirty="0"/>
              <a:t> m, calculate the cost of cultivation of the field?</a:t>
            </a:r>
          </a:p>
          <a:p>
            <a:pPr marL="342900" marR="0" lvl="0" indent="-342900">
              <a:lnSpc>
                <a:spcPct val="107000"/>
              </a:lnSpc>
              <a:spcBef>
                <a:spcPts val="0"/>
              </a:spcBef>
              <a:spcAft>
                <a:spcPts val="0"/>
              </a:spcAft>
              <a:buFont typeface="+mj-lt"/>
              <a:buAutoNum type="alphaLcPeriod"/>
            </a:pPr>
            <a:r>
              <a:rPr lang="en-US" sz="2800" dirty="0"/>
              <a:t>91,000   b.1,21,000  c.2,21,000  </a:t>
            </a:r>
            <a:r>
              <a:rPr lang="en-US" sz="2800" dirty="0" smtClean="0"/>
              <a:t>d</a:t>
            </a:r>
            <a:r>
              <a:rPr lang="en-US" sz="2800" dirty="0"/>
              <a:t>. </a:t>
            </a:r>
            <a:r>
              <a:rPr lang="en-US" sz="2800" dirty="0" smtClean="0"/>
              <a:t>1,90,000</a:t>
            </a:r>
          </a:p>
          <a:p>
            <a:pPr marR="0" lvl="0">
              <a:lnSpc>
                <a:spcPct val="107000"/>
              </a:lnSpc>
              <a:spcBef>
                <a:spcPts val="0"/>
              </a:spcBef>
              <a:spcAft>
                <a:spcPts val="0"/>
              </a:spcAft>
            </a:pPr>
            <a:endParaRPr lang="en-US" sz="2800" dirty="0"/>
          </a:p>
          <a:p>
            <a:pPr>
              <a:lnSpc>
                <a:spcPct val="107000"/>
              </a:lnSpc>
              <a:spcAft>
                <a:spcPts val="800"/>
              </a:spcAft>
            </a:pPr>
            <a:r>
              <a:rPr lang="en-US" sz="2800" dirty="0"/>
              <a:t>5. In a family, the father took 1/4th  of the cake and he had 3 times as much each had , the total number of family members are ?</a:t>
            </a:r>
          </a:p>
          <a:p>
            <a:pPr marL="514350" indent="-514350">
              <a:lnSpc>
                <a:spcPct val="107000"/>
              </a:lnSpc>
              <a:spcAft>
                <a:spcPts val="800"/>
              </a:spcAft>
              <a:buAutoNum type="alphaLcPeriod"/>
            </a:pPr>
            <a:r>
              <a:rPr lang="en-US" sz="2800" dirty="0" smtClean="0"/>
              <a:t>12   </a:t>
            </a:r>
            <a:r>
              <a:rPr lang="en-US" sz="2800" dirty="0"/>
              <a:t>b. </a:t>
            </a:r>
            <a:r>
              <a:rPr lang="en-US" sz="2800" dirty="0"/>
              <a:t>3   c. </a:t>
            </a:r>
            <a:r>
              <a:rPr lang="en-US" sz="2800" dirty="0"/>
              <a:t>10     d. </a:t>
            </a:r>
            <a:r>
              <a:rPr lang="en-US" sz="2800" dirty="0" smtClean="0"/>
              <a:t>7</a:t>
            </a:r>
          </a:p>
          <a:p>
            <a:pPr>
              <a:lnSpc>
                <a:spcPct val="107000"/>
              </a:lnSpc>
              <a:spcAft>
                <a:spcPts val="800"/>
              </a:spcAft>
            </a:pPr>
            <a:endParaRPr lang="en-US" sz="2800" dirty="0"/>
          </a:p>
          <a:p>
            <a:pPr>
              <a:lnSpc>
                <a:spcPct val="107000"/>
              </a:lnSpc>
              <a:spcAft>
                <a:spcPts val="800"/>
              </a:spcAft>
            </a:pPr>
            <a:r>
              <a:rPr lang="en-US" sz="2800" dirty="0"/>
              <a:t>6. Two friends bought two bicycles whose prices were in the ratio of 1:5. If they sold them at a loss of 10%, the difference between the money earned by them was RS.3600. What was the cost price of the costlier bicycle?</a:t>
            </a:r>
          </a:p>
          <a:p>
            <a:pPr>
              <a:lnSpc>
                <a:spcPct val="107000"/>
              </a:lnSpc>
              <a:spcAft>
                <a:spcPts val="800"/>
              </a:spcAft>
            </a:pPr>
            <a:r>
              <a:rPr lang="en-US" sz="2800" dirty="0"/>
              <a:t>a. 1000   b. 4000   c. 2500   d. 5000</a:t>
            </a:r>
          </a:p>
        </p:txBody>
      </p:sp>
    </p:spTree>
    <p:extLst>
      <p:ext uri="{BB962C8B-B14F-4D97-AF65-F5344CB8AC3E}">
        <p14:creationId xmlns:p14="http://schemas.microsoft.com/office/powerpoint/2010/main" val="1700368645"/>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09" y="298241"/>
            <a:ext cx="11736947" cy="523220"/>
          </a:xfrm>
          <a:prstGeom prst="rect">
            <a:avLst/>
          </a:prstGeom>
        </p:spPr>
        <p:txBody>
          <a:bodyPr wrap="square">
            <a:spAutoFit/>
          </a:bodyPr>
          <a:lstStyle/>
          <a:p>
            <a:r>
              <a:rPr lang="en-US" sz="2800" dirty="0"/>
              <a:t>49. Which symbol will be on the face opposite to the face with symbol * ?</a:t>
            </a:r>
          </a:p>
        </p:txBody>
      </p:sp>
      <p:pic>
        <p:nvPicPr>
          <p:cNvPr id="3" name="Picture 2" descr="http://www.indiabix.com/_files/images/verbal-reasoning/dice/4-13-1-4.png"/>
          <p:cNvPicPr/>
          <p:nvPr/>
        </p:nvPicPr>
        <p:blipFill>
          <a:blip r:embed="rId2">
            <a:extLst>
              <a:ext uri="{28A0092B-C50C-407E-A947-70E740481C1C}">
                <a14:useLocalDpi xmlns:a14="http://schemas.microsoft.com/office/drawing/2010/main" val="0"/>
              </a:ext>
            </a:extLst>
          </a:blip>
          <a:srcRect/>
          <a:stretch>
            <a:fillRect/>
          </a:stretch>
        </p:blipFill>
        <p:spPr bwMode="auto">
          <a:xfrm>
            <a:off x="788629" y="1106644"/>
            <a:ext cx="5470503" cy="1340342"/>
          </a:xfrm>
          <a:prstGeom prst="rect">
            <a:avLst/>
          </a:prstGeom>
          <a:noFill/>
          <a:ln>
            <a:noFill/>
          </a:ln>
        </p:spPr>
      </p:pic>
      <p:sp>
        <p:nvSpPr>
          <p:cNvPr id="5" name="Rectangle 4"/>
          <p:cNvSpPr/>
          <p:nvPr/>
        </p:nvSpPr>
        <p:spPr>
          <a:xfrm>
            <a:off x="176009" y="2599347"/>
            <a:ext cx="5117801" cy="523220"/>
          </a:xfrm>
          <a:prstGeom prst="rect">
            <a:avLst/>
          </a:prstGeom>
          <a:noFill/>
        </p:spPr>
        <p:txBody>
          <a:bodyPr wrap="square" lIns="91440" tIns="45720" rIns="91440" bIns="45720">
            <a:spAutoFit/>
          </a:bodyPr>
          <a:lstStyle/>
          <a:p>
            <a:r>
              <a:rPr lang="en-US" sz="2800" dirty="0" smtClean="0"/>
              <a:t>A. @    B. $      C.8     D.+</a:t>
            </a:r>
            <a:endParaRPr lang="en-US" sz="2800" dirty="0"/>
          </a:p>
        </p:txBody>
      </p:sp>
      <p:sp>
        <p:nvSpPr>
          <p:cNvPr id="6" name="Rectangle 5"/>
          <p:cNvSpPr/>
          <p:nvPr/>
        </p:nvSpPr>
        <p:spPr>
          <a:xfrm>
            <a:off x="176009" y="3274928"/>
            <a:ext cx="11582402" cy="1014380"/>
          </a:xfrm>
          <a:prstGeom prst="rect">
            <a:avLst/>
          </a:prstGeom>
        </p:spPr>
        <p:txBody>
          <a:bodyPr wrap="square">
            <a:spAutoFit/>
          </a:bodyPr>
          <a:lstStyle/>
          <a:p>
            <a:pPr>
              <a:lnSpc>
                <a:spcPct val="107000"/>
              </a:lnSpc>
              <a:spcAft>
                <a:spcPts val="800"/>
              </a:spcAft>
            </a:pPr>
            <a:r>
              <a:rPr lang="en-US" sz="2800" dirty="0" smtClean="0"/>
              <a:t>50. Select </a:t>
            </a:r>
            <a:r>
              <a:rPr lang="en-US" sz="2800" dirty="0"/>
              <a:t>a figure from amongst the Answer Figures which will continue the same series as established by the five Problem Figures.</a:t>
            </a:r>
          </a:p>
        </p:txBody>
      </p:sp>
      <p:sp>
        <p:nvSpPr>
          <p:cNvPr id="7" name="Rectangle 6"/>
          <p:cNvSpPr/>
          <p:nvPr/>
        </p:nvSpPr>
        <p:spPr>
          <a:xfrm>
            <a:off x="1755469" y="4289308"/>
            <a:ext cx="7076681" cy="532903"/>
          </a:xfrm>
          <a:prstGeom prst="rect">
            <a:avLst/>
          </a:prstGeom>
        </p:spPr>
        <p:txBody>
          <a:bodyPr wrap="none">
            <a:spAutoFit/>
          </a:bodyPr>
          <a:lstStyle/>
          <a:p>
            <a:pPr>
              <a:lnSpc>
                <a:spcPct val="107000"/>
              </a:lnSpc>
            </a:pPr>
            <a:r>
              <a:rPr lang="en-US" sz="2800" dirty="0"/>
              <a:t>Problem Figures:                          Answer Figures:</a:t>
            </a:r>
          </a:p>
        </p:txBody>
      </p:sp>
      <p:pic>
        <p:nvPicPr>
          <p:cNvPr id="8" name="Picture 7" descr="http://www.indiabix.com/_files/images/non-verbal-reasoning/series/60.png"/>
          <p:cNvPicPr/>
          <p:nvPr/>
        </p:nvPicPr>
        <p:blipFill>
          <a:blip r:embed="rId3">
            <a:extLst>
              <a:ext uri="{28A0092B-C50C-407E-A947-70E740481C1C}">
                <a14:useLocalDpi xmlns:a14="http://schemas.microsoft.com/office/drawing/2010/main" val="0"/>
              </a:ext>
            </a:extLst>
          </a:blip>
          <a:srcRect/>
          <a:stretch>
            <a:fillRect/>
          </a:stretch>
        </p:blipFill>
        <p:spPr bwMode="auto">
          <a:xfrm>
            <a:off x="896490" y="4907699"/>
            <a:ext cx="8930090" cy="928891"/>
          </a:xfrm>
          <a:prstGeom prst="rect">
            <a:avLst/>
          </a:prstGeom>
          <a:noFill/>
          <a:ln>
            <a:noFill/>
          </a:ln>
        </p:spPr>
      </p:pic>
      <p:sp>
        <p:nvSpPr>
          <p:cNvPr id="9" name="Rectangle 8"/>
          <p:cNvSpPr/>
          <p:nvPr/>
        </p:nvSpPr>
        <p:spPr>
          <a:xfrm>
            <a:off x="1528594" y="5836590"/>
            <a:ext cx="7665881" cy="461665"/>
          </a:xfrm>
          <a:prstGeom prst="rect">
            <a:avLst/>
          </a:prstGeom>
        </p:spPr>
        <p:txBody>
          <a:bodyPr wrap="none">
            <a:spAutoFit/>
          </a:bodyPr>
          <a:lstStyle/>
          <a:p>
            <a:r>
              <a:rPr lang="en-US" sz="2400" dirty="0" smtClean="0">
                <a:effectLst/>
                <a:latin typeface="Times New Roman" panose="02020603050405020304" pitchFamily="18" charset="0"/>
                <a:ea typeface="Times New Roman" panose="02020603050405020304" pitchFamily="18" charset="0"/>
              </a:rPr>
              <a:t>(A)     (B)     (C)     (D)     (E)       (1)     (2)     (3)     (4)     (5)</a:t>
            </a:r>
            <a:endParaRPr lang="en-US" sz="2400" dirty="0"/>
          </a:p>
        </p:txBody>
      </p:sp>
      <p:sp>
        <p:nvSpPr>
          <p:cNvPr id="10" name="Rectangle 9"/>
          <p:cNvSpPr/>
          <p:nvPr/>
        </p:nvSpPr>
        <p:spPr>
          <a:xfrm>
            <a:off x="9942490" y="4020708"/>
            <a:ext cx="2179434" cy="2308324"/>
          </a:xfrm>
          <a:prstGeom prst="rect">
            <a:avLst/>
          </a:prstGeom>
          <a:noFill/>
        </p:spPr>
        <p:txBody>
          <a:bodyPr wrap="square" lIns="91440" tIns="45720" rIns="91440" bIns="45720">
            <a:spAutoFit/>
          </a:bodyPr>
          <a:lstStyle/>
          <a:p>
            <a:pPr marL="514350" indent="-514350">
              <a:buAutoNum type="alphaUcPeriod"/>
            </a:pPr>
            <a:r>
              <a:rPr lang="en-US" sz="3600" dirty="0" smtClean="0"/>
              <a:t>1  </a:t>
            </a:r>
          </a:p>
          <a:p>
            <a:pPr marL="514350" indent="-514350">
              <a:buAutoNum type="alphaUcPeriod"/>
            </a:pPr>
            <a:r>
              <a:rPr lang="en-US" sz="3600" dirty="0" smtClean="0"/>
              <a:t>B. 2   </a:t>
            </a:r>
          </a:p>
          <a:p>
            <a:r>
              <a:rPr lang="en-US" sz="3600" dirty="0" smtClean="0"/>
              <a:t>C. 3   </a:t>
            </a:r>
          </a:p>
          <a:p>
            <a:r>
              <a:rPr lang="en-US" sz="3600" dirty="0" smtClean="0"/>
              <a:t>D. 4</a:t>
            </a:r>
            <a:endParaRPr lang="en-US" sz="3600" dirty="0"/>
          </a:p>
        </p:txBody>
      </p:sp>
    </p:spTree>
    <p:extLst>
      <p:ext uri="{BB962C8B-B14F-4D97-AF65-F5344CB8AC3E}">
        <p14:creationId xmlns:p14="http://schemas.microsoft.com/office/powerpoint/2010/main" val="1654990355"/>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699" y="336820"/>
            <a:ext cx="11779876" cy="5669501"/>
          </a:xfrm>
          <a:prstGeom prst="rect">
            <a:avLst/>
          </a:prstGeom>
        </p:spPr>
        <p:txBody>
          <a:bodyPr wrap="square">
            <a:spAutoFit/>
          </a:bodyPr>
          <a:lstStyle/>
          <a:p>
            <a:pPr>
              <a:lnSpc>
                <a:spcPct val="107000"/>
              </a:lnSpc>
              <a:spcAft>
                <a:spcPts val="800"/>
              </a:spcAft>
            </a:pPr>
            <a:r>
              <a:rPr lang="en-US" sz="3200" dirty="0" smtClean="0"/>
              <a:t>51. study </a:t>
            </a:r>
            <a:r>
              <a:rPr lang="en-US" sz="3200" dirty="0"/>
              <a:t>the following arrangement carefully and answer the question given below it:</a:t>
            </a:r>
          </a:p>
          <a:p>
            <a:pPr>
              <a:lnSpc>
                <a:spcPct val="107000"/>
              </a:lnSpc>
              <a:spcAft>
                <a:spcPts val="800"/>
              </a:spcAft>
            </a:pPr>
            <a:r>
              <a:rPr lang="en-US" sz="3200" dirty="0"/>
              <a:t>A ? H = J R S 5 % I T 8 # Q B K F G U M I &amp; ! + E 1 N 7 8 D S 2 L W 4</a:t>
            </a:r>
          </a:p>
          <a:p>
            <a:pPr>
              <a:lnSpc>
                <a:spcPct val="107000"/>
              </a:lnSpc>
              <a:spcAft>
                <a:spcPts val="800"/>
              </a:spcAft>
            </a:pPr>
            <a:r>
              <a:rPr lang="en-US" sz="3200" dirty="0"/>
              <a:t>How many such digits are there in the above arrangement, each of which is immediately preceded by a vowel also immediately followed by a consonant?</a:t>
            </a:r>
          </a:p>
          <a:p>
            <a:pPr marL="342900" marR="0" lvl="0" indent="-342900">
              <a:lnSpc>
                <a:spcPct val="107000"/>
              </a:lnSpc>
              <a:spcBef>
                <a:spcPts val="0"/>
              </a:spcBef>
              <a:spcAft>
                <a:spcPts val="0"/>
              </a:spcAft>
              <a:buFont typeface="+mj-lt"/>
              <a:buAutoNum type="alphaLcPeriod"/>
            </a:pPr>
            <a:r>
              <a:rPr lang="en-US" sz="3200" dirty="0"/>
              <a:t>1</a:t>
            </a:r>
          </a:p>
          <a:p>
            <a:pPr marL="342900" marR="0" lvl="0" indent="-342900">
              <a:lnSpc>
                <a:spcPct val="107000"/>
              </a:lnSpc>
              <a:spcBef>
                <a:spcPts val="0"/>
              </a:spcBef>
              <a:spcAft>
                <a:spcPts val="0"/>
              </a:spcAft>
              <a:buFont typeface="+mj-lt"/>
              <a:buAutoNum type="alphaLcPeriod"/>
            </a:pPr>
            <a:r>
              <a:rPr lang="en-US" sz="3200" dirty="0"/>
              <a:t>2</a:t>
            </a:r>
          </a:p>
          <a:p>
            <a:pPr marL="342900" marR="0" lvl="0" indent="-342900">
              <a:lnSpc>
                <a:spcPct val="107000"/>
              </a:lnSpc>
              <a:spcBef>
                <a:spcPts val="0"/>
              </a:spcBef>
              <a:spcAft>
                <a:spcPts val="0"/>
              </a:spcAft>
              <a:buFont typeface="+mj-lt"/>
              <a:buAutoNum type="alphaLcPeriod"/>
            </a:pPr>
            <a:r>
              <a:rPr lang="en-US" sz="3200" dirty="0"/>
              <a:t>3</a:t>
            </a:r>
          </a:p>
          <a:p>
            <a:pPr marL="342900" marR="0" lvl="0" indent="-342900">
              <a:lnSpc>
                <a:spcPct val="107000"/>
              </a:lnSpc>
              <a:spcBef>
                <a:spcPts val="0"/>
              </a:spcBef>
              <a:spcAft>
                <a:spcPts val="800"/>
              </a:spcAft>
              <a:buFont typeface="+mj-lt"/>
              <a:buAutoNum type="alphaLcPeriod"/>
            </a:pPr>
            <a:r>
              <a:rPr lang="en-US" sz="3200" dirty="0"/>
              <a:t>None</a:t>
            </a:r>
          </a:p>
        </p:txBody>
      </p:sp>
    </p:spTree>
    <p:extLst>
      <p:ext uri="{BB962C8B-B14F-4D97-AF65-F5344CB8AC3E}">
        <p14:creationId xmlns:p14="http://schemas.microsoft.com/office/powerpoint/2010/main" val="2908382305"/>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5" y="0"/>
            <a:ext cx="11256136" cy="6457409"/>
          </a:xfrm>
          <a:prstGeom prst="rect">
            <a:avLst/>
          </a:prstGeom>
        </p:spPr>
        <p:txBody>
          <a:bodyPr wrap="square">
            <a:spAutoFit/>
          </a:bodyPr>
          <a:lstStyle/>
          <a:p>
            <a:pPr>
              <a:lnSpc>
                <a:spcPct val="107000"/>
              </a:lnSpc>
              <a:spcAft>
                <a:spcPts val="800"/>
              </a:spcAft>
            </a:pPr>
            <a:r>
              <a:rPr lang="en-US" sz="3200" dirty="0"/>
              <a:t>52. Find the missing term in the series below :</a:t>
            </a:r>
          </a:p>
          <a:p>
            <a:pPr>
              <a:lnSpc>
                <a:spcPct val="107000"/>
              </a:lnSpc>
              <a:spcAft>
                <a:spcPts val="800"/>
              </a:spcAft>
            </a:pPr>
            <a:r>
              <a:rPr lang="en-US" sz="3200" dirty="0"/>
              <a:t>RJM, QKL, OMJ, ? HTC</a:t>
            </a:r>
          </a:p>
          <a:p>
            <a:pPr marL="342900" marR="0" lvl="0" indent="-342900">
              <a:lnSpc>
                <a:spcPct val="107000"/>
              </a:lnSpc>
              <a:spcBef>
                <a:spcPts val="0"/>
              </a:spcBef>
              <a:spcAft>
                <a:spcPts val="0"/>
              </a:spcAft>
              <a:buFont typeface="+mj-lt"/>
              <a:buAutoNum type="alphaLcPeriod"/>
            </a:pPr>
            <a:r>
              <a:rPr lang="en-US" sz="3200" dirty="0"/>
              <a:t>LPH</a:t>
            </a:r>
          </a:p>
          <a:p>
            <a:pPr marL="342900" marR="0" lvl="0" indent="-342900">
              <a:lnSpc>
                <a:spcPct val="107000"/>
              </a:lnSpc>
              <a:spcBef>
                <a:spcPts val="0"/>
              </a:spcBef>
              <a:spcAft>
                <a:spcPts val="0"/>
              </a:spcAft>
              <a:buFont typeface="+mj-lt"/>
              <a:buAutoNum type="alphaLcPeriod"/>
            </a:pPr>
            <a:r>
              <a:rPr lang="en-US" sz="3200" dirty="0"/>
              <a:t>LOG</a:t>
            </a:r>
          </a:p>
          <a:p>
            <a:pPr marL="342900" marR="0" lvl="0" indent="-342900">
              <a:lnSpc>
                <a:spcPct val="107000"/>
              </a:lnSpc>
              <a:spcBef>
                <a:spcPts val="0"/>
              </a:spcBef>
              <a:spcAft>
                <a:spcPts val="0"/>
              </a:spcAft>
              <a:buFont typeface="+mj-lt"/>
              <a:buAutoNum type="alphaLcPeriod"/>
            </a:pPr>
            <a:r>
              <a:rPr lang="en-US" sz="3200" dirty="0"/>
              <a:t>LPG</a:t>
            </a:r>
          </a:p>
          <a:p>
            <a:pPr marL="342900" marR="0" lvl="0" indent="-342900">
              <a:lnSpc>
                <a:spcPct val="107000"/>
              </a:lnSpc>
              <a:spcBef>
                <a:spcPts val="0"/>
              </a:spcBef>
              <a:spcAft>
                <a:spcPts val="800"/>
              </a:spcAft>
              <a:buFont typeface="+mj-lt"/>
              <a:buAutoNum type="alphaLcPeriod"/>
            </a:pPr>
            <a:r>
              <a:rPr lang="en-US" sz="3200" dirty="0" smtClean="0"/>
              <a:t>LPF</a:t>
            </a:r>
          </a:p>
          <a:p>
            <a:pPr marR="0" lvl="0">
              <a:lnSpc>
                <a:spcPct val="107000"/>
              </a:lnSpc>
              <a:spcBef>
                <a:spcPts val="0"/>
              </a:spcBef>
              <a:spcAft>
                <a:spcPts val="800"/>
              </a:spcAft>
            </a:pPr>
            <a:endParaRPr lang="en-US" sz="3200" dirty="0"/>
          </a:p>
          <a:p>
            <a:r>
              <a:rPr lang="en-US" sz="3200" dirty="0"/>
              <a:t>53. For the following questions, choose the answer that best completes the </a:t>
            </a:r>
            <a:r>
              <a:rPr lang="en-US" sz="3200" dirty="0" err="1"/>
              <a:t>comparision</a:t>
            </a:r>
            <a:r>
              <a:rPr lang="en-US" sz="3200" dirty="0"/>
              <a:t>.</a:t>
            </a:r>
          </a:p>
          <a:p>
            <a:r>
              <a:rPr lang="en-US" sz="3200" dirty="0"/>
              <a:t>Lick : Taste : : Sniff : ?</a:t>
            </a:r>
          </a:p>
          <a:p>
            <a:pPr lvl="0"/>
            <a:r>
              <a:rPr lang="en-US" sz="3200" dirty="0" smtClean="0"/>
              <a:t>A. Hear          B. Halt     C. Smell     D. Snore </a:t>
            </a:r>
            <a:endParaRPr lang="en-US" sz="3200" dirty="0"/>
          </a:p>
          <a:p>
            <a:pPr marL="342900" marR="0" lvl="0" indent="-342900">
              <a:lnSpc>
                <a:spcPct val="107000"/>
              </a:lnSpc>
              <a:spcBef>
                <a:spcPts val="0"/>
              </a:spcBef>
              <a:spcAft>
                <a:spcPts val="800"/>
              </a:spcAft>
              <a:buFont typeface="+mj-lt"/>
              <a:buAutoNum type="alphaLcPeriod"/>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6989078"/>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698" y="220968"/>
            <a:ext cx="11848564" cy="1569660"/>
          </a:xfrm>
          <a:prstGeom prst="rect">
            <a:avLst/>
          </a:prstGeom>
        </p:spPr>
        <p:txBody>
          <a:bodyPr wrap="square">
            <a:spAutoFit/>
          </a:bodyPr>
          <a:lstStyle/>
          <a:p>
            <a:r>
              <a:rPr lang="en-US" sz="3200" dirty="0" smtClean="0"/>
              <a:t>54. The </a:t>
            </a:r>
            <a:r>
              <a:rPr lang="en-US" sz="3200" dirty="0"/>
              <a:t>slant height of a right circular cone is 10 m and its height is 8 m. </a:t>
            </a:r>
            <a:r>
              <a:rPr lang="en-US" sz="3200" dirty="0"/>
              <a:t>Find the area of its curved surface. </a:t>
            </a:r>
          </a:p>
          <a:p>
            <a:r>
              <a:rPr lang="en-US" sz="3200" dirty="0" smtClean="0"/>
              <a:t>A. 30</a:t>
            </a:r>
            <a:endParaRPr lang="en-US" sz="3200" dirty="0"/>
          </a:p>
        </p:txBody>
      </p:sp>
      <p:pic>
        <p:nvPicPr>
          <p:cNvPr id="3" name="Picture 2" descr="http://www.indiabix.com/_files/images/aptitude/1-sym-pi.gif"/>
          <p:cNvPicPr/>
          <p:nvPr/>
        </p:nvPicPr>
        <p:blipFill>
          <a:blip r:embed="rId2">
            <a:extLst>
              <a:ext uri="{28A0092B-C50C-407E-A947-70E740481C1C}">
                <a14:useLocalDpi xmlns:a14="http://schemas.microsoft.com/office/drawing/2010/main" val="0"/>
              </a:ext>
            </a:extLst>
          </a:blip>
          <a:srcRect/>
          <a:stretch>
            <a:fillRect/>
          </a:stretch>
        </p:blipFill>
        <p:spPr bwMode="auto">
          <a:xfrm flipV="1">
            <a:off x="1242811" y="1320571"/>
            <a:ext cx="244699" cy="276407"/>
          </a:xfrm>
          <a:prstGeom prst="rect">
            <a:avLst/>
          </a:prstGeom>
          <a:noFill/>
          <a:ln>
            <a:noFill/>
          </a:ln>
        </p:spPr>
      </p:pic>
      <p:sp>
        <p:nvSpPr>
          <p:cNvPr id="4" name="Rectangle 3"/>
          <p:cNvSpPr/>
          <p:nvPr/>
        </p:nvSpPr>
        <p:spPr>
          <a:xfrm>
            <a:off x="1365161" y="1166388"/>
            <a:ext cx="814647" cy="1077218"/>
          </a:xfrm>
          <a:prstGeom prst="rect">
            <a:avLst/>
          </a:prstGeom>
        </p:spPr>
        <p:txBody>
          <a:bodyPr wrap="none">
            <a:spAutoFit/>
          </a:bodyPr>
          <a:lstStyle/>
          <a:p>
            <a:r>
              <a:rPr lang="en-US" sz="3200" dirty="0" smtClean="0"/>
              <a:t> m2</a:t>
            </a:r>
          </a:p>
          <a:p>
            <a:endParaRPr lang="en-US" sz="3200" dirty="0"/>
          </a:p>
        </p:txBody>
      </p:sp>
      <p:sp>
        <p:nvSpPr>
          <p:cNvPr id="5" name="Rectangle 4"/>
          <p:cNvSpPr/>
          <p:nvPr/>
        </p:nvSpPr>
        <p:spPr>
          <a:xfrm>
            <a:off x="221378" y="1724730"/>
            <a:ext cx="1021433" cy="584775"/>
          </a:xfrm>
          <a:prstGeom prst="rect">
            <a:avLst/>
          </a:prstGeom>
          <a:noFill/>
        </p:spPr>
        <p:txBody>
          <a:bodyPr wrap="none" lIns="91440" tIns="45720" rIns="91440" bIns="45720">
            <a:spAutoFit/>
          </a:bodyPr>
          <a:lstStyle/>
          <a:p>
            <a:r>
              <a:rPr lang="en-US" sz="3200" dirty="0" smtClean="0"/>
              <a:t>B. 40</a:t>
            </a:r>
            <a:endParaRPr lang="en-US" sz="3200" dirty="0"/>
          </a:p>
        </p:txBody>
      </p:sp>
      <p:pic>
        <p:nvPicPr>
          <p:cNvPr id="12" name="Picture 11" descr="http://www.indiabix.com/_files/images/aptitude/1-sym-pi.gif"/>
          <p:cNvPicPr/>
          <p:nvPr/>
        </p:nvPicPr>
        <p:blipFill>
          <a:blip r:embed="rId2">
            <a:extLst>
              <a:ext uri="{28A0092B-C50C-407E-A947-70E740481C1C}">
                <a14:useLocalDpi xmlns:a14="http://schemas.microsoft.com/office/drawing/2010/main" val="0"/>
              </a:ext>
            </a:extLst>
          </a:blip>
          <a:srcRect/>
          <a:stretch>
            <a:fillRect/>
          </a:stretch>
        </p:blipFill>
        <p:spPr bwMode="auto">
          <a:xfrm flipV="1">
            <a:off x="1242810" y="1840274"/>
            <a:ext cx="244699" cy="276407"/>
          </a:xfrm>
          <a:prstGeom prst="rect">
            <a:avLst/>
          </a:prstGeom>
          <a:noFill/>
          <a:ln>
            <a:noFill/>
          </a:ln>
        </p:spPr>
      </p:pic>
      <p:sp>
        <p:nvSpPr>
          <p:cNvPr id="10" name="Rectangle 9"/>
          <p:cNvSpPr/>
          <p:nvPr/>
        </p:nvSpPr>
        <p:spPr>
          <a:xfrm>
            <a:off x="1487509" y="1724729"/>
            <a:ext cx="721672" cy="584775"/>
          </a:xfrm>
          <a:prstGeom prst="rect">
            <a:avLst/>
          </a:prstGeom>
        </p:spPr>
        <p:txBody>
          <a:bodyPr wrap="none">
            <a:spAutoFit/>
          </a:bodyPr>
          <a:lstStyle/>
          <a:p>
            <a:r>
              <a:rPr lang="en-US" sz="3200" dirty="0"/>
              <a:t>m2</a:t>
            </a:r>
          </a:p>
        </p:txBody>
      </p:sp>
      <p:sp>
        <p:nvSpPr>
          <p:cNvPr id="14" name="Rectangle 13"/>
          <p:cNvSpPr/>
          <p:nvPr/>
        </p:nvSpPr>
        <p:spPr>
          <a:xfrm>
            <a:off x="244698" y="2251047"/>
            <a:ext cx="1018227" cy="584775"/>
          </a:xfrm>
          <a:prstGeom prst="rect">
            <a:avLst/>
          </a:prstGeom>
          <a:noFill/>
        </p:spPr>
        <p:txBody>
          <a:bodyPr wrap="none" lIns="91440" tIns="45720" rIns="91440" bIns="45720">
            <a:spAutoFit/>
          </a:bodyPr>
          <a:lstStyle/>
          <a:p>
            <a:r>
              <a:rPr lang="en-US" sz="3200" dirty="0" smtClean="0"/>
              <a:t>C. 60</a:t>
            </a:r>
            <a:endParaRPr lang="en-US" sz="3200" dirty="0"/>
          </a:p>
        </p:txBody>
      </p:sp>
      <p:pic>
        <p:nvPicPr>
          <p:cNvPr id="15" name="Picture 14" descr="http://www.indiabix.com/_files/images/aptitude/1-sym-pi.gif"/>
          <p:cNvPicPr/>
          <p:nvPr/>
        </p:nvPicPr>
        <p:blipFill>
          <a:blip r:embed="rId2">
            <a:extLst>
              <a:ext uri="{28A0092B-C50C-407E-A947-70E740481C1C}">
                <a14:useLocalDpi xmlns:a14="http://schemas.microsoft.com/office/drawing/2010/main" val="0"/>
              </a:ext>
            </a:extLst>
          </a:blip>
          <a:srcRect/>
          <a:stretch>
            <a:fillRect/>
          </a:stretch>
        </p:blipFill>
        <p:spPr bwMode="auto">
          <a:xfrm flipV="1">
            <a:off x="1240784" y="2351645"/>
            <a:ext cx="244699" cy="276407"/>
          </a:xfrm>
          <a:prstGeom prst="rect">
            <a:avLst/>
          </a:prstGeom>
          <a:noFill/>
          <a:ln>
            <a:noFill/>
          </a:ln>
        </p:spPr>
      </p:pic>
      <p:sp>
        <p:nvSpPr>
          <p:cNvPr id="16" name="Rectangle 15"/>
          <p:cNvSpPr/>
          <p:nvPr/>
        </p:nvSpPr>
        <p:spPr>
          <a:xfrm>
            <a:off x="1494175" y="2223884"/>
            <a:ext cx="721672" cy="584775"/>
          </a:xfrm>
          <a:prstGeom prst="rect">
            <a:avLst/>
          </a:prstGeom>
        </p:spPr>
        <p:txBody>
          <a:bodyPr wrap="none">
            <a:spAutoFit/>
          </a:bodyPr>
          <a:lstStyle/>
          <a:p>
            <a:r>
              <a:rPr lang="en-US" sz="3200" dirty="0"/>
              <a:t>m2</a:t>
            </a:r>
          </a:p>
        </p:txBody>
      </p:sp>
      <p:sp>
        <p:nvSpPr>
          <p:cNvPr id="17" name="Rectangle 16"/>
          <p:cNvSpPr/>
          <p:nvPr/>
        </p:nvSpPr>
        <p:spPr>
          <a:xfrm>
            <a:off x="258200" y="2769924"/>
            <a:ext cx="1042273" cy="584775"/>
          </a:xfrm>
          <a:prstGeom prst="rect">
            <a:avLst/>
          </a:prstGeom>
          <a:noFill/>
        </p:spPr>
        <p:txBody>
          <a:bodyPr wrap="none" lIns="91440" tIns="45720" rIns="91440" bIns="45720">
            <a:spAutoFit/>
          </a:bodyPr>
          <a:lstStyle/>
          <a:p>
            <a:r>
              <a:rPr lang="en-US" sz="3200" dirty="0" smtClean="0"/>
              <a:t>D. 80</a:t>
            </a:r>
            <a:endParaRPr lang="en-US" sz="3200" dirty="0"/>
          </a:p>
        </p:txBody>
      </p:sp>
      <p:pic>
        <p:nvPicPr>
          <p:cNvPr id="18" name="Picture 17" descr="http://www.indiabix.com/_files/images/aptitude/1-sym-pi.gif"/>
          <p:cNvPicPr/>
          <p:nvPr/>
        </p:nvPicPr>
        <p:blipFill>
          <a:blip r:embed="rId2">
            <a:extLst>
              <a:ext uri="{28A0092B-C50C-407E-A947-70E740481C1C}">
                <a14:useLocalDpi xmlns:a14="http://schemas.microsoft.com/office/drawing/2010/main" val="0"/>
              </a:ext>
            </a:extLst>
          </a:blip>
          <a:srcRect/>
          <a:stretch>
            <a:fillRect/>
          </a:stretch>
        </p:blipFill>
        <p:spPr bwMode="auto">
          <a:xfrm flipV="1">
            <a:off x="1238984" y="2928223"/>
            <a:ext cx="244699" cy="276407"/>
          </a:xfrm>
          <a:prstGeom prst="rect">
            <a:avLst/>
          </a:prstGeom>
          <a:noFill/>
          <a:ln>
            <a:noFill/>
          </a:ln>
        </p:spPr>
      </p:pic>
      <p:sp>
        <p:nvSpPr>
          <p:cNvPr id="19" name="Rectangle 18"/>
          <p:cNvSpPr/>
          <p:nvPr/>
        </p:nvSpPr>
        <p:spPr>
          <a:xfrm>
            <a:off x="1482765" y="2769924"/>
            <a:ext cx="721672" cy="584775"/>
          </a:xfrm>
          <a:prstGeom prst="rect">
            <a:avLst/>
          </a:prstGeom>
        </p:spPr>
        <p:txBody>
          <a:bodyPr wrap="none">
            <a:spAutoFit/>
          </a:bodyPr>
          <a:lstStyle/>
          <a:p>
            <a:r>
              <a:rPr lang="en-US" sz="3200" dirty="0"/>
              <a:t>m2</a:t>
            </a:r>
          </a:p>
        </p:txBody>
      </p:sp>
    </p:spTree>
    <p:extLst>
      <p:ext uri="{BB962C8B-B14F-4D97-AF65-F5344CB8AC3E}">
        <p14:creationId xmlns:p14="http://schemas.microsoft.com/office/powerpoint/2010/main" val="713989957"/>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74" y="117519"/>
            <a:ext cx="11389218" cy="6942542"/>
          </a:xfrm>
          <a:prstGeom prst="rect">
            <a:avLst/>
          </a:prstGeom>
        </p:spPr>
        <p:txBody>
          <a:bodyPr wrap="square">
            <a:spAutoFit/>
          </a:bodyPr>
          <a:lstStyle/>
          <a:p>
            <a:pPr>
              <a:lnSpc>
                <a:spcPct val="107000"/>
              </a:lnSpc>
            </a:pPr>
            <a:r>
              <a:rPr lang="en-US" sz="3200" dirty="0" smtClean="0"/>
              <a:t>7. A </a:t>
            </a:r>
            <a:r>
              <a:rPr lang="en-US" sz="3200" dirty="0"/>
              <a:t>man sold a horse at a loss of 7%. </a:t>
            </a:r>
            <a:r>
              <a:rPr lang="en-US" sz="3200" dirty="0"/>
              <a:t>Had he been able to sell it at a gain of 9%, it would have fetched him RS.64 more than it did. What was cost price?</a:t>
            </a:r>
          </a:p>
          <a:p>
            <a:pPr marL="342900" marR="0" lvl="0" indent="-342900">
              <a:lnSpc>
                <a:spcPct val="107000"/>
              </a:lnSpc>
              <a:spcBef>
                <a:spcPts val="0"/>
              </a:spcBef>
              <a:spcAft>
                <a:spcPts val="0"/>
              </a:spcAft>
              <a:buFont typeface="+mj-lt"/>
              <a:buAutoNum type="alphaLcPeriod"/>
            </a:pPr>
            <a:r>
              <a:rPr lang="en-US" sz="3200" dirty="0"/>
              <a:t>400   b. </a:t>
            </a:r>
            <a:r>
              <a:rPr lang="en-US" sz="3200" dirty="0"/>
              <a:t>500   c.600   d. </a:t>
            </a:r>
            <a:r>
              <a:rPr lang="en-US" sz="3200" dirty="0" smtClean="0"/>
              <a:t>700</a:t>
            </a:r>
          </a:p>
          <a:p>
            <a:pPr marR="0" lvl="0">
              <a:lnSpc>
                <a:spcPct val="107000"/>
              </a:lnSpc>
              <a:spcBef>
                <a:spcPts val="0"/>
              </a:spcBef>
              <a:spcAft>
                <a:spcPts val="0"/>
              </a:spcAft>
            </a:pPr>
            <a:endParaRPr lang="en-US" sz="3200" dirty="0"/>
          </a:p>
          <a:p>
            <a:pPr>
              <a:lnSpc>
                <a:spcPct val="107000"/>
              </a:lnSpc>
            </a:pPr>
            <a:r>
              <a:rPr lang="en-US" sz="3200" dirty="0"/>
              <a:t>8. </a:t>
            </a:r>
            <a:r>
              <a:rPr lang="en-US" sz="3200" dirty="0"/>
              <a:t>If a : b is 1 : 2 ,then (a + b)/(a – b) = </a:t>
            </a:r>
            <a:r>
              <a:rPr lang="en-US" sz="3200" dirty="0" smtClean="0"/>
              <a:t>?</a:t>
            </a:r>
          </a:p>
          <a:p>
            <a:pPr>
              <a:lnSpc>
                <a:spcPct val="107000"/>
              </a:lnSpc>
            </a:pPr>
            <a:endParaRPr lang="en-US" sz="3200" dirty="0"/>
          </a:p>
          <a:p>
            <a:pPr>
              <a:lnSpc>
                <a:spcPct val="107000"/>
              </a:lnSpc>
            </a:pPr>
            <a:r>
              <a:rPr lang="en-US" sz="3200" dirty="0"/>
              <a:t>9. </a:t>
            </a:r>
            <a:r>
              <a:rPr lang="en-US" sz="3200" dirty="0"/>
              <a:t>In a school 60 boys and 40  girls are present, how many boys to be added more to get a  ratio 10 : 9</a:t>
            </a:r>
            <a:r>
              <a:rPr lang="en-US" sz="3200" dirty="0" smtClean="0"/>
              <a:t>?</a:t>
            </a:r>
          </a:p>
          <a:p>
            <a:pPr>
              <a:lnSpc>
                <a:spcPct val="107000"/>
              </a:lnSpc>
            </a:pPr>
            <a:endParaRPr lang="en-US" sz="3200" dirty="0" smtClean="0"/>
          </a:p>
          <a:p>
            <a:pPr>
              <a:lnSpc>
                <a:spcPct val="107000"/>
              </a:lnSpc>
            </a:pPr>
            <a:r>
              <a:rPr lang="en-US" sz="3200" dirty="0" smtClean="0"/>
              <a:t>10. A </a:t>
            </a:r>
            <a:r>
              <a:rPr lang="en-US" sz="3200" dirty="0"/>
              <a:t>train 450m long moving at a speed of 54kmph can cover the its own length in how many seconds?</a:t>
            </a:r>
          </a:p>
          <a:p>
            <a:pPr>
              <a:lnSpc>
                <a:spcPct val="107000"/>
              </a:lnSpc>
            </a:pPr>
            <a:endParaRPr lang="en-US" sz="3200" dirty="0"/>
          </a:p>
        </p:txBody>
      </p:sp>
    </p:spTree>
    <p:extLst>
      <p:ext uri="{BB962C8B-B14F-4D97-AF65-F5344CB8AC3E}">
        <p14:creationId xmlns:p14="http://schemas.microsoft.com/office/powerpoint/2010/main" val="420136304"/>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0843"/>
            <a:ext cx="11771290" cy="5327228"/>
          </a:xfrm>
          <a:prstGeom prst="rect">
            <a:avLst/>
          </a:prstGeom>
        </p:spPr>
        <p:txBody>
          <a:bodyPr wrap="square">
            <a:spAutoFit/>
          </a:bodyPr>
          <a:lstStyle/>
          <a:p>
            <a:pPr>
              <a:lnSpc>
                <a:spcPct val="107000"/>
              </a:lnSpc>
            </a:pPr>
            <a:r>
              <a:rPr lang="en-US" sz="3200" dirty="0"/>
              <a:t>11. 12 girls can do a work in 24 </a:t>
            </a:r>
            <a:r>
              <a:rPr lang="en-US" sz="3200" dirty="0" err="1"/>
              <a:t>days,how</a:t>
            </a:r>
            <a:r>
              <a:rPr lang="en-US" sz="3200" dirty="0"/>
              <a:t> many days 18 girls will take?</a:t>
            </a:r>
          </a:p>
          <a:p>
            <a:pPr>
              <a:lnSpc>
                <a:spcPct val="107000"/>
              </a:lnSpc>
            </a:pPr>
            <a:endParaRPr lang="en-US" sz="3200" dirty="0"/>
          </a:p>
          <a:p>
            <a:pPr>
              <a:lnSpc>
                <a:spcPct val="107000"/>
              </a:lnSpc>
            </a:pPr>
            <a:r>
              <a:rPr lang="en-US" sz="3200" dirty="0"/>
              <a:t>12. If diameter of a base of a cylinder is 25m and height is 14m find its volume?</a:t>
            </a:r>
          </a:p>
          <a:p>
            <a:pPr>
              <a:lnSpc>
                <a:spcPct val="107000"/>
              </a:lnSpc>
            </a:pPr>
            <a:endParaRPr lang="en-US" sz="3200" dirty="0"/>
          </a:p>
          <a:p>
            <a:pPr>
              <a:lnSpc>
                <a:spcPct val="107000"/>
              </a:lnSpc>
            </a:pPr>
            <a:r>
              <a:rPr lang="en-US" sz="3200" dirty="0"/>
              <a:t>13.If the sphere radius is 14cm. </a:t>
            </a:r>
            <a:r>
              <a:rPr lang="en-US" sz="3200" dirty="0"/>
              <a:t>What is the Volume of a sphere</a:t>
            </a:r>
            <a:r>
              <a:rPr lang="en-US" sz="3200" dirty="0" smtClean="0"/>
              <a:t>?</a:t>
            </a:r>
          </a:p>
          <a:p>
            <a:pPr>
              <a:lnSpc>
                <a:spcPct val="107000"/>
              </a:lnSpc>
            </a:pPr>
            <a:endParaRPr lang="en-US" sz="3200" dirty="0"/>
          </a:p>
          <a:p>
            <a:pPr>
              <a:lnSpc>
                <a:spcPct val="107000"/>
              </a:lnSpc>
            </a:pPr>
            <a:r>
              <a:rPr lang="en-US" sz="3200" dirty="0"/>
              <a:t>14. If the </a:t>
            </a:r>
            <a:r>
              <a:rPr lang="en-US" sz="3200" dirty="0" err="1"/>
              <a:t>peremeter</a:t>
            </a:r>
            <a:r>
              <a:rPr lang="en-US" sz="3200" dirty="0"/>
              <a:t> of square is equal to area of square then side is ?</a:t>
            </a:r>
          </a:p>
          <a:p>
            <a:pPr>
              <a:lnSpc>
                <a:spcPct val="107000"/>
              </a:lnSpc>
            </a:pPr>
            <a:r>
              <a:rPr lang="en-US" sz="3200" dirty="0"/>
              <a:t> </a:t>
            </a:r>
          </a:p>
          <a:p>
            <a:r>
              <a:rPr lang="en-US" sz="3200" dirty="0"/>
              <a:t>15. A car travels 60m in 30 sec speed of a car in </a:t>
            </a:r>
            <a:r>
              <a:rPr lang="en-US" sz="3200" dirty="0" err="1"/>
              <a:t>kmph</a:t>
            </a:r>
            <a:r>
              <a:rPr lang="en-US" sz="3200" dirty="0"/>
              <a:t>?</a:t>
            </a:r>
          </a:p>
        </p:txBody>
      </p:sp>
    </p:spTree>
    <p:extLst>
      <p:ext uri="{BB962C8B-B14F-4D97-AF65-F5344CB8AC3E}">
        <p14:creationId xmlns:p14="http://schemas.microsoft.com/office/powerpoint/2010/main" val="2130914477"/>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2" y="336631"/>
            <a:ext cx="11951594" cy="5702074"/>
          </a:xfrm>
          <a:prstGeom prst="rect">
            <a:avLst/>
          </a:prstGeom>
        </p:spPr>
        <p:txBody>
          <a:bodyPr wrap="square">
            <a:spAutoFit/>
          </a:bodyPr>
          <a:lstStyle/>
          <a:p>
            <a:pPr>
              <a:lnSpc>
                <a:spcPct val="115000"/>
              </a:lnSpc>
              <a:spcAft>
                <a:spcPts val="1000"/>
              </a:spcAft>
            </a:pPr>
            <a:r>
              <a:rPr lang="en-US" sz="3200" dirty="0"/>
              <a:t>16. one men can type one page in 1 minute. </a:t>
            </a:r>
            <a:r>
              <a:rPr lang="en-US" sz="3200" dirty="0"/>
              <a:t>10 men can type 1000 pages in how many minutes</a:t>
            </a:r>
            <a:r>
              <a:rPr lang="en-US" sz="3200" dirty="0" smtClean="0"/>
              <a:t>?</a:t>
            </a:r>
          </a:p>
          <a:p>
            <a:pPr>
              <a:lnSpc>
                <a:spcPct val="115000"/>
              </a:lnSpc>
              <a:spcAft>
                <a:spcPts val="1000"/>
              </a:spcAft>
            </a:pPr>
            <a:endParaRPr lang="en-US" sz="3200" dirty="0"/>
          </a:p>
          <a:p>
            <a:pPr>
              <a:lnSpc>
                <a:spcPct val="115000"/>
              </a:lnSpc>
              <a:spcAft>
                <a:spcPts val="1000"/>
              </a:spcAft>
            </a:pPr>
            <a:r>
              <a:rPr lang="en-US" sz="3200" dirty="0"/>
              <a:t>17. </a:t>
            </a:r>
            <a:r>
              <a:rPr lang="en-US" sz="3200" dirty="0"/>
              <a:t>what is the greatest number which divides 2400 and 1810 which leaves 6 and 4 as remainders respectively</a:t>
            </a:r>
            <a:r>
              <a:rPr lang="en-US" sz="3200" dirty="0" smtClean="0"/>
              <a:t>?</a:t>
            </a:r>
          </a:p>
          <a:p>
            <a:pPr>
              <a:lnSpc>
                <a:spcPct val="115000"/>
              </a:lnSpc>
              <a:spcAft>
                <a:spcPts val="1000"/>
              </a:spcAft>
            </a:pPr>
            <a:endParaRPr lang="en-US" sz="3200" dirty="0" smtClean="0"/>
          </a:p>
          <a:p>
            <a:pPr>
              <a:lnSpc>
                <a:spcPct val="115000"/>
              </a:lnSpc>
              <a:spcAft>
                <a:spcPts val="1000"/>
              </a:spcAft>
            </a:pPr>
            <a:r>
              <a:rPr lang="en-US" sz="3200" dirty="0" smtClean="0"/>
              <a:t>18</a:t>
            </a:r>
            <a:r>
              <a:rPr lang="en-US" sz="3200" dirty="0"/>
              <a:t>. </a:t>
            </a:r>
            <a:r>
              <a:rPr lang="en-US" sz="3200" dirty="0"/>
              <a:t>HCF and LCM of two numbers are 44 and 264 respectively, if one of the number is divided by 2 quotient is 44 and remainder is 0. Find the other number?</a:t>
            </a:r>
          </a:p>
        </p:txBody>
      </p:sp>
    </p:spTree>
    <p:extLst>
      <p:ext uri="{BB962C8B-B14F-4D97-AF65-F5344CB8AC3E}">
        <p14:creationId xmlns:p14="http://schemas.microsoft.com/office/powerpoint/2010/main" val="2566112136"/>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19412"/>
          </a:xfrm>
          <a:prstGeom prst="rect">
            <a:avLst/>
          </a:prstGeom>
        </p:spPr>
        <p:txBody>
          <a:bodyPr wrap="square">
            <a:spAutoFit/>
          </a:bodyPr>
          <a:lstStyle/>
          <a:p>
            <a:pPr>
              <a:lnSpc>
                <a:spcPct val="115000"/>
              </a:lnSpc>
              <a:spcAft>
                <a:spcPts val="1000"/>
              </a:spcAft>
            </a:pPr>
            <a:r>
              <a:rPr lang="en-US" sz="3200" dirty="0"/>
              <a:t>19. A sells a car for B at a profit 30%. B sells a car for C at a loss 20%. If C paid B 520. </a:t>
            </a:r>
            <a:r>
              <a:rPr lang="en-US" sz="3200" dirty="0"/>
              <a:t>Then what was the price of car before A selling</a:t>
            </a:r>
            <a:r>
              <a:rPr lang="en-US" sz="3200" dirty="0" smtClean="0"/>
              <a:t>?</a:t>
            </a:r>
          </a:p>
          <a:p>
            <a:pPr>
              <a:lnSpc>
                <a:spcPct val="115000"/>
              </a:lnSpc>
              <a:spcAft>
                <a:spcPts val="1000"/>
              </a:spcAft>
            </a:pPr>
            <a:endParaRPr lang="en-US" sz="3200" dirty="0"/>
          </a:p>
          <a:p>
            <a:pPr>
              <a:lnSpc>
                <a:spcPct val="115000"/>
              </a:lnSpc>
              <a:spcAft>
                <a:spcPts val="1000"/>
              </a:spcAft>
            </a:pPr>
            <a:r>
              <a:rPr lang="en-US" sz="3200" dirty="0"/>
              <a:t>20. A can do a piece of work in 57 days. B is 50% more efficient than A. </a:t>
            </a:r>
            <a:r>
              <a:rPr lang="en-US" sz="3200" dirty="0" err="1"/>
              <a:t>ThenB</a:t>
            </a:r>
            <a:r>
              <a:rPr lang="en-US" sz="3200" dirty="0"/>
              <a:t> alone can do it in</a:t>
            </a:r>
            <a:r>
              <a:rPr lang="en-US" sz="3200" dirty="0" smtClean="0"/>
              <a:t>?</a:t>
            </a:r>
          </a:p>
          <a:p>
            <a:pPr>
              <a:lnSpc>
                <a:spcPct val="115000"/>
              </a:lnSpc>
              <a:spcAft>
                <a:spcPts val="1000"/>
              </a:spcAft>
            </a:pPr>
            <a:endParaRPr lang="en-US" sz="3200" dirty="0"/>
          </a:p>
          <a:p>
            <a:pPr>
              <a:lnSpc>
                <a:spcPct val="115000"/>
              </a:lnSpc>
              <a:spcAft>
                <a:spcPts val="1000"/>
              </a:spcAft>
            </a:pPr>
            <a:r>
              <a:rPr lang="en-US" sz="3200" dirty="0"/>
              <a:t>21. A is 50% greater than B. </a:t>
            </a:r>
            <a:r>
              <a:rPr lang="en-US" sz="3200" dirty="0"/>
              <a:t>Then how much % B less than A </a:t>
            </a:r>
            <a:r>
              <a:rPr lang="en-US" sz="3200" dirty="0" smtClean="0"/>
              <a:t>?</a:t>
            </a:r>
          </a:p>
          <a:p>
            <a:pPr>
              <a:lnSpc>
                <a:spcPct val="115000"/>
              </a:lnSpc>
              <a:spcAft>
                <a:spcPts val="1000"/>
              </a:spcAft>
            </a:pPr>
            <a:endParaRPr lang="en-US" sz="2800" dirty="0" smtClean="0"/>
          </a:p>
          <a:p>
            <a:pPr>
              <a:lnSpc>
                <a:spcPct val="115000"/>
              </a:lnSpc>
              <a:spcAft>
                <a:spcPts val="1000"/>
              </a:spcAft>
            </a:pPr>
            <a:r>
              <a:rPr lang="en-US" sz="3200" dirty="0"/>
              <a:t>22. Find the volume of a cylinder if its radius is 15cm and height is 21cm?</a:t>
            </a:r>
          </a:p>
          <a:p>
            <a:pPr>
              <a:lnSpc>
                <a:spcPct val="115000"/>
              </a:lnSpc>
              <a:spcAft>
                <a:spcPts val="1000"/>
              </a:spcAft>
            </a:pPr>
            <a:endParaRPr lang="en-US" sz="3200" dirty="0"/>
          </a:p>
        </p:txBody>
      </p:sp>
    </p:spTree>
    <p:extLst>
      <p:ext uri="{BB962C8B-B14F-4D97-AF65-F5344CB8AC3E}">
        <p14:creationId xmlns:p14="http://schemas.microsoft.com/office/powerpoint/2010/main" val="3979682386"/>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73" y="226206"/>
            <a:ext cx="12054627" cy="6018314"/>
          </a:xfrm>
          <a:prstGeom prst="rect">
            <a:avLst/>
          </a:prstGeom>
        </p:spPr>
        <p:txBody>
          <a:bodyPr wrap="square">
            <a:spAutoFit/>
          </a:bodyPr>
          <a:lstStyle/>
          <a:p>
            <a:pPr>
              <a:lnSpc>
                <a:spcPct val="115000"/>
              </a:lnSpc>
              <a:spcAft>
                <a:spcPts val="1000"/>
              </a:spcAft>
            </a:pPr>
            <a:r>
              <a:rPr lang="en-US" sz="3200" dirty="0"/>
              <a:t>23. A train leaves station P at 8 : 30 am and another train leaves P at 9 : 00, at a speed of 60 </a:t>
            </a:r>
            <a:r>
              <a:rPr lang="en-US" sz="3200" dirty="0" err="1"/>
              <a:t>kmph</a:t>
            </a:r>
            <a:r>
              <a:rPr lang="en-US" sz="3200" dirty="0"/>
              <a:t> and 90 </a:t>
            </a:r>
            <a:r>
              <a:rPr lang="en-US" sz="3200" dirty="0" err="1"/>
              <a:t>kmph</a:t>
            </a:r>
            <a:r>
              <a:rPr lang="en-US" sz="3200" dirty="0"/>
              <a:t> respectively at what time they meet?</a:t>
            </a:r>
          </a:p>
          <a:p>
            <a:pPr lvl="0"/>
            <a:r>
              <a:rPr lang="en-US" sz="3200" dirty="0" smtClean="0"/>
              <a:t>24. The </a:t>
            </a:r>
            <a:r>
              <a:rPr lang="en-US" sz="3200" dirty="0"/>
              <a:t>ratio of two numbers is 5 : 8 and the difference between the squares of the two numbers is 351. </a:t>
            </a:r>
            <a:r>
              <a:rPr lang="en-US" sz="3200" dirty="0"/>
              <a:t>What is the sum of the numbers?</a:t>
            </a:r>
          </a:p>
          <a:p>
            <a:pPr lvl="0"/>
            <a:r>
              <a:rPr lang="en-US" sz="3200" dirty="0" smtClean="0"/>
              <a:t>A.48   B.39  C.43  D.45</a:t>
            </a:r>
            <a:endParaRPr lang="en-US" sz="3200" dirty="0"/>
          </a:p>
          <a:p>
            <a:r>
              <a:rPr lang="en-US" sz="3200" dirty="0"/>
              <a:t> </a:t>
            </a:r>
          </a:p>
          <a:p>
            <a:pPr lvl="0"/>
            <a:r>
              <a:rPr lang="en-US" sz="3200" dirty="0" smtClean="0"/>
              <a:t>25. A </a:t>
            </a:r>
            <a:r>
              <a:rPr lang="en-US" sz="3200" dirty="0"/>
              <a:t>man sold a toy at a loss of 3%. </a:t>
            </a:r>
            <a:r>
              <a:rPr lang="en-US" sz="3200" dirty="0"/>
              <a:t>Had he been able to sell it at a gain of 13%, it would have fetched him </a:t>
            </a:r>
            <a:r>
              <a:rPr lang="en-US" sz="3200" dirty="0" err="1"/>
              <a:t>Rs</a:t>
            </a:r>
            <a:r>
              <a:rPr lang="en-US" sz="3200" dirty="0"/>
              <a:t>. 64 more. What was the cost price?</a:t>
            </a:r>
          </a:p>
          <a:p>
            <a:pPr lvl="0"/>
            <a:r>
              <a:rPr lang="en-US" sz="3200" dirty="0" smtClean="0"/>
              <a:t>A.400    B.500   C.600  D.700</a:t>
            </a:r>
            <a:endParaRPr lang="en-US" sz="3200" dirty="0"/>
          </a:p>
          <a:p>
            <a:pPr>
              <a:lnSpc>
                <a:spcPct val="115000"/>
              </a:lnSpc>
              <a:spcAft>
                <a:spcPts val="10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1861913"/>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76010" y="252820"/>
            <a:ext cx="12015990" cy="6349110"/>
          </a:xfrm>
          <a:prstGeom prst="rect">
            <a:avLst/>
          </a:prstGeom>
        </p:spPr>
        <p:txBody>
          <a:bodyPr wrap="square">
            <a:spAutoFit/>
          </a:bodyPr>
          <a:lstStyle/>
          <a:p>
            <a:pPr marR="0" lvl="0">
              <a:lnSpc>
                <a:spcPct val="107000"/>
              </a:lnSpc>
              <a:spcBef>
                <a:spcPts val="0"/>
              </a:spcBef>
              <a:spcAft>
                <a:spcPts val="0"/>
              </a:spcAft>
            </a:pPr>
            <a:r>
              <a:rPr lang="en-US" sz="2800" dirty="0"/>
              <a:t>26. </a:t>
            </a:r>
            <a:r>
              <a:rPr lang="en-US" sz="2800" dirty="0" err="1"/>
              <a:t>Ramya</a:t>
            </a:r>
            <a:r>
              <a:rPr lang="en-US" sz="2800" dirty="0"/>
              <a:t> is 5 years older than her sister </a:t>
            </a:r>
            <a:r>
              <a:rPr lang="en-US" sz="2800" dirty="0" err="1"/>
              <a:t>sowmya</a:t>
            </a:r>
            <a:r>
              <a:rPr lang="en-US" sz="2800" dirty="0"/>
              <a:t>. The product of their age is 204 years. What is the age of </a:t>
            </a:r>
            <a:r>
              <a:rPr lang="en-US" sz="2800" dirty="0" err="1"/>
              <a:t>sowmya</a:t>
            </a:r>
            <a:r>
              <a:rPr lang="en-US" sz="2800" dirty="0"/>
              <a:t> ?</a:t>
            </a:r>
          </a:p>
          <a:p>
            <a:pPr marR="0" lvl="0">
              <a:lnSpc>
                <a:spcPct val="107000"/>
              </a:lnSpc>
              <a:spcBef>
                <a:spcPts val="0"/>
              </a:spcBef>
              <a:spcAft>
                <a:spcPts val="0"/>
              </a:spcAft>
            </a:pPr>
            <a:r>
              <a:rPr lang="en-US" sz="2800" dirty="0"/>
              <a:t>A.6   B.8  C.10  D.12</a:t>
            </a:r>
          </a:p>
          <a:p>
            <a:pPr marR="0" lvl="0">
              <a:lnSpc>
                <a:spcPct val="107000"/>
              </a:lnSpc>
              <a:spcBef>
                <a:spcPts val="0"/>
              </a:spcBef>
              <a:spcAft>
                <a:spcPts val="0"/>
              </a:spcAft>
            </a:pPr>
            <a:endParaRPr lang="en-US" sz="2800" dirty="0"/>
          </a:p>
          <a:p>
            <a:pPr marR="0" lvl="0">
              <a:lnSpc>
                <a:spcPct val="107000"/>
              </a:lnSpc>
              <a:spcBef>
                <a:spcPts val="0"/>
              </a:spcBef>
              <a:spcAft>
                <a:spcPts val="0"/>
              </a:spcAft>
            </a:pPr>
            <a:r>
              <a:rPr lang="en-US" sz="2800" dirty="0"/>
              <a:t>27. A and B together can do a piece of work in 30 days. A having worked for 16 days, B finishes the remaining work alone in 44 days. In how many days shall B finish the whole work alone? </a:t>
            </a:r>
          </a:p>
          <a:p>
            <a:pPr marR="0" lvl="0">
              <a:lnSpc>
                <a:spcPct val="107000"/>
              </a:lnSpc>
              <a:spcBef>
                <a:spcPts val="0"/>
              </a:spcBef>
              <a:spcAft>
                <a:spcPts val="0"/>
              </a:spcAft>
            </a:pPr>
            <a:r>
              <a:rPr lang="en-US" sz="2800" dirty="0"/>
              <a:t>A.30 days    B. 40 days       C.  60 days     D. </a:t>
            </a:r>
            <a:r>
              <a:rPr lang="en-US" sz="2800" dirty="0"/>
              <a:t>70 </a:t>
            </a:r>
            <a:r>
              <a:rPr lang="en-US" sz="2800" dirty="0" smtClean="0"/>
              <a:t>days</a:t>
            </a:r>
          </a:p>
          <a:p>
            <a:pPr marR="0" lvl="0">
              <a:lnSpc>
                <a:spcPct val="107000"/>
              </a:lnSpc>
              <a:spcBef>
                <a:spcPts val="0"/>
              </a:spcBef>
              <a:spcAft>
                <a:spcPts val="0"/>
              </a:spcAft>
            </a:pPr>
            <a:endParaRPr lang="en-US" sz="2800" dirty="0" smtClean="0"/>
          </a:p>
          <a:p>
            <a:pPr marR="0" lvl="0">
              <a:lnSpc>
                <a:spcPct val="107000"/>
              </a:lnSpc>
              <a:spcBef>
                <a:spcPts val="0"/>
              </a:spcBef>
              <a:spcAft>
                <a:spcPts val="0"/>
              </a:spcAft>
            </a:pPr>
            <a:r>
              <a:rPr lang="en-US" sz="2800" dirty="0" smtClean="0"/>
              <a:t>28. A </a:t>
            </a:r>
            <a:r>
              <a:rPr lang="en-US" sz="2800" dirty="0"/>
              <a:t>train passes a station platform in 36 seconds and a man standing on the platform in 20 seconds. If the speed of the train is 54 km/</a:t>
            </a:r>
            <a:r>
              <a:rPr lang="en-US" sz="2800" dirty="0" err="1"/>
              <a:t>hr</a:t>
            </a:r>
            <a:r>
              <a:rPr lang="en-US" sz="2800" dirty="0"/>
              <a:t>, what is the length of the platform? </a:t>
            </a:r>
            <a:endParaRPr lang="en-US" sz="2800" dirty="0" smtClean="0"/>
          </a:p>
          <a:p>
            <a:pPr marR="0" lvl="0">
              <a:lnSpc>
                <a:spcPct val="107000"/>
              </a:lnSpc>
              <a:spcBef>
                <a:spcPts val="0"/>
              </a:spcBef>
              <a:spcAft>
                <a:spcPts val="0"/>
              </a:spcAft>
            </a:pPr>
            <a:r>
              <a:rPr lang="en-US" sz="2800" dirty="0" smtClean="0"/>
              <a:t>A.120 </a:t>
            </a:r>
            <a:r>
              <a:rPr lang="en-US" sz="2800" dirty="0"/>
              <a:t>m     </a:t>
            </a:r>
            <a:r>
              <a:rPr lang="en-US" sz="2800" dirty="0" smtClean="0"/>
              <a:t>B.240 </a:t>
            </a:r>
            <a:r>
              <a:rPr lang="en-US" sz="2800" dirty="0"/>
              <a:t>m        </a:t>
            </a:r>
            <a:r>
              <a:rPr lang="en-US" sz="2800" dirty="0" smtClean="0"/>
              <a:t>C.300m     D.NOT</a:t>
            </a:r>
            <a:endParaRPr lang="en-US" sz="2800" dirty="0"/>
          </a:p>
          <a:p>
            <a:pPr marR="0" lvl="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5585910"/>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946902"/>
          </a:xfrm>
          <a:prstGeom prst="rect">
            <a:avLst/>
          </a:prstGeom>
        </p:spPr>
        <p:txBody>
          <a:bodyPr wrap="square">
            <a:spAutoFit/>
          </a:bodyPr>
          <a:lstStyle/>
          <a:p>
            <a:pPr marR="0" lvl="0">
              <a:lnSpc>
                <a:spcPct val="107000"/>
              </a:lnSpc>
              <a:spcBef>
                <a:spcPts val="0"/>
              </a:spcBef>
              <a:spcAft>
                <a:spcPts val="0"/>
              </a:spcAft>
            </a:pPr>
            <a:r>
              <a:rPr lang="en-US" sz="2800" dirty="0"/>
              <a:t>29. Two trains for B leaves A at 6 : 30 </a:t>
            </a:r>
            <a:r>
              <a:rPr lang="en-US" sz="2800" dirty="0" err="1"/>
              <a:t>a.m</a:t>
            </a:r>
            <a:r>
              <a:rPr lang="en-US" sz="2800" dirty="0"/>
              <a:t> and 7 : 30 </a:t>
            </a:r>
            <a:r>
              <a:rPr lang="en-US" sz="2800" dirty="0" err="1"/>
              <a:t>a.m</a:t>
            </a:r>
            <a:r>
              <a:rPr lang="en-US" sz="2800" dirty="0"/>
              <a:t> and travel at 30kmph and 40kmph respectively. How many </a:t>
            </a:r>
            <a:r>
              <a:rPr lang="en-US" sz="2800" dirty="0" err="1"/>
              <a:t>kms</a:t>
            </a:r>
            <a:r>
              <a:rPr lang="en-US" sz="2800" dirty="0"/>
              <a:t> from A will the trains meet ?</a:t>
            </a:r>
          </a:p>
          <a:p>
            <a:pPr marL="342900" marR="0" lvl="0" indent="-342900">
              <a:lnSpc>
                <a:spcPct val="107000"/>
              </a:lnSpc>
              <a:spcBef>
                <a:spcPts val="0"/>
              </a:spcBef>
              <a:spcAft>
                <a:spcPts val="800"/>
              </a:spcAft>
              <a:buFont typeface="+mj-lt"/>
              <a:buAutoNum type="alphaLcPeriod"/>
            </a:pPr>
            <a:r>
              <a:rPr lang="en-US" sz="2800" dirty="0"/>
              <a:t>100      b. 120      c. </a:t>
            </a:r>
            <a:r>
              <a:rPr lang="en-US" sz="2800" dirty="0"/>
              <a:t>140     d. </a:t>
            </a:r>
            <a:r>
              <a:rPr lang="en-US" sz="2800" dirty="0" smtClean="0"/>
              <a:t>160</a:t>
            </a:r>
          </a:p>
          <a:p>
            <a:pPr marR="0" lvl="0">
              <a:lnSpc>
                <a:spcPct val="107000"/>
              </a:lnSpc>
              <a:spcBef>
                <a:spcPts val="0"/>
              </a:spcBef>
              <a:spcAft>
                <a:spcPts val="800"/>
              </a:spcAft>
            </a:pPr>
            <a:endParaRPr lang="en-US" sz="2800" dirty="0"/>
          </a:p>
          <a:p>
            <a:pPr marR="0" lvl="0">
              <a:lnSpc>
                <a:spcPct val="107000"/>
              </a:lnSpc>
              <a:spcBef>
                <a:spcPts val="0"/>
              </a:spcBef>
              <a:spcAft>
                <a:spcPts val="800"/>
              </a:spcAft>
            </a:pPr>
            <a:r>
              <a:rPr lang="en-US" sz="2800" dirty="0"/>
              <a:t>30. If 3(x - y) = 27 and 3(x + y) = 243, then x is equal to: </a:t>
            </a:r>
          </a:p>
          <a:p>
            <a:pPr marR="0" lvl="0">
              <a:lnSpc>
                <a:spcPct val="107000"/>
              </a:lnSpc>
              <a:spcBef>
                <a:spcPts val="0"/>
              </a:spcBef>
              <a:spcAft>
                <a:spcPts val="800"/>
              </a:spcAft>
            </a:pPr>
            <a:r>
              <a:rPr lang="en-US" sz="2800" dirty="0"/>
              <a:t>A.0       B. 2      C. </a:t>
            </a:r>
            <a:r>
              <a:rPr lang="en-US" sz="2800" dirty="0"/>
              <a:t>4    D. </a:t>
            </a:r>
            <a:r>
              <a:rPr lang="en-US" sz="2800" dirty="0" smtClean="0"/>
              <a:t>6</a:t>
            </a:r>
          </a:p>
          <a:p>
            <a:pPr marR="0" lvl="0">
              <a:lnSpc>
                <a:spcPct val="107000"/>
              </a:lnSpc>
              <a:spcBef>
                <a:spcPts val="0"/>
              </a:spcBef>
              <a:spcAft>
                <a:spcPts val="800"/>
              </a:spcAft>
            </a:pPr>
            <a:endParaRPr lang="en-US" sz="2800" dirty="0"/>
          </a:p>
          <a:p>
            <a:pPr marR="0" lvl="0">
              <a:lnSpc>
                <a:spcPct val="107000"/>
              </a:lnSpc>
              <a:spcBef>
                <a:spcPts val="0"/>
              </a:spcBef>
              <a:spcAft>
                <a:spcPts val="800"/>
              </a:spcAft>
            </a:pPr>
            <a:r>
              <a:rPr lang="en-US" sz="2800" dirty="0" smtClean="0"/>
              <a:t>31. If </a:t>
            </a:r>
            <a:r>
              <a:rPr lang="en-US" sz="2800" dirty="0"/>
              <a:t>m and n are whole numbers such that </a:t>
            </a:r>
            <a:r>
              <a:rPr lang="en-US" sz="2800" dirty="0" err="1"/>
              <a:t>mn</a:t>
            </a:r>
            <a:r>
              <a:rPr lang="en-US" sz="2800" dirty="0"/>
              <a:t> = 121, the value of (m - 1)n + 1 is: </a:t>
            </a:r>
          </a:p>
          <a:p>
            <a:pPr marL="514350" marR="0" lvl="0" indent="-514350">
              <a:lnSpc>
                <a:spcPct val="107000"/>
              </a:lnSpc>
              <a:spcBef>
                <a:spcPts val="0"/>
              </a:spcBef>
              <a:spcAft>
                <a:spcPts val="800"/>
              </a:spcAft>
              <a:buAutoNum type="alphaUcPeriod"/>
            </a:pPr>
            <a:r>
              <a:rPr lang="en-US" sz="2800" dirty="0" smtClean="0"/>
              <a:t>1      </a:t>
            </a:r>
            <a:r>
              <a:rPr lang="en-US" sz="2800" dirty="0"/>
              <a:t>B. </a:t>
            </a:r>
            <a:r>
              <a:rPr lang="en-US" sz="2800" dirty="0"/>
              <a:t>10      C. </a:t>
            </a:r>
            <a:r>
              <a:rPr lang="en-US" sz="2800" dirty="0"/>
              <a:t>121         D. </a:t>
            </a:r>
            <a:r>
              <a:rPr lang="en-US" sz="2800" dirty="0" smtClean="0"/>
              <a:t>1000</a:t>
            </a:r>
          </a:p>
          <a:p>
            <a:pPr marR="0" lvl="0">
              <a:lnSpc>
                <a:spcPct val="107000"/>
              </a:lnSpc>
              <a:spcBef>
                <a:spcPts val="0"/>
              </a:spcBef>
              <a:spcAft>
                <a:spcPts val="800"/>
              </a:spcAft>
            </a:pPr>
            <a:endParaRPr lang="en-US" sz="2000" dirty="0" smtClean="0"/>
          </a:p>
          <a:p>
            <a:pPr marR="0" lvl="0">
              <a:lnSpc>
                <a:spcPct val="107000"/>
              </a:lnSpc>
              <a:spcBef>
                <a:spcPts val="0"/>
              </a:spcBef>
              <a:spcAft>
                <a:spcPts val="800"/>
              </a:spcAft>
            </a:pPr>
            <a:r>
              <a:rPr lang="en-US" sz="2800" dirty="0" smtClean="0"/>
              <a:t>32. If </a:t>
            </a:r>
            <a:r>
              <a:rPr lang="en-US" sz="2800" dirty="0"/>
              <a:t>5</a:t>
            </a:r>
            <a:r>
              <a:rPr lang="en-US" sz="2800" i="1" baseline="30000" dirty="0"/>
              <a:t>a</a:t>
            </a:r>
            <a:r>
              <a:rPr lang="en-US" sz="2800" dirty="0"/>
              <a:t> = 3125, then the value of 5</a:t>
            </a:r>
            <a:r>
              <a:rPr lang="en-US" sz="2800" baseline="30000" dirty="0"/>
              <a:t>(</a:t>
            </a:r>
            <a:r>
              <a:rPr lang="en-US" sz="2800" i="1" baseline="30000" dirty="0"/>
              <a:t>a</a:t>
            </a:r>
            <a:r>
              <a:rPr lang="en-US" sz="2800" baseline="30000" dirty="0"/>
              <a:t> - 3)</a:t>
            </a:r>
            <a:r>
              <a:rPr lang="en-US" sz="2800" dirty="0"/>
              <a:t> is: </a:t>
            </a:r>
            <a:endParaRPr lang="en-US" sz="2800" dirty="0" smtClean="0"/>
          </a:p>
          <a:p>
            <a:pPr marR="0" lvl="0">
              <a:lnSpc>
                <a:spcPct val="107000"/>
              </a:lnSpc>
              <a:spcBef>
                <a:spcPts val="0"/>
              </a:spcBef>
              <a:spcAft>
                <a:spcPts val="800"/>
              </a:spcAft>
            </a:pPr>
            <a:r>
              <a:rPr lang="en-US" sz="2800" dirty="0" smtClean="0"/>
              <a:t>A.25       B. </a:t>
            </a:r>
            <a:r>
              <a:rPr lang="en-US" sz="2800" dirty="0"/>
              <a:t>125       </a:t>
            </a:r>
            <a:r>
              <a:rPr lang="en-US" sz="2800" dirty="0" smtClean="0"/>
              <a:t>C. </a:t>
            </a:r>
            <a:r>
              <a:rPr lang="en-US" sz="2800" dirty="0"/>
              <a:t>625     </a:t>
            </a:r>
            <a:r>
              <a:rPr lang="en-US" sz="2800" dirty="0" smtClean="0"/>
              <a:t>D. </a:t>
            </a:r>
            <a:r>
              <a:rPr lang="en-US" sz="2800" dirty="0"/>
              <a:t>1625</a:t>
            </a:r>
          </a:p>
          <a:p>
            <a:pPr marR="0" lvl="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0665614"/>
      </p:ext>
    </p:extLst>
  </p:cSld>
  <p:clrMapOvr>
    <a:masterClrMapping/>
  </p:clrMapOvr>
  <mc:AlternateContent xmlns:mc="http://schemas.openxmlformats.org/markup-compatibility/2006">
    <mc:Choice xmlns:p14="http://schemas.microsoft.com/office/powerpoint/2010/main" Requires="p14">
      <p:transition p14:dur="10" advClick="0" advTm="1300"/>
    </mc:Choice>
    <mc:Fallback>
      <p:transition advClick="0" advTm="1300"/>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TotalTime>
  <Words>1772</Words>
  <Application>Microsoft Office PowerPoint</Application>
  <PresentationFormat>Widescreen</PresentationFormat>
  <Paragraphs>163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Aparajita</vt: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qsp-rece</dc:creator>
  <cp:lastModifiedBy>qsp-rece</cp:lastModifiedBy>
  <cp:revision>64</cp:revision>
  <dcterms:created xsi:type="dcterms:W3CDTF">2016-09-29T11:27:09Z</dcterms:created>
  <dcterms:modified xsi:type="dcterms:W3CDTF">2016-09-29T13:19:21Z</dcterms:modified>
</cp:coreProperties>
</file>