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05" r:id="rId26"/>
    <p:sldId id="325" r:id="rId27"/>
    <p:sldId id="306" r:id="rId28"/>
    <p:sldId id="307" r:id="rId29"/>
    <p:sldId id="313" r:id="rId30"/>
    <p:sldId id="314" r:id="rId31"/>
    <p:sldId id="328" r:id="rId32"/>
    <p:sldId id="265" r:id="rId33"/>
    <p:sldId id="321" r:id="rId34"/>
    <p:sldId id="322" r:id="rId35"/>
    <p:sldId id="326" r:id="rId36"/>
    <p:sldId id="327" r:id="rId37"/>
    <p:sldId id="333" r:id="rId38"/>
    <p:sldId id="334" r:id="rId39"/>
    <p:sldId id="335" r:id="rId40"/>
    <p:sldId id="336" r:id="rId41"/>
    <p:sldId id="338" r:id="rId42"/>
    <p:sldId id="339" r:id="rId43"/>
    <p:sldId id="340" r:id="rId44"/>
    <p:sldId id="337" r:id="rId45"/>
    <p:sldId id="343" r:id="rId46"/>
    <p:sldId id="344" r:id="rId47"/>
    <p:sldId id="345" r:id="rId48"/>
    <p:sldId id="34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63" d="100"/>
          <a:sy n="63" d="100"/>
        </p:scale>
        <p:origin x="187" y="38"/>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3BE37-3D9A-4C81-90E6-FA9E06BAE000}">
      <dsp:nvSpPr>
        <dsp:cNvPr id="0" name=""/>
        <dsp:cNvSpPr/>
      </dsp:nvSpPr>
      <dsp:spPr>
        <a:xfrm>
          <a:off x="0" y="3199"/>
          <a:ext cx="87849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9DA67-C88E-4EC2-9CD0-E84FB41AEDF2}">
      <dsp:nvSpPr>
        <dsp:cNvPr id="0" name=""/>
        <dsp:cNvSpPr/>
      </dsp:nvSpPr>
      <dsp:spPr>
        <a:xfrm>
          <a:off x="0" y="3199"/>
          <a:ext cx="1756995" cy="6546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t>JSP Tags</a:t>
          </a:r>
          <a:endParaRPr lang="en-IN" sz="2800" kern="1200"/>
        </a:p>
      </dsp:txBody>
      <dsp:txXfrm>
        <a:off x="0" y="3199"/>
        <a:ext cx="1756995" cy="6546329"/>
      </dsp:txXfrm>
    </dsp:sp>
    <dsp:sp modelId="{169FEA4B-1E82-4E6A-BEDD-652A30B77F03}">
      <dsp:nvSpPr>
        <dsp:cNvPr id="0" name=""/>
        <dsp:cNvSpPr/>
      </dsp:nvSpPr>
      <dsp:spPr>
        <a:xfrm>
          <a:off x="1888769" y="130098"/>
          <a:ext cx="4237299" cy="76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Declaration Tag</a:t>
          </a:r>
          <a:endParaRPr lang="en-IN" sz="2400" kern="1200"/>
        </a:p>
      </dsp:txBody>
      <dsp:txXfrm>
        <a:off x="1888769" y="130098"/>
        <a:ext cx="4237299" cy="763957"/>
      </dsp:txXfrm>
    </dsp:sp>
    <dsp:sp modelId="{682C346B-0D9A-4F02-8C4D-297BF6C254D8}">
      <dsp:nvSpPr>
        <dsp:cNvPr id="0" name=""/>
        <dsp:cNvSpPr/>
      </dsp:nvSpPr>
      <dsp:spPr>
        <a:xfrm>
          <a:off x="1756995" y="894056"/>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942970-8A81-4502-9520-D842EF452133}">
      <dsp:nvSpPr>
        <dsp:cNvPr id="0" name=""/>
        <dsp:cNvSpPr/>
      </dsp:nvSpPr>
      <dsp:spPr>
        <a:xfrm>
          <a:off x="1888769" y="1020955"/>
          <a:ext cx="3517228" cy="68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Expression Tag</a:t>
          </a:r>
          <a:endParaRPr lang="en-IN" sz="2400" kern="1200"/>
        </a:p>
      </dsp:txBody>
      <dsp:txXfrm>
        <a:off x="1888769" y="1020955"/>
        <a:ext cx="3517228" cy="688960"/>
      </dsp:txXfrm>
    </dsp:sp>
    <dsp:sp modelId="{3853D9D4-6FE3-4277-A423-A92D1183632A}">
      <dsp:nvSpPr>
        <dsp:cNvPr id="0" name=""/>
        <dsp:cNvSpPr/>
      </dsp:nvSpPr>
      <dsp:spPr>
        <a:xfrm>
          <a:off x="1756995" y="170991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43E86-D782-4EAB-AF8E-A92411B986FE}">
      <dsp:nvSpPr>
        <dsp:cNvPr id="0" name=""/>
        <dsp:cNvSpPr/>
      </dsp:nvSpPr>
      <dsp:spPr>
        <a:xfrm>
          <a:off x="1888769" y="1836814"/>
          <a:ext cx="2210299" cy="74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Scriptlet Tag</a:t>
          </a:r>
          <a:endParaRPr lang="en-IN" sz="2400" kern="1200"/>
        </a:p>
      </dsp:txBody>
      <dsp:txXfrm>
        <a:off x="1888769" y="1836814"/>
        <a:ext cx="2210299" cy="748146"/>
      </dsp:txXfrm>
    </dsp:sp>
    <dsp:sp modelId="{39241DEB-5333-4D9A-A5BC-B5B002FFDF9E}">
      <dsp:nvSpPr>
        <dsp:cNvPr id="0" name=""/>
        <dsp:cNvSpPr/>
      </dsp:nvSpPr>
      <dsp:spPr>
        <a:xfrm>
          <a:off x="1756995" y="258496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0FA9A-1699-48BD-9213-22E032F95771}">
      <dsp:nvSpPr>
        <dsp:cNvPr id="0" name=""/>
        <dsp:cNvSpPr/>
      </dsp:nvSpPr>
      <dsp:spPr>
        <a:xfrm>
          <a:off x="1888769" y="2711860"/>
          <a:ext cx="2210299" cy="94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Action Tag</a:t>
          </a:r>
          <a:endParaRPr lang="en-IN" sz="2400" kern="1200"/>
        </a:p>
      </dsp:txBody>
      <dsp:txXfrm>
        <a:off x="1888769" y="2711860"/>
        <a:ext cx="2210299" cy="944890"/>
      </dsp:txXfrm>
    </dsp:sp>
    <dsp:sp modelId="{03F71D1C-52E7-45E9-95DC-5D8FB444915D}">
      <dsp:nvSpPr>
        <dsp:cNvPr id="0" name=""/>
        <dsp:cNvSpPr/>
      </dsp:nvSpPr>
      <dsp:spPr>
        <a:xfrm>
          <a:off x="4176471" y="2567779"/>
          <a:ext cx="2210299" cy="36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Action</a:t>
          </a:r>
          <a:endParaRPr lang="en-IN" sz="1800" kern="1200"/>
        </a:p>
      </dsp:txBody>
      <dsp:txXfrm>
        <a:off x="4176471" y="2567779"/>
        <a:ext cx="2210299" cy="368591"/>
      </dsp:txXfrm>
    </dsp:sp>
    <dsp:sp modelId="{EAF9631E-B57D-49FF-8891-7216FCA17ADF}">
      <dsp:nvSpPr>
        <dsp:cNvPr id="0" name=""/>
        <dsp:cNvSpPr/>
      </dsp:nvSpPr>
      <dsp:spPr>
        <a:xfrm>
          <a:off x="4100826" y="2986188"/>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EEFA35-58E9-46AC-AC62-F13AB1DB4C2E}">
      <dsp:nvSpPr>
        <dsp:cNvPr id="0" name=""/>
        <dsp:cNvSpPr/>
      </dsp:nvSpPr>
      <dsp:spPr>
        <a:xfrm>
          <a:off x="4176471" y="2987789"/>
          <a:ext cx="2210299" cy="33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Forward Action</a:t>
          </a:r>
          <a:endParaRPr lang="en-IN" sz="1800" kern="1200"/>
        </a:p>
      </dsp:txBody>
      <dsp:txXfrm>
        <a:off x="4176471" y="2987789"/>
        <a:ext cx="2210299" cy="336231"/>
      </dsp:txXfrm>
    </dsp:sp>
    <dsp:sp modelId="{FB9A7791-8308-4A0C-B210-A522A9CB0092}">
      <dsp:nvSpPr>
        <dsp:cNvPr id="0" name=""/>
        <dsp:cNvSpPr/>
      </dsp:nvSpPr>
      <dsp:spPr>
        <a:xfrm>
          <a:off x="4099069" y="341668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C9695D-B5C1-4239-ABAB-D1D19DE97834}">
      <dsp:nvSpPr>
        <dsp:cNvPr id="0" name=""/>
        <dsp:cNvSpPr/>
      </dsp:nvSpPr>
      <dsp:spPr>
        <a:xfrm>
          <a:off x="4230844" y="3416683"/>
          <a:ext cx="2210299" cy="341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Use Bean action</a:t>
          </a:r>
          <a:endParaRPr lang="en-IN" sz="1800" kern="1200"/>
        </a:p>
      </dsp:txBody>
      <dsp:txXfrm>
        <a:off x="4230844" y="3416683"/>
        <a:ext cx="2210299" cy="341028"/>
      </dsp:txXfrm>
    </dsp:sp>
    <dsp:sp modelId="{8AFC49EE-054E-4DD8-BCBF-B6ACB180A2CC}">
      <dsp:nvSpPr>
        <dsp:cNvPr id="0" name=""/>
        <dsp:cNvSpPr/>
      </dsp:nvSpPr>
      <dsp:spPr>
        <a:xfrm>
          <a:off x="1756995" y="375771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D34689-47E6-47F4-87C9-73FAFDF07A4B}">
      <dsp:nvSpPr>
        <dsp:cNvPr id="0" name=""/>
        <dsp:cNvSpPr/>
      </dsp:nvSpPr>
      <dsp:spPr>
        <a:xfrm>
          <a:off x="1888769" y="3884610"/>
          <a:ext cx="2210299" cy="7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Directive Tag</a:t>
          </a:r>
          <a:endParaRPr lang="en-IN" sz="2400" kern="1200"/>
        </a:p>
      </dsp:txBody>
      <dsp:txXfrm>
        <a:off x="1888769" y="3884610"/>
        <a:ext cx="2210299" cy="755963"/>
      </dsp:txXfrm>
    </dsp:sp>
    <dsp:sp modelId="{3E57D97D-5DB7-44FF-BD77-8F1BADD4C3CD}">
      <dsp:nvSpPr>
        <dsp:cNvPr id="0" name=""/>
        <dsp:cNvSpPr/>
      </dsp:nvSpPr>
      <dsp:spPr>
        <a:xfrm>
          <a:off x="4230844" y="3739112"/>
          <a:ext cx="2210299" cy="29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Directive</a:t>
          </a:r>
          <a:endParaRPr lang="en-IN" sz="1800" kern="1200"/>
        </a:p>
      </dsp:txBody>
      <dsp:txXfrm>
        <a:off x="4230844" y="3739112"/>
        <a:ext cx="2210299" cy="298057"/>
      </dsp:txXfrm>
    </dsp:sp>
    <dsp:sp modelId="{0C7EB07C-DE77-441F-B335-1D549606A4F7}">
      <dsp:nvSpPr>
        <dsp:cNvPr id="0" name=""/>
        <dsp:cNvSpPr/>
      </dsp:nvSpPr>
      <dsp:spPr>
        <a:xfrm>
          <a:off x="4099069" y="417646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65159F-92D8-43A9-81D5-73F701EDF557}">
      <dsp:nvSpPr>
        <dsp:cNvPr id="0" name=""/>
        <dsp:cNvSpPr/>
      </dsp:nvSpPr>
      <dsp:spPr>
        <a:xfrm>
          <a:off x="4230844" y="4182668"/>
          <a:ext cx="2210299" cy="40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Tag Lib  Directive</a:t>
          </a:r>
          <a:endParaRPr lang="en-IN" sz="1800" kern="1200"/>
        </a:p>
      </dsp:txBody>
      <dsp:txXfrm>
        <a:off x="4230844" y="4182668"/>
        <a:ext cx="2210299" cy="404196"/>
      </dsp:txXfrm>
    </dsp:sp>
    <dsp:sp modelId="{BA61FDB8-D2AB-48A6-8B97-2B491F9BFF3C}">
      <dsp:nvSpPr>
        <dsp:cNvPr id="0" name=""/>
        <dsp:cNvSpPr/>
      </dsp:nvSpPr>
      <dsp:spPr>
        <a:xfrm>
          <a:off x="4099069" y="4586864"/>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BFEE1F-91F2-4C25-A44B-5F54E616125A}">
      <dsp:nvSpPr>
        <dsp:cNvPr id="0" name=""/>
        <dsp:cNvSpPr/>
      </dsp:nvSpPr>
      <dsp:spPr>
        <a:xfrm>
          <a:off x="4230844" y="4586864"/>
          <a:ext cx="2210299" cy="27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Page Directive</a:t>
          </a:r>
          <a:endParaRPr lang="en-IN" sz="1800" kern="1200"/>
        </a:p>
      </dsp:txBody>
      <dsp:txXfrm>
        <a:off x="4230844" y="4586864"/>
        <a:ext cx="2210299" cy="276653"/>
      </dsp:txXfrm>
    </dsp:sp>
    <dsp:sp modelId="{416CD987-6923-4EAD-B86E-635212A1129F}">
      <dsp:nvSpPr>
        <dsp:cNvPr id="0" name=""/>
        <dsp:cNvSpPr/>
      </dsp:nvSpPr>
      <dsp:spPr>
        <a:xfrm>
          <a:off x="6572919" y="4586864"/>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language</a:t>
          </a:r>
          <a:endParaRPr lang="en-IN" sz="900" kern="1200"/>
        </a:p>
      </dsp:txBody>
      <dsp:txXfrm>
        <a:off x="6572919" y="4586864"/>
        <a:ext cx="2210299" cy="203737"/>
      </dsp:txXfrm>
    </dsp:sp>
    <dsp:sp modelId="{E1893AA1-687E-4083-A66F-387FA7ECC23E}">
      <dsp:nvSpPr>
        <dsp:cNvPr id="0" name=""/>
        <dsp:cNvSpPr/>
      </dsp:nvSpPr>
      <dsp:spPr>
        <a:xfrm>
          <a:off x="6572919" y="4790602"/>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smtClean="0"/>
            <a:t>info</a:t>
          </a:r>
          <a:endParaRPr lang="en-IN" sz="900" kern="1200"/>
        </a:p>
      </dsp:txBody>
      <dsp:txXfrm>
        <a:off x="6572919" y="4790602"/>
        <a:ext cx="2210299" cy="203737"/>
      </dsp:txXfrm>
    </dsp:sp>
    <dsp:sp modelId="{E1A44A8A-9C2E-4F3D-9B24-CA9A347C2373}">
      <dsp:nvSpPr>
        <dsp:cNvPr id="0" name=""/>
        <dsp:cNvSpPr/>
      </dsp:nvSpPr>
      <dsp:spPr>
        <a:xfrm>
          <a:off x="6572919" y="4994340"/>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contentType</a:t>
          </a:r>
          <a:endParaRPr lang="en-IN" sz="900" kern="1200"/>
        </a:p>
      </dsp:txBody>
      <dsp:txXfrm>
        <a:off x="6572919" y="4994340"/>
        <a:ext cx="2210299" cy="203737"/>
      </dsp:txXfrm>
    </dsp:sp>
    <dsp:sp modelId="{B05CE4E5-CFE1-4B66-A141-3243BAED9E53}">
      <dsp:nvSpPr>
        <dsp:cNvPr id="0" name=""/>
        <dsp:cNvSpPr/>
      </dsp:nvSpPr>
      <dsp:spPr>
        <a:xfrm>
          <a:off x="6572919" y="5198078"/>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import</a:t>
          </a:r>
          <a:endParaRPr lang="en-IN" sz="900" kern="1200"/>
        </a:p>
      </dsp:txBody>
      <dsp:txXfrm>
        <a:off x="6572919" y="5198078"/>
        <a:ext cx="2210299" cy="203737"/>
      </dsp:txXfrm>
    </dsp:sp>
    <dsp:sp modelId="{58386BAA-78BD-4B1F-9A60-D1A0DA65D642}">
      <dsp:nvSpPr>
        <dsp:cNvPr id="0" name=""/>
        <dsp:cNvSpPr/>
      </dsp:nvSpPr>
      <dsp:spPr>
        <a:xfrm>
          <a:off x="6572919" y="5401815"/>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extends</a:t>
          </a:r>
          <a:endParaRPr lang="en-IN" sz="900" kern="1200"/>
        </a:p>
      </dsp:txBody>
      <dsp:txXfrm>
        <a:off x="6572919" y="5401815"/>
        <a:ext cx="2210299" cy="203737"/>
      </dsp:txXfrm>
    </dsp:sp>
    <dsp:sp modelId="{5E1ECCFA-29FB-4E21-A29E-65B0E8E20154}">
      <dsp:nvSpPr>
        <dsp:cNvPr id="0" name=""/>
        <dsp:cNvSpPr/>
      </dsp:nvSpPr>
      <dsp:spPr>
        <a:xfrm>
          <a:off x="6572919" y="5605553"/>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buffer</a:t>
          </a:r>
          <a:endParaRPr lang="en-IN" sz="900" kern="1200"/>
        </a:p>
      </dsp:txBody>
      <dsp:txXfrm>
        <a:off x="6572919" y="5605553"/>
        <a:ext cx="2210299" cy="203737"/>
      </dsp:txXfrm>
    </dsp:sp>
    <dsp:sp modelId="{668195F6-8BDA-4E9E-ACF0-7E7CF0C1CC92}">
      <dsp:nvSpPr>
        <dsp:cNvPr id="0" name=""/>
        <dsp:cNvSpPr/>
      </dsp:nvSpPr>
      <dsp:spPr>
        <a:xfrm>
          <a:off x="6572919" y="5809291"/>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autoFlush</a:t>
          </a:r>
          <a:endParaRPr lang="en-IN" sz="900" kern="1200"/>
        </a:p>
      </dsp:txBody>
      <dsp:txXfrm>
        <a:off x="6572919" y="5809291"/>
        <a:ext cx="2210299" cy="203737"/>
      </dsp:txXfrm>
    </dsp:sp>
    <dsp:sp modelId="{373302D5-1E5B-4FA1-B4E0-337BD755D1DA}">
      <dsp:nvSpPr>
        <dsp:cNvPr id="0" name=""/>
        <dsp:cNvSpPr/>
      </dsp:nvSpPr>
      <dsp:spPr>
        <a:xfrm>
          <a:off x="6572919" y="6013029"/>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session</a:t>
          </a:r>
          <a:endParaRPr lang="en-IN" sz="900" kern="1200"/>
        </a:p>
      </dsp:txBody>
      <dsp:txXfrm>
        <a:off x="6572919" y="6013029"/>
        <a:ext cx="2210299" cy="203737"/>
      </dsp:txXfrm>
    </dsp:sp>
    <dsp:sp modelId="{ADD3FAE1-ACA0-4F4D-90FD-B3A4CEB35D5C}">
      <dsp:nvSpPr>
        <dsp:cNvPr id="0" name=""/>
        <dsp:cNvSpPr/>
      </dsp:nvSpPr>
      <dsp:spPr>
        <a:xfrm>
          <a:off x="6572919" y="6216767"/>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endParaRPr lang="en-IN" sz="900" kern="1200"/>
        </a:p>
      </dsp:txBody>
      <dsp:txXfrm>
        <a:off x="6572919" y="6216767"/>
        <a:ext cx="2210299" cy="203737"/>
      </dsp:txXfrm>
    </dsp:sp>
    <dsp:sp modelId="{125B6ECC-AEB8-460D-97EE-6868513CB36F}">
      <dsp:nvSpPr>
        <dsp:cNvPr id="0" name=""/>
        <dsp:cNvSpPr/>
      </dsp:nvSpPr>
      <dsp:spPr>
        <a:xfrm>
          <a:off x="1756995" y="642050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9/19/2017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dirty="0"/>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dirty="0"/>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38</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43</a:t>
            </a:fld>
            <a:endParaRPr lang="en-US"/>
          </a:p>
        </p:txBody>
      </p:sp>
    </p:spTree>
    <p:extLst>
      <p:ext uri="{BB962C8B-B14F-4D97-AF65-F5344CB8AC3E}">
        <p14:creationId xmlns:p14="http://schemas.microsoft.com/office/powerpoint/2010/main" val="393913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45</a:t>
            </a:fld>
            <a:endParaRPr lang="en-US"/>
          </a:p>
        </p:txBody>
      </p:sp>
    </p:spTree>
    <p:extLst>
      <p:ext uri="{BB962C8B-B14F-4D97-AF65-F5344CB8AC3E}">
        <p14:creationId xmlns:p14="http://schemas.microsoft.com/office/powerpoint/2010/main" val="327850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46</a:t>
            </a:fld>
            <a:endParaRPr lang="en-US"/>
          </a:p>
        </p:txBody>
      </p:sp>
    </p:spTree>
    <p:extLst>
      <p:ext uri="{BB962C8B-B14F-4D97-AF65-F5344CB8AC3E}">
        <p14:creationId xmlns:p14="http://schemas.microsoft.com/office/powerpoint/2010/main" val="291995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19-09-2017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19-09-2017</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gmai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using </a:t>
            </a:r>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Cookie with Name=</a:t>
            </a:r>
            <a:r>
              <a:rPr lang="en-IN" sz="1401" dirty="0">
                <a:solidFill>
                  <a:srgbClr val="FF0000"/>
                </a:solidFill>
              </a:rPr>
              <a:t>JSESSIONID</a:t>
            </a:r>
            <a:r>
              <a:rPr lang="en-IN" sz="1401" dirty="0"/>
              <a:t> </a:t>
            </a:r>
          </a:p>
          <a:p>
            <a:r>
              <a:rPr lang="en-IN" sz="1401" dirty="0"/>
              <a:t>&amp; Value= </a:t>
            </a:r>
            <a:r>
              <a:rPr lang="en-US" sz="1401" dirty="0">
                <a:solidFill>
                  <a:srgbClr val="FF0000"/>
                </a:solidFill>
              </a:rPr>
              <a:t>1234 </a:t>
            </a:r>
            <a:r>
              <a:rPr lang="en-US" sz="1401" dirty="0"/>
              <a:t>is sent to Browser </a:t>
            </a:r>
          </a:p>
          <a:p>
            <a:r>
              <a:rPr lang="en-US" sz="1401" dirty="0"/>
              <a:t>along with </a:t>
            </a:r>
            <a:r>
              <a:rPr lang="en-US" sz="1401" u="sng" dirty="0"/>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Whenever user makes any future </a:t>
            </a:r>
          </a:p>
          <a:p>
            <a:r>
              <a:rPr lang="en-IN" sz="1401" dirty="0"/>
              <a:t>requests, browser will send this </a:t>
            </a:r>
          </a:p>
          <a:p>
            <a:r>
              <a:rPr lang="en-IN" sz="1401" dirty="0"/>
              <a:t>cookie to the servlet container</a:t>
            </a:r>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New Unique Session ID is created &amp; user's </a:t>
            </a:r>
          </a:p>
          <a:p>
            <a:r>
              <a:rPr lang="en-US" sz="1401" b="1" dirty="0">
                <a:latin typeface="Book Antiqua" pitchFamily="18" charset="0"/>
              </a:rPr>
              <a:t>on-going transaction info is stored at server side </a:t>
            </a:r>
          </a:p>
          <a:p>
            <a:r>
              <a:rPr lang="en-US" sz="1401" b="1" dirty="0">
                <a:latin typeface="Book Antiqua" pitchFamily="18" charset="0"/>
              </a:rPr>
              <a:t>using </a:t>
            </a:r>
            <a:r>
              <a:rPr lang="en-US" sz="1401" b="1" u="sng" dirty="0">
                <a:latin typeface="Book Antiqua" pitchFamily="18" charset="0"/>
              </a:rPr>
              <a:t>Session Attributes against this ID</a:t>
            </a:r>
            <a:r>
              <a:rPr lang="en-US" sz="1401" b="1" dirty="0">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dirty="0">
                <a:latin typeface="Book Antiqua" pitchFamily="18" charset="0"/>
              </a:rPr>
              <a:t>If needed, edit the Session Attributes (add / replace / </a:t>
            </a:r>
          </a:p>
          <a:p>
            <a:r>
              <a:rPr lang="en-US" sz="1401" b="1" dirty="0">
                <a:latin typeface="Book Antiqua" pitchFamily="18" charset="0"/>
              </a:rPr>
              <a:t>remove) which are stored against the supplied </a:t>
            </a:r>
          </a:p>
          <a:p>
            <a:r>
              <a:rPr lang="en-US" sz="1401" b="1" dirty="0">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err="1" smtClean="0">
                          <a:latin typeface="Book Antiqua" pitchFamily="18" charset="0"/>
                        </a:rPr>
                        <a:t>myName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564041" y="741801"/>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Cookies ?</a:t>
            </a:r>
          </a:p>
        </p:txBody>
      </p:sp>
      <p:sp>
        <p:nvSpPr>
          <p:cNvPr id="17" name="Rounded Rectangle 16"/>
          <p:cNvSpPr/>
          <p:nvPr/>
        </p:nvSpPr>
        <p:spPr>
          <a:xfrm>
            <a:off x="3779913" y="2109954"/>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779913" y="3690645"/>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a:t>
            </a:r>
          </a:p>
        </p:txBody>
      </p:sp>
      <p:sp>
        <p:nvSpPr>
          <p:cNvPr id="21" name="Rounded Rectangle 20"/>
          <p:cNvSpPr/>
          <p:nvPr/>
        </p:nvSpPr>
        <p:spPr>
          <a:xfrm>
            <a:off x="2339753" y="5260081"/>
            <a:ext cx="2016224"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Returns the </a:t>
            </a:r>
            <a:r>
              <a:rPr lang="en-US" sz="1801" b="1" dirty="0">
                <a:solidFill>
                  <a:schemeClr val="accent1">
                    <a:lumMod val="50000"/>
                  </a:schemeClr>
                </a:solidFill>
              </a:rPr>
              <a:t>Current Session</a:t>
            </a:r>
            <a:r>
              <a:rPr lang="en-US" sz="1801" dirty="0">
                <a:solidFill>
                  <a:schemeClr val="accent1">
                    <a:lumMod val="50000"/>
                  </a:schemeClr>
                </a:solidFill>
              </a:rPr>
              <a:t> Object</a:t>
            </a:r>
          </a:p>
        </p:txBody>
      </p:sp>
      <p:sp>
        <p:nvSpPr>
          <p:cNvPr id="23" name="Rounded Rectangle 22"/>
          <p:cNvSpPr/>
          <p:nvPr/>
        </p:nvSpPr>
        <p:spPr>
          <a:xfrm>
            <a:off x="5220072" y="5260081"/>
            <a:ext cx="3672409"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b="1" dirty="0">
                <a:solidFill>
                  <a:schemeClr val="accent2">
                    <a:lumMod val="50000"/>
                  </a:schemeClr>
                </a:solidFill>
              </a:rPr>
              <a:t>1. getSession() &amp; getSession(true)</a:t>
            </a:r>
          </a:p>
          <a:p>
            <a:r>
              <a:rPr lang="en-US" sz="1801" dirty="0">
                <a:solidFill>
                  <a:schemeClr val="tx1"/>
                </a:solidFill>
              </a:rPr>
              <a:t>Returns the </a:t>
            </a:r>
            <a:r>
              <a:rPr lang="en-US" sz="1801" b="1" dirty="0">
                <a:solidFill>
                  <a:schemeClr val="tx1"/>
                </a:solidFill>
              </a:rPr>
              <a:t>New Session Object</a:t>
            </a:r>
          </a:p>
          <a:p>
            <a:endParaRPr lang="en-US" sz="1801" b="1" dirty="0">
              <a:solidFill>
                <a:schemeClr val="tx1"/>
              </a:solidFill>
            </a:endParaRPr>
          </a:p>
          <a:p>
            <a:r>
              <a:rPr lang="en-US" sz="1801" b="1" dirty="0">
                <a:solidFill>
                  <a:schemeClr val="accent2">
                    <a:lumMod val="50000"/>
                  </a:schemeClr>
                </a:solidFill>
              </a:rPr>
              <a:t>2. getSession(false)</a:t>
            </a:r>
          </a:p>
          <a:p>
            <a:r>
              <a:rPr lang="en-US" sz="1801" dirty="0">
                <a:solidFill>
                  <a:schemeClr val="tx1"/>
                </a:solidFill>
              </a:rPr>
              <a:t>Returns </a:t>
            </a:r>
            <a:r>
              <a:rPr lang="en-US" sz="1801" b="1" dirty="0">
                <a:solidFill>
                  <a:schemeClr val="tx1"/>
                </a:solidFill>
              </a:rPr>
              <a:t>NULL</a:t>
            </a:r>
          </a:p>
        </p:txBody>
      </p:sp>
      <p:cxnSp>
        <p:nvCxnSpPr>
          <p:cNvPr id="6" name="Straight Arrow Connector 5"/>
          <p:cNvCxnSpPr/>
          <p:nvPr/>
        </p:nvCxnSpPr>
        <p:spPr>
          <a:xfrm>
            <a:off x="4774188" y="44624"/>
            <a:ext cx="17589" cy="697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7" idx="0"/>
          </p:cNvCxnSpPr>
          <p:nvPr/>
        </p:nvCxnSpPr>
        <p:spPr>
          <a:xfrm flipH="1">
            <a:off x="4788027" y="1443675"/>
            <a:ext cx="3753" cy="666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7" idx="2"/>
            <a:endCxn id="19" idx="0"/>
          </p:cNvCxnSpPr>
          <p:nvPr/>
        </p:nvCxnSpPr>
        <p:spPr>
          <a:xfrm>
            <a:off x="4788025" y="2905524"/>
            <a:ext cx="0" cy="785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19" idx="2"/>
            <a:endCxn id="21" idx="0"/>
          </p:cNvCxnSpPr>
          <p:nvPr/>
        </p:nvCxnSpPr>
        <p:spPr>
          <a:xfrm rot="5400000">
            <a:off x="3681013" y="4153068"/>
            <a:ext cx="773865" cy="14401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9" idx="2"/>
            <a:endCxn id="23" idx="0"/>
          </p:cNvCxnSpPr>
          <p:nvPr/>
        </p:nvCxnSpPr>
        <p:spPr>
          <a:xfrm rot="16200000" flipH="1">
            <a:off x="5535220" y="3739022"/>
            <a:ext cx="773865" cy="226825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6" idx="1"/>
            <a:endCxn id="19" idx="1"/>
          </p:cNvCxnSpPr>
          <p:nvPr/>
        </p:nvCxnSpPr>
        <p:spPr>
          <a:xfrm rot="10800000" flipH="1" flipV="1">
            <a:off x="3564041" y="1092740"/>
            <a:ext cx="215872" cy="2995692"/>
          </a:xfrm>
          <a:prstGeom prst="bentConnector3">
            <a:avLst>
              <a:gd name="adj1" fmla="val -3821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7" idx="3"/>
            <a:endCxn id="23" idx="0"/>
          </p:cNvCxnSpPr>
          <p:nvPr/>
        </p:nvCxnSpPr>
        <p:spPr>
          <a:xfrm>
            <a:off x="5796136" y="2507739"/>
            <a:ext cx="1260140" cy="27523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851842" y="44625"/>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2298982" y="2405917"/>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444263" y="4525882"/>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4774187" y="3141873"/>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6279097" y="2405917"/>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556585" y="4541450"/>
            <a:ext cx="455574" cy="369460"/>
          </a:xfrm>
          <a:prstGeom prst="rect">
            <a:avLst/>
          </a:prstGeom>
          <a:noFill/>
        </p:spPr>
        <p:txBody>
          <a:bodyPr wrap="none" rtlCol="0">
            <a:spAutoFit/>
          </a:bodyPr>
          <a:lstStyle/>
          <a:p>
            <a:r>
              <a:rPr lang="en-US" sz="1801" dirty="0"/>
              <a:t>No</a:t>
            </a:r>
          </a:p>
        </p:txBody>
      </p:sp>
    </p:spTree>
    <p:extLst>
      <p:ext uri="{BB962C8B-B14F-4D97-AF65-F5344CB8AC3E}">
        <p14:creationId xmlns:p14="http://schemas.microsoft.com/office/powerpoint/2010/main" val="1016043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879986" y="164313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924142" y="3696993"/>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2631924"/>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2790145527"/>
              </p:ext>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1">
                              <a:lumMod val="50000"/>
                            </a:schemeClr>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lumMod val="50000"/>
                            </a:schemeClr>
                          </a:solidFill>
                        </a:rPr>
                        <a:t>Current Session</a:t>
                      </a:r>
                      <a:r>
                        <a:rPr lang="en-US" sz="1800" dirty="0" smtClean="0">
                          <a:solidFill>
                            <a:schemeClr val="accent1">
                              <a:lumMod val="50000"/>
                            </a:schemeClr>
                          </a:solidFill>
                        </a:rPr>
                        <a:t> </a:t>
                      </a:r>
                      <a:r>
                        <a:rPr lang="en-US" sz="1800" b="1" dirty="0" smtClean="0">
                          <a:solidFill>
                            <a:schemeClr val="accent1">
                              <a:lumMod val="50000"/>
                            </a:schemeClr>
                          </a:solidFill>
                        </a:rPr>
                        <a:t>Object</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54829" y="4791504"/>
            <a:ext cx="2043141" cy="646587"/>
          </a:xfrm>
          <a:prstGeom prst="rect">
            <a:avLst/>
          </a:prstGeom>
        </p:spPr>
        <p:txBody>
          <a:bodyPr wrap="square">
            <a:spAutoFit/>
          </a:bodyPr>
          <a:lstStyle/>
          <a:p>
            <a:pPr>
              <a:defRPr/>
            </a:pPr>
            <a:r>
              <a:rPr lang="en-US" sz="1801" b="1" dirty="0">
                <a:solidFill>
                  <a:schemeClr val="accent2">
                    <a:lumMod val="50000"/>
                  </a:schemeClr>
                </a:solidFill>
              </a:rPr>
              <a:t>getSession() </a:t>
            </a:r>
          </a:p>
          <a:p>
            <a:pPr>
              <a:defRPr/>
            </a:pPr>
            <a:r>
              <a:rPr lang="en-US" sz="1801" b="1" dirty="0">
                <a:solidFill>
                  <a:schemeClr val="accent2">
                    <a:lumMod val="50000"/>
                  </a:schemeClr>
                </a:solidFill>
              </a:rPr>
              <a:t>getSession(true)</a:t>
            </a:r>
          </a:p>
        </p:txBody>
      </p: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solidFill>
                  <a:schemeClr val="accent2">
                    <a:lumMod val="50000"/>
                  </a:schemeClr>
                </a:solidFill>
              </a:rPr>
              <a:t>getSession(false)</a:t>
            </a:r>
          </a:p>
        </p:txBody>
      </p:sp>
      <p:cxnSp>
        <p:nvCxnSpPr>
          <p:cNvPr id="6" name="Straight Connector 5"/>
          <p:cNvCxnSpPr/>
          <p:nvPr/>
        </p:nvCxnSpPr>
        <p:spPr>
          <a:xfrm>
            <a:off x="323529" y="5661249"/>
            <a:ext cx="259228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dirty="0"/>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dirty="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5236" y="2084432"/>
            <a:ext cx="3252802" cy="646587"/>
          </a:xfrm>
          <a:prstGeom prst="rect">
            <a:avLst/>
          </a:prstGeom>
          <a:noFill/>
        </p:spPr>
        <p:txBody>
          <a:bodyPr wrap="square" rtlCol="0">
            <a:spAutoFit/>
          </a:bodyPr>
          <a:lstStyle/>
          <a:p>
            <a:r>
              <a:rPr lang="en-US" sz="1801" b="1" dirty="0" smtClean="0"/>
              <a:t>public void init (ServletConfig)</a:t>
            </a:r>
          </a:p>
          <a:p>
            <a:r>
              <a:rPr lang="en-US" sz="1801" b="1" dirty="0"/>
              <a:t>t</a:t>
            </a:r>
            <a:r>
              <a:rPr lang="en-US" sz="1801" b="1" dirty="0" smtClean="0"/>
              <a:t>hrows ServletException</a:t>
            </a:r>
          </a:p>
        </p:txBody>
      </p:sp>
      <p:sp>
        <p:nvSpPr>
          <p:cNvPr id="9" name="TextBox 8"/>
          <p:cNvSpPr txBox="1"/>
          <p:nvPr/>
        </p:nvSpPr>
        <p:spPr>
          <a:xfrm>
            <a:off x="2463488" y="123619"/>
            <a:ext cx="141177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541544" y="3905717"/>
            <a:ext cx="3818251" cy="1200842"/>
          </a:xfrm>
          <a:prstGeom prst="rect">
            <a:avLst/>
          </a:prstGeom>
          <a:noFill/>
        </p:spPr>
        <p:txBody>
          <a:bodyPr wrap="square" rtlCol="0">
            <a:spAutoFit/>
          </a:bodyPr>
          <a:lstStyle/>
          <a:p>
            <a:r>
              <a:rPr lang="en-US" sz="1801" b="1" dirty="0" smtClean="0"/>
              <a:t>public void service (ServletRequest, </a:t>
            </a:r>
          </a:p>
          <a:p>
            <a:r>
              <a:rPr lang="en-US" sz="1801" b="1" dirty="0"/>
              <a:t> </a:t>
            </a:r>
            <a:r>
              <a:rPr lang="en-US" sz="1801" b="1" dirty="0" smtClean="0"/>
              <a:t>                                  ServletResponse)</a:t>
            </a:r>
          </a:p>
          <a:p>
            <a:r>
              <a:rPr lang="en-US" sz="1801" b="1" dirty="0" smtClean="0"/>
              <a:t>throws </a:t>
            </a:r>
            <a:r>
              <a:rPr lang="en-US" sz="1801" b="1" dirty="0"/>
              <a:t>ServletException</a:t>
            </a:r>
            <a:r>
              <a:rPr lang="en-US" sz="1801" b="1" dirty="0" smtClean="0"/>
              <a:t>, </a:t>
            </a:r>
          </a:p>
          <a:p>
            <a:r>
              <a:rPr lang="en-US" sz="1801" b="1" dirty="0"/>
              <a:t> </a:t>
            </a:r>
            <a:r>
              <a:rPr lang="en-US" sz="1801" b="1" dirty="0" smtClean="0"/>
              <a:t>             IOException</a:t>
            </a:r>
          </a:p>
        </p:txBody>
      </p:sp>
      <p:sp>
        <p:nvSpPr>
          <p:cNvPr id="11" name="TextBox 10"/>
          <p:cNvSpPr txBox="1"/>
          <p:nvPr/>
        </p:nvSpPr>
        <p:spPr>
          <a:xfrm>
            <a:off x="1612869" y="5919421"/>
            <a:ext cx="2262395" cy="369460"/>
          </a:xfrm>
          <a:prstGeom prst="rect">
            <a:avLst/>
          </a:prstGeom>
          <a:noFill/>
        </p:spPr>
        <p:txBody>
          <a:bodyPr wrap="square" rtlCol="0">
            <a:spAutoFit/>
          </a:bodyPr>
          <a:lstStyle/>
          <a:p>
            <a:r>
              <a:rPr lang="en-US" sz="1801" b="1" dirty="0"/>
              <a:t>public void destroy </a:t>
            </a:r>
            <a:r>
              <a:rPr lang="en-US" sz="1801" b="1" dirty="0" smtClean="0"/>
              <a:t>()</a:t>
            </a:r>
          </a:p>
        </p:txBody>
      </p:sp>
      <p:sp>
        <p:nvSpPr>
          <p:cNvPr id="12" name="TextBox 11"/>
          <p:cNvSpPr txBox="1"/>
          <p:nvPr/>
        </p:nvSpPr>
        <p:spPr>
          <a:xfrm>
            <a:off x="-103738"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6171"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5471"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21539"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6171"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5204738" y="124931"/>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5461938"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5352897"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5387445"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42675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7236756" y="3356149"/>
            <a:ext cx="1927106" cy="2309350"/>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pPr algn="ctr"/>
            <a:r>
              <a:rPr lang="en-US" sz="1801" b="1" dirty="0" smtClean="0"/>
              <a:t>One of 7</a:t>
            </a:r>
          </a:p>
          <a:p>
            <a:pPr algn="ctr"/>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8025321" y="374270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8028567" y="4580034"/>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5873"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16520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88327"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8802" y="1677209"/>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57156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49277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38" name="Straight Arrow Connector 37"/>
          <p:cNvCxnSpPr/>
          <p:nvPr/>
        </p:nvCxnSpPr>
        <p:spPr>
          <a:xfrm flipH="1">
            <a:off x="6986732" y="491397"/>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H="1">
            <a:off x="4829066" y="460812"/>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90"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a:t>
            </a:r>
            <a:r>
              <a:rPr lang="en-US" sz="1801" dirty="0">
                <a:solidFill>
                  <a:schemeClr val="accent6">
                    <a:lumMod val="50000"/>
                  </a:schemeClr>
                </a:solidFill>
              </a:rPr>
              <a:t>Servlet </a:t>
            </a:r>
            <a:r>
              <a:rPr lang="en-US" sz="1801" dirty="0" smtClean="0">
                <a:solidFill>
                  <a:schemeClr val="accent6">
                    <a:lumMod val="50000"/>
                  </a:schemeClr>
                </a:solidFill>
              </a:rPr>
              <a:t>i.e. Java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4327723" cy="369460"/>
          </a:xfrm>
          <a:prstGeom prst="rect">
            <a:avLst/>
          </a:prstGeom>
        </p:spPr>
        <p:txBody>
          <a:bodyPr wrap="none">
            <a:spAutoFit/>
          </a:bodyPr>
          <a:lstStyle/>
          <a:p>
            <a:r>
              <a:rPr lang="en-US" sz="1801" b="1" dirty="0" smtClean="0">
                <a:solidFill>
                  <a:srgbClr val="00B050"/>
                </a:solidFill>
              </a:rPr>
              <a:t>Can Override (</a:t>
            </a:r>
            <a:r>
              <a:rPr lang="en-US" sz="1801" b="1" dirty="0" smtClean="0">
                <a:solidFill>
                  <a:srgbClr val="FF0000"/>
                </a:solidFill>
              </a:rPr>
              <a:t>but we should not</a:t>
            </a:r>
            <a:r>
              <a:rPr lang="en-US" sz="1801" b="1" dirty="0" smtClean="0">
                <a:solidFill>
                  <a:srgbClr val="00B050"/>
                </a:solidFill>
              </a:rPr>
              <a:t>)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27548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flipV="1">
            <a:off x="1805726" y="765010"/>
            <a:ext cx="2280430" cy="26514"/>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2699792" y="2775710"/>
            <a:ext cx="1340520"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flipV="1">
            <a:off x="2699792" y="3381128"/>
            <a:ext cx="1352197" cy="9919"/>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2555776" y="4467993"/>
            <a:ext cx="1543632"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1805726" y="5267247"/>
            <a:ext cx="2267178"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79712" y="870249"/>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1895061" y="249018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1947460" y="4471592"/>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5284576" y="240732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5364088" y="4388732"/>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stCxn id="34" idx="2"/>
            <a:endCxn id="2" idx="0"/>
          </p:cNvCxnSpPr>
          <p:nvPr/>
        </p:nvCxnSpPr>
        <p:spPr>
          <a:xfrm>
            <a:off x="2879812" y="371486"/>
            <a:ext cx="0" cy="498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2879812" y="1784649"/>
            <a:ext cx="6931" cy="70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3878424" y="2947389"/>
            <a:ext cx="1406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2"/>
            <a:endCxn id="17" idx="0"/>
          </p:cNvCxnSpPr>
          <p:nvPr/>
        </p:nvCxnSpPr>
        <p:spPr>
          <a:xfrm>
            <a:off x="6796744" y="3487449"/>
            <a:ext cx="7504" cy="90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1"/>
            <a:endCxn id="15" idx="3"/>
          </p:cNvCxnSpPr>
          <p:nvPr/>
        </p:nvCxnSpPr>
        <p:spPr>
          <a:xfrm flipH="1">
            <a:off x="3825416" y="4928792"/>
            <a:ext cx="15386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15" idx="0"/>
          </p:cNvCxnSpPr>
          <p:nvPr/>
        </p:nvCxnSpPr>
        <p:spPr>
          <a:xfrm flipH="1">
            <a:off x="2886438" y="3404589"/>
            <a:ext cx="305" cy="10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2886438" y="5385992"/>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390713" y="2026"/>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2300400" y="616787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4316422" y="2577929"/>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2879811" y="36849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843808" y="0"/>
            <a:ext cx="6300192" cy="685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cxnSp>
        <p:nvCxnSpPr>
          <p:cNvPr id="22" name="Straight Arrow Connector 21"/>
          <p:cNvCxnSpPr/>
          <p:nvPr/>
        </p:nvCxnSpPr>
        <p:spPr>
          <a:xfrm>
            <a:off x="44797" y="702116"/>
            <a:ext cx="3447083"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24714" y="-27384"/>
            <a:ext cx="5579734" cy="461665"/>
          </a:xfrm>
          <a:prstGeom prst="rect">
            <a:avLst/>
          </a:prstGeom>
          <a:noFill/>
        </p:spPr>
        <p:txBody>
          <a:bodyPr wrap="none" rtlCol="0">
            <a:spAutoFit/>
          </a:bodyPr>
          <a:lstStyle/>
          <a:p>
            <a:pPr algn="ctr"/>
            <a:r>
              <a:rPr lang="en-US" sz="2400" b="1" u="sng" dirty="0" smtClean="0"/>
              <a:t>Gmail (Assume it’s a J2EE Web Application</a:t>
            </a:r>
            <a:endParaRPr lang="en-US" sz="2400" b="1" u="sng" dirty="0"/>
          </a:p>
        </p:txBody>
      </p:sp>
      <p:cxnSp>
        <p:nvCxnSpPr>
          <p:cNvPr id="26" name="Straight Arrow Connector 25"/>
          <p:cNvCxnSpPr/>
          <p:nvPr/>
        </p:nvCxnSpPr>
        <p:spPr>
          <a:xfrm>
            <a:off x="44797" y="97149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746643" y="5097127"/>
            <a:ext cx="5378440" cy="369460"/>
          </a:xfrm>
          <a:prstGeom prst="rect">
            <a:avLst/>
          </a:prstGeom>
          <a:noFill/>
        </p:spPr>
        <p:txBody>
          <a:bodyPr wrap="square" rtlCol="0">
            <a:spAutoFit/>
          </a:bodyPr>
          <a:lstStyle/>
          <a:p>
            <a:r>
              <a:rPr lang="en-US" sz="1801" b="1" dirty="0"/>
              <a:t>3. </a:t>
            </a:r>
            <a:r>
              <a:rPr lang="en-US" sz="1801" b="1" dirty="0" smtClean="0"/>
              <a:t>SearchMailServlet  extends </a:t>
            </a:r>
            <a:r>
              <a:rPr lang="en-US" sz="1801" b="1" dirty="0"/>
              <a:t>GenericServlet</a:t>
            </a:r>
          </a:p>
        </p:txBody>
      </p:sp>
      <p:cxnSp>
        <p:nvCxnSpPr>
          <p:cNvPr id="35" name="Straight Arrow Connector 34"/>
          <p:cNvCxnSpPr/>
          <p:nvPr/>
        </p:nvCxnSpPr>
        <p:spPr>
          <a:xfrm>
            <a:off x="3304117" y="5314911"/>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752931" y="3803457"/>
            <a:ext cx="4400552" cy="369460"/>
          </a:xfrm>
          <a:prstGeom prst="rect">
            <a:avLst/>
          </a:prstGeom>
          <a:noFill/>
        </p:spPr>
        <p:txBody>
          <a:bodyPr wrap="square" rtlCol="0">
            <a:spAutoFit/>
          </a:bodyPr>
          <a:lstStyle/>
          <a:p>
            <a:r>
              <a:rPr lang="en-US" sz="1801" b="1" dirty="0"/>
              <a:t>3</a:t>
            </a:r>
            <a:r>
              <a:rPr lang="en-US" sz="1801" b="1" dirty="0" smtClean="0"/>
              <a:t>. ComposeMailServlet extends </a:t>
            </a:r>
            <a:r>
              <a:rPr lang="en-US" sz="1801" b="1" dirty="0"/>
              <a:t>HttpServlet</a:t>
            </a:r>
          </a:p>
        </p:txBody>
      </p:sp>
      <p:sp>
        <p:nvSpPr>
          <p:cNvPr id="39" name="TextBox 38"/>
          <p:cNvSpPr txBox="1"/>
          <p:nvPr/>
        </p:nvSpPr>
        <p:spPr>
          <a:xfrm>
            <a:off x="4022911" y="4139660"/>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Generate Popup}</a:t>
            </a:r>
            <a:endParaRPr lang="en-US" sz="1801" b="1" dirty="0">
              <a:solidFill>
                <a:srgbClr val="FF0000"/>
              </a:solidFill>
            </a:endParaRPr>
          </a:p>
        </p:txBody>
      </p:sp>
      <p:cxnSp>
        <p:nvCxnSpPr>
          <p:cNvPr id="41" name="Straight Arrow Connector 40"/>
          <p:cNvCxnSpPr/>
          <p:nvPr/>
        </p:nvCxnSpPr>
        <p:spPr>
          <a:xfrm>
            <a:off x="3275856" y="4088158"/>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60947" y="4437112"/>
            <a:ext cx="4400552" cy="369460"/>
          </a:xfrm>
          <a:prstGeom prst="rect">
            <a:avLst/>
          </a:prstGeom>
          <a:noFill/>
        </p:spPr>
        <p:txBody>
          <a:bodyPr wrap="square" rtlCol="0">
            <a:spAutoFit/>
          </a:bodyPr>
          <a:lstStyle/>
          <a:p>
            <a:r>
              <a:rPr lang="en-US" sz="1801" b="1" dirty="0" smtClean="0"/>
              <a:t>3. SendMailServlet extends </a:t>
            </a:r>
            <a:r>
              <a:rPr lang="en-US" sz="1801" b="1" dirty="0"/>
              <a:t>HttpServlet</a:t>
            </a:r>
          </a:p>
        </p:txBody>
      </p:sp>
      <p:sp>
        <p:nvSpPr>
          <p:cNvPr id="44" name="TextBox 43"/>
          <p:cNvSpPr txBox="1"/>
          <p:nvPr/>
        </p:nvSpPr>
        <p:spPr>
          <a:xfrm>
            <a:off x="4030927" y="4773315"/>
            <a:ext cx="5102172" cy="369460"/>
          </a:xfrm>
          <a:prstGeom prst="rect">
            <a:avLst/>
          </a:prstGeom>
          <a:noFill/>
        </p:spPr>
        <p:txBody>
          <a:bodyPr wrap="square" rtlCol="0">
            <a:spAutoFit/>
          </a:bodyPr>
          <a:lstStyle/>
          <a:p>
            <a:r>
              <a:rPr lang="en-US" sz="1801" b="1" dirty="0" smtClean="0">
                <a:solidFill>
                  <a:srgbClr val="FF0000"/>
                </a:solidFill>
              </a:rPr>
              <a:t>doPost </a:t>
            </a:r>
            <a:r>
              <a:rPr lang="en-US" sz="1801" b="1" dirty="0">
                <a:solidFill>
                  <a:srgbClr val="FF0000"/>
                </a:solidFill>
              </a:rPr>
              <a:t>(HSR, HSR</a:t>
            </a:r>
            <a:r>
              <a:rPr lang="en-US" sz="1801" b="1" dirty="0" smtClean="0">
                <a:solidFill>
                  <a:srgbClr val="FF0000"/>
                </a:solidFill>
              </a:rPr>
              <a:t>) { Logic to Send Mail }</a:t>
            </a:r>
            <a:endParaRPr lang="en-US" sz="1801" b="1" dirty="0">
              <a:solidFill>
                <a:srgbClr val="FF0000"/>
              </a:solidFill>
            </a:endParaRPr>
          </a:p>
        </p:txBody>
      </p:sp>
      <p:cxnSp>
        <p:nvCxnSpPr>
          <p:cNvPr id="47" name="Straight Arrow Connector 46"/>
          <p:cNvCxnSpPr/>
          <p:nvPr/>
        </p:nvCxnSpPr>
        <p:spPr>
          <a:xfrm>
            <a:off x="3283872" y="472181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995936" y="5435804"/>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Search Mail } </a:t>
            </a:r>
            <a:endParaRPr lang="en-US" sz="1801" b="1" dirty="0">
              <a:solidFill>
                <a:srgbClr val="FF0000"/>
              </a:solidFill>
            </a:endParaRPr>
          </a:p>
        </p:txBody>
      </p:sp>
      <p:sp>
        <p:nvSpPr>
          <p:cNvPr id="49" name="TextBox 48"/>
          <p:cNvSpPr txBox="1"/>
          <p:nvPr/>
        </p:nvSpPr>
        <p:spPr>
          <a:xfrm>
            <a:off x="3730064" y="5745199"/>
            <a:ext cx="5378440" cy="369460"/>
          </a:xfrm>
          <a:prstGeom prst="rect">
            <a:avLst/>
          </a:prstGeom>
          <a:noFill/>
        </p:spPr>
        <p:txBody>
          <a:bodyPr wrap="square" rtlCol="0">
            <a:spAutoFit/>
          </a:bodyPr>
          <a:lstStyle/>
          <a:p>
            <a:r>
              <a:rPr lang="en-US" sz="1801" b="1" dirty="0"/>
              <a:t>3. </a:t>
            </a:r>
            <a:r>
              <a:rPr lang="en-US" sz="1801" b="1" dirty="0" smtClean="0"/>
              <a:t>LogoutServlet  extends </a:t>
            </a:r>
            <a:r>
              <a:rPr lang="en-US" sz="1801" b="1" dirty="0"/>
              <a:t>GenericServlet</a:t>
            </a:r>
          </a:p>
        </p:txBody>
      </p:sp>
      <p:cxnSp>
        <p:nvCxnSpPr>
          <p:cNvPr id="50" name="Straight Arrow Connector 49"/>
          <p:cNvCxnSpPr/>
          <p:nvPr/>
        </p:nvCxnSpPr>
        <p:spPr>
          <a:xfrm>
            <a:off x="3287538" y="59629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979357" y="6083876"/>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a:t>
            </a:r>
            <a:r>
              <a:rPr lang="en-US" sz="1801" b="1" dirty="0">
                <a:solidFill>
                  <a:srgbClr val="FF0000"/>
                </a:solidFill>
              </a:rPr>
              <a:t>to Generate Login Page </a:t>
            </a:r>
            <a:r>
              <a:rPr lang="en-US" sz="1801" b="1" dirty="0" smtClean="0">
                <a:solidFill>
                  <a:srgbClr val="FF0000"/>
                </a:solidFill>
              </a:rPr>
              <a:t>} </a:t>
            </a:r>
            <a:endParaRPr lang="en-US" sz="1801" b="1" dirty="0">
              <a:solidFill>
                <a:srgbClr val="FF0000"/>
              </a:solidFill>
            </a:endParaRPr>
          </a:p>
        </p:txBody>
      </p:sp>
      <p:sp>
        <p:nvSpPr>
          <p:cNvPr id="52" name="TextBox 51"/>
          <p:cNvSpPr txBox="1"/>
          <p:nvPr/>
        </p:nvSpPr>
        <p:spPr>
          <a:xfrm>
            <a:off x="-13483" y="404848"/>
            <a:ext cx="3101576" cy="369460"/>
          </a:xfrm>
          <a:prstGeom prst="rect">
            <a:avLst/>
          </a:prstGeom>
          <a:noFill/>
        </p:spPr>
        <p:txBody>
          <a:bodyPr wrap="square" rtlCol="0">
            <a:spAutoFit/>
          </a:bodyPr>
          <a:lstStyle/>
          <a:p>
            <a:r>
              <a:rPr lang="en-US" sz="1801" b="1" dirty="0" smtClean="0"/>
              <a:t>Type </a:t>
            </a:r>
            <a:r>
              <a:rPr lang="en-US" sz="1801" b="1" u="sng" dirty="0" smtClean="0">
                <a:hlinkClick r:id="rId3"/>
              </a:rPr>
              <a:t>www.gmail.com</a:t>
            </a:r>
            <a:r>
              <a:rPr lang="en-US" sz="1801" b="1" dirty="0" smtClean="0"/>
              <a:t> URL</a:t>
            </a:r>
            <a:endParaRPr lang="en-US" sz="1801" b="1" dirty="0"/>
          </a:p>
        </p:txBody>
      </p:sp>
      <p:sp>
        <p:nvSpPr>
          <p:cNvPr id="53" name="TextBox 52"/>
          <p:cNvSpPr txBox="1"/>
          <p:nvPr/>
        </p:nvSpPr>
        <p:spPr>
          <a:xfrm>
            <a:off x="44797" y="971492"/>
            <a:ext cx="1790899" cy="369460"/>
          </a:xfrm>
          <a:prstGeom prst="rect">
            <a:avLst/>
          </a:prstGeom>
          <a:noFill/>
        </p:spPr>
        <p:txBody>
          <a:bodyPr wrap="square" rtlCol="0">
            <a:spAutoFit/>
          </a:bodyPr>
          <a:lstStyle/>
          <a:p>
            <a:r>
              <a:rPr lang="en-US" sz="1801" b="1" dirty="0" smtClean="0"/>
              <a:t>Login Page</a:t>
            </a:r>
            <a:endParaRPr lang="en-US" sz="1801" b="1" dirty="0"/>
          </a:p>
        </p:txBody>
      </p:sp>
      <p:sp>
        <p:nvSpPr>
          <p:cNvPr id="55" name="TextBox 54"/>
          <p:cNvSpPr txBox="1"/>
          <p:nvPr/>
        </p:nvSpPr>
        <p:spPr>
          <a:xfrm>
            <a:off x="138917" y="1700808"/>
            <a:ext cx="3101576" cy="923714"/>
          </a:xfrm>
          <a:prstGeom prst="rect">
            <a:avLst/>
          </a:prstGeom>
          <a:noFill/>
        </p:spPr>
        <p:txBody>
          <a:bodyPr wrap="square" rtlCol="0">
            <a:spAutoFit/>
          </a:bodyPr>
          <a:lstStyle/>
          <a:p>
            <a:r>
              <a:rPr lang="en-US" sz="1801" b="1" dirty="0" smtClean="0"/>
              <a:t>User Name &amp; Password </a:t>
            </a:r>
          </a:p>
          <a:p>
            <a:endParaRPr lang="en-US" sz="1801" b="1" u="sng" dirty="0"/>
          </a:p>
          <a:p>
            <a:r>
              <a:rPr lang="en-US" sz="1801" b="1" dirty="0"/>
              <a:t>Login Page / Inbox </a:t>
            </a:r>
            <a:r>
              <a:rPr lang="en-US" sz="1801" b="1" dirty="0" smtClean="0"/>
              <a:t>Page</a:t>
            </a:r>
            <a:endParaRPr lang="en-US" sz="1801" b="1" dirty="0"/>
          </a:p>
        </p:txBody>
      </p:sp>
      <p:cxnSp>
        <p:nvCxnSpPr>
          <p:cNvPr id="56" name="Straight Arrow Connector 55"/>
          <p:cNvCxnSpPr/>
          <p:nvPr/>
        </p:nvCxnSpPr>
        <p:spPr>
          <a:xfrm>
            <a:off x="20733" y="2001144"/>
            <a:ext cx="3399139" cy="2095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8279" y="227930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3588179" y="532759"/>
            <a:ext cx="3993452" cy="12864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smtClean="0"/>
              <a:t>LoginPageServlet  </a:t>
            </a:r>
            <a:r>
              <a:rPr lang="en-US" sz="1801" b="1" dirty="0"/>
              <a:t>extends HttpServlet</a:t>
            </a:r>
            <a:r>
              <a:rPr lang="en-US" sz="1801" b="1" dirty="0" smtClean="0">
                <a:solidFill>
                  <a:srgbClr val="FF0000"/>
                </a:solidFill>
              </a:rPr>
              <a:t> </a:t>
            </a:r>
          </a:p>
          <a:p>
            <a:pPr lvl="1"/>
            <a:r>
              <a:rPr lang="en-US" sz="1801" b="1" dirty="0" smtClean="0">
                <a:solidFill>
                  <a:srgbClr val="FF0000"/>
                </a:solidFill>
              </a:rPr>
              <a:t>doGet </a:t>
            </a:r>
            <a:r>
              <a:rPr lang="en-US" sz="1801" b="1" dirty="0">
                <a:solidFill>
                  <a:srgbClr val="FF0000"/>
                </a:solidFill>
              </a:rPr>
              <a:t>(HSR, HSR) { </a:t>
            </a:r>
          </a:p>
          <a:p>
            <a:pPr lvl="1"/>
            <a:r>
              <a:rPr lang="en-US" sz="1801" b="1" dirty="0">
                <a:solidFill>
                  <a:srgbClr val="FF0000"/>
                </a:solidFill>
              </a:rPr>
              <a:t>    //Logic to Generate Login Page </a:t>
            </a:r>
          </a:p>
          <a:p>
            <a:pPr lvl="1"/>
            <a:r>
              <a:rPr lang="en-US" sz="1801" b="1" dirty="0">
                <a:solidFill>
                  <a:srgbClr val="FF0000"/>
                </a:solidFill>
              </a:rPr>
              <a:t>}</a:t>
            </a:r>
          </a:p>
        </p:txBody>
      </p:sp>
      <p:sp>
        <p:nvSpPr>
          <p:cNvPr id="65" name="Rectangle 64"/>
          <p:cNvSpPr/>
          <p:nvPr/>
        </p:nvSpPr>
        <p:spPr>
          <a:xfrm>
            <a:off x="3719676" y="1958131"/>
            <a:ext cx="4032448" cy="1363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a:t>InboxPageServlet extends </a:t>
            </a:r>
            <a:r>
              <a:rPr lang="en-US" sz="1801" b="1" dirty="0" smtClean="0"/>
              <a:t>HttpServlet</a:t>
            </a:r>
          </a:p>
          <a:p>
            <a:pPr lvl="1"/>
            <a:r>
              <a:rPr lang="en-US" sz="1801" b="1" dirty="0">
                <a:solidFill>
                  <a:srgbClr val="FF0000"/>
                </a:solidFill>
              </a:rPr>
              <a:t>doPost (HSR, HSR) { </a:t>
            </a:r>
          </a:p>
          <a:p>
            <a:pPr lvl="1"/>
            <a:r>
              <a:rPr lang="en-US" sz="1801" b="1" dirty="0">
                <a:solidFill>
                  <a:srgbClr val="FF0000"/>
                </a:solidFill>
              </a:rPr>
              <a:t>  // Logic to Generate Inbox Page </a:t>
            </a:r>
          </a:p>
          <a:p>
            <a:pPr lvl="1"/>
            <a:r>
              <a:rPr lang="en-US" sz="1801" b="1" dirty="0" smtClean="0">
                <a:solidFill>
                  <a:srgbClr val="FF0000"/>
                </a:solidFill>
              </a:rPr>
              <a:t>}</a:t>
            </a:r>
            <a:endParaRPr lang="en-US" sz="1801" b="1" dirty="0"/>
          </a:p>
        </p:txBody>
      </p:sp>
    </p:spTree>
    <p:extLst>
      <p:ext uri="{BB962C8B-B14F-4D97-AF65-F5344CB8AC3E}">
        <p14:creationId xmlns:p14="http://schemas.microsoft.com/office/powerpoint/2010/main" val="2142613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5060" y="1373554"/>
            <a:ext cx="1080121" cy="1080121"/>
          </a:xfrm>
          <a:prstGeom prst="rect">
            <a:avLst/>
          </a:prstGeom>
        </p:spPr>
      </p:pic>
      <p:cxnSp>
        <p:nvCxnSpPr>
          <p:cNvPr id="12" name="Straight Arrow Connector 11"/>
          <p:cNvCxnSpPr/>
          <p:nvPr/>
        </p:nvCxnSpPr>
        <p:spPr>
          <a:xfrm>
            <a:off x="983575" y="1774024"/>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1270500" y="1326471"/>
            <a:ext cx="998350" cy="369460"/>
          </a:xfrm>
          <a:prstGeom prst="rect">
            <a:avLst/>
          </a:prstGeom>
          <a:noFill/>
        </p:spPr>
        <p:txBody>
          <a:bodyPr wrap="none" rtlCol="0">
            <a:spAutoFit/>
          </a:bodyPr>
          <a:lstStyle/>
          <a:p>
            <a:r>
              <a:rPr lang="en-US" sz="1801" dirty="0" smtClean="0"/>
              <a:t>Kannada</a:t>
            </a:r>
            <a:endParaRPr lang="en-US" sz="1801" dirty="0"/>
          </a:p>
        </p:txBody>
      </p:sp>
      <p:sp>
        <p:nvSpPr>
          <p:cNvPr id="28" name="TextBox 27"/>
          <p:cNvSpPr txBox="1"/>
          <p:nvPr/>
        </p:nvSpPr>
        <p:spPr>
          <a:xfrm>
            <a:off x="5381670" y="5003884"/>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0" y="2568727"/>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1" y="1373258"/>
            <a:ext cx="1080121" cy="1080121"/>
          </a:xfrm>
          <a:prstGeom prst="rect">
            <a:avLst/>
          </a:prstGeom>
        </p:spPr>
      </p:pic>
      <p:sp>
        <p:nvSpPr>
          <p:cNvPr id="36" name="TextBox 35"/>
          <p:cNvSpPr txBox="1"/>
          <p:nvPr/>
        </p:nvSpPr>
        <p:spPr>
          <a:xfrm>
            <a:off x="2934666" y="4149080"/>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27" name="Straight Arrow Connector 26"/>
          <p:cNvCxnSpPr/>
          <p:nvPr/>
        </p:nvCxnSpPr>
        <p:spPr>
          <a:xfrm flipH="1" flipV="1">
            <a:off x="983576" y="2178173"/>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323531" y="5451419"/>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885743" y="32521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0" name="TextBox 19"/>
          <p:cNvSpPr txBox="1"/>
          <p:nvPr/>
        </p:nvSpPr>
        <p:spPr>
          <a:xfrm>
            <a:off x="1212268" y="2250834"/>
            <a:ext cx="998350" cy="369460"/>
          </a:xfrm>
          <a:prstGeom prst="rect">
            <a:avLst/>
          </a:prstGeom>
          <a:noFill/>
        </p:spPr>
        <p:txBody>
          <a:bodyPr wrap="none" rtlCol="0">
            <a:spAutoFit/>
          </a:bodyPr>
          <a:lstStyle/>
          <a:p>
            <a:r>
              <a:rPr lang="en-US" sz="1801" dirty="0" smtClean="0"/>
              <a:t>Kannada</a:t>
            </a:r>
            <a:endParaRPr lang="en-US" sz="1801" dirty="0"/>
          </a:p>
        </p:txBody>
      </p:sp>
      <p:sp>
        <p:nvSpPr>
          <p:cNvPr id="22" name="TextBox 21"/>
          <p:cNvSpPr txBox="1"/>
          <p:nvPr/>
        </p:nvSpPr>
        <p:spPr>
          <a:xfrm>
            <a:off x="2715076" y="2573062"/>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732" y="1373257"/>
            <a:ext cx="1080121" cy="1080121"/>
          </a:xfrm>
          <a:prstGeom prst="rect">
            <a:avLst/>
          </a:prstGeom>
        </p:spPr>
      </p:pic>
      <p:sp>
        <p:nvSpPr>
          <p:cNvPr id="29" name="TextBox 28"/>
          <p:cNvSpPr txBox="1"/>
          <p:nvPr/>
        </p:nvSpPr>
        <p:spPr>
          <a:xfrm>
            <a:off x="5556748" y="2620294"/>
            <a:ext cx="1020087" cy="369460"/>
          </a:xfrm>
          <a:prstGeom prst="rect">
            <a:avLst/>
          </a:prstGeom>
          <a:noFill/>
        </p:spPr>
        <p:txBody>
          <a:bodyPr wrap="none" rtlCol="0">
            <a:spAutoFit/>
          </a:bodyPr>
          <a:lstStyle/>
          <a:p>
            <a:r>
              <a:rPr lang="en-US" sz="1801" b="1" dirty="0" smtClean="0"/>
              <a:t>Kannada</a:t>
            </a:r>
            <a:endParaRPr lang="en-US" sz="1801" b="1" dirty="0"/>
          </a:p>
        </p:txBody>
      </p:sp>
      <p:sp>
        <p:nvSpPr>
          <p:cNvPr id="32" name="TextBox 31"/>
          <p:cNvSpPr txBox="1"/>
          <p:nvPr/>
        </p:nvSpPr>
        <p:spPr>
          <a:xfrm>
            <a:off x="8088417" y="2568727"/>
            <a:ext cx="1020087" cy="369460"/>
          </a:xfrm>
          <a:prstGeom prst="rect">
            <a:avLst/>
          </a:prstGeom>
          <a:noFill/>
        </p:spPr>
        <p:txBody>
          <a:bodyPr wrap="none" rtlCol="0">
            <a:spAutoFit/>
          </a:bodyPr>
          <a:lstStyle/>
          <a:p>
            <a:r>
              <a:rPr lang="en-US" sz="1801" b="1" dirty="0" smtClean="0"/>
              <a:t>Kannada</a:t>
            </a:r>
            <a:endParaRPr lang="en-US" sz="1801" b="1" dirty="0"/>
          </a:p>
        </p:txBody>
      </p:sp>
      <p:cxnSp>
        <p:nvCxnSpPr>
          <p:cNvPr id="33" name="Straight Arrow Connector 32"/>
          <p:cNvCxnSpPr/>
          <p:nvPr/>
        </p:nvCxnSpPr>
        <p:spPr>
          <a:xfrm>
            <a:off x="3863895"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4150820"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35" name="Straight Arrow Connector 34"/>
          <p:cNvCxnSpPr/>
          <p:nvPr/>
        </p:nvCxnSpPr>
        <p:spPr>
          <a:xfrm flipH="1" flipV="1">
            <a:off x="3863896"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4092588" y="2267452"/>
            <a:ext cx="998350" cy="369460"/>
          </a:xfrm>
          <a:prstGeom prst="rect">
            <a:avLst/>
          </a:prstGeom>
          <a:noFill/>
        </p:spPr>
        <p:txBody>
          <a:bodyPr wrap="none" rtlCol="0">
            <a:spAutoFit/>
          </a:bodyPr>
          <a:lstStyle/>
          <a:p>
            <a:r>
              <a:rPr lang="en-US" sz="1801" dirty="0" smtClean="0"/>
              <a:t>Kannada</a:t>
            </a:r>
            <a:endParaRPr lang="en-US" sz="1801" dirty="0"/>
          </a:p>
        </p:txBody>
      </p:sp>
      <p:cxnSp>
        <p:nvCxnSpPr>
          <p:cNvPr id="38" name="Straight Arrow Connector 37"/>
          <p:cNvCxnSpPr/>
          <p:nvPr/>
        </p:nvCxnSpPr>
        <p:spPr>
          <a:xfrm>
            <a:off x="6528191"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6815116"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41" name="Straight Arrow Connector 40"/>
          <p:cNvCxnSpPr/>
          <p:nvPr/>
        </p:nvCxnSpPr>
        <p:spPr>
          <a:xfrm flipH="1" flipV="1">
            <a:off x="6528192"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6756884" y="2267452"/>
            <a:ext cx="998350" cy="369460"/>
          </a:xfrm>
          <a:prstGeom prst="rect">
            <a:avLst/>
          </a:prstGeom>
          <a:noFill/>
        </p:spPr>
        <p:txBody>
          <a:bodyPr wrap="none" rtlCol="0">
            <a:spAutoFit/>
          </a:bodyPr>
          <a:lstStyle/>
          <a:p>
            <a:r>
              <a:rPr lang="en-US" sz="1801" dirty="0" smtClean="0"/>
              <a:t>Kannada</a:t>
            </a:r>
            <a:endParaRPr lang="en-US" sz="1801" dirty="0"/>
          </a:p>
        </p:txBody>
      </p:sp>
    </p:spTree>
    <p:extLst>
      <p:ext uri="{BB962C8B-B14F-4D97-AF65-F5344CB8AC3E}">
        <p14:creationId xmlns:p14="http://schemas.microsoft.com/office/powerpoint/2010/main" val="717307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11960" y="4293096"/>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053917" y="5537339"/>
            <a:ext cx="2044278" cy="369460"/>
          </a:xfrm>
          <a:prstGeom prst="rect">
            <a:avLst/>
          </a:prstGeom>
          <a:noFill/>
        </p:spPr>
        <p:txBody>
          <a:bodyPr wrap="none" rtlCol="0">
            <a:spAutoFit/>
          </a:bodyPr>
          <a:lstStyle/>
          <a:p>
            <a:r>
              <a:rPr lang="en-US" sz="1801" b="1" dirty="0"/>
              <a:t>Raw Http Response</a:t>
            </a:r>
          </a:p>
        </p:txBody>
      </p:sp>
      <p:sp>
        <p:nvSpPr>
          <p:cNvPr id="8" name="TextBox 7"/>
          <p:cNvSpPr txBox="1"/>
          <p:nvPr/>
        </p:nvSpPr>
        <p:spPr>
          <a:xfrm>
            <a:off x="6300192" y="5338980"/>
            <a:ext cx="1907061" cy="369460"/>
          </a:xfrm>
          <a:prstGeom prst="rect">
            <a:avLst/>
          </a:prstGeom>
          <a:noFill/>
        </p:spPr>
        <p:txBody>
          <a:bodyPr wrap="none" rtlCol="0">
            <a:spAutoFit/>
          </a:bodyPr>
          <a:lstStyle/>
          <a:p>
            <a:r>
              <a:rPr lang="en-US" sz="1801" b="1" dirty="0"/>
              <a:t>Raw Http Request</a:t>
            </a:r>
          </a:p>
        </p:txBody>
      </p:sp>
      <p:sp>
        <p:nvSpPr>
          <p:cNvPr id="9" name="TextBox 8"/>
          <p:cNvSpPr txBox="1"/>
          <p:nvPr/>
        </p:nvSpPr>
        <p:spPr>
          <a:xfrm>
            <a:off x="812271" y="4293096"/>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cxnSp>
        <p:nvCxnSpPr>
          <p:cNvPr id="10" name="Straight Arrow Connector 9"/>
          <p:cNvCxnSpPr/>
          <p:nvPr/>
        </p:nvCxnSpPr>
        <p:spPr>
          <a:xfrm>
            <a:off x="7314071" y="5784691"/>
            <a:ext cx="0" cy="5667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0" y="0"/>
            <a:ext cx="4053917" cy="1869475"/>
          </a:xfrm>
          <a:prstGeom prst="rect">
            <a:avLst/>
          </a:prstGeom>
        </p:spPr>
      </p:pic>
      <p:pic>
        <p:nvPicPr>
          <p:cNvPr id="15" name="Picture 14"/>
          <p:cNvPicPr>
            <a:picLocks noChangeAspect="1"/>
          </p:cNvPicPr>
          <p:nvPr/>
        </p:nvPicPr>
        <p:blipFill>
          <a:blip r:embed="rId3"/>
          <a:stretch>
            <a:fillRect/>
          </a:stretch>
        </p:blipFill>
        <p:spPr>
          <a:xfrm>
            <a:off x="4812954" y="-6950"/>
            <a:ext cx="4331046" cy="1876425"/>
          </a:xfrm>
          <a:prstGeom prst="rect">
            <a:avLst/>
          </a:prstGeom>
        </p:spPr>
      </p:pic>
    </p:spTree>
    <p:extLst>
      <p:ext uri="{BB962C8B-B14F-4D97-AF65-F5344CB8AC3E}">
        <p14:creationId xmlns:p14="http://schemas.microsoft.com/office/powerpoint/2010/main" val="12345124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1" y="2243137"/>
            <a:ext cx="8712969" cy="2914055"/>
          </a:xfrm>
          <a:prstGeom prst="rect">
            <a:avLst/>
          </a:prstGeom>
        </p:spPr>
      </p:pic>
    </p:spTree>
    <p:extLst>
      <p:ext uri="{BB962C8B-B14F-4D97-AF65-F5344CB8AC3E}">
        <p14:creationId xmlns:p14="http://schemas.microsoft.com/office/powerpoint/2010/main" val="126665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694986"/>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objects </a:t>
            </a:r>
            <a:r>
              <a:rPr lang="en-US" sz="1801" dirty="0">
                <a:latin typeface="Book Antiqua" pitchFamily="18" charset="0"/>
              </a:rPr>
              <a:t>(i.e. </a:t>
            </a:r>
            <a:r>
              <a:rPr lang="en-US" sz="1801" b="1" u="sng" dirty="0">
                <a:latin typeface="Book Antiqua" pitchFamily="18" charset="0"/>
              </a:rPr>
              <a:t>forward happens at Server side</a:t>
            </a:r>
            <a:r>
              <a:rPr lang="en-US" sz="1801" dirty="0">
                <a:latin typeface="Book Antiqua" pitchFamily="18" charset="0"/>
              </a:rPr>
              <a:t>). 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scene. 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dirty="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0016" y="2330307"/>
            <a:ext cx="3423511" cy="2093522"/>
          </a:xfrm>
          <a:prstGeom prst="rect">
            <a:avLst/>
          </a:prstGeom>
          <a:noFill/>
        </p:spPr>
        <p:txBody>
          <a:bodyPr wrap="square" rtlCol="0">
            <a:spAutoFit/>
          </a:bodyPr>
          <a:lstStyle/>
          <a:p>
            <a:r>
              <a:rPr lang="en-IN" sz="2000" b="1" u="sng" dirty="0"/>
              <a:t>Key </a:t>
            </a:r>
            <a:r>
              <a:rPr lang="en-IN" sz="2000" b="1" u="sng" dirty="0" smtClean="0"/>
              <a:t>elements / components of </a:t>
            </a:r>
          </a:p>
          <a:p>
            <a:r>
              <a:rPr lang="en-IN" sz="2000" b="1" u="sng" dirty="0" smtClean="0"/>
              <a:t>HTTP Request are :</a:t>
            </a:r>
          </a:p>
          <a:p>
            <a:endParaRPr lang="en-IN" sz="1801" b="1" dirty="0"/>
          </a:p>
          <a:p>
            <a:pPr marL="342904" indent="-342904">
              <a:buFont typeface="+mj-lt"/>
              <a:buAutoNum type="arabicPeriod"/>
            </a:pPr>
            <a:r>
              <a:rPr lang="en-IN" sz="1801" b="1" dirty="0">
                <a:solidFill>
                  <a:srgbClr val="FF0000"/>
                </a:solidFill>
              </a:rPr>
              <a:t>URL</a:t>
            </a: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5632478" y="2191744"/>
            <a:ext cx="3525241" cy="2370649"/>
          </a:xfrm>
          <a:prstGeom prst="rect">
            <a:avLst/>
          </a:prstGeom>
          <a:noFill/>
        </p:spPr>
        <p:txBody>
          <a:bodyPr wrap="square" rtlCol="0">
            <a:spAutoFit/>
          </a:bodyPr>
          <a:lstStyle/>
          <a:p>
            <a:r>
              <a:rPr lang="en-IN" sz="2000" b="1" u="sng" dirty="0"/>
              <a:t>Key elements </a:t>
            </a:r>
            <a:r>
              <a:rPr lang="en-IN" sz="2000" b="1" u="sng" dirty="0" smtClean="0"/>
              <a:t>/components of </a:t>
            </a:r>
          </a:p>
          <a:p>
            <a:r>
              <a:rPr lang="en-IN" sz="2000" b="1" u="sng" dirty="0" smtClean="0"/>
              <a:t>HTTP </a:t>
            </a:r>
            <a:r>
              <a:rPr lang="en-IN" sz="2000" b="1" u="sng" dirty="0"/>
              <a:t>Response are :</a:t>
            </a:r>
          </a:p>
          <a:p>
            <a:pPr lvl="0"/>
            <a:endParaRPr lang="en-IN" sz="1801" b="1" dirty="0"/>
          </a:p>
          <a:p>
            <a:pPr marL="342904" indent="-342904">
              <a:buFont typeface="+mj-lt"/>
              <a:buAutoNum type="arabicPeriod"/>
            </a:pPr>
            <a:r>
              <a:rPr lang="en-IN" sz="1801" b="1" dirty="0">
                <a:solidFill>
                  <a:srgbClr val="FF0000"/>
                </a:solidFill>
              </a:rPr>
              <a:t>Status </a:t>
            </a:r>
            <a:r>
              <a:rPr lang="en-IN" sz="1801" b="1" dirty="0" smtClean="0">
                <a:solidFill>
                  <a:srgbClr val="FF0000"/>
                </a:solidFill>
              </a:rPr>
              <a:t>code</a:t>
            </a:r>
          </a:p>
          <a:p>
            <a:pPr marL="342904" indent="-342904">
              <a:buFont typeface="+mj-lt"/>
              <a:buAutoNum type="arabicPeriod"/>
            </a:pPr>
            <a:r>
              <a:rPr lang="en-IN" sz="1801" b="1" dirty="0" smtClean="0"/>
              <a:t>Content Type </a:t>
            </a:r>
            <a:r>
              <a:rPr lang="en-IN" sz="1801" b="1" dirty="0"/>
              <a:t>(if any</a:t>
            </a:r>
            <a:r>
              <a:rPr lang="en-IN" sz="1801" b="1" dirty="0" smtClean="0"/>
              <a:t>)</a:t>
            </a:r>
            <a:endParaRPr lang="en-IN" sz="1801" b="1" dirty="0"/>
          </a:p>
          <a:p>
            <a:pPr marL="342904" indent="-342904">
              <a:buFont typeface="+mj-lt"/>
              <a:buAutoNum type="arabicPeriod"/>
            </a:pPr>
            <a:r>
              <a:rPr lang="en-IN" sz="1801" b="1" dirty="0" smtClean="0"/>
              <a:t>Actual Content (if any)</a:t>
            </a:r>
          </a:p>
          <a:p>
            <a:pPr marL="342904" indent="-342904">
              <a:buFont typeface="+mj-lt"/>
              <a:buAutoNum type="arabicPeriod"/>
            </a:pPr>
            <a:r>
              <a:rPr lang="en-IN" sz="1801" b="1" dirty="0" smtClean="0"/>
              <a:t>Cookies </a:t>
            </a:r>
            <a:r>
              <a:rPr lang="en-IN" sz="1801" b="1" dirty="0"/>
              <a:t>(if any)</a:t>
            </a:r>
          </a:p>
          <a:p>
            <a:pPr marL="342904" indent="-342904">
              <a:buAutoNum type="arabicPeriod" startAt="4"/>
            </a:pPr>
            <a:endParaRPr lang="en-IN" sz="180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5929</TotalTime>
  <Words>3038</Words>
  <Application>Microsoft Office PowerPoint</Application>
  <PresentationFormat>On-screen Show (4:3)</PresentationFormat>
  <Paragraphs>823</Paragraphs>
  <Slides>48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482</cp:revision>
  <dcterms:created xsi:type="dcterms:W3CDTF">2012-08-29T09:00:19Z</dcterms:created>
  <dcterms:modified xsi:type="dcterms:W3CDTF">2017-09-19T04:54:13Z</dcterms:modified>
</cp:coreProperties>
</file>