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3" r:id="rId9"/>
    <p:sldId id="269" r:id="rId10"/>
    <p:sldId id="261" r:id="rId11"/>
    <p:sldId id="265" r:id="rId12"/>
    <p:sldId id="270" r:id="rId13"/>
    <p:sldId id="273" r:id="rId14"/>
    <p:sldId id="274" r:id="rId15"/>
    <p:sldId id="275" r:id="rId16"/>
    <p:sldId id="271" r:id="rId17"/>
    <p:sldId id="276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 varScale="1">
        <p:scale>
          <a:sx n="44" d="100"/>
          <a:sy n="44" d="100"/>
        </p:scale>
        <p:origin x="2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D092-AA32-47FD-A3B8-B596200EDF72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EBF9-3739-462A-9A6B-753E976C32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EBF9-3739-462A-9A6B-753E976C323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82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6051-FFD2-452A-BD54-D93C9370132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3DB2-8584-4A29-AE77-CA7BC9302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tudentsApp/changePassword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grainge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localhost:8080/studentsApp/changePassword.html" TargetMode="External"/><Relationship Id="rId4" Type="http://schemas.openxmlformats.org/officeDocument/2006/relationships/hyperlink" Target="http://www.grainger.com/search?searchQuery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localhost:8080/studentsApp/changePassword.html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chemeClr val="accent4">
                    <a:lumMod val="50000"/>
                  </a:schemeClr>
                </a:solidFill>
              </a:rPr>
              <a:t>Servlet Practical Exercise 1</a:t>
            </a:r>
          </a:p>
          <a:p>
            <a:pPr algn="l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Create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 html form as show bellow..</a:t>
            </a:r>
          </a:p>
          <a:p>
            <a:pPr algn="l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</a:p>
          <a:p>
            <a:pPr algn="l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CreateProfile.html</a:t>
            </a:r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5181600" cy="507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ASSIGNMENT 4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 html page as show bellow..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Login.html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 data should be mandatory.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5437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3400"/>
            <a:ext cx="7620000" cy="5943600"/>
          </a:xfrm>
        </p:spPr>
        <p:txBody>
          <a:bodyPr/>
          <a:lstStyle/>
          <a:p>
            <a:pPr algn="l"/>
            <a:r>
              <a:rPr lang="en-US" dirty="0" smtClean="0"/>
              <a:t>Create a </a:t>
            </a:r>
            <a:r>
              <a:rPr lang="en-US" dirty="0" err="1" smtClean="0"/>
              <a:t>servlet</a:t>
            </a:r>
            <a:r>
              <a:rPr lang="en-US" dirty="0" smtClean="0"/>
              <a:t> which takes </a:t>
            </a:r>
            <a:r>
              <a:rPr lang="en-US" dirty="0" err="1" smtClean="0"/>
              <a:t>regno</a:t>
            </a:r>
            <a:r>
              <a:rPr lang="en-US" dirty="0" smtClean="0"/>
              <a:t> and password from the user (login.html).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The program should check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regno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 smtClean="0"/>
              <a:t> are correct.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Yes </a:t>
            </a:r>
            <a:r>
              <a:rPr lang="en-US" dirty="0" smtClean="0"/>
              <a:t>then check whether that user in admin user or normal user</a:t>
            </a:r>
          </a:p>
          <a:p>
            <a:pPr marL="514350" indent="-514350" algn="l"/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/>
              <a:t>)</a:t>
            </a:r>
            <a:r>
              <a:rPr lang="en-US" dirty="0" smtClean="0"/>
              <a:t> If admin user print as shown bellow.</a:t>
            </a:r>
          </a:p>
          <a:p>
            <a:pPr marL="514350" indent="-514350" algn="l"/>
            <a:r>
              <a:rPr lang="en-US" dirty="0"/>
              <a:t> </a:t>
            </a:r>
            <a:r>
              <a:rPr lang="en-US" dirty="0" smtClean="0"/>
              <a:t>     ii) If normal user print his details</a:t>
            </a:r>
          </a:p>
          <a:p>
            <a:pPr marL="514350" indent="-514350" algn="l"/>
            <a:r>
              <a:rPr lang="en-US" dirty="0" smtClean="0"/>
              <a:t>3.   If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print the error message on the browser.</a:t>
            </a:r>
          </a:p>
          <a:p>
            <a:pPr marL="514350" indent="-514350" algn="l"/>
            <a:endParaRPr lang="en-US" dirty="0" smtClean="0"/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905000"/>
            <a:ext cx="2362200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LoginServlet</a:t>
            </a:r>
            <a:endParaRPr lang="en-US" b="1" dirty="0" smtClean="0"/>
          </a:p>
          <a:p>
            <a:pPr algn="ctr"/>
            <a:r>
              <a:rPr lang="en-US" b="1" dirty="0" smtClean="0"/>
              <a:t>Extends </a:t>
            </a:r>
            <a:r>
              <a:rPr lang="en-US" b="1" dirty="0" err="1" smtClean="0"/>
              <a:t>HttpServlet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181600" y="1905000"/>
            <a:ext cx="914400" cy="759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2209800"/>
            <a:ext cx="53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964181" y="3208020"/>
            <a:ext cx="777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81400"/>
            <a:ext cx="4876800" cy="190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Select * from students_info si,guardian_info </a:t>
            </a:r>
            <a:r>
              <a:rPr lang="en-US" sz="1100" b="1" dirty="0" err="1" smtClean="0"/>
              <a:t>gi,students_otherinfo</a:t>
            </a:r>
            <a:r>
              <a:rPr lang="en-US" sz="1100" b="1" dirty="0" smtClean="0"/>
              <a:t> soi where si.regno=gi.regno and gi.regno=soi.regno and soi.regno=? and </a:t>
            </a:r>
            <a:r>
              <a:rPr lang="en-US" sz="1100" b="1" dirty="0" err="1" smtClean="0"/>
              <a:t>soi.password</a:t>
            </a:r>
            <a:r>
              <a:rPr lang="en-US" sz="1100" b="1" dirty="0" smtClean="0"/>
              <a:t>=?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sp>
        <p:nvSpPr>
          <p:cNvPr id="14" name="Left Brace 13"/>
          <p:cNvSpPr/>
          <p:nvPr/>
        </p:nvSpPr>
        <p:spPr>
          <a:xfrm flipH="1">
            <a:off x="2590800" y="3657600"/>
            <a:ext cx="304800" cy="130410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hape 19"/>
          <p:cNvCxnSpPr/>
          <p:nvPr/>
        </p:nvCxnSpPr>
        <p:spPr>
          <a:xfrm>
            <a:off x="1981200" y="1368617"/>
            <a:ext cx="1257300" cy="5363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4800600" y="2283823"/>
            <a:ext cx="381000" cy="1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2"/>
          </p:cNvCxnSpPr>
          <p:nvPr/>
        </p:nvCxnSpPr>
        <p:spPr>
          <a:xfrm flipV="1">
            <a:off x="6096000" y="2256655"/>
            <a:ext cx="365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042557" y="1310243"/>
            <a:ext cx="6392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2362200" cy="90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67350"/>
            <a:ext cx="6105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Straight Connector 37"/>
          <p:cNvCxnSpPr/>
          <p:nvPr/>
        </p:nvCxnSpPr>
        <p:spPr>
          <a:xfrm>
            <a:off x="457200" y="5715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76600"/>
            <a:ext cx="1938406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81925" y="2781300"/>
            <a:ext cx="13620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Straight Arrow Connector 35"/>
          <p:cNvCxnSpPr/>
          <p:nvPr/>
        </p:nvCxnSpPr>
        <p:spPr>
          <a:xfrm rot="16200000" flipH="1">
            <a:off x="2971800" y="2743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29000" y="281940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doPost</a:t>
            </a:r>
            <a:r>
              <a:rPr lang="en-US" sz="1200" b="1" dirty="0" smtClean="0"/>
              <a:t>(HSR,HSR)</a:t>
            </a:r>
          </a:p>
          <a:p>
            <a:r>
              <a:rPr lang="en-US" sz="1200" b="1" dirty="0" smtClean="0"/>
              <a:t>Get  the form data</a:t>
            </a:r>
          </a:p>
          <a:p>
            <a:r>
              <a:rPr lang="en-US" sz="1200" b="1" dirty="0" smtClean="0"/>
              <a:t>Use JDBC to interact with database </a:t>
            </a:r>
          </a:p>
          <a:p>
            <a:endParaRPr lang="en-IN" sz="1200" dirty="0"/>
          </a:p>
        </p:txBody>
      </p:sp>
      <p:sp>
        <p:nvSpPr>
          <p:cNvPr id="46" name="Rectangle 45"/>
          <p:cNvSpPr/>
          <p:nvPr/>
        </p:nvSpPr>
        <p:spPr>
          <a:xfrm>
            <a:off x="6477000" y="1905000"/>
            <a:ext cx="914400" cy="759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47" name="Straight Arrow Connector 46"/>
          <p:cNvCxnSpPr>
            <a:stCxn id="46" idx="3"/>
            <a:endCxn id="6" idx="2"/>
          </p:cNvCxnSpPr>
          <p:nvPr/>
        </p:nvCxnSpPr>
        <p:spPr>
          <a:xfrm flipV="1">
            <a:off x="7391400" y="2256655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72400" y="1371600"/>
            <a:ext cx="12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BECM3_Db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14" idx="1"/>
          </p:cNvCxnSpPr>
          <p:nvPr/>
        </p:nvCxnSpPr>
        <p:spPr>
          <a:xfrm rot="16200000" flipV="1">
            <a:off x="2802528" y="4402728"/>
            <a:ext cx="71954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23622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0"/>
          </p:cNvCxnSpPr>
          <p:nvPr/>
        </p:nvCxnSpPr>
        <p:spPr>
          <a:xfrm rot="5400000">
            <a:off x="2324100" y="3390900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2400" y="152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in html page </a:t>
            </a:r>
          </a:p>
          <a:p>
            <a:r>
              <a:rPr lang="en-US" sz="1400" b="1" dirty="0" smtClean="0"/>
              <a:t>&lt;form action=“http://localhost:8080/studentsApp/login”  method=“post”&gt;&lt;/form&gt;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10000" y="762000"/>
            <a:ext cx="2895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Web.xml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LoginServlet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  <a:r>
              <a:rPr lang="en-US" sz="800" dirty="0" err="1" smtClean="0"/>
              <a:t>com.jspiders</a:t>
            </a:r>
            <a:r>
              <a:rPr lang="en-US" sz="800" dirty="0" smtClean="0"/>
              <a:t>. </a:t>
            </a:r>
            <a:r>
              <a:rPr lang="en-US" sz="800" dirty="0" err="1" smtClean="0"/>
              <a:t>LoginServlet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</a:p>
          <a:p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-mapping&gt;</a:t>
            </a:r>
          </a:p>
          <a:p>
            <a:r>
              <a:rPr lang="en-US" sz="800" dirty="0" smtClean="0"/>
              <a:t>  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LoginServlet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-pattern&gt;/login&lt;/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</a:t>
            </a:r>
            <a:endParaRPr lang="en-US" sz="800" dirty="0"/>
          </a:p>
        </p:txBody>
      </p:sp>
      <p:cxnSp>
        <p:nvCxnSpPr>
          <p:cNvPr id="64" name="Straight Arrow Connector 63"/>
          <p:cNvCxnSpPr>
            <a:endCxn id="4" idx="0"/>
          </p:cNvCxnSpPr>
          <p:nvPr/>
        </p:nvCxnSpPr>
        <p:spPr>
          <a:xfrm rot="5400000">
            <a:off x="3600450" y="1695450"/>
            <a:ext cx="228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Create html page as shown bellow..</a:t>
            </a:r>
          </a:p>
          <a:p>
            <a:pPr>
              <a:buNone/>
            </a:pPr>
            <a:r>
              <a:rPr lang="en-IN" dirty="0" smtClean="0"/>
              <a:t> viewAllStudents.html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2819400"/>
            <a:ext cx="751895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1600200" y="403701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Create a </a:t>
            </a:r>
            <a:r>
              <a:rPr lang="en-US" dirty="0" err="1" smtClean="0"/>
              <a:t>servlet</a:t>
            </a:r>
            <a:r>
              <a:rPr lang="en-US" dirty="0" smtClean="0"/>
              <a:t> for the above html page and print all the students information on the browser or print error message on the browser as shown bellow.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Success message                         Error message                                                          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343400"/>
            <a:ext cx="2438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343400"/>
            <a:ext cx="487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905000"/>
            <a:ext cx="2514600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ViewAllStudents</a:t>
            </a:r>
            <a:endParaRPr lang="en-US" b="1" dirty="0" smtClean="0"/>
          </a:p>
          <a:p>
            <a:pPr algn="ctr"/>
            <a:r>
              <a:rPr lang="en-US" b="1" dirty="0" smtClean="0"/>
              <a:t>Extends </a:t>
            </a:r>
            <a:r>
              <a:rPr lang="en-US" b="1" dirty="0" err="1" smtClean="0"/>
              <a:t>HttpServlet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29200" y="1828800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2209800"/>
            <a:ext cx="53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276997" y="3200003"/>
            <a:ext cx="762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527554"/>
            <a:ext cx="28194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Select * from students_info si,guardian_info </a:t>
            </a:r>
            <a:r>
              <a:rPr lang="en-US" sz="1100" b="1" dirty="0" err="1" smtClean="0"/>
              <a:t>gi,students_otherinfo</a:t>
            </a:r>
            <a:r>
              <a:rPr lang="en-US" sz="1100" b="1" dirty="0" smtClean="0"/>
              <a:t> soi where si.regno=gi.regno and </a:t>
            </a:r>
            <a:r>
              <a:rPr lang="en-US" sz="1100" b="1" dirty="0" err="1" smtClean="0"/>
              <a:t>gi.regno</a:t>
            </a:r>
            <a:r>
              <a:rPr lang="en-US" sz="1100" b="1" dirty="0" smtClean="0"/>
              <a:t>=</a:t>
            </a:r>
            <a:r>
              <a:rPr lang="en-US" sz="1100" b="1" dirty="0" err="1" smtClean="0"/>
              <a:t>soi.regno</a:t>
            </a:r>
            <a:endParaRPr lang="en-US" sz="1100" b="1" dirty="0" smtClean="0"/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sp>
        <p:nvSpPr>
          <p:cNvPr id="14" name="Left Brace 13"/>
          <p:cNvSpPr/>
          <p:nvPr/>
        </p:nvSpPr>
        <p:spPr>
          <a:xfrm flipH="1">
            <a:off x="3124200" y="3877491"/>
            <a:ext cx="554626" cy="130410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hape 19"/>
          <p:cNvCxnSpPr/>
          <p:nvPr/>
        </p:nvCxnSpPr>
        <p:spPr>
          <a:xfrm>
            <a:off x="2738322" y="1257300"/>
            <a:ext cx="385878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 flipV="1">
            <a:off x="4495800" y="2246811"/>
            <a:ext cx="533400" cy="37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2"/>
          </p:cNvCxnSpPr>
          <p:nvPr/>
        </p:nvCxnSpPr>
        <p:spPr>
          <a:xfrm>
            <a:off x="5943600" y="2246811"/>
            <a:ext cx="198120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9525" y="3124200"/>
            <a:ext cx="15144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04312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67100"/>
            <a:ext cx="304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533900"/>
            <a:ext cx="2971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3810000" y="762000"/>
            <a:ext cx="2895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Web.xml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ViewAllStudents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  <a:r>
              <a:rPr lang="en-US" sz="800" dirty="0" err="1" smtClean="0"/>
              <a:t>com.jspiders</a:t>
            </a:r>
            <a:r>
              <a:rPr lang="en-US" sz="800" dirty="0" smtClean="0"/>
              <a:t>. </a:t>
            </a:r>
            <a:r>
              <a:rPr lang="en-US" sz="800" dirty="0" err="1" smtClean="0"/>
              <a:t>ViewAllStudents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</a:p>
          <a:p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-mapping&gt;</a:t>
            </a:r>
          </a:p>
          <a:p>
            <a:r>
              <a:rPr lang="en-US" sz="800" dirty="0" smtClean="0"/>
              <a:t>  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ViewAllStudents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-pattern&gt;/view&lt;/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</a:t>
            </a:r>
            <a:endParaRPr lang="en-US" sz="800" dirty="0"/>
          </a:p>
        </p:txBody>
      </p:sp>
      <p:cxnSp>
        <p:nvCxnSpPr>
          <p:cNvPr id="30" name="Straight Arrow Connector 29"/>
          <p:cNvCxnSpPr>
            <a:endCxn id="4" idx="0"/>
          </p:cNvCxnSpPr>
          <p:nvPr/>
        </p:nvCxnSpPr>
        <p:spPr>
          <a:xfrm rot="10800000" flipV="1">
            <a:off x="3238500" y="1676400"/>
            <a:ext cx="5715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810000" y="2819400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doPost</a:t>
            </a:r>
            <a:r>
              <a:rPr lang="en-US" sz="1200" b="1" dirty="0" smtClean="0"/>
              <a:t>(HSR,HSR)</a:t>
            </a:r>
          </a:p>
          <a:p>
            <a:r>
              <a:rPr lang="en-US" sz="1200" b="1" dirty="0" smtClean="0"/>
              <a:t>Get  the form data</a:t>
            </a:r>
          </a:p>
          <a:p>
            <a:r>
              <a:rPr lang="en-US" sz="1200" b="1" dirty="0" smtClean="0"/>
              <a:t>Use JDBC to interact with database </a:t>
            </a:r>
          </a:p>
          <a:p>
            <a:endParaRPr lang="en-IN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4200" y="2667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53200" y="1905000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467600" y="22860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1"/>
          </p:cNvCxnSpPr>
          <p:nvPr/>
        </p:nvCxnSpPr>
        <p:spPr>
          <a:xfrm rot="16200000" flipV="1">
            <a:off x="3456486" y="4751886"/>
            <a:ext cx="728254" cy="283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96200" y="1295400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BECM3_DB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52400" y="152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in html page </a:t>
            </a:r>
          </a:p>
          <a:p>
            <a:r>
              <a:rPr lang="en-US" sz="1400" b="1" dirty="0" smtClean="0"/>
              <a:t>   &lt;p&gt;&lt;a  </a:t>
            </a:r>
            <a:r>
              <a:rPr lang="en-US" sz="1400" b="1" dirty="0" err="1" smtClean="0"/>
              <a:t>href</a:t>
            </a:r>
            <a:r>
              <a:rPr lang="en-US" sz="1400" b="1" dirty="0" smtClean="0"/>
              <a:t>=“http://localhost:8080/studentsApp/view” &gt;Click&lt;/a&gt;here to view all students &lt;/p&gt;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0" y="6019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Note: </a:t>
            </a:r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to access html page</a:t>
            </a:r>
          </a:p>
          <a:p>
            <a:r>
              <a:rPr lang="en-US" sz="1400" b="1" dirty="0" smtClean="0"/>
              <a:t>  </a:t>
            </a:r>
            <a:r>
              <a:rPr lang="en-US" sz="1400" b="1" dirty="0" smtClean="0">
                <a:hlinkClick r:id="rId6"/>
              </a:rPr>
              <a:t> http://localhost:8080/studentsApp/ViewAllStudents.html</a:t>
            </a:r>
            <a:r>
              <a:rPr lang="en-US" sz="1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/>
          <a:p>
            <a:r>
              <a:rPr lang="en-IN" dirty="0" smtClean="0"/>
              <a:t>ASSIGNMENT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001000" cy="4800600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Create the html page as show </a:t>
            </a:r>
            <a:r>
              <a:rPr lang="en-IN" sz="1800" smtClean="0">
                <a:solidFill>
                  <a:schemeClr val="tx2">
                    <a:lumMod val="75000"/>
                  </a:schemeClr>
                </a:solidFill>
              </a:rPr>
              <a:t>bellow..</a:t>
            </a: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IN" sz="1800" smtClean="0">
                <a:solidFill>
                  <a:schemeClr val="tx2">
                    <a:lumMod val="75000"/>
                  </a:schemeClr>
                </a:solidFill>
              </a:rPr>
              <a:t>graingerSearch.html</a:t>
            </a: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IN" sz="180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IN" sz="180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should be mandatory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7010400" cy="279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servlet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that takes input from the user (graingerSearch.html).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This program should take the input keyword from the user and that keyword is print on the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www.grainger.com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web application search engine like bellow.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657600"/>
            <a:ext cx="7924800" cy="29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45979"/>
            <a:ext cx="2819400" cy="215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81200" y="1905000"/>
            <a:ext cx="2514600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GraingerSearch</a:t>
            </a:r>
            <a:endParaRPr lang="en-US" b="1" dirty="0" smtClean="0"/>
          </a:p>
          <a:p>
            <a:pPr algn="ctr"/>
            <a:r>
              <a:rPr lang="en-US" b="1" dirty="0" smtClean="0"/>
              <a:t>Extends </a:t>
            </a:r>
            <a:r>
              <a:rPr lang="en-US" b="1" dirty="0" err="1" smtClean="0"/>
              <a:t>HttpServlet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086497" y="3390503"/>
            <a:ext cx="1143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flipH="1">
            <a:off x="3124200" y="3877491"/>
            <a:ext cx="554626" cy="130410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hape 19"/>
          <p:cNvCxnSpPr/>
          <p:nvPr/>
        </p:nvCxnSpPr>
        <p:spPr>
          <a:xfrm>
            <a:off x="2738322" y="1257300"/>
            <a:ext cx="385878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31" idx="1"/>
          </p:cNvCxnSpPr>
          <p:nvPr/>
        </p:nvCxnSpPr>
        <p:spPr>
          <a:xfrm>
            <a:off x="4572000" y="2209799"/>
            <a:ext cx="2057400" cy="38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90900"/>
            <a:ext cx="304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762000"/>
            <a:ext cx="2895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Web.xml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GraingerSearch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  <a:r>
              <a:rPr lang="en-US" sz="800" dirty="0" err="1" smtClean="0"/>
              <a:t>com.jspiders</a:t>
            </a:r>
            <a:r>
              <a:rPr lang="en-US" sz="800" dirty="0" smtClean="0"/>
              <a:t>. </a:t>
            </a:r>
            <a:r>
              <a:rPr lang="en-US" sz="800" dirty="0" err="1" smtClean="0"/>
              <a:t>GraingerSearch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</a:p>
          <a:p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-mapping&gt;</a:t>
            </a:r>
          </a:p>
          <a:p>
            <a:r>
              <a:rPr lang="en-US" sz="800" dirty="0" smtClean="0"/>
              <a:t>  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GraingerSearch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-pattern&gt;/</a:t>
            </a:r>
            <a:r>
              <a:rPr lang="en-US" sz="800" dirty="0" err="1" smtClean="0"/>
              <a:t>graingerSearch</a:t>
            </a:r>
            <a:r>
              <a:rPr lang="en-US" sz="800" dirty="0" smtClean="0"/>
              <a:t>&lt;/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</a:t>
            </a:r>
            <a:endParaRPr lang="en-US" sz="800" dirty="0"/>
          </a:p>
        </p:txBody>
      </p:sp>
      <p:cxnSp>
        <p:nvCxnSpPr>
          <p:cNvPr id="21" name="Straight Arrow Connector 20"/>
          <p:cNvCxnSpPr>
            <a:endCxn id="5" idx="0"/>
          </p:cNvCxnSpPr>
          <p:nvPr/>
        </p:nvCxnSpPr>
        <p:spPr>
          <a:xfrm rot="10800000" flipV="1">
            <a:off x="3238500" y="1676400"/>
            <a:ext cx="5715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10000" y="2819400"/>
            <a:ext cx="4953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doPost</a:t>
            </a:r>
            <a:r>
              <a:rPr lang="en-US" sz="1400" dirty="0" smtClean="0"/>
              <a:t>(HSR,HSR)</a:t>
            </a:r>
          </a:p>
          <a:p>
            <a:r>
              <a:rPr lang="en-US" sz="1400" dirty="0" smtClean="0"/>
              <a:t>Get  the form data from the html</a:t>
            </a:r>
          </a:p>
          <a:p>
            <a:r>
              <a:rPr lang="en-US" sz="1400" dirty="0" smtClean="0"/>
              <a:t>String </a:t>
            </a:r>
            <a:r>
              <a:rPr lang="en-US" sz="1400" dirty="0" err="1" smtClean="0"/>
              <a:t>keywordVal</a:t>
            </a:r>
            <a:r>
              <a:rPr lang="en-US" sz="1400" dirty="0" smtClean="0"/>
              <a:t>=</a:t>
            </a:r>
            <a:r>
              <a:rPr lang="en-US" sz="1400" dirty="0" err="1" smtClean="0"/>
              <a:t>reg.getParamenter</a:t>
            </a:r>
            <a:r>
              <a:rPr lang="en-US" sz="1400" dirty="0" smtClean="0"/>
              <a:t>(“keyword”);</a:t>
            </a:r>
          </a:p>
          <a:p>
            <a:r>
              <a:rPr lang="en-IN" sz="1400" dirty="0" smtClean="0"/>
              <a:t>String </a:t>
            </a:r>
            <a:r>
              <a:rPr lang="en-IN" sz="1400" dirty="0" err="1" smtClean="0"/>
              <a:t>url</a:t>
            </a:r>
            <a:r>
              <a:rPr lang="en-IN" sz="1400" dirty="0" smtClean="0"/>
              <a:t>=</a:t>
            </a:r>
            <a:r>
              <a:rPr lang="en-IN" sz="1400" dirty="0" smtClean="0">
                <a:hlinkClick r:id="rId4"/>
              </a:rPr>
              <a:t>“http://www.grainger.com/search?searchQuery=</a:t>
            </a:r>
            <a:r>
              <a:rPr lang="en-IN" sz="1400" dirty="0" smtClean="0"/>
              <a:t>“</a:t>
            </a:r>
          </a:p>
          <a:p>
            <a:r>
              <a:rPr lang="en-IN" sz="1400" dirty="0" smtClean="0"/>
              <a:t> </a:t>
            </a:r>
            <a:r>
              <a:rPr lang="en-IN" sz="1400" dirty="0" err="1" smtClean="0"/>
              <a:t>response.sendRedirect</a:t>
            </a:r>
            <a:r>
              <a:rPr lang="en-IN" sz="1400" dirty="0" smtClean="0"/>
              <a:t>(</a:t>
            </a:r>
            <a:r>
              <a:rPr lang="en-IN" sz="1400" dirty="0" err="1" smtClean="0"/>
              <a:t>url+keywordval</a:t>
            </a:r>
            <a:r>
              <a:rPr lang="en-IN" sz="1400" dirty="0" smtClean="0"/>
              <a:t>);</a:t>
            </a:r>
            <a:endParaRPr lang="en-IN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24200" y="2667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 rot="10800000">
            <a:off x="3678826" y="4529546"/>
            <a:ext cx="4626974" cy="42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3800" y="5638800"/>
            <a:ext cx="541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Note: </a:t>
            </a:r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to access html page</a:t>
            </a:r>
          </a:p>
          <a:p>
            <a:r>
              <a:rPr lang="en-US" sz="1400" b="1" dirty="0" smtClean="0"/>
              <a:t>  </a:t>
            </a:r>
            <a:r>
              <a:rPr lang="en-US" sz="1400" b="1" dirty="0" smtClean="0">
                <a:hlinkClick r:id="rId5"/>
              </a:rPr>
              <a:t> http://localhost:8080/studentsApp/graingerSearch.html</a:t>
            </a:r>
            <a:r>
              <a:rPr lang="en-US" sz="1400" b="1" dirty="0" smtClean="0"/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1905000"/>
            <a:ext cx="22098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WWW.grainger.com</a:t>
            </a:r>
            <a:endParaRPr lang="en-US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914400"/>
            <a:ext cx="274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Straight Arrow Connector 39"/>
          <p:cNvCxnSpPr/>
          <p:nvPr/>
        </p:nvCxnSpPr>
        <p:spPr>
          <a:xfrm>
            <a:off x="9144000" y="4724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353300" y="36195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2400" y="152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in html page </a:t>
            </a:r>
          </a:p>
          <a:p>
            <a:r>
              <a:rPr lang="en-US" sz="1400" b="1" dirty="0" smtClean="0"/>
              <a:t>&lt;form action=“http://localhost:8080/studentsApp/grangerSearvh”  method=“post”&gt;&lt;/form&gt;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915400" cy="6705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Create  </a:t>
            </a:r>
            <a:r>
              <a:rPr lang="en-US" sz="2400" dirty="0" smtClean="0">
                <a:latin typeface="Cambria" panose="02040503050406030204" pitchFamily="18" charset="0"/>
              </a:rPr>
              <a:t>the S</a:t>
            </a:r>
            <a:r>
              <a:rPr lang="en-US" sz="2400" dirty="0" smtClean="0">
                <a:latin typeface="Cambria" panose="02040503050406030204" pitchFamily="18" charset="0"/>
              </a:rPr>
              <a:t>ervlet </a:t>
            </a:r>
            <a:r>
              <a:rPr lang="en-US" sz="2400" dirty="0" smtClean="0">
                <a:latin typeface="Cambria" panose="02040503050406030204" pitchFamily="18" charset="0"/>
              </a:rPr>
              <a:t>which collects the all </a:t>
            </a:r>
            <a:r>
              <a:rPr lang="en-US" sz="2400" dirty="0" smtClean="0">
                <a:latin typeface="Cambria" panose="02040503050406030204" pitchFamily="18" charset="0"/>
              </a:rPr>
              <a:t>the above  </a:t>
            </a:r>
            <a:r>
              <a:rPr lang="en-US" sz="2400" dirty="0" smtClean="0">
                <a:latin typeface="Cambria" panose="02040503050406030204" pitchFamily="18" charset="0"/>
              </a:rPr>
              <a:t>information </a:t>
            </a:r>
            <a:r>
              <a:rPr lang="en-US" sz="2400" dirty="0" smtClean="0">
                <a:latin typeface="Cambria" panose="02040503050406030204" pitchFamily="18" charset="0"/>
              </a:rPr>
              <a:t> from </a:t>
            </a:r>
            <a:r>
              <a:rPr lang="en-US" sz="2400" dirty="0" smtClean="0">
                <a:latin typeface="Cambria" panose="02040503050406030204" pitchFamily="18" charset="0"/>
              </a:rPr>
              <a:t>the form(createProfile.html) </a:t>
            </a:r>
            <a:r>
              <a:rPr lang="en-US" sz="2400" dirty="0" smtClean="0">
                <a:latin typeface="Cambria" panose="02040503050406030204" pitchFamily="18" charset="0"/>
              </a:rPr>
              <a:t>&amp; stores </a:t>
            </a:r>
            <a:r>
              <a:rPr lang="en-US" sz="2400" dirty="0" smtClean="0">
                <a:latin typeface="Cambria" panose="02040503050406030204" pitchFamily="18" charset="0"/>
              </a:rPr>
              <a:t>it in to a </a:t>
            </a:r>
            <a:r>
              <a:rPr lang="en-US" sz="2400" dirty="0" smtClean="0">
                <a:latin typeface="Cambria" panose="02040503050406030204" pitchFamily="18" charset="0"/>
              </a:rPr>
              <a:t>DB </a:t>
            </a:r>
            <a:r>
              <a:rPr lang="en-US" sz="2400" dirty="0" smtClean="0">
                <a:latin typeface="Cambria" panose="02040503050406030204" pitchFamily="18" charset="0"/>
              </a:rPr>
              <a:t>and </a:t>
            </a:r>
            <a:r>
              <a:rPr lang="en-US" sz="2400" dirty="0" smtClean="0">
                <a:latin typeface="Cambria" panose="02040503050406030204" pitchFamily="18" charset="0"/>
              </a:rPr>
              <a:t>generates the success or error message accordingly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algn="just">
              <a:buNone/>
            </a:pPr>
            <a:r>
              <a:rPr lang="en-US" sz="2400" b="1" u="sng" dirty="0" smtClean="0">
                <a:latin typeface="Cambria" panose="02040503050406030204" pitchFamily="18" charset="0"/>
              </a:rPr>
              <a:t>Success </a:t>
            </a:r>
            <a:r>
              <a:rPr lang="en-US" sz="2400" b="1" u="sng" dirty="0" smtClean="0">
                <a:latin typeface="Cambria" panose="02040503050406030204" pitchFamily="18" charset="0"/>
              </a:rPr>
              <a:t>message 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                 </a:t>
            </a:r>
            <a:r>
              <a:rPr lang="en-US" sz="2400" b="1" u="sng" dirty="0" smtClean="0">
                <a:latin typeface="Cambria" panose="02040503050406030204" pitchFamily="18" charset="0"/>
              </a:rPr>
              <a:t>Error message </a:t>
            </a:r>
            <a:r>
              <a:rPr lang="en-US" sz="2400" dirty="0" smtClean="0">
                <a:latin typeface="Cambria" panose="02040503050406030204" pitchFamily="18" charset="0"/>
              </a:rPr>
              <a:t>                 </a:t>
            </a:r>
          </a:p>
          <a:p>
            <a:pPr algn="just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algn="just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426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438400"/>
            <a:ext cx="4343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752600"/>
            <a:ext cx="2209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CreateProfileServlet</a:t>
            </a:r>
          </a:p>
          <a:p>
            <a:pPr algn="ctr"/>
            <a:r>
              <a:rPr lang="en-US" b="1" dirty="0" smtClean="0"/>
              <a:t>Extends </a:t>
            </a:r>
            <a:r>
              <a:rPr lang="en-US" b="1" dirty="0" err="1" smtClean="0"/>
              <a:t>HttpServlet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34000" y="1828800"/>
            <a:ext cx="990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8213596" y="1600200"/>
            <a:ext cx="930404" cy="10081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2133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Straight Connector 35"/>
          <p:cNvCxnSpPr/>
          <p:nvPr/>
        </p:nvCxnSpPr>
        <p:spPr>
          <a:xfrm rot="5400000">
            <a:off x="3345578" y="3207622"/>
            <a:ext cx="777237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10000" y="2819400"/>
            <a:ext cx="3962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1" dirty="0" smtClean="0"/>
          </a:p>
          <a:p>
            <a:r>
              <a:rPr lang="en-US" sz="1100" b="1" dirty="0" err="1" smtClean="0"/>
              <a:t>doPost</a:t>
            </a:r>
            <a:r>
              <a:rPr lang="en-US" sz="1100" b="1" dirty="0" smtClean="0"/>
              <a:t>(HSR,HSR)</a:t>
            </a:r>
          </a:p>
          <a:p>
            <a:r>
              <a:rPr lang="en-US" sz="1100" b="1" dirty="0" smtClean="0"/>
              <a:t>Get  the form data</a:t>
            </a:r>
          </a:p>
          <a:p>
            <a:r>
              <a:rPr lang="en-US" sz="1100" b="1" dirty="0" smtClean="0"/>
              <a:t>Use JDBC to interact with database </a:t>
            </a:r>
          </a:p>
          <a:p>
            <a:endParaRPr lang="en-US" sz="1100" b="1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3733800" y="3733800"/>
            <a:ext cx="45720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 </a:t>
            </a:r>
            <a:r>
              <a:rPr lang="en-US" sz="1600" b="1" dirty="0" smtClean="0"/>
              <a:t>call  </a:t>
            </a:r>
            <a:r>
              <a:rPr lang="en-US" sz="1600" b="1" dirty="0" err="1" smtClean="0"/>
              <a:t>studentUpsert</a:t>
            </a:r>
            <a:r>
              <a:rPr lang="en-US" sz="1600" b="1" dirty="0" smtClean="0"/>
              <a:t>(?,?,?,?,?,?,?,?,?)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6600"/>
            <a:ext cx="2739935" cy="122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Left Brace 96"/>
          <p:cNvSpPr/>
          <p:nvPr/>
        </p:nvSpPr>
        <p:spPr>
          <a:xfrm flipH="1">
            <a:off x="2819400" y="4038600"/>
            <a:ext cx="249826" cy="1685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hape 31"/>
          <p:cNvCxnSpPr>
            <a:stCxn id="16" idx="3"/>
            <a:endCxn id="5" idx="0"/>
          </p:cNvCxnSpPr>
          <p:nvPr/>
        </p:nvCxnSpPr>
        <p:spPr>
          <a:xfrm>
            <a:off x="2362200" y="1417320"/>
            <a:ext cx="1257300" cy="335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6" idx="1"/>
          </p:cNvCxnSpPr>
          <p:nvPr/>
        </p:nvCxnSpPr>
        <p:spPr>
          <a:xfrm>
            <a:off x="4724400" y="2171700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64920" y="2743200"/>
            <a:ext cx="1255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BECM3_DB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48600" y="3087469"/>
            <a:ext cx="1430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Student_info</a:t>
            </a:r>
          </a:p>
          <a:p>
            <a:r>
              <a:rPr lang="en-US" sz="1200" b="1" dirty="0" smtClean="0"/>
              <a:t>Guarduan_info</a:t>
            </a:r>
          </a:p>
          <a:p>
            <a:r>
              <a:rPr lang="en-US" sz="1200" b="1" dirty="0" smtClean="0"/>
              <a:t>Students_otherinfo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" y="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in html page </a:t>
            </a:r>
          </a:p>
          <a:p>
            <a:r>
              <a:rPr lang="en-US" sz="1400" b="1" dirty="0" smtClean="0"/>
              <a:t>&lt;form action=“http://localhost:8080/studentsApp/createProfile”  method=“post”&gt;&lt;/form&gt;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953000"/>
            <a:ext cx="2743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0" name="Straight Arrow Connector 59"/>
          <p:cNvCxnSpPr/>
          <p:nvPr/>
        </p:nvCxnSpPr>
        <p:spPr>
          <a:xfrm rot="10800000">
            <a:off x="3048000" y="4876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8600" y="6172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b="1" dirty="0" smtClean="0"/>
              <a:t>: make use of this </a:t>
            </a:r>
            <a:r>
              <a:rPr lang="en-US" b="1" dirty="0" err="1" smtClean="0"/>
              <a:t>ulr</a:t>
            </a:r>
            <a:r>
              <a:rPr lang="en-US" b="1" dirty="0" smtClean="0"/>
              <a:t> to access the html page</a:t>
            </a:r>
          </a:p>
          <a:p>
            <a:r>
              <a:rPr lang="en-US" b="1" dirty="0" smtClean="0"/>
              <a:t>http://localhost:8080/studentsApp/CreateProfile.html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523875"/>
            <a:ext cx="2133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Arrow Connector 71"/>
          <p:cNvCxnSpPr/>
          <p:nvPr/>
        </p:nvCxnSpPr>
        <p:spPr>
          <a:xfrm rot="5400000">
            <a:off x="4229100" y="1485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781800" y="1828800"/>
            <a:ext cx="990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6" idx="3"/>
            <a:endCxn id="88" idx="1"/>
          </p:cNvCxnSpPr>
          <p:nvPr/>
        </p:nvCxnSpPr>
        <p:spPr>
          <a:xfrm>
            <a:off x="6324600" y="21717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772400" y="21336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124200" y="2590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ASSIGNMENT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Create a html form as show bellow..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Search.html</a:t>
            </a: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09875"/>
            <a:ext cx="7543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80772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Create a </a:t>
            </a:r>
            <a:r>
              <a:rPr lang="en-US" sz="2400" dirty="0" err="1" smtClean="0">
                <a:solidFill>
                  <a:schemeClr val="tx1"/>
                </a:solidFill>
              </a:rPr>
              <a:t>servlet</a:t>
            </a:r>
            <a:r>
              <a:rPr lang="en-US" sz="2400" dirty="0" smtClean="0">
                <a:solidFill>
                  <a:schemeClr val="tx1"/>
                </a:solidFill>
              </a:rPr>
              <a:t> which takes the </a:t>
            </a:r>
            <a:r>
              <a:rPr lang="en-US" sz="2400" dirty="0" err="1" smtClean="0">
                <a:solidFill>
                  <a:schemeClr val="tx1"/>
                </a:solidFill>
              </a:rPr>
              <a:t>regno</a:t>
            </a:r>
            <a:r>
              <a:rPr lang="en-US" sz="2400" dirty="0" smtClean="0">
                <a:solidFill>
                  <a:schemeClr val="tx1"/>
                </a:solidFill>
              </a:rPr>
              <a:t> from the user (search.html) .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Check the </a:t>
            </a:r>
            <a:r>
              <a:rPr lang="en-US" sz="2400" dirty="0" err="1" smtClean="0">
                <a:solidFill>
                  <a:schemeClr val="tx1"/>
                </a:solidFill>
              </a:rPr>
              <a:t>regno</a:t>
            </a:r>
            <a:r>
              <a:rPr lang="en-US" sz="2400" dirty="0" smtClean="0">
                <a:solidFill>
                  <a:schemeClr val="tx1"/>
                </a:solidFill>
              </a:rPr>
              <a:t> in all 3 tables which we have in the database.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 err="1" smtClean="0">
                <a:solidFill>
                  <a:schemeClr val="tx1"/>
                </a:solidFill>
              </a:rPr>
              <a:t>regno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dirty="0" smtClean="0">
                <a:solidFill>
                  <a:srgbClr val="00B0F0"/>
                </a:solidFill>
              </a:rPr>
              <a:t>present</a:t>
            </a:r>
            <a:r>
              <a:rPr lang="en-US" sz="2400" dirty="0" smtClean="0">
                <a:solidFill>
                  <a:schemeClr val="tx1"/>
                </a:solidFill>
              </a:rPr>
              <a:t>, fetch the data from the tables(combination of data present in </a:t>
            </a:r>
            <a:r>
              <a:rPr lang="en-US" sz="2400" dirty="0" err="1" smtClean="0">
                <a:solidFill>
                  <a:schemeClr val="tx1"/>
                </a:solidFill>
              </a:rPr>
              <a:t>students_info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guardian_info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err="1" smtClean="0">
                <a:solidFill>
                  <a:schemeClr val="tx1"/>
                </a:solidFill>
              </a:rPr>
              <a:t>students_otherinfo</a:t>
            </a:r>
            <a:r>
              <a:rPr lang="en-US" sz="2400" dirty="0" smtClean="0">
                <a:solidFill>
                  <a:schemeClr val="tx1"/>
                </a:solidFill>
              </a:rPr>
              <a:t>) and print on the browser.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 err="1" smtClean="0">
                <a:solidFill>
                  <a:schemeClr val="tx1"/>
                </a:solidFill>
              </a:rPr>
              <a:t>regno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not present</a:t>
            </a:r>
            <a:r>
              <a:rPr lang="en-US" sz="2400" dirty="0" smtClean="0">
                <a:solidFill>
                  <a:schemeClr val="tx1"/>
                </a:solidFill>
              </a:rPr>
              <a:t>, print the error message on the browser.</a:t>
            </a:r>
          </a:p>
          <a:p>
            <a:pPr marL="514350" indent="-514350" algn="just"/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just"/>
            <a:r>
              <a:rPr lang="en-US" sz="2400" dirty="0" smtClean="0">
                <a:solidFill>
                  <a:schemeClr val="tx1"/>
                </a:solidFill>
              </a:rPr>
              <a:t>Success message                                                        Error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486400"/>
          <a:ext cx="5791199" cy="817372"/>
        </p:xfrm>
        <a:graphic>
          <a:graphicData uri="http://schemas.openxmlformats.org/drawingml/2006/table">
            <a:tbl>
              <a:tblPr/>
              <a:tblGrid>
                <a:gridCol w="537586"/>
                <a:gridCol w="728685"/>
                <a:gridCol w="716781"/>
                <a:gridCol w="712815"/>
                <a:gridCol w="843740"/>
                <a:gridCol w="843740"/>
                <a:gridCol w="793486"/>
                <a:gridCol w="614366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Regno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firstname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midname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lastname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Gfirstname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Gmidname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Glastname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isadmin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18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Praveen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18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5410200"/>
            <a:ext cx="259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905000"/>
            <a:ext cx="2590800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SearchStudentServlet</a:t>
            </a:r>
            <a:endParaRPr lang="en-US" b="1" dirty="0" smtClean="0"/>
          </a:p>
          <a:p>
            <a:pPr algn="ctr"/>
            <a:r>
              <a:rPr lang="en-US" b="1" dirty="0" smtClean="0"/>
              <a:t>Extends </a:t>
            </a:r>
            <a:r>
              <a:rPr lang="en-US" b="1" dirty="0" err="1" smtClean="0"/>
              <a:t>HttpServlet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76800" y="1828800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2209800"/>
            <a:ext cx="53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5600" y="2819400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doPost</a:t>
            </a:r>
            <a:r>
              <a:rPr lang="en-US" sz="1200" b="1" dirty="0" smtClean="0"/>
              <a:t>(HSR,HSR)</a:t>
            </a:r>
          </a:p>
          <a:p>
            <a:r>
              <a:rPr lang="en-US" sz="1200" b="1" dirty="0" smtClean="0"/>
              <a:t>Get  the form data</a:t>
            </a:r>
          </a:p>
          <a:p>
            <a:r>
              <a:rPr lang="en-US" sz="1200" b="1" dirty="0" smtClean="0"/>
              <a:t>Use JDBC to interact with database </a:t>
            </a:r>
          </a:p>
          <a:p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429000"/>
            <a:ext cx="4495800" cy="1985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Select * from students_info si,guardian_info </a:t>
            </a:r>
            <a:r>
              <a:rPr lang="en-US" sz="1100" b="1" dirty="0" err="1" smtClean="0"/>
              <a:t>gi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students_otherinfo</a:t>
            </a:r>
            <a:r>
              <a:rPr lang="en-US" sz="1100" b="1" dirty="0" smtClean="0"/>
              <a:t> soi 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where si.regno=gi.regno and gi.regno=soi.regno and soi.regno=?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cxnSp>
        <p:nvCxnSpPr>
          <p:cNvPr id="20" name="Shape 19"/>
          <p:cNvCxnSpPr/>
          <p:nvPr/>
        </p:nvCxnSpPr>
        <p:spPr>
          <a:xfrm>
            <a:off x="1447800" y="1600200"/>
            <a:ext cx="1143000" cy="304800"/>
          </a:xfrm>
          <a:prstGeom prst="bentConnector3">
            <a:avLst>
              <a:gd name="adj1" fmla="val 1001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 flipV="1">
            <a:off x="3962400" y="2246811"/>
            <a:ext cx="914400" cy="37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1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514600" y="6040628"/>
          <a:ext cx="5791199" cy="817372"/>
        </p:xfrm>
        <a:graphic>
          <a:graphicData uri="http://schemas.openxmlformats.org/drawingml/2006/table">
            <a:tbl>
              <a:tblPr/>
              <a:tblGrid>
                <a:gridCol w="537586"/>
                <a:gridCol w="728685"/>
                <a:gridCol w="716781"/>
                <a:gridCol w="712815"/>
                <a:gridCol w="843740"/>
                <a:gridCol w="843740"/>
                <a:gridCol w="793486"/>
                <a:gridCol w="614366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Regno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firstname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midname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lastname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Gfirstname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Gmidname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Glastname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isadmin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18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Praveen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18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867400"/>
            <a:ext cx="144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5638800"/>
            <a:ext cx="286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32004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Rectangle 5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in html page </a:t>
            </a:r>
          </a:p>
          <a:p>
            <a:r>
              <a:rPr lang="en-US" sz="1400" b="1" dirty="0" smtClean="0"/>
              <a:t>&lt;form action=“http://localhost:8080/studentsApp/search”  method=“post”&gt;&lt;/form&gt;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48400" y="1828800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cxnSp>
        <p:nvCxnSpPr>
          <p:cNvPr id="67" name="Straight Arrow Connector 66"/>
          <p:cNvCxnSpPr>
            <a:endCxn id="64" idx="1"/>
          </p:cNvCxnSpPr>
          <p:nvPr/>
        </p:nvCxnSpPr>
        <p:spPr>
          <a:xfrm>
            <a:off x="5791200" y="2209800"/>
            <a:ext cx="457200" cy="370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" idx="2"/>
          </p:cNvCxnSpPr>
          <p:nvPr/>
        </p:nvCxnSpPr>
        <p:spPr>
          <a:xfrm>
            <a:off x="7162800" y="2246812"/>
            <a:ext cx="762000" cy="98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1905000" y="2667000"/>
            <a:ext cx="640080" cy="457200"/>
          </a:xfrm>
          <a:prstGeom prst="bentConnector3">
            <a:avLst>
              <a:gd name="adj1" fmla="val -8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eft Brace 86"/>
          <p:cNvSpPr/>
          <p:nvPr/>
        </p:nvSpPr>
        <p:spPr>
          <a:xfrm>
            <a:off x="2590800" y="2743200"/>
            <a:ext cx="182880" cy="731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7724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BECM3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657600" y="609600"/>
            <a:ext cx="2895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Web.xml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searchStudent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  <a:r>
              <a:rPr lang="en-US" sz="800" dirty="0" err="1" smtClean="0"/>
              <a:t>com.jspiders.SearchStudentServlet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</a:p>
          <a:p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-mapping&gt;</a:t>
            </a:r>
          </a:p>
          <a:p>
            <a:r>
              <a:rPr lang="en-US" sz="800" dirty="0" smtClean="0"/>
              <a:t>  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SearchStudent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-pattern&gt;/search&lt;/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</a:t>
            </a:r>
            <a:endParaRPr lang="en-US" sz="800" dirty="0"/>
          </a:p>
        </p:txBody>
      </p:sp>
      <p:cxnSp>
        <p:nvCxnSpPr>
          <p:cNvPr id="94" name="Straight Arrow Connector 93"/>
          <p:cNvCxnSpPr/>
          <p:nvPr/>
        </p:nvCxnSpPr>
        <p:spPr>
          <a:xfrm rot="10800000" flipV="1">
            <a:off x="3352800" y="1524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0800000" flipV="1">
            <a:off x="1676400" y="4953000"/>
            <a:ext cx="1143000" cy="533400"/>
          </a:xfrm>
          <a:prstGeom prst="bentConnector3">
            <a:avLst>
              <a:gd name="adj1" fmla="val 100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90600" y="55626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2781300" y="5753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5400000">
            <a:off x="800894" y="5752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Create the html page as shown bellow..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changePassword.html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All data should be mandatory.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 New password and Retype New password should match.</a:t>
            </a:r>
          </a:p>
          <a:p>
            <a:pPr>
              <a:buNone/>
            </a:pPr>
            <a:r>
              <a:rPr lang="en-US" sz="2400" dirty="0"/>
              <a:t> 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14600"/>
            <a:ext cx="7048500" cy="231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09600"/>
            <a:ext cx="6400800" cy="5029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400" dirty="0" smtClean="0">
                <a:solidFill>
                  <a:schemeClr val="tx1"/>
                </a:solidFill>
              </a:rPr>
              <a:t>Create a </a:t>
            </a:r>
            <a:r>
              <a:rPr lang="en-US" sz="3400" dirty="0" err="1" smtClean="0">
                <a:solidFill>
                  <a:schemeClr val="tx1"/>
                </a:solidFill>
              </a:rPr>
              <a:t>servlet</a:t>
            </a:r>
            <a:r>
              <a:rPr lang="en-US" sz="3400" dirty="0" smtClean="0">
                <a:solidFill>
                  <a:schemeClr val="tx1"/>
                </a:solidFill>
              </a:rPr>
              <a:t>  which takes the </a:t>
            </a:r>
            <a:r>
              <a:rPr lang="en-US" sz="3400" dirty="0" err="1" smtClean="0">
                <a:solidFill>
                  <a:schemeClr val="tx1"/>
                </a:solidFill>
              </a:rPr>
              <a:t>regno</a:t>
            </a:r>
            <a:r>
              <a:rPr lang="en-US" sz="3400" dirty="0" smtClean="0">
                <a:solidFill>
                  <a:schemeClr val="tx1"/>
                </a:solidFill>
              </a:rPr>
              <a:t>, old password, new password, retype New password from the user(changePassword.html). </a:t>
            </a:r>
          </a:p>
          <a:p>
            <a:pPr algn="l"/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This program should check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password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retype new </a:t>
            </a:r>
            <a:r>
              <a:rPr lang="en-US" dirty="0" smtClean="0">
                <a:solidFill>
                  <a:schemeClr val="tx1"/>
                </a:solidFill>
              </a:rPr>
              <a:t>password is matching or what.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not matching print 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new password  &amp; retype new password is not matching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chemeClr val="tx1"/>
                </a:solidFill>
              </a:rPr>
              <a:t>on the browser.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matching then should check whether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RegNo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 smtClean="0">
                <a:solidFill>
                  <a:schemeClr val="tx1"/>
                </a:solidFill>
              </a:rPr>
              <a:t> is correct in the database.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  <a:r>
              <a:rPr lang="en-US" dirty="0" smtClean="0">
                <a:solidFill>
                  <a:schemeClr val="tx1"/>
                </a:solidFill>
              </a:rPr>
              <a:t>, then update the current password with new password, 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>
                <a:solidFill>
                  <a:schemeClr val="tx1"/>
                </a:solidFill>
              </a:rPr>
              <a:t> then print the error message in the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rowser.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905000"/>
            <a:ext cx="2514600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ChangePasswordServlet</a:t>
            </a:r>
            <a:endParaRPr lang="en-US" b="1" dirty="0" smtClean="0"/>
          </a:p>
          <a:p>
            <a:pPr algn="ctr"/>
            <a:r>
              <a:rPr lang="en-US" b="1" dirty="0" smtClean="0"/>
              <a:t>Extends </a:t>
            </a:r>
            <a:r>
              <a:rPr lang="en-US" b="1" dirty="0" err="1" smtClean="0"/>
              <a:t>HttpServlet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876800" y="1828800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3400" y="2209800"/>
            <a:ext cx="53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017520" y="3078480"/>
            <a:ext cx="6705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3733800"/>
            <a:ext cx="4724400" cy="1738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Update </a:t>
            </a:r>
            <a:r>
              <a:rPr lang="en-US" sz="1100" b="1" dirty="0" err="1" smtClean="0"/>
              <a:t>students_otherinfo</a:t>
            </a:r>
            <a:r>
              <a:rPr lang="en-US" sz="1100" b="1" dirty="0" smtClean="0"/>
              <a:t> set password=? Where </a:t>
            </a:r>
            <a:r>
              <a:rPr lang="en-US" sz="1100" b="1" dirty="0" err="1" smtClean="0"/>
              <a:t>regno</a:t>
            </a:r>
            <a:r>
              <a:rPr lang="en-US" sz="1100" b="1" dirty="0" smtClean="0"/>
              <a:t>=? And password=?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sp>
        <p:nvSpPr>
          <p:cNvPr id="15" name="Left Brace 14"/>
          <p:cNvSpPr/>
          <p:nvPr/>
        </p:nvSpPr>
        <p:spPr>
          <a:xfrm flipH="1">
            <a:off x="2590800" y="3657600"/>
            <a:ext cx="554626" cy="1304109"/>
          </a:xfrm>
          <a:prstGeom prst="leftBrace">
            <a:avLst>
              <a:gd name="adj1" fmla="val 8333"/>
              <a:gd name="adj2" fmla="val 47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hape 19"/>
          <p:cNvCxnSpPr>
            <a:endCxn id="5" idx="0"/>
          </p:cNvCxnSpPr>
          <p:nvPr/>
        </p:nvCxnSpPr>
        <p:spPr>
          <a:xfrm>
            <a:off x="2133600" y="1333500"/>
            <a:ext cx="8001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4191000" y="2246811"/>
            <a:ext cx="685800" cy="37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1722517" y="1325483"/>
            <a:ext cx="82296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200400"/>
            <a:ext cx="251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07771"/>
            <a:ext cx="2590800" cy="115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2857500"/>
            <a:ext cx="15144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6477000" y="1828800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791200" y="2209800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37120" y="22860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29000" y="281940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doPost</a:t>
            </a:r>
            <a:r>
              <a:rPr lang="en-US" sz="1200" b="1" dirty="0" smtClean="0"/>
              <a:t>(HSR,HSR)</a:t>
            </a:r>
          </a:p>
          <a:p>
            <a:r>
              <a:rPr lang="en-US" sz="1200" b="1" dirty="0" smtClean="0"/>
              <a:t>Get  the form data</a:t>
            </a:r>
          </a:p>
          <a:p>
            <a:r>
              <a:rPr lang="en-US" sz="1200" b="1" dirty="0" smtClean="0"/>
              <a:t>Use JDBC to interact with database </a:t>
            </a:r>
          </a:p>
          <a:p>
            <a:endParaRPr lang="en-IN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19400" y="2667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5" idx="1"/>
          </p:cNvCxnSpPr>
          <p:nvPr/>
        </p:nvCxnSpPr>
        <p:spPr>
          <a:xfrm rot="16200000" flipV="1">
            <a:off x="2871409" y="4547809"/>
            <a:ext cx="831608" cy="283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0000" y="762000"/>
            <a:ext cx="2895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Web.xml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ChangePassword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  <a:r>
              <a:rPr lang="en-US" sz="800" dirty="0" err="1" smtClean="0"/>
              <a:t>com.jspiders.ChangePasswordt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-class&gt;</a:t>
            </a:r>
          </a:p>
          <a:p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-mapping&gt;</a:t>
            </a:r>
          </a:p>
          <a:p>
            <a:r>
              <a:rPr lang="en-US" sz="800" dirty="0" smtClean="0"/>
              <a:t>  &lt;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  <a:r>
              <a:rPr lang="en-US" sz="800" dirty="0" err="1" smtClean="0"/>
              <a:t>ChangePassword</a:t>
            </a:r>
            <a:r>
              <a:rPr lang="en-US" sz="800" dirty="0" smtClean="0"/>
              <a:t>&lt;/</a:t>
            </a:r>
            <a:r>
              <a:rPr lang="en-US" sz="800" dirty="0" err="1" smtClean="0"/>
              <a:t>servlet</a:t>
            </a:r>
            <a:r>
              <a:rPr lang="en-US" sz="800" dirty="0" smtClean="0"/>
              <a:t>-name&gt;</a:t>
            </a:r>
          </a:p>
          <a:p>
            <a:r>
              <a:rPr lang="en-US" sz="800" dirty="0" smtClean="0"/>
              <a:t>&lt;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-pattern&gt;/</a:t>
            </a:r>
            <a:r>
              <a:rPr lang="en-US" sz="800" dirty="0" err="1" smtClean="0"/>
              <a:t>changePassword</a:t>
            </a:r>
            <a:r>
              <a:rPr lang="en-US" sz="800" dirty="0" smtClean="0"/>
              <a:t>&lt;/</a:t>
            </a:r>
            <a:r>
              <a:rPr lang="en-US" sz="800" dirty="0" err="1" smtClean="0"/>
              <a:t>url</a:t>
            </a:r>
            <a:r>
              <a:rPr lang="en-US" sz="800" dirty="0" smtClean="0"/>
              <a:t>-pattern&gt;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3581400" y="1676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0" y="6019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Note: </a:t>
            </a:r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to access html page</a:t>
            </a:r>
          </a:p>
          <a:p>
            <a:r>
              <a:rPr lang="en-US" sz="1400" b="1" dirty="0" smtClean="0"/>
              <a:t>  </a:t>
            </a:r>
            <a:r>
              <a:rPr lang="en-US" sz="1400" b="1" dirty="0" smtClean="0">
                <a:hlinkClick r:id="rId5"/>
              </a:rPr>
              <a:t> http://localhost:8080/studentsApp/changePassword.html</a:t>
            </a:r>
            <a:r>
              <a:rPr lang="en-US" sz="1400" b="1" dirty="0" smtClean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" y="152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Make use of this </a:t>
            </a:r>
            <a:r>
              <a:rPr lang="en-US" sz="1400" b="1" dirty="0" err="1" smtClean="0"/>
              <a:t>url</a:t>
            </a:r>
            <a:r>
              <a:rPr lang="en-US" sz="1400" b="1" dirty="0" smtClean="0"/>
              <a:t>  in html page </a:t>
            </a:r>
          </a:p>
          <a:p>
            <a:r>
              <a:rPr lang="en-US" sz="1400" b="1" dirty="0" smtClean="0"/>
              <a:t>&lt;form action=“http://localhost:8080/studentsApp/changePassword”  method=“post”&gt;&lt;/form&gt;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53762" y="1219200"/>
            <a:ext cx="139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BECM3_DB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85801"/>
            <a:ext cx="220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1231</Words>
  <Application>Microsoft Office PowerPoint</Application>
  <PresentationFormat>On-screen Show (4:3)</PresentationFormat>
  <Paragraphs>303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ASSIGNMENT 2</vt:lpstr>
      <vt:lpstr>PowerPoint Presentation</vt:lpstr>
      <vt:lpstr>PowerPoint Presentation</vt:lpstr>
      <vt:lpstr>ASSIGNMENT 3</vt:lpstr>
      <vt:lpstr>PowerPoint Presentation</vt:lpstr>
      <vt:lpstr>PowerPoint Presentation</vt:lpstr>
      <vt:lpstr>ASSIGNMENT 4</vt:lpstr>
      <vt:lpstr>PowerPoint Presentation</vt:lpstr>
      <vt:lpstr>PowerPoint Presentation</vt:lpstr>
      <vt:lpstr>ASSIGNMENT 5</vt:lpstr>
      <vt:lpstr>PowerPoint Presentation</vt:lpstr>
      <vt:lpstr>PowerPoint Presentation</vt:lpstr>
      <vt:lpstr>ASSIGNMENT 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lenovo</dc:creator>
  <cp:lastModifiedBy>Praveen</cp:lastModifiedBy>
  <cp:revision>333</cp:revision>
  <dcterms:created xsi:type="dcterms:W3CDTF">2016-07-06T09:25:45Z</dcterms:created>
  <dcterms:modified xsi:type="dcterms:W3CDTF">2016-07-21T07:51:45Z</dcterms:modified>
</cp:coreProperties>
</file>