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42" r:id="rId2"/>
    <p:sldId id="323" r:id="rId3"/>
    <p:sldId id="316" r:id="rId4"/>
    <p:sldId id="274" r:id="rId5"/>
    <p:sldId id="275" r:id="rId6"/>
    <p:sldId id="256" r:id="rId7"/>
    <p:sldId id="272" r:id="rId8"/>
    <p:sldId id="257" r:id="rId9"/>
    <p:sldId id="258" r:id="rId10"/>
    <p:sldId id="259" r:id="rId11"/>
    <p:sldId id="260" r:id="rId12"/>
    <p:sldId id="261" r:id="rId13"/>
    <p:sldId id="262" r:id="rId14"/>
    <p:sldId id="308" r:id="rId15"/>
    <p:sldId id="263" r:id="rId16"/>
    <p:sldId id="264" r:id="rId17"/>
    <p:sldId id="276" r:id="rId18"/>
    <p:sldId id="277" r:id="rId19"/>
    <p:sldId id="284" r:id="rId20"/>
    <p:sldId id="285" r:id="rId21"/>
    <p:sldId id="301" r:id="rId22"/>
    <p:sldId id="302" r:id="rId23"/>
    <p:sldId id="303" r:id="rId24"/>
    <p:sldId id="304" r:id="rId25"/>
    <p:sldId id="305" r:id="rId26"/>
    <p:sldId id="325" r:id="rId27"/>
    <p:sldId id="306" r:id="rId28"/>
    <p:sldId id="307" r:id="rId29"/>
    <p:sldId id="313" r:id="rId30"/>
    <p:sldId id="314" r:id="rId31"/>
    <p:sldId id="328" r:id="rId32"/>
    <p:sldId id="265" r:id="rId33"/>
    <p:sldId id="321" r:id="rId34"/>
    <p:sldId id="322" r:id="rId35"/>
    <p:sldId id="326" r:id="rId36"/>
    <p:sldId id="327" r:id="rId37"/>
    <p:sldId id="333" r:id="rId38"/>
    <p:sldId id="334" r:id="rId39"/>
    <p:sldId id="335" r:id="rId40"/>
    <p:sldId id="336" r:id="rId41"/>
    <p:sldId id="338" r:id="rId42"/>
    <p:sldId id="339" r:id="rId43"/>
    <p:sldId id="340" r:id="rId44"/>
    <p:sldId id="337"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een Dyamappa" initials="PD" lastIdx="1" clrIdx="0">
    <p:extLst>
      <p:ext uri="{19B8F6BF-5375-455C-9EA6-DF929625EA0E}">
        <p15:presenceInfo xmlns:p15="http://schemas.microsoft.com/office/powerpoint/2012/main" userId="8eb919cf64f286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33" autoAdjust="0"/>
  </p:normalViewPr>
  <p:slideViewPr>
    <p:cSldViewPr>
      <p:cViewPr varScale="1">
        <p:scale>
          <a:sx n="44" d="100"/>
          <a:sy n="44" d="100"/>
        </p:scale>
        <p:origin x="288" y="24"/>
      </p:cViewPr>
      <p:guideLst>
        <p:guide orient="horz" pos="2160"/>
        <p:guide pos="2880"/>
      </p:guideLst>
    </p:cSldViewPr>
  </p:slideViewPr>
  <p:outlineViewPr>
    <p:cViewPr>
      <p:scale>
        <a:sx n="33" d="100"/>
        <a:sy n="33" d="100"/>
      </p:scale>
      <p:origin x="0" y="-885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DCE2C9-1758-48AF-A205-B11D4B43E6AE}"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IN"/>
        </a:p>
      </dgm:t>
    </dgm:pt>
    <dgm:pt modelId="{BD8ED384-9BF1-45BB-AD15-55AD9DC9711A}">
      <dgm:prSet phldrT="[Text]" custT="1"/>
      <dgm:spPr/>
      <dgm:t>
        <a:bodyPr/>
        <a:lstStyle/>
        <a:p>
          <a:r>
            <a:rPr lang="en-US" sz="2800" smtClean="0"/>
            <a:t>JSP Tags</a:t>
          </a:r>
          <a:endParaRPr lang="en-IN" sz="2800"/>
        </a:p>
      </dgm:t>
    </dgm:pt>
    <dgm:pt modelId="{8FAD430E-0DA0-4388-BC16-BA2635CD4371}" type="parTrans" cxnId="{5EE9A820-9C69-4380-8BF7-7EEB6C0C5D25}">
      <dgm:prSet/>
      <dgm:spPr/>
      <dgm:t>
        <a:bodyPr/>
        <a:lstStyle/>
        <a:p>
          <a:endParaRPr lang="en-IN"/>
        </a:p>
      </dgm:t>
    </dgm:pt>
    <dgm:pt modelId="{30E5218C-86F4-4D96-99AC-5EC133B12C7F}" type="sibTrans" cxnId="{5EE9A820-9C69-4380-8BF7-7EEB6C0C5D25}">
      <dgm:prSet/>
      <dgm:spPr/>
      <dgm:t>
        <a:bodyPr/>
        <a:lstStyle/>
        <a:p>
          <a:endParaRPr lang="en-IN"/>
        </a:p>
      </dgm:t>
    </dgm:pt>
    <dgm:pt modelId="{E81D8F87-9381-4361-8A01-2492CA0009DF}">
      <dgm:prSet phldrT="[Text]" custT="1"/>
      <dgm:spPr/>
      <dgm:t>
        <a:bodyPr/>
        <a:lstStyle/>
        <a:p>
          <a:r>
            <a:rPr lang="en-US" sz="2400" smtClean="0"/>
            <a:t>Declaration Tag</a:t>
          </a:r>
          <a:endParaRPr lang="en-IN" sz="2400"/>
        </a:p>
      </dgm:t>
    </dgm:pt>
    <dgm:pt modelId="{13BB69AE-3079-4897-9FBD-5E05384D5D5A}" type="parTrans" cxnId="{070B22F2-5FEA-46D6-B3BC-2BD8191507E1}">
      <dgm:prSet/>
      <dgm:spPr/>
      <dgm:t>
        <a:bodyPr/>
        <a:lstStyle/>
        <a:p>
          <a:endParaRPr lang="en-IN"/>
        </a:p>
      </dgm:t>
    </dgm:pt>
    <dgm:pt modelId="{FB64FB2A-444E-4923-A372-BA232A2E42A1}" type="sibTrans" cxnId="{070B22F2-5FEA-46D6-B3BC-2BD8191507E1}">
      <dgm:prSet/>
      <dgm:spPr/>
      <dgm:t>
        <a:bodyPr/>
        <a:lstStyle/>
        <a:p>
          <a:endParaRPr lang="en-IN"/>
        </a:p>
      </dgm:t>
    </dgm:pt>
    <dgm:pt modelId="{A02CBFFF-4EA4-445A-8711-4C10EBB5194A}">
      <dgm:prSet phldrT="[Text]" custT="1"/>
      <dgm:spPr/>
      <dgm:t>
        <a:bodyPr/>
        <a:lstStyle/>
        <a:p>
          <a:r>
            <a:rPr lang="en-US" sz="1800" smtClean="0"/>
            <a:t>Include Action</a:t>
          </a:r>
          <a:endParaRPr lang="en-IN" sz="1800"/>
        </a:p>
      </dgm:t>
    </dgm:pt>
    <dgm:pt modelId="{2EC2448E-2A2B-4034-9E1B-7810CEBCBEC1}" type="parTrans" cxnId="{60A343E4-181E-41A5-8E16-BBBD7EB43901}">
      <dgm:prSet/>
      <dgm:spPr/>
      <dgm:t>
        <a:bodyPr/>
        <a:lstStyle/>
        <a:p>
          <a:endParaRPr lang="en-IN"/>
        </a:p>
      </dgm:t>
    </dgm:pt>
    <dgm:pt modelId="{E651549D-E9C9-45F9-9041-62E85F178DA6}" type="sibTrans" cxnId="{60A343E4-181E-41A5-8E16-BBBD7EB43901}">
      <dgm:prSet/>
      <dgm:spPr/>
      <dgm:t>
        <a:bodyPr/>
        <a:lstStyle/>
        <a:p>
          <a:endParaRPr lang="en-IN"/>
        </a:p>
      </dgm:t>
    </dgm:pt>
    <dgm:pt modelId="{36C6DBCA-2B6E-4E17-855B-EE2FFC113311}">
      <dgm:prSet phldrT="[Text]" custT="1"/>
      <dgm:spPr/>
      <dgm:t>
        <a:bodyPr/>
        <a:lstStyle/>
        <a:p>
          <a:r>
            <a:rPr lang="en-US" sz="2400" smtClean="0"/>
            <a:t>Expression Tag</a:t>
          </a:r>
          <a:endParaRPr lang="en-IN" sz="2400"/>
        </a:p>
      </dgm:t>
    </dgm:pt>
    <dgm:pt modelId="{20715122-4AB5-4869-B219-968327081889}" type="parTrans" cxnId="{4E7042F5-A6D5-4E62-9A32-E339D6FF9F3C}">
      <dgm:prSet/>
      <dgm:spPr/>
      <dgm:t>
        <a:bodyPr/>
        <a:lstStyle/>
        <a:p>
          <a:endParaRPr lang="en-IN"/>
        </a:p>
      </dgm:t>
    </dgm:pt>
    <dgm:pt modelId="{192860A9-6911-4027-BE8A-C18D0FAFC99B}" type="sibTrans" cxnId="{4E7042F5-A6D5-4E62-9A32-E339D6FF9F3C}">
      <dgm:prSet/>
      <dgm:spPr/>
      <dgm:t>
        <a:bodyPr/>
        <a:lstStyle/>
        <a:p>
          <a:endParaRPr lang="en-IN"/>
        </a:p>
      </dgm:t>
    </dgm:pt>
    <dgm:pt modelId="{06391FF3-6867-4649-AFD0-194A25D00294}">
      <dgm:prSet phldrT="[Text]" custT="1"/>
      <dgm:spPr/>
      <dgm:t>
        <a:bodyPr/>
        <a:lstStyle/>
        <a:p>
          <a:r>
            <a:rPr lang="en-US" sz="2400" smtClean="0"/>
            <a:t>Scriptlet Tag</a:t>
          </a:r>
          <a:endParaRPr lang="en-IN" sz="2400"/>
        </a:p>
      </dgm:t>
    </dgm:pt>
    <dgm:pt modelId="{2C6F3FE3-740C-4733-BAC4-0C14F361A79E}" type="parTrans" cxnId="{C2AAF84F-DF21-4E7A-8092-5A7241050625}">
      <dgm:prSet/>
      <dgm:spPr/>
      <dgm:t>
        <a:bodyPr/>
        <a:lstStyle/>
        <a:p>
          <a:endParaRPr lang="en-IN"/>
        </a:p>
      </dgm:t>
    </dgm:pt>
    <dgm:pt modelId="{69341CB5-3E75-416A-9C7B-CE6A5B858093}" type="sibTrans" cxnId="{C2AAF84F-DF21-4E7A-8092-5A7241050625}">
      <dgm:prSet/>
      <dgm:spPr/>
      <dgm:t>
        <a:bodyPr/>
        <a:lstStyle/>
        <a:p>
          <a:endParaRPr lang="en-IN"/>
        </a:p>
      </dgm:t>
    </dgm:pt>
    <dgm:pt modelId="{14B3906F-FAE0-4ACC-818E-B6D5555C37AB}">
      <dgm:prSet phldrT="[Text]" custT="1"/>
      <dgm:spPr/>
      <dgm:t>
        <a:bodyPr/>
        <a:lstStyle/>
        <a:p>
          <a:r>
            <a:rPr lang="en-US" sz="2400" smtClean="0"/>
            <a:t>Action Tag</a:t>
          </a:r>
          <a:endParaRPr lang="en-IN" sz="2400"/>
        </a:p>
      </dgm:t>
    </dgm:pt>
    <dgm:pt modelId="{0FB76A52-3D49-4B01-A38E-233BAF1F5F91}" type="parTrans" cxnId="{07801BBA-2950-4633-95DB-43AED0FB3FBF}">
      <dgm:prSet/>
      <dgm:spPr/>
      <dgm:t>
        <a:bodyPr/>
        <a:lstStyle/>
        <a:p>
          <a:endParaRPr lang="en-IN"/>
        </a:p>
      </dgm:t>
    </dgm:pt>
    <dgm:pt modelId="{4E279742-1BF7-4DFC-B1AA-7503C0DB2509}" type="sibTrans" cxnId="{07801BBA-2950-4633-95DB-43AED0FB3FBF}">
      <dgm:prSet/>
      <dgm:spPr/>
      <dgm:t>
        <a:bodyPr/>
        <a:lstStyle/>
        <a:p>
          <a:endParaRPr lang="en-IN"/>
        </a:p>
      </dgm:t>
    </dgm:pt>
    <dgm:pt modelId="{11EF5116-B2E1-4B70-B014-752E41047684}">
      <dgm:prSet phldrT="[Text]" custT="1"/>
      <dgm:spPr/>
      <dgm:t>
        <a:bodyPr/>
        <a:lstStyle/>
        <a:p>
          <a:r>
            <a:rPr lang="en-US" sz="1800" smtClean="0"/>
            <a:t>Forward Action</a:t>
          </a:r>
          <a:endParaRPr lang="en-IN" sz="1800"/>
        </a:p>
      </dgm:t>
    </dgm:pt>
    <dgm:pt modelId="{3D58445C-16BA-4C45-BFA5-6994C4F83C7F}" type="parTrans" cxnId="{BB4AA8E1-33FC-4162-8902-8E85F0C69CEC}">
      <dgm:prSet/>
      <dgm:spPr/>
      <dgm:t>
        <a:bodyPr/>
        <a:lstStyle/>
        <a:p>
          <a:endParaRPr lang="en-IN"/>
        </a:p>
      </dgm:t>
    </dgm:pt>
    <dgm:pt modelId="{7CDBB99E-4EA5-49EA-A2BB-180A39DB1F00}" type="sibTrans" cxnId="{BB4AA8E1-33FC-4162-8902-8E85F0C69CEC}">
      <dgm:prSet/>
      <dgm:spPr/>
      <dgm:t>
        <a:bodyPr/>
        <a:lstStyle/>
        <a:p>
          <a:endParaRPr lang="en-IN"/>
        </a:p>
      </dgm:t>
    </dgm:pt>
    <dgm:pt modelId="{FB44B08E-739C-4EF1-A111-FA8ED593BB5F}">
      <dgm:prSet phldrT="[Text]" custT="1"/>
      <dgm:spPr/>
      <dgm:t>
        <a:bodyPr/>
        <a:lstStyle/>
        <a:p>
          <a:r>
            <a:rPr lang="en-US" sz="1800" smtClean="0"/>
            <a:t>Use Bean action</a:t>
          </a:r>
          <a:endParaRPr lang="en-IN" sz="1800"/>
        </a:p>
      </dgm:t>
    </dgm:pt>
    <dgm:pt modelId="{05DDD6C7-B45C-4941-BD48-7994E22DC2B0}" type="parTrans" cxnId="{2514FB69-F01A-4731-A5A4-A776C6D32CE9}">
      <dgm:prSet/>
      <dgm:spPr/>
      <dgm:t>
        <a:bodyPr/>
        <a:lstStyle/>
        <a:p>
          <a:endParaRPr lang="en-IN"/>
        </a:p>
      </dgm:t>
    </dgm:pt>
    <dgm:pt modelId="{AAE24DD0-C027-422D-9E96-96BC9534C21A}" type="sibTrans" cxnId="{2514FB69-F01A-4731-A5A4-A776C6D32CE9}">
      <dgm:prSet/>
      <dgm:spPr/>
      <dgm:t>
        <a:bodyPr/>
        <a:lstStyle/>
        <a:p>
          <a:endParaRPr lang="en-IN"/>
        </a:p>
      </dgm:t>
    </dgm:pt>
    <dgm:pt modelId="{DC82C2DB-FDE2-4DC9-ABC5-FC43E9574FFE}">
      <dgm:prSet phldrT="[Text]" custT="1"/>
      <dgm:spPr/>
      <dgm:t>
        <a:bodyPr/>
        <a:lstStyle/>
        <a:p>
          <a:r>
            <a:rPr lang="en-US" sz="2400" smtClean="0"/>
            <a:t>Directive Tag</a:t>
          </a:r>
          <a:endParaRPr lang="en-IN" sz="2400"/>
        </a:p>
      </dgm:t>
    </dgm:pt>
    <dgm:pt modelId="{D98EEE62-3F6B-4EE9-A03F-0992F10200D7}" type="parTrans" cxnId="{51691E42-C489-48AC-AE3D-2102BEFB43E5}">
      <dgm:prSet/>
      <dgm:spPr/>
      <dgm:t>
        <a:bodyPr/>
        <a:lstStyle/>
        <a:p>
          <a:endParaRPr lang="en-IN"/>
        </a:p>
      </dgm:t>
    </dgm:pt>
    <dgm:pt modelId="{70C5510D-2333-4AB8-9D62-24A1C88C1F75}" type="sibTrans" cxnId="{51691E42-C489-48AC-AE3D-2102BEFB43E5}">
      <dgm:prSet/>
      <dgm:spPr/>
      <dgm:t>
        <a:bodyPr/>
        <a:lstStyle/>
        <a:p>
          <a:endParaRPr lang="en-IN"/>
        </a:p>
      </dgm:t>
    </dgm:pt>
    <dgm:pt modelId="{943BA455-22DA-4013-98AE-A267D9BCC159}">
      <dgm:prSet phldrT="[Text]" custT="1"/>
      <dgm:spPr/>
      <dgm:t>
        <a:bodyPr/>
        <a:lstStyle/>
        <a:p>
          <a:r>
            <a:rPr lang="en-US" sz="1800" smtClean="0"/>
            <a:t>Include Directive</a:t>
          </a:r>
          <a:endParaRPr lang="en-IN" sz="1800"/>
        </a:p>
      </dgm:t>
    </dgm:pt>
    <dgm:pt modelId="{A5B4E711-8A1B-4401-B236-DEAF6B00077C}" type="parTrans" cxnId="{4AA13B87-0332-4626-B432-EC3A3FA4F72C}">
      <dgm:prSet/>
      <dgm:spPr/>
      <dgm:t>
        <a:bodyPr/>
        <a:lstStyle/>
        <a:p>
          <a:endParaRPr lang="en-IN"/>
        </a:p>
      </dgm:t>
    </dgm:pt>
    <dgm:pt modelId="{A8677183-1C62-43E0-AA2C-CF8B74EAA2C7}" type="sibTrans" cxnId="{4AA13B87-0332-4626-B432-EC3A3FA4F72C}">
      <dgm:prSet/>
      <dgm:spPr/>
      <dgm:t>
        <a:bodyPr/>
        <a:lstStyle/>
        <a:p>
          <a:endParaRPr lang="en-IN"/>
        </a:p>
      </dgm:t>
    </dgm:pt>
    <dgm:pt modelId="{398D0B3E-C752-4973-B171-35E44365655D}">
      <dgm:prSet phldrT="[Text]" custT="1"/>
      <dgm:spPr/>
      <dgm:t>
        <a:bodyPr/>
        <a:lstStyle/>
        <a:p>
          <a:r>
            <a:rPr lang="en-US" sz="1800" smtClean="0"/>
            <a:t>Tag Lib  Directive</a:t>
          </a:r>
          <a:endParaRPr lang="en-IN" sz="1800"/>
        </a:p>
      </dgm:t>
    </dgm:pt>
    <dgm:pt modelId="{48146958-2FB3-4B79-8496-BD4C1E00A7BA}" type="parTrans" cxnId="{24BD7EAA-0319-4C63-B15E-451C3AA765DE}">
      <dgm:prSet/>
      <dgm:spPr/>
      <dgm:t>
        <a:bodyPr/>
        <a:lstStyle/>
        <a:p>
          <a:endParaRPr lang="en-IN"/>
        </a:p>
      </dgm:t>
    </dgm:pt>
    <dgm:pt modelId="{5B07EC73-1237-424F-A4EF-C5C058CD1B8E}" type="sibTrans" cxnId="{24BD7EAA-0319-4C63-B15E-451C3AA765DE}">
      <dgm:prSet/>
      <dgm:spPr/>
      <dgm:t>
        <a:bodyPr/>
        <a:lstStyle/>
        <a:p>
          <a:endParaRPr lang="en-IN"/>
        </a:p>
      </dgm:t>
    </dgm:pt>
    <dgm:pt modelId="{F4713253-BB33-474E-82DF-AE86EA28F971}">
      <dgm:prSet phldrT="[Text]" custT="1"/>
      <dgm:spPr/>
      <dgm:t>
        <a:bodyPr/>
        <a:lstStyle/>
        <a:p>
          <a:r>
            <a:rPr lang="en-US" sz="1800" smtClean="0"/>
            <a:t>Page Directive</a:t>
          </a:r>
          <a:endParaRPr lang="en-IN" sz="1800"/>
        </a:p>
      </dgm:t>
    </dgm:pt>
    <dgm:pt modelId="{EAEBBA29-0550-4F9B-9F12-D77094AB84DB}" type="parTrans" cxnId="{F0E8BBD1-B2C5-4287-B78A-0B7AE10E6E3F}">
      <dgm:prSet/>
      <dgm:spPr/>
      <dgm:t>
        <a:bodyPr/>
        <a:lstStyle/>
        <a:p>
          <a:endParaRPr lang="en-IN"/>
        </a:p>
      </dgm:t>
    </dgm:pt>
    <dgm:pt modelId="{E7C89DE3-4101-4C63-A9A2-17C323719EF2}" type="sibTrans" cxnId="{F0E8BBD1-B2C5-4287-B78A-0B7AE10E6E3F}">
      <dgm:prSet/>
      <dgm:spPr/>
      <dgm:t>
        <a:bodyPr/>
        <a:lstStyle/>
        <a:p>
          <a:endParaRPr lang="en-IN"/>
        </a:p>
      </dgm:t>
    </dgm:pt>
    <dgm:pt modelId="{F782FAF6-E8BD-4F68-B189-B3B6AD26E6FD}">
      <dgm:prSet phldrT="[Text]"/>
      <dgm:spPr/>
      <dgm:t>
        <a:bodyPr/>
        <a:lstStyle/>
        <a:p>
          <a:r>
            <a:rPr lang="en-IN" smtClean="0"/>
            <a:t>language</a:t>
          </a:r>
          <a:endParaRPr lang="en-IN"/>
        </a:p>
      </dgm:t>
    </dgm:pt>
    <dgm:pt modelId="{3454EF41-6610-407C-AFE3-00224E8B6F64}" type="parTrans" cxnId="{90A0E964-0CFC-4363-9B50-9107635A0F46}">
      <dgm:prSet/>
      <dgm:spPr/>
      <dgm:t>
        <a:bodyPr/>
        <a:lstStyle/>
        <a:p>
          <a:endParaRPr lang="en-IN"/>
        </a:p>
      </dgm:t>
    </dgm:pt>
    <dgm:pt modelId="{D04C658C-4FE6-4FA1-9C93-0DD7AA725825}" type="sibTrans" cxnId="{90A0E964-0CFC-4363-9B50-9107635A0F46}">
      <dgm:prSet/>
      <dgm:spPr/>
      <dgm:t>
        <a:bodyPr/>
        <a:lstStyle/>
        <a:p>
          <a:endParaRPr lang="en-IN"/>
        </a:p>
      </dgm:t>
    </dgm:pt>
    <dgm:pt modelId="{A4CEB032-201E-48C1-AC04-09DDDD99D1ED}">
      <dgm:prSet phldrT="[Text]"/>
      <dgm:spPr/>
      <dgm:t>
        <a:bodyPr/>
        <a:lstStyle/>
        <a:p>
          <a:r>
            <a:rPr lang="en-US" smtClean="0"/>
            <a:t>info</a:t>
          </a:r>
          <a:endParaRPr lang="en-IN"/>
        </a:p>
      </dgm:t>
    </dgm:pt>
    <dgm:pt modelId="{6BFE89C7-87C7-4888-870F-BDD2D5623EB1}" type="parTrans" cxnId="{1959EDAC-617D-48DC-A288-B503CF56557D}">
      <dgm:prSet/>
      <dgm:spPr/>
      <dgm:t>
        <a:bodyPr/>
        <a:lstStyle/>
        <a:p>
          <a:endParaRPr lang="en-IN"/>
        </a:p>
      </dgm:t>
    </dgm:pt>
    <dgm:pt modelId="{B00864E6-FCA3-4317-A27D-6742CC37C86E}" type="sibTrans" cxnId="{1959EDAC-617D-48DC-A288-B503CF56557D}">
      <dgm:prSet/>
      <dgm:spPr/>
      <dgm:t>
        <a:bodyPr/>
        <a:lstStyle/>
        <a:p>
          <a:endParaRPr lang="en-IN"/>
        </a:p>
      </dgm:t>
    </dgm:pt>
    <dgm:pt modelId="{0C99CC77-063B-458C-B7DE-786510646682}">
      <dgm:prSet phldrT="[Text]"/>
      <dgm:spPr/>
      <dgm:t>
        <a:bodyPr/>
        <a:lstStyle/>
        <a:p>
          <a:r>
            <a:rPr lang="en-IN" b="1" smtClean="0"/>
            <a:t>contentType</a:t>
          </a:r>
          <a:endParaRPr lang="en-IN"/>
        </a:p>
      </dgm:t>
    </dgm:pt>
    <dgm:pt modelId="{3BA94CD9-E96D-4A0D-8276-DE018F79FC77}" type="parTrans" cxnId="{3E1A1AFB-3D97-4505-8251-2FF1929C8982}">
      <dgm:prSet/>
      <dgm:spPr/>
      <dgm:t>
        <a:bodyPr/>
        <a:lstStyle/>
        <a:p>
          <a:endParaRPr lang="en-IN"/>
        </a:p>
      </dgm:t>
    </dgm:pt>
    <dgm:pt modelId="{6B7B991F-7517-4A9B-AB99-8E574B81E19F}" type="sibTrans" cxnId="{3E1A1AFB-3D97-4505-8251-2FF1929C8982}">
      <dgm:prSet/>
      <dgm:spPr/>
      <dgm:t>
        <a:bodyPr/>
        <a:lstStyle/>
        <a:p>
          <a:endParaRPr lang="en-IN"/>
        </a:p>
      </dgm:t>
    </dgm:pt>
    <dgm:pt modelId="{3D4AC867-4880-42D1-8112-3BEA7CF84748}">
      <dgm:prSet phldrT="[Text]"/>
      <dgm:spPr/>
      <dgm:t>
        <a:bodyPr/>
        <a:lstStyle/>
        <a:p>
          <a:r>
            <a:rPr lang="en-IN" b="1" smtClean="0"/>
            <a:t>import</a:t>
          </a:r>
          <a:endParaRPr lang="en-IN"/>
        </a:p>
      </dgm:t>
    </dgm:pt>
    <dgm:pt modelId="{D1497D8A-E4DA-4A5D-B165-B7DD3A8BB2D0}" type="parTrans" cxnId="{8A95E91D-BA49-4C54-A1B8-A24C20F7DC7E}">
      <dgm:prSet/>
      <dgm:spPr/>
      <dgm:t>
        <a:bodyPr/>
        <a:lstStyle/>
        <a:p>
          <a:endParaRPr lang="en-IN"/>
        </a:p>
      </dgm:t>
    </dgm:pt>
    <dgm:pt modelId="{D0164F10-41EA-45A6-8991-D947D25E97D8}" type="sibTrans" cxnId="{8A95E91D-BA49-4C54-A1B8-A24C20F7DC7E}">
      <dgm:prSet/>
      <dgm:spPr/>
      <dgm:t>
        <a:bodyPr/>
        <a:lstStyle/>
        <a:p>
          <a:endParaRPr lang="en-IN"/>
        </a:p>
      </dgm:t>
    </dgm:pt>
    <dgm:pt modelId="{A27540A4-2DA6-44FF-8783-1203269B3BC5}">
      <dgm:prSet phldrT="[Text]"/>
      <dgm:spPr/>
      <dgm:t>
        <a:bodyPr/>
        <a:lstStyle/>
        <a:p>
          <a:r>
            <a:rPr lang="en-IN" smtClean="0"/>
            <a:t>autoFlush</a:t>
          </a:r>
          <a:endParaRPr lang="en-IN"/>
        </a:p>
      </dgm:t>
    </dgm:pt>
    <dgm:pt modelId="{44D1030A-DF7C-4252-A38E-813F4EB47BA6}" type="parTrans" cxnId="{775B42B7-A984-4E3E-9958-3F26C1654C96}">
      <dgm:prSet/>
      <dgm:spPr/>
      <dgm:t>
        <a:bodyPr/>
        <a:lstStyle/>
        <a:p>
          <a:endParaRPr lang="en-IN"/>
        </a:p>
      </dgm:t>
    </dgm:pt>
    <dgm:pt modelId="{5882F945-F21A-4E32-B2A1-5AC85BD5A656}" type="sibTrans" cxnId="{775B42B7-A984-4E3E-9958-3F26C1654C96}">
      <dgm:prSet/>
      <dgm:spPr/>
      <dgm:t>
        <a:bodyPr/>
        <a:lstStyle/>
        <a:p>
          <a:endParaRPr lang="en-IN"/>
        </a:p>
      </dgm:t>
    </dgm:pt>
    <dgm:pt modelId="{9D122338-4CD4-4C7A-82C6-41AF5153B8F5}">
      <dgm:prSet phldrT="[Text]"/>
      <dgm:spPr/>
      <dgm:t>
        <a:bodyPr/>
        <a:lstStyle/>
        <a:p>
          <a:r>
            <a:rPr lang="en-IN" smtClean="0"/>
            <a:t>extends</a:t>
          </a:r>
          <a:endParaRPr lang="en-IN"/>
        </a:p>
      </dgm:t>
    </dgm:pt>
    <dgm:pt modelId="{1786A66E-E6FF-4B46-B4C6-F46D91A22F10}" type="parTrans" cxnId="{719EC02D-7FBC-4EF2-8A61-DFC7BB17800F}">
      <dgm:prSet/>
      <dgm:spPr/>
      <dgm:t>
        <a:bodyPr/>
        <a:lstStyle/>
        <a:p>
          <a:endParaRPr lang="en-IN"/>
        </a:p>
      </dgm:t>
    </dgm:pt>
    <dgm:pt modelId="{8C3081F6-1C4A-49CE-915B-2CD014EB36BB}" type="sibTrans" cxnId="{719EC02D-7FBC-4EF2-8A61-DFC7BB17800F}">
      <dgm:prSet/>
      <dgm:spPr/>
      <dgm:t>
        <a:bodyPr/>
        <a:lstStyle/>
        <a:p>
          <a:endParaRPr lang="en-IN"/>
        </a:p>
      </dgm:t>
    </dgm:pt>
    <dgm:pt modelId="{B56D0BC7-F6D9-4F1E-A90D-768666C6606F}">
      <dgm:prSet phldrT="[Text]"/>
      <dgm:spPr/>
      <dgm:t>
        <a:bodyPr/>
        <a:lstStyle/>
        <a:p>
          <a:r>
            <a:rPr lang="en-IN" smtClean="0"/>
            <a:t>buffer</a:t>
          </a:r>
          <a:endParaRPr lang="en-IN"/>
        </a:p>
      </dgm:t>
    </dgm:pt>
    <dgm:pt modelId="{2F961088-CAED-4C5E-BBA1-AE0CD02304B3}" type="parTrans" cxnId="{F711E61C-DF26-40BF-994C-8802A0885F06}">
      <dgm:prSet/>
      <dgm:spPr/>
      <dgm:t>
        <a:bodyPr/>
        <a:lstStyle/>
        <a:p>
          <a:endParaRPr lang="en-IN"/>
        </a:p>
      </dgm:t>
    </dgm:pt>
    <dgm:pt modelId="{A24C3D03-F522-45DC-B352-F87621188CD4}" type="sibTrans" cxnId="{F711E61C-DF26-40BF-994C-8802A0885F06}">
      <dgm:prSet/>
      <dgm:spPr/>
      <dgm:t>
        <a:bodyPr/>
        <a:lstStyle/>
        <a:p>
          <a:endParaRPr lang="en-IN"/>
        </a:p>
      </dgm:t>
    </dgm:pt>
    <dgm:pt modelId="{DEF74CE2-450E-44FB-9BA5-9CF67E806CCA}">
      <dgm:prSet phldrT="[Text]"/>
      <dgm:spPr/>
      <dgm:t>
        <a:bodyPr/>
        <a:lstStyle/>
        <a:p>
          <a:r>
            <a:rPr lang="en-IN" b="1" smtClean="0"/>
            <a:t>session</a:t>
          </a:r>
          <a:endParaRPr lang="en-IN"/>
        </a:p>
      </dgm:t>
    </dgm:pt>
    <dgm:pt modelId="{A2D5E82C-407F-4DDB-B177-BF08865F6827}" type="parTrans" cxnId="{312AFC57-06A1-486C-BE94-1C174FE21271}">
      <dgm:prSet/>
      <dgm:spPr/>
      <dgm:t>
        <a:bodyPr/>
        <a:lstStyle/>
        <a:p>
          <a:endParaRPr lang="en-IN"/>
        </a:p>
      </dgm:t>
    </dgm:pt>
    <dgm:pt modelId="{1AEBBF8D-49CA-4383-90A7-605A0A923639}" type="sibTrans" cxnId="{312AFC57-06A1-486C-BE94-1C174FE21271}">
      <dgm:prSet/>
      <dgm:spPr/>
      <dgm:t>
        <a:bodyPr/>
        <a:lstStyle/>
        <a:p>
          <a:endParaRPr lang="en-IN"/>
        </a:p>
      </dgm:t>
    </dgm:pt>
    <dgm:pt modelId="{F32F2A8F-F75F-4E94-BF28-795A02F725E6}">
      <dgm:prSet phldrT="[Text]"/>
      <dgm:spPr/>
      <dgm:t>
        <a:bodyPr/>
        <a:lstStyle/>
        <a:p>
          <a:endParaRPr lang="en-IN"/>
        </a:p>
      </dgm:t>
    </dgm:pt>
    <dgm:pt modelId="{56ACD1C6-B5E9-4187-BA93-011CAD84133B}" type="parTrans" cxnId="{BFD9F45D-B8B8-4F84-B444-5C9FA7B249A3}">
      <dgm:prSet/>
      <dgm:spPr/>
      <dgm:t>
        <a:bodyPr/>
        <a:lstStyle/>
        <a:p>
          <a:endParaRPr lang="en-IN"/>
        </a:p>
      </dgm:t>
    </dgm:pt>
    <dgm:pt modelId="{5F7AA630-A717-42FC-A79F-A64A52A0C80D}" type="sibTrans" cxnId="{BFD9F45D-B8B8-4F84-B444-5C9FA7B249A3}">
      <dgm:prSet/>
      <dgm:spPr/>
      <dgm:t>
        <a:bodyPr/>
        <a:lstStyle/>
        <a:p>
          <a:endParaRPr lang="en-IN"/>
        </a:p>
      </dgm:t>
    </dgm:pt>
    <dgm:pt modelId="{F941E11E-6F74-44F8-889D-CF55B048D548}" type="pres">
      <dgm:prSet presAssocID="{91DCE2C9-1758-48AF-A205-B11D4B43E6AE}" presName="vert0" presStyleCnt="0">
        <dgm:presLayoutVars>
          <dgm:dir/>
          <dgm:animOne val="branch"/>
          <dgm:animLvl val="lvl"/>
        </dgm:presLayoutVars>
      </dgm:prSet>
      <dgm:spPr/>
      <dgm:t>
        <a:bodyPr/>
        <a:lstStyle/>
        <a:p>
          <a:endParaRPr lang="en-IN"/>
        </a:p>
      </dgm:t>
    </dgm:pt>
    <dgm:pt modelId="{9803BE37-3D9A-4C81-90E6-FA9E06BAE000}" type="pres">
      <dgm:prSet presAssocID="{BD8ED384-9BF1-45BB-AD15-55AD9DC9711A}" presName="thickLine" presStyleLbl="alignNode1" presStyleIdx="0" presStyleCnt="1"/>
      <dgm:spPr/>
    </dgm:pt>
    <dgm:pt modelId="{AFDC5770-06EA-41CE-8C04-C537C5E1590C}" type="pres">
      <dgm:prSet presAssocID="{BD8ED384-9BF1-45BB-AD15-55AD9DC9711A}" presName="horz1" presStyleCnt="0"/>
      <dgm:spPr/>
    </dgm:pt>
    <dgm:pt modelId="{D559DA67-C88E-4EC2-9CD0-E84FB41AEDF2}" type="pres">
      <dgm:prSet presAssocID="{BD8ED384-9BF1-45BB-AD15-55AD9DC9711A}" presName="tx1" presStyleLbl="revTx" presStyleIdx="0" presStyleCnt="21"/>
      <dgm:spPr/>
      <dgm:t>
        <a:bodyPr/>
        <a:lstStyle/>
        <a:p>
          <a:endParaRPr lang="en-IN"/>
        </a:p>
      </dgm:t>
    </dgm:pt>
    <dgm:pt modelId="{9586FEAB-58A8-439A-94B2-9B6B268CC312}" type="pres">
      <dgm:prSet presAssocID="{BD8ED384-9BF1-45BB-AD15-55AD9DC9711A}" presName="vert1" presStyleCnt="0"/>
      <dgm:spPr/>
    </dgm:pt>
    <dgm:pt modelId="{74218F89-DA7A-464C-AD08-AA5B52219618}" type="pres">
      <dgm:prSet presAssocID="{E81D8F87-9381-4361-8A01-2492CA0009DF}" presName="vertSpace2a" presStyleCnt="0"/>
      <dgm:spPr/>
    </dgm:pt>
    <dgm:pt modelId="{B2EDAE31-8706-4FFA-914B-CF12A27BF568}" type="pres">
      <dgm:prSet presAssocID="{E81D8F87-9381-4361-8A01-2492CA0009DF}" presName="horz2" presStyleCnt="0"/>
      <dgm:spPr/>
    </dgm:pt>
    <dgm:pt modelId="{4FC4A604-E3A2-46FF-91B7-ABD7AAE5DE2E}" type="pres">
      <dgm:prSet presAssocID="{E81D8F87-9381-4361-8A01-2492CA0009DF}" presName="horzSpace2" presStyleCnt="0"/>
      <dgm:spPr/>
    </dgm:pt>
    <dgm:pt modelId="{169FEA4B-1E82-4E6A-BEDD-652A30B77F03}" type="pres">
      <dgm:prSet presAssocID="{E81D8F87-9381-4361-8A01-2492CA0009DF}" presName="tx2" presStyleLbl="revTx" presStyleIdx="1" presStyleCnt="21" custScaleX="191707" custScaleY="30101"/>
      <dgm:spPr/>
      <dgm:t>
        <a:bodyPr/>
        <a:lstStyle/>
        <a:p>
          <a:endParaRPr lang="en-IN"/>
        </a:p>
      </dgm:t>
    </dgm:pt>
    <dgm:pt modelId="{F3246394-4332-476B-A340-2115E788FD9E}" type="pres">
      <dgm:prSet presAssocID="{E81D8F87-9381-4361-8A01-2492CA0009DF}" presName="vert2" presStyleCnt="0"/>
      <dgm:spPr/>
    </dgm:pt>
    <dgm:pt modelId="{682C346B-0D9A-4F02-8C4D-297BF6C254D8}" type="pres">
      <dgm:prSet presAssocID="{E81D8F87-9381-4361-8A01-2492CA0009DF}" presName="thinLine2b" presStyleLbl="callout" presStyleIdx="0" presStyleCnt="9"/>
      <dgm:spPr/>
    </dgm:pt>
    <dgm:pt modelId="{6729B43B-CF81-470A-B29A-DDF30207FE8C}" type="pres">
      <dgm:prSet presAssocID="{E81D8F87-9381-4361-8A01-2492CA0009DF}" presName="vertSpace2b" presStyleCnt="0"/>
      <dgm:spPr/>
    </dgm:pt>
    <dgm:pt modelId="{A1AC3217-7014-4758-BBF1-E06996C25DED}" type="pres">
      <dgm:prSet presAssocID="{36C6DBCA-2B6E-4E17-855B-EE2FFC113311}" presName="horz2" presStyleCnt="0"/>
      <dgm:spPr/>
    </dgm:pt>
    <dgm:pt modelId="{701DF156-FBF0-4819-A2C6-E040DDE78C54}" type="pres">
      <dgm:prSet presAssocID="{36C6DBCA-2B6E-4E17-855B-EE2FFC113311}" presName="horzSpace2" presStyleCnt="0"/>
      <dgm:spPr/>
    </dgm:pt>
    <dgm:pt modelId="{B6942970-8A81-4502-9520-D842EF452133}" type="pres">
      <dgm:prSet presAssocID="{36C6DBCA-2B6E-4E17-855B-EE2FFC113311}" presName="tx2" presStyleLbl="revTx" presStyleIdx="2" presStyleCnt="21" custScaleX="159129" custScaleY="27146"/>
      <dgm:spPr/>
      <dgm:t>
        <a:bodyPr/>
        <a:lstStyle/>
        <a:p>
          <a:endParaRPr lang="en-IN"/>
        </a:p>
      </dgm:t>
    </dgm:pt>
    <dgm:pt modelId="{9D8819A3-B7E3-40B2-BFF3-64E1E1CE8ACE}" type="pres">
      <dgm:prSet presAssocID="{36C6DBCA-2B6E-4E17-855B-EE2FFC113311}" presName="vert2" presStyleCnt="0"/>
      <dgm:spPr/>
    </dgm:pt>
    <dgm:pt modelId="{3853D9D4-6FE3-4277-A423-A92D1183632A}" type="pres">
      <dgm:prSet presAssocID="{36C6DBCA-2B6E-4E17-855B-EE2FFC113311}" presName="thinLine2b" presStyleLbl="callout" presStyleIdx="1" presStyleCnt="9"/>
      <dgm:spPr/>
    </dgm:pt>
    <dgm:pt modelId="{0603917D-DD03-4731-824E-9808F22B54CC}" type="pres">
      <dgm:prSet presAssocID="{36C6DBCA-2B6E-4E17-855B-EE2FFC113311}" presName="vertSpace2b" presStyleCnt="0"/>
      <dgm:spPr/>
    </dgm:pt>
    <dgm:pt modelId="{1E99546F-5CBA-48F5-B7BE-403671FCBBD3}" type="pres">
      <dgm:prSet presAssocID="{06391FF3-6867-4649-AFD0-194A25D00294}" presName="horz2" presStyleCnt="0"/>
      <dgm:spPr/>
    </dgm:pt>
    <dgm:pt modelId="{78BE05D3-4F03-4722-94D3-C032ECEEB0BA}" type="pres">
      <dgm:prSet presAssocID="{06391FF3-6867-4649-AFD0-194A25D00294}" presName="horzSpace2" presStyleCnt="0"/>
      <dgm:spPr/>
    </dgm:pt>
    <dgm:pt modelId="{F1F43E86-D782-4EAB-AF8E-A92411B986FE}" type="pres">
      <dgm:prSet presAssocID="{06391FF3-6867-4649-AFD0-194A25D00294}" presName="tx2" presStyleLbl="revTx" presStyleIdx="3" presStyleCnt="21" custScaleY="29478"/>
      <dgm:spPr/>
      <dgm:t>
        <a:bodyPr/>
        <a:lstStyle/>
        <a:p>
          <a:endParaRPr lang="en-IN"/>
        </a:p>
      </dgm:t>
    </dgm:pt>
    <dgm:pt modelId="{D8DBCA48-9EF5-4404-9268-371888DD763D}" type="pres">
      <dgm:prSet presAssocID="{06391FF3-6867-4649-AFD0-194A25D00294}" presName="vert2" presStyleCnt="0"/>
      <dgm:spPr/>
    </dgm:pt>
    <dgm:pt modelId="{39241DEB-5333-4D9A-A5BC-B5B002FFDF9E}" type="pres">
      <dgm:prSet presAssocID="{06391FF3-6867-4649-AFD0-194A25D00294}" presName="thinLine2b" presStyleLbl="callout" presStyleIdx="2" presStyleCnt="9"/>
      <dgm:spPr/>
    </dgm:pt>
    <dgm:pt modelId="{F0E59879-A2AB-4042-BE36-2BCF73022BE3}" type="pres">
      <dgm:prSet presAssocID="{06391FF3-6867-4649-AFD0-194A25D00294}" presName="vertSpace2b" presStyleCnt="0"/>
      <dgm:spPr/>
    </dgm:pt>
    <dgm:pt modelId="{8B06AC71-D8BA-47D6-B041-AFA384D64AD4}" type="pres">
      <dgm:prSet presAssocID="{14B3906F-FAE0-4ACC-818E-B6D5555C37AB}" presName="horz2" presStyleCnt="0"/>
      <dgm:spPr/>
    </dgm:pt>
    <dgm:pt modelId="{828DDFED-8F70-4A6E-9040-D27C98E5E80F}" type="pres">
      <dgm:prSet presAssocID="{14B3906F-FAE0-4ACC-818E-B6D5555C37AB}" presName="horzSpace2" presStyleCnt="0"/>
      <dgm:spPr/>
    </dgm:pt>
    <dgm:pt modelId="{CCE0FA9A-1699-48BD-9213-22E032F95771}" type="pres">
      <dgm:prSet presAssocID="{14B3906F-FAE0-4ACC-818E-B6D5555C37AB}" presName="tx2" presStyleLbl="revTx" presStyleIdx="4" presStyleCnt="21" custScaleY="37230"/>
      <dgm:spPr/>
      <dgm:t>
        <a:bodyPr/>
        <a:lstStyle/>
        <a:p>
          <a:endParaRPr lang="en-IN"/>
        </a:p>
      </dgm:t>
    </dgm:pt>
    <dgm:pt modelId="{6A7C7C42-6C09-448E-92F8-E2CD3B143F42}" type="pres">
      <dgm:prSet presAssocID="{14B3906F-FAE0-4ACC-818E-B6D5555C37AB}" presName="vert2" presStyleCnt="0"/>
      <dgm:spPr/>
    </dgm:pt>
    <dgm:pt modelId="{7668649F-4019-4CA7-98BA-304B7AB6FDED}" type="pres">
      <dgm:prSet presAssocID="{A02CBFFF-4EA4-445A-8711-4C10EBB5194A}" presName="horz3" presStyleCnt="0"/>
      <dgm:spPr/>
    </dgm:pt>
    <dgm:pt modelId="{1C5D6683-9DE9-49D7-97F7-E1AE2AF2EEAC}" type="pres">
      <dgm:prSet presAssocID="{A02CBFFF-4EA4-445A-8711-4C10EBB5194A}" presName="horzSpace3" presStyleCnt="0"/>
      <dgm:spPr/>
    </dgm:pt>
    <dgm:pt modelId="{03F71D1C-52E7-45E9-95DC-5D8FB444915D}" type="pres">
      <dgm:prSet presAssocID="{A02CBFFF-4EA4-445A-8711-4C10EBB5194A}" presName="tx3" presStyleLbl="revTx" presStyleIdx="5" presStyleCnt="21" custScaleY="14523" custLinFactNeighborX="-2460" custLinFactNeighborY="-5677"/>
      <dgm:spPr/>
      <dgm:t>
        <a:bodyPr/>
        <a:lstStyle/>
        <a:p>
          <a:endParaRPr lang="en-IN"/>
        </a:p>
      </dgm:t>
    </dgm:pt>
    <dgm:pt modelId="{48ACB810-EADF-4627-AB3B-EA165D579CA4}" type="pres">
      <dgm:prSet presAssocID="{A02CBFFF-4EA4-445A-8711-4C10EBB5194A}" presName="vert3" presStyleCnt="0"/>
      <dgm:spPr/>
    </dgm:pt>
    <dgm:pt modelId="{EAF9631E-B57D-49FF-8891-7216FCA17ADF}" type="pres">
      <dgm:prSet presAssocID="{E651549D-E9C9-45F9-9041-62E85F178DA6}" presName="thinLine3" presStyleLbl="callout" presStyleIdx="3" presStyleCnt="9" custLinFactNeighborX="115" custLinFactNeighborY="-28035"/>
      <dgm:spPr/>
    </dgm:pt>
    <dgm:pt modelId="{0F234778-22C7-4A47-8F86-A90B6E5F9568}" type="pres">
      <dgm:prSet presAssocID="{11EF5116-B2E1-4B70-B014-752E41047684}" presName="horz3" presStyleCnt="0"/>
      <dgm:spPr/>
    </dgm:pt>
    <dgm:pt modelId="{EB4840C1-79FF-46F8-A1F6-C1A939753E95}" type="pres">
      <dgm:prSet presAssocID="{11EF5116-B2E1-4B70-B014-752E41047684}" presName="horzSpace3" presStyleCnt="0"/>
      <dgm:spPr/>
    </dgm:pt>
    <dgm:pt modelId="{55EEFA35-58E9-46AC-AC62-F13AB1DB4C2E}" type="pres">
      <dgm:prSet presAssocID="{11EF5116-B2E1-4B70-B014-752E41047684}" presName="tx3" presStyleLbl="revTx" presStyleIdx="6" presStyleCnt="21" custScaleY="13248" custLinFactNeighborX="-2460" custLinFactNeighborY="-3651"/>
      <dgm:spPr/>
      <dgm:t>
        <a:bodyPr/>
        <a:lstStyle/>
        <a:p>
          <a:endParaRPr lang="en-IN"/>
        </a:p>
      </dgm:t>
    </dgm:pt>
    <dgm:pt modelId="{DB06DFC5-C7C7-4975-BD75-77F6AA73AE4E}" type="pres">
      <dgm:prSet presAssocID="{11EF5116-B2E1-4B70-B014-752E41047684}" presName="vert3" presStyleCnt="0"/>
      <dgm:spPr/>
    </dgm:pt>
    <dgm:pt modelId="{FB9A7791-8308-4A0C-B210-A522A9CB0092}" type="pres">
      <dgm:prSet presAssocID="{7CDBB99E-4EA5-49EA-A2BB-180A39DB1F00}" presName="thinLine3" presStyleLbl="callout" presStyleIdx="4" presStyleCnt="9"/>
      <dgm:spPr/>
    </dgm:pt>
    <dgm:pt modelId="{048923B9-B5E5-4BB2-9770-E60288EC7455}" type="pres">
      <dgm:prSet presAssocID="{FB44B08E-739C-4EF1-A111-FA8ED593BB5F}" presName="horz3" presStyleCnt="0"/>
      <dgm:spPr/>
    </dgm:pt>
    <dgm:pt modelId="{CB86BE68-3C87-4DC0-8E4C-01228789E2FC}" type="pres">
      <dgm:prSet presAssocID="{FB44B08E-739C-4EF1-A111-FA8ED593BB5F}" presName="horzSpace3" presStyleCnt="0"/>
      <dgm:spPr/>
    </dgm:pt>
    <dgm:pt modelId="{55C9695D-B5C1-4239-ABAB-D1D19DE97834}" type="pres">
      <dgm:prSet presAssocID="{FB44B08E-739C-4EF1-A111-FA8ED593BB5F}" presName="tx3" presStyleLbl="revTx" presStyleIdx="7" presStyleCnt="21" custScaleY="13437"/>
      <dgm:spPr/>
      <dgm:t>
        <a:bodyPr/>
        <a:lstStyle/>
        <a:p>
          <a:endParaRPr lang="en-IN"/>
        </a:p>
      </dgm:t>
    </dgm:pt>
    <dgm:pt modelId="{34D15DAF-D782-459A-B9E6-4271DB8E048A}" type="pres">
      <dgm:prSet presAssocID="{FB44B08E-739C-4EF1-A111-FA8ED593BB5F}" presName="vert3" presStyleCnt="0"/>
      <dgm:spPr/>
    </dgm:pt>
    <dgm:pt modelId="{8AFC49EE-054E-4DD8-BCBF-B6ACB180A2CC}" type="pres">
      <dgm:prSet presAssocID="{14B3906F-FAE0-4ACC-818E-B6D5555C37AB}" presName="thinLine2b" presStyleLbl="callout" presStyleIdx="5" presStyleCnt="9"/>
      <dgm:spPr/>
    </dgm:pt>
    <dgm:pt modelId="{9BF75B33-9BC6-42F7-966C-3EBF85D182E8}" type="pres">
      <dgm:prSet presAssocID="{14B3906F-FAE0-4ACC-818E-B6D5555C37AB}" presName="vertSpace2b" presStyleCnt="0"/>
      <dgm:spPr/>
    </dgm:pt>
    <dgm:pt modelId="{7ACB779B-A578-43B3-9EA2-C4D06F8C1B9C}" type="pres">
      <dgm:prSet presAssocID="{DC82C2DB-FDE2-4DC9-ABC5-FC43E9574FFE}" presName="horz2" presStyleCnt="0"/>
      <dgm:spPr/>
    </dgm:pt>
    <dgm:pt modelId="{4C393BDB-4110-46C2-9333-14E34CF58FD9}" type="pres">
      <dgm:prSet presAssocID="{DC82C2DB-FDE2-4DC9-ABC5-FC43E9574FFE}" presName="horzSpace2" presStyleCnt="0"/>
      <dgm:spPr/>
    </dgm:pt>
    <dgm:pt modelId="{FDD34689-47E6-47F4-87C9-73FAFDF07A4B}" type="pres">
      <dgm:prSet presAssocID="{DC82C2DB-FDE2-4DC9-ABC5-FC43E9574FFE}" presName="tx2" presStyleLbl="revTx" presStyleIdx="8" presStyleCnt="21" custScaleY="29786"/>
      <dgm:spPr/>
      <dgm:t>
        <a:bodyPr/>
        <a:lstStyle/>
        <a:p>
          <a:endParaRPr lang="en-IN"/>
        </a:p>
      </dgm:t>
    </dgm:pt>
    <dgm:pt modelId="{D45022E9-FB5E-46BF-AFD5-D689DC99C451}" type="pres">
      <dgm:prSet presAssocID="{DC82C2DB-FDE2-4DC9-ABC5-FC43E9574FFE}" presName="vert2" presStyleCnt="0"/>
      <dgm:spPr/>
    </dgm:pt>
    <dgm:pt modelId="{B95B05EF-3AA9-4892-A053-ED77CDDD5F44}" type="pres">
      <dgm:prSet presAssocID="{943BA455-22DA-4013-98AE-A267D9BCC159}" presName="horz3" presStyleCnt="0"/>
      <dgm:spPr/>
    </dgm:pt>
    <dgm:pt modelId="{6EDE939C-0A10-44F4-955F-EAE48E276DDD}" type="pres">
      <dgm:prSet presAssocID="{943BA455-22DA-4013-98AE-A267D9BCC159}" presName="horzSpace3" presStyleCnt="0"/>
      <dgm:spPr/>
    </dgm:pt>
    <dgm:pt modelId="{3E57D97D-5DB7-44FF-BD77-8F1BADD4C3CD}" type="pres">
      <dgm:prSet presAssocID="{943BA455-22DA-4013-98AE-A267D9BCC159}" presName="tx3" presStyleLbl="revTx" presStyleIdx="9" presStyleCnt="21" custScaleY="16251" custLinFactNeighborY="-7933"/>
      <dgm:spPr/>
      <dgm:t>
        <a:bodyPr/>
        <a:lstStyle/>
        <a:p>
          <a:endParaRPr lang="en-IN"/>
        </a:p>
      </dgm:t>
    </dgm:pt>
    <dgm:pt modelId="{2F30222E-F8AD-4195-A1DB-1F6F93CD068A}" type="pres">
      <dgm:prSet presAssocID="{943BA455-22DA-4013-98AE-A267D9BCC159}" presName="vert3" presStyleCnt="0"/>
      <dgm:spPr/>
    </dgm:pt>
    <dgm:pt modelId="{0C7EB07C-DE77-441F-B335-1D549606A4F7}" type="pres">
      <dgm:prSet presAssocID="{A8677183-1C62-43E0-AA2C-CF8B74EAA2C7}" presName="thinLine3" presStyleLbl="callout" presStyleIdx="6" presStyleCnt="9" custLinFactNeighborY="-1535"/>
      <dgm:spPr/>
    </dgm:pt>
    <dgm:pt modelId="{68D541B9-3DEF-46EA-A761-A75BC7BB6421}" type="pres">
      <dgm:prSet presAssocID="{398D0B3E-C752-4973-B171-35E44365655D}" presName="horz3" presStyleCnt="0"/>
      <dgm:spPr/>
    </dgm:pt>
    <dgm:pt modelId="{E3F1E974-11D9-4939-A326-C7D060F4C40E}" type="pres">
      <dgm:prSet presAssocID="{398D0B3E-C752-4973-B171-35E44365655D}" presName="horzSpace3" presStyleCnt="0"/>
      <dgm:spPr/>
    </dgm:pt>
    <dgm:pt modelId="{EC65159F-92D8-43A9-81D5-73F701EDF557}" type="pres">
      <dgm:prSet presAssocID="{398D0B3E-C752-4973-B171-35E44365655D}" presName="tx3" presStyleLbl="revTx" presStyleIdx="10" presStyleCnt="21" custScaleY="22038"/>
      <dgm:spPr/>
      <dgm:t>
        <a:bodyPr/>
        <a:lstStyle/>
        <a:p>
          <a:endParaRPr lang="en-IN"/>
        </a:p>
      </dgm:t>
    </dgm:pt>
    <dgm:pt modelId="{32988615-69FE-40A8-91B9-EF70A246B15F}" type="pres">
      <dgm:prSet presAssocID="{398D0B3E-C752-4973-B171-35E44365655D}" presName="vert3" presStyleCnt="0"/>
      <dgm:spPr/>
    </dgm:pt>
    <dgm:pt modelId="{BA61FDB8-D2AB-48A6-8B97-2B491F9BFF3C}" type="pres">
      <dgm:prSet presAssocID="{5B07EC73-1237-424F-A4EF-C5C058CD1B8E}" presName="thinLine3" presStyleLbl="callout" presStyleIdx="7" presStyleCnt="9"/>
      <dgm:spPr/>
    </dgm:pt>
    <dgm:pt modelId="{C9F14930-49E1-4E96-9D75-B82B24031A07}" type="pres">
      <dgm:prSet presAssocID="{F4713253-BB33-474E-82DF-AE86EA28F971}" presName="horz3" presStyleCnt="0"/>
      <dgm:spPr/>
    </dgm:pt>
    <dgm:pt modelId="{9C2FE8BB-4773-485F-8284-175B7CCD206B}" type="pres">
      <dgm:prSet presAssocID="{F4713253-BB33-474E-82DF-AE86EA28F971}" presName="horzSpace3" presStyleCnt="0"/>
      <dgm:spPr/>
    </dgm:pt>
    <dgm:pt modelId="{5CBFEE1F-91F2-4C25-A44B-5F54E616125A}" type="pres">
      <dgm:prSet presAssocID="{F4713253-BB33-474E-82DF-AE86EA28F971}" presName="tx3" presStyleLbl="revTx" presStyleIdx="11" presStyleCnt="21" custScaleY="15084"/>
      <dgm:spPr/>
      <dgm:t>
        <a:bodyPr/>
        <a:lstStyle/>
        <a:p>
          <a:endParaRPr lang="en-IN"/>
        </a:p>
      </dgm:t>
    </dgm:pt>
    <dgm:pt modelId="{B31ADDFE-BCF2-4DB0-8F01-EDBF3A320EC0}" type="pres">
      <dgm:prSet presAssocID="{F4713253-BB33-474E-82DF-AE86EA28F971}" presName="vert3" presStyleCnt="0"/>
      <dgm:spPr/>
    </dgm:pt>
    <dgm:pt modelId="{79A0A113-91EF-442B-8697-0450BA5767C4}" type="pres">
      <dgm:prSet presAssocID="{F782FAF6-E8BD-4F68-B189-B3B6AD26E6FD}" presName="horz4" presStyleCnt="0"/>
      <dgm:spPr/>
    </dgm:pt>
    <dgm:pt modelId="{2F6770E8-DFE5-4116-9079-F9769F1C9BD6}" type="pres">
      <dgm:prSet presAssocID="{F782FAF6-E8BD-4F68-B189-B3B6AD26E6FD}" presName="horzSpace4" presStyleCnt="0"/>
      <dgm:spPr/>
    </dgm:pt>
    <dgm:pt modelId="{416CD987-6923-4EAD-B86E-635212A1129F}" type="pres">
      <dgm:prSet presAssocID="{F782FAF6-E8BD-4F68-B189-B3B6AD26E6FD}" presName="tx4" presStyleLbl="revTx" presStyleIdx="12" presStyleCnt="21">
        <dgm:presLayoutVars>
          <dgm:bulletEnabled val="1"/>
        </dgm:presLayoutVars>
      </dgm:prSet>
      <dgm:spPr/>
      <dgm:t>
        <a:bodyPr/>
        <a:lstStyle/>
        <a:p>
          <a:endParaRPr lang="en-IN"/>
        </a:p>
      </dgm:t>
    </dgm:pt>
    <dgm:pt modelId="{399CF491-B141-4FCB-9B4B-799224204140}" type="pres">
      <dgm:prSet presAssocID="{A4CEB032-201E-48C1-AC04-09DDDD99D1ED}" presName="horz4" presStyleCnt="0"/>
      <dgm:spPr/>
    </dgm:pt>
    <dgm:pt modelId="{350ACBA5-8C07-4928-AFD1-F2869D6F89AC}" type="pres">
      <dgm:prSet presAssocID="{A4CEB032-201E-48C1-AC04-09DDDD99D1ED}" presName="horzSpace4" presStyleCnt="0"/>
      <dgm:spPr/>
    </dgm:pt>
    <dgm:pt modelId="{E1893AA1-687E-4083-A66F-387FA7ECC23E}" type="pres">
      <dgm:prSet presAssocID="{A4CEB032-201E-48C1-AC04-09DDDD99D1ED}" presName="tx4" presStyleLbl="revTx" presStyleIdx="13" presStyleCnt="21">
        <dgm:presLayoutVars>
          <dgm:bulletEnabled val="1"/>
        </dgm:presLayoutVars>
      </dgm:prSet>
      <dgm:spPr/>
      <dgm:t>
        <a:bodyPr/>
        <a:lstStyle/>
        <a:p>
          <a:endParaRPr lang="en-IN"/>
        </a:p>
      </dgm:t>
    </dgm:pt>
    <dgm:pt modelId="{CFE3F596-244A-4696-A2CA-E05E07AC072D}" type="pres">
      <dgm:prSet presAssocID="{0C99CC77-063B-458C-B7DE-786510646682}" presName="horz4" presStyleCnt="0"/>
      <dgm:spPr/>
    </dgm:pt>
    <dgm:pt modelId="{F44EF995-E689-4DC8-A9FC-6573AB831694}" type="pres">
      <dgm:prSet presAssocID="{0C99CC77-063B-458C-B7DE-786510646682}" presName="horzSpace4" presStyleCnt="0"/>
      <dgm:spPr/>
    </dgm:pt>
    <dgm:pt modelId="{E1A44A8A-9C2E-4F3D-9B24-CA9A347C2373}" type="pres">
      <dgm:prSet presAssocID="{0C99CC77-063B-458C-B7DE-786510646682}" presName="tx4" presStyleLbl="revTx" presStyleIdx="14" presStyleCnt="21">
        <dgm:presLayoutVars>
          <dgm:bulletEnabled val="1"/>
        </dgm:presLayoutVars>
      </dgm:prSet>
      <dgm:spPr/>
      <dgm:t>
        <a:bodyPr/>
        <a:lstStyle/>
        <a:p>
          <a:endParaRPr lang="en-IN"/>
        </a:p>
      </dgm:t>
    </dgm:pt>
    <dgm:pt modelId="{3A150AA9-F04E-43DE-AD2F-3E4D631094DB}" type="pres">
      <dgm:prSet presAssocID="{3D4AC867-4880-42D1-8112-3BEA7CF84748}" presName="horz4" presStyleCnt="0"/>
      <dgm:spPr/>
    </dgm:pt>
    <dgm:pt modelId="{9686FEDC-049E-4234-818D-4CCFF6F1E5E9}" type="pres">
      <dgm:prSet presAssocID="{3D4AC867-4880-42D1-8112-3BEA7CF84748}" presName="horzSpace4" presStyleCnt="0"/>
      <dgm:spPr/>
    </dgm:pt>
    <dgm:pt modelId="{B05CE4E5-CFE1-4B66-A141-3243BAED9E53}" type="pres">
      <dgm:prSet presAssocID="{3D4AC867-4880-42D1-8112-3BEA7CF84748}" presName="tx4" presStyleLbl="revTx" presStyleIdx="15" presStyleCnt="21">
        <dgm:presLayoutVars>
          <dgm:bulletEnabled val="1"/>
        </dgm:presLayoutVars>
      </dgm:prSet>
      <dgm:spPr/>
      <dgm:t>
        <a:bodyPr/>
        <a:lstStyle/>
        <a:p>
          <a:endParaRPr lang="en-IN"/>
        </a:p>
      </dgm:t>
    </dgm:pt>
    <dgm:pt modelId="{2E74205F-6E47-41E2-AA74-8279AD8CCE3A}" type="pres">
      <dgm:prSet presAssocID="{9D122338-4CD4-4C7A-82C6-41AF5153B8F5}" presName="horz4" presStyleCnt="0"/>
      <dgm:spPr/>
    </dgm:pt>
    <dgm:pt modelId="{A5C103B7-0852-4C99-A8CC-4F9C038AA301}" type="pres">
      <dgm:prSet presAssocID="{9D122338-4CD4-4C7A-82C6-41AF5153B8F5}" presName="horzSpace4" presStyleCnt="0"/>
      <dgm:spPr/>
    </dgm:pt>
    <dgm:pt modelId="{58386BAA-78BD-4B1F-9A60-D1A0DA65D642}" type="pres">
      <dgm:prSet presAssocID="{9D122338-4CD4-4C7A-82C6-41AF5153B8F5}" presName="tx4" presStyleLbl="revTx" presStyleIdx="16" presStyleCnt="21">
        <dgm:presLayoutVars>
          <dgm:bulletEnabled val="1"/>
        </dgm:presLayoutVars>
      </dgm:prSet>
      <dgm:spPr/>
      <dgm:t>
        <a:bodyPr/>
        <a:lstStyle/>
        <a:p>
          <a:endParaRPr lang="en-IN"/>
        </a:p>
      </dgm:t>
    </dgm:pt>
    <dgm:pt modelId="{3490FC97-7AF2-4510-8973-D7B2ECBBC1AD}" type="pres">
      <dgm:prSet presAssocID="{B56D0BC7-F6D9-4F1E-A90D-768666C6606F}" presName="horz4" presStyleCnt="0"/>
      <dgm:spPr/>
    </dgm:pt>
    <dgm:pt modelId="{E0ABBCD5-9AF2-423C-AB0E-C125D64EA2C1}" type="pres">
      <dgm:prSet presAssocID="{B56D0BC7-F6D9-4F1E-A90D-768666C6606F}" presName="horzSpace4" presStyleCnt="0"/>
      <dgm:spPr/>
    </dgm:pt>
    <dgm:pt modelId="{5E1ECCFA-29FB-4E21-A29E-65B0E8E20154}" type="pres">
      <dgm:prSet presAssocID="{B56D0BC7-F6D9-4F1E-A90D-768666C6606F}" presName="tx4" presStyleLbl="revTx" presStyleIdx="17" presStyleCnt="21">
        <dgm:presLayoutVars>
          <dgm:bulletEnabled val="1"/>
        </dgm:presLayoutVars>
      </dgm:prSet>
      <dgm:spPr/>
      <dgm:t>
        <a:bodyPr/>
        <a:lstStyle/>
        <a:p>
          <a:endParaRPr lang="en-IN"/>
        </a:p>
      </dgm:t>
    </dgm:pt>
    <dgm:pt modelId="{3FD7F3D7-34C8-4D44-B873-BC6C18EC5D5F}" type="pres">
      <dgm:prSet presAssocID="{A27540A4-2DA6-44FF-8783-1203269B3BC5}" presName="horz4" presStyleCnt="0"/>
      <dgm:spPr/>
    </dgm:pt>
    <dgm:pt modelId="{70BB5285-6026-4A1F-883F-49DB4BB5133A}" type="pres">
      <dgm:prSet presAssocID="{A27540A4-2DA6-44FF-8783-1203269B3BC5}" presName="horzSpace4" presStyleCnt="0"/>
      <dgm:spPr/>
    </dgm:pt>
    <dgm:pt modelId="{668195F6-8BDA-4E9E-ACF0-7E7CF0C1CC92}" type="pres">
      <dgm:prSet presAssocID="{A27540A4-2DA6-44FF-8783-1203269B3BC5}" presName="tx4" presStyleLbl="revTx" presStyleIdx="18" presStyleCnt="21">
        <dgm:presLayoutVars>
          <dgm:bulletEnabled val="1"/>
        </dgm:presLayoutVars>
      </dgm:prSet>
      <dgm:spPr/>
      <dgm:t>
        <a:bodyPr/>
        <a:lstStyle/>
        <a:p>
          <a:endParaRPr lang="en-IN"/>
        </a:p>
      </dgm:t>
    </dgm:pt>
    <dgm:pt modelId="{1492FD7A-EFDA-43F2-8723-8C12DD8BA45A}" type="pres">
      <dgm:prSet presAssocID="{DEF74CE2-450E-44FB-9BA5-9CF67E806CCA}" presName="horz4" presStyleCnt="0"/>
      <dgm:spPr/>
    </dgm:pt>
    <dgm:pt modelId="{F37D7063-5E79-4CEA-8E80-1F261FC1ADEF}" type="pres">
      <dgm:prSet presAssocID="{DEF74CE2-450E-44FB-9BA5-9CF67E806CCA}" presName="horzSpace4" presStyleCnt="0"/>
      <dgm:spPr/>
    </dgm:pt>
    <dgm:pt modelId="{373302D5-1E5B-4FA1-B4E0-337BD755D1DA}" type="pres">
      <dgm:prSet presAssocID="{DEF74CE2-450E-44FB-9BA5-9CF67E806CCA}" presName="tx4" presStyleLbl="revTx" presStyleIdx="19" presStyleCnt="21">
        <dgm:presLayoutVars>
          <dgm:bulletEnabled val="1"/>
        </dgm:presLayoutVars>
      </dgm:prSet>
      <dgm:spPr/>
      <dgm:t>
        <a:bodyPr/>
        <a:lstStyle/>
        <a:p>
          <a:endParaRPr lang="en-IN"/>
        </a:p>
      </dgm:t>
    </dgm:pt>
    <dgm:pt modelId="{2A2EA1FB-CD03-4596-94F1-829CF1B89040}" type="pres">
      <dgm:prSet presAssocID="{F32F2A8F-F75F-4E94-BF28-795A02F725E6}" presName="horz4" presStyleCnt="0"/>
      <dgm:spPr/>
    </dgm:pt>
    <dgm:pt modelId="{7489D712-08B2-4012-86E6-7D56C2FF471A}" type="pres">
      <dgm:prSet presAssocID="{F32F2A8F-F75F-4E94-BF28-795A02F725E6}" presName="horzSpace4" presStyleCnt="0"/>
      <dgm:spPr/>
    </dgm:pt>
    <dgm:pt modelId="{ADD3FAE1-ACA0-4F4D-90FD-B3A4CEB35D5C}" type="pres">
      <dgm:prSet presAssocID="{F32F2A8F-F75F-4E94-BF28-795A02F725E6}" presName="tx4" presStyleLbl="revTx" presStyleIdx="20" presStyleCnt="21">
        <dgm:presLayoutVars>
          <dgm:bulletEnabled val="1"/>
        </dgm:presLayoutVars>
      </dgm:prSet>
      <dgm:spPr/>
      <dgm:t>
        <a:bodyPr/>
        <a:lstStyle/>
        <a:p>
          <a:endParaRPr lang="en-IN"/>
        </a:p>
      </dgm:t>
    </dgm:pt>
    <dgm:pt modelId="{125B6ECC-AEB8-460D-97EE-6868513CB36F}" type="pres">
      <dgm:prSet presAssocID="{DC82C2DB-FDE2-4DC9-ABC5-FC43E9574FFE}" presName="thinLine2b" presStyleLbl="callout" presStyleIdx="8" presStyleCnt="9"/>
      <dgm:spPr/>
    </dgm:pt>
    <dgm:pt modelId="{D0C5404A-F3CE-485E-9977-6796607A1D27}" type="pres">
      <dgm:prSet presAssocID="{DC82C2DB-FDE2-4DC9-ABC5-FC43E9574FFE}" presName="vertSpace2b" presStyleCnt="0"/>
      <dgm:spPr/>
    </dgm:pt>
  </dgm:ptLst>
  <dgm:cxnLst>
    <dgm:cxn modelId="{C2AAF84F-DF21-4E7A-8092-5A7241050625}" srcId="{BD8ED384-9BF1-45BB-AD15-55AD9DC9711A}" destId="{06391FF3-6867-4649-AFD0-194A25D00294}" srcOrd="2" destOrd="0" parTransId="{2C6F3FE3-740C-4733-BAC4-0C14F361A79E}" sibTransId="{69341CB5-3E75-416A-9C7B-CE6A5B858093}"/>
    <dgm:cxn modelId="{719EC02D-7FBC-4EF2-8A61-DFC7BB17800F}" srcId="{F4713253-BB33-474E-82DF-AE86EA28F971}" destId="{9D122338-4CD4-4C7A-82C6-41AF5153B8F5}" srcOrd="4" destOrd="0" parTransId="{1786A66E-E6FF-4B46-B4C6-F46D91A22F10}" sibTransId="{8C3081F6-1C4A-49CE-915B-2CD014EB36BB}"/>
    <dgm:cxn modelId="{47E1B548-8118-43CC-8695-31A0993DDAC7}" type="presOf" srcId="{F32F2A8F-F75F-4E94-BF28-795A02F725E6}" destId="{ADD3FAE1-ACA0-4F4D-90FD-B3A4CEB35D5C}" srcOrd="0" destOrd="0" presId="urn:microsoft.com/office/officeart/2008/layout/LinedList"/>
    <dgm:cxn modelId="{F4E1EB32-265C-49B1-8FDE-B3B412C1B568}" type="presOf" srcId="{A02CBFFF-4EA4-445A-8711-4C10EBB5194A}" destId="{03F71D1C-52E7-45E9-95DC-5D8FB444915D}" srcOrd="0" destOrd="0" presId="urn:microsoft.com/office/officeart/2008/layout/LinedList"/>
    <dgm:cxn modelId="{90A0E964-0CFC-4363-9B50-9107635A0F46}" srcId="{F4713253-BB33-474E-82DF-AE86EA28F971}" destId="{F782FAF6-E8BD-4F68-B189-B3B6AD26E6FD}" srcOrd="0" destOrd="0" parTransId="{3454EF41-6610-407C-AFE3-00224E8B6F64}" sibTransId="{D04C658C-4FE6-4FA1-9C93-0DD7AA725825}"/>
    <dgm:cxn modelId="{8A95E91D-BA49-4C54-A1B8-A24C20F7DC7E}" srcId="{F4713253-BB33-474E-82DF-AE86EA28F971}" destId="{3D4AC867-4880-42D1-8112-3BEA7CF84748}" srcOrd="3" destOrd="0" parTransId="{D1497D8A-E4DA-4A5D-B165-B7DD3A8BB2D0}" sibTransId="{D0164F10-41EA-45A6-8991-D947D25E97D8}"/>
    <dgm:cxn modelId="{070B22F2-5FEA-46D6-B3BC-2BD8191507E1}" srcId="{BD8ED384-9BF1-45BB-AD15-55AD9DC9711A}" destId="{E81D8F87-9381-4361-8A01-2492CA0009DF}" srcOrd="0" destOrd="0" parTransId="{13BB69AE-3079-4897-9FBD-5E05384D5D5A}" sibTransId="{FB64FB2A-444E-4923-A372-BA232A2E42A1}"/>
    <dgm:cxn modelId="{5A526C76-84D4-432D-AD26-5FF28D11A3F0}" type="presOf" srcId="{B56D0BC7-F6D9-4F1E-A90D-768666C6606F}" destId="{5E1ECCFA-29FB-4E21-A29E-65B0E8E20154}" srcOrd="0" destOrd="0" presId="urn:microsoft.com/office/officeart/2008/layout/LinedList"/>
    <dgm:cxn modelId="{4ECD5DC7-8C84-4AD1-BD89-AEA3CE16627A}" type="presOf" srcId="{06391FF3-6867-4649-AFD0-194A25D00294}" destId="{F1F43E86-D782-4EAB-AF8E-A92411B986FE}" srcOrd="0" destOrd="0" presId="urn:microsoft.com/office/officeart/2008/layout/LinedList"/>
    <dgm:cxn modelId="{E3B9351C-075B-4FF6-A05A-762B36D76CF9}" type="presOf" srcId="{943BA455-22DA-4013-98AE-A267D9BCC159}" destId="{3E57D97D-5DB7-44FF-BD77-8F1BADD4C3CD}" srcOrd="0" destOrd="0" presId="urn:microsoft.com/office/officeart/2008/layout/LinedList"/>
    <dgm:cxn modelId="{8DA953B2-D09E-4A8E-A70B-395EB508EA2F}" type="presOf" srcId="{E81D8F87-9381-4361-8A01-2492CA0009DF}" destId="{169FEA4B-1E82-4E6A-BEDD-652A30B77F03}" srcOrd="0" destOrd="0" presId="urn:microsoft.com/office/officeart/2008/layout/LinedList"/>
    <dgm:cxn modelId="{2A36661A-F27D-42D2-A7D5-E666895E0565}" type="presOf" srcId="{DEF74CE2-450E-44FB-9BA5-9CF67E806CCA}" destId="{373302D5-1E5B-4FA1-B4E0-337BD755D1DA}" srcOrd="0" destOrd="0" presId="urn:microsoft.com/office/officeart/2008/layout/LinedList"/>
    <dgm:cxn modelId="{132D5DEA-19DB-4733-B592-12D27F893E63}" type="presOf" srcId="{FB44B08E-739C-4EF1-A111-FA8ED593BB5F}" destId="{55C9695D-B5C1-4239-ABAB-D1D19DE97834}" srcOrd="0" destOrd="0" presId="urn:microsoft.com/office/officeart/2008/layout/LinedList"/>
    <dgm:cxn modelId="{BD29082F-9756-46B3-AB91-FD51B4CCCED3}" type="presOf" srcId="{398D0B3E-C752-4973-B171-35E44365655D}" destId="{EC65159F-92D8-43A9-81D5-73F701EDF557}" srcOrd="0" destOrd="0" presId="urn:microsoft.com/office/officeart/2008/layout/LinedList"/>
    <dgm:cxn modelId="{F0E8BBD1-B2C5-4287-B78A-0B7AE10E6E3F}" srcId="{DC82C2DB-FDE2-4DC9-ABC5-FC43E9574FFE}" destId="{F4713253-BB33-474E-82DF-AE86EA28F971}" srcOrd="2" destOrd="0" parTransId="{EAEBBA29-0550-4F9B-9F12-D77094AB84DB}" sibTransId="{E7C89DE3-4101-4C63-A9A2-17C323719EF2}"/>
    <dgm:cxn modelId="{3E1A1AFB-3D97-4505-8251-2FF1929C8982}" srcId="{F4713253-BB33-474E-82DF-AE86EA28F971}" destId="{0C99CC77-063B-458C-B7DE-786510646682}" srcOrd="2" destOrd="0" parTransId="{3BA94CD9-E96D-4A0D-8276-DE018F79FC77}" sibTransId="{6B7B991F-7517-4A9B-AB99-8E574B81E19F}"/>
    <dgm:cxn modelId="{24BD7EAA-0319-4C63-B15E-451C3AA765DE}" srcId="{DC82C2DB-FDE2-4DC9-ABC5-FC43E9574FFE}" destId="{398D0B3E-C752-4973-B171-35E44365655D}" srcOrd="1" destOrd="0" parTransId="{48146958-2FB3-4B79-8496-BD4C1E00A7BA}" sibTransId="{5B07EC73-1237-424F-A4EF-C5C058CD1B8E}"/>
    <dgm:cxn modelId="{51691E42-C489-48AC-AE3D-2102BEFB43E5}" srcId="{BD8ED384-9BF1-45BB-AD15-55AD9DC9711A}" destId="{DC82C2DB-FDE2-4DC9-ABC5-FC43E9574FFE}" srcOrd="4" destOrd="0" parTransId="{D98EEE62-3F6B-4EE9-A03F-0992F10200D7}" sibTransId="{70C5510D-2333-4AB8-9D62-24A1C88C1F75}"/>
    <dgm:cxn modelId="{BD225ADD-731A-4592-90C2-2B77DE812DC3}" type="presOf" srcId="{F782FAF6-E8BD-4F68-B189-B3B6AD26E6FD}" destId="{416CD987-6923-4EAD-B86E-635212A1129F}" srcOrd="0" destOrd="0" presId="urn:microsoft.com/office/officeart/2008/layout/LinedList"/>
    <dgm:cxn modelId="{BB4AA8E1-33FC-4162-8902-8E85F0C69CEC}" srcId="{14B3906F-FAE0-4ACC-818E-B6D5555C37AB}" destId="{11EF5116-B2E1-4B70-B014-752E41047684}" srcOrd="1" destOrd="0" parTransId="{3D58445C-16BA-4C45-BFA5-6994C4F83C7F}" sibTransId="{7CDBB99E-4EA5-49EA-A2BB-180A39DB1F00}"/>
    <dgm:cxn modelId="{D315A0D5-8621-471F-BC7C-05AB6D9814F9}" type="presOf" srcId="{BD8ED384-9BF1-45BB-AD15-55AD9DC9711A}" destId="{D559DA67-C88E-4EC2-9CD0-E84FB41AEDF2}" srcOrd="0" destOrd="0" presId="urn:microsoft.com/office/officeart/2008/layout/LinedList"/>
    <dgm:cxn modelId="{93857619-EFEE-4D46-A97D-53EF13A8F7AE}" type="presOf" srcId="{3D4AC867-4880-42D1-8112-3BEA7CF84748}" destId="{B05CE4E5-CFE1-4B66-A141-3243BAED9E53}" srcOrd="0" destOrd="0" presId="urn:microsoft.com/office/officeart/2008/layout/LinedList"/>
    <dgm:cxn modelId="{E94ABF5A-9112-4846-9AD9-572D5242160B}" type="presOf" srcId="{36C6DBCA-2B6E-4E17-855B-EE2FFC113311}" destId="{B6942970-8A81-4502-9520-D842EF452133}" srcOrd="0" destOrd="0" presId="urn:microsoft.com/office/officeart/2008/layout/LinedList"/>
    <dgm:cxn modelId="{07801BBA-2950-4633-95DB-43AED0FB3FBF}" srcId="{BD8ED384-9BF1-45BB-AD15-55AD9DC9711A}" destId="{14B3906F-FAE0-4ACC-818E-B6D5555C37AB}" srcOrd="3" destOrd="0" parTransId="{0FB76A52-3D49-4B01-A38E-233BAF1F5F91}" sibTransId="{4E279742-1BF7-4DFC-B1AA-7503C0DB2509}"/>
    <dgm:cxn modelId="{5A256718-57CB-4FAB-BF54-991A25F95B1E}" type="presOf" srcId="{A4CEB032-201E-48C1-AC04-09DDDD99D1ED}" destId="{E1893AA1-687E-4083-A66F-387FA7ECC23E}" srcOrd="0" destOrd="0" presId="urn:microsoft.com/office/officeart/2008/layout/LinedList"/>
    <dgm:cxn modelId="{5207E5A7-4F9D-4E59-8CA1-E8721DD8A686}" type="presOf" srcId="{14B3906F-FAE0-4ACC-818E-B6D5555C37AB}" destId="{CCE0FA9A-1699-48BD-9213-22E032F95771}" srcOrd="0" destOrd="0" presId="urn:microsoft.com/office/officeart/2008/layout/LinedList"/>
    <dgm:cxn modelId="{4E7042F5-A6D5-4E62-9A32-E339D6FF9F3C}" srcId="{BD8ED384-9BF1-45BB-AD15-55AD9DC9711A}" destId="{36C6DBCA-2B6E-4E17-855B-EE2FFC113311}" srcOrd="1" destOrd="0" parTransId="{20715122-4AB5-4869-B219-968327081889}" sibTransId="{192860A9-6911-4027-BE8A-C18D0FAFC99B}"/>
    <dgm:cxn modelId="{312AFC57-06A1-486C-BE94-1C174FE21271}" srcId="{F4713253-BB33-474E-82DF-AE86EA28F971}" destId="{DEF74CE2-450E-44FB-9BA5-9CF67E806CCA}" srcOrd="7" destOrd="0" parTransId="{A2D5E82C-407F-4DDB-B177-BF08865F6827}" sibTransId="{1AEBBF8D-49CA-4383-90A7-605A0A923639}"/>
    <dgm:cxn modelId="{6B4F99D1-BAE8-41B1-9B33-D3B71AA4BBB1}" type="presOf" srcId="{A27540A4-2DA6-44FF-8783-1203269B3BC5}" destId="{668195F6-8BDA-4E9E-ACF0-7E7CF0C1CC92}" srcOrd="0" destOrd="0" presId="urn:microsoft.com/office/officeart/2008/layout/LinedList"/>
    <dgm:cxn modelId="{5BEE643B-7676-42E1-9776-18C5AC5E8965}" type="presOf" srcId="{DC82C2DB-FDE2-4DC9-ABC5-FC43E9574FFE}" destId="{FDD34689-47E6-47F4-87C9-73FAFDF07A4B}" srcOrd="0" destOrd="0" presId="urn:microsoft.com/office/officeart/2008/layout/LinedList"/>
    <dgm:cxn modelId="{5DD090DA-D0D0-4827-AEA2-EFFD8B754607}" type="presOf" srcId="{11EF5116-B2E1-4B70-B014-752E41047684}" destId="{55EEFA35-58E9-46AC-AC62-F13AB1DB4C2E}" srcOrd="0" destOrd="0" presId="urn:microsoft.com/office/officeart/2008/layout/LinedList"/>
    <dgm:cxn modelId="{4D31D9A2-5271-4AA7-9E82-9B06FF3942B8}" type="presOf" srcId="{F4713253-BB33-474E-82DF-AE86EA28F971}" destId="{5CBFEE1F-91F2-4C25-A44B-5F54E616125A}" srcOrd="0" destOrd="0" presId="urn:microsoft.com/office/officeart/2008/layout/LinedList"/>
    <dgm:cxn modelId="{60A343E4-181E-41A5-8E16-BBBD7EB43901}" srcId="{14B3906F-FAE0-4ACC-818E-B6D5555C37AB}" destId="{A02CBFFF-4EA4-445A-8711-4C10EBB5194A}" srcOrd="0" destOrd="0" parTransId="{2EC2448E-2A2B-4034-9E1B-7810CEBCBEC1}" sibTransId="{E651549D-E9C9-45F9-9041-62E85F178DA6}"/>
    <dgm:cxn modelId="{BFD9F45D-B8B8-4F84-B444-5C9FA7B249A3}" srcId="{F4713253-BB33-474E-82DF-AE86EA28F971}" destId="{F32F2A8F-F75F-4E94-BF28-795A02F725E6}" srcOrd="8" destOrd="0" parTransId="{56ACD1C6-B5E9-4187-BA93-011CAD84133B}" sibTransId="{5F7AA630-A717-42FC-A79F-A64A52A0C80D}"/>
    <dgm:cxn modelId="{5175E957-0C08-4BFE-A78B-7C3F3B755560}" type="presOf" srcId="{0C99CC77-063B-458C-B7DE-786510646682}" destId="{E1A44A8A-9C2E-4F3D-9B24-CA9A347C2373}" srcOrd="0" destOrd="0" presId="urn:microsoft.com/office/officeart/2008/layout/LinedList"/>
    <dgm:cxn modelId="{775B42B7-A984-4E3E-9958-3F26C1654C96}" srcId="{F4713253-BB33-474E-82DF-AE86EA28F971}" destId="{A27540A4-2DA6-44FF-8783-1203269B3BC5}" srcOrd="6" destOrd="0" parTransId="{44D1030A-DF7C-4252-A38E-813F4EB47BA6}" sibTransId="{5882F945-F21A-4E32-B2A1-5AC85BD5A656}"/>
    <dgm:cxn modelId="{5EE9A820-9C69-4380-8BF7-7EEB6C0C5D25}" srcId="{91DCE2C9-1758-48AF-A205-B11D4B43E6AE}" destId="{BD8ED384-9BF1-45BB-AD15-55AD9DC9711A}" srcOrd="0" destOrd="0" parTransId="{8FAD430E-0DA0-4388-BC16-BA2635CD4371}" sibTransId="{30E5218C-86F4-4D96-99AC-5EC133B12C7F}"/>
    <dgm:cxn modelId="{F711E61C-DF26-40BF-994C-8802A0885F06}" srcId="{F4713253-BB33-474E-82DF-AE86EA28F971}" destId="{B56D0BC7-F6D9-4F1E-A90D-768666C6606F}" srcOrd="5" destOrd="0" parTransId="{2F961088-CAED-4C5E-BBA1-AE0CD02304B3}" sibTransId="{A24C3D03-F522-45DC-B352-F87621188CD4}"/>
    <dgm:cxn modelId="{130CF201-8740-44F3-9B16-11582CB5602C}" type="presOf" srcId="{91DCE2C9-1758-48AF-A205-B11D4B43E6AE}" destId="{F941E11E-6F74-44F8-889D-CF55B048D548}" srcOrd="0" destOrd="0" presId="urn:microsoft.com/office/officeart/2008/layout/LinedList"/>
    <dgm:cxn modelId="{1959EDAC-617D-48DC-A288-B503CF56557D}" srcId="{F4713253-BB33-474E-82DF-AE86EA28F971}" destId="{A4CEB032-201E-48C1-AC04-09DDDD99D1ED}" srcOrd="1" destOrd="0" parTransId="{6BFE89C7-87C7-4888-870F-BDD2D5623EB1}" sibTransId="{B00864E6-FCA3-4317-A27D-6742CC37C86E}"/>
    <dgm:cxn modelId="{2514FB69-F01A-4731-A5A4-A776C6D32CE9}" srcId="{14B3906F-FAE0-4ACC-818E-B6D5555C37AB}" destId="{FB44B08E-739C-4EF1-A111-FA8ED593BB5F}" srcOrd="2" destOrd="0" parTransId="{05DDD6C7-B45C-4941-BD48-7994E22DC2B0}" sibTransId="{AAE24DD0-C027-422D-9E96-96BC9534C21A}"/>
    <dgm:cxn modelId="{4AA13B87-0332-4626-B432-EC3A3FA4F72C}" srcId="{DC82C2DB-FDE2-4DC9-ABC5-FC43E9574FFE}" destId="{943BA455-22DA-4013-98AE-A267D9BCC159}" srcOrd="0" destOrd="0" parTransId="{A5B4E711-8A1B-4401-B236-DEAF6B00077C}" sibTransId="{A8677183-1C62-43E0-AA2C-CF8B74EAA2C7}"/>
    <dgm:cxn modelId="{1A11FA74-D1F6-4C69-8265-C7B6C17699B2}" type="presOf" srcId="{9D122338-4CD4-4C7A-82C6-41AF5153B8F5}" destId="{58386BAA-78BD-4B1F-9A60-D1A0DA65D642}" srcOrd="0" destOrd="0" presId="urn:microsoft.com/office/officeart/2008/layout/LinedList"/>
    <dgm:cxn modelId="{58708387-96A9-4235-8150-6F0F32BE5EBC}" type="presParOf" srcId="{F941E11E-6F74-44F8-889D-CF55B048D548}" destId="{9803BE37-3D9A-4C81-90E6-FA9E06BAE000}" srcOrd="0" destOrd="0" presId="urn:microsoft.com/office/officeart/2008/layout/LinedList"/>
    <dgm:cxn modelId="{012F9B8A-C77E-4A66-BE83-E63F0E15C727}" type="presParOf" srcId="{F941E11E-6F74-44F8-889D-CF55B048D548}" destId="{AFDC5770-06EA-41CE-8C04-C537C5E1590C}" srcOrd="1" destOrd="0" presId="urn:microsoft.com/office/officeart/2008/layout/LinedList"/>
    <dgm:cxn modelId="{DCEC3AC4-04C7-421F-B780-2696FF430535}" type="presParOf" srcId="{AFDC5770-06EA-41CE-8C04-C537C5E1590C}" destId="{D559DA67-C88E-4EC2-9CD0-E84FB41AEDF2}" srcOrd="0" destOrd="0" presId="urn:microsoft.com/office/officeart/2008/layout/LinedList"/>
    <dgm:cxn modelId="{DB4178CA-DC8F-4FFA-BBFF-E03AE38F7D95}" type="presParOf" srcId="{AFDC5770-06EA-41CE-8C04-C537C5E1590C}" destId="{9586FEAB-58A8-439A-94B2-9B6B268CC312}" srcOrd="1" destOrd="0" presId="urn:microsoft.com/office/officeart/2008/layout/LinedList"/>
    <dgm:cxn modelId="{6B2BDA34-DD6D-46F9-BC6E-E0793D4F5DFE}" type="presParOf" srcId="{9586FEAB-58A8-439A-94B2-9B6B268CC312}" destId="{74218F89-DA7A-464C-AD08-AA5B52219618}" srcOrd="0" destOrd="0" presId="urn:microsoft.com/office/officeart/2008/layout/LinedList"/>
    <dgm:cxn modelId="{9629168E-4989-4DA9-AD57-CC35658DD56D}" type="presParOf" srcId="{9586FEAB-58A8-439A-94B2-9B6B268CC312}" destId="{B2EDAE31-8706-4FFA-914B-CF12A27BF568}" srcOrd="1" destOrd="0" presId="urn:microsoft.com/office/officeart/2008/layout/LinedList"/>
    <dgm:cxn modelId="{00C69F33-B9F3-45B3-BC47-F8207441F3CE}" type="presParOf" srcId="{B2EDAE31-8706-4FFA-914B-CF12A27BF568}" destId="{4FC4A604-E3A2-46FF-91B7-ABD7AAE5DE2E}" srcOrd="0" destOrd="0" presId="urn:microsoft.com/office/officeart/2008/layout/LinedList"/>
    <dgm:cxn modelId="{9402050E-DA71-4CD7-8043-A55E472DC152}" type="presParOf" srcId="{B2EDAE31-8706-4FFA-914B-CF12A27BF568}" destId="{169FEA4B-1E82-4E6A-BEDD-652A30B77F03}" srcOrd="1" destOrd="0" presId="urn:microsoft.com/office/officeart/2008/layout/LinedList"/>
    <dgm:cxn modelId="{A435604F-260F-4C37-B3CE-38A6269B5DB1}" type="presParOf" srcId="{B2EDAE31-8706-4FFA-914B-CF12A27BF568}" destId="{F3246394-4332-476B-A340-2115E788FD9E}" srcOrd="2" destOrd="0" presId="urn:microsoft.com/office/officeart/2008/layout/LinedList"/>
    <dgm:cxn modelId="{FDE5C238-06F4-474D-9869-D69B9B06DB63}" type="presParOf" srcId="{9586FEAB-58A8-439A-94B2-9B6B268CC312}" destId="{682C346B-0D9A-4F02-8C4D-297BF6C254D8}" srcOrd="2" destOrd="0" presId="urn:microsoft.com/office/officeart/2008/layout/LinedList"/>
    <dgm:cxn modelId="{0C70767F-8E7C-4E4D-812A-9BB4CE3F954E}" type="presParOf" srcId="{9586FEAB-58A8-439A-94B2-9B6B268CC312}" destId="{6729B43B-CF81-470A-B29A-DDF30207FE8C}" srcOrd="3" destOrd="0" presId="urn:microsoft.com/office/officeart/2008/layout/LinedList"/>
    <dgm:cxn modelId="{08017CC3-9B62-4D0B-9E3A-24847FC4D8F6}" type="presParOf" srcId="{9586FEAB-58A8-439A-94B2-9B6B268CC312}" destId="{A1AC3217-7014-4758-BBF1-E06996C25DED}" srcOrd="4" destOrd="0" presId="urn:microsoft.com/office/officeart/2008/layout/LinedList"/>
    <dgm:cxn modelId="{84E0CD6C-07FF-4203-AE82-6D3FC395D684}" type="presParOf" srcId="{A1AC3217-7014-4758-BBF1-E06996C25DED}" destId="{701DF156-FBF0-4819-A2C6-E040DDE78C54}" srcOrd="0" destOrd="0" presId="urn:microsoft.com/office/officeart/2008/layout/LinedList"/>
    <dgm:cxn modelId="{12984944-2CD9-4760-A34E-53F80CD52503}" type="presParOf" srcId="{A1AC3217-7014-4758-BBF1-E06996C25DED}" destId="{B6942970-8A81-4502-9520-D842EF452133}" srcOrd="1" destOrd="0" presId="urn:microsoft.com/office/officeart/2008/layout/LinedList"/>
    <dgm:cxn modelId="{5248FEDF-10AC-4B8B-94E7-8FAE462FD0B1}" type="presParOf" srcId="{A1AC3217-7014-4758-BBF1-E06996C25DED}" destId="{9D8819A3-B7E3-40B2-BFF3-64E1E1CE8ACE}" srcOrd="2" destOrd="0" presId="urn:microsoft.com/office/officeart/2008/layout/LinedList"/>
    <dgm:cxn modelId="{497E73F3-A278-4D14-B976-D4D0908F12E5}" type="presParOf" srcId="{9586FEAB-58A8-439A-94B2-9B6B268CC312}" destId="{3853D9D4-6FE3-4277-A423-A92D1183632A}" srcOrd="5" destOrd="0" presId="urn:microsoft.com/office/officeart/2008/layout/LinedList"/>
    <dgm:cxn modelId="{389FB81E-71F6-4CBD-944D-936D01E8CA5D}" type="presParOf" srcId="{9586FEAB-58A8-439A-94B2-9B6B268CC312}" destId="{0603917D-DD03-4731-824E-9808F22B54CC}" srcOrd="6" destOrd="0" presId="urn:microsoft.com/office/officeart/2008/layout/LinedList"/>
    <dgm:cxn modelId="{6F18BFE8-13DE-4D65-BB41-8DEE49B2CA5B}" type="presParOf" srcId="{9586FEAB-58A8-439A-94B2-9B6B268CC312}" destId="{1E99546F-5CBA-48F5-B7BE-403671FCBBD3}" srcOrd="7" destOrd="0" presId="urn:microsoft.com/office/officeart/2008/layout/LinedList"/>
    <dgm:cxn modelId="{B36CBD72-5774-445C-94A3-C393C6EEA4A3}" type="presParOf" srcId="{1E99546F-5CBA-48F5-B7BE-403671FCBBD3}" destId="{78BE05D3-4F03-4722-94D3-C032ECEEB0BA}" srcOrd="0" destOrd="0" presId="urn:microsoft.com/office/officeart/2008/layout/LinedList"/>
    <dgm:cxn modelId="{62F8EBF3-89A0-4504-B714-E92EF97362F0}" type="presParOf" srcId="{1E99546F-5CBA-48F5-B7BE-403671FCBBD3}" destId="{F1F43E86-D782-4EAB-AF8E-A92411B986FE}" srcOrd="1" destOrd="0" presId="urn:microsoft.com/office/officeart/2008/layout/LinedList"/>
    <dgm:cxn modelId="{ADF8463D-4B08-435E-96A9-4681F7D3DBF0}" type="presParOf" srcId="{1E99546F-5CBA-48F5-B7BE-403671FCBBD3}" destId="{D8DBCA48-9EF5-4404-9268-371888DD763D}" srcOrd="2" destOrd="0" presId="urn:microsoft.com/office/officeart/2008/layout/LinedList"/>
    <dgm:cxn modelId="{3D1D5F9E-34AF-4B23-B079-4DC3505768E0}" type="presParOf" srcId="{9586FEAB-58A8-439A-94B2-9B6B268CC312}" destId="{39241DEB-5333-4D9A-A5BC-B5B002FFDF9E}" srcOrd="8" destOrd="0" presId="urn:microsoft.com/office/officeart/2008/layout/LinedList"/>
    <dgm:cxn modelId="{E5069B58-E7F1-40F3-AD0D-66665D3F58C7}" type="presParOf" srcId="{9586FEAB-58A8-439A-94B2-9B6B268CC312}" destId="{F0E59879-A2AB-4042-BE36-2BCF73022BE3}" srcOrd="9" destOrd="0" presId="urn:microsoft.com/office/officeart/2008/layout/LinedList"/>
    <dgm:cxn modelId="{9D22A582-1740-4F24-8D95-52432820C708}" type="presParOf" srcId="{9586FEAB-58A8-439A-94B2-9B6B268CC312}" destId="{8B06AC71-D8BA-47D6-B041-AFA384D64AD4}" srcOrd="10" destOrd="0" presId="urn:microsoft.com/office/officeart/2008/layout/LinedList"/>
    <dgm:cxn modelId="{3C3166A8-3E96-41FB-9A7E-93F12F6B3813}" type="presParOf" srcId="{8B06AC71-D8BA-47D6-B041-AFA384D64AD4}" destId="{828DDFED-8F70-4A6E-9040-D27C98E5E80F}" srcOrd="0" destOrd="0" presId="urn:microsoft.com/office/officeart/2008/layout/LinedList"/>
    <dgm:cxn modelId="{ABBC6AAD-2729-4FD6-8B9B-D0E0043619ED}" type="presParOf" srcId="{8B06AC71-D8BA-47D6-B041-AFA384D64AD4}" destId="{CCE0FA9A-1699-48BD-9213-22E032F95771}" srcOrd="1" destOrd="0" presId="urn:microsoft.com/office/officeart/2008/layout/LinedList"/>
    <dgm:cxn modelId="{67DEA03D-791A-4C98-AEDB-22B416441383}" type="presParOf" srcId="{8B06AC71-D8BA-47D6-B041-AFA384D64AD4}" destId="{6A7C7C42-6C09-448E-92F8-E2CD3B143F42}" srcOrd="2" destOrd="0" presId="urn:microsoft.com/office/officeart/2008/layout/LinedList"/>
    <dgm:cxn modelId="{06E40DDE-9EE4-4A87-A57E-D30490D1FD1F}" type="presParOf" srcId="{6A7C7C42-6C09-448E-92F8-E2CD3B143F42}" destId="{7668649F-4019-4CA7-98BA-304B7AB6FDED}" srcOrd="0" destOrd="0" presId="urn:microsoft.com/office/officeart/2008/layout/LinedList"/>
    <dgm:cxn modelId="{5EA216FD-C74E-4F6F-84C9-03F4DE12FA3C}" type="presParOf" srcId="{7668649F-4019-4CA7-98BA-304B7AB6FDED}" destId="{1C5D6683-9DE9-49D7-97F7-E1AE2AF2EEAC}" srcOrd="0" destOrd="0" presId="urn:microsoft.com/office/officeart/2008/layout/LinedList"/>
    <dgm:cxn modelId="{67DA4BAA-5F4E-46B5-9F91-1C8ACF1DD041}" type="presParOf" srcId="{7668649F-4019-4CA7-98BA-304B7AB6FDED}" destId="{03F71D1C-52E7-45E9-95DC-5D8FB444915D}" srcOrd="1" destOrd="0" presId="urn:microsoft.com/office/officeart/2008/layout/LinedList"/>
    <dgm:cxn modelId="{2F964DA5-BA76-438E-A592-574E7F52A4D7}" type="presParOf" srcId="{7668649F-4019-4CA7-98BA-304B7AB6FDED}" destId="{48ACB810-EADF-4627-AB3B-EA165D579CA4}" srcOrd="2" destOrd="0" presId="urn:microsoft.com/office/officeart/2008/layout/LinedList"/>
    <dgm:cxn modelId="{0E451A0E-22F9-47CB-830D-3656D6884ACE}" type="presParOf" srcId="{6A7C7C42-6C09-448E-92F8-E2CD3B143F42}" destId="{EAF9631E-B57D-49FF-8891-7216FCA17ADF}" srcOrd="1" destOrd="0" presId="urn:microsoft.com/office/officeart/2008/layout/LinedList"/>
    <dgm:cxn modelId="{283C62A7-80F6-46C3-BCB6-42DDC8B8CF83}" type="presParOf" srcId="{6A7C7C42-6C09-448E-92F8-E2CD3B143F42}" destId="{0F234778-22C7-4A47-8F86-A90B6E5F9568}" srcOrd="2" destOrd="0" presId="urn:microsoft.com/office/officeart/2008/layout/LinedList"/>
    <dgm:cxn modelId="{D0314ABF-C755-46FB-891E-2539279A576A}" type="presParOf" srcId="{0F234778-22C7-4A47-8F86-A90B6E5F9568}" destId="{EB4840C1-79FF-46F8-A1F6-C1A939753E95}" srcOrd="0" destOrd="0" presId="urn:microsoft.com/office/officeart/2008/layout/LinedList"/>
    <dgm:cxn modelId="{187A71D7-4427-430D-A9C8-E76DBBA31C6A}" type="presParOf" srcId="{0F234778-22C7-4A47-8F86-A90B6E5F9568}" destId="{55EEFA35-58E9-46AC-AC62-F13AB1DB4C2E}" srcOrd="1" destOrd="0" presId="urn:microsoft.com/office/officeart/2008/layout/LinedList"/>
    <dgm:cxn modelId="{59A25019-F3AC-4923-86E7-69DBC037A794}" type="presParOf" srcId="{0F234778-22C7-4A47-8F86-A90B6E5F9568}" destId="{DB06DFC5-C7C7-4975-BD75-77F6AA73AE4E}" srcOrd="2" destOrd="0" presId="urn:microsoft.com/office/officeart/2008/layout/LinedList"/>
    <dgm:cxn modelId="{19C6BAC7-D10C-433F-8C7F-C6902048622C}" type="presParOf" srcId="{6A7C7C42-6C09-448E-92F8-E2CD3B143F42}" destId="{FB9A7791-8308-4A0C-B210-A522A9CB0092}" srcOrd="3" destOrd="0" presId="urn:microsoft.com/office/officeart/2008/layout/LinedList"/>
    <dgm:cxn modelId="{CEDE5FE1-7C57-480A-9283-D939FF4F2AEB}" type="presParOf" srcId="{6A7C7C42-6C09-448E-92F8-E2CD3B143F42}" destId="{048923B9-B5E5-4BB2-9770-E60288EC7455}" srcOrd="4" destOrd="0" presId="urn:microsoft.com/office/officeart/2008/layout/LinedList"/>
    <dgm:cxn modelId="{22F30884-407F-4BDF-8028-CE05C8E69C80}" type="presParOf" srcId="{048923B9-B5E5-4BB2-9770-E60288EC7455}" destId="{CB86BE68-3C87-4DC0-8E4C-01228789E2FC}" srcOrd="0" destOrd="0" presId="urn:microsoft.com/office/officeart/2008/layout/LinedList"/>
    <dgm:cxn modelId="{9D3DD74B-4A53-4F1F-BE76-CBA5E841B825}" type="presParOf" srcId="{048923B9-B5E5-4BB2-9770-E60288EC7455}" destId="{55C9695D-B5C1-4239-ABAB-D1D19DE97834}" srcOrd="1" destOrd="0" presId="urn:microsoft.com/office/officeart/2008/layout/LinedList"/>
    <dgm:cxn modelId="{A22B5D8D-4670-4C16-A5E2-DAD339F29B5B}" type="presParOf" srcId="{048923B9-B5E5-4BB2-9770-E60288EC7455}" destId="{34D15DAF-D782-459A-B9E6-4271DB8E048A}" srcOrd="2" destOrd="0" presId="urn:microsoft.com/office/officeart/2008/layout/LinedList"/>
    <dgm:cxn modelId="{0D2C5F64-BD53-48AE-A09C-CC739068744D}" type="presParOf" srcId="{9586FEAB-58A8-439A-94B2-9B6B268CC312}" destId="{8AFC49EE-054E-4DD8-BCBF-B6ACB180A2CC}" srcOrd="11" destOrd="0" presId="urn:microsoft.com/office/officeart/2008/layout/LinedList"/>
    <dgm:cxn modelId="{BA87F11D-E1B9-4787-AABE-EE52E0399EA7}" type="presParOf" srcId="{9586FEAB-58A8-439A-94B2-9B6B268CC312}" destId="{9BF75B33-9BC6-42F7-966C-3EBF85D182E8}" srcOrd="12" destOrd="0" presId="urn:microsoft.com/office/officeart/2008/layout/LinedList"/>
    <dgm:cxn modelId="{F693159D-91C2-4F40-AE08-08A2658E5EA5}" type="presParOf" srcId="{9586FEAB-58A8-439A-94B2-9B6B268CC312}" destId="{7ACB779B-A578-43B3-9EA2-C4D06F8C1B9C}" srcOrd="13" destOrd="0" presId="urn:microsoft.com/office/officeart/2008/layout/LinedList"/>
    <dgm:cxn modelId="{A42210B0-4306-4A0B-8D03-EB75A81EAA16}" type="presParOf" srcId="{7ACB779B-A578-43B3-9EA2-C4D06F8C1B9C}" destId="{4C393BDB-4110-46C2-9333-14E34CF58FD9}" srcOrd="0" destOrd="0" presId="urn:microsoft.com/office/officeart/2008/layout/LinedList"/>
    <dgm:cxn modelId="{32F28AD9-48FC-467E-9397-853E449AD936}" type="presParOf" srcId="{7ACB779B-A578-43B3-9EA2-C4D06F8C1B9C}" destId="{FDD34689-47E6-47F4-87C9-73FAFDF07A4B}" srcOrd="1" destOrd="0" presId="urn:microsoft.com/office/officeart/2008/layout/LinedList"/>
    <dgm:cxn modelId="{4684FCC9-CFFD-4078-BAEE-1495FD283C12}" type="presParOf" srcId="{7ACB779B-A578-43B3-9EA2-C4D06F8C1B9C}" destId="{D45022E9-FB5E-46BF-AFD5-D689DC99C451}" srcOrd="2" destOrd="0" presId="urn:microsoft.com/office/officeart/2008/layout/LinedList"/>
    <dgm:cxn modelId="{E3DA330C-1368-48F8-A735-487C56695800}" type="presParOf" srcId="{D45022E9-FB5E-46BF-AFD5-D689DC99C451}" destId="{B95B05EF-3AA9-4892-A053-ED77CDDD5F44}" srcOrd="0" destOrd="0" presId="urn:microsoft.com/office/officeart/2008/layout/LinedList"/>
    <dgm:cxn modelId="{1C1CFD46-ACE1-4A50-8F33-9326E4C930E5}" type="presParOf" srcId="{B95B05EF-3AA9-4892-A053-ED77CDDD5F44}" destId="{6EDE939C-0A10-44F4-955F-EAE48E276DDD}" srcOrd="0" destOrd="0" presId="urn:microsoft.com/office/officeart/2008/layout/LinedList"/>
    <dgm:cxn modelId="{762CC137-6B68-43D3-A18D-D782FC04F1FC}" type="presParOf" srcId="{B95B05EF-3AA9-4892-A053-ED77CDDD5F44}" destId="{3E57D97D-5DB7-44FF-BD77-8F1BADD4C3CD}" srcOrd="1" destOrd="0" presId="urn:microsoft.com/office/officeart/2008/layout/LinedList"/>
    <dgm:cxn modelId="{A4865FFB-D079-44D2-ACD6-011306223E8E}" type="presParOf" srcId="{B95B05EF-3AA9-4892-A053-ED77CDDD5F44}" destId="{2F30222E-F8AD-4195-A1DB-1F6F93CD068A}" srcOrd="2" destOrd="0" presId="urn:microsoft.com/office/officeart/2008/layout/LinedList"/>
    <dgm:cxn modelId="{73203298-731C-409F-A873-6B458F4B0E05}" type="presParOf" srcId="{D45022E9-FB5E-46BF-AFD5-D689DC99C451}" destId="{0C7EB07C-DE77-441F-B335-1D549606A4F7}" srcOrd="1" destOrd="0" presId="urn:microsoft.com/office/officeart/2008/layout/LinedList"/>
    <dgm:cxn modelId="{1A19CB19-6E8C-408F-976D-B6777254686B}" type="presParOf" srcId="{D45022E9-FB5E-46BF-AFD5-D689DC99C451}" destId="{68D541B9-3DEF-46EA-A761-A75BC7BB6421}" srcOrd="2" destOrd="0" presId="urn:microsoft.com/office/officeart/2008/layout/LinedList"/>
    <dgm:cxn modelId="{B65A62D2-76DD-47EE-83E9-E8381ACCBC8D}" type="presParOf" srcId="{68D541B9-3DEF-46EA-A761-A75BC7BB6421}" destId="{E3F1E974-11D9-4939-A326-C7D060F4C40E}" srcOrd="0" destOrd="0" presId="urn:microsoft.com/office/officeart/2008/layout/LinedList"/>
    <dgm:cxn modelId="{6027E8C2-CA67-401D-89C3-79EEAA9F6B04}" type="presParOf" srcId="{68D541B9-3DEF-46EA-A761-A75BC7BB6421}" destId="{EC65159F-92D8-43A9-81D5-73F701EDF557}" srcOrd="1" destOrd="0" presId="urn:microsoft.com/office/officeart/2008/layout/LinedList"/>
    <dgm:cxn modelId="{C5BAFE09-0436-4B3A-880C-76E49DAD7250}" type="presParOf" srcId="{68D541B9-3DEF-46EA-A761-A75BC7BB6421}" destId="{32988615-69FE-40A8-91B9-EF70A246B15F}" srcOrd="2" destOrd="0" presId="urn:microsoft.com/office/officeart/2008/layout/LinedList"/>
    <dgm:cxn modelId="{14C5E333-56EB-443F-BBBD-FCEB82BFC1BF}" type="presParOf" srcId="{D45022E9-FB5E-46BF-AFD5-D689DC99C451}" destId="{BA61FDB8-D2AB-48A6-8B97-2B491F9BFF3C}" srcOrd="3" destOrd="0" presId="urn:microsoft.com/office/officeart/2008/layout/LinedList"/>
    <dgm:cxn modelId="{51599800-FA9E-4677-BA3B-D1907EC0402C}" type="presParOf" srcId="{D45022E9-FB5E-46BF-AFD5-D689DC99C451}" destId="{C9F14930-49E1-4E96-9D75-B82B24031A07}" srcOrd="4" destOrd="0" presId="urn:microsoft.com/office/officeart/2008/layout/LinedList"/>
    <dgm:cxn modelId="{BAC62263-8D14-45ED-B65E-AD3DA5B8CB48}" type="presParOf" srcId="{C9F14930-49E1-4E96-9D75-B82B24031A07}" destId="{9C2FE8BB-4773-485F-8284-175B7CCD206B}" srcOrd="0" destOrd="0" presId="urn:microsoft.com/office/officeart/2008/layout/LinedList"/>
    <dgm:cxn modelId="{1108172D-61C4-4ABB-A46A-037674615678}" type="presParOf" srcId="{C9F14930-49E1-4E96-9D75-B82B24031A07}" destId="{5CBFEE1F-91F2-4C25-A44B-5F54E616125A}" srcOrd="1" destOrd="0" presId="urn:microsoft.com/office/officeart/2008/layout/LinedList"/>
    <dgm:cxn modelId="{8C4597E5-90B0-4848-A31A-4A82239D2D6C}" type="presParOf" srcId="{C9F14930-49E1-4E96-9D75-B82B24031A07}" destId="{B31ADDFE-BCF2-4DB0-8F01-EDBF3A320EC0}" srcOrd="2" destOrd="0" presId="urn:microsoft.com/office/officeart/2008/layout/LinedList"/>
    <dgm:cxn modelId="{60FBBEB7-58A3-460E-B894-C92A74D1184B}" type="presParOf" srcId="{B31ADDFE-BCF2-4DB0-8F01-EDBF3A320EC0}" destId="{79A0A113-91EF-442B-8697-0450BA5767C4}" srcOrd="0" destOrd="0" presId="urn:microsoft.com/office/officeart/2008/layout/LinedList"/>
    <dgm:cxn modelId="{45ABDFE6-A9B3-4956-9978-AD4E6C264B96}" type="presParOf" srcId="{79A0A113-91EF-442B-8697-0450BA5767C4}" destId="{2F6770E8-DFE5-4116-9079-F9769F1C9BD6}" srcOrd="0" destOrd="0" presId="urn:microsoft.com/office/officeart/2008/layout/LinedList"/>
    <dgm:cxn modelId="{F4D2872D-974C-4366-A6B9-1AD6F380511D}" type="presParOf" srcId="{79A0A113-91EF-442B-8697-0450BA5767C4}" destId="{416CD987-6923-4EAD-B86E-635212A1129F}" srcOrd="1" destOrd="0" presId="urn:microsoft.com/office/officeart/2008/layout/LinedList"/>
    <dgm:cxn modelId="{2F75AF9C-EAEE-4B12-B772-50D707A17F54}" type="presParOf" srcId="{B31ADDFE-BCF2-4DB0-8F01-EDBF3A320EC0}" destId="{399CF491-B141-4FCB-9B4B-799224204140}" srcOrd="1" destOrd="0" presId="urn:microsoft.com/office/officeart/2008/layout/LinedList"/>
    <dgm:cxn modelId="{5B4C03E4-6555-4510-9C4E-5BAA66E385BA}" type="presParOf" srcId="{399CF491-B141-4FCB-9B4B-799224204140}" destId="{350ACBA5-8C07-4928-AFD1-F2869D6F89AC}" srcOrd="0" destOrd="0" presId="urn:microsoft.com/office/officeart/2008/layout/LinedList"/>
    <dgm:cxn modelId="{D81F3F6A-0DF9-4001-AABA-9B0736DF69FF}" type="presParOf" srcId="{399CF491-B141-4FCB-9B4B-799224204140}" destId="{E1893AA1-687E-4083-A66F-387FA7ECC23E}" srcOrd="1" destOrd="0" presId="urn:microsoft.com/office/officeart/2008/layout/LinedList"/>
    <dgm:cxn modelId="{D6703169-8C4F-45D4-9492-EE5EC08F021B}" type="presParOf" srcId="{B31ADDFE-BCF2-4DB0-8F01-EDBF3A320EC0}" destId="{CFE3F596-244A-4696-A2CA-E05E07AC072D}" srcOrd="2" destOrd="0" presId="urn:microsoft.com/office/officeart/2008/layout/LinedList"/>
    <dgm:cxn modelId="{FFDB4067-9B79-49E5-928B-C562220FD1CC}" type="presParOf" srcId="{CFE3F596-244A-4696-A2CA-E05E07AC072D}" destId="{F44EF995-E689-4DC8-A9FC-6573AB831694}" srcOrd="0" destOrd="0" presId="urn:microsoft.com/office/officeart/2008/layout/LinedList"/>
    <dgm:cxn modelId="{CE7D3AC2-8D08-4432-B533-E6C3E7EBA6BA}" type="presParOf" srcId="{CFE3F596-244A-4696-A2CA-E05E07AC072D}" destId="{E1A44A8A-9C2E-4F3D-9B24-CA9A347C2373}" srcOrd="1" destOrd="0" presId="urn:microsoft.com/office/officeart/2008/layout/LinedList"/>
    <dgm:cxn modelId="{5FC6D844-9291-4252-A5F3-D13FF2C84C3F}" type="presParOf" srcId="{B31ADDFE-BCF2-4DB0-8F01-EDBF3A320EC0}" destId="{3A150AA9-F04E-43DE-AD2F-3E4D631094DB}" srcOrd="3" destOrd="0" presId="urn:microsoft.com/office/officeart/2008/layout/LinedList"/>
    <dgm:cxn modelId="{BB6D6F4B-D99E-4034-8D9A-1C49F911C96F}" type="presParOf" srcId="{3A150AA9-F04E-43DE-AD2F-3E4D631094DB}" destId="{9686FEDC-049E-4234-818D-4CCFF6F1E5E9}" srcOrd="0" destOrd="0" presId="urn:microsoft.com/office/officeart/2008/layout/LinedList"/>
    <dgm:cxn modelId="{3FDC018A-4615-48A7-9EF5-42DA2F092C72}" type="presParOf" srcId="{3A150AA9-F04E-43DE-AD2F-3E4D631094DB}" destId="{B05CE4E5-CFE1-4B66-A141-3243BAED9E53}" srcOrd="1" destOrd="0" presId="urn:microsoft.com/office/officeart/2008/layout/LinedList"/>
    <dgm:cxn modelId="{2EE26407-508B-42BE-A7CD-FA2E40BD27DF}" type="presParOf" srcId="{B31ADDFE-BCF2-4DB0-8F01-EDBF3A320EC0}" destId="{2E74205F-6E47-41E2-AA74-8279AD8CCE3A}" srcOrd="4" destOrd="0" presId="urn:microsoft.com/office/officeart/2008/layout/LinedList"/>
    <dgm:cxn modelId="{665DE2DF-A476-498E-BDA7-1E77A03AEBDF}" type="presParOf" srcId="{2E74205F-6E47-41E2-AA74-8279AD8CCE3A}" destId="{A5C103B7-0852-4C99-A8CC-4F9C038AA301}" srcOrd="0" destOrd="0" presId="urn:microsoft.com/office/officeart/2008/layout/LinedList"/>
    <dgm:cxn modelId="{368E3588-7081-40FA-9866-8C8825A8E279}" type="presParOf" srcId="{2E74205F-6E47-41E2-AA74-8279AD8CCE3A}" destId="{58386BAA-78BD-4B1F-9A60-D1A0DA65D642}" srcOrd="1" destOrd="0" presId="urn:microsoft.com/office/officeart/2008/layout/LinedList"/>
    <dgm:cxn modelId="{C3D37EE3-8B74-4B1D-B52F-C338985E7518}" type="presParOf" srcId="{B31ADDFE-BCF2-4DB0-8F01-EDBF3A320EC0}" destId="{3490FC97-7AF2-4510-8973-D7B2ECBBC1AD}" srcOrd="5" destOrd="0" presId="urn:microsoft.com/office/officeart/2008/layout/LinedList"/>
    <dgm:cxn modelId="{39A39792-FF7B-410C-B995-802AFB8E4861}" type="presParOf" srcId="{3490FC97-7AF2-4510-8973-D7B2ECBBC1AD}" destId="{E0ABBCD5-9AF2-423C-AB0E-C125D64EA2C1}" srcOrd="0" destOrd="0" presId="urn:microsoft.com/office/officeart/2008/layout/LinedList"/>
    <dgm:cxn modelId="{600176C2-EBD4-430F-8110-F0ABF4B0BDA8}" type="presParOf" srcId="{3490FC97-7AF2-4510-8973-D7B2ECBBC1AD}" destId="{5E1ECCFA-29FB-4E21-A29E-65B0E8E20154}" srcOrd="1" destOrd="0" presId="urn:microsoft.com/office/officeart/2008/layout/LinedList"/>
    <dgm:cxn modelId="{86DBA050-0013-4508-BFFE-2C7423786131}" type="presParOf" srcId="{B31ADDFE-BCF2-4DB0-8F01-EDBF3A320EC0}" destId="{3FD7F3D7-34C8-4D44-B873-BC6C18EC5D5F}" srcOrd="6" destOrd="0" presId="urn:microsoft.com/office/officeart/2008/layout/LinedList"/>
    <dgm:cxn modelId="{C932F695-C7C4-45BD-B43D-01F3B6044975}" type="presParOf" srcId="{3FD7F3D7-34C8-4D44-B873-BC6C18EC5D5F}" destId="{70BB5285-6026-4A1F-883F-49DB4BB5133A}" srcOrd="0" destOrd="0" presId="urn:microsoft.com/office/officeart/2008/layout/LinedList"/>
    <dgm:cxn modelId="{51DE0B78-1F33-4A0C-926F-9A85255B2042}" type="presParOf" srcId="{3FD7F3D7-34C8-4D44-B873-BC6C18EC5D5F}" destId="{668195F6-8BDA-4E9E-ACF0-7E7CF0C1CC92}" srcOrd="1" destOrd="0" presId="urn:microsoft.com/office/officeart/2008/layout/LinedList"/>
    <dgm:cxn modelId="{6B64BC82-9173-4170-9391-C932A78CCB5B}" type="presParOf" srcId="{B31ADDFE-BCF2-4DB0-8F01-EDBF3A320EC0}" destId="{1492FD7A-EFDA-43F2-8723-8C12DD8BA45A}" srcOrd="7" destOrd="0" presId="urn:microsoft.com/office/officeart/2008/layout/LinedList"/>
    <dgm:cxn modelId="{8E3112C9-EB61-41E3-B6C3-18F7034002CB}" type="presParOf" srcId="{1492FD7A-EFDA-43F2-8723-8C12DD8BA45A}" destId="{F37D7063-5E79-4CEA-8E80-1F261FC1ADEF}" srcOrd="0" destOrd="0" presId="urn:microsoft.com/office/officeart/2008/layout/LinedList"/>
    <dgm:cxn modelId="{DF77442E-9932-4AC1-B9BD-2809C070A704}" type="presParOf" srcId="{1492FD7A-EFDA-43F2-8723-8C12DD8BA45A}" destId="{373302D5-1E5B-4FA1-B4E0-337BD755D1DA}" srcOrd="1" destOrd="0" presId="urn:microsoft.com/office/officeart/2008/layout/LinedList"/>
    <dgm:cxn modelId="{4BB0C778-1450-41E9-A55C-C2B9EA076E4D}" type="presParOf" srcId="{B31ADDFE-BCF2-4DB0-8F01-EDBF3A320EC0}" destId="{2A2EA1FB-CD03-4596-94F1-829CF1B89040}" srcOrd="8" destOrd="0" presId="urn:microsoft.com/office/officeart/2008/layout/LinedList"/>
    <dgm:cxn modelId="{D04AE0A4-DCF4-4198-B84F-586F4D7F122B}" type="presParOf" srcId="{2A2EA1FB-CD03-4596-94F1-829CF1B89040}" destId="{7489D712-08B2-4012-86E6-7D56C2FF471A}" srcOrd="0" destOrd="0" presId="urn:microsoft.com/office/officeart/2008/layout/LinedList"/>
    <dgm:cxn modelId="{F990417D-7953-4484-B6FB-A5C22EF75B32}" type="presParOf" srcId="{2A2EA1FB-CD03-4596-94F1-829CF1B89040}" destId="{ADD3FAE1-ACA0-4F4D-90FD-B3A4CEB35D5C}" srcOrd="1" destOrd="0" presId="urn:microsoft.com/office/officeart/2008/layout/LinedList"/>
    <dgm:cxn modelId="{D67F889F-C49B-4E86-987A-3A3F687E37D2}" type="presParOf" srcId="{9586FEAB-58A8-439A-94B2-9B6B268CC312}" destId="{125B6ECC-AEB8-460D-97EE-6868513CB36F}" srcOrd="14" destOrd="0" presId="urn:microsoft.com/office/officeart/2008/layout/LinedList"/>
    <dgm:cxn modelId="{F6D604CE-1AEC-40D0-93EF-3BD05E196CB3}" type="presParOf" srcId="{9586FEAB-58A8-439A-94B2-9B6B268CC312}" destId="{D0C5404A-F3CE-485E-9977-6796607A1D27}"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03BE37-3D9A-4C81-90E6-FA9E06BAE000}">
      <dsp:nvSpPr>
        <dsp:cNvPr id="0" name=""/>
        <dsp:cNvSpPr/>
      </dsp:nvSpPr>
      <dsp:spPr>
        <a:xfrm>
          <a:off x="0" y="3199"/>
          <a:ext cx="8784976"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59DA67-C88E-4EC2-9CD0-E84FB41AEDF2}">
      <dsp:nvSpPr>
        <dsp:cNvPr id="0" name=""/>
        <dsp:cNvSpPr/>
      </dsp:nvSpPr>
      <dsp:spPr>
        <a:xfrm>
          <a:off x="0" y="3199"/>
          <a:ext cx="1756995" cy="6546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smtClean="0"/>
            <a:t>JSP Tags</a:t>
          </a:r>
          <a:endParaRPr lang="en-IN" sz="2800" kern="1200"/>
        </a:p>
      </dsp:txBody>
      <dsp:txXfrm>
        <a:off x="0" y="3199"/>
        <a:ext cx="1756995" cy="6546329"/>
      </dsp:txXfrm>
    </dsp:sp>
    <dsp:sp modelId="{169FEA4B-1E82-4E6A-BEDD-652A30B77F03}">
      <dsp:nvSpPr>
        <dsp:cNvPr id="0" name=""/>
        <dsp:cNvSpPr/>
      </dsp:nvSpPr>
      <dsp:spPr>
        <a:xfrm>
          <a:off x="1888769" y="130098"/>
          <a:ext cx="4237299" cy="763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smtClean="0"/>
            <a:t>Declaration Tag</a:t>
          </a:r>
          <a:endParaRPr lang="en-IN" sz="2400" kern="1200"/>
        </a:p>
      </dsp:txBody>
      <dsp:txXfrm>
        <a:off x="1888769" y="130098"/>
        <a:ext cx="4237299" cy="763957"/>
      </dsp:txXfrm>
    </dsp:sp>
    <dsp:sp modelId="{682C346B-0D9A-4F02-8C4D-297BF6C254D8}">
      <dsp:nvSpPr>
        <dsp:cNvPr id="0" name=""/>
        <dsp:cNvSpPr/>
      </dsp:nvSpPr>
      <dsp:spPr>
        <a:xfrm>
          <a:off x="1756995" y="894056"/>
          <a:ext cx="70279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942970-8A81-4502-9520-D842EF452133}">
      <dsp:nvSpPr>
        <dsp:cNvPr id="0" name=""/>
        <dsp:cNvSpPr/>
      </dsp:nvSpPr>
      <dsp:spPr>
        <a:xfrm>
          <a:off x="1888769" y="1020955"/>
          <a:ext cx="3517228" cy="68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smtClean="0"/>
            <a:t>Expression Tag</a:t>
          </a:r>
          <a:endParaRPr lang="en-IN" sz="2400" kern="1200"/>
        </a:p>
      </dsp:txBody>
      <dsp:txXfrm>
        <a:off x="1888769" y="1020955"/>
        <a:ext cx="3517228" cy="688960"/>
      </dsp:txXfrm>
    </dsp:sp>
    <dsp:sp modelId="{3853D9D4-6FE3-4277-A423-A92D1183632A}">
      <dsp:nvSpPr>
        <dsp:cNvPr id="0" name=""/>
        <dsp:cNvSpPr/>
      </dsp:nvSpPr>
      <dsp:spPr>
        <a:xfrm>
          <a:off x="1756995" y="1709915"/>
          <a:ext cx="70279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F43E86-D782-4EAB-AF8E-A92411B986FE}">
      <dsp:nvSpPr>
        <dsp:cNvPr id="0" name=""/>
        <dsp:cNvSpPr/>
      </dsp:nvSpPr>
      <dsp:spPr>
        <a:xfrm>
          <a:off x="1888769" y="1836814"/>
          <a:ext cx="2210299" cy="748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smtClean="0"/>
            <a:t>Scriptlet Tag</a:t>
          </a:r>
          <a:endParaRPr lang="en-IN" sz="2400" kern="1200"/>
        </a:p>
      </dsp:txBody>
      <dsp:txXfrm>
        <a:off x="1888769" y="1836814"/>
        <a:ext cx="2210299" cy="748146"/>
      </dsp:txXfrm>
    </dsp:sp>
    <dsp:sp modelId="{39241DEB-5333-4D9A-A5BC-B5B002FFDF9E}">
      <dsp:nvSpPr>
        <dsp:cNvPr id="0" name=""/>
        <dsp:cNvSpPr/>
      </dsp:nvSpPr>
      <dsp:spPr>
        <a:xfrm>
          <a:off x="1756995" y="2584961"/>
          <a:ext cx="70279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E0FA9A-1699-48BD-9213-22E032F95771}">
      <dsp:nvSpPr>
        <dsp:cNvPr id="0" name=""/>
        <dsp:cNvSpPr/>
      </dsp:nvSpPr>
      <dsp:spPr>
        <a:xfrm>
          <a:off x="1888769" y="2711860"/>
          <a:ext cx="2210299" cy="944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smtClean="0"/>
            <a:t>Action Tag</a:t>
          </a:r>
          <a:endParaRPr lang="en-IN" sz="2400" kern="1200"/>
        </a:p>
      </dsp:txBody>
      <dsp:txXfrm>
        <a:off x="1888769" y="2711860"/>
        <a:ext cx="2210299" cy="944890"/>
      </dsp:txXfrm>
    </dsp:sp>
    <dsp:sp modelId="{03F71D1C-52E7-45E9-95DC-5D8FB444915D}">
      <dsp:nvSpPr>
        <dsp:cNvPr id="0" name=""/>
        <dsp:cNvSpPr/>
      </dsp:nvSpPr>
      <dsp:spPr>
        <a:xfrm>
          <a:off x="4176471" y="2567779"/>
          <a:ext cx="2210299" cy="368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t>Include Action</a:t>
          </a:r>
          <a:endParaRPr lang="en-IN" sz="1800" kern="1200"/>
        </a:p>
      </dsp:txBody>
      <dsp:txXfrm>
        <a:off x="4176471" y="2567779"/>
        <a:ext cx="2210299" cy="368591"/>
      </dsp:txXfrm>
    </dsp:sp>
    <dsp:sp modelId="{EAF9631E-B57D-49FF-8891-7216FCA17ADF}">
      <dsp:nvSpPr>
        <dsp:cNvPr id="0" name=""/>
        <dsp:cNvSpPr/>
      </dsp:nvSpPr>
      <dsp:spPr>
        <a:xfrm>
          <a:off x="4100826" y="2986188"/>
          <a:ext cx="468414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EEFA35-58E9-46AC-AC62-F13AB1DB4C2E}">
      <dsp:nvSpPr>
        <dsp:cNvPr id="0" name=""/>
        <dsp:cNvSpPr/>
      </dsp:nvSpPr>
      <dsp:spPr>
        <a:xfrm>
          <a:off x="4176471" y="2987789"/>
          <a:ext cx="2210299" cy="336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t>Forward Action</a:t>
          </a:r>
          <a:endParaRPr lang="en-IN" sz="1800" kern="1200"/>
        </a:p>
      </dsp:txBody>
      <dsp:txXfrm>
        <a:off x="4176471" y="2987789"/>
        <a:ext cx="2210299" cy="336231"/>
      </dsp:txXfrm>
    </dsp:sp>
    <dsp:sp modelId="{FB9A7791-8308-4A0C-B210-A522A9CB0092}">
      <dsp:nvSpPr>
        <dsp:cNvPr id="0" name=""/>
        <dsp:cNvSpPr/>
      </dsp:nvSpPr>
      <dsp:spPr>
        <a:xfrm>
          <a:off x="4099069" y="3416683"/>
          <a:ext cx="468414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C9695D-B5C1-4239-ABAB-D1D19DE97834}">
      <dsp:nvSpPr>
        <dsp:cNvPr id="0" name=""/>
        <dsp:cNvSpPr/>
      </dsp:nvSpPr>
      <dsp:spPr>
        <a:xfrm>
          <a:off x="4230844" y="3416683"/>
          <a:ext cx="2210299" cy="341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t>Use Bean action</a:t>
          </a:r>
          <a:endParaRPr lang="en-IN" sz="1800" kern="1200"/>
        </a:p>
      </dsp:txBody>
      <dsp:txXfrm>
        <a:off x="4230844" y="3416683"/>
        <a:ext cx="2210299" cy="341028"/>
      </dsp:txXfrm>
    </dsp:sp>
    <dsp:sp modelId="{8AFC49EE-054E-4DD8-BCBF-B6ACB180A2CC}">
      <dsp:nvSpPr>
        <dsp:cNvPr id="0" name=""/>
        <dsp:cNvSpPr/>
      </dsp:nvSpPr>
      <dsp:spPr>
        <a:xfrm>
          <a:off x="1756995" y="3757711"/>
          <a:ext cx="70279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D34689-47E6-47F4-87C9-73FAFDF07A4B}">
      <dsp:nvSpPr>
        <dsp:cNvPr id="0" name=""/>
        <dsp:cNvSpPr/>
      </dsp:nvSpPr>
      <dsp:spPr>
        <a:xfrm>
          <a:off x="1888769" y="3884610"/>
          <a:ext cx="2210299" cy="755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smtClean="0"/>
            <a:t>Directive Tag</a:t>
          </a:r>
          <a:endParaRPr lang="en-IN" sz="2400" kern="1200"/>
        </a:p>
      </dsp:txBody>
      <dsp:txXfrm>
        <a:off x="1888769" y="3884610"/>
        <a:ext cx="2210299" cy="755963"/>
      </dsp:txXfrm>
    </dsp:sp>
    <dsp:sp modelId="{3E57D97D-5DB7-44FF-BD77-8F1BADD4C3CD}">
      <dsp:nvSpPr>
        <dsp:cNvPr id="0" name=""/>
        <dsp:cNvSpPr/>
      </dsp:nvSpPr>
      <dsp:spPr>
        <a:xfrm>
          <a:off x="4230844" y="3739112"/>
          <a:ext cx="2210299" cy="298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t>Include Directive</a:t>
          </a:r>
          <a:endParaRPr lang="en-IN" sz="1800" kern="1200"/>
        </a:p>
      </dsp:txBody>
      <dsp:txXfrm>
        <a:off x="4230844" y="3739112"/>
        <a:ext cx="2210299" cy="298057"/>
      </dsp:txXfrm>
    </dsp:sp>
    <dsp:sp modelId="{0C7EB07C-DE77-441F-B335-1D549606A4F7}">
      <dsp:nvSpPr>
        <dsp:cNvPr id="0" name=""/>
        <dsp:cNvSpPr/>
      </dsp:nvSpPr>
      <dsp:spPr>
        <a:xfrm>
          <a:off x="4099069" y="4176463"/>
          <a:ext cx="468414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65159F-92D8-43A9-81D5-73F701EDF557}">
      <dsp:nvSpPr>
        <dsp:cNvPr id="0" name=""/>
        <dsp:cNvSpPr/>
      </dsp:nvSpPr>
      <dsp:spPr>
        <a:xfrm>
          <a:off x="4230844" y="4182668"/>
          <a:ext cx="2210299" cy="404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t>Tag Lib  Directive</a:t>
          </a:r>
          <a:endParaRPr lang="en-IN" sz="1800" kern="1200"/>
        </a:p>
      </dsp:txBody>
      <dsp:txXfrm>
        <a:off x="4230844" y="4182668"/>
        <a:ext cx="2210299" cy="404196"/>
      </dsp:txXfrm>
    </dsp:sp>
    <dsp:sp modelId="{BA61FDB8-D2AB-48A6-8B97-2B491F9BFF3C}">
      <dsp:nvSpPr>
        <dsp:cNvPr id="0" name=""/>
        <dsp:cNvSpPr/>
      </dsp:nvSpPr>
      <dsp:spPr>
        <a:xfrm>
          <a:off x="4099069" y="4586864"/>
          <a:ext cx="468414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BFEE1F-91F2-4C25-A44B-5F54E616125A}">
      <dsp:nvSpPr>
        <dsp:cNvPr id="0" name=""/>
        <dsp:cNvSpPr/>
      </dsp:nvSpPr>
      <dsp:spPr>
        <a:xfrm>
          <a:off x="4230844" y="4586864"/>
          <a:ext cx="2210299" cy="276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smtClean="0"/>
            <a:t>Page Directive</a:t>
          </a:r>
          <a:endParaRPr lang="en-IN" sz="1800" kern="1200"/>
        </a:p>
      </dsp:txBody>
      <dsp:txXfrm>
        <a:off x="4230844" y="4586864"/>
        <a:ext cx="2210299" cy="276653"/>
      </dsp:txXfrm>
    </dsp:sp>
    <dsp:sp modelId="{416CD987-6923-4EAD-B86E-635212A1129F}">
      <dsp:nvSpPr>
        <dsp:cNvPr id="0" name=""/>
        <dsp:cNvSpPr/>
      </dsp:nvSpPr>
      <dsp:spPr>
        <a:xfrm>
          <a:off x="6572919" y="4586864"/>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kern="1200" smtClean="0"/>
            <a:t>language</a:t>
          </a:r>
          <a:endParaRPr lang="en-IN" sz="900" kern="1200"/>
        </a:p>
      </dsp:txBody>
      <dsp:txXfrm>
        <a:off x="6572919" y="4586864"/>
        <a:ext cx="2210299" cy="203737"/>
      </dsp:txXfrm>
    </dsp:sp>
    <dsp:sp modelId="{E1893AA1-687E-4083-A66F-387FA7ECC23E}">
      <dsp:nvSpPr>
        <dsp:cNvPr id="0" name=""/>
        <dsp:cNvSpPr/>
      </dsp:nvSpPr>
      <dsp:spPr>
        <a:xfrm>
          <a:off x="6572919" y="4790602"/>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kern="1200" smtClean="0"/>
            <a:t>info</a:t>
          </a:r>
          <a:endParaRPr lang="en-IN" sz="900" kern="1200"/>
        </a:p>
      </dsp:txBody>
      <dsp:txXfrm>
        <a:off x="6572919" y="4790602"/>
        <a:ext cx="2210299" cy="203737"/>
      </dsp:txXfrm>
    </dsp:sp>
    <dsp:sp modelId="{E1A44A8A-9C2E-4F3D-9B24-CA9A347C2373}">
      <dsp:nvSpPr>
        <dsp:cNvPr id="0" name=""/>
        <dsp:cNvSpPr/>
      </dsp:nvSpPr>
      <dsp:spPr>
        <a:xfrm>
          <a:off x="6572919" y="4994340"/>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b="1" kern="1200" smtClean="0"/>
            <a:t>contentType</a:t>
          </a:r>
          <a:endParaRPr lang="en-IN" sz="900" kern="1200"/>
        </a:p>
      </dsp:txBody>
      <dsp:txXfrm>
        <a:off x="6572919" y="4994340"/>
        <a:ext cx="2210299" cy="203737"/>
      </dsp:txXfrm>
    </dsp:sp>
    <dsp:sp modelId="{B05CE4E5-CFE1-4B66-A141-3243BAED9E53}">
      <dsp:nvSpPr>
        <dsp:cNvPr id="0" name=""/>
        <dsp:cNvSpPr/>
      </dsp:nvSpPr>
      <dsp:spPr>
        <a:xfrm>
          <a:off x="6572919" y="5198078"/>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b="1" kern="1200" smtClean="0"/>
            <a:t>import</a:t>
          </a:r>
          <a:endParaRPr lang="en-IN" sz="900" kern="1200"/>
        </a:p>
      </dsp:txBody>
      <dsp:txXfrm>
        <a:off x="6572919" y="5198078"/>
        <a:ext cx="2210299" cy="203737"/>
      </dsp:txXfrm>
    </dsp:sp>
    <dsp:sp modelId="{58386BAA-78BD-4B1F-9A60-D1A0DA65D642}">
      <dsp:nvSpPr>
        <dsp:cNvPr id="0" name=""/>
        <dsp:cNvSpPr/>
      </dsp:nvSpPr>
      <dsp:spPr>
        <a:xfrm>
          <a:off x="6572919" y="5401815"/>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kern="1200" smtClean="0"/>
            <a:t>extends</a:t>
          </a:r>
          <a:endParaRPr lang="en-IN" sz="900" kern="1200"/>
        </a:p>
      </dsp:txBody>
      <dsp:txXfrm>
        <a:off x="6572919" y="5401815"/>
        <a:ext cx="2210299" cy="203737"/>
      </dsp:txXfrm>
    </dsp:sp>
    <dsp:sp modelId="{5E1ECCFA-29FB-4E21-A29E-65B0E8E20154}">
      <dsp:nvSpPr>
        <dsp:cNvPr id="0" name=""/>
        <dsp:cNvSpPr/>
      </dsp:nvSpPr>
      <dsp:spPr>
        <a:xfrm>
          <a:off x="6572919" y="5605553"/>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kern="1200" smtClean="0"/>
            <a:t>buffer</a:t>
          </a:r>
          <a:endParaRPr lang="en-IN" sz="900" kern="1200"/>
        </a:p>
      </dsp:txBody>
      <dsp:txXfrm>
        <a:off x="6572919" y="5605553"/>
        <a:ext cx="2210299" cy="203737"/>
      </dsp:txXfrm>
    </dsp:sp>
    <dsp:sp modelId="{668195F6-8BDA-4E9E-ACF0-7E7CF0C1CC92}">
      <dsp:nvSpPr>
        <dsp:cNvPr id="0" name=""/>
        <dsp:cNvSpPr/>
      </dsp:nvSpPr>
      <dsp:spPr>
        <a:xfrm>
          <a:off x="6572919" y="5809291"/>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kern="1200" smtClean="0"/>
            <a:t>autoFlush</a:t>
          </a:r>
          <a:endParaRPr lang="en-IN" sz="900" kern="1200"/>
        </a:p>
      </dsp:txBody>
      <dsp:txXfrm>
        <a:off x="6572919" y="5809291"/>
        <a:ext cx="2210299" cy="203737"/>
      </dsp:txXfrm>
    </dsp:sp>
    <dsp:sp modelId="{373302D5-1E5B-4FA1-B4E0-337BD755D1DA}">
      <dsp:nvSpPr>
        <dsp:cNvPr id="0" name=""/>
        <dsp:cNvSpPr/>
      </dsp:nvSpPr>
      <dsp:spPr>
        <a:xfrm>
          <a:off x="6572919" y="6013029"/>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IN" sz="900" b="1" kern="1200" smtClean="0"/>
            <a:t>session</a:t>
          </a:r>
          <a:endParaRPr lang="en-IN" sz="900" kern="1200"/>
        </a:p>
      </dsp:txBody>
      <dsp:txXfrm>
        <a:off x="6572919" y="6013029"/>
        <a:ext cx="2210299" cy="203737"/>
      </dsp:txXfrm>
    </dsp:sp>
    <dsp:sp modelId="{ADD3FAE1-ACA0-4F4D-90FD-B3A4CEB35D5C}">
      <dsp:nvSpPr>
        <dsp:cNvPr id="0" name=""/>
        <dsp:cNvSpPr/>
      </dsp:nvSpPr>
      <dsp:spPr>
        <a:xfrm>
          <a:off x="6572919" y="6216767"/>
          <a:ext cx="2210299" cy="203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endParaRPr lang="en-IN" sz="900" kern="1200"/>
        </a:p>
      </dsp:txBody>
      <dsp:txXfrm>
        <a:off x="6572919" y="6216767"/>
        <a:ext cx="2210299" cy="203737"/>
      </dsp:txXfrm>
    </dsp:sp>
    <dsp:sp modelId="{125B6ECC-AEB8-460D-97EE-6868513CB36F}">
      <dsp:nvSpPr>
        <dsp:cNvPr id="0" name=""/>
        <dsp:cNvSpPr/>
      </dsp:nvSpPr>
      <dsp:spPr>
        <a:xfrm>
          <a:off x="1756995" y="6420505"/>
          <a:ext cx="70279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4D5E6690-03A7-49E8-BBE8-9FAB747999F4}" type="datetimeFigureOut">
              <a:rPr lang="en-US" smtClean="0"/>
              <a:t>10/25/2016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C983BF-1AEB-43D3-9525-3579759B6A5B}" type="slidenum">
              <a:rPr lang="en-US" smtClean="0"/>
              <a:t>‹#›</a:t>
            </a:fld>
            <a:endParaRPr lang="en-US"/>
          </a:p>
        </p:txBody>
      </p:sp>
    </p:spTree>
    <p:extLst>
      <p:ext uri="{BB962C8B-B14F-4D97-AF65-F5344CB8AC3E}">
        <p14:creationId xmlns:p14="http://schemas.microsoft.com/office/powerpoint/2010/main" val="71149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1</a:t>
            </a:fld>
            <a:endParaRPr lang="en-US"/>
          </a:p>
        </p:txBody>
      </p:sp>
    </p:spTree>
    <p:extLst>
      <p:ext uri="{BB962C8B-B14F-4D97-AF65-F5344CB8AC3E}">
        <p14:creationId xmlns:p14="http://schemas.microsoft.com/office/powerpoint/2010/main" val="3287875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22</a:t>
            </a:fld>
            <a:endParaRPr lang="en-US"/>
          </a:p>
        </p:txBody>
      </p:sp>
    </p:spTree>
    <p:extLst>
      <p:ext uri="{BB962C8B-B14F-4D97-AF65-F5344CB8AC3E}">
        <p14:creationId xmlns:p14="http://schemas.microsoft.com/office/powerpoint/2010/main" val="3230797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23</a:t>
            </a:fld>
            <a:endParaRPr lang="en-US"/>
          </a:p>
        </p:txBody>
      </p:sp>
    </p:spTree>
    <p:extLst>
      <p:ext uri="{BB962C8B-B14F-4D97-AF65-F5344CB8AC3E}">
        <p14:creationId xmlns:p14="http://schemas.microsoft.com/office/powerpoint/2010/main" val="1643985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38</a:t>
            </a:fld>
            <a:endParaRPr lang="en-US"/>
          </a:p>
        </p:txBody>
      </p:sp>
    </p:spTree>
    <p:extLst>
      <p:ext uri="{BB962C8B-B14F-4D97-AF65-F5344CB8AC3E}">
        <p14:creationId xmlns:p14="http://schemas.microsoft.com/office/powerpoint/2010/main" val="2965553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40</a:t>
            </a:fld>
            <a:endParaRPr lang="en-US"/>
          </a:p>
        </p:txBody>
      </p:sp>
    </p:spTree>
    <p:extLst>
      <p:ext uri="{BB962C8B-B14F-4D97-AF65-F5344CB8AC3E}">
        <p14:creationId xmlns:p14="http://schemas.microsoft.com/office/powerpoint/2010/main" val="3823746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43</a:t>
            </a:fld>
            <a:endParaRPr lang="en-US"/>
          </a:p>
        </p:txBody>
      </p:sp>
    </p:spTree>
    <p:extLst>
      <p:ext uri="{BB962C8B-B14F-4D97-AF65-F5344CB8AC3E}">
        <p14:creationId xmlns:p14="http://schemas.microsoft.com/office/powerpoint/2010/main" val="3939135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6" indent="0" algn="ctr">
              <a:buNone/>
              <a:defRPr>
                <a:solidFill>
                  <a:schemeClr val="tx1">
                    <a:tint val="75000"/>
                  </a:schemeClr>
                </a:solidFill>
              </a:defRPr>
            </a:lvl2pPr>
            <a:lvl3pPr marL="914411" indent="0" algn="ctr">
              <a:buNone/>
              <a:defRPr>
                <a:solidFill>
                  <a:schemeClr val="tx1">
                    <a:tint val="75000"/>
                  </a:schemeClr>
                </a:solidFill>
              </a:defRPr>
            </a:lvl3pPr>
            <a:lvl4pPr marL="1371617" indent="0" algn="ctr">
              <a:buNone/>
              <a:defRPr>
                <a:solidFill>
                  <a:schemeClr val="tx1">
                    <a:tint val="75000"/>
                  </a:schemeClr>
                </a:solidFill>
              </a:defRPr>
            </a:lvl4pPr>
            <a:lvl5pPr marL="1828823" indent="0" algn="ctr">
              <a:buNone/>
              <a:defRPr>
                <a:solidFill>
                  <a:schemeClr val="tx1">
                    <a:tint val="75000"/>
                  </a:schemeClr>
                </a:solidFill>
              </a:defRPr>
            </a:lvl5pPr>
            <a:lvl6pPr marL="2286029" indent="0" algn="ctr">
              <a:buNone/>
              <a:defRPr>
                <a:solidFill>
                  <a:schemeClr val="tx1">
                    <a:tint val="75000"/>
                  </a:schemeClr>
                </a:solidFill>
              </a:defRPr>
            </a:lvl6pPr>
            <a:lvl7pPr marL="2743234" indent="0" algn="ctr">
              <a:buNone/>
              <a:defRPr>
                <a:solidFill>
                  <a:schemeClr val="tx1">
                    <a:tint val="75000"/>
                  </a:schemeClr>
                </a:solidFill>
              </a:defRPr>
            </a:lvl7pPr>
            <a:lvl8pPr marL="3200440" indent="0" algn="ctr">
              <a:buNone/>
              <a:defRPr>
                <a:solidFill>
                  <a:schemeClr val="tx1">
                    <a:tint val="75000"/>
                  </a:schemeClr>
                </a:solidFill>
              </a:defRPr>
            </a:lvl8pPr>
            <a:lvl9pPr marL="3657646"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25-10-2016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66119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25-10-2016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922660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41"/>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25-10-2016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414796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25-10-2016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07214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6" indent="0">
              <a:buNone/>
              <a:defRPr sz="1801">
                <a:solidFill>
                  <a:schemeClr val="tx1">
                    <a:tint val="75000"/>
                  </a:schemeClr>
                </a:solidFill>
              </a:defRPr>
            </a:lvl2pPr>
            <a:lvl3pPr marL="914411" indent="0">
              <a:buNone/>
              <a:defRPr sz="1600">
                <a:solidFill>
                  <a:schemeClr val="tx1">
                    <a:tint val="75000"/>
                  </a:schemeClr>
                </a:solidFill>
              </a:defRPr>
            </a:lvl3pPr>
            <a:lvl4pPr marL="1371617" indent="0">
              <a:buNone/>
              <a:defRPr sz="1401">
                <a:solidFill>
                  <a:schemeClr val="tx1">
                    <a:tint val="75000"/>
                  </a:schemeClr>
                </a:solidFill>
              </a:defRPr>
            </a:lvl4pPr>
            <a:lvl5pPr marL="1828823" indent="0">
              <a:buNone/>
              <a:defRPr sz="1401">
                <a:solidFill>
                  <a:schemeClr val="tx1">
                    <a:tint val="75000"/>
                  </a:schemeClr>
                </a:solidFill>
              </a:defRPr>
            </a:lvl5pPr>
            <a:lvl6pPr marL="2286029" indent="0">
              <a:buNone/>
              <a:defRPr sz="1401">
                <a:solidFill>
                  <a:schemeClr val="tx1">
                    <a:tint val="75000"/>
                  </a:schemeClr>
                </a:solidFill>
              </a:defRPr>
            </a:lvl6pPr>
            <a:lvl7pPr marL="2743234" indent="0">
              <a:buNone/>
              <a:defRPr sz="1401">
                <a:solidFill>
                  <a:schemeClr val="tx1">
                    <a:tint val="75000"/>
                  </a:schemeClr>
                </a:solidFill>
              </a:defRPr>
            </a:lvl7pPr>
            <a:lvl8pPr marL="3200440" indent="0">
              <a:buNone/>
              <a:defRPr sz="1401">
                <a:solidFill>
                  <a:schemeClr val="tx1">
                    <a:tint val="75000"/>
                  </a:schemeClr>
                </a:solidFill>
              </a:defRPr>
            </a:lvl8pPr>
            <a:lvl9pPr marL="3657646" indent="0">
              <a:buNone/>
              <a:defRPr sz="1401">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1BD43F-C672-4ED4-8CF3-4F6C72EB09E5}" type="datetimeFigureOut">
              <a:rPr lang="en-IN" smtClean="0"/>
              <a:t>25-10-2016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1552779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1"/>
            </a:lvl4pPr>
            <a:lvl5pPr>
              <a:defRPr sz="1801"/>
            </a:lvl5pPr>
            <a:lvl6pPr>
              <a:defRPr sz="1801"/>
            </a:lvl6pPr>
            <a:lvl7pPr>
              <a:defRPr sz="1801"/>
            </a:lvl7pPr>
            <a:lvl8pPr>
              <a:defRPr sz="1801"/>
            </a:lvl8pPr>
            <a:lvl9pPr>
              <a:defRPr sz="180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1"/>
            </a:lvl4pPr>
            <a:lvl5pPr>
              <a:defRPr sz="1801"/>
            </a:lvl5pPr>
            <a:lvl6pPr>
              <a:defRPr sz="1801"/>
            </a:lvl6pPr>
            <a:lvl7pPr>
              <a:defRPr sz="1801"/>
            </a:lvl7pPr>
            <a:lvl8pPr>
              <a:defRPr sz="1801"/>
            </a:lvl8pPr>
            <a:lvl9pPr>
              <a:defRPr sz="180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91BD43F-C672-4ED4-8CF3-4F6C72EB09E5}" type="datetimeFigureOut">
              <a:rPr lang="en-IN" smtClean="0"/>
              <a:t>25-10-2016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89396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91BD43F-C672-4ED4-8CF3-4F6C72EB09E5}" type="datetimeFigureOut">
              <a:rPr lang="en-IN" smtClean="0"/>
              <a:t>25-10-2016</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120290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91BD43F-C672-4ED4-8CF3-4F6C72EB09E5}" type="datetimeFigureOut">
              <a:rPr lang="en-IN" smtClean="0"/>
              <a:t>25-10-2016</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54411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BD43F-C672-4ED4-8CF3-4F6C72EB09E5}" type="datetimeFigureOut">
              <a:rPr lang="en-IN" smtClean="0"/>
              <a:t>25-10-2016</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1178567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BD43F-C672-4ED4-8CF3-4F6C72EB09E5}" type="datetimeFigureOut">
              <a:rPr lang="en-IN" smtClean="0"/>
              <a:t>25-10-2016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69642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BD43F-C672-4ED4-8CF3-4F6C72EB09E5}" type="datetimeFigureOut">
              <a:rPr lang="en-IN" smtClean="0"/>
              <a:t>25-10-2016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02463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1BD43F-C672-4ED4-8CF3-4F6C72EB09E5}" type="datetimeFigureOut">
              <a:rPr lang="en-IN" smtClean="0"/>
              <a:t>25-10-2016</a:t>
            </a:fld>
            <a:endParaRPr lang="en-IN" dirty="0"/>
          </a:p>
        </p:txBody>
      </p:sp>
      <p:sp>
        <p:nvSpPr>
          <p:cNvPr id="5" name="Footer Placeholder 4"/>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8A1A28-63B8-4538-B983-A6EB7C1441A6}" type="slidenum">
              <a:rPr lang="en-IN" smtClean="0"/>
              <a:t>‹#›</a:t>
            </a:fld>
            <a:endParaRPr lang="en-IN" dirty="0"/>
          </a:p>
        </p:txBody>
      </p:sp>
    </p:spTree>
    <p:extLst>
      <p:ext uri="{BB962C8B-B14F-4D97-AF65-F5344CB8AC3E}">
        <p14:creationId xmlns:p14="http://schemas.microsoft.com/office/powerpoint/2010/main" val="3456204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11" rtl="0" eaLnBrk="1" latinLnBrk="0" hangingPunct="1">
        <a:spcBef>
          <a:spcPct val="0"/>
        </a:spcBef>
        <a:buNone/>
        <a:defRPr sz="4400" kern="1200">
          <a:solidFill>
            <a:schemeClr val="tx1"/>
          </a:solidFill>
          <a:latin typeface="+mj-lt"/>
          <a:ea typeface="+mj-ea"/>
          <a:cs typeface="+mj-cs"/>
        </a:defRPr>
      </a:lvl1pPr>
    </p:titleStyle>
    <p:bodyStyle>
      <a:lvl1pPr marL="342904" indent="-342904" algn="l" defTabSz="914411"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9" indent="-285753" algn="l" defTabSz="914411"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15" indent="-228604" algn="l" defTabSz="914411"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21"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27"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32"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38"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44"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49"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95895" y="2529103"/>
            <a:ext cx="1272849" cy="646587"/>
          </a:xfrm>
          <a:prstGeom prst="rect">
            <a:avLst/>
          </a:prstGeom>
          <a:noFill/>
        </p:spPr>
        <p:txBody>
          <a:bodyPr wrap="none" rtlCol="0">
            <a:spAutoFit/>
          </a:bodyPr>
          <a:lstStyle/>
          <a:p>
            <a:r>
              <a:rPr lang="en-US" sz="1801" b="1" dirty="0" smtClean="0"/>
              <a:t>Browser</a:t>
            </a:r>
          </a:p>
          <a:p>
            <a:r>
              <a:rPr lang="en-US" sz="1801" b="1" dirty="0" smtClean="0"/>
              <a:t>Application</a:t>
            </a:r>
            <a:endParaRPr lang="en-US" sz="1801" b="1" dirty="0"/>
          </a:p>
        </p:txBody>
      </p:sp>
      <p:sp>
        <p:nvSpPr>
          <p:cNvPr id="10" name="Rounded Rectangle 9"/>
          <p:cNvSpPr/>
          <p:nvPr/>
        </p:nvSpPr>
        <p:spPr>
          <a:xfrm>
            <a:off x="5252052" y="1032590"/>
            <a:ext cx="3136371" cy="52093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a:p>
            <a:pPr algn="ctr"/>
            <a:r>
              <a:rPr lang="en-US" sz="1801" dirty="0" smtClean="0"/>
              <a:t>  </a:t>
            </a:r>
          </a:p>
          <a:p>
            <a:pPr algn="ctr"/>
            <a:endParaRPr lang="en-US" sz="1801" b="1" dirty="0"/>
          </a:p>
          <a:p>
            <a:pPr algn="ctr"/>
            <a:endParaRPr lang="en-US" sz="1801" b="1" dirty="0" smtClean="0"/>
          </a:p>
          <a:p>
            <a:pPr algn="ctr"/>
            <a:endParaRPr lang="en-US" sz="1801" b="1" dirty="0"/>
          </a:p>
          <a:p>
            <a:pPr algn="ctr"/>
            <a:r>
              <a:rPr lang="en-US" sz="1801" b="1" dirty="0" smtClean="0"/>
              <a:t>Web </a:t>
            </a:r>
            <a:r>
              <a:rPr lang="en-US" sz="1801" b="1" dirty="0"/>
              <a:t>Application </a:t>
            </a:r>
            <a:endParaRPr lang="en-US" sz="1801" b="1" dirty="0" smtClean="0"/>
          </a:p>
          <a:p>
            <a:pPr algn="ctr"/>
            <a:r>
              <a:rPr lang="en-US" sz="1801" dirty="0" smtClean="0"/>
              <a:t>Developed using </a:t>
            </a:r>
          </a:p>
          <a:p>
            <a:pPr algn="ctr"/>
            <a:r>
              <a:rPr lang="en-US" sz="1801" dirty="0" smtClean="0"/>
              <a:t>J2EE </a:t>
            </a:r>
            <a:r>
              <a:rPr lang="en-US" sz="1801" dirty="0"/>
              <a:t>API’s such as</a:t>
            </a:r>
          </a:p>
          <a:p>
            <a:pPr marL="800110" lvl="1" indent="-342904">
              <a:buAutoNum type="arabicPeriod"/>
            </a:pPr>
            <a:r>
              <a:rPr lang="en-US" sz="1801" dirty="0"/>
              <a:t>JDBC</a:t>
            </a:r>
          </a:p>
          <a:p>
            <a:pPr marL="800110" lvl="1" indent="-342904">
              <a:buAutoNum type="arabicPeriod"/>
            </a:pPr>
            <a:r>
              <a:rPr lang="en-US" sz="1801" dirty="0"/>
              <a:t>Servlets</a:t>
            </a:r>
          </a:p>
          <a:p>
            <a:pPr marL="800110" lvl="1" indent="-342904">
              <a:buAutoNum type="arabicPeriod"/>
            </a:pPr>
            <a:r>
              <a:rPr lang="en-US" sz="1801" dirty="0"/>
              <a:t>JSP</a:t>
            </a:r>
          </a:p>
          <a:p>
            <a:pPr marL="800110" lvl="1" indent="-342904">
              <a:buAutoNum type="arabicPeriod"/>
            </a:pPr>
            <a:r>
              <a:rPr lang="en-US" sz="1801" dirty="0"/>
              <a:t>Java Mail</a:t>
            </a:r>
          </a:p>
          <a:p>
            <a:pPr marL="800110" lvl="1" indent="-342904">
              <a:buAutoNum type="arabicPeriod"/>
            </a:pPr>
            <a:r>
              <a:rPr lang="en-US" sz="1801" dirty="0"/>
              <a:t>etc.,</a:t>
            </a:r>
          </a:p>
        </p:txBody>
      </p:sp>
      <p:sp>
        <p:nvSpPr>
          <p:cNvPr id="25" name="TextBox 24"/>
          <p:cNvSpPr txBox="1"/>
          <p:nvPr/>
        </p:nvSpPr>
        <p:spPr>
          <a:xfrm>
            <a:off x="5252051" y="1037421"/>
            <a:ext cx="3136372" cy="3694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801" b="1" dirty="0" smtClean="0">
                <a:solidFill>
                  <a:schemeClr val="accent3">
                    <a:lumMod val="50000"/>
                  </a:schemeClr>
                </a:solidFill>
              </a:rPr>
              <a:t>Operating System</a:t>
            </a:r>
            <a:endParaRPr lang="en-US" sz="1801" b="1" dirty="0">
              <a:solidFill>
                <a:schemeClr val="accent3">
                  <a:lumMod val="50000"/>
                </a:schemeClr>
              </a:solidFill>
            </a:endParaRPr>
          </a:p>
        </p:txBody>
      </p:sp>
      <p:sp>
        <p:nvSpPr>
          <p:cNvPr id="2" name="Isosceles Triangle 1"/>
          <p:cNvSpPr/>
          <p:nvPr/>
        </p:nvSpPr>
        <p:spPr>
          <a:xfrm>
            <a:off x="217395" y="3449779"/>
            <a:ext cx="1630392" cy="28835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Rectangle 2"/>
          <p:cNvSpPr/>
          <p:nvPr/>
        </p:nvSpPr>
        <p:spPr>
          <a:xfrm>
            <a:off x="241684" y="2286143"/>
            <a:ext cx="1606103" cy="11537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TextBox 22"/>
          <p:cNvSpPr txBox="1"/>
          <p:nvPr/>
        </p:nvSpPr>
        <p:spPr>
          <a:xfrm>
            <a:off x="412815" y="3870060"/>
            <a:ext cx="1193339" cy="646587"/>
          </a:xfrm>
          <a:prstGeom prst="rect">
            <a:avLst/>
          </a:prstGeom>
          <a:noFill/>
        </p:spPr>
        <p:txBody>
          <a:bodyPr wrap="none" rtlCol="0">
            <a:spAutoFit/>
          </a:bodyPr>
          <a:lstStyle/>
          <a:p>
            <a:pPr algn="ctr"/>
            <a:r>
              <a:rPr lang="en-US" sz="1801" b="1" dirty="0" smtClean="0">
                <a:solidFill>
                  <a:schemeClr val="accent3">
                    <a:lumMod val="50000"/>
                  </a:schemeClr>
                </a:solidFill>
              </a:rPr>
              <a:t>Our Own </a:t>
            </a:r>
          </a:p>
          <a:p>
            <a:pPr algn="ctr"/>
            <a:r>
              <a:rPr lang="en-US" sz="1801" b="1" dirty="0" smtClean="0">
                <a:solidFill>
                  <a:schemeClr val="accent3">
                    <a:lumMod val="50000"/>
                  </a:schemeClr>
                </a:solidFill>
              </a:rPr>
              <a:t>Computer </a:t>
            </a:r>
            <a:endParaRPr lang="en-US" sz="1801" b="1" dirty="0">
              <a:solidFill>
                <a:schemeClr val="accent3">
                  <a:lumMod val="50000"/>
                </a:schemeClr>
              </a:solidFill>
            </a:endParaRPr>
          </a:p>
        </p:txBody>
      </p:sp>
      <p:sp>
        <p:nvSpPr>
          <p:cNvPr id="8" name="Freeform 7"/>
          <p:cNvSpPr/>
          <p:nvPr/>
        </p:nvSpPr>
        <p:spPr>
          <a:xfrm>
            <a:off x="5504144" y="3337572"/>
            <a:ext cx="1428355" cy="2755723"/>
          </a:xfrm>
          <a:custGeom>
            <a:avLst/>
            <a:gdLst>
              <a:gd name="connsiteX0" fmla="*/ 959865 w 1384288"/>
              <a:gd name="connsiteY0" fmla="*/ 28854 h 2825135"/>
              <a:gd name="connsiteX1" fmla="*/ 840596 w 1384288"/>
              <a:gd name="connsiteY1" fmla="*/ 2349 h 2825135"/>
              <a:gd name="connsiteX2" fmla="*/ 655065 w 1384288"/>
              <a:gd name="connsiteY2" fmla="*/ 81862 h 2825135"/>
              <a:gd name="connsiteX3" fmla="*/ 549048 w 1384288"/>
              <a:gd name="connsiteY3" fmla="*/ 28854 h 2825135"/>
              <a:gd name="connsiteX4" fmla="*/ 456283 w 1384288"/>
              <a:gd name="connsiteY4" fmla="*/ 121619 h 2825135"/>
              <a:gd name="connsiteX5" fmla="*/ 337013 w 1384288"/>
              <a:gd name="connsiteY5" fmla="*/ 161375 h 2825135"/>
              <a:gd name="connsiteX6" fmla="*/ 310509 w 1384288"/>
              <a:gd name="connsiteY6" fmla="*/ 360158 h 2825135"/>
              <a:gd name="connsiteX7" fmla="*/ 124978 w 1384288"/>
              <a:gd name="connsiteY7" fmla="*/ 479427 h 2825135"/>
              <a:gd name="connsiteX8" fmla="*/ 111726 w 1384288"/>
              <a:gd name="connsiteY8" fmla="*/ 611949 h 2825135"/>
              <a:gd name="connsiteX9" fmla="*/ 5709 w 1384288"/>
              <a:gd name="connsiteY9" fmla="*/ 770975 h 2825135"/>
              <a:gd name="connsiteX10" fmla="*/ 18961 w 1384288"/>
              <a:gd name="connsiteY10" fmla="*/ 916749 h 2825135"/>
              <a:gd name="connsiteX11" fmla="*/ 58717 w 1384288"/>
              <a:gd name="connsiteY11" fmla="*/ 1115532 h 2825135"/>
              <a:gd name="connsiteX12" fmla="*/ 98474 w 1384288"/>
              <a:gd name="connsiteY12" fmla="*/ 1261306 h 2825135"/>
              <a:gd name="connsiteX13" fmla="*/ 58717 w 1384288"/>
              <a:gd name="connsiteY13" fmla="*/ 1592610 h 2825135"/>
              <a:gd name="connsiteX14" fmla="*/ 138230 w 1384288"/>
              <a:gd name="connsiteY14" fmla="*/ 1711880 h 2825135"/>
              <a:gd name="connsiteX15" fmla="*/ 138230 w 1384288"/>
              <a:gd name="connsiteY15" fmla="*/ 1844401 h 2825135"/>
              <a:gd name="connsiteX16" fmla="*/ 177987 w 1384288"/>
              <a:gd name="connsiteY16" fmla="*/ 1963671 h 2825135"/>
              <a:gd name="connsiteX17" fmla="*/ 297257 w 1384288"/>
              <a:gd name="connsiteY17" fmla="*/ 2122697 h 2825135"/>
              <a:gd name="connsiteX18" fmla="*/ 191239 w 1384288"/>
              <a:gd name="connsiteY18" fmla="*/ 2135949 h 2825135"/>
              <a:gd name="connsiteX19" fmla="*/ 244248 w 1384288"/>
              <a:gd name="connsiteY19" fmla="*/ 2347984 h 2825135"/>
              <a:gd name="connsiteX20" fmla="*/ 310509 w 1384288"/>
              <a:gd name="connsiteY20" fmla="*/ 2493758 h 2825135"/>
              <a:gd name="connsiteX21" fmla="*/ 416526 w 1384288"/>
              <a:gd name="connsiteY21" fmla="*/ 2560019 h 2825135"/>
              <a:gd name="connsiteX22" fmla="*/ 456283 w 1384288"/>
              <a:gd name="connsiteY22" fmla="*/ 2758801 h 2825135"/>
              <a:gd name="connsiteX23" fmla="*/ 562300 w 1384288"/>
              <a:gd name="connsiteY23" fmla="*/ 2785306 h 2825135"/>
              <a:gd name="connsiteX24" fmla="*/ 721326 w 1384288"/>
              <a:gd name="connsiteY24" fmla="*/ 2772054 h 2825135"/>
              <a:gd name="connsiteX25" fmla="*/ 946613 w 1384288"/>
              <a:gd name="connsiteY25" fmla="*/ 2825062 h 2825135"/>
              <a:gd name="connsiteX26" fmla="*/ 1132143 w 1384288"/>
              <a:gd name="connsiteY26" fmla="*/ 2758801 h 2825135"/>
              <a:gd name="connsiteX27" fmla="*/ 1344178 w 1384288"/>
              <a:gd name="connsiteY27" fmla="*/ 2758801 h 2825135"/>
              <a:gd name="connsiteX28" fmla="*/ 1383935 w 1384288"/>
              <a:gd name="connsiteY28" fmla="*/ 2679288 h 2825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84288" h="2825135">
                <a:moveTo>
                  <a:pt x="959865" y="28854"/>
                </a:moveTo>
                <a:cubicBezTo>
                  <a:pt x="925630" y="11184"/>
                  <a:pt x="891396" y="-6486"/>
                  <a:pt x="840596" y="2349"/>
                </a:cubicBezTo>
                <a:cubicBezTo>
                  <a:pt x="789796" y="11184"/>
                  <a:pt x="703656" y="77444"/>
                  <a:pt x="655065" y="81862"/>
                </a:cubicBezTo>
                <a:cubicBezTo>
                  <a:pt x="606474" y="86280"/>
                  <a:pt x="582178" y="22228"/>
                  <a:pt x="549048" y="28854"/>
                </a:cubicBezTo>
                <a:cubicBezTo>
                  <a:pt x="515918" y="35480"/>
                  <a:pt x="491622" y="99532"/>
                  <a:pt x="456283" y="121619"/>
                </a:cubicBezTo>
                <a:cubicBezTo>
                  <a:pt x="420944" y="143706"/>
                  <a:pt x="361309" y="121619"/>
                  <a:pt x="337013" y="161375"/>
                </a:cubicBezTo>
                <a:cubicBezTo>
                  <a:pt x="312717" y="201131"/>
                  <a:pt x="345848" y="307149"/>
                  <a:pt x="310509" y="360158"/>
                </a:cubicBezTo>
                <a:cubicBezTo>
                  <a:pt x="275170" y="413167"/>
                  <a:pt x="158108" y="437462"/>
                  <a:pt x="124978" y="479427"/>
                </a:cubicBezTo>
                <a:cubicBezTo>
                  <a:pt x="91848" y="521392"/>
                  <a:pt x="131604" y="563358"/>
                  <a:pt x="111726" y="611949"/>
                </a:cubicBezTo>
                <a:cubicBezTo>
                  <a:pt x="91848" y="660540"/>
                  <a:pt x="21170" y="720175"/>
                  <a:pt x="5709" y="770975"/>
                </a:cubicBezTo>
                <a:cubicBezTo>
                  <a:pt x="-9752" y="821775"/>
                  <a:pt x="10126" y="859323"/>
                  <a:pt x="18961" y="916749"/>
                </a:cubicBezTo>
                <a:cubicBezTo>
                  <a:pt x="27796" y="974175"/>
                  <a:pt x="45465" y="1058106"/>
                  <a:pt x="58717" y="1115532"/>
                </a:cubicBezTo>
                <a:cubicBezTo>
                  <a:pt x="71969" y="1172958"/>
                  <a:pt x="98474" y="1181793"/>
                  <a:pt x="98474" y="1261306"/>
                </a:cubicBezTo>
                <a:cubicBezTo>
                  <a:pt x="98474" y="1340819"/>
                  <a:pt x="52091" y="1517514"/>
                  <a:pt x="58717" y="1592610"/>
                </a:cubicBezTo>
                <a:cubicBezTo>
                  <a:pt x="65343" y="1667706"/>
                  <a:pt x="124978" y="1669915"/>
                  <a:pt x="138230" y="1711880"/>
                </a:cubicBezTo>
                <a:cubicBezTo>
                  <a:pt x="151482" y="1753845"/>
                  <a:pt x="131604" y="1802436"/>
                  <a:pt x="138230" y="1844401"/>
                </a:cubicBezTo>
                <a:cubicBezTo>
                  <a:pt x="144856" y="1886366"/>
                  <a:pt x="151483" y="1917288"/>
                  <a:pt x="177987" y="1963671"/>
                </a:cubicBezTo>
                <a:cubicBezTo>
                  <a:pt x="204491" y="2010054"/>
                  <a:pt x="295048" y="2093984"/>
                  <a:pt x="297257" y="2122697"/>
                </a:cubicBezTo>
                <a:cubicBezTo>
                  <a:pt x="299466" y="2151410"/>
                  <a:pt x="200074" y="2098401"/>
                  <a:pt x="191239" y="2135949"/>
                </a:cubicBezTo>
                <a:cubicBezTo>
                  <a:pt x="182404" y="2173497"/>
                  <a:pt x="224370" y="2288349"/>
                  <a:pt x="244248" y="2347984"/>
                </a:cubicBezTo>
                <a:cubicBezTo>
                  <a:pt x="264126" y="2407619"/>
                  <a:pt x="281796" y="2458419"/>
                  <a:pt x="310509" y="2493758"/>
                </a:cubicBezTo>
                <a:cubicBezTo>
                  <a:pt x="339222" y="2529097"/>
                  <a:pt x="392230" y="2515845"/>
                  <a:pt x="416526" y="2560019"/>
                </a:cubicBezTo>
                <a:cubicBezTo>
                  <a:pt x="440822" y="2604193"/>
                  <a:pt x="431987" y="2721253"/>
                  <a:pt x="456283" y="2758801"/>
                </a:cubicBezTo>
                <a:cubicBezTo>
                  <a:pt x="480579" y="2796349"/>
                  <a:pt x="518126" y="2783097"/>
                  <a:pt x="562300" y="2785306"/>
                </a:cubicBezTo>
                <a:cubicBezTo>
                  <a:pt x="606474" y="2787515"/>
                  <a:pt x="657274" y="2765428"/>
                  <a:pt x="721326" y="2772054"/>
                </a:cubicBezTo>
                <a:cubicBezTo>
                  <a:pt x="785378" y="2778680"/>
                  <a:pt x="878143" y="2827271"/>
                  <a:pt x="946613" y="2825062"/>
                </a:cubicBezTo>
                <a:cubicBezTo>
                  <a:pt x="1015083" y="2822853"/>
                  <a:pt x="1065882" y="2769845"/>
                  <a:pt x="1132143" y="2758801"/>
                </a:cubicBezTo>
                <a:cubicBezTo>
                  <a:pt x="1198404" y="2747757"/>
                  <a:pt x="1302213" y="2772053"/>
                  <a:pt x="1344178" y="2758801"/>
                </a:cubicBezTo>
                <a:cubicBezTo>
                  <a:pt x="1386143" y="2745549"/>
                  <a:pt x="1385039" y="2712418"/>
                  <a:pt x="1383935" y="267928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6773119" y="3355046"/>
            <a:ext cx="1110303" cy="2536423"/>
          </a:xfrm>
          <a:custGeom>
            <a:avLst/>
            <a:gdLst>
              <a:gd name="connsiteX0" fmla="*/ 145774 w 834956"/>
              <a:gd name="connsiteY0" fmla="*/ 2637183 h 2637183"/>
              <a:gd name="connsiteX1" fmla="*/ 265043 w 834956"/>
              <a:gd name="connsiteY1" fmla="*/ 2610678 h 2637183"/>
              <a:gd name="connsiteX2" fmla="*/ 318052 w 834956"/>
              <a:gd name="connsiteY2" fmla="*/ 2504661 h 2637183"/>
              <a:gd name="connsiteX3" fmla="*/ 569843 w 834956"/>
              <a:gd name="connsiteY3" fmla="*/ 2358887 h 2637183"/>
              <a:gd name="connsiteX4" fmla="*/ 742121 w 834956"/>
              <a:gd name="connsiteY4" fmla="*/ 2226365 h 2637183"/>
              <a:gd name="connsiteX5" fmla="*/ 675861 w 834956"/>
              <a:gd name="connsiteY5" fmla="*/ 2107096 h 2637183"/>
              <a:gd name="connsiteX6" fmla="*/ 649356 w 834956"/>
              <a:gd name="connsiteY6" fmla="*/ 1802296 h 2637183"/>
              <a:gd name="connsiteX7" fmla="*/ 768626 w 834956"/>
              <a:gd name="connsiteY7" fmla="*/ 1696278 h 2637183"/>
              <a:gd name="connsiteX8" fmla="*/ 728869 w 834956"/>
              <a:gd name="connsiteY8" fmla="*/ 1497496 h 2637183"/>
              <a:gd name="connsiteX9" fmla="*/ 728869 w 834956"/>
              <a:gd name="connsiteY9" fmla="*/ 1391478 h 2637183"/>
              <a:gd name="connsiteX10" fmla="*/ 755374 w 834956"/>
              <a:gd name="connsiteY10" fmla="*/ 1126435 h 2637183"/>
              <a:gd name="connsiteX11" fmla="*/ 742121 w 834956"/>
              <a:gd name="connsiteY11" fmla="*/ 980661 h 2637183"/>
              <a:gd name="connsiteX12" fmla="*/ 742121 w 834956"/>
              <a:gd name="connsiteY12" fmla="*/ 808383 h 2637183"/>
              <a:gd name="connsiteX13" fmla="*/ 834887 w 834956"/>
              <a:gd name="connsiteY13" fmla="*/ 675861 h 2637183"/>
              <a:gd name="connsiteX14" fmla="*/ 755374 w 834956"/>
              <a:gd name="connsiteY14" fmla="*/ 556591 h 2637183"/>
              <a:gd name="connsiteX15" fmla="*/ 649356 w 834956"/>
              <a:gd name="connsiteY15" fmla="*/ 318052 h 2637183"/>
              <a:gd name="connsiteX16" fmla="*/ 490330 w 834956"/>
              <a:gd name="connsiteY16" fmla="*/ 185530 h 2637183"/>
              <a:gd name="connsiteX17" fmla="*/ 410817 w 834956"/>
              <a:gd name="connsiteY17" fmla="*/ 106017 h 2637183"/>
              <a:gd name="connsiteX18" fmla="*/ 371061 w 834956"/>
              <a:gd name="connsiteY18" fmla="*/ 39756 h 2637183"/>
              <a:gd name="connsiteX19" fmla="*/ 265043 w 834956"/>
              <a:gd name="connsiteY19" fmla="*/ 26504 h 2637183"/>
              <a:gd name="connsiteX20" fmla="*/ 212034 w 834956"/>
              <a:gd name="connsiteY20" fmla="*/ 53009 h 2637183"/>
              <a:gd name="connsiteX21" fmla="*/ 159026 w 834956"/>
              <a:gd name="connsiteY21" fmla="*/ 79513 h 2637183"/>
              <a:gd name="connsiteX22" fmla="*/ 79513 w 834956"/>
              <a:gd name="connsiteY22" fmla="*/ 53009 h 2637183"/>
              <a:gd name="connsiteX23" fmla="*/ 0 w 834956"/>
              <a:gd name="connsiteY23" fmla="*/ 0 h 263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34956" h="2637183">
                <a:moveTo>
                  <a:pt x="145774" y="2637183"/>
                </a:moveTo>
                <a:cubicBezTo>
                  <a:pt x="191052" y="2634974"/>
                  <a:pt x="236330" y="2632765"/>
                  <a:pt x="265043" y="2610678"/>
                </a:cubicBezTo>
                <a:cubicBezTo>
                  <a:pt x="293756" y="2588591"/>
                  <a:pt x="267252" y="2546626"/>
                  <a:pt x="318052" y="2504661"/>
                </a:cubicBezTo>
                <a:cubicBezTo>
                  <a:pt x="368852" y="2462696"/>
                  <a:pt x="499165" y="2405270"/>
                  <a:pt x="569843" y="2358887"/>
                </a:cubicBezTo>
                <a:cubicBezTo>
                  <a:pt x="640521" y="2312504"/>
                  <a:pt x="724451" y="2268330"/>
                  <a:pt x="742121" y="2226365"/>
                </a:cubicBezTo>
                <a:cubicBezTo>
                  <a:pt x="759791" y="2184400"/>
                  <a:pt x="691322" y="2177774"/>
                  <a:pt x="675861" y="2107096"/>
                </a:cubicBezTo>
                <a:cubicBezTo>
                  <a:pt x="660400" y="2036418"/>
                  <a:pt x="633895" y="1870766"/>
                  <a:pt x="649356" y="1802296"/>
                </a:cubicBezTo>
                <a:cubicBezTo>
                  <a:pt x="664817" y="1733826"/>
                  <a:pt x="755374" y="1747078"/>
                  <a:pt x="768626" y="1696278"/>
                </a:cubicBezTo>
                <a:cubicBezTo>
                  <a:pt x="781878" y="1645478"/>
                  <a:pt x="735495" y="1548296"/>
                  <a:pt x="728869" y="1497496"/>
                </a:cubicBezTo>
                <a:cubicBezTo>
                  <a:pt x="722243" y="1446696"/>
                  <a:pt x="724452" y="1453321"/>
                  <a:pt x="728869" y="1391478"/>
                </a:cubicBezTo>
                <a:cubicBezTo>
                  <a:pt x="733287" y="1329634"/>
                  <a:pt x="753165" y="1194904"/>
                  <a:pt x="755374" y="1126435"/>
                </a:cubicBezTo>
                <a:cubicBezTo>
                  <a:pt x="757583" y="1057966"/>
                  <a:pt x="744330" y="1033670"/>
                  <a:pt x="742121" y="980661"/>
                </a:cubicBezTo>
                <a:cubicBezTo>
                  <a:pt x="739912" y="927652"/>
                  <a:pt x="726660" y="859183"/>
                  <a:pt x="742121" y="808383"/>
                </a:cubicBezTo>
                <a:cubicBezTo>
                  <a:pt x="757582" y="757583"/>
                  <a:pt x="832678" y="717826"/>
                  <a:pt x="834887" y="675861"/>
                </a:cubicBezTo>
                <a:cubicBezTo>
                  <a:pt x="837096" y="633896"/>
                  <a:pt x="786296" y="616226"/>
                  <a:pt x="755374" y="556591"/>
                </a:cubicBezTo>
                <a:cubicBezTo>
                  <a:pt x="724452" y="496956"/>
                  <a:pt x="693530" y="379895"/>
                  <a:pt x="649356" y="318052"/>
                </a:cubicBezTo>
                <a:cubicBezTo>
                  <a:pt x="605182" y="256209"/>
                  <a:pt x="530086" y="220869"/>
                  <a:pt x="490330" y="185530"/>
                </a:cubicBezTo>
                <a:cubicBezTo>
                  <a:pt x="450574" y="150191"/>
                  <a:pt x="430695" y="130313"/>
                  <a:pt x="410817" y="106017"/>
                </a:cubicBezTo>
                <a:cubicBezTo>
                  <a:pt x="390939" y="81721"/>
                  <a:pt x="395357" y="53008"/>
                  <a:pt x="371061" y="39756"/>
                </a:cubicBezTo>
                <a:cubicBezTo>
                  <a:pt x="346765" y="26504"/>
                  <a:pt x="291548" y="24295"/>
                  <a:pt x="265043" y="26504"/>
                </a:cubicBezTo>
                <a:cubicBezTo>
                  <a:pt x="238539" y="28713"/>
                  <a:pt x="212034" y="53009"/>
                  <a:pt x="212034" y="53009"/>
                </a:cubicBezTo>
                <a:cubicBezTo>
                  <a:pt x="194364" y="61844"/>
                  <a:pt x="181113" y="79513"/>
                  <a:pt x="159026" y="79513"/>
                </a:cubicBezTo>
                <a:cubicBezTo>
                  <a:pt x="136939" y="79513"/>
                  <a:pt x="106017" y="66261"/>
                  <a:pt x="79513" y="53009"/>
                </a:cubicBezTo>
                <a:cubicBezTo>
                  <a:pt x="53009" y="39757"/>
                  <a:pt x="26504" y="19878"/>
                  <a:pt x="0"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6444208" y="3316040"/>
            <a:ext cx="303956" cy="112960"/>
          </a:xfrm>
          <a:custGeom>
            <a:avLst/>
            <a:gdLst>
              <a:gd name="connsiteX0" fmla="*/ 0 w 303956"/>
              <a:gd name="connsiteY0" fmla="*/ 42409 h 112960"/>
              <a:gd name="connsiteX1" fmla="*/ 278295 w 303956"/>
              <a:gd name="connsiteY1" fmla="*/ 2653 h 112960"/>
              <a:gd name="connsiteX2" fmla="*/ 291547 w 303956"/>
              <a:gd name="connsiteY2" fmla="*/ 108670 h 112960"/>
              <a:gd name="connsiteX3" fmla="*/ 278295 w 303956"/>
              <a:gd name="connsiteY3" fmla="*/ 82166 h 112960"/>
            </a:gdLst>
            <a:ahLst/>
            <a:cxnLst>
              <a:cxn ang="0">
                <a:pos x="connsiteX0" y="connsiteY0"/>
              </a:cxn>
              <a:cxn ang="0">
                <a:pos x="connsiteX1" y="connsiteY1"/>
              </a:cxn>
              <a:cxn ang="0">
                <a:pos x="connsiteX2" y="connsiteY2"/>
              </a:cxn>
              <a:cxn ang="0">
                <a:pos x="connsiteX3" y="connsiteY3"/>
              </a:cxn>
            </a:cxnLst>
            <a:rect l="l" t="t" r="r" b="b"/>
            <a:pathLst>
              <a:path w="303956" h="112960">
                <a:moveTo>
                  <a:pt x="0" y="42409"/>
                </a:moveTo>
                <a:cubicBezTo>
                  <a:pt x="114852" y="17009"/>
                  <a:pt x="229704" y="-8390"/>
                  <a:pt x="278295" y="2653"/>
                </a:cubicBezTo>
                <a:cubicBezTo>
                  <a:pt x="326886" y="13696"/>
                  <a:pt x="291547" y="95418"/>
                  <a:pt x="291547" y="108670"/>
                </a:cubicBezTo>
                <a:cubicBezTo>
                  <a:pt x="291547" y="121922"/>
                  <a:pt x="284921" y="102044"/>
                  <a:pt x="278295" y="8216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319627" y="2428415"/>
            <a:ext cx="1449052" cy="909158"/>
          </a:xfrm>
          <a:custGeom>
            <a:avLst/>
            <a:gdLst>
              <a:gd name="connsiteX0" fmla="*/ 622852 w 1116139"/>
              <a:gd name="connsiteY0" fmla="*/ 41611 h 483432"/>
              <a:gd name="connsiteX1" fmla="*/ 384313 w 1116139"/>
              <a:gd name="connsiteY1" fmla="*/ 1854 h 483432"/>
              <a:gd name="connsiteX2" fmla="*/ 212035 w 1116139"/>
              <a:gd name="connsiteY2" fmla="*/ 94619 h 483432"/>
              <a:gd name="connsiteX3" fmla="*/ 92765 w 1116139"/>
              <a:gd name="connsiteY3" fmla="*/ 147628 h 483432"/>
              <a:gd name="connsiteX4" fmla="*/ 0 w 1116139"/>
              <a:gd name="connsiteY4" fmla="*/ 306654 h 483432"/>
              <a:gd name="connsiteX5" fmla="*/ 92765 w 1116139"/>
              <a:gd name="connsiteY5" fmla="*/ 346411 h 483432"/>
              <a:gd name="connsiteX6" fmla="*/ 265044 w 1116139"/>
              <a:gd name="connsiteY6" fmla="*/ 478932 h 483432"/>
              <a:gd name="connsiteX7" fmla="*/ 371061 w 1116139"/>
              <a:gd name="connsiteY7" fmla="*/ 452428 h 483432"/>
              <a:gd name="connsiteX8" fmla="*/ 583096 w 1116139"/>
              <a:gd name="connsiteY8" fmla="*/ 452428 h 483432"/>
              <a:gd name="connsiteX9" fmla="*/ 675861 w 1116139"/>
              <a:gd name="connsiteY9" fmla="*/ 425924 h 483432"/>
              <a:gd name="connsiteX10" fmla="*/ 821635 w 1116139"/>
              <a:gd name="connsiteY10" fmla="*/ 452428 h 483432"/>
              <a:gd name="connsiteX11" fmla="*/ 901148 w 1116139"/>
              <a:gd name="connsiteY11" fmla="*/ 386167 h 483432"/>
              <a:gd name="connsiteX12" fmla="*/ 980661 w 1116139"/>
              <a:gd name="connsiteY12" fmla="*/ 425924 h 483432"/>
              <a:gd name="connsiteX13" fmla="*/ 1086678 w 1116139"/>
              <a:gd name="connsiteY13" fmla="*/ 346411 h 483432"/>
              <a:gd name="connsiteX14" fmla="*/ 1086678 w 1116139"/>
              <a:gd name="connsiteY14" fmla="*/ 280150 h 483432"/>
              <a:gd name="connsiteX15" fmla="*/ 1113183 w 1116139"/>
              <a:gd name="connsiteY15" fmla="*/ 187384 h 483432"/>
              <a:gd name="connsiteX16" fmla="*/ 1007165 w 1116139"/>
              <a:gd name="connsiteY16" fmla="*/ 134376 h 483432"/>
              <a:gd name="connsiteX17" fmla="*/ 848139 w 1116139"/>
              <a:gd name="connsiteY17" fmla="*/ 94619 h 483432"/>
              <a:gd name="connsiteX18" fmla="*/ 715618 w 1116139"/>
              <a:gd name="connsiteY18" fmla="*/ 28358 h 483432"/>
              <a:gd name="connsiteX19" fmla="*/ 543339 w 1116139"/>
              <a:gd name="connsiteY19" fmla="*/ 28358 h 483432"/>
              <a:gd name="connsiteX20" fmla="*/ 530087 w 1116139"/>
              <a:gd name="connsiteY20" fmla="*/ 15106 h 483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16139" h="483432">
                <a:moveTo>
                  <a:pt x="622852" y="41611"/>
                </a:moveTo>
                <a:cubicBezTo>
                  <a:pt x="537817" y="17315"/>
                  <a:pt x="452782" y="-6981"/>
                  <a:pt x="384313" y="1854"/>
                </a:cubicBezTo>
                <a:cubicBezTo>
                  <a:pt x="315843" y="10689"/>
                  <a:pt x="260626" y="70323"/>
                  <a:pt x="212035" y="94619"/>
                </a:cubicBezTo>
                <a:cubicBezTo>
                  <a:pt x="163444" y="118915"/>
                  <a:pt x="128104" y="112289"/>
                  <a:pt x="92765" y="147628"/>
                </a:cubicBezTo>
                <a:cubicBezTo>
                  <a:pt x="57426" y="182967"/>
                  <a:pt x="0" y="273524"/>
                  <a:pt x="0" y="306654"/>
                </a:cubicBezTo>
                <a:cubicBezTo>
                  <a:pt x="0" y="339784"/>
                  <a:pt x="48591" y="317698"/>
                  <a:pt x="92765" y="346411"/>
                </a:cubicBezTo>
                <a:cubicBezTo>
                  <a:pt x="136939" y="375124"/>
                  <a:pt x="218661" y="461263"/>
                  <a:pt x="265044" y="478932"/>
                </a:cubicBezTo>
                <a:cubicBezTo>
                  <a:pt x="311427" y="496601"/>
                  <a:pt x="318052" y="456845"/>
                  <a:pt x="371061" y="452428"/>
                </a:cubicBezTo>
                <a:cubicBezTo>
                  <a:pt x="424070" y="448011"/>
                  <a:pt x="532296" y="456845"/>
                  <a:pt x="583096" y="452428"/>
                </a:cubicBezTo>
                <a:cubicBezTo>
                  <a:pt x="633896" y="448011"/>
                  <a:pt x="636105" y="425924"/>
                  <a:pt x="675861" y="425924"/>
                </a:cubicBezTo>
                <a:cubicBezTo>
                  <a:pt x="715617" y="425924"/>
                  <a:pt x="784087" y="459054"/>
                  <a:pt x="821635" y="452428"/>
                </a:cubicBezTo>
                <a:cubicBezTo>
                  <a:pt x="859183" y="445802"/>
                  <a:pt x="874644" y="390584"/>
                  <a:pt x="901148" y="386167"/>
                </a:cubicBezTo>
                <a:cubicBezTo>
                  <a:pt x="927652" y="381750"/>
                  <a:pt x="949739" y="432550"/>
                  <a:pt x="980661" y="425924"/>
                </a:cubicBezTo>
                <a:cubicBezTo>
                  <a:pt x="1011583" y="419298"/>
                  <a:pt x="1069009" y="370707"/>
                  <a:pt x="1086678" y="346411"/>
                </a:cubicBezTo>
                <a:cubicBezTo>
                  <a:pt x="1104347" y="322115"/>
                  <a:pt x="1082261" y="306654"/>
                  <a:pt x="1086678" y="280150"/>
                </a:cubicBezTo>
                <a:cubicBezTo>
                  <a:pt x="1091095" y="253646"/>
                  <a:pt x="1126435" y="211680"/>
                  <a:pt x="1113183" y="187384"/>
                </a:cubicBezTo>
                <a:cubicBezTo>
                  <a:pt x="1099931" y="163088"/>
                  <a:pt x="1051339" y="149837"/>
                  <a:pt x="1007165" y="134376"/>
                </a:cubicBezTo>
                <a:cubicBezTo>
                  <a:pt x="962991" y="118915"/>
                  <a:pt x="896730" y="112289"/>
                  <a:pt x="848139" y="94619"/>
                </a:cubicBezTo>
                <a:cubicBezTo>
                  <a:pt x="799548" y="76949"/>
                  <a:pt x="766418" y="39401"/>
                  <a:pt x="715618" y="28358"/>
                </a:cubicBezTo>
                <a:cubicBezTo>
                  <a:pt x="664818" y="17314"/>
                  <a:pt x="574261" y="30567"/>
                  <a:pt x="543339" y="28358"/>
                </a:cubicBezTo>
                <a:cubicBezTo>
                  <a:pt x="512417" y="26149"/>
                  <a:pt x="521252" y="20627"/>
                  <a:pt x="530087" y="1510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5252053" y="1415779"/>
            <a:ext cx="3136370" cy="3694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801" b="1" dirty="0" smtClean="0">
                <a:solidFill>
                  <a:schemeClr val="accent3">
                    <a:lumMod val="50000"/>
                  </a:schemeClr>
                </a:solidFill>
              </a:rPr>
              <a:t>Web Server Application</a:t>
            </a:r>
            <a:endParaRPr lang="en-US" sz="1801" b="1" dirty="0">
              <a:solidFill>
                <a:schemeClr val="accent3">
                  <a:lumMod val="50000"/>
                </a:schemeClr>
              </a:solidFill>
            </a:endParaRPr>
          </a:p>
        </p:txBody>
      </p:sp>
      <p:sp>
        <p:nvSpPr>
          <p:cNvPr id="28" name="TextBox 27"/>
          <p:cNvSpPr txBox="1"/>
          <p:nvPr/>
        </p:nvSpPr>
        <p:spPr>
          <a:xfrm>
            <a:off x="5561064" y="6301512"/>
            <a:ext cx="2518346" cy="369460"/>
          </a:xfrm>
          <a:prstGeom prst="rect">
            <a:avLst/>
          </a:prstGeom>
          <a:noFill/>
        </p:spPr>
        <p:txBody>
          <a:bodyPr wrap="square" rtlCol="0">
            <a:spAutoFit/>
          </a:bodyPr>
          <a:lstStyle/>
          <a:p>
            <a:pPr algn="ctr"/>
            <a:r>
              <a:rPr lang="en-US" sz="1801" b="1" dirty="0" smtClean="0">
                <a:solidFill>
                  <a:schemeClr val="accent3">
                    <a:lumMod val="50000"/>
                  </a:schemeClr>
                </a:solidFill>
              </a:rPr>
              <a:t>Computer / Server</a:t>
            </a:r>
            <a:endParaRPr lang="en-US" sz="1801" b="1" dirty="0">
              <a:solidFill>
                <a:schemeClr val="accent3">
                  <a:lumMod val="50000"/>
                </a:schemeClr>
              </a:solidFill>
            </a:endParaRPr>
          </a:p>
        </p:txBody>
      </p:sp>
      <p:cxnSp>
        <p:nvCxnSpPr>
          <p:cNvPr id="22" name="Straight Arrow Connector 21"/>
          <p:cNvCxnSpPr/>
          <p:nvPr/>
        </p:nvCxnSpPr>
        <p:spPr>
          <a:xfrm>
            <a:off x="2123728" y="2529103"/>
            <a:ext cx="2592288"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Straight Arrow Connector 25"/>
          <p:cNvCxnSpPr/>
          <p:nvPr/>
        </p:nvCxnSpPr>
        <p:spPr>
          <a:xfrm>
            <a:off x="7050424" y="1916832"/>
            <a:ext cx="0" cy="108012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 name="Straight Arrow Connector 29"/>
          <p:cNvCxnSpPr/>
          <p:nvPr/>
        </p:nvCxnSpPr>
        <p:spPr>
          <a:xfrm flipV="1">
            <a:off x="6440554" y="1916832"/>
            <a:ext cx="0" cy="108012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6" name="Straight Arrow Connector 35"/>
          <p:cNvCxnSpPr/>
          <p:nvPr/>
        </p:nvCxnSpPr>
        <p:spPr>
          <a:xfrm flipH="1">
            <a:off x="2123728" y="3316040"/>
            <a:ext cx="2592288"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8" name="Rectangle 37"/>
          <p:cNvSpPr/>
          <p:nvPr/>
        </p:nvSpPr>
        <p:spPr>
          <a:xfrm>
            <a:off x="2856621" y="2101413"/>
            <a:ext cx="960969" cy="369460"/>
          </a:xfrm>
          <a:prstGeom prst="rect">
            <a:avLst/>
          </a:prstGeom>
        </p:spPr>
        <p:txBody>
          <a:bodyPr wrap="none">
            <a:spAutoFit/>
          </a:bodyPr>
          <a:lstStyle/>
          <a:p>
            <a:r>
              <a:rPr lang="en-US" sz="1801" b="1" dirty="0"/>
              <a:t>Request</a:t>
            </a:r>
            <a:endParaRPr lang="en-US" b="1" dirty="0"/>
          </a:p>
        </p:txBody>
      </p:sp>
      <p:sp>
        <p:nvSpPr>
          <p:cNvPr id="44" name="Rectangle 43"/>
          <p:cNvSpPr/>
          <p:nvPr/>
        </p:nvSpPr>
        <p:spPr>
          <a:xfrm>
            <a:off x="2948619" y="3372520"/>
            <a:ext cx="1098186" cy="369460"/>
          </a:xfrm>
          <a:prstGeom prst="rect">
            <a:avLst/>
          </a:prstGeom>
        </p:spPr>
        <p:txBody>
          <a:bodyPr wrap="none">
            <a:spAutoFit/>
          </a:bodyPr>
          <a:lstStyle/>
          <a:p>
            <a:r>
              <a:rPr lang="en-US" sz="1801" b="1" dirty="0" smtClean="0"/>
              <a:t>Response</a:t>
            </a:r>
            <a:endParaRPr lang="en-US" b="1" dirty="0"/>
          </a:p>
        </p:txBody>
      </p:sp>
      <p:sp>
        <p:nvSpPr>
          <p:cNvPr id="45" name="Rectangle 44"/>
          <p:cNvSpPr/>
          <p:nvPr/>
        </p:nvSpPr>
        <p:spPr>
          <a:xfrm>
            <a:off x="7078394" y="2243685"/>
            <a:ext cx="960969" cy="369460"/>
          </a:xfrm>
          <a:prstGeom prst="rect">
            <a:avLst/>
          </a:prstGeom>
        </p:spPr>
        <p:txBody>
          <a:bodyPr wrap="none">
            <a:spAutoFit/>
          </a:bodyPr>
          <a:lstStyle/>
          <a:p>
            <a:r>
              <a:rPr lang="en-US" sz="1801" b="1" dirty="0"/>
              <a:t>Request</a:t>
            </a:r>
            <a:endParaRPr lang="en-US" b="1" dirty="0"/>
          </a:p>
        </p:txBody>
      </p:sp>
      <p:sp>
        <p:nvSpPr>
          <p:cNvPr id="46" name="Rectangle 45"/>
          <p:cNvSpPr/>
          <p:nvPr/>
        </p:nvSpPr>
        <p:spPr>
          <a:xfrm>
            <a:off x="5309585" y="2272162"/>
            <a:ext cx="1098186" cy="369460"/>
          </a:xfrm>
          <a:prstGeom prst="rect">
            <a:avLst/>
          </a:prstGeom>
        </p:spPr>
        <p:txBody>
          <a:bodyPr wrap="none">
            <a:spAutoFit/>
          </a:bodyPr>
          <a:lstStyle/>
          <a:p>
            <a:r>
              <a:rPr lang="en-US" sz="1801" b="1" dirty="0" smtClean="0"/>
              <a:t>Response</a:t>
            </a:r>
            <a:endParaRPr lang="en-US" b="1" dirty="0"/>
          </a:p>
        </p:txBody>
      </p:sp>
    </p:spTree>
    <p:extLst>
      <p:ext uri="{BB962C8B-B14F-4D97-AF65-F5344CB8AC3E}">
        <p14:creationId xmlns:p14="http://schemas.microsoft.com/office/powerpoint/2010/main" val="1426858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eparation 4"/>
          <p:cNvSpPr/>
          <p:nvPr/>
        </p:nvSpPr>
        <p:spPr>
          <a:xfrm>
            <a:off x="2700053" y="1120659"/>
            <a:ext cx="2448012" cy="43253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ServletConfig</a:t>
            </a:r>
            <a:endParaRPr lang="en-IN" sz="1801" b="1" dirty="0"/>
          </a:p>
        </p:txBody>
      </p:sp>
      <p:sp>
        <p:nvSpPr>
          <p:cNvPr id="6" name="Rectangle 5"/>
          <p:cNvSpPr/>
          <p:nvPr/>
        </p:nvSpPr>
        <p:spPr>
          <a:xfrm>
            <a:off x="539812" y="2625217"/>
            <a:ext cx="381642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GenericServlet</a:t>
            </a:r>
          </a:p>
        </p:txBody>
      </p:sp>
      <p:sp>
        <p:nvSpPr>
          <p:cNvPr id="7" name="Rectangle 6"/>
          <p:cNvSpPr/>
          <p:nvPr/>
        </p:nvSpPr>
        <p:spPr>
          <a:xfrm>
            <a:off x="539811" y="3864350"/>
            <a:ext cx="381642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HttpServlet</a:t>
            </a:r>
          </a:p>
        </p:txBody>
      </p:sp>
      <p:sp>
        <p:nvSpPr>
          <p:cNvPr id="8" name="Rounded Rectangle 7"/>
          <p:cNvSpPr/>
          <p:nvPr/>
        </p:nvSpPr>
        <p:spPr>
          <a:xfrm>
            <a:off x="611818" y="5019337"/>
            <a:ext cx="3672409"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MyServlet</a:t>
            </a:r>
            <a:endParaRPr lang="en-IN" sz="1801" b="1" dirty="0"/>
          </a:p>
        </p:txBody>
      </p:sp>
      <p:sp>
        <p:nvSpPr>
          <p:cNvPr id="9" name="Flowchart: Preparation 8"/>
          <p:cNvSpPr/>
          <p:nvPr/>
        </p:nvSpPr>
        <p:spPr>
          <a:xfrm>
            <a:off x="107506" y="1120659"/>
            <a:ext cx="2376265" cy="43253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a:t>
            </a:r>
            <a:endParaRPr lang="en-IN" sz="1801" b="1" dirty="0"/>
          </a:p>
        </p:txBody>
      </p:sp>
      <p:sp>
        <p:nvSpPr>
          <p:cNvPr id="10" name="Right Brace 9"/>
          <p:cNvSpPr/>
          <p:nvPr/>
        </p:nvSpPr>
        <p:spPr>
          <a:xfrm>
            <a:off x="5292082" y="743797"/>
            <a:ext cx="360041" cy="99389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
        <p:nvSpPr>
          <p:cNvPr id="11" name="Right Brace 10"/>
          <p:cNvSpPr/>
          <p:nvPr/>
        </p:nvSpPr>
        <p:spPr>
          <a:xfrm>
            <a:off x="5292081" y="2450993"/>
            <a:ext cx="360041" cy="78049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
        <p:nvSpPr>
          <p:cNvPr id="14" name="TextBox 13"/>
          <p:cNvSpPr txBox="1"/>
          <p:nvPr/>
        </p:nvSpPr>
        <p:spPr>
          <a:xfrm>
            <a:off x="5935463" y="1056013"/>
            <a:ext cx="1382632" cy="369460"/>
          </a:xfrm>
          <a:prstGeom prst="rect">
            <a:avLst/>
          </a:prstGeom>
          <a:noFill/>
        </p:spPr>
        <p:txBody>
          <a:bodyPr wrap="square" rtlCol="0">
            <a:spAutoFit/>
          </a:bodyPr>
          <a:lstStyle/>
          <a:p>
            <a:r>
              <a:rPr lang="en-US" sz="1801" dirty="0"/>
              <a:t>Interfaces</a:t>
            </a:r>
          </a:p>
        </p:txBody>
      </p:sp>
      <p:sp>
        <p:nvSpPr>
          <p:cNvPr id="15" name="TextBox 14"/>
          <p:cNvSpPr txBox="1"/>
          <p:nvPr/>
        </p:nvSpPr>
        <p:spPr>
          <a:xfrm>
            <a:off x="5813963" y="2517947"/>
            <a:ext cx="3113545" cy="646587"/>
          </a:xfrm>
          <a:prstGeom prst="rect">
            <a:avLst/>
          </a:prstGeom>
          <a:noFill/>
        </p:spPr>
        <p:txBody>
          <a:bodyPr wrap="none" rtlCol="0">
            <a:spAutoFit/>
          </a:bodyPr>
          <a:lstStyle/>
          <a:p>
            <a:pPr marL="285753" indent="-285753">
              <a:buFont typeface="Wingdings" pitchFamily="2" charset="2"/>
              <a:buChar char="Ø"/>
            </a:pPr>
            <a:r>
              <a:rPr lang="en-US" sz="1801" dirty="0"/>
              <a:t>Abstract Class</a:t>
            </a:r>
          </a:p>
          <a:p>
            <a:pPr marL="285753" indent="-285753">
              <a:buFont typeface="Wingdings" pitchFamily="2" charset="2"/>
              <a:buChar char="Ø"/>
            </a:pPr>
            <a:r>
              <a:rPr lang="en-US" sz="1801" b="1" dirty="0"/>
              <a:t>Not Specific to any protocol</a:t>
            </a:r>
            <a:endParaRPr lang="en-IN" sz="1801" b="1" dirty="0"/>
          </a:p>
        </p:txBody>
      </p:sp>
      <p:sp>
        <p:nvSpPr>
          <p:cNvPr id="16" name="TextBox 15"/>
          <p:cNvSpPr txBox="1"/>
          <p:nvPr/>
        </p:nvSpPr>
        <p:spPr>
          <a:xfrm>
            <a:off x="5843929" y="3623174"/>
            <a:ext cx="2825838" cy="923714"/>
          </a:xfrm>
          <a:prstGeom prst="rect">
            <a:avLst/>
          </a:prstGeom>
          <a:noFill/>
        </p:spPr>
        <p:txBody>
          <a:bodyPr wrap="none" rtlCol="0">
            <a:spAutoFit/>
          </a:bodyPr>
          <a:lstStyle/>
          <a:p>
            <a:pPr marL="285753" indent="-285753">
              <a:buFont typeface="Wingdings" pitchFamily="2" charset="2"/>
              <a:buChar char="Ø"/>
            </a:pPr>
            <a:r>
              <a:rPr lang="en-US" sz="1801" dirty="0"/>
              <a:t>Abstract Class</a:t>
            </a:r>
          </a:p>
          <a:p>
            <a:pPr marL="285753" indent="-285753">
              <a:buFont typeface="Wingdings" pitchFamily="2" charset="2"/>
              <a:buChar char="Ø"/>
            </a:pPr>
            <a:r>
              <a:rPr lang="en-US" sz="1801" dirty="0" smtClean="0"/>
              <a:t>Handles </a:t>
            </a:r>
            <a:r>
              <a:rPr lang="en-US" sz="1801" dirty="0"/>
              <a:t>ONLY </a:t>
            </a:r>
            <a:endParaRPr lang="en-US" sz="1801" dirty="0" smtClean="0"/>
          </a:p>
          <a:p>
            <a:r>
              <a:rPr lang="en-US" sz="1801" dirty="0"/>
              <a:t> </a:t>
            </a:r>
            <a:r>
              <a:rPr lang="en-US" sz="1801" dirty="0" smtClean="0"/>
              <a:t>     </a:t>
            </a:r>
            <a:r>
              <a:rPr lang="en-US" sz="1801" b="1" dirty="0" smtClean="0"/>
              <a:t>HTTP </a:t>
            </a:r>
            <a:r>
              <a:rPr lang="en-US" sz="1801" b="1" dirty="0"/>
              <a:t>&amp; HTTPS </a:t>
            </a:r>
            <a:r>
              <a:rPr lang="en-US" sz="1801" b="1" dirty="0" smtClean="0"/>
              <a:t>Protocols</a:t>
            </a:r>
            <a:endParaRPr lang="en-IN" sz="1801" b="1" dirty="0"/>
          </a:p>
        </p:txBody>
      </p:sp>
      <p:sp>
        <p:nvSpPr>
          <p:cNvPr id="17" name="TextBox 16"/>
          <p:cNvSpPr txBox="1"/>
          <p:nvPr/>
        </p:nvSpPr>
        <p:spPr>
          <a:xfrm>
            <a:off x="5864551" y="5050631"/>
            <a:ext cx="1524456" cy="369460"/>
          </a:xfrm>
          <a:prstGeom prst="rect">
            <a:avLst/>
          </a:prstGeom>
          <a:noFill/>
        </p:spPr>
        <p:txBody>
          <a:bodyPr wrap="none" rtlCol="0">
            <a:spAutoFit/>
          </a:bodyPr>
          <a:lstStyle/>
          <a:p>
            <a:r>
              <a:rPr lang="en-US" sz="1801" dirty="0"/>
              <a:t>Concrete class</a:t>
            </a:r>
            <a:endParaRPr lang="en-IN" sz="1801" dirty="0"/>
          </a:p>
        </p:txBody>
      </p:sp>
      <p:cxnSp>
        <p:nvCxnSpPr>
          <p:cNvPr id="19" name="Elbow Connector 18"/>
          <p:cNvCxnSpPr>
            <a:stCxn id="9" idx="2"/>
            <a:endCxn id="6" idx="0"/>
          </p:cNvCxnSpPr>
          <p:nvPr/>
        </p:nvCxnSpPr>
        <p:spPr>
          <a:xfrm rot="16200000" flipH="1">
            <a:off x="1335818" y="1513010"/>
            <a:ext cx="1072028" cy="1152386"/>
          </a:xfrm>
          <a:prstGeom prst="bentConnector3">
            <a:avLst>
              <a:gd name="adj1" fmla="val 50000"/>
            </a:avLst>
          </a:prstGeom>
          <a:ln>
            <a:headEnd type="triangle"/>
            <a:tailEnd type="none"/>
          </a:ln>
        </p:spPr>
        <p:style>
          <a:lnRef idx="2">
            <a:schemeClr val="accent2"/>
          </a:lnRef>
          <a:fillRef idx="0">
            <a:schemeClr val="accent2"/>
          </a:fillRef>
          <a:effectRef idx="1">
            <a:schemeClr val="accent2"/>
          </a:effectRef>
          <a:fontRef idx="minor">
            <a:schemeClr val="tx1"/>
          </a:fontRef>
        </p:style>
      </p:cxnSp>
      <p:cxnSp>
        <p:nvCxnSpPr>
          <p:cNvPr id="25" name="Elbow Connector 24"/>
          <p:cNvCxnSpPr>
            <a:stCxn id="5" idx="2"/>
            <a:endCxn id="6" idx="0"/>
          </p:cNvCxnSpPr>
          <p:nvPr/>
        </p:nvCxnSpPr>
        <p:spPr>
          <a:xfrm rot="5400000">
            <a:off x="2650028" y="1351186"/>
            <a:ext cx="1072028" cy="1476034"/>
          </a:xfrm>
          <a:prstGeom prst="bentConnector3">
            <a:avLst>
              <a:gd name="adj1" fmla="val 50000"/>
            </a:avLst>
          </a:prstGeom>
          <a:ln>
            <a:headEnd type="triangle"/>
            <a:tailEnd type="none"/>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a:stCxn id="6" idx="2"/>
            <a:endCxn id="7" idx="0"/>
          </p:cNvCxnSpPr>
          <p:nvPr/>
        </p:nvCxnSpPr>
        <p:spPr>
          <a:xfrm flipH="1">
            <a:off x="2448024" y="3057265"/>
            <a:ext cx="1" cy="807085"/>
          </a:xfrm>
          <a:prstGeom prst="straightConnector1">
            <a:avLst/>
          </a:prstGeom>
          <a:ln>
            <a:headEnd type="triangle"/>
            <a:tailEnd type="none"/>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a:stCxn id="7" idx="2"/>
            <a:endCxn id="8" idx="0"/>
          </p:cNvCxnSpPr>
          <p:nvPr/>
        </p:nvCxnSpPr>
        <p:spPr>
          <a:xfrm flipH="1">
            <a:off x="2448023" y="4296398"/>
            <a:ext cx="1" cy="722939"/>
          </a:xfrm>
          <a:prstGeom prst="straightConnector1">
            <a:avLst/>
          </a:prstGeom>
          <a:ln>
            <a:headEnd type="triangle"/>
            <a:tailEnd type="none"/>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107508" y="105382"/>
            <a:ext cx="3102779" cy="400110"/>
          </a:xfrm>
          <a:prstGeom prst="rect">
            <a:avLst/>
          </a:prstGeom>
          <a:noFill/>
        </p:spPr>
        <p:txBody>
          <a:bodyPr wrap="square" rtlCol="0">
            <a:spAutoFit/>
          </a:bodyPr>
          <a:lstStyle/>
          <a:p>
            <a:r>
              <a:rPr lang="en-US" sz="2000" b="1" u="sng" dirty="0">
                <a:solidFill>
                  <a:schemeClr val="tx2">
                    <a:lumMod val="50000"/>
                  </a:schemeClr>
                </a:solidFill>
              </a:rPr>
              <a:t>Servlet Hierarchy </a:t>
            </a:r>
          </a:p>
        </p:txBody>
      </p:sp>
      <p:sp>
        <p:nvSpPr>
          <p:cNvPr id="36" name="Right Brace 35"/>
          <p:cNvSpPr/>
          <p:nvPr/>
        </p:nvSpPr>
        <p:spPr>
          <a:xfrm>
            <a:off x="5290284" y="3690127"/>
            <a:ext cx="360041" cy="78049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
        <p:nvSpPr>
          <p:cNvPr id="37" name="Right Brace 36"/>
          <p:cNvSpPr/>
          <p:nvPr/>
        </p:nvSpPr>
        <p:spPr>
          <a:xfrm>
            <a:off x="5290283" y="4845114"/>
            <a:ext cx="360041" cy="78049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Tree>
    <p:extLst>
      <p:ext uri="{BB962C8B-B14F-4D97-AF65-F5344CB8AC3E}">
        <p14:creationId xmlns:p14="http://schemas.microsoft.com/office/powerpoint/2010/main" val="1055735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1521" y="1677138"/>
            <a:ext cx="309634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ServletRequest</a:t>
            </a:r>
          </a:p>
        </p:txBody>
      </p:sp>
      <p:sp>
        <p:nvSpPr>
          <p:cNvPr id="7" name="Rectangle 6"/>
          <p:cNvSpPr/>
          <p:nvPr/>
        </p:nvSpPr>
        <p:spPr>
          <a:xfrm>
            <a:off x="251521" y="3763890"/>
            <a:ext cx="309634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HttpServletRequest</a:t>
            </a:r>
          </a:p>
        </p:txBody>
      </p:sp>
      <p:cxnSp>
        <p:nvCxnSpPr>
          <p:cNvPr id="30" name="Straight Arrow Connector 29"/>
          <p:cNvCxnSpPr>
            <a:stCxn id="6" idx="2"/>
            <a:endCxn id="7" idx="0"/>
          </p:cNvCxnSpPr>
          <p:nvPr/>
        </p:nvCxnSpPr>
        <p:spPr>
          <a:xfrm>
            <a:off x="1799692" y="2109187"/>
            <a:ext cx="0" cy="16547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 name="Right Brace 1"/>
          <p:cNvSpPr/>
          <p:nvPr/>
        </p:nvSpPr>
        <p:spPr>
          <a:xfrm>
            <a:off x="3635897" y="1188346"/>
            <a:ext cx="288032" cy="14169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9" name="Right Brace 8"/>
          <p:cNvSpPr/>
          <p:nvPr/>
        </p:nvSpPr>
        <p:spPr>
          <a:xfrm>
            <a:off x="3635897" y="3522712"/>
            <a:ext cx="288032"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3" name="TextBox 2"/>
          <p:cNvSpPr txBox="1"/>
          <p:nvPr/>
        </p:nvSpPr>
        <p:spPr>
          <a:xfrm>
            <a:off x="4298786" y="1015999"/>
            <a:ext cx="4718665" cy="1755096"/>
          </a:xfrm>
          <a:prstGeom prst="rect">
            <a:avLst/>
          </a:prstGeom>
          <a:noFill/>
        </p:spPr>
        <p:txBody>
          <a:bodyPr wrap="squar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provides request information </a:t>
            </a:r>
          </a:p>
          <a:p>
            <a:r>
              <a:rPr lang="en-IN" sz="1801" dirty="0"/>
              <a:t>      to a particular servlet</a:t>
            </a:r>
            <a:r>
              <a:rPr lang="en-US" sz="1801" dirty="0"/>
              <a:t> </a:t>
            </a:r>
          </a:p>
          <a:p>
            <a:pPr marL="285753" indent="-285753">
              <a:buFont typeface="Wingdings" pitchFamily="2" charset="2"/>
              <a:buChar char="Ø"/>
            </a:pPr>
            <a:r>
              <a:rPr lang="en-IN" sz="1801" dirty="0"/>
              <a:t>A ServletRequest provides request data </a:t>
            </a:r>
          </a:p>
          <a:p>
            <a:r>
              <a:rPr lang="en-IN" sz="1801" dirty="0"/>
              <a:t>     including parameter name and values, </a:t>
            </a:r>
          </a:p>
          <a:p>
            <a:r>
              <a:rPr lang="en-IN" sz="1801" dirty="0"/>
              <a:t>     attributes and an input stream</a:t>
            </a:r>
          </a:p>
        </p:txBody>
      </p:sp>
      <p:sp>
        <p:nvSpPr>
          <p:cNvPr id="15" name="TextBox 14"/>
          <p:cNvSpPr txBox="1"/>
          <p:nvPr/>
        </p:nvSpPr>
        <p:spPr>
          <a:xfrm>
            <a:off x="4211959" y="3522712"/>
            <a:ext cx="4718664" cy="923714"/>
          </a:xfrm>
          <a:prstGeom prst="rect">
            <a:avLst/>
          </a:prstGeom>
          <a:noFill/>
        </p:spPr>
        <p:txBody>
          <a:bodyPr wrap="non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extends the ServletRequest Interface </a:t>
            </a:r>
          </a:p>
          <a:p>
            <a:r>
              <a:rPr lang="en-IN" sz="1801" dirty="0"/>
              <a:t>to provide request information for HTTP servlets</a:t>
            </a:r>
          </a:p>
        </p:txBody>
      </p:sp>
    </p:spTree>
    <p:extLst>
      <p:ext uri="{BB962C8B-B14F-4D97-AF65-F5344CB8AC3E}">
        <p14:creationId xmlns:p14="http://schemas.microsoft.com/office/powerpoint/2010/main" val="828472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251520" y="1357900"/>
            <a:ext cx="25922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ServletResponse</a:t>
            </a:r>
          </a:p>
        </p:txBody>
      </p:sp>
      <p:sp>
        <p:nvSpPr>
          <p:cNvPr id="32" name="Rectangle 31"/>
          <p:cNvSpPr/>
          <p:nvPr/>
        </p:nvSpPr>
        <p:spPr>
          <a:xfrm>
            <a:off x="251520" y="4661538"/>
            <a:ext cx="25922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HttpServletResponse</a:t>
            </a:r>
          </a:p>
        </p:txBody>
      </p:sp>
      <p:cxnSp>
        <p:nvCxnSpPr>
          <p:cNvPr id="33" name="Straight Arrow Connector 32"/>
          <p:cNvCxnSpPr>
            <a:stCxn id="31" idx="2"/>
            <a:endCxn id="32" idx="0"/>
          </p:cNvCxnSpPr>
          <p:nvPr/>
        </p:nvCxnSpPr>
        <p:spPr>
          <a:xfrm>
            <a:off x="1547664" y="1789951"/>
            <a:ext cx="0" cy="287158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4" name="Right Brace 33"/>
          <p:cNvSpPr/>
          <p:nvPr/>
        </p:nvSpPr>
        <p:spPr>
          <a:xfrm>
            <a:off x="2843808" y="865749"/>
            <a:ext cx="288032" cy="25632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35" name="Right Brace 34"/>
          <p:cNvSpPr/>
          <p:nvPr/>
        </p:nvSpPr>
        <p:spPr>
          <a:xfrm>
            <a:off x="2843808" y="4366123"/>
            <a:ext cx="288032" cy="10801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36" name="TextBox 35"/>
          <p:cNvSpPr txBox="1"/>
          <p:nvPr/>
        </p:nvSpPr>
        <p:spPr>
          <a:xfrm>
            <a:off x="3243799" y="696760"/>
            <a:ext cx="5900205" cy="3140732"/>
          </a:xfrm>
          <a:prstGeom prst="rect">
            <a:avLst/>
          </a:prstGeom>
          <a:noFill/>
        </p:spPr>
        <p:txBody>
          <a:bodyPr wrap="non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assist’s the servlet in sending a response </a:t>
            </a:r>
          </a:p>
          <a:p>
            <a:pPr marL="285753" indent="-285753">
              <a:buFont typeface="Wingdings" pitchFamily="2" charset="2"/>
              <a:buChar char="Ø"/>
            </a:pPr>
            <a:r>
              <a:rPr lang="en-IN" sz="1801" dirty="0"/>
              <a:t>To send </a:t>
            </a:r>
            <a:r>
              <a:rPr lang="en-IN" sz="1801" b="1" dirty="0"/>
              <a:t>Character Data </a:t>
            </a:r>
            <a:r>
              <a:rPr lang="en-IN" sz="1801" dirty="0"/>
              <a:t>use </a:t>
            </a:r>
            <a:r>
              <a:rPr lang="en-IN" sz="1801" b="1" dirty="0"/>
              <a:t>PrintWriter</a:t>
            </a:r>
          </a:p>
          <a:p>
            <a:r>
              <a:rPr lang="en-IN" sz="1801" dirty="0"/>
              <a:t>      PrintWriter  out = response.getWriter();</a:t>
            </a:r>
          </a:p>
          <a:p>
            <a:endParaRPr lang="en-IN" sz="1801" dirty="0"/>
          </a:p>
          <a:p>
            <a:pPr marL="285753" indent="-285753">
              <a:buFont typeface="Wingdings" pitchFamily="2" charset="2"/>
              <a:buChar char="Ø"/>
            </a:pPr>
            <a:r>
              <a:rPr lang="en-IN" sz="1801" dirty="0"/>
              <a:t>To send </a:t>
            </a:r>
            <a:r>
              <a:rPr lang="en-IN" sz="1801" b="1" dirty="0"/>
              <a:t>Binary Data </a:t>
            </a:r>
            <a:r>
              <a:rPr lang="en-IN" sz="1801" dirty="0"/>
              <a:t>use </a:t>
            </a:r>
            <a:r>
              <a:rPr lang="en-IN" sz="1801" b="1" dirty="0"/>
              <a:t>ServletOutputStream</a:t>
            </a:r>
          </a:p>
          <a:p>
            <a:r>
              <a:rPr lang="en-IN" sz="1801" dirty="0"/>
              <a:t>      ServletOutputStream  out = response.getOutputStream();</a:t>
            </a:r>
          </a:p>
          <a:p>
            <a:endParaRPr lang="en-IN" sz="1801" b="1" dirty="0"/>
          </a:p>
          <a:p>
            <a:pPr marL="285753" indent="-285753">
              <a:buFont typeface="Wingdings" pitchFamily="2" charset="2"/>
              <a:buChar char="Ø"/>
            </a:pPr>
            <a:r>
              <a:rPr lang="en-IN" sz="1801" dirty="0"/>
              <a:t>To create a multipart response (mixture of binary and </a:t>
            </a:r>
          </a:p>
          <a:p>
            <a:pPr lvl="0"/>
            <a:r>
              <a:rPr lang="en-IN" sz="1801" dirty="0"/>
              <a:t>      text data) use a ServletOutputStream and manage the </a:t>
            </a:r>
          </a:p>
          <a:p>
            <a:pPr lvl="0"/>
            <a:r>
              <a:rPr lang="en-IN" sz="1801" dirty="0"/>
              <a:t>      character sections manually</a:t>
            </a:r>
          </a:p>
        </p:txBody>
      </p:sp>
      <p:sp>
        <p:nvSpPr>
          <p:cNvPr id="37" name="TextBox 36"/>
          <p:cNvSpPr txBox="1"/>
          <p:nvPr/>
        </p:nvSpPr>
        <p:spPr>
          <a:xfrm>
            <a:off x="3262887" y="4349318"/>
            <a:ext cx="5279202" cy="1200842"/>
          </a:xfrm>
          <a:prstGeom prst="rect">
            <a:avLst/>
          </a:prstGeom>
          <a:noFill/>
        </p:spPr>
        <p:txBody>
          <a:bodyPr wrap="non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extends the ServletResponse Interface </a:t>
            </a:r>
          </a:p>
          <a:p>
            <a:r>
              <a:rPr lang="en-IN" sz="1801" dirty="0"/>
              <a:t>      to provide response information for HTTP servlets</a:t>
            </a:r>
          </a:p>
          <a:p>
            <a:pPr marL="285753" indent="-285753">
              <a:buFont typeface="Wingdings" pitchFamily="2" charset="2"/>
              <a:buChar char="Ø"/>
            </a:pPr>
            <a:r>
              <a:rPr lang="en-IN" sz="1801" dirty="0"/>
              <a:t>It has methods to access HTTP headers and cookies</a:t>
            </a:r>
          </a:p>
        </p:txBody>
      </p:sp>
    </p:spTree>
    <p:extLst>
      <p:ext uri="{BB962C8B-B14F-4D97-AF65-F5344CB8AC3E}">
        <p14:creationId xmlns:p14="http://schemas.microsoft.com/office/powerpoint/2010/main" val="3627192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p:cNvSpPr/>
          <p:nvPr/>
        </p:nvSpPr>
        <p:spPr>
          <a:xfrm>
            <a:off x="2345791" y="1766889"/>
            <a:ext cx="2226210"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Instantiate</a:t>
            </a:r>
          </a:p>
          <a:p>
            <a:pPr algn="ctr"/>
            <a:r>
              <a:rPr lang="en-US" sz="1401" dirty="0"/>
              <a:t>Invoke </a:t>
            </a:r>
            <a:r>
              <a:rPr lang="en-US" sz="1401" b="1" dirty="0"/>
              <a:t>Default</a:t>
            </a:r>
            <a:r>
              <a:rPr lang="en-US" sz="1401" dirty="0"/>
              <a:t> Constructor</a:t>
            </a:r>
            <a:endParaRPr lang="en-IN" sz="1401" dirty="0"/>
          </a:p>
        </p:txBody>
      </p:sp>
      <p:sp>
        <p:nvSpPr>
          <p:cNvPr id="3" name="Oval 2"/>
          <p:cNvSpPr/>
          <p:nvPr/>
        </p:nvSpPr>
        <p:spPr>
          <a:xfrm>
            <a:off x="2738814" y="773996"/>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Load</a:t>
            </a:r>
            <a:endParaRPr lang="en-IN" sz="1801" dirty="0"/>
          </a:p>
        </p:txBody>
      </p:sp>
      <p:sp>
        <p:nvSpPr>
          <p:cNvPr id="11" name="Oval 10"/>
          <p:cNvSpPr/>
          <p:nvPr/>
        </p:nvSpPr>
        <p:spPr>
          <a:xfrm>
            <a:off x="7390192" y="5630882"/>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Unload</a:t>
            </a:r>
            <a:endParaRPr lang="en-IN" sz="1801" dirty="0"/>
          </a:p>
        </p:txBody>
      </p:sp>
      <p:sp>
        <p:nvSpPr>
          <p:cNvPr id="15" name="Flowchart: Alternate Process 14"/>
          <p:cNvSpPr/>
          <p:nvPr/>
        </p:nvSpPr>
        <p:spPr>
          <a:xfrm>
            <a:off x="2059183" y="3101408"/>
            <a:ext cx="2844066"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Initialize</a:t>
            </a:r>
          </a:p>
          <a:p>
            <a:pPr algn="ctr"/>
            <a:r>
              <a:rPr lang="en-US" sz="1401" dirty="0"/>
              <a:t>Invoke </a:t>
            </a:r>
            <a:r>
              <a:rPr lang="en-US" sz="1401" b="1" dirty="0"/>
              <a:t>init(ServletConfig)</a:t>
            </a:r>
            <a:r>
              <a:rPr lang="en-US" sz="1401" dirty="0"/>
              <a:t> method</a:t>
            </a:r>
            <a:endParaRPr lang="en-IN" sz="1401" dirty="0"/>
          </a:p>
        </p:txBody>
      </p:sp>
      <p:sp>
        <p:nvSpPr>
          <p:cNvPr id="16" name="Flowchart: Alternate Process 15"/>
          <p:cNvSpPr/>
          <p:nvPr/>
        </p:nvSpPr>
        <p:spPr>
          <a:xfrm>
            <a:off x="2209312" y="4374397"/>
            <a:ext cx="2518857" cy="571669"/>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Service</a:t>
            </a:r>
          </a:p>
          <a:p>
            <a:pPr algn="ctr"/>
            <a:r>
              <a:rPr lang="en-US" sz="1401" dirty="0"/>
              <a:t>Invoke </a:t>
            </a:r>
            <a:r>
              <a:rPr lang="en-US" sz="1401" b="1" dirty="0"/>
              <a:t>service(SR, SR) </a:t>
            </a:r>
            <a:r>
              <a:rPr lang="en-US" sz="1401" dirty="0"/>
              <a:t>method</a:t>
            </a:r>
            <a:endParaRPr lang="en-IN" sz="1401" dirty="0"/>
          </a:p>
        </p:txBody>
      </p:sp>
      <p:sp>
        <p:nvSpPr>
          <p:cNvPr id="17" name="Flowchart: Alternate Process 16"/>
          <p:cNvSpPr/>
          <p:nvPr/>
        </p:nvSpPr>
        <p:spPr>
          <a:xfrm>
            <a:off x="5614981" y="4517316"/>
            <a:ext cx="1965362" cy="286933"/>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doXXX (HSR, HSR)</a:t>
            </a:r>
            <a:endParaRPr lang="en-IN" sz="1401" dirty="0"/>
          </a:p>
        </p:txBody>
      </p:sp>
      <p:sp>
        <p:nvSpPr>
          <p:cNvPr id="4" name="Rectangle 3"/>
          <p:cNvSpPr/>
          <p:nvPr/>
        </p:nvSpPr>
        <p:spPr>
          <a:xfrm>
            <a:off x="1323094" y="629983"/>
            <a:ext cx="7569388" cy="5688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6" name="Straight Arrow Connector 5"/>
          <p:cNvCxnSpPr>
            <a:stCxn id="3" idx="4"/>
            <a:endCxn id="2" idx="0"/>
          </p:cNvCxnSpPr>
          <p:nvPr/>
        </p:nvCxnSpPr>
        <p:spPr>
          <a:xfrm>
            <a:off x="3458894" y="1231197"/>
            <a:ext cx="0" cy="5356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 idx="2"/>
            <a:endCxn id="15" idx="0"/>
          </p:cNvCxnSpPr>
          <p:nvPr/>
        </p:nvCxnSpPr>
        <p:spPr>
          <a:xfrm>
            <a:off x="3458898" y="2338558"/>
            <a:ext cx="22318" cy="7628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Flowchart: Connector 21"/>
          <p:cNvSpPr/>
          <p:nvPr/>
        </p:nvSpPr>
        <p:spPr>
          <a:xfrm>
            <a:off x="5732698" y="2605682"/>
            <a:ext cx="228601" cy="22860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24" name="Elbow Connector 23"/>
          <p:cNvCxnSpPr>
            <a:stCxn id="3" idx="4"/>
            <a:endCxn id="22" idx="0"/>
          </p:cNvCxnSpPr>
          <p:nvPr/>
        </p:nvCxnSpPr>
        <p:spPr>
          <a:xfrm rot="16200000" flipH="1">
            <a:off x="3965707" y="724388"/>
            <a:ext cx="1374487" cy="2388103"/>
          </a:xfrm>
          <a:prstGeom prst="bentConnector3">
            <a:avLst>
              <a:gd name="adj1" fmla="val 1921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2" idx="2"/>
            <a:endCxn id="22" idx="2"/>
          </p:cNvCxnSpPr>
          <p:nvPr/>
        </p:nvCxnSpPr>
        <p:spPr>
          <a:xfrm rot="16200000" flipH="1">
            <a:off x="4405084" y="1392370"/>
            <a:ext cx="381426" cy="227380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5" idx="2"/>
            <a:endCxn id="16" idx="0"/>
          </p:cNvCxnSpPr>
          <p:nvPr/>
        </p:nvCxnSpPr>
        <p:spPr>
          <a:xfrm flipH="1">
            <a:off x="3468738" y="3673080"/>
            <a:ext cx="12476" cy="7013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15" idx="2"/>
            <a:endCxn id="22" idx="4"/>
          </p:cNvCxnSpPr>
          <p:nvPr/>
        </p:nvCxnSpPr>
        <p:spPr>
          <a:xfrm rot="5400000" flipH="1" flipV="1">
            <a:off x="4244710" y="2070789"/>
            <a:ext cx="838795" cy="2365785"/>
          </a:xfrm>
          <a:prstGeom prst="bentConnector3">
            <a:avLst>
              <a:gd name="adj1" fmla="val -2725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Elbow Connector 40"/>
          <p:cNvCxnSpPr>
            <a:stCxn id="22" idx="6"/>
            <a:endCxn id="11" idx="0"/>
          </p:cNvCxnSpPr>
          <p:nvPr/>
        </p:nvCxnSpPr>
        <p:spPr>
          <a:xfrm>
            <a:off x="5961298" y="2719981"/>
            <a:ext cx="2148974" cy="291089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6" idx="2"/>
            <a:endCxn id="79" idx="0"/>
          </p:cNvCxnSpPr>
          <p:nvPr/>
        </p:nvCxnSpPr>
        <p:spPr>
          <a:xfrm flipH="1">
            <a:off x="3455877" y="4946066"/>
            <a:ext cx="12862" cy="6338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79" idx="3"/>
            <a:endCxn id="11" idx="2"/>
          </p:cNvCxnSpPr>
          <p:nvPr/>
        </p:nvCxnSpPr>
        <p:spPr>
          <a:xfrm flipV="1">
            <a:off x="4572001" y="5859481"/>
            <a:ext cx="2818192" cy="62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16" idx="3"/>
            <a:endCxn id="17" idx="1"/>
          </p:cNvCxnSpPr>
          <p:nvPr/>
        </p:nvCxnSpPr>
        <p:spPr>
          <a:xfrm>
            <a:off x="4728165" y="4660233"/>
            <a:ext cx="886816" cy="5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9" name="Flowchart: Alternate Process 78"/>
          <p:cNvSpPr/>
          <p:nvPr/>
        </p:nvSpPr>
        <p:spPr>
          <a:xfrm>
            <a:off x="2339752" y="5579938"/>
            <a:ext cx="2232249"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Destroy</a:t>
            </a:r>
          </a:p>
          <a:p>
            <a:pPr algn="ctr"/>
            <a:r>
              <a:rPr lang="en-US" sz="1401" dirty="0"/>
              <a:t>Invoke </a:t>
            </a:r>
            <a:r>
              <a:rPr lang="en-US" sz="1401" b="1" dirty="0"/>
              <a:t>destroy() </a:t>
            </a:r>
            <a:r>
              <a:rPr lang="en-US" sz="1401" dirty="0"/>
              <a:t>method</a:t>
            </a:r>
            <a:endParaRPr lang="en-IN" sz="1401" dirty="0"/>
          </a:p>
        </p:txBody>
      </p:sp>
      <p:sp>
        <p:nvSpPr>
          <p:cNvPr id="88" name="TextBox 87"/>
          <p:cNvSpPr txBox="1"/>
          <p:nvPr/>
        </p:nvSpPr>
        <p:spPr>
          <a:xfrm>
            <a:off x="6776057" y="260648"/>
            <a:ext cx="1844672" cy="369460"/>
          </a:xfrm>
          <a:prstGeom prst="rect">
            <a:avLst/>
          </a:prstGeom>
          <a:noFill/>
        </p:spPr>
        <p:txBody>
          <a:bodyPr wrap="none" rtlCol="0">
            <a:spAutoFit/>
          </a:bodyPr>
          <a:lstStyle/>
          <a:p>
            <a:r>
              <a:rPr lang="en-US" sz="1801" b="1" dirty="0">
                <a:solidFill>
                  <a:schemeClr val="tx2">
                    <a:lumMod val="60000"/>
                    <a:lumOff val="40000"/>
                  </a:schemeClr>
                </a:solidFill>
              </a:rPr>
              <a:t>Servlet Container</a:t>
            </a:r>
            <a:endParaRPr lang="en-IN" sz="1801" b="1" dirty="0">
              <a:solidFill>
                <a:schemeClr val="tx2">
                  <a:lumMod val="60000"/>
                  <a:lumOff val="40000"/>
                </a:schemeClr>
              </a:solidFill>
            </a:endParaRPr>
          </a:p>
        </p:txBody>
      </p:sp>
      <p:sp>
        <p:nvSpPr>
          <p:cNvPr id="89" name="Right Brace 88"/>
          <p:cNvSpPr/>
          <p:nvPr/>
        </p:nvSpPr>
        <p:spPr>
          <a:xfrm>
            <a:off x="6017707" y="734750"/>
            <a:ext cx="498510" cy="579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90" name="TextBox 89"/>
          <p:cNvSpPr txBox="1"/>
          <p:nvPr/>
        </p:nvSpPr>
        <p:spPr>
          <a:xfrm>
            <a:off x="6637053" y="629980"/>
            <a:ext cx="2111412" cy="954620"/>
          </a:xfrm>
          <a:prstGeom prst="rect">
            <a:avLst/>
          </a:prstGeom>
          <a:noFill/>
        </p:spPr>
        <p:txBody>
          <a:bodyPr wrap="none" rtlCol="0">
            <a:spAutoFit/>
          </a:bodyPr>
          <a:lstStyle/>
          <a:p>
            <a:r>
              <a:rPr lang="en-US" sz="1401" dirty="0"/>
              <a:t>Container loads the </a:t>
            </a:r>
          </a:p>
          <a:p>
            <a:r>
              <a:rPr lang="en-US" sz="1401" dirty="0"/>
              <a:t>servlet whenever it </a:t>
            </a:r>
          </a:p>
          <a:p>
            <a:r>
              <a:rPr lang="en-US" sz="1401" dirty="0"/>
              <a:t>receives the </a:t>
            </a:r>
            <a:r>
              <a:rPr lang="en-US" sz="1401" b="1" u="sng" dirty="0"/>
              <a:t>First Request </a:t>
            </a:r>
          </a:p>
          <a:p>
            <a:r>
              <a:rPr lang="en-US" sz="1401" dirty="0"/>
              <a:t>for that servlet</a:t>
            </a:r>
            <a:endParaRPr lang="en-IN" sz="1401" dirty="0"/>
          </a:p>
        </p:txBody>
      </p:sp>
      <p:cxnSp>
        <p:nvCxnSpPr>
          <p:cNvPr id="95" name="Straight Arrow Connector 94"/>
          <p:cNvCxnSpPr/>
          <p:nvPr/>
        </p:nvCxnSpPr>
        <p:spPr>
          <a:xfrm flipV="1">
            <a:off x="187741" y="4517314"/>
            <a:ext cx="2014036" cy="10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107505" y="4878451"/>
            <a:ext cx="209427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5978082" y="2229951"/>
            <a:ext cx="829843" cy="369460"/>
          </a:xfrm>
          <a:prstGeom prst="rect">
            <a:avLst/>
          </a:prstGeom>
          <a:noFill/>
        </p:spPr>
        <p:txBody>
          <a:bodyPr wrap="none" rtlCol="0">
            <a:spAutoFit/>
          </a:bodyPr>
          <a:lstStyle/>
          <a:p>
            <a:r>
              <a:rPr lang="en-US" sz="1801" b="1" dirty="0">
                <a:solidFill>
                  <a:srgbClr val="FF0000"/>
                </a:solidFill>
              </a:rPr>
              <a:t>Failure</a:t>
            </a:r>
            <a:endParaRPr lang="en-IN" sz="1801" b="1" dirty="0">
              <a:solidFill>
                <a:srgbClr val="FF0000"/>
              </a:solidFill>
            </a:endParaRPr>
          </a:p>
        </p:txBody>
      </p:sp>
      <p:sp>
        <p:nvSpPr>
          <p:cNvPr id="99" name="TextBox 98"/>
          <p:cNvSpPr txBox="1"/>
          <p:nvPr/>
        </p:nvSpPr>
        <p:spPr>
          <a:xfrm>
            <a:off x="2439693" y="1314376"/>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0" name="TextBox 99"/>
          <p:cNvSpPr txBox="1"/>
          <p:nvPr/>
        </p:nvSpPr>
        <p:spPr>
          <a:xfrm>
            <a:off x="2418770" y="2692115"/>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1" name="TextBox 100"/>
          <p:cNvSpPr txBox="1"/>
          <p:nvPr/>
        </p:nvSpPr>
        <p:spPr>
          <a:xfrm>
            <a:off x="2455163" y="3977233"/>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2" name="TextBox 101"/>
          <p:cNvSpPr txBox="1"/>
          <p:nvPr/>
        </p:nvSpPr>
        <p:spPr>
          <a:xfrm>
            <a:off x="187743" y="4023736"/>
            <a:ext cx="960969" cy="369460"/>
          </a:xfrm>
          <a:prstGeom prst="rect">
            <a:avLst/>
          </a:prstGeom>
          <a:noFill/>
        </p:spPr>
        <p:txBody>
          <a:bodyPr wrap="none" rtlCol="0">
            <a:spAutoFit/>
          </a:bodyPr>
          <a:lstStyle/>
          <a:p>
            <a:r>
              <a:rPr lang="en-US" sz="1801" b="1" dirty="0">
                <a:solidFill>
                  <a:schemeClr val="accent1">
                    <a:lumMod val="50000"/>
                  </a:schemeClr>
                </a:solidFill>
              </a:rPr>
              <a:t>Request</a:t>
            </a:r>
            <a:endParaRPr lang="en-IN" sz="1801" b="1" dirty="0">
              <a:solidFill>
                <a:schemeClr val="accent1">
                  <a:lumMod val="50000"/>
                </a:schemeClr>
              </a:solidFill>
            </a:endParaRPr>
          </a:p>
        </p:txBody>
      </p:sp>
      <p:sp>
        <p:nvSpPr>
          <p:cNvPr id="103" name="TextBox 102"/>
          <p:cNvSpPr txBox="1"/>
          <p:nvPr/>
        </p:nvSpPr>
        <p:spPr>
          <a:xfrm>
            <a:off x="228112" y="4965914"/>
            <a:ext cx="1098186" cy="369460"/>
          </a:xfrm>
          <a:prstGeom prst="rect">
            <a:avLst/>
          </a:prstGeom>
          <a:noFill/>
        </p:spPr>
        <p:txBody>
          <a:bodyPr wrap="none" rtlCol="0">
            <a:spAutoFit/>
          </a:bodyPr>
          <a:lstStyle/>
          <a:p>
            <a:r>
              <a:rPr lang="en-US" sz="1801" b="1" dirty="0">
                <a:solidFill>
                  <a:schemeClr val="accent1">
                    <a:lumMod val="50000"/>
                  </a:schemeClr>
                </a:solidFill>
              </a:rPr>
              <a:t>Response</a:t>
            </a:r>
            <a:endParaRPr lang="en-IN" sz="1801" b="1" dirty="0">
              <a:solidFill>
                <a:schemeClr val="accent1">
                  <a:lumMod val="50000"/>
                </a:schemeClr>
              </a:solidFill>
            </a:endParaRPr>
          </a:p>
        </p:txBody>
      </p:sp>
      <p:sp>
        <p:nvSpPr>
          <p:cNvPr id="34" name="Flowchart: Alternate Process 33"/>
          <p:cNvSpPr/>
          <p:nvPr/>
        </p:nvSpPr>
        <p:spPr>
          <a:xfrm>
            <a:off x="4903250" y="859680"/>
            <a:ext cx="1036905" cy="285835"/>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web.xml</a:t>
            </a:r>
            <a:endParaRPr lang="en-IN" sz="1401" dirty="0"/>
          </a:p>
        </p:txBody>
      </p:sp>
      <p:cxnSp>
        <p:nvCxnSpPr>
          <p:cNvPr id="29" name="Straight Arrow Connector 28"/>
          <p:cNvCxnSpPr>
            <a:stCxn id="34" idx="1"/>
            <a:endCxn id="3" idx="6"/>
          </p:cNvCxnSpPr>
          <p:nvPr/>
        </p:nvCxnSpPr>
        <p:spPr>
          <a:xfrm flipH="1">
            <a:off x="4178975" y="1002595"/>
            <a:ext cx="72427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0548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973802" y="1129792"/>
            <a:ext cx="2940336" cy="100072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Translate</a:t>
            </a:r>
          </a:p>
          <a:p>
            <a:pPr marL="285753" indent="-285753">
              <a:buFont typeface="Wingdings" pitchFamily="2" charset="2"/>
              <a:buChar char="§"/>
            </a:pPr>
            <a:r>
              <a:rPr lang="en-US" sz="1401" dirty="0"/>
              <a:t>Parse the JSP</a:t>
            </a:r>
          </a:p>
          <a:p>
            <a:pPr marL="285753" indent="-285753">
              <a:buFont typeface="Wingdings" pitchFamily="2" charset="2"/>
              <a:buChar char="§"/>
            </a:pPr>
            <a:r>
              <a:rPr lang="en-IN" sz="1401" dirty="0"/>
              <a:t>Translating the JSP into a servlet</a:t>
            </a:r>
          </a:p>
          <a:p>
            <a:pPr marL="285753" indent="-285753">
              <a:buFont typeface="Wingdings" pitchFamily="2" charset="2"/>
              <a:buChar char="§"/>
            </a:pPr>
            <a:r>
              <a:rPr lang="en-IN" sz="1401" dirty="0"/>
              <a:t>Compile the servlet </a:t>
            </a:r>
            <a:endParaRPr lang="en-US" sz="1401" dirty="0"/>
          </a:p>
        </p:txBody>
      </p:sp>
      <p:sp>
        <p:nvSpPr>
          <p:cNvPr id="5" name="Oval 4"/>
          <p:cNvSpPr/>
          <p:nvPr/>
        </p:nvSpPr>
        <p:spPr>
          <a:xfrm>
            <a:off x="2713260" y="186754"/>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dirty="0"/>
              <a:t>Load</a:t>
            </a:r>
            <a:endParaRPr lang="en-IN" sz="1801" dirty="0"/>
          </a:p>
        </p:txBody>
      </p:sp>
      <p:sp>
        <p:nvSpPr>
          <p:cNvPr id="6" name="Oval 5"/>
          <p:cNvSpPr/>
          <p:nvPr/>
        </p:nvSpPr>
        <p:spPr>
          <a:xfrm>
            <a:off x="6811792" y="6082900"/>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dirty="0"/>
              <a:t>Unload</a:t>
            </a:r>
            <a:endParaRPr lang="en-IN" sz="1801" dirty="0"/>
          </a:p>
        </p:txBody>
      </p:sp>
      <p:sp>
        <p:nvSpPr>
          <p:cNvPr id="7" name="Flowchart: Alternate Process 6"/>
          <p:cNvSpPr/>
          <p:nvPr/>
        </p:nvSpPr>
        <p:spPr>
          <a:xfrm>
            <a:off x="2317217" y="3840221"/>
            <a:ext cx="2232249"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Initialize</a:t>
            </a:r>
          </a:p>
          <a:p>
            <a:pPr algn="ctr"/>
            <a:r>
              <a:rPr lang="en-US" sz="1401" dirty="0"/>
              <a:t>Invoke </a:t>
            </a:r>
            <a:r>
              <a:rPr lang="en-US" sz="1401" b="1" dirty="0"/>
              <a:t>jspInit() </a:t>
            </a:r>
            <a:r>
              <a:rPr lang="en-US" sz="1401" dirty="0"/>
              <a:t>method</a:t>
            </a:r>
            <a:endParaRPr lang="en-IN" sz="1401" dirty="0"/>
          </a:p>
        </p:txBody>
      </p:sp>
      <p:sp>
        <p:nvSpPr>
          <p:cNvPr id="9" name="Rectangle 8"/>
          <p:cNvSpPr/>
          <p:nvPr/>
        </p:nvSpPr>
        <p:spPr>
          <a:xfrm>
            <a:off x="1343103" y="116632"/>
            <a:ext cx="7520805" cy="6624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1801" dirty="0"/>
          </a:p>
        </p:txBody>
      </p:sp>
      <p:cxnSp>
        <p:nvCxnSpPr>
          <p:cNvPr id="10" name="Straight Arrow Connector 9"/>
          <p:cNvCxnSpPr>
            <a:endCxn id="4" idx="0"/>
          </p:cNvCxnSpPr>
          <p:nvPr/>
        </p:nvCxnSpPr>
        <p:spPr>
          <a:xfrm flipH="1">
            <a:off x="3443971" y="658325"/>
            <a:ext cx="5689" cy="471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Flowchart: Connector 10"/>
          <p:cNvSpPr/>
          <p:nvPr/>
        </p:nvSpPr>
        <p:spPr>
          <a:xfrm>
            <a:off x="6444209" y="2759897"/>
            <a:ext cx="228601" cy="22860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1801" dirty="0"/>
          </a:p>
        </p:txBody>
      </p:sp>
      <p:cxnSp>
        <p:nvCxnSpPr>
          <p:cNvPr id="12" name="Elbow Connector 11"/>
          <p:cNvCxnSpPr>
            <a:stCxn id="5" idx="4"/>
            <a:endCxn id="11" idx="0"/>
          </p:cNvCxnSpPr>
          <p:nvPr/>
        </p:nvCxnSpPr>
        <p:spPr>
          <a:xfrm rot="16200000" flipH="1">
            <a:off x="3937954" y="139340"/>
            <a:ext cx="2115945" cy="3125168"/>
          </a:xfrm>
          <a:prstGeom prst="bentConnector3">
            <a:avLst>
              <a:gd name="adj1" fmla="val 1323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2"/>
            <a:endCxn id="33" idx="0"/>
          </p:cNvCxnSpPr>
          <p:nvPr/>
        </p:nvCxnSpPr>
        <p:spPr>
          <a:xfrm flipH="1">
            <a:off x="3433275" y="4411891"/>
            <a:ext cx="66" cy="6169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7" idx="2"/>
            <a:endCxn id="11" idx="4"/>
          </p:cNvCxnSpPr>
          <p:nvPr/>
        </p:nvCxnSpPr>
        <p:spPr>
          <a:xfrm rot="5400000" flipH="1" flipV="1">
            <a:off x="4284228" y="2137611"/>
            <a:ext cx="1423394" cy="3125168"/>
          </a:xfrm>
          <a:prstGeom prst="bentConnector3">
            <a:avLst>
              <a:gd name="adj1" fmla="val -1606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11" idx="6"/>
            <a:endCxn id="6" idx="0"/>
          </p:cNvCxnSpPr>
          <p:nvPr/>
        </p:nvCxnSpPr>
        <p:spPr>
          <a:xfrm>
            <a:off x="6672808" y="2874199"/>
            <a:ext cx="859065" cy="320870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3" idx="2"/>
            <a:endCxn id="18" idx="0"/>
          </p:cNvCxnSpPr>
          <p:nvPr/>
        </p:nvCxnSpPr>
        <p:spPr>
          <a:xfrm>
            <a:off x="3433275" y="5600509"/>
            <a:ext cx="66" cy="4506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8" idx="3"/>
            <a:endCxn id="6" idx="2"/>
          </p:cNvCxnSpPr>
          <p:nvPr/>
        </p:nvCxnSpPr>
        <p:spPr>
          <a:xfrm flipV="1">
            <a:off x="4601961" y="6311500"/>
            <a:ext cx="2209833" cy="25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Flowchart: Alternate Process 17"/>
          <p:cNvSpPr/>
          <p:nvPr/>
        </p:nvSpPr>
        <p:spPr>
          <a:xfrm>
            <a:off x="2264721" y="6051138"/>
            <a:ext cx="2337241"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Destroy</a:t>
            </a:r>
          </a:p>
          <a:p>
            <a:pPr algn="ctr"/>
            <a:r>
              <a:rPr lang="en-US" sz="1401" dirty="0"/>
              <a:t>Invoke </a:t>
            </a:r>
            <a:r>
              <a:rPr lang="en-US" sz="1401" b="1" dirty="0"/>
              <a:t>jspDestroy() </a:t>
            </a:r>
            <a:r>
              <a:rPr lang="en-US" sz="1401" dirty="0"/>
              <a:t>method</a:t>
            </a:r>
            <a:endParaRPr lang="en-IN" sz="1401" dirty="0"/>
          </a:p>
        </p:txBody>
      </p:sp>
      <p:sp>
        <p:nvSpPr>
          <p:cNvPr id="19" name="TextBox 87"/>
          <p:cNvSpPr txBox="1"/>
          <p:nvPr/>
        </p:nvSpPr>
        <p:spPr>
          <a:xfrm rot="16200000">
            <a:off x="195539" y="836542"/>
            <a:ext cx="1897571"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chemeClr val="tx2">
                    <a:lumMod val="60000"/>
                    <a:lumOff val="40000"/>
                  </a:schemeClr>
                </a:solidFill>
              </a:rPr>
              <a:t>Servlet  Container</a:t>
            </a:r>
            <a:endParaRPr lang="en-IN" sz="1801" b="1" dirty="0">
              <a:solidFill>
                <a:schemeClr val="tx2">
                  <a:lumMod val="60000"/>
                  <a:lumOff val="40000"/>
                </a:schemeClr>
              </a:solidFill>
            </a:endParaRPr>
          </a:p>
        </p:txBody>
      </p:sp>
      <p:sp>
        <p:nvSpPr>
          <p:cNvPr id="20" name="Right Brace 19"/>
          <p:cNvSpPr/>
          <p:nvPr/>
        </p:nvSpPr>
        <p:spPr>
          <a:xfrm>
            <a:off x="6166379" y="188642"/>
            <a:ext cx="498510" cy="579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801" dirty="0"/>
          </a:p>
        </p:txBody>
      </p:sp>
      <p:sp>
        <p:nvSpPr>
          <p:cNvPr id="21" name="TextBox 89"/>
          <p:cNvSpPr txBox="1"/>
          <p:nvPr/>
        </p:nvSpPr>
        <p:spPr>
          <a:xfrm>
            <a:off x="6664889" y="116632"/>
            <a:ext cx="2111412" cy="9546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1" b="1" u="sng" dirty="0"/>
              <a:t>If necessary,</a:t>
            </a:r>
            <a:r>
              <a:rPr lang="en-US" sz="1401" dirty="0"/>
              <a:t> Container </a:t>
            </a:r>
          </a:p>
          <a:p>
            <a:r>
              <a:rPr lang="en-US" sz="1401" dirty="0"/>
              <a:t>loads the JSP whenever it </a:t>
            </a:r>
          </a:p>
          <a:p>
            <a:r>
              <a:rPr lang="en-US" sz="1401" dirty="0"/>
              <a:t>receives the </a:t>
            </a:r>
            <a:r>
              <a:rPr lang="en-US" sz="1401" b="1" u="sng" dirty="0"/>
              <a:t>First Request </a:t>
            </a:r>
          </a:p>
          <a:p>
            <a:r>
              <a:rPr lang="en-US" sz="1401" dirty="0"/>
              <a:t>for that JSP </a:t>
            </a:r>
            <a:endParaRPr lang="en-IN" sz="1401" dirty="0"/>
          </a:p>
        </p:txBody>
      </p:sp>
      <p:cxnSp>
        <p:nvCxnSpPr>
          <p:cNvPr id="22" name="Straight Arrow Connector 21"/>
          <p:cNvCxnSpPr/>
          <p:nvPr/>
        </p:nvCxnSpPr>
        <p:spPr>
          <a:xfrm>
            <a:off x="118713" y="5159204"/>
            <a:ext cx="181437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78933" y="5501594"/>
            <a:ext cx="185415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97"/>
          <p:cNvSpPr txBox="1"/>
          <p:nvPr/>
        </p:nvSpPr>
        <p:spPr>
          <a:xfrm>
            <a:off x="6688223" y="2402138"/>
            <a:ext cx="82984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FF0000"/>
                </a:solidFill>
              </a:rPr>
              <a:t>Failure</a:t>
            </a:r>
            <a:endParaRPr lang="en-IN" sz="1801" b="1" dirty="0">
              <a:solidFill>
                <a:srgbClr val="FF0000"/>
              </a:solidFill>
            </a:endParaRPr>
          </a:p>
        </p:txBody>
      </p:sp>
      <p:sp>
        <p:nvSpPr>
          <p:cNvPr id="25" name="TextBox 98"/>
          <p:cNvSpPr txBox="1"/>
          <p:nvPr/>
        </p:nvSpPr>
        <p:spPr>
          <a:xfrm>
            <a:off x="2441149" y="768267"/>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sp>
        <p:nvSpPr>
          <p:cNvPr id="26" name="TextBox 99"/>
          <p:cNvSpPr txBox="1"/>
          <p:nvPr/>
        </p:nvSpPr>
        <p:spPr>
          <a:xfrm>
            <a:off x="2528697" y="3343131"/>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sp>
        <p:nvSpPr>
          <p:cNvPr id="27" name="TextBox 100"/>
          <p:cNvSpPr txBox="1"/>
          <p:nvPr/>
        </p:nvSpPr>
        <p:spPr>
          <a:xfrm>
            <a:off x="2407744" y="4581128"/>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sp>
        <p:nvSpPr>
          <p:cNvPr id="28" name="TextBox 101"/>
          <p:cNvSpPr txBox="1"/>
          <p:nvPr/>
        </p:nvSpPr>
        <p:spPr>
          <a:xfrm>
            <a:off x="417314" y="4789873"/>
            <a:ext cx="960969"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chemeClr val="accent1">
                    <a:lumMod val="50000"/>
                  </a:schemeClr>
                </a:solidFill>
              </a:rPr>
              <a:t>Request</a:t>
            </a:r>
            <a:endParaRPr lang="en-IN" sz="1801" b="1" dirty="0">
              <a:solidFill>
                <a:schemeClr val="accent1">
                  <a:lumMod val="50000"/>
                </a:schemeClr>
              </a:solidFill>
            </a:endParaRPr>
          </a:p>
        </p:txBody>
      </p:sp>
      <p:sp>
        <p:nvSpPr>
          <p:cNvPr id="29" name="TextBox 102"/>
          <p:cNvSpPr txBox="1"/>
          <p:nvPr/>
        </p:nvSpPr>
        <p:spPr>
          <a:xfrm>
            <a:off x="280094" y="5517233"/>
            <a:ext cx="1098186"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chemeClr val="accent1">
                    <a:lumMod val="50000"/>
                  </a:schemeClr>
                </a:solidFill>
              </a:rPr>
              <a:t>Response</a:t>
            </a:r>
            <a:endParaRPr lang="en-IN" sz="1801" b="1" dirty="0">
              <a:solidFill>
                <a:schemeClr val="accent1">
                  <a:lumMod val="50000"/>
                </a:schemeClr>
              </a:solidFill>
            </a:endParaRPr>
          </a:p>
        </p:txBody>
      </p:sp>
      <p:sp>
        <p:nvSpPr>
          <p:cNvPr id="30" name="Flowchart: Alternate Process 29"/>
          <p:cNvSpPr/>
          <p:nvPr/>
        </p:nvSpPr>
        <p:spPr>
          <a:xfrm>
            <a:off x="4931712" y="272437"/>
            <a:ext cx="1036905" cy="285835"/>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web.xml</a:t>
            </a:r>
            <a:endParaRPr lang="en-IN" sz="1401" dirty="0"/>
          </a:p>
        </p:txBody>
      </p:sp>
      <p:cxnSp>
        <p:nvCxnSpPr>
          <p:cNvPr id="31" name="Straight Arrow Connector 30"/>
          <p:cNvCxnSpPr>
            <a:stCxn id="30" idx="1"/>
            <a:endCxn id="5" idx="6"/>
          </p:cNvCxnSpPr>
          <p:nvPr/>
        </p:nvCxnSpPr>
        <p:spPr>
          <a:xfrm flipH="1">
            <a:off x="4153420" y="415352"/>
            <a:ext cx="778290"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32" name="Flowchart: Alternate Process 31"/>
          <p:cNvSpPr/>
          <p:nvPr/>
        </p:nvSpPr>
        <p:spPr>
          <a:xfrm>
            <a:off x="2327706" y="2618416"/>
            <a:ext cx="2226210"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Instantiate</a:t>
            </a:r>
          </a:p>
          <a:p>
            <a:pPr algn="ctr"/>
            <a:r>
              <a:rPr lang="en-US" sz="1401" dirty="0"/>
              <a:t>Invoke </a:t>
            </a:r>
            <a:r>
              <a:rPr lang="en-US" sz="1401" b="1" dirty="0"/>
              <a:t>Default </a:t>
            </a:r>
            <a:r>
              <a:rPr lang="en-US" sz="1401" dirty="0"/>
              <a:t>Constructor</a:t>
            </a:r>
            <a:endParaRPr lang="en-IN" sz="1401" dirty="0"/>
          </a:p>
        </p:txBody>
      </p:sp>
      <p:sp>
        <p:nvSpPr>
          <p:cNvPr id="33" name="Flowchart: Alternate Process 32"/>
          <p:cNvSpPr/>
          <p:nvPr/>
        </p:nvSpPr>
        <p:spPr>
          <a:xfrm>
            <a:off x="1933085" y="5028838"/>
            <a:ext cx="3000380" cy="571669"/>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Service</a:t>
            </a:r>
          </a:p>
          <a:p>
            <a:pPr algn="ctr"/>
            <a:r>
              <a:rPr lang="en-US" sz="1401" dirty="0"/>
              <a:t>Invoke </a:t>
            </a:r>
            <a:r>
              <a:rPr lang="en-US" sz="1401" b="1" dirty="0"/>
              <a:t>_jspService(HSR, HSR)</a:t>
            </a:r>
            <a:r>
              <a:rPr lang="en-US" sz="1401" dirty="0"/>
              <a:t> method</a:t>
            </a:r>
            <a:endParaRPr lang="en-IN" sz="1401" dirty="0"/>
          </a:p>
        </p:txBody>
      </p:sp>
      <p:cxnSp>
        <p:nvCxnSpPr>
          <p:cNvPr id="49" name="Straight Arrow Connector 48"/>
          <p:cNvCxnSpPr>
            <a:stCxn id="4" idx="2"/>
            <a:endCxn id="32" idx="0"/>
          </p:cNvCxnSpPr>
          <p:nvPr/>
        </p:nvCxnSpPr>
        <p:spPr>
          <a:xfrm flipH="1">
            <a:off x="3440813" y="2130516"/>
            <a:ext cx="3159" cy="4879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TextBox 99"/>
          <p:cNvSpPr txBox="1"/>
          <p:nvPr/>
        </p:nvSpPr>
        <p:spPr>
          <a:xfrm>
            <a:off x="2429131" y="2195572"/>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cxnSp>
        <p:nvCxnSpPr>
          <p:cNvPr id="59" name="Straight Arrow Connector 58"/>
          <p:cNvCxnSpPr>
            <a:stCxn id="32" idx="2"/>
            <a:endCxn id="7" idx="0"/>
          </p:cNvCxnSpPr>
          <p:nvPr/>
        </p:nvCxnSpPr>
        <p:spPr>
          <a:xfrm flipH="1">
            <a:off x="3433341" y="3190087"/>
            <a:ext cx="7470" cy="6501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Elbow Connector 82"/>
          <p:cNvCxnSpPr>
            <a:stCxn id="4" idx="2"/>
          </p:cNvCxnSpPr>
          <p:nvPr/>
        </p:nvCxnSpPr>
        <p:spPr>
          <a:xfrm rot="16200000" flipH="1">
            <a:off x="4929231" y="645253"/>
            <a:ext cx="144016" cy="3114539"/>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5" name="Elbow Connector 84"/>
          <p:cNvCxnSpPr>
            <a:stCxn id="32" idx="2"/>
          </p:cNvCxnSpPr>
          <p:nvPr/>
        </p:nvCxnSpPr>
        <p:spPr>
          <a:xfrm rot="16200000" flipH="1">
            <a:off x="4813242" y="1817653"/>
            <a:ext cx="372836" cy="3117698"/>
          </a:xfrm>
          <a:prstGeom prst="bentConnector2">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5317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4" y="251357"/>
            <a:ext cx="1181668" cy="12117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4" y="188642"/>
            <a:ext cx="648073" cy="1228322"/>
          </a:xfrm>
          <a:prstGeom prst="rect">
            <a:avLst/>
          </a:prstGeom>
        </p:spPr>
      </p:pic>
      <p:cxnSp>
        <p:nvCxnSpPr>
          <p:cNvPr id="11" name="Straight Connector 10"/>
          <p:cNvCxnSpPr>
            <a:stCxn id="5" idx="2"/>
          </p:cNvCxnSpPr>
          <p:nvPr/>
        </p:nvCxnSpPr>
        <p:spPr>
          <a:xfrm>
            <a:off x="4463988" y="1416965"/>
            <a:ext cx="0" cy="518038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07470" y="1916834"/>
            <a:ext cx="3856521" cy="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134434" y="1556794"/>
            <a:ext cx="2353529" cy="307905"/>
          </a:xfrm>
          <a:prstGeom prst="rect">
            <a:avLst/>
          </a:prstGeom>
          <a:noFill/>
        </p:spPr>
        <p:txBody>
          <a:bodyPr wrap="none" rtlCol="0">
            <a:spAutoFit/>
          </a:bodyPr>
          <a:lstStyle/>
          <a:p>
            <a:r>
              <a:rPr lang="en-US" sz="1401" b="1" dirty="0">
                <a:solidFill>
                  <a:schemeClr val="accent3">
                    <a:lumMod val="50000"/>
                  </a:schemeClr>
                </a:solidFill>
                <a:latin typeface="Book Antiqua" pitchFamily="18" charset="0"/>
              </a:rPr>
              <a:t>Initial Request (NO Session)</a:t>
            </a:r>
            <a:endParaRPr lang="en-IN" sz="1401" b="1" dirty="0">
              <a:solidFill>
                <a:schemeClr val="accent3">
                  <a:lumMod val="50000"/>
                </a:schemeClr>
              </a:solidFill>
              <a:latin typeface="Book Antiqua" pitchFamily="18" charset="0"/>
            </a:endParaRPr>
          </a:p>
        </p:txBody>
      </p:sp>
      <p:cxnSp>
        <p:nvCxnSpPr>
          <p:cNvPr id="17" name="Straight Arrow Connector 16"/>
          <p:cNvCxnSpPr/>
          <p:nvPr/>
        </p:nvCxnSpPr>
        <p:spPr>
          <a:xfrm flipH="1">
            <a:off x="607470" y="3256250"/>
            <a:ext cx="385652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914820" y="2485384"/>
            <a:ext cx="2795958" cy="739048"/>
          </a:xfrm>
          <a:prstGeom prst="rect">
            <a:avLst/>
          </a:prstGeom>
          <a:noFill/>
        </p:spPr>
        <p:txBody>
          <a:bodyPr wrap="none" rtlCol="0">
            <a:spAutoFit/>
          </a:bodyPr>
          <a:lstStyle>
            <a:defPPr>
              <a:defRPr lang="en-US"/>
            </a:defPPr>
            <a:lvl1pPr>
              <a:defRPr sz="1400" b="1">
                <a:solidFill>
                  <a:schemeClr val="accent3">
                    <a:lumMod val="50000"/>
                  </a:schemeClr>
                </a:solidFill>
                <a:latin typeface="Book Antiqua" pitchFamily="18" charset="0"/>
              </a:defRPr>
            </a:lvl1pPr>
          </a:lstStyle>
          <a:p>
            <a:r>
              <a:rPr lang="en-IN" sz="1401"/>
              <a:t>Cookie with Name=</a:t>
            </a:r>
            <a:r>
              <a:rPr lang="en-IN" sz="1401">
                <a:solidFill>
                  <a:srgbClr val="FF0000"/>
                </a:solidFill>
              </a:rPr>
              <a:t>JSESSIONID</a:t>
            </a:r>
            <a:r>
              <a:rPr lang="en-IN" sz="1401"/>
              <a:t> </a:t>
            </a:r>
          </a:p>
          <a:p>
            <a:r>
              <a:rPr lang="en-IN" sz="1401"/>
              <a:t>&amp; Value= </a:t>
            </a:r>
            <a:r>
              <a:rPr lang="en-US" sz="1401">
                <a:solidFill>
                  <a:srgbClr val="FF0000"/>
                </a:solidFill>
              </a:rPr>
              <a:t>1234 </a:t>
            </a:r>
            <a:r>
              <a:rPr lang="en-US" sz="1401"/>
              <a:t>is sent to Browser </a:t>
            </a:r>
          </a:p>
          <a:p>
            <a:r>
              <a:rPr lang="en-US" sz="1401"/>
              <a:t>along with </a:t>
            </a:r>
            <a:r>
              <a:rPr lang="en-US" sz="1401" u="sng"/>
              <a:t>First Response</a:t>
            </a:r>
            <a:endParaRPr lang="en-IN" sz="1401" u="sng" dirty="0"/>
          </a:p>
        </p:txBody>
      </p:sp>
      <p:sp>
        <p:nvSpPr>
          <p:cNvPr id="20" name="TextBox 19"/>
          <p:cNvSpPr txBox="1"/>
          <p:nvPr/>
        </p:nvSpPr>
        <p:spPr>
          <a:xfrm>
            <a:off x="937266" y="3936390"/>
            <a:ext cx="2763705" cy="739048"/>
          </a:xfrm>
          <a:prstGeom prst="rect">
            <a:avLst/>
          </a:prstGeom>
          <a:noFill/>
        </p:spPr>
        <p:txBody>
          <a:bodyPr wrap="none" rtlCol="0">
            <a:spAutoFit/>
          </a:bodyPr>
          <a:lstStyle>
            <a:defPPr>
              <a:defRPr lang="en-US"/>
            </a:defPPr>
            <a:lvl1pPr>
              <a:defRPr sz="1400" b="1">
                <a:solidFill>
                  <a:schemeClr val="accent3">
                    <a:lumMod val="50000"/>
                  </a:schemeClr>
                </a:solidFill>
                <a:latin typeface="Book Antiqua" pitchFamily="18" charset="0"/>
              </a:defRPr>
            </a:lvl1pPr>
          </a:lstStyle>
          <a:p>
            <a:r>
              <a:rPr lang="en-IN" sz="1401"/>
              <a:t>Whenever user makes any future </a:t>
            </a:r>
          </a:p>
          <a:p>
            <a:r>
              <a:rPr lang="en-IN" sz="1401"/>
              <a:t>requests, browser will send this </a:t>
            </a:r>
          </a:p>
          <a:p>
            <a:r>
              <a:rPr lang="en-IN" sz="1401"/>
              <a:t>cookie to the servlet container</a:t>
            </a:r>
            <a:endParaRPr lang="en-IN" sz="1401" dirty="0"/>
          </a:p>
        </p:txBody>
      </p:sp>
      <p:cxnSp>
        <p:nvCxnSpPr>
          <p:cNvPr id="22" name="Straight Arrow Connector 21"/>
          <p:cNvCxnSpPr/>
          <p:nvPr/>
        </p:nvCxnSpPr>
        <p:spPr>
          <a:xfrm>
            <a:off x="611561" y="4733734"/>
            <a:ext cx="385652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Flowchart: Connector 25"/>
          <p:cNvSpPr/>
          <p:nvPr/>
        </p:nvSpPr>
        <p:spPr>
          <a:xfrm>
            <a:off x="179515" y="1744084"/>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27" name="Flowchart: Connector 26"/>
          <p:cNvSpPr/>
          <p:nvPr/>
        </p:nvSpPr>
        <p:spPr>
          <a:xfrm>
            <a:off x="179515" y="308350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28" name="Flowchart: Connector 27"/>
          <p:cNvSpPr/>
          <p:nvPr/>
        </p:nvSpPr>
        <p:spPr>
          <a:xfrm>
            <a:off x="179515" y="4543003"/>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30" name="TextBox 29"/>
          <p:cNvSpPr txBox="1"/>
          <p:nvPr/>
        </p:nvSpPr>
        <p:spPr>
          <a:xfrm>
            <a:off x="4644009" y="1639254"/>
            <a:ext cx="3920945" cy="739048"/>
          </a:xfrm>
          <a:prstGeom prst="rect">
            <a:avLst/>
          </a:prstGeom>
          <a:noFill/>
        </p:spPr>
        <p:txBody>
          <a:bodyPr wrap="none" rtlCol="0">
            <a:spAutoFit/>
          </a:bodyPr>
          <a:lstStyle/>
          <a:p>
            <a:r>
              <a:rPr lang="en-US" sz="1401" b="1" dirty="0">
                <a:latin typeface="Book Antiqua" pitchFamily="18" charset="0"/>
              </a:rPr>
              <a:t>A </a:t>
            </a:r>
            <a:r>
              <a:rPr lang="en-US" sz="1401" b="1">
                <a:latin typeface="Book Antiqua" pitchFamily="18" charset="0"/>
              </a:rPr>
              <a:t>New Unique Session ID is created &amp; user's </a:t>
            </a:r>
          </a:p>
          <a:p>
            <a:r>
              <a:rPr lang="en-US" sz="1401" b="1">
                <a:latin typeface="Book Antiqua" pitchFamily="18" charset="0"/>
              </a:rPr>
              <a:t>on-going transaction info is stored at server side </a:t>
            </a:r>
          </a:p>
          <a:p>
            <a:r>
              <a:rPr lang="en-US" sz="1401" b="1">
                <a:latin typeface="Book Antiqua" pitchFamily="18" charset="0"/>
              </a:rPr>
              <a:t>using </a:t>
            </a:r>
            <a:r>
              <a:rPr lang="en-US" sz="1401" b="1" u="sng">
                <a:latin typeface="Book Antiqua" pitchFamily="18" charset="0"/>
              </a:rPr>
              <a:t>Session Attributes against this ID</a:t>
            </a:r>
            <a:r>
              <a:rPr lang="en-US" sz="1401" b="1">
                <a:latin typeface="Book Antiqua" pitchFamily="18" charset="0"/>
              </a:rPr>
              <a:t> as shown</a:t>
            </a:r>
          </a:p>
        </p:txBody>
      </p:sp>
      <p:sp>
        <p:nvSpPr>
          <p:cNvPr id="31" name="TextBox 30"/>
          <p:cNvSpPr txBox="1"/>
          <p:nvPr/>
        </p:nvSpPr>
        <p:spPr>
          <a:xfrm>
            <a:off x="4567006" y="4378383"/>
            <a:ext cx="4214231" cy="739048"/>
          </a:xfrm>
          <a:prstGeom prst="rect">
            <a:avLst/>
          </a:prstGeom>
          <a:noFill/>
        </p:spPr>
        <p:txBody>
          <a:bodyPr wrap="none" rtlCol="0">
            <a:spAutoFit/>
          </a:bodyPr>
          <a:lstStyle/>
          <a:p>
            <a:r>
              <a:rPr lang="en-US" sz="1401" b="1">
                <a:latin typeface="Book Antiqua" pitchFamily="18" charset="0"/>
              </a:rPr>
              <a:t>If needed, edit the Session Attributes (add / replace / </a:t>
            </a:r>
          </a:p>
          <a:p>
            <a:r>
              <a:rPr lang="en-US" sz="1401" b="1">
                <a:latin typeface="Book Antiqua" pitchFamily="18" charset="0"/>
              </a:rPr>
              <a:t>remove) which are stored against the supplied </a:t>
            </a:r>
          </a:p>
          <a:p>
            <a:r>
              <a:rPr lang="en-US" sz="1401" b="1">
                <a:latin typeface="Book Antiqua" pitchFamily="18" charset="0"/>
              </a:rPr>
              <a:t>JSESSIONID at server side</a:t>
            </a:r>
            <a:endParaRPr lang="en-IN" sz="1401" b="1" dirty="0">
              <a:latin typeface="Book Antiqua" pitchFamily="18" charset="0"/>
            </a:endParaRPr>
          </a:p>
        </p:txBody>
      </p:sp>
      <p:graphicFrame>
        <p:nvGraphicFramePr>
          <p:cNvPr id="32" name="Table 31"/>
          <p:cNvGraphicFramePr>
            <a:graphicFrameLocks noGrp="1"/>
          </p:cNvGraphicFramePr>
          <p:nvPr>
            <p:extLst>
              <p:ext uri="{D42A27DB-BD31-4B8C-83A1-F6EECF244321}">
                <p14:modId xmlns:p14="http://schemas.microsoft.com/office/powerpoint/2010/main" val="579768978"/>
              </p:ext>
            </p:extLst>
          </p:nvPr>
        </p:nvGraphicFramePr>
        <p:xfrm>
          <a:off x="5209804" y="2522812"/>
          <a:ext cx="2664295" cy="1288208"/>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008110"/>
                <a:gridCol w="1656185"/>
              </a:tblGrid>
              <a:tr h="308188">
                <a:tc gridSpan="2">
                  <a:txBody>
                    <a:bodyPr/>
                    <a:lstStyle/>
                    <a:p>
                      <a:pPr algn="ctr"/>
                      <a:r>
                        <a:rPr lang="en-US" sz="1400" b="1" dirty="0" smtClean="0">
                          <a:latin typeface="Book Antiqua" pitchFamily="18" charset="0"/>
                        </a:rPr>
                        <a:t>JSESSIONID </a:t>
                      </a:r>
                      <a:r>
                        <a:rPr lang="en-US" sz="1400" b="1" smtClean="0">
                          <a:latin typeface="Book Antiqua" pitchFamily="18" charset="0"/>
                        </a:rPr>
                        <a:t>= 1234</a:t>
                      </a:r>
                      <a:endParaRPr lang="en-IN" sz="1400" b="1" dirty="0">
                        <a:latin typeface="Book Antiqua" pitchFamily="18" charset="0"/>
                      </a:endParaRPr>
                    </a:p>
                  </a:txBody>
                  <a:tcPr marT="45721" marB="45721"/>
                </a:tc>
                <a:tc hMerge="1">
                  <a:txBody>
                    <a:bodyPr/>
                    <a:lstStyle/>
                    <a:p>
                      <a:endParaRPr lang="en-IN" dirty="0"/>
                    </a:p>
                  </a:txBody>
                  <a:tcPr/>
                </a:tc>
              </a:tr>
              <a:tr h="308188">
                <a:tc>
                  <a:txBody>
                    <a:bodyPr/>
                    <a:lstStyle/>
                    <a:p>
                      <a:pPr algn="ctr"/>
                      <a:r>
                        <a:rPr lang="en-US" sz="1400" b="1" dirty="0" smtClean="0">
                          <a:solidFill>
                            <a:schemeClr val="bg1"/>
                          </a:solidFill>
                          <a:latin typeface="Book Antiqua" pitchFamily="18" charset="0"/>
                        </a:rPr>
                        <a:t>Name</a:t>
                      </a:r>
                      <a:endParaRPr lang="en-IN" sz="1400" b="1" dirty="0">
                        <a:solidFill>
                          <a:schemeClr val="bg1"/>
                        </a:solidFill>
                        <a:latin typeface="Book Antiqua" pitchFamily="18" charset="0"/>
                      </a:endParaRPr>
                    </a:p>
                  </a:txBody>
                  <a:tcPr marT="45721" marB="45721">
                    <a:solidFill>
                      <a:schemeClr val="tx2">
                        <a:lumMod val="60000"/>
                        <a:lumOff val="40000"/>
                      </a:schemeClr>
                    </a:solidFill>
                  </a:tcPr>
                </a:tc>
                <a:tc>
                  <a:txBody>
                    <a:bodyPr/>
                    <a:lstStyle/>
                    <a:p>
                      <a:pPr algn="ctr"/>
                      <a:r>
                        <a:rPr lang="en-US" sz="1400" b="1" dirty="0" smtClean="0">
                          <a:solidFill>
                            <a:schemeClr val="bg1"/>
                          </a:solidFill>
                          <a:latin typeface="Book Antiqua" pitchFamily="18" charset="0"/>
                        </a:rPr>
                        <a:t>Value</a:t>
                      </a:r>
                      <a:endParaRPr lang="en-IN" sz="1400" b="1" dirty="0">
                        <a:solidFill>
                          <a:schemeClr val="bg1"/>
                        </a:solidFill>
                        <a:latin typeface="Book Antiqua" pitchFamily="18" charset="0"/>
                      </a:endParaRPr>
                    </a:p>
                  </a:txBody>
                  <a:tcPr marT="45721" marB="45721">
                    <a:solidFill>
                      <a:schemeClr val="tx2">
                        <a:lumMod val="60000"/>
                        <a:lumOff val="40000"/>
                      </a:schemeClr>
                    </a:solidFill>
                  </a:tcPr>
                </a:tc>
              </a:tr>
              <a:tr h="308188">
                <a:tc>
                  <a:txBody>
                    <a:bodyPr/>
                    <a:lstStyle/>
                    <a:p>
                      <a:pPr algn="ctr"/>
                      <a:r>
                        <a:rPr lang="en-US" sz="1400" b="1" dirty="0" smtClean="0">
                          <a:latin typeface="Book Antiqua" pitchFamily="18" charset="0"/>
                        </a:rPr>
                        <a:t>m</a:t>
                      </a:r>
                      <a:r>
                        <a:rPr lang="en-US" sz="1400" b="1" smtClean="0">
                          <a:latin typeface="Book Antiqua" pitchFamily="18" charset="0"/>
                        </a:rPr>
                        <a:t>yName</a:t>
                      </a:r>
                      <a:endParaRPr lang="en-IN" sz="1400" b="1" dirty="0">
                        <a:latin typeface="Book Antiqua" pitchFamily="18" charset="0"/>
                      </a:endParaRPr>
                    </a:p>
                  </a:txBody>
                  <a:tcPr marT="45721" marB="45721"/>
                </a:tc>
                <a:tc>
                  <a:txBody>
                    <a:bodyPr/>
                    <a:lstStyle/>
                    <a:p>
                      <a:pPr algn="ctr"/>
                      <a:r>
                        <a:rPr lang="en-US" sz="1400" b="1" dirty="0" smtClean="0">
                          <a:latin typeface="Book Antiqua" pitchFamily="18" charset="0"/>
                        </a:rPr>
                        <a:t>Praveen D</a:t>
                      </a:r>
                      <a:endParaRPr lang="en-IN" sz="1400" b="1" dirty="0">
                        <a:latin typeface="Book Antiqua" pitchFamily="18" charset="0"/>
                      </a:endParaRPr>
                    </a:p>
                  </a:txBody>
                  <a:tcPr marT="45721" marB="45721"/>
                </a:tc>
              </a:tr>
              <a:tr h="363644">
                <a:tc>
                  <a:txBody>
                    <a:bodyPr/>
                    <a:lstStyle/>
                    <a:p>
                      <a:pPr algn="ctr"/>
                      <a:r>
                        <a:rPr lang="en-US" sz="1400" b="1" smtClean="0">
                          <a:latin typeface="Book Antiqua" pitchFamily="18" charset="0"/>
                        </a:rPr>
                        <a:t>someObj</a:t>
                      </a:r>
                      <a:endParaRPr lang="en-IN" sz="1400" b="1" dirty="0">
                        <a:latin typeface="Book Antiqua" pitchFamily="18" charset="0"/>
                      </a:endParaRPr>
                    </a:p>
                  </a:txBody>
                  <a:tcPr marT="45721" marB="45721"/>
                </a:tc>
                <a:tc>
                  <a:txBody>
                    <a:bodyPr/>
                    <a:lstStyle/>
                    <a:p>
                      <a:pPr algn="ctr"/>
                      <a:r>
                        <a:rPr lang="en-US" sz="1400" b="1" smtClean="0">
                          <a:latin typeface="Book Antiqua" pitchFamily="18" charset="0"/>
                        </a:rPr>
                        <a:t>Any Java Object</a:t>
                      </a:r>
                      <a:endParaRPr lang="en-IN" sz="1400" b="1" dirty="0">
                        <a:latin typeface="Book Antiqua" pitchFamily="18" charset="0"/>
                      </a:endParaRPr>
                    </a:p>
                  </a:txBody>
                  <a:tcPr marT="45721" marB="45721"/>
                </a:tc>
              </a:tr>
            </a:tbl>
          </a:graphicData>
        </a:graphic>
      </p:graphicFrame>
      <p:sp>
        <p:nvSpPr>
          <p:cNvPr id="46" name="Rectangle 45"/>
          <p:cNvSpPr/>
          <p:nvPr/>
        </p:nvSpPr>
        <p:spPr>
          <a:xfrm>
            <a:off x="4139952" y="116632"/>
            <a:ext cx="4896544" cy="6624736"/>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47" name="TextBox 46"/>
          <p:cNvSpPr txBox="1"/>
          <p:nvPr/>
        </p:nvSpPr>
        <p:spPr>
          <a:xfrm>
            <a:off x="6876259" y="251356"/>
            <a:ext cx="2016226" cy="369460"/>
          </a:xfrm>
          <a:prstGeom prst="rect">
            <a:avLst/>
          </a:prstGeom>
          <a:noFill/>
        </p:spPr>
        <p:txBody>
          <a:bodyPr wrap="square" rtlCol="0">
            <a:spAutoFit/>
          </a:bodyPr>
          <a:lstStyle/>
          <a:p>
            <a:r>
              <a:rPr lang="en-US" sz="1801"/>
              <a:t>Servelet Container</a:t>
            </a:r>
            <a:endParaRPr lang="en-IN" sz="1801" dirty="0"/>
          </a:p>
        </p:txBody>
      </p:sp>
      <p:cxnSp>
        <p:nvCxnSpPr>
          <p:cNvPr id="51" name="Straight Connector 50"/>
          <p:cNvCxnSpPr>
            <a:stCxn id="4" idx="2"/>
          </p:cNvCxnSpPr>
          <p:nvPr/>
        </p:nvCxnSpPr>
        <p:spPr>
          <a:xfrm>
            <a:off x="607468" y="1463067"/>
            <a:ext cx="0" cy="527830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611561" y="6043206"/>
            <a:ext cx="385652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968525" y="5665204"/>
            <a:ext cx="2680349" cy="307905"/>
          </a:xfrm>
          <a:prstGeom prst="rect">
            <a:avLst/>
          </a:prstGeom>
          <a:noFill/>
        </p:spPr>
        <p:txBody>
          <a:bodyPr wrap="none" rtlCol="0">
            <a:spAutoFit/>
          </a:bodyPr>
          <a:lstStyle>
            <a:defPPr>
              <a:defRPr lang="en-US"/>
            </a:defPPr>
            <a:lvl1pPr>
              <a:defRPr sz="1400" b="1">
                <a:solidFill>
                  <a:schemeClr val="accent3">
                    <a:lumMod val="50000"/>
                  </a:schemeClr>
                </a:solidFill>
                <a:latin typeface="Book Antiqua" pitchFamily="18" charset="0"/>
              </a:defRPr>
            </a:lvl1pPr>
          </a:lstStyle>
          <a:p>
            <a:r>
              <a:rPr lang="en-US" sz="1401"/>
              <a:t>User is redirected to Login Page.</a:t>
            </a:r>
            <a:endParaRPr lang="en-IN" sz="1401" u="sng" dirty="0"/>
          </a:p>
        </p:txBody>
      </p:sp>
      <p:sp>
        <p:nvSpPr>
          <p:cNvPr id="25" name="TextBox 24"/>
          <p:cNvSpPr txBox="1"/>
          <p:nvPr/>
        </p:nvSpPr>
        <p:spPr>
          <a:xfrm>
            <a:off x="4562301" y="5642664"/>
            <a:ext cx="4065087" cy="739048"/>
          </a:xfrm>
          <a:prstGeom prst="rect">
            <a:avLst/>
          </a:prstGeom>
          <a:noFill/>
        </p:spPr>
        <p:txBody>
          <a:bodyPr wrap="none" rtlCol="0">
            <a:spAutoFit/>
          </a:bodyPr>
          <a:lstStyle/>
          <a:p>
            <a:r>
              <a:rPr lang="en-US" sz="1401" b="1">
                <a:latin typeface="Book Antiqua" pitchFamily="18" charset="0"/>
              </a:rPr>
              <a:t>Once user clicks on the Logout link, invalidate the </a:t>
            </a:r>
          </a:p>
          <a:p>
            <a:r>
              <a:rPr lang="en-US" sz="1401" b="1">
                <a:latin typeface="Book Antiqua" pitchFamily="18" charset="0"/>
              </a:rPr>
              <a:t>session. This will remove all the Session Attributes </a:t>
            </a:r>
          </a:p>
          <a:p>
            <a:r>
              <a:rPr lang="en-US" sz="1401" b="1">
                <a:latin typeface="Book Antiqua" pitchFamily="18" charset="0"/>
              </a:rPr>
              <a:t>which are stored against JSESSIONID = 1234</a:t>
            </a:r>
            <a:endParaRPr lang="en-IN" sz="1401" b="1" dirty="0">
              <a:latin typeface="Book Antiqua" pitchFamily="18" charset="0"/>
            </a:endParaRPr>
          </a:p>
        </p:txBody>
      </p:sp>
      <p:sp>
        <p:nvSpPr>
          <p:cNvPr id="29" name="Flowchart: Connector 28"/>
          <p:cNvSpPr/>
          <p:nvPr/>
        </p:nvSpPr>
        <p:spPr>
          <a:xfrm>
            <a:off x="179515" y="5870457"/>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a:t>4</a:t>
            </a:r>
            <a:endParaRPr lang="en-IN" sz="1801" dirty="0"/>
          </a:p>
        </p:txBody>
      </p:sp>
    </p:spTree>
    <p:extLst>
      <p:ext uri="{BB962C8B-B14F-4D97-AF65-F5344CB8AC3E}">
        <p14:creationId xmlns:p14="http://schemas.microsoft.com/office/powerpoint/2010/main" val="2540199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95537" y="882460"/>
            <a:ext cx="4114800" cy="4876800"/>
          </a:xfrm>
          <a:prstGeom prst="roundRect">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endParaRPr lang="en-IN" sz="1801" dirty="0"/>
          </a:p>
        </p:txBody>
      </p:sp>
      <p:sp>
        <p:nvSpPr>
          <p:cNvPr id="3" name="Rounded Rectangle 2"/>
          <p:cNvSpPr/>
          <p:nvPr/>
        </p:nvSpPr>
        <p:spPr>
          <a:xfrm>
            <a:off x="6796336" y="882460"/>
            <a:ext cx="1828800" cy="4876800"/>
          </a:xfrm>
          <a:prstGeom prst="roundRect">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endParaRPr lang="en-IN" sz="1801" dirty="0"/>
          </a:p>
        </p:txBody>
      </p:sp>
      <p:cxnSp>
        <p:nvCxnSpPr>
          <p:cNvPr id="5" name="Straight Arrow Connector 4"/>
          <p:cNvCxnSpPr>
            <a:stCxn id="12" idx="3"/>
            <a:endCxn id="3" idx="1"/>
          </p:cNvCxnSpPr>
          <p:nvPr/>
        </p:nvCxnSpPr>
        <p:spPr>
          <a:xfrm flipV="1">
            <a:off x="4205536" y="3320860"/>
            <a:ext cx="2590802" cy="3226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998312" y="1187260"/>
            <a:ext cx="2902425" cy="457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Client Machine</a:t>
            </a:r>
            <a:endParaRPr lang="en-IN" sz="1801" dirty="0"/>
          </a:p>
        </p:txBody>
      </p:sp>
      <p:sp>
        <p:nvSpPr>
          <p:cNvPr id="7" name="Rectangle 6"/>
          <p:cNvSpPr/>
          <p:nvPr/>
        </p:nvSpPr>
        <p:spPr>
          <a:xfrm>
            <a:off x="6924647" y="1187260"/>
            <a:ext cx="1595260" cy="457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Database Server</a:t>
            </a:r>
            <a:endParaRPr lang="en-IN" sz="1801" dirty="0"/>
          </a:p>
        </p:txBody>
      </p:sp>
      <p:sp>
        <p:nvSpPr>
          <p:cNvPr id="8" name="TextBox 7"/>
          <p:cNvSpPr txBox="1"/>
          <p:nvPr/>
        </p:nvSpPr>
        <p:spPr>
          <a:xfrm>
            <a:off x="1811837" y="580947"/>
            <a:ext cx="1403100" cy="369460"/>
          </a:xfrm>
          <a:prstGeom prst="rect">
            <a:avLst/>
          </a:prstGeom>
          <a:noFill/>
        </p:spPr>
        <p:txBody>
          <a:bodyPr wrap="square" rtlCol="0">
            <a:spAutoFit/>
          </a:bodyPr>
          <a:lstStyle/>
          <a:p>
            <a:pPr algn="ctr"/>
            <a:r>
              <a:rPr lang="en-US" sz="1801" dirty="0">
                <a:latin typeface="Book Antiqua" pitchFamily="18" charset="0"/>
              </a:rPr>
              <a:t>Tier 1</a:t>
            </a:r>
            <a:endParaRPr lang="en-IN" sz="1801" dirty="0">
              <a:latin typeface="Book Antiqua" pitchFamily="18" charset="0"/>
            </a:endParaRPr>
          </a:p>
        </p:txBody>
      </p:sp>
      <p:sp>
        <p:nvSpPr>
          <p:cNvPr id="9" name="TextBox 8"/>
          <p:cNvSpPr txBox="1"/>
          <p:nvPr/>
        </p:nvSpPr>
        <p:spPr>
          <a:xfrm>
            <a:off x="7020790" y="548680"/>
            <a:ext cx="1403100" cy="369460"/>
          </a:xfrm>
          <a:prstGeom prst="rect">
            <a:avLst/>
          </a:prstGeom>
          <a:noFill/>
        </p:spPr>
        <p:txBody>
          <a:bodyPr wrap="square" rtlCol="0">
            <a:spAutoFit/>
          </a:bodyPr>
          <a:lstStyle/>
          <a:p>
            <a:pPr algn="ctr"/>
            <a:r>
              <a:rPr lang="en-US" sz="1801" dirty="0">
                <a:latin typeface="Book Antiqua" pitchFamily="18" charset="0"/>
              </a:rPr>
              <a:t>Tier 2</a:t>
            </a:r>
            <a:endParaRPr lang="en-IN" sz="1801" dirty="0">
              <a:latin typeface="Book Antiqua" pitchFamily="18" charset="0"/>
            </a:endParaRPr>
          </a:p>
        </p:txBody>
      </p:sp>
      <p:sp>
        <p:nvSpPr>
          <p:cNvPr id="11" name="Rectangle 10"/>
          <p:cNvSpPr/>
          <p:nvPr/>
        </p:nvSpPr>
        <p:spPr>
          <a:xfrm rot="5400000">
            <a:off x="-100755" y="3111173"/>
            <a:ext cx="2198132" cy="5072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Java</a:t>
            </a:r>
            <a:endParaRPr lang="en-IN" sz="1801" dirty="0"/>
          </a:p>
        </p:txBody>
      </p:sp>
      <p:sp>
        <p:nvSpPr>
          <p:cNvPr id="12" name="Rounded Rectangle 11"/>
          <p:cNvSpPr/>
          <p:nvPr/>
        </p:nvSpPr>
        <p:spPr>
          <a:xfrm>
            <a:off x="1995737" y="2558860"/>
            <a:ext cx="2209801" cy="15885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
        <p:nvSpPr>
          <p:cNvPr id="13" name="Round Diagonal Corner Rectangle 12"/>
          <p:cNvSpPr/>
          <p:nvPr/>
        </p:nvSpPr>
        <p:spPr>
          <a:xfrm>
            <a:off x="2186237" y="2863660"/>
            <a:ext cx="647700" cy="914400"/>
          </a:xfrm>
          <a:prstGeom prst="round2Diag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1" dirty="0"/>
              <a:t>API</a:t>
            </a:r>
            <a:endParaRPr lang="en-IN" sz="1801" dirty="0"/>
          </a:p>
        </p:txBody>
      </p:sp>
      <p:sp>
        <p:nvSpPr>
          <p:cNvPr id="14" name="Round Diagonal Corner Rectangle 13"/>
          <p:cNvSpPr/>
          <p:nvPr/>
        </p:nvSpPr>
        <p:spPr>
          <a:xfrm>
            <a:off x="3130572" y="2863660"/>
            <a:ext cx="922564" cy="914400"/>
          </a:xfrm>
          <a:prstGeom prst="round2Diag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1" dirty="0"/>
              <a:t>Driver</a:t>
            </a:r>
            <a:endParaRPr lang="en-IN" sz="1801" dirty="0"/>
          </a:p>
        </p:txBody>
      </p:sp>
      <p:sp>
        <p:nvSpPr>
          <p:cNvPr id="15" name="TextBox 14"/>
          <p:cNvSpPr txBox="1"/>
          <p:nvPr/>
        </p:nvSpPr>
        <p:spPr>
          <a:xfrm>
            <a:off x="2399086" y="2113329"/>
            <a:ext cx="1403100" cy="369460"/>
          </a:xfrm>
          <a:prstGeom prst="rect">
            <a:avLst/>
          </a:prstGeom>
          <a:noFill/>
        </p:spPr>
        <p:txBody>
          <a:bodyPr wrap="square" rtlCol="0">
            <a:spAutoFit/>
          </a:bodyPr>
          <a:lstStyle/>
          <a:p>
            <a:pPr algn="ctr"/>
            <a:r>
              <a:rPr lang="en-US" sz="1801" dirty="0">
                <a:latin typeface="Book Antiqua" pitchFamily="18" charset="0"/>
              </a:rPr>
              <a:t>JDBC</a:t>
            </a:r>
            <a:endParaRPr lang="en-IN" sz="1801" dirty="0">
              <a:latin typeface="Book Antiqua" pitchFamily="18" charset="0"/>
            </a:endParaRPr>
          </a:p>
        </p:txBody>
      </p:sp>
      <p:cxnSp>
        <p:nvCxnSpPr>
          <p:cNvPr id="16" name="Straight Arrow Connector 15"/>
          <p:cNvCxnSpPr>
            <a:stCxn id="11" idx="0"/>
            <a:endCxn id="12" idx="1"/>
          </p:cNvCxnSpPr>
          <p:nvPr/>
        </p:nvCxnSpPr>
        <p:spPr>
          <a:xfrm flipV="1">
            <a:off x="1251936" y="3353127"/>
            <a:ext cx="743803" cy="1166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7" name="Flowchart: Magnetic Disk 16"/>
          <p:cNvSpPr/>
          <p:nvPr/>
        </p:nvSpPr>
        <p:spPr>
          <a:xfrm>
            <a:off x="7039113" y="2636913"/>
            <a:ext cx="1403100" cy="1250884"/>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8" name="TextBox 17"/>
          <p:cNvSpPr txBox="1"/>
          <p:nvPr/>
        </p:nvSpPr>
        <p:spPr>
          <a:xfrm>
            <a:off x="7174474" y="3201996"/>
            <a:ext cx="1132377" cy="369460"/>
          </a:xfrm>
          <a:prstGeom prst="rect">
            <a:avLst/>
          </a:prstGeom>
          <a:noFill/>
        </p:spPr>
        <p:txBody>
          <a:bodyPr wrap="square" rtlCol="0">
            <a:spAutoFit/>
          </a:bodyPr>
          <a:lstStyle/>
          <a:p>
            <a:r>
              <a:rPr lang="en-US" sz="1801" b="1" dirty="0"/>
              <a:t>Database</a:t>
            </a:r>
          </a:p>
        </p:txBody>
      </p:sp>
    </p:spTree>
    <p:extLst>
      <p:ext uri="{BB962C8B-B14F-4D97-AF65-F5344CB8AC3E}">
        <p14:creationId xmlns:p14="http://schemas.microsoft.com/office/powerpoint/2010/main" val="2328958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08694776"/>
              </p:ext>
            </p:extLst>
          </p:nvPr>
        </p:nvGraphicFramePr>
        <p:xfrm>
          <a:off x="107505" y="116633"/>
          <a:ext cx="8784976" cy="6552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4432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251521" y="2101803"/>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11" name="Flowchart: Terminator 10"/>
          <p:cNvSpPr/>
          <p:nvPr/>
        </p:nvSpPr>
        <p:spPr>
          <a:xfrm>
            <a:off x="588187" y="2794649"/>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12" name="TextBox 11"/>
          <p:cNvSpPr txBox="1"/>
          <p:nvPr/>
        </p:nvSpPr>
        <p:spPr>
          <a:xfrm>
            <a:off x="530519" y="2304730"/>
            <a:ext cx="1079142" cy="369460"/>
          </a:xfrm>
          <a:prstGeom prst="rect">
            <a:avLst/>
          </a:prstGeom>
          <a:noFill/>
        </p:spPr>
        <p:txBody>
          <a:bodyPr wrap="none" rtlCol="0">
            <a:spAutoFit/>
          </a:bodyPr>
          <a:lstStyle/>
          <a:p>
            <a:r>
              <a:rPr lang="en-US" sz="1801"/>
              <a:t>id = objID</a:t>
            </a:r>
            <a:endParaRPr lang="en-IN" sz="1801"/>
          </a:p>
        </p:txBody>
      </p:sp>
      <p:sp>
        <p:nvSpPr>
          <p:cNvPr id="13" name="TextBox 12"/>
          <p:cNvSpPr txBox="1"/>
          <p:nvPr/>
        </p:nvSpPr>
        <p:spPr>
          <a:xfrm>
            <a:off x="5652123" y="404664"/>
            <a:ext cx="184731" cy="369460"/>
          </a:xfrm>
          <a:prstGeom prst="rect">
            <a:avLst/>
          </a:prstGeom>
          <a:noFill/>
        </p:spPr>
        <p:txBody>
          <a:bodyPr wrap="none" rtlCol="0">
            <a:spAutoFit/>
          </a:bodyPr>
          <a:lstStyle/>
          <a:p>
            <a:endParaRPr lang="en-IN" sz="1801"/>
          </a:p>
        </p:txBody>
      </p:sp>
      <p:sp>
        <p:nvSpPr>
          <p:cNvPr id="15" name="TextBox 14"/>
          <p:cNvSpPr txBox="1"/>
          <p:nvPr/>
        </p:nvSpPr>
        <p:spPr>
          <a:xfrm>
            <a:off x="331958" y="1620232"/>
            <a:ext cx="1430071" cy="369460"/>
          </a:xfrm>
          <a:prstGeom prst="rect">
            <a:avLst/>
          </a:prstGeom>
          <a:noFill/>
        </p:spPr>
        <p:txBody>
          <a:bodyPr wrap="none" rtlCol="0">
            <a:spAutoFit/>
          </a:bodyPr>
          <a:lstStyle/>
          <a:p>
            <a:r>
              <a:rPr lang="en-US" sz="1801" b="1"/>
              <a:t>Scope = Page</a:t>
            </a:r>
            <a:endParaRPr lang="en-IN" sz="1801" b="1"/>
          </a:p>
        </p:txBody>
      </p:sp>
      <p:sp>
        <p:nvSpPr>
          <p:cNvPr id="20" name="Rounded Rectangle 19"/>
          <p:cNvSpPr/>
          <p:nvPr/>
        </p:nvSpPr>
        <p:spPr>
          <a:xfrm>
            <a:off x="2487852" y="2103327"/>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21" name="Flowchart: Terminator 20"/>
          <p:cNvSpPr/>
          <p:nvPr/>
        </p:nvSpPr>
        <p:spPr>
          <a:xfrm>
            <a:off x="2824517" y="2796173"/>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22" name="TextBox 21"/>
          <p:cNvSpPr txBox="1"/>
          <p:nvPr/>
        </p:nvSpPr>
        <p:spPr>
          <a:xfrm>
            <a:off x="2766850" y="2306253"/>
            <a:ext cx="1079142" cy="369460"/>
          </a:xfrm>
          <a:prstGeom prst="rect">
            <a:avLst/>
          </a:prstGeom>
          <a:noFill/>
        </p:spPr>
        <p:txBody>
          <a:bodyPr wrap="none" rtlCol="0">
            <a:spAutoFit/>
          </a:bodyPr>
          <a:lstStyle/>
          <a:p>
            <a:r>
              <a:rPr lang="en-US" sz="1801"/>
              <a:t>id = objID</a:t>
            </a:r>
            <a:endParaRPr lang="en-IN" sz="1801"/>
          </a:p>
        </p:txBody>
      </p:sp>
      <p:sp>
        <p:nvSpPr>
          <p:cNvPr id="23" name="TextBox 22"/>
          <p:cNvSpPr txBox="1"/>
          <p:nvPr/>
        </p:nvSpPr>
        <p:spPr>
          <a:xfrm>
            <a:off x="2433778" y="1591043"/>
            <a:ext cx="1750094" cy="369460"/>
          </a:xfrm>
          <a:prstGeom prst="rect">
            <a:avLst/>
          </a:prstGeom>
          <a:noFill/>
        </p:spPr>
        <p:txBody>
          <a:bodyPr wrap="none" rtlCol="0">
            <a:spAutoFit/>
          </a:bodyPr>
          <a:lstStyle/>
          <a:p>
            <a:r>
              <a:rPr lang="en-US" sz="1801" b="1"/>
              <a:t>Scope = Request</a:t>
            </a:r>
            <a:endParaRPr lang="en-IN" sz="1801" b="1"/>
          </a:p>
        </p:txBody>
      </p:sp>
      <p:sp>
        <p:nvSpPr>
          <p:cNvPr id="24" name="Rounded Rectangle 23"/>
          <p:cNvSpPr/>
          <p:nvPr/>
        </p:nvSpPr>
        <p:spPr>
          <a:xfrm>
            <a:off x="4792108" y="2103327"/>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25" name="Flowchart: Terminator 24"/>
          <p:cNvSpPr/>
          <p:nvPr/>
        </p:nvSpPr>
        <p:spPr>
          <a:xfrm>
            <a:off x="5128773" y="2796173"/>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26" name="TextBox 25"/>
          <p:cNvSpPr txBox="1"/>
          <p:nvPr/>
        </p:nvSpPr>
        <p:spPr>
          <a:xfrm>
            <a:off x="5071106" y="2306253"/>
            <a:ext cx="1079142" cy="369460"/>
          </a:xfrm>
          <a:prstGeom prst="rect">
            <a:avLst/>
          </a:prstGeom>
          <a:noFill/>
        </p:spPr>
        <p:txBody>
          <a:bodyPr wrap="none" rtlCol="0">
            <a:spAutoFit/>
          </a:bodyPr>
          <a:lstStyle/>
          <a:p>
            <a:r>
              <a:rPr lang="en-US" sz="1801"/>
              <a:t>id = objID</a:t>
            </a:r>
            <a:endParaRPr lang="en-IN" sz="1801"/>
          </a:p>
        </p:txBody>
      </p:sp>
      <p:sp>
        <p:nvSpPr>
          <p:cNvPr id="27" name="TextBox 26"/>
          <p:cNvSpPr txBox="1"/>
          <p:nvPr/>
        </p:nvSpPr>
        <p:spPr>
          <a:xfrm>
            <a:off x="4744814" y="1614486"/>
            <a:ext cx="1685526" cy="369460"/>
          </a:xfrm>
          <a:prstGeom prst="rect">
            <a:avLst/>
          </a:prstGeom>
          <a:noFill/>
        </p:spPr>
        <p:txBody>
          <a:bodyPr wrap="none" rtlCol="0">
            <a:spAutoFit/>
          </a:bodyPr>
          <a:lstStyle/>
          <a:p>
            <a:r>
              <a:rPr lang="en-US" sz="1801" b="1"/>
              <a:t>Scope = Session</a:t>
            </a:r>
            <a:endParaRPr lang="en-IN" sz="1801" b="1"/>
          </a:p>
        </p:txBody>
      </p:sp>
      <p:sp>
        <p:nvSpPr>
          <p:cNvPr id="28" name="Rounded Rectangle 27"/>
          <p:cNvSpPr/>
          <p:nvPr/>
        </p:nvSpPr>
        <p:spPr>
          <a:xfrm>
            <a:off x="7168371" y="2117506"/>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29" name="Flowchart: Terminator 28"/>
          <p:cNvSpPr/>
          <p:nvPr/>
        </p:nvSpPr>
        <p:spPr>
          <a:xfrm>
            <a:off x="7505036" y="2810352"/>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30" name="TextBox 29"/>
          <p:cNvSpPr txBox="1"/>
          <p:nvPr/>
        </p:nvSpPr>
        <p:spPr>
          <a:xfrm>
            <a:off x="7447371" y="2320433"/>
            <a:ext cx="1079142" cy="369460"/>
          </a:xfrm>
          <a:prstGeom prst="rect">
            <a:avLst/>
          </a:prstGeom>
          <a:noFill/>
        </p:spPr>
        <p:txBody>
          <a:bodyPr wrap="none" rtlCol="0">
            <a:spAutoFit/>
          </a:bodyPr>
          <a:lstStyle/>
          <a:p>
            <a:r>
              <a:rPr lang="en-US" sz="1801"/>
              <a:t>id = objID</a:t>
            </a:r>
            <a:endParaRPr lang="en-IN" sz="1801"/>
          </a:p>
        </p:txBody>
      </p:sp>
      <p:sp>
        <p:nvSpPr>
          <p:cNvPr id="31" name="TextBox 30"/>
          <p:cNvSpPr txBox="1"/>
          <p:nvPr/>
        </p:nvSpPr>
        <p:spPr>
          <a:xfrm>
            <a:off x="6988247" y="1620232"/>
            <a:ext cx="2061975" cy="369460"/>
          </a:xfrm>
          <a:prstGeom prst="rect">
            <a:avLst/>
          </a:prstGeom>
          <a:noFill/>
        </p:spPr>
        <p:txBody>
          <a:bodyPr wrap="none" rtlCol="0">
            <a:spAutoFit/>
          </a:bodyPr>
          <a:lstStyle/>
          <a:p>
            <a:r>
              <a:rPr lang="en-US" sz="1801" b="1"/>
              <a:t>Scope = Application</a:t>
            </a:r>
            <a:endParaRPr lang="en-IN" sz="1801" b="1"/>
          </a:p>
        </p:txBody>
      </p:sp>
    </p:spTree>
    <p:extLst>
      <p:ext uri="{BB962C8B-B14F-4D97-AF65-F5344CB8AC3E}">
        <p14:creationId xmlns:p14="http://schemas.microsoft.com/office/powerpoint/2010/main" val="19472055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9" y="120400"/>
            <a:ext cx="1944217" cy="1944217"/>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6216" y="116633"/>
            <a:ext cx="1944217" cy="1944217"/>
          </a:xfrm>
          <a:prstGeom prst="rect">
            <a:avLst/>
          </a:prstGeom>
        </p:spPr>
      </p:pic>
      <p:sp>
        <p:nvSpPr>
          <p:cNvPr id="29" name="TextBox 28"/>
          <p:cNvSpPr txBox="1"/>
          <p:nvPr/>
        </p:nvSpPr>
        <p:spPr>
          <a:xfrm>
            <a:off x="1261982" y="2208632"/>
            <a:ext cx="795411" cy="369460"/>
          </a:xfrm>
          <a:prstGeom prst="rect">
            <a:avLst/>
          </a:prstGeom>
          <a:noFill/>
        </p:spPr>
        <p:txBody>
          <a:bodyPr wrap="none" rtlCol="0">
            <a:spAutoFit/>
          </a:bodyPr>
          <a:lstStyle/>
          <a:p>
            <a:r>
              <a:rPr lang="en-US" sz="1801" b="1" dirty="0"/>
              <a:t>User 1</a:t>
            </a:r>
          </a:p>
        </p:txBody>
      </p:sp>
      <p:sp>
        <p:nvSpPr>
          <p:cNvPr id="30" name="TextBox 29"/>
          <p:cNvSpPr txBox="1"/>
          <p:nvPr/>
        </p:nvSpPr>
        <p:spPr>
          <a:xfrm>
            <a:off x="7094629" y="2276872"/>
            <a:ext cx="795411" cy="369460"/>
          </a:xfrm>
          <a:prstGeom prst="rect">
            <a:avLst/>
          </a:prstGeom>
          <a:noFill/>
        </p:spPr>
        <p:txBody>
          <a:bodyPr wrap="none" rtlCol="0">
            <a:spAutoFit/>
          </a:bodyPr>
          <a:lstStyle/>
          <a:p>
            <a:r>
              <a:rPr lang="en-US" sz="1801" b="1" dirty="0"/>
              <a:t>User 2</a:t>
            </a:r>
          </a:p>
        </p:txBody>
      </p:sp>
      <p:cxnSp>
        <p:nvCxnSpPr>
          <p:cNvPr id="32" name="Straight Arrow Connector 31"/>
          <p:cNvCxnSpPr>
            <a:stCxn id="27" idx="3"/>
            <a:endCxn id="28" idx="1"/>
          </p:cNvCxnSpPr>
          <p:nvPr/>
        </p:nvCxnSpPr>
        <p:spPr>
          <a:xfrm flipV="1">
            <a:off x="2627786" y="1088741"/>
            <a:ext cx="3888432" cy="3769"/>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33" name="TextBox 32"/>
          <p:cNvSpPr txBox="1"/>
          <p:nvPr/>
        </p:nvSpPr>
        <p:spPr>
          <a:xfrm>
            <a:off x="3278281" y="1261212"/>
            <a:ext cx="3765518" cy="2032223"/>
          </a:xfrm>
          <a:prstGeom prst="rect">
            <a:avLst/>
          </a:prstGeom>
          <a:noFill/>
        </p:spPr>
        <p:txBody>
          <a:bodyPr wrap="none" rtlCol="0">
            <a:spAutoFit/>
          </a:bodyPr>
          <a:lstStyle/>
          <a:p>
            <a:r>
              <a:rPr lang="en-US" sz="1801" b="1" dirty="0">
                <a:solidFill>
                  <a:srgbClr val="FF0000"/>
                </a:solidFill>
              </a:rPr>
              <a:t>Common</a:t>
            </a:r>
            <a:r>
              <a:rPr lang="en-US" sz="1801" b="1" dirty="0"/>
              <a:t> Language</a:t>
            </a:r>
          </a:p>
          <a:p>
            <a:endParaRPr lang="en-US" sz="1801" dirty="0"/>
          </a:p>
          <a:p>
            <a:r>
              <a:rPr lang="en-US" sz="1801" u="sng" dirty="0"/>
              <a:t>Language Examples:</a:t>
            </a:r>
          </a:p>
          <a:p>
            <a:r>
              <a:rPr lang="en-US" sz="1801" dirty="0"/>
              <a:t>Kannada</a:t>
            </a:r>
          </a:p>
          <a:p>
            <a:r>
              <a:rPr lang="en-US" sz="1801" dirty="0"/>
              <a:t>Telugu</a:t>
            </a:r>
          </a:p>
          <a:p>
            <a:r>
              <a:rPr lang="en-US" sz="1801" dirty="0"/>
              <a:t>Greek</a:t>
            </a:r>
          </a:p>
          <a:p>
            <a:r>
              <a:rPr lang="en-US" sz="1801" b="1" dirty="0">
                <a:solidFill>
                  <a:srgbClr val="C00000"/>
                </a:solidFill>
              </a:rPr>
              <a:t>English (Most Widely Used Language)</a:t>
            </a:r>
          </a:p>
        </p:txBody>
      </p:sp>
      <p:sp>
        <p:nvSpPr>
          <p:cNvPr id="34" name="TextBox 33"/>
          <p:cNvSpPr txBox="1"/>
          <p:nvPr/>
        </p:nvSpPr>
        <p:spPr>
          <a:xfrm>
            <a:off x="921403" y="3933057"/>
            <a:ext cx="1471750" cy="369460"/>
          </a:xfrm>
          <a:prstGeom prst="rect">
            <a:avLst/>
          </a:prstGeom>
          <a:noFill/>
        </p:spPr>
        <p:txBody>
          <a:bodyPr wrap="none" rtlCol="0">
            <a:spAutoFit/>
          </a:bodyPr>
          <a:lstStyle/>
          <a:p>
            <a:r>
              <a:rPr lang="en-US" sz="1801" b="1" dirty="0">
                <a:solidFill>
                  <a:schemeClr val="accent1">
                    <a:lumMod val="75000"/>
                  </a:schemeClr>
                </a:solidFill>
              </a:rPr>
              <a:t>Web Browser</a:t>
            </a:r>
          </a:p>
        </p:txBody>
      </p:sp>
      <p:sp>
        <p:nvSpPr>
          <p:cNvPr id="35" name="TextBox 34"/>
          <p:cNvSpPr txBox="1"/>
          <p:nvPr/>
        </p:nvSpPr>
        <p:spPr>
          <a:xfrm>
            <a:off x="6754053" y="3935258"/>
            <a:ext cx="1295291" cy="369460"/>
          </a:xfrm>
          <a:prstGeom prst="rect">
            <a:avLst/>
          </a:prstGeom>
          <a:noFill/>
        </p:spPr>
        <p:txBody>
          <a:bodyPr wrap="none" rtlCol="0">
            <a:spAutoFit/>
          </a:bodyPr>
          <a:lstStyle/>
          <a:p>
            <a:r>
              <a:rPr lang="en-US" sz="1801" b="1" dirty="0">
                <a:solidFill>
                  <a:schemeClr val="accent1">
                    <a:lumMod val="75000"/>
                  </a:schemeClr>
                </a:solidFill>
              </a:rPr>
              <a:t>Web Server</a:t>
            </a:r>
          </a:p>
        </p:txBody>
      </p:sp>
      <p:cxnSp>
        <p:nvCxnSpPr>
          <p:cNvPr id="36" name="Straight Arrow Connector 35"/>
          <p:cNvCxnSpPr/>
          <p:nvPr/>
        </p:nvCxnSpPr>
        <p:spPr>
          <a:xfrm flipV="1">
            <a:off x="2627786" y="4121584"/>
            <a:ext cx="3888432" cy="3769"/>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37" name="TextBox 36"/>
          <p:cNvSpPr txBox="1"/>
          <p:nvPr/>
        </p:nvSpPr>
        <p:spPr>
          <a:xfrm>
            <a:off x="3015679" y="4304591"/>
            <a:ext cx="4459939" cy="2309350"/>
          </a:xfrm>
          <a:prstGeom prst="rect">
            <a:avLst/>
          </a:prstGeom>
          <a:noFill/>
        </p:spPr>
        <p:txBody>
          <a:bodyPr wrap="none" rtlCol="0">
            <a:spAutoFit/>
          </a:bodyPr>
          <a:lstStyle/>
          <a:p>
            <a:r>
              <a:rPr lang="en-US" sz="1801" b="1" dirty="0"/>
              <a:t>Protocol ( Common Language )</a:t>
            </a:r>
          </a:p>
          <a:p>
            <a:endParaRPr lang="en-US" sz="1801" b="1" dirty="0"/>
          </a:p>
          <a:p>
            <a:r>
              <a:rPr lang="en-US" sz="1801" u="sng" dirty="0"/>
              <a:t>Protocol Examples:</a:t>
            </a:r>
          </a:p>
          <a:p>
            <a:r>
              <a:rPr lang="en-US" sz="1801" dirty="0"/>
              <a:t>TCP (Transmission Control Protocol)</a:t>
            </a:r>
          </a:p>
          <a:p>
            <a:r>
              <a:rPr lang="en-US" sz="1801" dirty="0"/>
              <a:t>IP (Internet Protocol)</a:t>
            </a:r>
          </a:p>
          <a:p>
            <a:r>
              <a:rPr lang="en-US" sz="1801" dirty="0"/>
              <a:t>WAP (Wireless Application Protocol)</a:t>
            </a:r>
          </a:p>
          <a:p>
            <a:r>
              <a:rPr lang="en-US" sz="1801" b="1" dirty="0">
                <a:solidFill>
                  <a:srgbClr val="C00000"/>
                </a:solidFill>
              </a:rPr>
              <a:t>HTTP &amp; HTTPS (Most Widely Used Protocols)</a:t>
            </a:r>
            <a:endParaRPr lang="en-US" sz="1801" b="1" dirty="0"/>
          </a:p>
          <a:p>
            <a:endParaRPr lang="en-US" sz="1801" b="1" dirty="0"/>
          </a:p>
        </p:txBody>
      </p:sp>
    </p:spTree>
    <p:extLst>
      <p:ext uri="{BB962C8B-B14F-4D97-AF65-F5344CB8AC3E}">
        <p14:creationId xmlns:p14="http://schemas.microsoft.com/office/powerpoint/2010/main" val="3253154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584" y="2060849"/>
            <a:ext cx="864096" cy="864096"/>
          </a:xfrm>
          <a:prstGeom prst="rect">
            <a:avLst/>
          </a:prstGeom>
        </p:spPr>
      </p:pic>
      <p:pic>
        <p:nvPicPr>
          <p:cNvPr id="1026" name="Picture 2" descr="https://encrypted-tbn0.gstatic.com/images?q=tbn:ANd9GcSzJe3n47EUHQfFl3Hd6ziODXcBewvgVFZtjEbOnCbunaoVc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015" y="584685"/>
            <a:ext cx="940283" cy="936105"/>
          </a:xfrm>
          <a:prstGeom prst="rect">
            <a:avLst/>
          </a:prstGeom>
          <a:noFill/>
          <a:extLst>
            <a:ext uri="{909E8E84-426E-40DD-AFC4-6F175D3DCCD1}">
              <a14:hiddenFill xmlns:a14="http://schemas.microsoft.com/office/drawing/2010/main">
                <a:solidFill>
                  <a:srgbClr val="FFFFFF"/>
                </a:solidFill>
              </a14:hiddenFill>
            </a:ext>
          </a:extLst>
        </p:spPr>
      </p:pic>
      <p:sp>
        <p:nvSpPr>
          <p:cNvPr id="6" name="Cloud 5"/>
          <p:cNvSpPr/>
          <p:nvPr/>
        </p:nvSpPr>
        <p:spPr>
          <a:xfrm>
            <a:off x="6491270" y="669201"/>
            <a:ext cx="2469383" cy="1391648"/>
          </a:xfrm>
          <a:prstGeom prst="cloud">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8" name="Curved Connector 7"/>
          <p:cNvCxnSpPr>
            <a:stCxn id="4" idx="0"/>
            <a:endCxn id="1026" idx="1"/>
          </p:cNvCxnSpPr>
          <p:nvPr/>
        </p:nvCxnSpPr>
        <p:spPr>
          <a:xfrm rot="5400000" flipH="1" flipV="1">
            <a:off x="1569267" y="743104"/>
            <a:ext cx="1008112" cy="1627380"/>
          </a:xfrm>
          <a:prstGeom prst="curvedConnector2">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 name="Curved Connector 9"/>
          <p:cNvCxnSpPr>
            <a:stCxn id="1026" idx="3"/>
            <a:endCxn id="6" idx="3"/>
          </p:cNvCxnSpPr>
          <p:nvPr/>
        </p:nvCxnSpPr>
        <p:spPr>
          <a:xfrm flipV="1">
            <a:off x="3827298" y="748772"/>
            <a:ext cx="3898665" cy="303966"/>
          </a:xfrm>
          <a:prstGeom prst="curvedConnector4">
            <a:avLst>
              <a:gd name="adj1" fmla="val 34165"/>
              <a:gd name="adj2" fmla="val 229187"/>
            </a:avLst>
          </a:prstGeom>
          <a:ln>
            <a:tailEnd type="triangle"/>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7274678" y="1151457"/>
            <a:ext cx="904607" cy="369460"/>
          </a:xfrm>
          <a:prstGeom prst="rect">
            <a:avLst/>
          </a:prstGeom>
          <a:noFill/>
        </p:spPr>
        <p:txBody>
          <a:bodyPr wrap="none" rtlCol="0">
            <a:spAutoFit/>
          </a:bodyPr>
          <a:lstStyle/>
          <a:p>
            <a:r>
              <a:rPr lang="en-US" sz="1801" b="1" dirty="0"/>
              <a:t>Kitchen</a:t>
            </a:r>
          </a:p>
        </p:txBody>
      </p:sp>
      <p:cxnSp>
        <p:nvCxnSpPr>
          <p:cNvPr id="14" name="Curved Connector 13"/>
          <p:cNvCxnSpPr>
            <a:stCxn id="6" idx="1"/>
            <a:endCxn id="1026" idx="3"/>
          </p:cNvCxnSpPr>
          <p:nvPr/>
        </p:nvCxnSpPr>
        <p:spPr>
          <a:xfrm rot="5400000" flipH="1">
            <a:off x="5273313" y="-393281"/>
            <a:ext cx="1006630" cy="3898665"/>
          </a:xfrm>
          <a:prstGeom prst="curvedConnector4">
            <a:avLst>
              <a:gd name="adj1" fmla="val -22709"/>
              <a:gd name="adj2" fmla="val 6583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Curved Connector 15"/>
          <p:cNvCxnSpPr>
            <a:stCxn id="1026" idx="2"/>
            <a:endCxn id="4" idx="3"/>
          </p:cNvCxnSpPr>
          <p:nvPr/>
        </p:nvCxnSpPr>
        <p:spPr>
          <a:xfrm rot="5400000">
            <a:off x="2038364" y="1174107"/>
            <a:ext cx="972108" cy="1665474"/>
          </a:xfrm>
          <a:prstGeom prst="curvedConnector2">
            <a:avLst/>
          </a:prstGeom>
          <a:ln>
            <a:tailEnd type="triangle"/>
          </a:ln>
        </p:spPr>
        <p:style>
          <a:lnRef idx="2">
            <a:schemeClr val="accent2"/>
          </a:lnRef>
          <a:fillRef idx="0">
            <a:schemeClr val="accent2"/>
          </a:fillRef>
          <a:effectRef idx="1">
            <a:schemeClr val="accent2"/>
          </a:effectRef>
          <a:fontRef idx="minor">
            <a:schemeClr val="tx1"/>
          </a:fontRef>
        </p:style>
      </p:cxnSp>
      <p:sp>
        <p:nvSpPr>
          <p:cNvPr id="19" name="TextBox 18"/>
          <p:cNvSpPr txBox="1"/>
          <p:nvPr/>
        </p:nvSpPr>
        <p:spPr>
          <a:xfrm>
            <a:off x="798830" y="2960948"/>
            <a:ext cx="533159" cy="369460"/>
          </a:xfrm>
          <a:prstGeom prst="rect">
            <a:avLst/>
          </a:prstGeom>
          <a:noFill/>
        </p:spPr>
        <p:txBody>
          <a:bodyPr wrap="none" rtlCol="0">
            <a:spAutoFit/>
          </a:bodyPr>
          <a:lstStyle/>
          <a:p>
            <a:r>
              <a:rPr lang="en-US" sz="1801" b="1" dirty="0"/>
              <a:t>You</a:t>
            </a:r>
          </a:p>
        </p:txBody>
      </p:sp>
      <p:sp>
        <p:nvSpPr>
          <p:cNvPr id="20" name="TextBox 19"/>
          <p:cNvSpPr txBox="1"/>
          <p:nvPr/>
        </p:nvSpPr>
        <p:spPr>
          <a:xfrm>
            <a:off x="2679788" y="165992"/>
            <a:ext cx="1372812" cy="369460"/>
          </a:xfrm>
          <a:prstGeom prst="rect">
            <a:avLst/>
          </a:prstGeom>
          <a:noFill/>
        </p:spPr>
        <p:txBody>
          <a:bodyPr wrap="none" rtlCol="0">
            <a:spAutoFit/>
          </a:bodyPr>
          <a:lstStyle/>
          <a:p>
            <a:r>
              <a:rPr lang="en-US" sz="1801" b="1" dirty="0"/>
              <a:t>Hotel Server</a:t>
            </a:r>
          </a:p>
        </p:txBody>
      </p:sp>
      <p:sp>
        <p:nvSpPr>
          <p:cNvPr id="21" name="TextBox 20"/>
          <p:cNvSpPr txBox="1"/>
          <p:nvPr/>
        </p:nvSpPr>
        <p:spPr>
          <a:xfrm>
            <a:off x="223042" y="948788"/>
            <a:ext cx="1577483" cy="369460"/>
          </a:xfrm>
          <a:prstGeom prst="rect">
            <a:avLst/>
          </a:prstGeom>
          <a:noFill/>
        </p:spPr>
        <p:txBody>
          <a:bodyPr wrap="none" rtlCol="0">
            <a:spAutoFit/>
          </a:bodyPr>
          <a:lstStyle/>
          <a:p>
            <a:r>
              <a:rPr lang="en-US" sz="1801" dirty="0"/>
              <a:t>Request : Dosa</a:t>
            </a:r>
          </a:p>
        </p:txBody>
      </p:sp>
      <p:sp>
        <p:nvSpPr>
          <p:cNvPr id="22" name="TextBox 21"/>
          <p:cNvSpPr txBox="1"/>
          <p:nvPr/>
        </p:nvSpPr>
        <p:spPr>
          <a:xfrm>
            <a:off x="5022627" y="775987"/>
            <a:ext cx="1648208" cy="646587"/>
          </a:xfrm>
          <a:prstGeom prst="rect">
            <a:avLst/>
          </a:prstGeom>
          <a:noFill/>
        </p:spPr>
        <p:txBody>
          <a:bodyPr wrap="none" rtlCol="0">
            <a:spAutoFit/>
          </a:bodyPr>
          <a:lstStyle/>
          <a:p>
            <a:r>
              <a:rPr lang="en-US" sz="1801" dirty="0"/>
              <a:t>Brings the Dosa</a:t>
            </a:r>
          </a:p>
          <a:p>
            <a:r>
              <a:rPr lang="en-US" sz="1801" dirty="0"/>
              <a:t>From Kitchen</a:t>
            </a:r>
          </a:p>
        </p:txBody>
      </p:sp>
      <p:sp>
        <p:nvSpPr>
          <p:cNvPr id="23" name="TextBox 22"/>
          <p:cNvSpPr txBox="1"/>
          <p:nvPr/>
        </p:nvSpPr>
        <p:spPr>
          <a:xfrm>
            <a:off x="2339751" y="2363334"/>
            <a:ext cx="2274084" cy="923714"/>
          </a:xfrm>
          <a:prstGeom prst="rect">
            <a:avLst/>
          </a:prstGeom>
          <a:noFill/>
        </p:spPr>
        <p:txBody>
          <a:bodyPr wrap="none" rtlCol="0">
            <a:spAutoFit/>
          </a:bodyPr>
          <a:lstStyle/>
          <a:p>
            <a:r>
              <a:rPr lang="en-US" sz="1801" dirty="0"/>
              <a:t>Gives the Dosa to You.</a:t>
            </a:r>
          </a:p>
          <a:p>
            <a:r>
              <a:rPr lang="en-US" sz="1801" dirty="0"/>
              <a:t>i.e. he is serving your </a:t>
            </a:r>
          </a:p>
          <a:p>
            <a:r>
              <a:rPr lang="en-US" sz="1801" dirty="0"/>
              <a:t>request</a:t>
            </a:r>
          </a:p>
        </p:txBody>
      </p:sp>
      <p:sp>
        <p:nvSpPr>
          <p:cNvPr id="30" name="TextBox 29"/>
          <p:cNvSpPr txBox="1"/>
          <p:nvPr/>
        </p:nvSpPr>
        <p:spPr>
          <a:xfrm>
            <a:off x="127961" y="4018072"/>
            <a:ext cx="2026580" cy="923714"/>
          </a:xfrm>
          <a:prstGeom prst="rect">
            <a:avLst/>
          </a:prstGeom>
          <a:noFill/>
        </p:spPr>
        <p:txBody>
          <a:bodyPr wrap="none" rtlCol="0">
            <a:spAutoFit/>
          </a:bodyPr>
          <a:lstStyle/>
          <a:p>
            <a:r>
              <a:rPr lang="en-US" sz="1801" b="1" dirty="0">
                <a:solidFill>
                  <a:srgbClr val="C00000"/>
                </a:solidFill>
              </a:rPr>
              <a:t>User using Browser</a:t>
            </a:r>
          </a:p>
          <a:p>
            <a:r>
              <a:rPr lang="en-US" sz="1801" b="1" dirty="0">
                <a:solidFill>
                  <a:srgbClr val="C00000"/>
                </a:solidFill>
              </a:rPr>
              <a:t>makes request to </a:t>
            </a:r>
          </a:p>
          <a:p>
            <a:r>
              <a:rPr lang="en-US" sz="1801" b="1" dirty="0">
                <a:solidFill>
                  <a:srgbClr val="C00000"/>
                </a:solidFill>
              </a:rPr>
              <a:t>Web Server</a:t>
            </a:r>
          </a:p>
        </p:txBody>
      </p:sp>
      <p:sp>
        <p:nvSpPr>
          <p:cNvPr id="31" name="TextBox 30"/>
          <p:cNvSpPr txBox="1"/>
          <p:nvPr/>
        </p:nvSpPr>
        <p:spPr>
          <a:xfrm>
            <a:off x="2679790" y="4156575"/>
            <a:ext cx="2489271" cy="646587"/>
          </a:xfrm>
          <a:prstGeom prst="rect">
            <a:avLst/>
          </a:prstGeom>
          <a:noFill/>
        </p:spPr>
        <p:txBody>
          <a:bodyPr wrap="none" rtlCol="0">
            <a:spAutoFit/>
          </a:bodyPr>
          <a:lstStyle/>
          <a:p>
            <a:r>
              <a:rPr lang="en-US" sz="1801" b="1" dirty="0">
                <a:solidFill>
                  <a:srgbClr val="C00000"/>
                </a:solidFill>
              </a:rPr>
              <a:t>Web Server Application </a:t>
            </a:r>
          </a:p>
          <a:p>
            <a:r>
              <a:rPr lang="en-US" sz="1801" b="1" dirty="0">
                <a:solidFill>
                  <a:srgbClr val="C00000"/>
                </a:solidFill>
              </a:rPr>
              <a:t>installed on server OS</a:t>
            </a:r>
          </a:p>
        </p:txBody>
      </p:sp>
      <p:sp>
        <p:nvSpPr>
          <p:cNvPr id="32" name="TextBox 31"/>
          <p:cNvSpPr txBox="1"/>
          <p:nvPr/>
        </p:nvSpPr>
        <p:spPr>
          <a:xfrm>
            <a:off x="5727865" y="4156577"/>
            <a:ext cx="3213893" cy="646587"/>
          </a:xfrm>
          <a:prstGeom prst="rect">
            <a:avLst/>
          </a:prstGeom>
          <a:noFill/>
        </p:spPr>
        <p:txBody>
          <a:bodyPr wrap="none" rtlCol="0">
            <a:spAutoFit/>
          </a:bodyPr>
          <a:lstStyle/>
          <a:p>
            <a:r>
              <a:rPr lang="en-US" sz="1801" b="1" dirty="0">
                <a:solidFill>
                  <a:srgbClr val="C00000"/>
                </a:solidFill>
              </a:rPr>
              <a:t>Web Application which is under</a:t>
            </a:r>
          </a:p>
          <a:p>
            <a:r>
              <a:rPr lang="en-US" sz="1801" b="1" dirty="0">
                <a:solidFill>
                  <a:srgbClr val="C00000"/>
                </a:solidFill>
              </a:rPr>
              <a:t>Control of web server</a:t>
            </a:r>
          </a:p>
        </p:txBody>
      </p:sp>
      <p:sp>
        <p:nvSpPr>
          <p:cNvPr id="35" name="TextBox 34"/>
          <p:cNvSpPr txBox="1"/>
          <p:nvPr/>
        </p:nvSpPr>
        <p:spPr>
          <a:xfrm>
            <a:off x="5436099" y="2363334"/>
            <a:ext cx="3524555" cy="1200842"/>
          </a:xfrm>
          <a:prstGeom prst="rect">
            <a:avLst/>
          </a:prstGeom>
          <a:noFill/>
        </p:spPr>
        <p:txBody>
          <a:bodyPr wrap="none" rtlCol="0">
            <a:spAutoFit/>
          </a:bodyPr>
          <a:lstStyle/>
          <a:p>
            <a:r>
              <a:rPr lang="en-US" sz="1801" dirty="0"/>
              <a:t>i.e. Server is Controlling the Kitchen</a:t>
            </a:r>
          </a:p>
          <a:p>
            <a:r>
              <a:rPr lang="en-US" sz="1801" dirty="0"/>
              <a:t>For others “</a:t>
            </a:r>
            <a:r>
              <a:rPr lang="en-US" sz="1801" b="1" dirty="0"/>
              <a:t>Entry Restricted</a:t>
            </a:r>
            <a:r>
              <a:rPr lang="en-US" sz="1801" dirty="0"/>
              <a:t>”</a:t>
            </a:r>
          </a:p>
          <a:p>
            <a:r>
              <a:rPr lang="en-US" sz="1801" dirty="0"/>
              <a:t>He acts as a bridge between You &amp; </a:t>
            </a:r>
          </a:p>
          <a:p>
            <a:r>
              <a:rPr lang="en-US" sz="1801" dirty="0"/>
              <a:t>Kitchen</a:t>
            </a:r>
          </a:p>
        </p:txBody>
      </p:sp>
    </p:spTree>
    <p:extLst>
      <p:ext uri="{BB962C8B-B14F-4D97-AF65-F5344CB8AC3E}">
        <p14:creationId xmlns:p14="http://schemas.microsoft.com/office/powerpoint/2010/main" val="10197316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30" y="260650"/>
            <a:ext cx="2676560" cy="2376265"/>
          </a:xfrm>
          <a:prstGeom prst="rect">
            <a:avLst/>
          </a:prstGeom>
        </p:spPr>
      </p:pic>
      <p:sp>
        <p:nvSpPr>
          <p:cNvPr id="11" name="TextBox 10"/>
          <p:cNvSpPr txBox="1"/>
          <p:nvPr/>
        </p:nvSpPr>
        <p:spPr>
          <a:xfrm>
            <a:off x="3347867" y="44625"/>
            <a:ext cx="4589783" cy="2863604"/>
          </a:xfrm>
          <a:prstGeom prst="rect">
            <a:avLst/>
          </a:prstGeom>
          <a:noFill/>
        </p:spPr>
        <p:txBody>
          <a:bodyPr wrap="none" rtlCol="0">
            <a:spAutoFit/>
          </a:bodyPr>
          <a:lstStyle/>
          <a:p>
            <a:r>
              <a:rPr lang="en-US" sz="1801" b="1" u="sng" dirty="0"/>
              <a:t>House Address</a:t>
            </a:r>
          </a:p>
          <a:p>
            <a:r>
              <a:rPr lang="en-US" sz="1801" dirty="0"/>
              <a:t>#123, 5</a:t>
            </a:r>
            <a:r>
              <a:rPr lang="en-US" sz="1801" baseline="30000" dirty="0"/>
              <a:t>th</a:t>
            </a:r>
            <a:r>
              <a:rPr lang="en-US" sz="1801" dirty="0"/>
              <a:t> Cross, 6</a:t>
            </a:r>
            <a:r>
              <a:rPr lang="en-US" sz="1801" baseline="30000" dirty="0"/>
              <a:t>th</a:t>
            </a:r>
            <a:r>
              <a:rPr lang="en-US" sz="1801" dirty="0"/>
              <a:t> Main, ABC Nagar, Bangalore</a:t>
            </a:r>
          </a:p>
          <a:p>
            <a:endParaRPr lang="en-US" sz="1801" dirty="0"/>
          </a:p>
          <a:p>
            <a:r>
              <a:rPr lang="en-US" sz="1801" b="1" u="sng" dirty="0"/>
              <a:t>Person 1 Address</a:t>
            </a:r>
          </a:p>
          <a:p>
            <a:r>
              <a:rPr lang="en-US" sz="1801" dirty="0"/>
              <a:t>Person 1,</a:t>
            </a:r>
          </a:p>
          <a:p>
            <a:r>
              <a:rPr lang="en-US" sz="1801" dirty="0"/>
              <a:t>#123, 5</a:t>
            </a:r>
            <a:r>
              <a:rPr lang="en-US" sz="1801" baseline="30000" dirty="0"/>
              <a:t>th</a:t>
            </a:r>
            <a:r>
              <a:rPr lang="en-US" sz="1801" dirty="0"/>
              <a:t> Cross, 6</a:t>
            </a:r>
            <a:r>
              <a:rPr lang="en-US" sz="1801" baseline="30000" dirty="0"/>
              <a:t>th</a:t>
            </a:r>
            <a:r>
              <a:rPr lang="en-US" sz="1801" dirty="0"/>
              <a:t> Main, ABC Nagar, Bangalore</a:t>
            </a:r>
          </a:p>
          <a:p>
            <a:endParaRPr lang="en-US" sz="1801" dirty="0"/>
          </a:p>
          <a:p>
            <a:r>
              <a:rPr lang="en-US" sz="1801" b="1" u="sng" dirty="0"/>
              <a:t>Person 2 Address</a:t>
            </a:r>
          </a:p>
          <a:p>
            <a:r>
              <a:rPr lang="en-US" sz="1801" dirty="0"/>
              <a:t>Person 2,</a:t>
            </a:r>
          </a:p>
          <a:p>
            <a:r>
              <a:rPr lang="en-US" sz="1801" dirty="0"/>
              <a:t>#123, 5</a:t>
            </a:r>
            <a:r>
              <a:rPr lang="en-US" sz="1801" baseline="30000" dirty="0"/>
              <a:t>th</a:t>
            </a:r>
            <a:r>
              <a:rPr lang="en-US" sz="1801" dirty="0"/>
              <a:t> Cross, 6</a:t>
            </a:r>
            <a:r>
              <a:rPr lang="en-US" sz="1801" baseline="30000" dirty="0"/>
              <a:t>th</a:t>
            </a:r>
            <a:r>
              <a:rPr lang="en-US" sz="1801" dirty="0"/>
              <a:t> Main, ABC Nagar, Bangalore</a:t>
            </a:r>
          </a:p>
        </p:txBody>
      </p:sp>
      <p:sp>
        <p:nvSpPr>
          <p:cNvPr id="12" name="Cloud 11"/>
          <p:cNvSpPr/>
          <p:nvPr/>
        </p:nvSpPr>
        <p:spPr>
          <a:xfrm>
            <a:off x="323530" y="4005065"/>
            <a:ext cx="3312368" cy="252028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3" name="Folded Corner 12"/>
          <p:cNvSpPr/>
          <p:nvPr/>
        </p:nvSpPr>
        <p:spPr>
          <a:xfrm>
            <a:off x="869722" y="4905164"/>
            <a:ext cx="792089" cy="57606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HTML</a:t>
            </a:r>
          </a:p>
        </p:txBody>
      </p:sp>
      <p:sp>
        <p:nvSpPr>
          <p:cNvPr id="14" name="Folded Corner 13"/>
          <p:cNvSpPr/>
          <p:nvPr/>
        </p:nvSpPr>
        <p:spPr>
          <a:xfrm>
            <a:off x="1926169" y="4905164"/>
            <a:ext cx="917641" cy="57606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Servlet</a:t>
            </a:r>
          </a:p>
        </p:txBody>
      </p:sp>
      <p:sp>
        <p:nvSpPr>
          <p:cNvPr id="15" name="TextBox 14"/>
          <p:cNvSpPr txBox="1"/>
          <p:nvPr/>
        </p:nvSpPr>
        <p:spPr>
          <a:xfrm>
            <a:off x="340942" y="3604374"/>
            <a:ext cx="2557944" cy="369460"/>
          </a:xfrm>
          <a:prstGeom prst="rect">
            <a:avLst/>
          </a:prstGeom>
          <a:noFill/>
        </p:spPr>
        <p:txBody>
          <a:bodyPr wrap="none" rtlCol="0">
            <a:spAutoFit/>
          </a:bodyPr>
          <a:lstStyle/>
          <a:p>
            <a:r>
              <a:rPr lang="en-US" sz="1801" b="1" dirty="0"/>
              <a:t>StudentsApp Application</a:t>
            </a:r>
          </a:p>
        </p:txBody>
      </p:sp>
      <p:sp>
        <p:nvSpPr>
          <p:cNvPr id="16" name="TextBox 15"/>
          <p:cNvSpPr txBox="1"/>
          <p:nvPr/>
        </p:nvSpPr>
        <p:spPr>
          <a:xfrm>
            <a:off x="3995938" y="4038331"/>
            <a:ext cx="4919236" cy="2309350"/>
          </a:xfrm>
          <a:prstGeom prst="rect">
            <a:avLst/>
          </a:prstGeom>
          <a:noFill/>
        </p:spPr>
        <p:txBody>
          <a:bodyPr wrap="square" rtlCol="0">
            <a:spAutoFit/>
          </a:bodyPr>
          <a:lstStyle/>
          <a:p>
            <a:r>
              <a:rPr lang="en-US" sz="1801" b="1" u="sng" dirty="0"/>
              <a:t>Application URL</a:t>
            </a:r>
          </a:p>
          <a:p>
            <a:r>
              <a:rPr lang="en-US" sz="1801" dirty="0"/>
              <a:t>Http://localhost:8080/studentsApp</a:t>
            </a:r>
          </a:p>
          <a:p>
            <a:endParaRPr lang="en-US" sz="1801" dirty="0"/>
          </a:p>
          <a:p>
            <a:r>
              <a:rPr lang="en-US" sz="1801" b="1" u="sng" dirty="0"/>
              <a:t>HTML URL</a:t>
            </a:r>
          </a:p>
          <a:p>
            <a:r>
              <a:rPr lang="en-US" sz="1801" dirty="0"/>
              <a:t>Http://localhost:8080/studentsApp/index.html</a:t>
            </a:r>
          </a:p>
          <a:p>
            <a:endParaRPr lang="en-US" sz="1801" dirty="0"/>
          </a:p>
          <a:p>
            <a:r>
              <a:rPr lang="en-US" sz="1801" b="1" u="sng" dirty="0"/>
              <a:t>Servlet URL</a:t>
            </a:r>
          </a:p>
          <a:p>
            <a:r>
              <a:rPr lang="en-US" sz="1801" dirty="0"/>
              <a:t>Http://localhost:8080/studentsApp/currentDate</a:t>
            </a:r>
          </a:p>
        </p:txBody>
      </p:sp>
    </p:spTree>
    <p:extLst>
      <p:ext uri="{BB962C8B-B14F-4D97-AF65-F5344CB8AC3E}">
        <p14:creationId xmlns:p14="http://schemas.microsoft.com/office/powerpoint/2010/main" val="34202605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9" y="912489"/>
            <a:ext cx="1080121" cy="1080121"/>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4209" y="906862"/>
            <a:ext cx="1080121" cy="1080121"/>
          </a:xfrm>
          <a:prstGeom prst="rect">
            <a:avLst/>
          </a:prstGeom>
        </p:spPr>
      </p:pic>
      <p:cxnSp>
        <p:nvCxnSpPr>
          <p:cNvPr id="8" name="Straight Connector 7"/>
          <p:cNvCxnSpPr>
            <a:stCxn id="4" idx="2"/>
          </p:cNvCxnSpPr>
          <p:nvPr/>
        </p:nvCxnSpPr>
        <p:spPr>
          <a:xfrm>
            <a:off x="1223628" y="1992609"/>
            <a:ext cx="0" cy="4028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 idx="2"/>
          </p:cNvCxnSpPr>
          <p:nvPr/>
        </p:nvCxnSpPr>
        <p:spPr>
          <a:xfrm>
            <a:off x="6984268" y="1986982"/>
            <a:ext cx="0" cy="389029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3"/>
            <a:endCxn id="5" idx="1"/>
          </p:cNvCxnSpPr>
          <p:nvPr/>
        </p:nvCxnSpPr>
        <p:spPr>
          <a:xfrm flipV="1">
            <a:off x="1763689" y="1446924"/>
            <a:ext cx="4680521" cy="56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4" name="Straight Arrow Connector 13"/>
          <p:cNvCxnSpPr/>
          <p:nvPr/>
        </p:nvCxnSpPr>
        <p:spPr>
          <a:xfrm flipH="1">
            <a:off x="1223628" y="2492897"/>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5" name="Flowchart: Connector 14"/>
          <p:cNvSpPr/>
          <p:nvPr/>
        </p:nvSpPr>
        <p:spPr>
          <a:xfrm>
            <a:off x="638269" y="232014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6" name="TextBox 15"/>
          <p:cNvSpPr txBox="1"/>
          <p:nvPr/>
        </p:nvSpPr>
        <p:spPr>
          <a:xfrm>
            <a:off x="3021790" y="1055524"/>
            <a:ext cx="2213811" cy="369460"/>
          </a:xfrm>
          <a:prstGeom prst="rect">
            <a:avLst/>
          </a:prstGeom>
          <a:noFill/>
        </p:spPr>
        <p:txBody>
          <a:bodyPr wrap="none" rtlCol="0">
            <a:spAutoFit/>
          </a:bodyPr>
          <a:lstStyle/>
          <a:p>
            <a:r>
              <a:rPr lang="en-US" sz="1801" dirty="0"/>
              <a:t>Request for 1000/- </a:t>
            </a:r>
            <a:r>
              <a:rPr lang="en-US" sz="1801" dirty="0" err="1"/>
              <a:t>Rs</a:t>
            </a:r>
            <a:endParaRPr lang="en-US" sz="1801" dirty="0"/>
          </a:p>
        </p:txBody>
      </p:sp>
      <p:sp>
        <p:nvSpPr>
          <p:cNvPr id="17" name="TextBox 16"/>
          <p:cNvSpPr txBox="1"/>
          <p:nvPr/>
        </p:nvSpPr>
        <p:spPr>
          <a:xfrm>
            <a:off x="2523867" y="2101498"/>
            <a:ext cx="3231141" cy="369460"/>
          </a:xfrm>
          <a:prstGeom prst="rect">
            <a:avLst/>
          </a:prstGeom>
          <a:noFill/>
        </p:spPr>
        <p:txBody>
          <a:bodyPr wrap="none" rtlCol="0">
            <a:spAutoFit/>
          </a:bodyPr>
          <a:lstStyle/>
          <a:p>
            <a:r>
              <a:rPr lang="en-US" sz="1801" b="1" dirty="0"/>
              <a:t>Reject</a:t>
            </a:r>
            <a:r>
              <a:rPr lang="en-US" sz="1801" dirty="0"/>
              <a:t> the Request by telling </a:t>
            </a:r>
            <a:r>
              <a:rPr lang="en-US" sz="1801" b="1" dirty="0"/>
              <a:t>NO</a:t>
            </a:r>
          </a:p>
        </p:txBody>
      </p:sp>
      <p:cxnSp>
        <p:nvCxnSpPr>
          <p:cNvPr id="19" name="Straight Arrow Connector 18"/>
          <p:cNvCxnSpPr/>
          <p:nvPr/>
        </p:nvCxnSpPr>
        <p:spPr>
          <a:xfrm flipH="1">
            <a:off x="1213548" y="3342433"/>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0" name="Flowchart: Connector 19"/>
          <p:cNvSpPr/>
          <p:nvPr/>
        </p:nvSpPr>
        <p:spPr>
          <a:xfrm>
            <a:off x="632724" y="315550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dirty="0"/>
              <a:t>2</a:t>
            </a:r>
          </a:p>
        </p:txBody>
      </p:sp>
      <p:sp>
        <p:nvSpPr>
          <p:cNvPr id="22" name="TextBox 21"/>
          <p:cNvSpPr txBox="1"/>
          <p:nvPr/>
        </p:nvSpPr>
        <p:spPr>
          <a:xfrm>
            <a:off x="2523868" y="2958925"/>
            <a:ext cx="3376117" cy="369460"/>
          </a:xfrm>
          <a:prstGeom prst="rect">
            <a:avLst/>
          </a:prstGeom>
          <a:noFill/>
        </p:spPr>
        <p:txBody>
          <a:bodyPr wrap="none" rtlCol="0">
            <a:spAutoFit/>
          </a:bodyPr>
          <a:lstStyle/>
          <a:p>
            <a:r>
              <a:rPr lang="en-US" sz="1801" b="1" dirty="0"/>
              <a:t>Accept</a:t>
            </a:r>
            <a:r>
              <a:rPr lang="en-US" sz="1801" dirty="0"/>
              <a:t> he Request &amp; give </a:t>
            </a:r>
            <a:r>
              <a:rPr lang="en-US" sz="1801" b="1" dirty="0"/>
              <a:t>1000 </a:t>
            </a:r>
            <a:r>
              <a:rPr lang="en-US" sz="1801" b="1" dirty="0" err="1"/>
              <a:t>Rs</a:t>
            </a:r>
            <a:endParaRPr lang="en-US" sz="1801" b="1" dirty="0"/>
          </a:p>
        </p:txBody>
      </p:sp>
      <p:cxnSp>
        <p:nvCxnSpPr>
          <p:cNvPr id="26" name="Straight Arrow Connector 25"/>
          <p:cNvCxnSpPr/>
          <p:nvPr/>
        </p:nvCxnSpPr>
        <p:spPr>
          <a:xfrm flipH="1">
            <a:off x="1192388" y="4275034"/>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7" name="Flowchart: Connector 26"/>
          <p:cNvSpPr/>
          <p:nvPr/>
        </p:nvSpPr>
        <p:spPr>
          <a:xfrm>
            <a:off x="611563" y="4091613"/>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dirty="0"/>
              <a:t>3</a:t>
            </a:r>
          </a:p>
        </p:txBody>
      </p:sp>
      <p:sp>
        <p:nvSpPr>
          <p:cNvPr id="28" name="TextBox 27"/>
          <p:cNvSpPr txBox="1"/>
          <p:nvPr/>
        </p:nvSpPr>
        <p:spPr>
          <a:xfrm>
            <a:off x="2530793" y="3654282"/>
            <a:ext cx="3175100" cy="646587"/>
          </a:xfrm>
          <a:prstGeom prst="rect">
            <a:avLst/>
          </a:prstGeom>
          <a:noFill/>
        </p:spPr>
        <p:txBody>
          <a:bodyPr wrap="none" rtlCol="0">
            <a:spAutoFit/>
          </a:bodyPr>
          <a:lstStyle/>
          <a:p>
            <a:r>
              <a:rPr lang="en-US" sz="1801" b="1" dirty="0"/>
              <a:t>Redirect</a:t>
            </a:r>
            <a:r>
              <a:rPr lang="en-US" sz="1801" dirty="0"/>
              <a:t> the Request by </a:t>
            </a:r>
          </a:p>
          <a:p>
            <a:r>
              <a:rPr lang="en-US" sz="1801" dirty="0"/>
              <a:t>Referring another </a:t>
            </a:r>
            <a:r>
              <a:rPr lang="en-US" sz="1801" b="1" dirty="0"/>
              <a:t>Person Name</a:t>
            </a:r>
          </a:p>
        </p:txBody>
      </p:sp>
      <p:cxnSp>
        <p:nvCxnSpPr>
          <p:cNvPr id="29" name="Straight Arrow Connector 28"/>
          <p:cNvCxnSpPr/>
          <p:nvPr/>
        </p:nvCxnSpPr>
        <p:spPr>
          <a:xfrm flipH="1">
            <a:off x="1208140" y="5416490"/>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0" name="Flowchart: Connector 29"/>
          <p:cNvSpPr/>
          <p:nvPr/>
        </p:nvSpPr>
        <p:spPr>
          <a:xfrm>
            <a:off x="627179" y="524374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dirty="0"/>
              <a:t>4</a:t>
            </a:r>
          </a:p>
        </p:txBody>
      </p:sp>
      <p:sp>
        <p:nvSpPr>
          <p:cNvPr id="31" name="TextBox 30"/>
          <p:cNvSpPr txBox="1"/>
          <p:nvPr/>
        </p:nvSpPr>
        <p:spPr>
          <a:xfrm>
            <a:off x="1684110" y="4723423"/>
            <a:ext cx="4939750" cy="646587"/>
          </a:xfrm>
          <a:prstGeom prst="rect">
            <a:avLst/>
          </a:prstGeom>
          <a:noFill/>
        </p:spPr>
        <p:txBody>
          <a:bodyPr wrap="none" rtlCol="0">
            <a:spAutoFit/>
          </a:bodyPr>
          <a:lstStyle/>
          <a:p>
            <a:r>
              <a:rPr lang="en-US" sz="1801" dirty="0"/>
              <a:t>Take the help of your </a:t>
            </a:r>
            <a:r>
              <a:rPr lang="en-US" sz="1801" b="1" dirty="0"/>
              <a:t>another friend </a:t>
            </a:r>
          </a:p>
          <a:p>
            <a:r>
              <a:rPr lang="en-US" sz="1801" dirty="0"/>
              <a:t>&amp; </a:t>
            </a:r>
            <a:r>
              <a:rPr lang="en-US" sz="1801" b="1" dirty="0"/>
              <a:t>fulfill your friend request </a:t>
            </a:r>
            <a:r>
              <a:rPr lang="en-US" sz="1801" dirty="0"/>
              <a:t>(Forward the Request)</a:t>
            </a:r>
          </a:p>
        </p:txBody>
      </p:sp>
      <p:sp>
        <p:nvSpPr>
          <p:cNvPr id="34" name="TextBox 33"/>
          <p:cNvSpPr txBox="1"/>
          <p:nvPr/>
        </p:nvSpPr>
        <p:spPr>
          <a:xfrm>
            <a:off x="539255" y="534936"/>
            <a:ext cx="1275349" cy="369460"/>
          </a:xfrm>
          <a:prstGeom prst="rect">
            <a:avLst/>
          </a:prstGeom>
          <a:noFill/>
        </p:spPr>
        <p:txBody>
          <a:bodyPr wrap="none" rtlCol="0">
            <a:spAutoFit/>
          </a:bodyPr>
          <a:lstStyle/>
          <a:p>
            <a:r>
              <a:rPr lang="en-US" sz="1801" b="1" dirty="0"/>
              <a:t>Your Friend</a:t>
            </a:r>
          </a:p>
        </p:txBody>
      </p:sp>
      <p:sp>
        <p:nvSpPr>
          <p:cNvPr id="35" name="TextBox 34"/>
          <p:cNvSpPr txBox="1"/>
          <p:nvPr/>
        </p:nvSpPr>
        <p:spPr>
          <a:xfrm>
            <a:off x="6717691" y="504116"/>
            <a:ext cx="533159" cy="369460"/>
          </a:xfrm>
          <a:prstGeom prst="rect">
            <a:avLst/>
          </a:prstGeom>
          <a:noFill/>
        </p:spPr>
        <p:txBody>
          <a:bodyPr wrap="none" rtlCol="0">
            <a:spAutoFit/>
          </a:bodyPr>
          <a:lstStyle/>
          <a:p>
            <a:r>
              <a:rPr lang="en-US" sz="1801" b="1" dirty="0"/>
              <a:t>You</a:t>
            </a:r>
          </a:p>
        </p:txBody>
      </p:sp>
    </p:spTree>
    <p:extLst>
      <p:ext uri="{BB962C8B-B14F-4D97-AF65-F5344CB8AC3E}">
        <p14:creationId xmlns:p14="http://schemas.microsoft.com/office/powerpoint/2010/main" val="3821417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271" y="1504322"/>
            <a:ext cx="1080121" cy="10801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5551" y="1310567"/>
            <a:ext cx="1080121" cy="1080121"/>
          </a:xfrm>
          <a:prstGeom prst="rect">
            <a:avLst/>
          </a:prstGeom>
        </p:spPr>
      </p:pic>
      <p:cxnSp>
        <p:nvCxnSpPr>
          <p:cNvPr id="12" name="Straight Arrow Connector 11"/>
          <p:cNvCxnSpPr/>
          <p:nvPr/>
        </p:nvCxnSpPr>
        <p:spPr>
          <a:xfrm flipV="1">
            <a:off x="2073175" y="1300120"/>
            <a:ext cx="4680521" cy="56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3331277" y="908721"/>
            <a:ext cx="2213811" cy="369460"/>
          </a:xfrm>
          <a:prstGeom prst="rect">
            <a:avLst/>
          </a:prstGeom>
          <a:noFill/>
        </p:spPr>
        <p:txBody>
          <a:bodyPr wrap="none" rtlCol="0">
            <a:spAutoFit/>
          </a:bodyPr>
          <a:lstStyle/>
          <a:p>
            <a:r>
              <a:rPr lang="en-US" sz="1801" dirty="0"/>
              <a:t>Request for 1000/- </a:t>
            </a:r>
            <a:r>
              <a:rPr lang="en-US" sz="1801" dirty="0" err="1"/>
              <a:t>Rs</a:t>
            </a:r>
            <a:endParaRPr lang="en-US" sz="1801" dirty="0"/>
          </a:p>
        </p:txBody>
      </p:sp>
      <p:cxnSp>
        <p:nvCxnSpPr>
          <p:cNvPr id="26" name="Straight Arrow Connector 25"/>
          <p:cNvCxnSpPr/>
          <p:nvPr/>
        </p:nvCxnSpPr>
        <p:spPr>
          <a:xfrm flipH="1">
            <a:off x="2073175" y="2569629"/>
            <a:ext cx="468052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8" name="TextBox 27"/>
          <p:cNvSpPr txBox="1"/>
          <p:nvPr/>
        </p:nvSpPr>
        <p:spPr>
          <a:xfrm>
            <a:off x="2840279" y="1635269"/>
            <a:ext cx="3228000" cy="923714"/>
          </a:xfrm>
          <a:prstGeom prst="rect">
            <a:avLst/>
          </a:prstGeom>
          <a:noFill/>
        </p:spPr>
        <p:txBody>
          <a:bodyPr wrap="none" rtlCol="0">
            <a:spAutoFit/>
          </a:bodyPr>
          <a:lstStyle/>
          <a:p>
            <a:r>
              <a:rPr lang="en-US" sz="1801" b="1" dirty="0"/>
              <a:t>Redirect</a:t>
            </a:r>
            <a:r>
              <a:rPr lang="en-US" sz="1801" dirty="0"/>
              <a:t> the Request by </a:t>
            </a:r>
          </a:p>
          <a:p>
            <a:r>
              <a:rPr lang="en-US" sz="1801" dirty="0"/>
              <a:t>Referring another </a:t>
            </a:r>
            <a:r>
              <a:rPr lang="en-US" sz="1801" b="1" dirty="0"/>
              <a:t>Person Name </a:t>
            </a:r>
          </a:p>
          <a:p>
            <a:r>
              <a:rPr lang="en-US" sz="1801" dirty="0"/>
              <a:t>let say person ABC</a:t>
            </a:r>
            <a:endParaRPr lang="en-US" sz="1801" b="1" dirty="0"/>
          </a:p>
        </p:txBody>
      </p:sp>
      <p:sp>
        <p:nvSpPr>
          <p:cNvPr id="23" name="TextBox 22"/>
          <p:cNvSpPr txBox="1"/>
          <p:nvPr/>
        </p:nvSpPr>
        <p:spPr>
          <a:xfrm>
            <a:off x="669462" y="1111793"/>
            <a:ext cx="1275349" cy="369460"/>
          </a:xfrm>
          <a:prstGeom prst="rect">
            <a:avLst/>
          </a:prstGeom>
          <a:noFill/>
        </p:spPr>
        <p:txBody>
          <a:bodyPr wrap="none" rtlCol="0">
            <a:spAutoFit/>
          </a:bodyPr>
          <a:lstStyle/>
          <a:p>
            <a:r>
              <a:rPr lang="en-US" sz="1801" b="1" dirty="0"/>
              <a:t>Your Friend</a:t>
            </a:r>
          </a:p>
        </p:txBody>
      </p:sp>
      <p:sp>
        <p:nvSpPr>
          <p:cNvPr id="24" name="TextBox 23"/>
          <p:cNvSpPr txBox="1"/>
          <p:nvPr/>
        </p:nvSpPr>
        <p:spPr>
          <a:xfrm>
            <a:off x="7079033" y="923661"/>
            <a:ext cx="533159" cy="369460"/>
          </a:xfrm>
          <a:prstGeom prst="rect">
            <a:avLst/>
          </a:prstGeom>
          <a:noFill/>
        </p:spPr>
        <p:txBody>
          <a:bodyPr wrap="none" rtlCol="0">
            <a:spAutoFit/>
          </a:bodyPr>
          <a:lstStyle/>
          <a:p>
            <a:r>
              <a:rPr lang="en-US" sz="1801" b="1" dirty="0"/>
              <a:t>You</a:t>
            </a: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0273" y="4365104"/>
            <a:ext cx="1080121" cy="1080121"/>
          </a:xfrm>
          <a:prstGeom prst="rect">
            <a:avLst/>
          </a:prstGeom>
        </p:spPr>
      </p:pic>
      <p:cxnSp>
        <p:nvCxnSpPr>
          <p:cNvPr id="32" name="Straight Arrow Connector 31"/>
          <p:cNvCxnSpPr/>
          <p:nvPr/>
        </p:nvCxnSpPr>
        <p:spPr>
          <a:xfrm flipV="1">
            <a:off x="2073175" y="4530406"/>
            <a:ext cx="4680521" cy="56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3" name="TextBox 32"/>
          <p:cNvSpPr txBox="1"/>
          <p:nvPr/>
        </p:nvSpPr>
        <p:spPr>
          <a:xfrm>
            <a:off x="2332441" y="3778008"/>
            <a:ext cx="4211474" cy="646587"/>
          </a:xfrm>
          <a:prstGeom prst="rect">
            <a:avLst/>
          </a:prstGeom>
          <a:noFill/>
        </p:spPr>
        <p:txBody>
          <a:bodyPr wrap="none" rtlCol="0">
            <a:spAutoFit/>
          </a:bodyPr>
          <a:lstStyle/>
          <a:p>
            <a:r>
              <a:rPr lang="en-US" sz="1801" dirty="0"/>
              <a:t>Now Your Friend make a </a:t>
            </a:r>
            <a:r>
              <a:rPr lang="en-US" sz="1801" b="1" dirty="0"/>
              <a:t>New Request </a:t>
            </a:r>
          </a:p>
          <a:p>
            <a:r>
              <a:rPr lang="en-US" sz="1801" dirty="0"/>
              <a:t>for 1000/- </a:t>
            </a:r>
            <a:r>
              <a:rPr lang="en-US" sz="1801" dirty="0" err="1"/>
              <a:t>Rs</a:t>
            </a:r>
            <a:r>
              <a:rPr lang="en-US" sz="1801" dirty="0"/>
              <a:t> to the person referred by you</a:t>
            </a:r>
          </a:p>
        </p:txBody>
      </p:sp>
      <p:sp>
        <p:nvSpPr>
          <p:cNvPr id="34" name="Flowchart: Connector 33"/>
          <p:cNvSpPr/>
          <p:nvPr/>
        </p:nvSpPr>
        <p:spPr>
          <a:xfrm>
            <a:off x="2073177" y="1795922"/>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cxnSp>
        <p:nvCxnSpPr>
          <p:cNvPr id="35" name="Straight Arrow Connector 34"/>
          <p:cNvCxnSpPr/>
          <p:nvPr/>
        </p:nvCxnSpPr>
        <p:spPr>
          <a:xfrm flipH="1" flipV="1">
            <a:off x="2169989" y="5367870"/>
            <a:ext cx="4583707" cy="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6" name="TextBox 35"/>
          <p:cNvSpPr txBox="1"/>
          <p:nvPr/>
        </p:nvSpPr>
        <p:spPr>
          <a:xfrm>
            <a:off x="2840280" y="4962453"/>
            <a:ext cx="3392020" cy="369460"/>
          </a:xfrm>
          <a:prstGeom prst="rect">
            <a:avLst/>
          </a:prstGeom>
          <a:noFill/>
        </p:spPr>
        <p:txBody>
          <a:bodyPr wrap="square" rtlCol="0">
            <a:spAutoFit/>
          </a:bodyPr>
          <a:lstStyle/>
          <a:p>
            <a:r>
              <a:rPr lang="en-US" sz="1801" b="1" dirty="0"/>
              <a:t>Accept</a:t>
            </a:r>
            <a:r>
              <a:rPr lang="en-US" sz="1801" dirty="0"/>
              <a:t> he Request &amp; give </a:t>
            </a:r>
            <a:r>
              <a:rPr lang="en-US" sz="1801" b="1" dirty="0"/>
              <a:t>1000 </a:t>
            </a:r>
            <a:r>
              <a:rPr lang="en-US" sz="1801" b="1" dirty="0" err="1"/>
              <a:t>Rs</a:t>
            </a:r>
            <a:endParaRPr lang="en-US" sz="1801" b="1" dirty="0"/>
          </a:p>
        </p:txBody>
      </p:sp>
      <p:sp>
        <p:nvSpPr>
          <p:cNvPr id="37" name="Flowchart: Connector 36"/>
          <p:cNvSpPr/>
          <p:nvPr/>
        </p:nvSpPr>
        <p:spPr>
          <a:xfrm>
            <a:off x="2164146" y="4779200"/>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521" y="4365104"/>
            <a:ext cx="1080121" cy="1080121"/>
          </a:xfrm>
          <a:prstGeom prst="rect">
            <a:avLst/>
          </a:prstGeom>
        </p:spPr>
      </p:pic>
      <p:sp>
        <p:nvSpPr>
          <p:cNvPr id="39" name="TextBox 38"/>
          <p:cNvSpPr txBox="1"/>
          <p:nvPr/>
        </p:nvSpPr>
        <p:spPr>
          <a:xfrm>
            <a:off x="664710" y="3972573"/>
            <a:ext cx="1275349" cy="369460"/>
          </a:xfrm>
          <a:prstGeom prst="rect">
            <a:avLst/>
          </a:prstGeom>
          <a:noFill/>
        </p:spPr>
        <p:txBody>
          <a:bodyPr wrap="none" rtlCol="0">
            <a:spAutoFit/>
          </a:bodyPr>
          <a:lstStyle/>
          <a:p>
            <a:r>
              <a:rPr lang="en-US" sz="1801" b="1" dirty="0"/>
              <a:t>Your Friend</a:t>
            </a:r>
          </a:p>
        </p:txBody>
      </p:sp>
      <p:sp>
        <p:nvSpPr>
          <p:cNvPr id="40" name="TextBox 39"/>
          <p:cNvSpPr txBox="1"/>
          <p:nvPr/>
        </p:nvSpPr>
        <p:spPr>
          <a:xfrm>
            <a:off x="7293755" y="3972573"/>
            <a:ext cx="575799" cy="369460"/>
          </a:xfrm>
          <a:prstGeom prst="rect">
            <a:avLst/>
          </a:prstGeom>
          <a:noFill/>
        </p:spPr>
        <p:txBody>
          <a:bodyPr wrap="none" rtlCol="0">
            <a:spAutoFit/>
          </a:bodyPr>
          <a:lstStyle/>
          <a:p>
            <a:r>
              <a:rPr lang="en-US" sz="1801" b="1" dirty="0"/>
              <a:t>ABC</a:t>
            </a:r>
          </a:p>
        </p:txBody>
      </p:sp>
    </p:spTree>
    <p:extLst>
      <p:ext uri="{BB962C8B-B14F-4D97-AF65-F5344CB8AC3E}">
        <p14:creationId xmlns:p14="http://schemas.microsoft.com/office/powerpoint/2010/main" val="22981996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342" y="1373259"/>
            <a:ext cx="1080121" cy="10801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24" y="1310567"/>
            <a:ext cx="1080121" cy="1080121"/>
          </a:xfrm>
          <a:prstGeom prst="rect">
            <a:avLst/>
          </a:prstGeom>
        </p:spPr>
      </p:pic>
      <p:cxnSp>
        <p:nvCxnSpPr>
          <p:cNvPr id="12" name="Straight Arrow Connector 11"/>
          <p:cNvCxnSpPr/>
          <p:nvPr/>
        </p:nvCxnSpPr>
        <p:spPr>
          <a:xfrm flipV="1">
            <a:off x="1676557" y="1292995"/>
            <a:ext cx="3255484" cy="1275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2051723" y="936411"/>
            <a:ext cx="2213811" cy="369460"/>
          </a:xfrm>
          <a:prstGeom prst="rect">
            <a:avLst/>
          </a:prstGeom>
          <a:noFill/>
        </p:spPr>
        <p:txBody>
          <a:bodyPr wrap="none" rtlCol="0">
            <a:spAutoFit/>
          </a:bodyPr>
          <a:lstStyle/>
          <a:p>
            <a:r>
              <a:rPr lang="en-US" sz="1801" dirty="0"/>
              <a:t>Request for 1000/- </a:t>
            </a:r>
            <a:r>
              <a:rPr lang="en-US" sz="1801" dirty="0" err="1"/>
              <a:t>Rs</a:t>
            </a:r>
            <a:endParaRPr lang="en-US" sz="1801" dirty="0"/>
          </a:p>
        </p:txBody>
      </p:sp>
      <p:sp>
        <p:nvSpPr>
          <p:cNvPr id="28" name="TextBox 27"/>
          <p:cNvSpPr txBox="1"/>
          <p:nvPr/>
        </p:nvSpPr>
        <p:spPr>
          <a:xfrm>
            <a:off x="5492692" y="2912458"/>
            <a:ext cx="3489160" cy="1477969"/>
          </a:xfrm>
          <a:prstGeom prst="rect">
            <a:avLst/>
          </a:prstGeom>
          <a:noFill/>
        </p:spPr>
        <p:txBody>
          <a:bodyPr wrap="none" rtlCol="0">
            <a:spAutoFit/>
          </a:bodyPr>
          <a:lstStyle/>
          <a:p>
            <a:r>
              <a:rPr lang="en-US" sz="1801" dirty="0"/>
              <a:t>You may not have the Money. </a:t>
            </a:r>
          </a:p>
          <a:p>
            <a:r>
              <a:rPr lang="en-US" sz="1801" dirty="0"/>
              <a:t>But you want to fulfill your </a:t>
            </a:r>
          </a:p>
          <a:p>
            <a:r>
              <a:rPr lang="en-US" sz="1801" dirty="0"/>
              <a:t>friend request. Hence you take the </a:t>
            </a:r>
          </a:p>
          <a:p>
            <a:r>
              <a:rPr lang="en-US" sz="1801" dirty="0"/>
              <a:t>help of you own friend </a:t>
            </a:r>
          </a:p>
          <a:p>
            <a:r>
              <a:rPr lang="en-US" sz="1801" b="1" dirty="0"/>
              <a:t>(Forward the Request)</a:t>
            </a:r>
          </a:p>
        </p:txBody>
      </p:sp>
      <p:sp>
        <p:nvSpPr>
          <p:cNvPr id="23" name="TextBox 22"/>
          <p:cNvSpPr txBox="1"/>
          <p:nvPr/>
        </p:nvSpPr>
        <p:spPr>
          <a:xfrm>
            <a:off x="323531" y="980728"/>
            <a:ext cx="1275349" cy="369460"/>
          </a:xfrm>
          <a:prstGeom prst="rect">
            <a:avLst/>
          </a:prstGeom>
          <a:noFill/>
        </p:spPr>
        <p:txBody>
          <a:bodyPr wrap="none" rtlCol="0">
            <a:spAutoFit/>
          </a:bodyPr>
          <a:lstStyle/>
          <a:p>
            <a:r>
              <a:rPr lang="en-US" sz="1801" b="1" dirty="0"/>
              <a:t>Your Friend</a:t>
            </a:r>
          </a:p>
        </p:txBody>
      </p:sp>
      <p:sp>
        <p:nvSpPr>
          <p:cNvPr id="24" name="TextBox 23"/>
          <p:cNvSpPr txBox="1"/>
          <p:nvPr/>
        </p:nvSpPr>
        <p:spPr>
          <a:xfrm>
            <a:off x="5061508" y="923661"/>
            <a:ext cx="533159" cy="369460"/>
          </a:xfrm>
          <a:prstGeom prst="rect">
            <a:avLst/>
          </a:prstGeom>
          <a:noFill/>
        </p:spPr>
        <p:txBody>
          <a:bodyPr wrap="none" rtlCol="0">
            <a:spAutoFit/>
          </a:bodyPr>
          <a:lstStyle/>
          <a:p>
            <a:r>
              <a:rPr lang="en-US" sz="1801" b="1" dirty="0"/>
              <a:t>You</a:t>
            </a: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9343" y="5373216"/>
            <a:ext cx="1080121" cy="1080121"/>
          </a:xfrm>
          <a:prstGeom prst="rect">
            <a:avLst/>
          </a:prstGeom>
        </p:spPr>
      </p:pic>
      <p:sp>
        <p:nvSpPr>
          <p:cNvPr id="36" name="TextBox 35"/>
          <p:cNvSpPr txBox="1"/>
          <p:nvPr/>
        </p:nvSpPr>
        <p:spPr>
          <a:xfrm>
            <a:off x="3268674" y="3345824"/>
            <a:ext cx="2092562" cy="646587"/>
          </a:xfrm>
          <a:prstGeom prst="rect">
            <a:avLst/>
          </a:prstGeom>
          <a:noFill/>
        </p:spPr>
        <p:txBody>
          <a:bodyPr wrap="square" rtlCol="0">
            <a:spAutoFit/>
          </a:bodyPr>
          <a:lstStyle/>
          <a:p>
            <a:r>
              <a:rPr lang="en-US" sz="1801" b="1" dirty="0"/>
              <a:t>Accept</a:t>
            </a:r>
            <a:r>
              <a:rPr lang="en-US" sz="1801" dirty="0"/>
              <a:t> he Request </a:t>
            </a:r>
          </a:p>
          <a:p>
            <a:r>
              <a:rPr lang="en-US" sz="1801" dirty="0"/>
              <a:t>&amp; give </a:t>
            </a:r>
            <a:r>
              <a:rPr lang="en-US" sz="1801" b="1" dirty="0"/>
              <a:t>1000 </a:t>
            </a:r>
            <a:r>
              <a:rPr lang="en-US" sz="1801" b="1" dirty="0" err="1"/>
              <a:t>Rs</a:t>
            </a:r>
            <a:endParaRPr lang="en-US" sz="1801" b="1" dirty="0"/>
          </a:p>
        </p:txBody>
      </p:sp>
      <p:sp>
        <p:nvSpPr>
          <p:cNvPr id="40" name="TextBox 39"/>
          <p:cNvSpPr txBox="1"/>
          <p:nvPr/>
        </p:nvSpPr>
        <p:spPr>
          <a:xfrm>
            <a:off x="5061508" y="5003884"/>
            <a:ext cx="575799" cy="369460"/>
          </a:xfrm>
          <a:prstGeom prst="rect">
            <a:avLst/>
          </a:prstGeom>
          <a:noFill/>
        </p:spPr>
        <p:txBody>
          <a:bodyPr wrap="square" rtlCol="0">
            <a:spAutoFit/>
          </a:bodyPr>
          <a:lstStyle/>
          <a:p>
            <a:r>
              <a:rPr lang="en-US" sz="1801" b="1" dirty="0"/>
              <a:t>ABC</a:t>
            </a:r>
          </a:p>
        </p:txBody>
      </p:sp>
      <p:cxnSp>
        <p:nvCxnSpPr>
          <p:cNvPr id="3" name="Straight Arrow Connector 2"/>
          <p:cNvCxnSpPr>
            <a:stCxn id="5" idx="2"/>
            <a:endCxn id="40" idx="0"/>
          </p:cNvCxnSpPr>
          <p:nvPr/>
        </p:nvCxnSpPr>
        <p:spPr>
          <a:xfrm>
            <a:off x="5328085" y="2390688"/>
            <a:ext cx="21323" cy="261319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1676557" y="2390685"/>
            <a:ext cx="3255484"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0" name="TextBox 29"/>
          <p:cNvSpPr txBox="1"/>
          <p:nvPr/>
        </p:nvSpPr>
        <p:spPr>
          <a:xfrm>
            <a:off x="1878048" y="1511556"/>
            <a:ext cx="3072453" cy="923714"/>
          </a:xfrm>
          <a:prstGeom prst="rect">
            <a:avLst/>
          </a:prstGeom>
          <a:noFill/>
        </p:spPr>
        <p:txBody>
          <a:bodyPr wrap="square" rtlCol="0">
            <a:spAutoFit/>
          </a:bodyPr>
          <a:lstStyle/>
          <a:p>
            <a:r>
              <a:rPr lang="en-US" sz="1801" dirty="0"/>
              <a:t>Your friend gets the Money but </a:t>
            </a:r>
            <a:r>
              <a:rPr lang="en-US" sz="1801" b="1" dirty="0"/>
              <a:t>he will not be aware of what went behind the scene</a:t>
            </a:r>
          </a:p>
        </p:txBody>
      </p:sp>
      <p:sp>
        <p:nvSpPr>
          <p:cNvPr id="31" name="Flowchart: Connector 30"/>
          <p:cNvSpPr/>
          <p:nvPr/>
        </p:nvSpPr>
        <p:spPr>
          <a:xfrm>
            <a:off x="1500466" y="171978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Tree>
    <p:extLst>
      <p:ext uri="{BB962C8B-B14F-4D97-AF65-F5344CB8AC3E}">
        <p14:creationId xmlns:p14="http://schemas.microsoft.com/office/powerpoint/2010/main" val="6657797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30628" y="330916"/>
            <a:ext cx="2016224" cy="504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Tomcat Server</a:t>
            </a:r>
          </a:p>
        </p:txBody>
      </p:sp>
      <p:sp>
        <p:nvSpPr>
          <p:cNvPr id="5" name="TextBox 4"/>
          <p:cNvSpPr txBox="1"/>
          <p:nvPr/>
        </p:nvSpPr>
        <p:spPr>
          <a:xfrm>
            <a:off x="5159898" y="188641"/>
            <a:ext cx="1861407" cy="923714"/>
          </a:xfrm>
          <a:prstGeom prst="rect">
            <a:avLst/>
          </a:prstGeom>
          <a:noFill/>
        </p:spPr>
        <p:txBody>
          <a:bodyPr wrap="none" rtlCol="0">
            <a:spAutoFit/>
          </a:bodyPr>
          <a:lstStyle/>
          <a:p>
            <a:pPr algn="ctr"/>
            <a:r>
              <a:rPr lang="en-US" sz="1801" dirty="0"/>
              <a:t>web.xml</a:t>
            </a:r>
          </a:p>
          <a:p>
            <a:pPr algn="ctr"/>
            <a:r>
              <a:rPr lang="en-US" sz="1801" dirty="0"/>
              <a:t>(Session Timeout)</a:t>
            </a:r>
          </a:p>
          <a:p>
            <a:pPr algn="ctr"/>
            <a:r>
              <a:rPr lang="en-US" sz="1801" b="1" dirty="0">
                <a:solidFill>
                  <a:srgbClr val="C00000"/>
                </a:solidFill>
              </a:rPr>
              <a:t>For ex : 30 Min</a:t>
            </a:r>
          </a:p>
        </p:txBody>
      </p:sp>
      <p:sp>
        <p:nvSpPr>
          <p:cNvPr id="8" name="Rounded Rectangle 7"/>
          <p:cNvSpPr/>
          <p:nvPr/>
        </p:nvSpPr>
        <p:spPr>
          <a:xfrm>
            <a:off x="1979714" y="2102623"/>
            <a:ext cx="1512169" cy="576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Application 1</a:t>
            </a:r>
          </a:p>
        </p:txBody>
      </p:sp>
      <p:sp>
        <p:nvSpPr>
          <p:cNvPr id="18" name="TextBox 17"/>
          <p:cNvSpPr txBox="1"/>
          <p:nvPr/>
        </p:nvSpPr>
        <p:spPr>
          <a:xfrm>
            <a:off x="5159898" y="1928991"/>
            <a:ext cx="1861407" cy="923714"/>
          </a:xfrm>
          <a:prstGeom prst="rect">
            <a:avLst/>
          </a:prstGeom>
          <a:noFill/>
        </p:spPr>
        <p:txBody>
          <a:bodyPr wrap="none" rtlCol="0">
            <a:spAutoFit/>
          </a:bodyPr>
          <a:lstStyle/>
          <a:p>
            <a:pPr algn="ctr"/>
            <a:r>
              <a:rPr lang="en-US" sz="1801" dirty="0"/>
              <a:t>web.xml</a:t>
            </a:r>
          </a:p>
          <a:p>
            <a:pPr algn="ctr"/>
            <a:r>
              <a:rPr lang="en-US" sz="1801" dirty="0"/>
              <a:t>(Session Timeout)</a:t>
            </a:r>
          </a:p>
          <a:p>
            <a:pPr algn="ctr"/>
            <a:r>
              <a:rPr lang="en-US" sz="1801" b="1" dirty="0">
                <a:solidFill>
                  <a:srgbClr val="C00000"/>
                </a:solidFill>
              </a:rPr>
              <a:t>For ex : 15 Min</a:t>
            </a:r>
          </a:p>
        </p:txBody>
      </p:sp>
      <p:sp>
        <p:nvSpPr>
          <p:cNvPr id="20" name="Rounded Rectangle 19"/>
          <p:cNvSpPr/>
          <p:nvPr/>
        </p:nvSpPr>
        <p:spPr>
          <a:xfrm>
            <a:off x="3707904" y="4005064"/>
            <a:ext cx="864096" cy="576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P1</a:t>
            </a:r>
          </a:p>
        </p:txBody>
      </p:sp>
      <p:cxnSp>
        <p:nvCxnSpPr>
          <p:cNvPr id="22" name="Elbow Connector 21"/>
          <p:cNvCxnSpPr>
            <a:stCxn id="8" idx="2"/>
            <a:endCxn id="20" idx="1"/>
          </p:cNvCxnSpPr>
          <p:nvPr/>
        </p:nvCxnSpPr>
        <p:spPr>
          <a:xfrm rot="16200000" flipH="1">
            <a:off x="2414649" y="2999838"/>
            <a:ext cx="1614409" cy="97210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4" idx="2"/>
            <a:endCxn id="8" idx="1"/>
          </p:cNvCxnSpPr>
          <p:nvPr/>
        </p:nvCxnSpPr>
        <p:spPr>
          <a:xfrm rot="16200000" flipH="1">
            <a:off x="931383" y="1342329"/>
            <a:ext cx="1555684" cy="54097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148067" y="3831432"/>
            <a:ext cx="1861407" cy="923714"/>
          </a:xfrm>
          <a:prstGeom prst="rect">
            <a:avLst/>
          </a:prstGeom>
          <a:noFill/>
        </p:spPr>
        <p:txBody>
          <a:bodyPr wrap="none" rtlCol="0">
            <a:spAutoFit/>
          </a:bodyPr>
          <a:lstStyle/>
          <a:p>
            <a:pPr algn="ctr"/>
            <a:r>
              <a:rPr lang="en-US" sz="1801" dirty="0"/>
              <a:t>web.xml</a:t>
            </a:r>
          </a:p>
          <a:p>
            <a:pPr algn="ctr"/>
            <a:r>
              <a:rPr lang="en-US" sz="1801" dirty="0"/>
              <a:t>(Session Timeout)</a:t>
            </a:r>
          </a:p>
          <a:p>
            <a:pPr algn="ctr"/>
            <a:r>
              <a:rPr lang="en-US" sz="1801" b="1" dirty="0">
                <a:solidFill>
                  <a:srgbClr val="C00000"/>
                </a:solidFill>
              </a:rPr>
              <a:t>For ex : 5Min</a:t>
            </a:r>
          </a:p>
        </p:txBody>
      </p:sp>
      <p:cxnSp>
        <p:nvCxnSpPr>
          <p:cNvPr id="37" name="Straight Arrow Connector 36"/>
          <p:cNvCxnSpPr/>
          <p:nvPr/>
        </p:nvCxnSpPr>
        <p:spPr>
          <a:xfrm flipH="1" flipV="1">
            <a:off x="7741387" y="188645"/>
            <a:ext cx="59145" cy="482453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0" name="TextBox 39"/>
          <p:cNvSpPr txBox="1"/>
          <p:nvPr/>
        </p:nvSpPr>
        <p:spPr>
          <a:xfrm rot="16200000">
            <a:off x="6707412" y="2158658"/>
            <a:ext cx="1717201" cy="369460"/>
          </a:xfrm>
          <a:prstGeom prst="rect">
            <a:avLst/>
          </a:prstGeom>
          <a:noFill/>
        </p:spPr>
        <p:txBody>
          <a:bodyPr wrap="none" rtlCol="0">
            <a:spAutoFit/>
          </a:bodyPr>
          <a:lstStyle/>
          <a:p>
            <a:r>
              <a:rPr lang="en-US" sz="1801" dirty="0">
                <a:solidFill>
                  <a:srgbClr val="C00000"/>
                </a:solidFill>
              </a:rPr>
              <a:t>Order of Priority</a:t>
            </a:r>
          </a:p>
        </p:txBody>
      </p:sp>
      <p:sp>
        <p:nvSpPr>
          <p:cNvPr id="41" name="TextBox 40"/>
          <p:cNvSpPr txBox="1"/>
          <p:nvPr/>
        </p:nvSpPr>
        <p:spPr>
          <a:xfrm>
            <a:off x="7944235" y="4108429"/>
            <a:ext cx="1152751" cy="369460"/>
          </a:xfrm>
          <a:prstGeom prst="rect">
            <a:avLst/>
          </a:prstGeom>
          <a:noFill/>
        </p:spPr>
        <p:txBody>
          <a:bodyPr wrap="none" rtlCol="0">
            <a:spAutoFit/>
          </a:bodyPr>
          <a:lstStyle/>
          <a:p>
            <a:r>
              <a:rPr lang="en-US" sz="1801" dirty="0"/>
              <a:t>1</a:t>
            </a:r>
            <a:r>
              <a:rPr lang="en-US" sz="1801" baseline="30000" dirty="0"/>
              <a:t>st</a:t>
            </a:r>
            <a:r>
              <a:rPr lang="en-US" sz="1801" dirty="0"/>
              <a:t> Priority</a:t>
            </a:r>
          </a:p>
        </p:txBody>
      </p:sp>
      <p:sp>
        <p:nvSpPr>
          <p:cNvPr id="42" name="TextBox 41"/>
          <p:cNvSpPr txBox="1"/>
          <p:nvPr/>
        </p:nvSpPr>
        <p:spPr>
          <a:xfrm>
            <a:off x="7956067" y="2158719"/>
            <a:ext cx="1202573" cy="369460"/>
          </a:xfrm>
          <a:prstGeom prst="rect">
            <a:avLst/>
          </a:prstGeom>
          <a:noFill/>
        </p:spPr>
        <p:txBody>
          <a:bodyPr wrap="none" rtlCol="0">
            <a:spAutoFit/>
          </a:bodyPr>
          <a:lstStyle/>
          <a:p>
            <a:r>
              <a:rPr lang="en-US" sz="1801" dirty="0"/>
              <a:t>2</a:t>
            </a:r>
            <a:r>
              <a:rPr lang="en-US" sz="1801" baseline="30000" dirty="0"/>
              <a:t>nd</a:t>
            </a:r>
            <a:r>
              <a:rPr lang="en-US" sz="1801" dirty="0"/>
              <a:t> Priority</a:t>
            </a:r>
          </a:p>
        </p:txBody>
      </p:sp>
      <p:sp>
        <p:nvSpPr>
          <p:cNvPr id="43" name="TextBox 42"/>
          <p:cNvSpPr txBox="1"/>
          <p:nvPr/>
        </p:nvSpPr>
        <p:spPr>
          <a:xfrm>
            <a:off x="7956064" y="393674"/>
            <a:ext cx="1173206" cy="369460"/>
          </a:xfrm>
          <a:prstGeom prst="rect">
            <a:avLst/>
          </a:prstGeom>
          <a:noFill/>
        </p:spPr>
        <p:txBody>
          <a:bodyPr wrap="none" rtlCol="0">
            <a:spAutoFit/>
          </a:bodyPr>
          <a:lstStyle/>
          <a:p>
            <a:r>
              <a:rPr lang="en-US" sz="1801" dirty="0"/>
              <a:t>3</a:t>
            </a:r>
            <a:r>
              <a:rPr lang="en-US" sz="1801" baseline="30000" dirty="0"/>
              <a:t>rd</a:t>
            </a:r>
            <a:r>
              <a:rPr lang="en-US" sz="1801" dirty="0"/>
              <a:t> Priority</a:t>
            </a:r>
          </a:p>
        </p:txBody>
      </p:sp>
    </p:spTree>
    <p:extLst>
      <p:ext uri="{BB962C8B-B14F-4D97-AF65-F5344CB8AC3E}">
        <p14:creationId xmlns:p14="http://schemas.microsoft.com/office/powerpoint/2010/main" val="11351031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3564041" y="741801"/>
            <a:ext cx="2455474" cy="701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Present in Cookies ?</a:t>
            </a:r>
          </a:p>
        </p:txBody>
      </p:sp>
      <p:sp>
        <p:nvSpPr>
          <p:cNvPr id="17" name="Rounded Rectangle 16"/>
          <p:cNvSpPr/>
          <p:nvPr/>
        </p:nvSpPr>
        <p:spPr>
          <a:xfrm>
            <a:off x="3779913" y="2109954"/>
            <a:ext cx="2016224"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Present in URL ?</a:t>
            </a:r>
          </a:p>
        </p:txBody>
      </p:sp>
      <p:sp>
        <p:nvSpPr>
          <p:cNvPr id="19" name="Rounded Rectangle 18"/>
          <p:cNvSpPr/>
          <p:nvPr/>
        </p:nvSpPr>
        <p:spPr>
          <a:xfrm>
            <a:off x="3779913" y="3690645"/>
            <a:ext cx="2016224"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Active ?</a:t>
            </a:r>
          </a:p>
        </p:txBody>
      </p:sp>
      <p:sp>
        <p:nvSpPr>
          <p:cNvPr id="21" name="Rounded Rectangle 20"/>
          <p:cNvSpPr/>
          <p:nvPr/>
        </p:nvSpPr>
        <p:spPr>
          <a:xfrm>
            <a:off x="2339753" y="5260081"/>
            <a:ext cx="2016224" cy="14812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Returns the </a:t>
            </a:r>
            <a:r>
              <a:rPr lang="en-US" sz="1801" b="1" dirty="0">
                <a:solidFill>
                  <a:schemeClr val="accent1">
                    <a:lumMod val="50000"/>
                  </a:schemeClr>
                </a:solidFill>
              </a:rPr>
              <a:t>Current Session</a:t>
            </a:r>
            <a:r>
              <a:rPr lang="en-US" sz="1801" dirty="0">
                <a:solidFill>
                  <a:schemeClr val="accent1">
                    <a:lumMod val="50000"/>
                  </a:schemeClr>
                </a:solidFill>
              </a:rPr>
              <a:t> Object</a:t>
            </a:r>
          </a:p>
        </p:txBody>
      </p:sp>
      <p:sp>
        <p:nvSpPr>
          <p:cNvPr id="23" name="Rounded Rectangle 22"/>
          <p:cNvSpPr/>
          <p:nvPr/>
        </p:nvSpPr>
        <p:spPr>
          <a:xfrm>
            <a:off x="5220072" y="5260081"/>
            <a:ext cx="3672409" cy="14812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1" b="1" dirty="0">
                <a:solidFill>
                  <a:schemeClr val="accent2">
                    <a:lumMod val="50000"/>
                  </a:schemeClr>
                </a:solidFill>
              </a:rPr>
              <a:t>1. getSession() &amp; getSession(true)</a:t>
            </a:r>
          </a:p>
          <a:p>
            <a:r>
              <a:rPr lang="en-US" sz="1801" dirty="0">
                <a:solidFill>
                  <a:schemeClr val="tx1"/>
                </a:solidFill>
              </a:rPr>
              <a:t>Returns the </a:t>
            </a:r>
            <a:r>
              <a:rPr lang="en-US" sz="1801" b="1" dirty="0">
                <a:solidFill>
                  <a:schemeClr val="tx1"/>
                </a:solidFill>
              </a:rPr>
              <a:t>New Session Object</a:t>
            </a:r>
          </a:p>
          <a:p>
            <a:endParaRPr lang="en-US" sz="1801" b="1" dirty="0">
              <a:solidFill>
                <a:schemeClr val="tx1"/>
              </a:solidFill>
            </a:endParaRPr>
          </a:p>
          <a:p>
            <a:r>
              <a:rPr lang="en-US" sz="1801" b="1" dirty="0">
                <a:solidFill>
                  <a:schemeClr val="accent2">
                    <a:lumMod val="50000"/>
                  </a:schemeClr>
                </a:solidFill>
              </a:rPr>
              <a:t>2. getSession(false)</a:t>
            </a:r>
          </a:p>
          <a:p>
            <a:r>
              <a:rPr lang="en-US" sz="1801" dirty="0">
                <a:solidFill>
                  <a:schemeClr val="tx1"/>
                </a:solidFill>
              </a:rPr>
              <a:t>Returns </a:t>
            </a:r>
            <a:r>
              <a:rPr lang="en-US" sz="1801" b="1" dirty="0">
                <a:solidFill>
                  <a:schemeClr val="tx1"/>
                </a:solidFill>
              </a:rPr>
              <a:t>NULL</a:t>
            </a:r>
          </a:p>
        </p:txBody>
      </p:sp>
      <p:cxnSp>
        <p:nvCxnSpPr>
          <p:cNvPr id="6" name="Straight Arrow Connector 5"/>
          <p:cNvCxnSpPr/>
          <p:nvPr/>
        </p:nvCxnSpPr>
        <p:spPr>
          <a:xfrm>
            <a:off x="4774188" y="44624"/>
            <a:ext cx="17589" cy="6971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16" idx="2"/>
            <a:endCxn id="17" idx="0"/>
          </p:cNvCxnSpPr>
          <p:nvPr/>
        </p:nvCxnSpPr>
        <p:spPr>
          <a:xfrm flipH="1">
            <a:off x="4788027" y="1443675"/>
            <a:ext cx="3753" cy="6662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17" idx="2"/>
            <a:endCxn id="19" idx="0"/>
          </p:cNvCxnSpPr>
          <p:nvPr/>
        </p:nvCxnSpPr>
        <p:spPr>
          <a:xfrm>
            <a:off x="4788025" y="2905524"/>
            <a:ext cx="0" cy="7851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19" idx="2"/>
            <a:endCxn id="21" idx="0"/>
          </p:cNvCxnSpPr>
          <p:nvPr/>
        </p:nvCxnSpPr>
        <p:spPr>
          <a:xfrm rot="5400000">
            <a:off x="3681013" y="4153068"/>
            <a:ext cx="773865" cy="144016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19" idx="2"/>
            <a:endCxn id="23" idx="0"/>
          </p:cNvCxnSpPr>
          <p:nvPr/>
        </p:nvCxnSpPr>
        <p:spPr>
          <a:xfrm rot="16200000" flipH="1">
            <a:off x="5535220" y="3739022"/>
            <a:ext cx="773865" cy="226825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6" idx="1"/>
            <a:endCxn id="19" idx="1"/>
          </p:cNvCxnSpPr>
          <p:nvPr/>
        </p:nvCxnSpPr>
        <p:spPr>
          <a:xfrm rot="10800000" flipH="1" flipV="1">
            <a:off x="3564041" y="1092740"/>
            <a:ext cx="215872" cy="2995692"/>
          </a:xfrm>
          <a:prstGeom prst="bentConnector3">
            <a:avLst>
              <a:gd name="adj1" fmla="val -38214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Elbow Connector 32"/>
          <p:cNvCxnSpPr>
            <a:stCxn id="17" idx="3"/>
            <a:endCxn id="23" idx="0"/>
          </p:cNvCxnSpPr>
          <p:nvPr/>
        </p:nvCxnSpPr>
        <p:spPr>
          <a:xfrm>
            <a:off x="5796136" y="2507739"/>
            <a:ext cx="1260140" cy="275234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4851842" y="44625"/>
            <a:ext cx="944297" cy="369460"/>
          </a:xfrm>
          <a:prstGeom prst="rect">
            <a:avLst/>
          </a:prstGeom>
          <a:noFill/>
        </p:spPr>
        <p:txBody>
          <a:bodyPr wrap="none" rtlCol="0">
            <a:spAutoFit/>
          </a:bodyPr>
          <a:lstStyle/>
          <a:p>
            <a:r>
              <a:rPr lang="en-US" sz="1801" dirty="0"/>
              <a:t>Request</a:t>
            </a:r>
          </a:p>
        </p:txBody>
      </p:sp>
      <p:sp>
        <p:nvSpPr>
          <p:cNvPr id="44" name="TextBox 43"/>
          <p:cNvSpPr txBox="1"/>
          <p:nvPr/>
        </p:nvSpPr>
        <p:spPr>
          <a:xfrm>
            <a:off x="2298982" y="2405917"/>
            <a:ext cx="485454" cy="369460"/>
          </a:xfrm>
          <a:prstGeom prst="rect">
            <a:avLst/>
          </a:prstGeom>
          <a:noFill/>
        </p:spPr>
        <p:txBody>
          <a:bodyPr wrap="none" rtlCol="0">
            <a:spAutoFit/>
          </a:bodyPr>
          <a:lstStyle/>
          <a:p>
            <a:r>
              <a:rPr lang="en-US" sz="1801" dirty="0"/>
              <a:t>Yes</a:t>
            </a:r>
          </a:p>
        </p:txBody>
      </p:sp>
      <p:sp>
        <p:nvSpPr>
          <p:cNvPr id="45" name="TextBox 44"/>
          <p:cNvSpPr txBox="1"/>
          <p:nvPr/>
        </p:nvSpPr>
        <p:spPr>
          <a:xfrm>
            <a:off x="3444263" y="4525882"/>
            <a:ext cx="485454" cy="369460"/>
          </a:xfrm>
          <a:prstGeom prst="rect">
            <a:avLst/>
          </a:prstGeom>
          <a:noFill/>
        </p:spPr>
        <p:txBody>
          <a:bodyPr wrap="none" rtlCol="0">
            <a:spAutoFit/>
          </a:bodyPr>
          <a:lstStyle/>
          <a:p>
            <a:r>
              <a:rPr lang="en-US" sz="1801" dirty="0"/>
              <a:t>Yes</a:t>
            </a:r>
          </a:p>
        </p:txBody>
      </p:sp>
      <p:sp>
        <p:nvSpPr>
          <p:cNvPr id="46" name="TextBox 45"/>
          <p:cNvSpPr txBox="1"/>
          <p:nvPr/>
        </p:nvSpPr>
        <p:spPr>
          <a:xfrm>
            <a:off x="4774187" y="3141873"/>
            <a:ext cx="485454" cy="369460"/>
          </a:xfrm>
          <a:prstGeom prst="rect">
            <a:avLst/>
          </a:prstGeom>
          <a:noFill/>
        </p:spPr>
        <p:txBody>
          <a:bodyPr wrap="none" rtlCol="0">
            <a:spAutoFit/>
          </a:bodyPr>
          <a:lstStyle/>
          <a:p>
            <a:r>
              <a:rPr lang="en-US" sz="1801" dirty="0"/>
              <a:t>Yes</a:t>
            </a:r>
          </a:p>
        </p:txBody>
      </p:sp>
      <p:sp>
        <p:nvSpPr>
          <p:cNvPr id="47" name="TextBox 46"/>
          <p:cNvSpPr txBox="1"/>
          <p:nvPr/>
        </p:nvSpPr>
        <p:spPr>
          <a:xfrm>
            <a:off x="6279097" y="2405917"/>
            <a:ext cx="455574" cy="369460"/>
          </a:xfrm>
          <a:prstGeom prst="rect">
            <a:avLst/>
          </a:prstGeom>
          <a:noFill/>
        </p:spPr>
        <p:txBody>
          <a:bodyPr wrap="none" rtlCol="0">
            <a:spAutoFit/>
          </a:bodyPr>
          <a:lstStyle/>
          <a:p>
            <a:r>
              <a:rPr lang="en-US" sz="1801" dirty="0"/>
              <a:t>No</a:t>
            </a:r>
          </a:p>
        </p:txBody>
      </p:sp>
      <p:sp>
        <p:nvSpPr>
          <p:cNvPr id="48" name="TextBox 47"/>
          <p:cNvSpPr txBox="1"/>
          <p:nvPr/>
        </p:nvSpPr>
        <p:spPr>
          <a:xfrm>
            <a:off x="5556585" y="4541450"/>
            <a:ext cx="455574" cy="369460"/>
          </a:xfrm>
          <a:prstGeom prst="rect">
            <a:avLst/>
          </a:prstGeom>
          <a:noFill/>
        </p:spPr>
        <p:txBody>
          <a:bodyPr wrap="none" rtlCol="0">
            <a:spAutoFit/>
          </a:bodyPr>
          <a:lstStyle/>
          <a:p>
            <a:r>
              <a:rPr lang="en-US" sz="1801" dirty="0"/>
              <a:t>No</a:t>
            </a:r>
          </a:p>
        </p:txBody>
      </p:sp>
    </p:spTree>
    <p:extLst>
      <p:ext uri="{BB962C8B-B14F-4D97-AF65-F5344CB8AC3E}">
        <p14:creationId xmlns:p14="http://schemas.microsoft.com/office/powerpoint/2010/main" val="10160431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2627785" y="664437"/>
            <a:ext cx="2455474" cy="701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Present in Cookies ?</a:t>
            </a:r>
          </a:p>
        </p:txBody>
      </p:sp>
      <p:sp>
        <p:nvSpPr>
          <p:cNvPr id="17" name="Rounded Rectangle 16"/>
          <p:cNvSpPr/>
          <p:nvPr/>
        </p:nvSpPr>
        <p:spPr>
          <a:xfrm>
            <a:off x="5956770" y="1849557"/>
            <a:ext cx="2016224"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Present in URL ?</a:t>
            </a:r>
          </a:p>
        </p:txBody>
      </p:sp>
      <p:sp>
        <p:nvSpPr>
          <p:cNvPr id="19" name="Rounded Rectangle 18"/>
          <p:cNvSpPr/>
          <p:nvPr/>
        </p:nvSpPr>
        <p:spPr>
          <a:xfrm>
            <a:off x="2526201" y="2816592"/>
            <a:ext cx="2658638"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Active @ Server Side ?</a:t>
            </a:r>
          </a:p>
        </p:txBody>
      </p:sp>
      <p:sp>
        <p:nvSpPr>
          <p:cNvPr id="34" name="TextBox 33"/>
          <p:cNvSpPr txBox="1"/>
          <p:nvPr/>
        </p:nvSpPr>
        <p:spPr>
          <a:xfrm>
            <a:off x="3870646" y="276243"/>
            <a:ext cx="944297" cy="369460"/>
          </a:xfrm>
          <a:prstGeom prst="rect">
            <a:avLst/>
          </a:prstGeom>
          <a:noFill/>
        </p:spPr>
        <p:txBody>
          <a:bodyPr wrap="none" rtlCol="0">
            <a:spAutoFit/>
          </a:bodyPr>
          <a:lstStyle/>
          <a:p>
            <a:r>
              <a:rPr lang="en-US" sz="1801" dirty="0"/>
              <a:t>Request</a:t>
            </a:r>
          </a:p>
        </p:txBody>
      </p:sp>
      <p:sp>
        <p:nvSpPr>
          <p:cNvPr id="44" name="TextBox 43"/>
          <p:cNvSpPr txBox="1"/>
          <p:nvPr/>
        </p:nvSpPr>
        <p:spPr>
          <a:xfrm>
            <a:off x="3879986" y="1643131"/>
            <a:ext cx="485454" cy="369460"/>
          </a:xfrm>
          <a:prstGeom prst="rect">
            <a:avLst/>
          </a:prstGeom>
          <a:noFill/>
        </p:spPr>
        <p:txBody>
          <a:bodyPr wrap="none" rtlCol="0">
            <a:spAutoFit/>
          </a:bodyPr>
          <a:lstStyle/>
          <a:p>
            <a:r>
              <a:rPr lang="en-US" sz="1801" dirty="0"/>
              <a:t>Yes</a:t>
            </a:r>
          </a:p>
        </p:txBody>
      </p:sp>
      <p:sp>
        <p:nvSpPr>
          <p:cNvPr id="45" name="TextBox 44"/>
          <p:cNvSpPr txBox="1"/>
          <p:nvPr/>
        </p:nvSpPr>
        <p:spPr>
          <a:xfrm>
            <a:off x="3924142" y="3696993"/>
            <a:ext cx="485454" cy="369460"/>
          </a:xfrm>
          <a:prstGeom prst="rect">
            <a:avLst/>
          </a:prstGeom>
          <a:noFill/>
        </p:spPr>
        <p:txBody>
          <a:bodyPr wrap="none" rtlCol="0">
            <a:spAutoFit/>
          </a:bodyPr>
          <a:lstStyle/>
          <a:p>
            <a:r>
              <a:rPr lang="en-US" sz="1801" dirty="0"/>
              <a:t>Yes</a:t>
            </a:r>
          </a:p>
        </p:txBody>
      </p:sp>
      <p:sp>
        <p:nvSpPr>
          <p:cNvPr id="46" name="TextBox 45"/>
          <p:cNvSpPr txBox="1"/>
          <p:nvPr/>
        </p:nvSpPr>
        <p:spPr>
          <a:xfrm>
            <a:off x="5441933" y="1738045"/>
            <a:ext cx="485454" cy="369460"/>
          </a:xfrm>
          <a:prstGeom prst="rect">
            <a:avLst/>
          </a:prstGeom>
          <a:noFill/>
        </p:spPr>
        <p:txBody>
          <a:bodyPr wrap="none" rtlCol="0">
            <a:spAutoFit/>
          </a:bodyPr>
          <a:lstStyle/>
          <a:p>
            <a:r>
              <a:rPr lang="en-US" sz="1801" dirty="0"/>
              <a:t>Yes</a:t>
            </a:r>
          </a:p>
        </p:txBody>
      </p:sp>
      <p:sp>
        <p:nvSpPr>
          <p:cNvPr id="47" name="TextBox 46"/>
          <p:cNvSpPr txBox="1"/>
          <p:nvPr/>
        </p:nvSpPr>
        <p:spPr>
          <a:xfrm>
            <a:off x="7013364" y="2631924"/>
            <a:ext cx="455574" cy="369460"/>
          </a:xfrm>
          <a:prstGeom prst="rect">
            <a:avLst/>
          </a:prstGeom>
          <a:noFill/>
        </p:spPr>
        <p:txBody>
          <a:bodyPr wrap="none" rtlCol="0">
            <a:spAutoFit/>
          </a:bodyPr>
          <a:lstStyle/>
          <a:p>
            <a:r>
              <a:rPr lang="en-US" sz="1801" dirty="0"/>
              <a:t>No</a:t>
            </a:r>
          </a:p>
        </p:txBody>
      </p:sp>
      <p:sp>
        <p:nvSpPr>
          <p:cNvPr id="48" name="TextBox 47"/>
          <p:cNvSpPr txBox="1"/>
          <p:nvPr/>
        </p:nvSpPr>
        <p:spPr>
          <a:xfrm>
            <a:off x="5083257" y="652285"/>
            <a:ext cx="455574" cy="369460"/>
          </a:xfrm>
          <a:prstGeom prst="rect">
            <a:avLst/>
          </a:prstGeom>
          <a:noFill/>
        </p:spPr>
        <p:txBody>
          <a:bodyPr wrap="none" rtlCol="0">
            <a:spAutoFit/>
          </a:bodyPr>
          <a:lstStyle/>
          <a:p>
            <a:r>
              <a:rPr lang="en-US" sz="1801" dirty="0"/>
              <a:t>No</a:t>
            </a:r>
          </a:p>
        </p:txBody>
      </p:sp>
      <p:graphicFrame>
        <p:nvGraphicFramePr>
          <p:cNvPr id="2" name="Table 1"/>
          <p:cNvGraphicFramePr>
            <a:graphicFrameLocks noGrp="1"/>
          </p:cNvGraphicFramePr>
          <p:nvPr>
            <p:extLst>
              <p:ext uri="{D42A27DB-BD31-4B8C-83A1-F6EECF244321}">
                <p14:modId xmlns:p14="http://schemas.microsoft.com/office/powerpoint/2010/main" val="2790145527"/>
              </p:ext>
            </p:extLst>
          </p:nvPr>
        </p:nvGraphicFramePr>
        <p:xfrm>
          <a:off x="2943637" y="4628794"/>
          <a:ext cx="4996597" cy="1760423"/>
        </p:xfrm>
        <a:graphic>
          <a:graphicData uri="http://schemas.openxmlformats.org/drawingml/2006/table">
            <a:tbl>
              <a:tblPr firstRow="1" bandRow="1">
                <a:tableStyleId>{5940675A-B579-460E-94D1-54222C63F5DA}</a:tableStyleId>
              </a:tblPr>
              <a:tblGrid>
                <a:gridCol w="2548325"/>
                <a:gridCol w="2448272"/>
              </a:tblGrid>
              <a:tr h="1009365">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accent1">
                              <a:lumMod val="50000"/>
                            </a:schemeClr>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accent1">
                              <a:lumMod val="50000"/>
                            </a:schemeClr>
                          </a:solidFill>
                        </a:rPr>
                        <a:t>Current Session</a:t>
                      </a:r>
                      <a:r>
                        <a:rPr lang="en-US" sz="1800" dirty="0" smtClean="0">
                          <a:solidFill>
                            <a:schemeClr val="accent1">
                              <a:lumMod val="50000"/>
                            </a:schemeClr>
                          </a:solidFill>
                        </a:rPr>
                        <a:t> </a:t>
                      </a:r>
                      <a:r>
                        <a:rPr lang="en-US" sz="1800" b="1" dirty="0" smtClean="0">
                          <a:solidFill>
                            <a:schemeClr val="accent1">
                              <a:lumMod val="50000"/>
                            </a:schemeClr>
                          </a:solidFill>
                        </a:rPr>
                        <a:t>Object</a:t>
                      </a:r>
                    </a:p>
                  </a:txBody>
                  <a:tcPr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New Session Object</a:t>
                      </a:r>
                    </a:p>
                  </a:txBody>
                  <a:tcPr marT="45721" marB="45721" anchor="ctr"/>
                </a:tc>
              </a:tr>
              <a:tr h="751058">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a:t>
                      </a:r>
                      <a:r>
                        <a:rPr lang="en-US" sz="1800" b="1" dirty="0" smtClean="0">
                          <a:solidFill>
                            <a:schemeClr val="tx1"/>
                          </a:solidFill>
                        </a:rPr>
                        <a:t>NULL</a:t>
                      </a:r>
                    </a:p>
                  </a:txBody>
                  <a:tcPr marT="45721" marB="45721" anchor="ctr"/>
                </a:tc>
              </a:tr>
            </a:tbl>
          </a:graphicData>
        </a:graphic>
      </p:graphicFrame>
      <p:cxnSp>
        <p:nvCxnSpPr>
          <p:cNvPr id="11" name="Straight Arrow Connector 10"/>
          <p:cNvCxnSpPr>
            <a:endCxn id="16" idx="0"/>
          </p:cNvCxnSpPr>
          <p:nvPr/>
        </p:nvCxnSpPr>
        <p:spPr>
          <a:xfrm>
            <a:off x="3855523" y="98357"/>
            <a:ext cx="2" cy="566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2"/>
            <a:endCxn id="19" idx="0"/>
          </p:cNvCxnSpPr>
          <p:nvPr/>
        </p:nvCxnSpPr>
        <p:spPr>
          <a:xfrm flipH="1">
            <a:off x="3855523" y="1366315"/>
            <a:ext cx="2" cy="14502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7" idx="1"/>
          </p:cNvCxnSpPr>
          <p:nvPr/>
        </p:nvCxnSpPr>
        <p:spPr>
          <a:xfrm flipH="1" flipV="1">
            <a:off x="3855521" y="2240441"/>
            <a:ext cx="2101250" cy="69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Elbow Connector 34"/>
          <p:cNvCxnSpPr>
            <a:stCxn id="16" idx="3"/>
            <a:endCxn id="17" idx="0"/>
          </p:cNvCxnSpPr>
          <p:nvPr/>
        </p:nvCxnSpPr>
        <p:spPr>
          <a:xfrm>
            <a:off x="5083260" y="1015377"/>
            <a:ext cx="1881625" cy="83418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7" idx="2"/>
          </p:cNvCxnSpPr>
          <p:nvPr/>
        </p:nvCxnSpPr>
        <p:spPr>
          <a:xfrm>
            <a:off x="6964882" y="2645131"/>
            <a:ext cx="0" cy="19459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9" idx="2"/>
          </p:cNvCxnSpPr>
          <p:nvPr/>
        </p:nvCxnSpPr>
        <p:spPr>
          <a:xfrm>
            <a:off x="3855520" y="3612162"/>
            <a:ext cx="0" cy="9789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554829" y="4791504"/>
            <a:ext cx="2043141" cy="646587"/>
          </a:xfrm>
          <a:prstGeom prst="rect">
            <a:avLst/>
          </a:prstGeom>
        </p:spPr>
        <p:txBody>
          <a:bodyPr wrap="square">
            <a:spAutoFit/>
          </a:bodyPr>
          <a:lstStyle/>
          <a:p>
            <a:pPr>
              <a:defRPr/>
            </a:pPr>
            <a:r>
              <a:rPr lang="en-US" sz="1801" b="1" dirty="0">
                <a:solidFill>
                  <a:schemeClr val="accent2">
                    <a:lumMod val="50000"/>
                  </a:schemeClr>
                </a:solidFill>
              </a:rPr>
              <a:t>getSession() </a:t>
            </a:r>
          </a:p>
          <a:p>
            <a:pPr>
              <a:defRPr/>
            </a:pPr>
            <a:r>
              <a:rPr lang="en-US" sz="1801" b="1" dirty="0">
                <a:solidFill>
                  <a:schemeClr val="accent2">
                    <a:lumMod val="50000"/>
                  </a:schemeClr>
                </a:solidFill>
              </a:rPr>
              <a:t>getSession(true)</a:t>
            </a:r>
          </a:p>
        </p:txBody>
      </p:sp>
      <p:sp>
        <p:nvSpPr>
          <p:cNvPr id="4" name="Rectangle 3"/>
          <p:cNvSpPr/>
          <p:nvPr/>
        </p:nvSpPr>
        <p:spPr>
          <a:xfrm>
            <a:off x="554825" y="5877272"/>
            <a:ext cx="1791068" cy="369460"/>
          </a:xfrm>
          <a:prstGeom prst="rect">
            <a:avLst/>
          </a:prstGeom>
        </p:spPr>
        <p:txBody>
          <a:bodyPr wrap="none">
            <a:spAutoFit/>
          </a:bodyPr>
          <a:lstStyle/>
          <a:p>
            <a:pPr>
              <a:defRPr/>
            </a:pPr>
            <a:r>
              <a:rPr lang="en-US" sz="1801" b="1" dirty="0">
                <a:solidFill>
                  <a:schemeClr val="accent2">
                    <a:lumMod val="50000"/>
                  </a:schemeClr>
                </a:solidFill>
              </a:rPr>
              <a:t>getSession(false)</a:t>
            </a:r>
          </a:p>
        </p:txBody>
      </p:sp>
      <p:cxnSp>
        <p:nvCxnSpPr>
          <p:cNvPr id="6" name="Straight Connector 5"/>
          <p:cNvCxnSpPr/>
          <p:nvPr/>
        </p:nvCxnSpPr>
        <p:spPr>
          <a:xfrm>
            <a:off x="323529" y="5661249"/>
            <a:ext cx="2592288"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897623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1" y="188640"/>
            <a:ext cx="1080121" cy="1080121"/>
          </a:xfrm>
          <a:prstGeom prst="rect">
            <a:avLst/>
          </a:prstGeom>
        </p:spPr>
      </p:pic>
      <p:sp>
        <p:nvSpPr>
          <p:cNvPr id="5" name="Cloud 4"/>
          <p:cNvSpPr/>
          <p:nvPr/>
        </p:nvSpPr>
        <p:spPr>
          <a:xfrm>
            <a:off x="2699793" y="208992"/>
            <a:ext cx="1706489" cy="70922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Company</a:t>
            </a:r>
          </a:p>
        </p:txBody>
      </p:sp>
      <p:cxnSp>
        <p:nvCxnSpPr>
          <p:cNvPr id="7" name="Straight Connector 6"/>
          <p:cNvCxnSpPr>
            <a:stCxn id="4" idx="2"/>
          </p:cNvCxnSpPr>
          <p:nvPr/>
        </p:nvCxnSpPr>
        <p:spPr>
          <a:xfrm>
            <a:off x="791580" y="1268761"/>
            <a:ext cx="0" cy="532859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1"/>
          </p:cNvCxnSpPr>
          <p:nvPr/>
        </p:nvCxnSpPr>
        <p:spPr>
          <a:xfrm>
            <a:off x="3553036" y="917465"/>
            <a:ext cx="0" cy="5679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791581" y="2924945"/>
            <a:ext cx="27614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635899" y="1340769"/>
            <a:ext cx="5631413" cy="4249240"/>
          </a:xfrm>
          <a:prstGeom prst="rect">
            <a:avLst/>
          </a:prstGeom>
          <a:noFill/>
        </p:spPr>
        <p:txBody>
          <a:bodyPr wrap="none" rtlCol="0">
            <a:spAutoFit/>
          </a:bodyPr>
          <a:lstStyle/>
          <a:p>
            <a:r>
              <a:rPr lang="en-US" sz="1801" dirty="0"/>
              <a:t>After all the interview process &amp; </a:t>
            </a:r>
            <a:r>
              <a:rPr lang="en-US" sz="1801" b="1" dirty="0"/>
              <a:t>background check,</a:t>
            </a:r>
            <a:r>
              <a:rPr lang="en-US" sz="1801" dirty="0"/>
              <a:t> </a:t>
            </a:r>
          </a:p>
          <a:p>
            <a:r>
              <a:rPr lang="en-US" sz="1801" b="1" dirty="0"/>
              <a:t>company take a decision</a:t>
            </a:r>
            <a:r>
              <a:rPr lang="en-US" sz="1801" dirty="0"/>
              <a:t> to hire you as an employee. </a:t>
            </a:r>
          </a:p>
          <a:p>
            <a:r>
              <a:rPr lang="en-US" sz="1801" dirty="0"/>
              <a:t>Company generates a </a:t>
            </a:r>
            <a:r>
              <a:rPr lang="en-US" sz="1801" b="1" dirty="0"/>
              <a:t>employee id </a:t>
            </a:r>
            <a:r>
              <a:rPr lang="en-US" sz="1801" dirty="0"/>
              <a:t>which is </a:t>
            </a:r>
            <a:r>
              <a:rPr lang="en-US" sz="1801" b="1" dirty="0"/>
              <a:t>unique in </a:t>
            </a:r>
          </a:p>
          <a:p>
            <a:r>
              <a:rPr lang="en-US" sz="1801" b="1" dirty="0"/>
              <a:t>nature, </a:t>
            </a:r>
            <a:r>
              <a:rPr lang="en-US" sz="1801" dirty="0"/>
              <a:t>marks the status of the id as </a:t>
            </a:r>
            <a:r>
              <a:rPr lang="en-US" sz="1801" b="1" dirty="0"/>
              <a:t>active</a:t>
            </a:r>
            <a:r>
              <a:rPr lang="en-US" sz="1801" dirty="0"/>
              <a:t> &amp; give it to </a:t>
            </a:r>
          </a:p>
          <a:p>
            <a:r>
              <a:rPr lang="en-US" sz="1801" dirty="0"/>
              <a:t>you in the form of </a:t>
            </a:r>
            <a:r>
              <a:rPr lang="en-US" sz="1801" b="1" dirty="0"/>
              <a:t>ID Card</a:t>
            </a:r>
          </a:p>
          <a:p>
            <a:endParaRPr lang="en-US" sz="1801" b="1" dirty="0"/>
          </a:p>
          <a:p>
            <a:r>
              <a:rPr lang="en-US" sz="1801" dirty="0"/>
              <a:t>Everything in this world has a lifetime. Likewise even your </a:t>
            </a:r>
          </a:p>
          <a:p>
            <a:r>
              <a:rPr lang="en-US" sz="1801" b="1" dirty="0"/>
              <a:t>employment with the company has a life time</a:t>
            </a:r>
            <a:r>
              <a:rPr lang="en-US" sz="1801" dirty="0"/>
              <a:t>.  </a:t>
            </a:r>
          </a:p>
          <a:p>
            <a:r>
              <a:rPr lang="en-US" sz="1801" dirty="0"/>
              <a:t>It may end </a:t>
            </a:r>
          </a:p>
          <a:p>
            <a:pPr marL="342904" indent="-342904">
              <a:buAutoNum type="arabicPeriod"/>
            </a:pPr>
            <a:r>
              <a:rPr lang="en-US" sz="1801" dirty="0"/>
              <a:t>because of you (quit the company)</a:t>
            </a:r>
          </a:p>
          <a:p>
            <a:pPr marL="342904" indent="-342904">
              <a:buAutoNum type="arabicPeriod"/>
            </a:pPr>
            <a:r>
              <a:rPr lang="en-US" sz="1801" dirty="0"/>
              <a:t>Company may terminate you or it may end on its </a:t>
            </a:r>
          </a:p>
          <a:p>
            <a:r>
              <a:rPr lang="en-US" sz="1801" dirty="0"/>
              <a:t>       time out</a:t>
            </a:r>
          </a:p>
          <a:p>
            <a:r>
              <a:rPr lang="en-US" sz="1801" dirty="0"/>
              <a:t>3.  May be because company would have closed itself</a:t>
            </a:r>
          </a:p>
          <a:p>
            <a:r>
              <a:rPr lang="en-US" sz="1801" dirty="0"/>
              <a:t>      or someone would have put Atomic Bomb &amp; world </a:t>
            </a:r>
          </a:p>
          <a:p>
            <a:r>
              <a:rPr lang="en-US" sz="1801" dirty="0"/>
              <a:t>      would have vanished </a:t>
            </a:r>
            <a:r>
              <a:rPr lang="en-US" sz="1801" dirty="0">
                <a:sym typeface="Wingdings" panose="05000000000000000000" pitchFamily="2" charset="2"/>
              </a:rPr>
              <a:t></a:t>
            </a:r>
            <a:endParaRPr lang="en-US" sz="1801" dirty="0"/>
          </a:p>
        </p:txBody>
      </p:sp>
      <p:sp>
        <p:nvSpPr>
          <p:cNvPr id="22" name="Flowchart: Connector 21"/>
          <p:cNvSpPr/>
          <p:nvPr/>
        </p:nvSpPr>
        <p:spPr>
          <a:xfrm>
            <a:off x="2006333" y="242089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Tree>
    <p:extLst>
      <p:ext uri="{BB962C8B-B14F-4D97-AF65-F5344CB8AC3E}">
        <p14:creationId xmlns:p14="http://schemas.microsoft.com/office/powerpoint/2010/main" val="27494277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1" y="188640"/>
            <a:ext cx="1080121" cy="1080121"/>
          </a:xfrm>
          <a:prstGeom prst="rect">
            <a:avLst/>
          </a:prstGeom>
        </p:spPr>
      </p:pic>
      <p:sp>
        <p:nvSpPr>
          <p:cNvPr id="5" name="Cloud 4"/>
          <p:cNvSpPr/>
          <p:nvPr/>
        </p:nvSpPr>
        <p:spPr>
          <a:xfrm>
            <a:off x="2699793" y="208992"/>
            <a:ext cx="1706489" cy="70922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Company</a:t>
            </a:r>
          </a:p>
        </p:txBody>
      </p:sp>
      <p:cxnSp>
        <p:nvCxnSpPr>
          <p:cNvPr id="7" name="Straight Connector 6"/>
          <p:cNvCxnSpPr>
            <a:stCxn id="4" idx="2"/>
          </p:cNvCxnSpPr>
          <p:nvPr/>
        </p:nvCxnSpPr>
        <p:spPr>
          <a:xfrm>
            <a:off x="791580" y="1268761"/>
            <a:ext cx="0" cy="532859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1"/>
          </p:cNvCxnSpPr>
          <p:nvPr/>
        </p:nvCxnSpPr>
        <p:spPr>
          <a:xfrm>
            <a:off x="3553036" y="917465"/>
            <a:ext cx="0" cy="5679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791581" y="2420888"/>
            <a:ext cx="27614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624188" y="1172465"/>
            <a:ext cx="5557034" cy="2586477"/>
          </a:xfrm>
          <a:prstGeom prst="rect">
            <a:avLst/>
          </a:prstGeom>
          <a:noFill/>
        </p:spPr>
        <p:txBody>
          <a:bodyPr wrap="none" rtlCol="0">
            <a:spAutoFit/>
          </a:bodyPr>
          <a:lstStyle/>
          <a:p>
            <a:r>
              <a:rPr lang="en-US" sz="1801" dirty="0"/>
              <a:t>Whenever you come to the company </a:t>
            </a:r>
            <a:r>
              <a:rPr lang="en-US" sz="1801" b="1" dirty="0"/>
              <a:t>you’ll bring this ID </a:t>
            </a:r>
          </a:p>
          <a:p>
            <a:r>
              <a:rPr lang="en-US" sz="1801" dirty="0"/>
              <a:t>Card &amp; you need to </a:t>
            </a:r>
            <a:r>
              <a:rPr lang="en-US" sz="1801" b="1" dirty="0"/>
              <a:t>swipe</a:t>
            </a:r>
            <a:r>
              <a:rPr lang="en-US" sz="1801" dirty="0"/>
              <a:t> this ID Card to enter into the </a:t>
            </a:r>
          </a:p>
          <a:p>
            <a:r>
              <a:rPr lang="en-US" sz="1801" dirty="0"/>
              <a:t>company. i.e. </a:t>
            </a:r>
            <a:r>
              <a:rPr lang="en-US" sz="1801" b="1" dirty="0"/>
              <a:t>Company authenticates the employee id </a:t>
            </a:r>
          </a:p>
          <a:p>
            <a:r>
              <a:rPr lang="en-US" sz="1801" b="1" dirty="0"/>
              <a:t>on behalf of you</a:t>
            </a:r>
          </a:p>
          <a:p>
            <a:endParaRPr lang="en-US" sz="1801" b="1" dirty="0"/>
          </a:p>
          <a:p>
            <a:r>
              <a:rPr lang="en-US" sz="1801" dirty="0"/>
              <a:t>Also company uses this </a:t>
            </a:r>
            <a:r>
              <a:rPr lang="en-US" sz="1801" b="1" dirty="0"/>
              <a:t>employee id to store any info </a:t>
            </a:r>
          </a:p>
          <a:p>
            <a:r>
              <a:rPr lang="en-US" sz="1801" dirty="0"/>
              <a:t>about you. i.e. salary details, leave details, personal info, </a:t>
            </a:r>
          </a:p>
          <a:p>
            <a:r>
              <a:rPr lang="en-US" sz="1801" dirty="0"/>
              <a:t>etc. </a:t>
            </a:r>
            <a:r>
              <a:rPr lang="en-US" sz="1801" b="1" dirty="0"/>
              <a:t>the decision of storing what type of data lies on the </a:t>
            </a:r>
          </a:p>
          <a:p>
            <a:r>
              <a:rPr lang="en-US" sz="1801" b="1" dirty="0"/>
              <a:t>shoulders of company</a:t>
            </a:r>
          </a:p>
        </p:txBody>
      </p:sp>
      <p:cxnSp>
        <p:nvCxnSpPr>
          <p:cNvPr id="11" name="Straight Arrow Connector 10"/>
          <p:cNvCxnSpPr/>
          <p:nvPr/>
        </p:nvCxnSpPr>
        <p:spPr>
          <a:xfrm flipH="1">
            <a:off x="791581" y="5445224"/>
            <a:ext cx="27614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594982" y="4437114"/>
            <a:ext cx="5687454" cy="2032223"/>
          </a:xfrm>
          <a:prstGeom prst="rect">
            <a:avLst/>
          </a:prstGeom>
          <a:noFill/>
        </p:spPr>
        <p:txBody>
          <a:bodyPr wrap="none" rtlCol="0">
            <a:spAutoFit/>
          </a:bodyPr>
          <a:lstStyle/>
          <a:p>
            <a:r>
              <a:rPr lang="en-US" sz="1801" dirty="0"/>
              <a:t>Once you decide to quit OR Company terminates you OR </a:t>
            </a:r>
          </a:p>
          <a:p>
            <a:r>
              <a:rPr lang="en-US" sz="1801" dirty="0"/>
              <a:t>on its timeout, Company marks the status of </a:t>
            </a:r>
            <a:r>
              <a:rPr lang="en-US" sz="1801" b="1" dirty="0"/>
              <a:t>employee id </a:t>
            </a:r>
          </a:p>
          <a:p>
            <a:r>
              <a:rPr lang="en-US" sz="1801" b="1" dirty="0"/>
              <a:t>as inactive</a:t>
            </a:r>
            <a:r>
              <a:rPr lang="en-US" sz="1801" dirty="0"/>
              <a:t>.</a:t>
            </a:r>
          </a:p>
          <a:p>
            <a:endParaRPr lang="en-US" sz="1801" b="1" dirty="0"/>
          </a:p>
          <a:p>
            <a:r>
              <a:rPr lang="en-US" sz="1801" dirty="0"/>
              <a:t>Even after quitting the company, if you would like to join </a:t>
            </a:r>
          </a:p>
          <a:p>
            <a:r>
              <a:rPr lang="en-US" sz="1801" dirty="0"/>
              <a:t>Back, </a:t>
            </a:r>
            <a:r>
              <a:rPr lang="en-US" sz="1801" b="1" dirty="0"/>
              <a:t>this process starts from beginning </a:t>
            </a:r>
            <a:r>
              <a:rPr lang="en-US" sz="1801" dirty="0"/>
              <a:t>(i.e. starting from </a:t>
            </a:r>
          </a:p>
          <a:p>
            <a:r>
              <a:rPr lang="en-US" sz="1801" dirty="0"/>
              <a:t>creating the employee id)</a:t>
            </a:r>
          </a:p>
        </p:txBody>
      </p:sp>
      <p:sp>
        <p:nvSpPr>
          <p:cNvPr id="17" name="Flowchart: Connector 16"/>
          <p:cNvSpPr/>
          <p:nvPr/>
        </p:nvSpPr>
        <p:spPr>
          <a:xfrm>
            <a:off x="2006333" y="1844827"/>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8" name="Flowchart: Connector 17"/>
          <p:cNvSpPr/>
          <p:nvPr/>
        </p:nvSpPr>
        <p:spPr>
          <a:xfrm>
            <a:off x="1939175" y="4869163"/>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Tree>
    <p:extLst>
      <p:ext uri="{BB962C8B-B14F-4D97-AF65-F5344CB8AC3E}">
        <p14:creationId xmlns:p14="http://schemas.microsoft.com/office/powerpoint/2010/main" val="32543336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825490" y="2348882"/>
            <a:ext cx="1440160" cy="100811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View</a:t>
            </a:r>
            <a:endParaRPr lang="en-IN" sz="1401" dirty="0"/>
          </a:p>
        </p:txBody>
      </p:sp>
      <p:sp>
        <p:nvSpPr>
          <p:cNvPr id="5" name="Flowchart: Alternate Process 4"/>
          <p:cNvSpPr/>
          <p:nvPr/>
        </p:nvSpPr>
        <p:spPr>
          <a:xfrm>
            <a:off x="3923929" y="350938"/>
            <a:ext cx="1440160" cy="1010843"/>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Controller</a:t>
            </a:r>
            <a:endParaRPr lang="en-IN" sz="1401" dirty="0"/>
          </a:p>
        </p:txBody>
      </p:sp>
      <p:sp>
        <p:nvSpPr>
          <p:cNvPr id="6" name="Flowchart: Alternate Process 5"/>
          <p:cNvSpPr/>
          <p:nvPr/>
        </p:nvSpPr>
        <p:spPr>
          <a:xfrm>
            <a:off x="5766811" y="2352602"/>
            <a:ext cx="1440160" cy="1004393"/>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Model</a:t>
            </a:r>
            <a:endParaRPr lang="en-IN" sz="1401" dirty="0"/>
          </a:p>
        </p:txBody>
      </p:sp>
      <p:sp>
        <p:nvSpPr>
          <p:cNvPr id="7" name="Flowchart: Magnetic Disk 6"/>
          <p:cNvSpPr/>
          <p:nvPr/>
        </p:nvSpPr>
        <p:spPr>
          <a:xfrm>
            <a:off x="8270924" y="2428393"/>
            <a:ext cx="720080" cy="844766"/>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8" name="TextBox 7"/>
          <p:cNvSpPr txBox="1"/>
          <p:nvPr/>
        </p:nvSpPr>
        <p:spPr>
          <a:xfrm>
            <a:off x="8373730" y="2788434"/>
            <a:ext cx="514468" cy="369460"/>
          </a:xfrm>
          <a:prstGeom prst="rect">
            <a:avLst/>
          </a:prstGeom>
          <a:noFill/>
        </p:spPr>
        <p:txBody>
          <a:bodyPr wrap="square" rtlCol="0">
            <a:spAutoFit/>
          </a:bodyPr>
          <a:lstStyle/>
          <a:p>
            <a:r>
              <a:rPr lang="en-US" sz="1801" b="1" dirty="0">
                <a:solidFill>
                  <a:schemeClr val="tx2">
                    <a:lumMod val="75000"/>
                  </a:schemeClr>
                </a:solidFill>
              </a:rPr>
              <a:t>DB</a:t>
            </a:r>
          </a:p>
        </p:txBody>
      </p:sp>
      <p:cxnSp>
        <p:nvCxnSpPr>
          <p:cNvPr id="10" name="Straight Arrow Connector 9"/>
          <p:cNvCxnSpPr/>
          <p:nvPr/>
        </p:nvCxnSpPr>
        <p:spPr>
          <a:xfrm>
            <a:off x="179512" y="2636913"/>
            <a:ext cx="167667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Elbow Connector 15"/>
          <p:cNvCxnSpPr>
            <a:stCxn id="4" idx="0"/>
            <a:endCxn id="5" idx="1"/>
          </p:cNvCxnSpPr>
          <p:nvPr/>
        </p:nvCxnSpPr>
        <p:spPr>
          <a:xfrm flipV="1">
            <a:off x="2545572" y="856359"/>
            <a:ext cx="1378359" cy="149252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18" name="Elbow Connector 17"/>
          <p:cNvCxnSpPr>
            <a:stCxn id="5" idx="3"/>
            <a:endCxn id="6" idx="0"/>
          </p:cNvCxnSpPr>
          <p:nvPr/>
        </p:nvCxnSpPr>
        <p:spPr>
          <a:xfrm>
            <a:off x="5364090" y="856356"/>
            <a:ext cx="1122804" cy="1496242"/>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523622" y="2290523"/>
            <a:ext cx="960969" cy="369460"/>
          </a:xfrm>
          <a:prstGeom prst="rect">
            <a:avLst/>
          </a:prstGeom>
          <a:noFill/>
        </p:spPr>
        <p:txBody>
          <a:bodyPr wrap="none" rtlCol="0">
            <a:spAutoFit/>
          </a:bodyPr>
          <a:lstStyle/>
          <a:p>
            <a:r>
              <a:rPr lang="en-US" sz="1801" b="1" dirty="0"/>
              <a:t>Request</a:t>
            </a:r>
          </a:p>
        </p:txBody>
      </p:sp>
      <p:sp>
        <p:nvSpPr>
          <p:cNvPr id="23" name="TextBox 22"/>
          <p:cNvSpPr txBox="1"/>
          <p:nvPr/>
        </p:nvSpPr>
        <p:spPr>
          <a:xfrm>
            <a:off x="530853" y="3121638"/>
            <a:ext cx="1098186" cy="369460"/>
          </a:xfrm>
          <a:prstGeom prst="rect">
            <a:avLst/>
          </a:prstGeom>
          <a:noFill/>
        </p:spPr>
        <p:txBody>
          <a:bodyPr wrap="none" rtlCol="0">
            <a:spAutoFit/>
          </a:bodyPr>
          <a:lstStyle/>
          <a:p>
            <a:r>
              <a:rPr lang="en-US" sz="1801" b="1" dirty="0"/>
              <a:t>Response</a:t>
            </a:r>
          </a:p>
        </p:txBody>
      </p:sp>
      <p:sp>
        <p:nvSpPr>
          <p:cNvPr id="24" name="TextBox 23"/>
          <p:cNvSpPr txBox="1"/>
          <p:nvPr/>
        </p:nvSpPr>
        <p:spPr>
          <a:xfrm>
            <a:off x="2076075" y="1279455"/>
            <a:ext cx="1128578" cy="646587"/>
          </a:xfrm>
          <a:prstGeom prst="rect">
            <a:avLst/>
          </a:prstGeom>
          <a:noFill/>
        </p:spPr>
        <p:txBody>
          <a:bodyPr wrap="none" rtlCol="0">
            <a:spAutoFit/>
          </a:bodyPr>
          <a:lstStyle/>
          <a:p>
            <a:pPr algn="ctr"/>
            <a:r>
              <a:rPr lang="en-US" sz="1801" b="1" dirty="0">
                <a:solidFill>
                  <a:schemeClr val="accent2">
                    <a:lumMod val="50000"/>
                  </a:schemeClr>
                </a:solidFill>
              </a:rPr>
              <a:t>Java Bean</a:t>
            </a:r>
          </a:p>
          <a:p>
            <a:pPr algn="ctr"/>
            <a:r>
              <a:rPr lang="en-US" sz="1801" b="1" dirty="0">
                <a:solidFill>
                  <a:schemeClr val="accent2">
                    <a:lumMod val="50000"/>
                  </a:schemeClr>
                </a:solidFill>
              </a:rPr>
              <a:t>DTO</a:t>
            </a:r>
          </a:p>
        </p:txBody>
      </p:sp>
      <p:sp>
        <p:nvSpPr>
          <p:cNvPr id="25" name="TextBox 24"/>
          <p:cNvSpPr txBox="1"/>
          <p:nvPr/>
        </p:nvSpPr>
        <p:spPr>
          <a:xfrm>
            <a:off x="6178162" y="1361781"/>
            <a:ext cx="1128578" cy="646587"/>
          </a:xfrm>
          <a:prstGeom prst="rect">
            <a:avLst/>
          </a:prstGeom>
          <a:noFill/>
        </p:spPr>
        <p:txBody>
          <a:bodyPr wrap="none" rtlCol="0">
            <a:spAutoFit/>
          </a:bodyPr>
          <a:lstStyle/>
          <a:p>
            <a:pPr algn="ctr"/>
            <a:r>
              <a:rPr lang="en-US" sz="1801" b="1" dirty="0">
                <a:solidFill>
                  <a:schemeClr val="accent2">
                    <a:lumMod val="50000"/>
                  </a:schemeClr>
                </a:solidFill>
              </a:rPr>
              <a:t>Java Bean</a:t>
            </a:r>
          </a:p>
          <a:p>
            <a:pPr algn="ctr"/>
            <a:r>
              <a:rPr lang="en-US" sz="1801" b="1" dirty="0">
                <a:solidFill>
                  <a:schemeClr val="accent2">
                    <a:lumMod val="50000"/>
                  </a:schemeClr>
                </a:solidFill>
              </a:rPr>
              <a:t>DTO</a:t>
            </a:r>
          </a:p>
        </p:txBody>
      </p:sp>
      <p:sp>
        <p:nvSpPr>
          <p:cNvPr id="26" name="TextBox 25"/>
          <p:cNvSpPr txBox="1"/>
          <p:nvPr/>
        </p:nvSpPr>
        <p:spPr>
          <a:xfrm>
            <a:off x="7445561" y="2500344"/>
            <a:ext cx="633956" cy="369460"/>
          </a:xfrm>
          <a:prstGeom prst="rect">
            <a:avLst/>
          </a:prstGeom>
          <a:noFill/>
        </p:spPr>
        <p:txBody>
          <a:bodyPr wrap="none" rtlCol="0">
            <a:spAutoFit/>
          </a:bodyPr>
          <a:lstStyle/>
          <a:p>
            <a:r>
              <a:rPr lang="en-US" sz="1801" b="1" dirty="0"/>
              <a:t>Data</a:t>
            </a:r>
          </a:p>
        </p:txBody>
      </p:sp>
      <p:cxnSp>
        <p:nvCxnSpPr>
          <p:cNvPr id="30" name="Straight Arrow Connector 29"/>
          <p:cNvCxnSpPr/>
          <p:nvPr/>
        </p:nvCxnSpPr>
        <p:spPr>
          <a:xfrm flipH="1">
            <a:off x="179514" y="3121638"/>
            <a:ext cx="164597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6" idx="3"/>
            <a:endCxn id="7" idx="2"/>
          </p:cNvCxnSpPr>
          <p:nvPr/>
        </p:nvCxnSpPr>
        <p:spPr>
          <a:xfrm flipV="1">
            <a:off x="7206973" y="2850777"/>
            <a:ext cx="1063950" cy="402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9405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3568" y="260649"/>
            <a:ext cx="91440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WAR</a:t>
            </a:r>
          </a:p>
        </p:txBody>
      </p:sp>
      <p:sp>
        <p:nvSpPr>
          <p:cNvPr id="5" name="Rectangle 4"/>
          <p:cNvSpPr/>
          <p:nvPr/>
        </p:nvSpPr>
        <p:spPr>
          <a:xfrm>
            <a:off x="2051721" y="1052738"/>
            <a:ext cx="1224137"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META-INF</a:t>
            </a:r>
          </a:p>
        </p:txBody>
      </p:sp>
      <p:sp>
        <p:nvSpPr>
          <p:cNvPr id="6" name="Rectangle 5"/>
          <p:cNvSpPr/>
          <p:nvPr/>
        </p:nvSpPr>
        <p:spPr>
          <a:xfrm>
            <a:off x="2061322" y="1916834"/>
            <a:ext cx="1214535"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WEB-INF</a:t>
            </a:r>
          </a:p>
        </p:txBody>
      </p:sp>
      <p:cxnSp>
        <p:nvCxnSpPr>
          <p:cNvPr id="8" name="Straight Connector 7"/>
          <p:cNvCxnSpPr>
            <a:stCxn id="4" idx="2"/>
          </p:cNvCxnSpPr>
          <p:nvPr/>
        </p:nvCxnSpPr>
        <p:spPr>
          <a:xfrm>
            <a:off x="1140768" y="692700"/>
            <a:ext cx="0" cy="5506565"/>
          </a:xfrm>
          <a:prstGeom prst="line">
            <a:avLst/>
          </a:prstGeom>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899521" y="2560407"/>
            <a:ext cx="1214535"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classes</a:t>
            </a:r>
          </a:p>
        </p:txBody>
      </p:sp>
      <p:sp>
        <p:nvSpPr>
          <p:cNvPr id="12" name="Rectangle 11"/>
          <p:cNvSpPr/>
          <p:nvPr/>
        </p:nvSpPr>
        <p:spPr>
          <a:xfrm>
            <a:off x="3899521" y="3356994"/>
            <a:ext cx="1214535"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lib</a:t>
            </a:r>
          </a:p>
        </p:txBody>
      </p:sp>
      <p:sp>
        <p:nvSpPr>
          <p:cNvPr id="13" name="Rectangle 12"/>
          <p:cNvSpPr/>
          <p:nvPr/>
        </p:nvSpPr>
        <p:spPr>
          <a:xfrm>
            <a:off x="3899522" y="1085055"/>
            <a:ext cx="1525033" cy="369460"/>
          </a:xfrm>
          <a:prstGeom prst="rect">
            <a:avLst/>
          </a:prstGeom>
        </p:spPr>
        <p:txBody>
          <a:bodyPr wrap="none">
            <a:spAutoFit/>
          </a:bodyPr>
          <a:lstStyle/>
          <a:p>
            <a:r>
              <a:rPr lang="en-US" sz="1801" b="1" dirty="0">
                <a:solidFill>
                  <a:srgbClr val="FF0000"/>
                </a:solidFill>
              </a:rPr>
              <a:t>MANIFEST.MF</a:t>
            </a:r>
          </a:p>
        </p:txBody>
      </p:sp>
      <p:sp>
        <p:nvSpPr>
          <p:cNvPr id="14" name="Rectangle 13"/>
          <p:cNvSpPr/>
          <p:nvPr/>
        </p:nvSpPr>
        <p:spPr>
          <a:xfrm>
            <a:off x="5580112" y="2591764"/>
            <a:ext cx="1984710" cy="369460"/>
          </a:xfrm>
          <a:prstGeom prst="rect">
            <a:avLst/>
          </a:prstGeom>
        </p:spPr>
        <p:txBody>
          <a:bodyPr wrap="none">
            <a:spAutoFit/>
          </a:bodyPr>
          <a:lstStyle/>
          <a:p>
            <a:r>
              <a:rPr lang="en-US" sz="1801" dirty="0"/>
              <a:t>Contains .class files</a:t>
            </a:r>
          </a:p>
        </p:txBody>
      </p:sp>
      <p:sp>
        <p:nvSpPr>
          <p:cNvPr id="15" name="Rectangle 14"/>
          <p:cNvSpPr/>
          <p:nvPr/>
        </p:nvSpPr>
        <p:spPr>
          <a:xfrm>
            <a:off x="5594784" y="3388349"/>
            <a:ext cx="2897140" cy="369460"/>
          </a:xfrm>
          <a:prstGeom prst="rect">
            <a:avLst/>
          </a:prstGeom>
        </p:spPr>
        <p:txBody>
          <a:bodyPr wrap="none">
            <a:spAutoFit/>
          </a:bodyPr>
          <a:lstStyle/>
          <a:p>
            <a:r>
              <a:rPr lang="en-US" sz="1801" dirty="0"/>
              <a:t>Contains dependent JAR files</a:t>
            </a:r>
          </a:p>
        </p:txBody>
      </p:sp>
      <p:sp>
        <p:nvSpPr>
          <p:cNvPr id="16" name="Rectangle 15"/>
          <p:cNvSpPr/>
          <p:nvPr/>
        </p:nvSpPr>
        <p:spPr>
          <a:xfrm>
            <a:off x="2061322" y="4221090"/>
            <a:ext cx="1214535" cy="4320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Folder 1</a:t>
            </a:r>
          </a:p>
        </p:txBody>
      </p:sp>
      <p:sp>
        <p:nvSpPr>
          <p:cNvPr id="17" name="Rectangle 16"/>
          <p:cNvSpPr/>
          <p:nvPr/>
        </p:nvSpPr>
        <p:spPr>
          <a:xfrm>
            <a:off x="2061322" y="5085186"/>
            <a:ext cx="1214535" cy="4320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Folder 1</a:t>
            </a:r>
          </a:p>
        </p:txBody>
      </p:sp>
      <p:sp>
        <p:nvSpPr>
          <p:cNvPr id="20" name="Right Brace 19"/>
          <p:cNvSpPr/>
          <p:nvPr/>
        </p:nvSpPr>
        <p:spPr>
          <a:xfrm>
            <a:off x="4330165" y="4188874"/>
            <a:ext cx="353246" cy="23081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1"/>
          </a:p>
        </p:txBody>
      </p:sp>
      <p:sp>
        <p:nvSpPr>
          <p:cNvPr id="21" name="Rectangle 20"/>
          <p:cNvSpPr/>
          <p:nvPr/>
        </p:nvSpPr>
        <p:spPr>
          <a:xfrm>
            <a:off x="4932041" y="4839544"/>
            <a:ext cx="3835474" cy="923714"/>
          </a:xfrm>
          <a:prstGeom prst="rect">
            <a:avLst/>
          </a:prstGeom>
        </p:spPr>
        <p:txBody>
          <a:bodyPr wrap="none">
            <a:spAutoFit/>
          </a:bodyPr>
          <a:lstStyle/>
          <a:p>
            <a:r>
              <a:rPr lang="en-US" sz="1801" dirty="0"/>
              <a:t>Contains JSP Files, Static Resources </a:t>
            </a:r>
          </a:p>
          <a:p>
            <a:r>
              <a:rPr lang="en-US" sz="1801" dirty="0"/>
              <a:t>(HTML, Text, PDF, etc.). In-other words </a:t>
            </a:r>
          </a:p>
          <a:p>
            <a:r>
              <a:rPr lang="en-US" sz="1801" dirty="0"/>
              <a:t>any non-Java files</a:t>
            </a:r>
          </a:p>
        </p:txBody>
      </p:sp>
      <p:sp>
        <p:nvSpPr>
          <p:cNvPr id="22" name="Rectangle 21"/>
          <p:cNvSpPr/>
          <p:nvPr/>
        </p:nvSpPr>
        <p:spPr>
          <a:xfrm>
            <a:off x="1935481" y="6014595"/>
            <a:ext cx="1490857" cy="369460"/>
          </a:xfrm>
          <a:prstGeom prst="rect">
            <a:avLst/>
          </a:prstGeom>
        </p:spPr>
        <p:txBody>
          <a:bodyPr wrap="none">
            <a:spAutoFit/>
          </a:bodyPr>
          <a:lstStyle/>
          <a:p>
            <a:r>
              <a:rPr lang="en-US" sz="1801" b="1" dirty="0">
                <a:solidFill>
                  <a:srgbClr val="00B050"/>
                </a:solidFill>
              </a:rPr>
              <a:t>Non Java files</a:t>
            </a:r>
          </a:p>
        </p:txBody>
      </p:sp>
      <p:sp>
        <p:nvSpPr>
          <p:cNvPr id="23" name="Rectangle 22"/>
          <p:cNvSpPr/>
          <p:nvPr/>
        </p:nvSpPr>
        <p:spPr>
          <a:xfrm>
            <a:off x="4004981" y="1943693"/>
            <a:ext cx="1005212" cy="369460"/>
          </a:xfrm>
          <a:prstGeom prst="rect">
            <a:avLst/>
          </a:prstGeom>
        </p:spPr>
        <p:txBody>
          <a:bodyPr wrap="none">
            <a:spAutoFit/>
          </a:bodyPr>
          <a:lstStyle/>
          <a:p>
            <a:r>
              <a:rPr lang="en-US" sz="1801" b="1" dirty="0">
                <a:solidFill>
                  <a:srgbClr val="FF0000"/>
                </a:solidFill>
              </a:rPr>
              <a:t>web.xml</a:t>
            </a:r>
          </a:p>
        </p:txBody>
      </p:sp>
      <p:cxnSp>
        <p:nvCxnSpPr>
          <p:cNvPr id="25" name="Straight Arrow Connector 24"/>
          <p:cNvCxnSpPr>
            <a:endCxn id="5" idx="1"/>
          </p:cNvCxnSpPr>
          <p:nvPr/>
        </p:nvCxnSpPr>
        <p:spPr>
          <a:xfrm>
            <a:off x="1140770" y="1268760"/>
            <a:ext cx="9109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6" idx="1"/>
          </p:cNvCxnSpPr>
          <p:nvPr/>
        </p:nvCxnSpPr>
        <p:spPr>
          <a:xfrm>
            <a:off x="1140770" y="2129158"/>
            <a:ext cx="920553" cy="36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16" idx="1"/>
          </p:cNvCxnSpPr>
          <p:nvPr/>
        </p:nvCxnSpPr>
        <p:spPr>
          <a:xfrm>
            <a:off x="1140770" y="4437112"/>
            <a:ext cx="9205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17" idx="1"/>
          </p:cNvCxnSpPr>
          <p:nvPr/>
        </p:nvCxnSpPr>
        <p:spPr>
          <a:xfrm>
            <a:off x="1140770" y="5301208"/>
            <a:ext cx="9205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endCxn id="22" idx="1"/>
          </p:cNvCxnSpPr>
          <p:nvPr/>
        </p:nvCxnSpPr>
        <p:spPr>
          <a:xfrm>
            <a:off x="1140770" y="6199263"/>
            <a:ext cx="794710" cy="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5" idx="3"/>
            <a:endCxn id="13" idx="1"/>
          </p:cNvCxnSpPr>
          <p:nvPr/>
        </p:nvCxnSpPr>
        <p:spPr>
          <a:xfrm>
            <a:off x="3275857" y="1268763"/>
            <a:ext cx="623664" cy="10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6" idx="3"/>
            <a:endCxn id="23" idx="1"/>
          </p:cNvCxnSpPr>
          <p:nvPr/>
        </p:nvCxnSpPr>
        <p:spPr>
          <a:xfrm flipV="1">
            <a:off x="3275857" y="2128424"/>
            <a:ext cx="729125" cy="44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Elbow Connector 41"/>
          <p:cNvCxnSpPr>
            <a:stCxn id="6" idx="2"/>
            <a:endCxn id="11" idx="1"/>
          </p:cNvCxnSpPr>
          <p:nvPr/>
        </p:nvCxnSpPr>
        <p:spPr>
          <a:xfrm rot="16200000" flipH="1">
            <a:off x="3070280" y="1947191"/>
            <a:ext cx="427550" cy="123093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Elbow Connector 43"/>
          <p:cNvCxnSpPr>
            <a:stCxn id="6" idx="2"/>
            <a:endCxn id="12" idx="1"/>
          </p:cNvCxnSpPr>
          <p:nvPr/>
        </p:nvCxnSpPr>
        <p:spPr>
          <a:xfrm rot="16200000" flipH="1">
            <a:off x="2671986" y="2345484"/>
            <a:ext cx="1224137" cy="123093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18564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91852" y="5984413"/>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ClassY</a:t>
            </a:r>
            <a:endParaRPr lang="en-IN" sz="1401" dirty="0"/>
          </a:p>
        </p:txBody>
      </p:sp>
      <p:sp>
        <p:nvSpPr>
          <p:cNvPr id="17" name="Flowchart: Alternate Process 16"/>
          <p:cNvSpPr/>
          <p:nvPr/>
        </p:nvSpPr>
        <p:spPr>
          <a:xfrm>
            <a:off x="1892052" y="5984413"/>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ClassZ</a:t>
            </a:r>
            <a:endParaRPr lang="en-IN" sz="1401" dirty="0"/>
          </a:p>
        </p:txBody>
      </p:sp>
      <p:sp>
        <p:nvSpPr>
          <p:cNvPr id="19" name="Flowchart: Alternate Process 18"/>
          <p:cNvSpPr/>
          <p:nvPr/>
        </p:nvSpPr>
        <p:spPr>
          <a:xfrm>
            <a:off x="1027956" y="4688269"/>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InterfaceX</a:t>
            </a:r>
            <a:endParaRPr lang="en-IN" sz="1401" dirty="0"/>
          </a:p>
        </p:txBody>
      </p:sp>
      <p:cxnSp>
        <p:nvCxnSpPr>
          <p:cNvPr id="3" name="Elbow Connector 2"/>
          <p:cNvCxnSpPr>
            <a:stCxn id="4" idx="0"/>
            <a:endCxn id="19" idx="2"/>
          </p:cNvCxnSpPr>
          <p:nvPr/>
        </p:nvCxnSpPr>
        <p:spPr>
          <a:xfrm rot="5400000" flipH="1" flipV="1">
            <a:off x="919946" y="5156323"/>
            <a:ext cx="720080" cy="93610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Elbow Connector 10"/>
          <p:cNvCxnSpPr>
            <a:stCxn id="17" idx="0"/>
            <a:endCxn id="19" idx="2"/>
          </p:cNvCxnSpPr>
          <p:nvPr/>
        </p:nvCxnSpPr>
        <p:spPr>
          <a:xfrm rot="16200000" flipV="1">
            <a:off x="1820045" y="5192326"/>
            <a:ext cx="720080" cy="86409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Flowchart: Alternate Process 26"/>
          <p:cNvSpPr/>
          <p:nvPr/>
        </p:nvSpPr>
        <p:spPr>
          <a:xfrm>
            <a:off x="739924" y="2696321"/>
            <a:ext cx="2016224" cy="360041"/>
          </a:xfrm>
          <a:prstGeom prst="flowChartAlternateProcess">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Factory</a:t>
            </a:r>
            <a:endParaRPr lang="en-IN" sz="1401" dirty="0"/>
          </a:p>
        </p:txBody>
      </p:sp>
      <p:sp>
        <p:nvSpPr>
          <p:cNvPr id="21" name="Rectangle 20"/>
          <p:cNvSpPr/>
          <p:nvPr/>
        </p:nvSpPr>
        <p:spPr>
          <a:xfrm>
            <a:off x="739924" y="3056359"/>
            <a:ext cx="2016224" cy="100811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static getInstance()</a:t>
            </a:r>
          </a:p>
        </p:txBody>
      </p:sp>
      <p:sp>
        <p:nvSpPr>
          <p:cNvPr id="28" name="Cloud 27"/>
          <p:cNvSpPr/>
          <p:nvPr/>
        </p:nvSpPr>
        <p:spPr>
          <a:xfrm>
            <a:off x="966802" y="270630"/>
            <a:ext cx="1562473" cy="914400"/>
          </a:xfrm>
          <a:prstGeom prst="cloud">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1" dirty="0">
                <a:solidFill>
                  <a:schemeClr val="tx2">
                    <a:lumMod val="50000"/>
                  </a:schemeClr>
                </a:solidFill>
              </a:rPr>
              <a:t>Client</a:t>
            </a:r>
          </a:p>
        </p:txBody>
      </p:sp>
      <p:sp>
        <p:nvSpPr>
          <p:cNvPr id="29" name="Line Callout 2 (Accent Bar) 28"/>
          <p:cNvSpPr/>
          <p:nvPr/>
        </p:nvSpPr>
        <p:spPr>
          <a:xfrm>
            <a:off x="3908276" y="2346488"/>
            <a:ext cx="4896544" cy="1753344"/>
          </a:xfrm>
          <a:prstGeom prst="accentCallout2">
            <a:avLst>
              <a:gd name="adj1" fmla="val 18750"/>
              <a:gd name="adj2" fmla="val -8333"/>
              <a:gd name="adj3" fmla="val 18750"/>
              <a:gd name="adj4" fmla="val -16667"/>
              <a:gd name="adj5" fmla="val 67142"/>
              <a:gd name="adj6" fmla="val -2328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4" indent="-342904">
              <a:buAutoNum type="arabicPeriod"/>
            </a:pPr>
            <a:r>
              <a:rPr lang="en-US" sz="1801" dirty="0">
                <a:solidFill>
                  <a:schemeClr val="tx2">
                    <a:lumMod val="50000"/>
                  </a:schemeClr>
                </a:solidFill>
              </a:rPr>
              <a:t>Preferably make factory class constructor as private</a:t>
            </a:r>
          </a:p>
          <a:p>
            <a:pPr marL="342904" indent="-342904">
              <a:buAutoNum type="arabicPeriod"/>
            </a:pPr>
            <a:r>
              <a:rPr lang="en-US" sz="1801" dirty="0">
                <a:solidFill>
                  <a:schemeClr val="tx2">
                    <a:lumMod val="50000"/>
                  </a:schemeClr>
                </a:solidFill>
              </a:rPr>
              <a:t>getInstance method should be public static, return type is of type InterfaceX</a:t>
            </a:r>
          </a:p>
          <a:p>
            <a:pPr marL="342904" indent="-342904">
              <a:buAutoNum type="arabicPeriod"/>
            </a:pPr>
            <a:r>
              <a:rPr lang="en-US" sz="1801" dirty="0">
                <a:solidFill>
                  <a:schemeClr val="tx2">
                    <a:lumMod val="50000"/>
                  </a:schemeClr>
                </a:solidFill>
              </a:rPr>
              <a:t>It may or may not take input arguments. It depends on the design</a:t>
            </a:r>
          </a:p>
        </p:txBody>
      </p:sp>
      <p:cxnSp>
        <p:nvCxnSpPr>
          <p:cNvPr id="31" name="Straight Arrow Connector 30"/>
          <p:cNvCxnSpPr>
            <a:stCxn id="19" idx="0"/>
            <a:endCxn id="21" idx="2"/>
          </p:cNvCxnSpPr>
          <p:nvPr/>
        </p:nvCxnSpPr>
        <p:spPr>
          <a:xfrm flipV="1">
            <a:off x="1748036" y="4064474"/>
            <a:ext cx="0" cy="6237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8" idx="1"/>
            <a:endCxn id="27" idx="0"/>
          </p:cNvCxnSpPr>
          <p:nvPr/>
        </p:nvCxnSpPr>
        <p:spPr>
          <a:xfrm>
            <a:off x="1748036" y="1184059"/>
            <a:ext cx="0" cy="151226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36" name="Right Brace 35"/>
          <p:cNvSpPr/>
          <p:nvPr/>
        </p:nvSpPr>
        <p:spPr>
          <a:xfrm>
            <a:off x="3442640" y="113739"/>
            <a:ext cx="189490" cy="157278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37" name="TextBox 36"/>
          <p:cNvSpPr txBox="1"/>
          <p:nvPr/>
        </p:nvSpPr>
        <p:spPr>
          <a:xfrm>
            <a:off x="3774047" y="7100"/>
            <a:ext cx="5190443" cy="1755096"/>
          </a:xfrm>
          <a:prstGeom prst="rect">
            <a:avLst/>
          </a:prstGeom>
          <a:noFill/>
        </p:spPr>
        <p:txBody>
          <a:bodyPr wrap="square" rtlCol="0">
            <a:spAutoFit/>
          </a:bodyPr>
          <a:lstStyle/>
          <a:p>
            <a:r>
              <a:rPr lang="en-US" sz="1801" dirty="0"/>
              <a:t>Client worries about invoking the methods exposed</a:t>
            </a:r>
          </a:p>
          <a:p>
            <a:r>
              <a:rPr lang="en-US" sz="1801" dirty="0"/>
              <a:t>through interface. Also client won’t have any clue on </a:t>
            </a:r>
          </a:p>
          <a:p>
            <a:r>
              <a:rPr lang="en-US" sz="1801" dirty="0"/>
              <a:t>the implementation details. Factory based on some </a:t>
            </a:r>
          </a:p>
          <a:p>
            <a:r>
              <a:rPr lang="en-US" sz="1801" dirty="0"/>
              <a:t>logic creates the objects &amp; return it to Client. Client </a:t>
            </a:r>
          </a:p>
          <a:p>
            <a:r>
              <a:rPr lang="en-US" sz="1801" dirty="0"/>
              <a:t>using interface reference accepts the returned object </a:t>
            </a:r>
          </a:p>
          <a:p>
            <a:r>
              <a:rPr lang="en-US" sz="1801" dirty="0"/>
              <a:t>&amp; invokes the methods defined in the Interface</a:t>
            </a:r>
          </a:p>
        </p:txBody>
      </p:sp>
    </p:spTree>
    <p:extLst>
      <p:ext uri="{BB962C8B-B14F-4D97-AF65-F5344CB8AC3E}">
        <p14:creationId xmlns:p14="http://schemas.microsoft.com/office/powerpoint/2010/main" val="1002084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31609" y="6037421"/>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ClassY</a:t>
            </a:r>
            <a:endParaRPr lang="en-IN" sz="1401" dirty="0"/>
          </a:p>
        </p:txBody>
      </p:sp>
      <p:sp>
        <p:nvSpPr>
          <p:cNvPr id="17" name="Flowchart: Alternate Process 16"/>
          <p:cNvSpPr/>
          <p:nvPr/>
        </p:nvSpPr>
        <p:spPr>
          <a:xfrm>
            <a:off x="1931808" y="6037421"/>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ClassZ</a:t>
            </a:r>
            <a:endParaRPr lang="en-IN" sz="1401" dirty="0"/>
          </a:p>
        </p:txBody>
      </p:sp>
      <p:sp>
        <p:nvSpPr>
          <p:cNvPr id="19" name="Flowchart: Alternate Process 18"/>
          <p:cNvSpPr/>
          <p:nvPr/>
        </p:nvSpPr>
        <p:spPr>
          <a:xfrm>
            <a:off x="1067712" y="4741277"/>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InterfaceX</a:t>
            </a:r>
            <a:endParaRPr lang="en-IN" sz="1401" dirty="0"/>
          </a:p>
        </p:txBody>
      </p:sp>
      <p:cxnSp>
        <p:nvCxnSpPr>
          <p:cNvPr id="3" name="Elbow Connector 2"/>
          <p:cNvCxnSpPr>
            <a:stCxn id="4" idx="0"/>
            <a:endCxn id="19" idx="2"/>
          </p:cNvCxnSpPr>
          <p:nvPr/>
        </p:nvCxnSpPr>
        <p:spPr>
          <a:xfrm rot="5400000" flipH="1" flipV="1">
            <a:off x="959700" y="5209331"/>
            <a:ext cx="720080" cy="93610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Elbow Connector 10"/>
          <p:cNvCxnSpPr>
            <a:stCxn id="17" idx="0"/>
            <a:endCxn id="19" idx="2"/>
          </p:cNvCxnSpPr>
          <p:nvPr/>
        </p:nvCxnSpPr>
        <p:spPr>
          <a:xfrm rot="16200000" flipV="1">
            <a:off x="1859802" y="5245334"/>
            <a:ext cx="720080" cy="86409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Flowchart: Alternate Process 26"/>
          <p:cNvSpPr/>
          <p:nvPr/>
        </p:nvSpPr>
        <p:spPr>
          <a:xfrm>
            <a:off x="779680" y="2749329"/>
            <a:ext cx="2016224" cy="360041"/>
          </a:xfrm>
          <a:prstGeom prst="flowChartAlternateProcess">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Factory</a:t>
            </a:r>
            <a:endParaRPr lang="en-IN" sz="1401" dirty="0"/>
          </a:p>
        </p:txBody>
      </p:sp>
      <p:sp>
        <p:nvSpPr>
          <p:cNvPr id="21" name="Rectangle 20"/>
          <p:cNvSpPr/>
          <p:nvPr/>
        </p:nvSpPr>
        <p:spPr>
          <a:xfrm>
            <a:off x="779680" y="3109367"/>
            <a:ext cx="2016224" cy="100811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static getInstance()</a:t>
            </a:r>
          </a:p>
        </p:txBody>
      </p:sp>
      <p:sp>
        <p:nvSpPr>
          <p:cNvPr id="28" name="Cloud 27"/>
          <p:cNvSpPr/>
          <p:nvPr/>
        </p:nvSpPr>
        <p:spPr>
          <a:xfrm>
            <a:off x="966801" y="323638"/>
            <a:ext cx="1645332" cy="914400"/>
          </a:xfrm>
          <a:prstGeom prst="cloud">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1" dirty="0">
                <a:solidFill>
                  <a:schemeClr val="tx2">
                    <a:lumMod val="50000"/>
                  </a:schemeClr>
                </a:solidFill>
              </a:rPr>
              <a:t>Other Programs</a:t>
            </a:r>
          </a:p>
        </p:txBody>
      </p:sp>
      <p:sp>
        <p:nvSpPr>
          <p:cNvPr id="29" name="Line Callout 2 (Accent Bar) 28"/>
          <p:cNvSpPr/>
          <p:nvPr/>
        </p:nvSpPr>
        <p:spPr>
          <a:xfrm>
            <a:off x="3975679" y="2123095"/>
            <a:ext cx="5055070" cy="2341781"/>
          </a:xfrm>
          <a:prstGeom prst="accentCallout2">
            <a:avLst>
              <a:gd name="adj1" fmla="val 18750"/>
              <a:gd name="adj2" fmla="val -8333"/>
              <a:gd name="adj3" fmla="val 18750"/>
              <a:gd name="adj4" fmla="val -16667"/>
              <a:gd name="adj5" fmla="val 67142"/>
              <a:gd name="adj6" fmla="val -2328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4" indent="-342904">
              <a:buFontTx/>
              <a:buAutoNum type="arabicPeriod"/>
            </a:pPr>
            <a:r>
              <a:rPr lang="en-US" sz="1801" dirty="0">
                <a:solidFill>
                  <a:schemeClr val="tx2">
                    <a:lumMod val="50000"/>
                  </a:schemeClr>
                </a:solidFill>
              </a:rPr>
              <a:t>As the name implies, Factory Class produces the Objects</a:t>
            </a:r>
          </a:p>
          <a:p>
            <a:pPr marL="342904" indent="-342904">
              <a:buFontTx/>
              <a:buAutoNum type="arabicPeriod"/>
            </a:pPr>
            <a:r>
              <a:rPr lang="en-US" sz="1801" dirty="0">
                <a:solidFill>
                  <a:schemeClr val="tx2">
                    <a:lumMod val="50000"/>
                  </a:schemeClr>
                </a:solidFill>
              </a:rPr>
              <a:t>Factory class is a Concrete Class with constructor as private</a:t>
            </a:r>
          </a:p>
          <a:p>
            <a:pPr marL="342904" indent="-342904">
              <a:buAutoNum type="arabicPeriod"/>
            </a:pPr>
            <a:r>
              <a:rPr lang="en-US" sz="1801" dirty="0">
                <a:solidFill>
                  <a:schemeClr val="tx2">
                    <a:lumMod val="50000"/>
                  </a:schemeClr>
                </a:solidFill>
              </a:rPr>
              <a:t>getInstance() method should be public static, return type is of type InterfaceX</a:t>
            </a:r>
          </a:p>
          <a:p>
            <a:pPr marL="342904" indent="-342904">
              <a:buAutoNum type="arabicPeriod"/>
            </a:pPr>
            <a:r>
              <a:rPr lang="en-US" sz="1801" dirty="0">
                <a:solidFill>
                  <a:schemeClr val="tx2">
                    <a:lumMod val="50000"/>
                  </a:schemeClr>
                </a:solidFill>
              </a:rPr>
              <a:t>It may or may not take input arguments. It depends on the design</a:t>
            </a:r>
          </a:p>
        </p:txBody>
      </p:sp>
      <p:cxnSp>
        <p:nvCxnSpPr>
          <p:cNvPr id="31" name="Straight Arrow Connector 30"/>
          <p:cNvCxnSpPr>
            <a:stCxn id="19" idx="0"/>
            <a:endCxn id="21" idx="2"/>
          </p:cNvCxnSpPr>
          <p:nvPr/>
        </p:nvCxnSpPr>
        <p:spPr>
          <a:xfrm flipV="1">
            <a:off x="1787792" y="4117482"/>
            <a:ext cx="0" cy="6237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8" idx="1"/>
            <a:endCxn id="27" idx="0"/>
          </p:cNvCxnSpPr>
          <p:nvPr/>
        </p:nvCxnSpPr>
        <p:spPr>
          <a:xfrm flipH="1">
            <a:off x="1787793" y="1237067"/>
            <a:ext cx="1675" cy="151226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36" name="Right Brace 35"/>
          <p:cNvSpPr/>
          <p:nvPr/>
        </p:nvSpPr>
        <p:spPr>
          <a:xfrm>
            <a:off x="3482396" y="166747"/>
            <a:ext cx="189490" cy="157278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37" name="TextBox 36"/>
          <p:cNvSpPr txBox="1"/>
          <p:nvPr/>
        </p:nvSpPr>
        <p:spPr>
          <a:xfrm>
            <a:off x="3813802" y="352976"/>
            <a:ext cx="5190443" cy="1200842"/>
          </a:xfrm>
          <a:prstGeom prst="rect">
            <a:avLst/>
          </a:prstGeom>
          <a:noFill/>
        </p:spPr>
        <p:txBody>
          <a:bodyPr wrap="square" rtlCol="0">
            <a:spAutoFit/>
          </a:bodyPr>
          <a:lstStyle/>
          <a:p>
            <a:r>
              <a:rPr lang="en-US" sz="1801" dirty="0"/>
              <a:t>Other programs need not to own the responsibility of creating ClassY or ClassZ Object using new operator instead they get the instance of either ClassY or ClassZ through the Factory Class</a:t>
            </a:r>
          </a:p>
        </p:txBody>
      </p:sp>
    </p:spTree>
    <p:extLst>
      <p:ext uri="{BB962C8B-B14F-4D97-AF65-F5344CB8AC3E}">
        <p14:creationId xmlns:p14="http://schemas.microsoft.com/office/powerpoint/2010/main" val="14197632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p:cNvSpPr/>
          <p:nvPr/>
        </p:nvSpPr>
        <p:spPr>
          <a:xfrm>
            <a:off x="1598597" y="1761297"/>
            <a:ext cx="3726636" cy="1230066"/>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Compile &amp; Instantiate</a:t>
            </a:r>
          </a:p>
          <a:p>
            <a:pPr marL="285753" indent="-285753">
              <a:buFont typeface="Wingdings" pitchFamily="2" charset="2"/>
              <a:buChar char="§"/>
            </a:pPr>
            <a:r>
              <a:rPr lang="en-US" sz="1401" dirty="0"/>
              <a:t>Parse the JSP</a:t>
            </a:r>
          </a:p>
          <a:p>
            <a:pPr marL="285753" indent="-285753">
              <a:buFont typeface="Wingdings" pitchFamily="2" charset="2"/>
              <a:buChar char="§"/>
            </a:pPr>
            <a:r>
              <a:rPr lang="en-IN" sz="1401" dirty="0"/>
              <a:t>Translating the JSP into a servlet</a:t>
            </a:r>
          </a:p>
          <a:p>
            <a:pPr marL="285753" indent="-285753">
              <a:buFont typeface="Wingdings" pitchFamily="2" charset="2"/>
              <a:buChar char="§"/>
            </a:pPr>
            <a:r>
              <a:rPr lang="en-IN" sz="1401" dirty="0"/>
              <a:t>Compile the servlet</a:t>
            </a:r>
            <a:endParaRPr lang="en-US" sz="1401" dirty="0"/>
          </a:p>
          <a:p>
            <a:pPr marL="285753" indent="-285753">
              <a:buFont typeface="Wingdings" pitchFamily="2" charset="2"/>
              <a:buChar char="§"/>
            </a:pPr>
            <a:r>
              <a:rPr lang="en-US" sz="1401" dirty="0"/>
              <a:t>Instantiate by Invoking Default Constructor</a:t>
            </a:r>
            <a:endParaRPr lang="en-IN" sz="1401" dirty="0"/>
          </a:p>
        </p:txBody>
      </p:sp>
      <p:sp>
        <p:nvSpPr>
          <p:cNvPr id="3" name="Oval 2"/>
          <p:cNvSpPr/>
          <p:nvPr/>
        </p:nvSpPr>
        <p:spPr>
          <a:xfrm>
            <a:off x="2741835" y="459714"/>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Load</a:t>
            </a:r>
            <a:endParaRPr lang="en-IN" sz="1801" dirty="0"/>
          </a:p>
        </p:txBody>
      </p:sp>
      <p:sp>
        <p:nvSpPr>
          <p:cNvPr id="11" name="Oval 10"/>
          <p:cNvSpPr/>
          <p:nvPr/>
        </p:nvSpPr>
        <p:spPr>
          <a:xfrm>
            <a:off x="6840366" y="6082900"/>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Unload</a:t>
            </a:r>
            <a:endParaRPr lang="en-IN" sz="1801" dirty="0"/>
          </a:p>
        </p:txBody>
      </p:sp>
      <p:sp>
        <p:nvSpPr>
          <p:cNvPr id="15" name="Flowchart: Alternate Process 14"/>
          <p:cNvSpPr/>
          <p:nvPr/>
        </p:nvSpPr>
        <p:spPr>
          <a:xfrm>
            <a:off x="2345791" y="3635501"/>
            <a:ext cx="2232249"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Initialize</a:t>
            </a:r>
          </a:p>
          <a:p>
            <a:pPr algn="ctr"/>
            <a:r>
              <a:rPr lang="en-US" sz="1401" dirty="0"/>
              <a:t>Invoke jspInit() method</a:t>
            </a:r>
            <a:endParaRPr lang="en-IN" sz="1401" dirty="0"/>
          </a:p>
        </p:txBody>
      </p:sp>
      <p:sp>
        <p:nvSpPr>
          <p:cNvPr id="16" name="Flowchart: Alternate Process 15"/>
          <p:cNvSpPr/>
          <p:nvPr/>
        </p:nvSpPr>
        <p:spPr>
          <a:xfrm>
            <a:off x="2234761" y="4869161"/>
            <a:ext cx="2442235" cy="571669"/>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Service</a:t>
            </a:r>
          </a:p>
          <a:p>
            <a:pPr algn="ctr"/>
            <a:r>
              <a:rPr lang="en-US" sz="1401" dirty="0"/>
              <a:t>Invoke _jspService() method</a:t>
            </a:r>
            <a:endParaRPr lang="en-IN" sz="1401" dirty="0"/>
          </a:p>
        </p:txBody>
      </p:sp>
      <p:sp>
        <p:nvSpPr>
          <p:cNvPr id="4" name="Rectangle 3"/>
          <p:cNvSpPr/>
          <p:nvPr/>
        </p:nvSpPr>
        <p:spPr>
          <a:xfrm>
            <a:off x="1371677" y="116632"/>
            <a:ext cx="7520805" cy="6624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6" name="Straight Arrow Connector 5"/>
          <p:cNvCxnSpPr>
            <a:stCxn id="3" idx="4"/>
            <a:endCxn id="2" idx="0"/>
          </p:cNvCxnSpPr>
          <p:nvPr/>
        </p:nvCxnSpPr>
        <p:spPr>
          <a:xfrm>
            <a:off x="3461915" y="916913"/>
            <a:ext cx="0" cy="8443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 idx="2"/>
            <a:endCxn id="15" idx="0"/>
          </p:cNvCxnSpPr>
          <p:nvPr/>
        </p:nvCxnSpPr>
        <p:spPr>
          <a:xfrm>
            <a:off x="3461915" y="2991366"/>
            <a:ext cx="0" cy="6441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Flowchart: Connector 21"/>
          <p:cNvSpPr/>
          <p:nvPr/>
        </p:nvSpPr>
        <p:spPr>
          <a:xfrm>
            <a:off x="6693464" y="3125623"/>
            <a:ext cx="228601" cy="22860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24" name="Elbow Connector 23"/>
          <p:cNvCxnSpPr>
            <a:stCxn id="3" idx="4"/>
            <a:endCxn id="22" idx="0"/>
          </p:cNvCxnSpPr>
          <p:nvPr/>
        </p:nvCxnSpPr>
        <p:spPr>
          <a:xfrm rot="16200000" flipH="1">
            <a:off x="4030486" y="348345"/>
            <a:ext cx="2208709" cy="3345849"/>
          </a:xfrm>
          <a:prstGeom prst="bentConnector3">
            <a:avLst>
              <a:gd name="adj1" fmla="val 2219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5" idx="2"/>
            <a:endCxn id="16" idx="0"/>
          </p:cNvCxnSpPr>
          <p:nvPr/>
        </p:nvCxnSpPr>
        <p:spPr>
          <a:xfrm flipH="1">
            <a:off x="3455877" y="4207172"/>
            <a:ext cx="6037" cy="6619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15" idx="2"/>
            <a:endCxn id="22" idx="4"/>
          </p:cNvCxnSpPr>
          <p:nvPr/>
        </p:nvCxnSpPr>
        <p:spPr>
          <a:xfrm rot="5400000" flipH="1" flipV="1">
            <a:off x="4708365" y="2107774"/>
            <a:ext cx="852948" cy="3345849"/>
          </a:xfrm>
          <a:prstGeom prst="bentConnector3">
            <a:avLst>
              <a:gd name="adj1" fmla="val -2680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Elbow Connector 40"/>
          <p:cNvCxnSpPr>
            <a:stCxn id="22" idx="6"/>
            <a:endCxn id="11" idx="0"/>
          </p:cNvCxnSpPr>
          <p:nvPr/>
        </p:nvCxnSpPr>
        <p:spPr>
          <a:xfrm>
            <a:off x="6922066" y="3239923"/>
            <a:ext cx="638382" cy="284297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6" idx="2"/>
            <a:endCxn id="79" idx="0"/>
          </p:cNvCxnSpPr>
          <p:nvPr/>
        </p:nvCxnSpPr>
        <p:spPr>
          <a:xfrm>
            <a:off x="3455877" y="5440831"/>
            <a:ext cx="6037" cy="6103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79" idx="3"/>
            <a:endCxn id="11" idx="2"/>
          </p:cNvCxnSpPr>
          <p:nvPr/>
        </p:nvCxnSpPr>
        <p:spPr>
          <a:xfrm flipV="1">
            <a:off x="4630535" y="6311500"/>
            <a:ext cx="2209833" cy="25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9" name="Flowchart: Alternate Process 78"/>
          <p:cNvSpPr/>
          <p:nvPr/>
        </p:nvSpPr>
        <p:spPr>
          <a:xfrm>
            <a:off x="2293295" y="6051138"/>
            <a:ext cx="2337241"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Destroy</a:t>
            </a:r>
          </a:p>
          <a:p>
            <a:pPr algn="ctr"/>
            <a:r>
              <a:rPr lang="en-US" sz="1401" dirty="0"/>
              <a:t>Invoke jspDestroy() method</a:t>
            </a:r>
            <a:endParaRPr lang="en-IN" sz="1401" dirty="0"/>
          </a:p>
        </p:txBody>
      </p:sp>
      <p:sp>
        <p:nvSpPr>
          <p:cNvPr id="88" name="TextBox 87"/>
          <p:cNvSpPr txBox="1"/>
          <p:nvPr/>
        </p:nvSpPr>
        <p:spPr>
          <a:xfrm>
            <a:off x="1441152" y="171203"/>
            <a:ext cx="1809278" cy="369460"/>
          </a:xfrm>
          <a:prstGeom prst="rect">
            <a:avLst/>
          </a:prstGeom>
          <a:noFill/>
        </p:spPr>
        <p:txBody>
          <a:bodyPr wrap="none" rtlCol="0">
            <a:spAutoFit/>
          </a:bodyPr>
          <a:lstStyle/>
          <a:p>
            <a:r>
              <a:rPr lang="en-US" sz="1801" dirty="0">
                <a:solidFill>
                  <a:schemeClr val="tx2">
                    <a:lumMod val="60000"/>
                    <a:lumOff val="40000"/>
                  </a:schemeClr>
                </a:solidFill>
              </a:rPr>
              <a:t>Servlet Container</a:t>
            </a:r>
            <a:endParaRPr lang="en-IN" sz="1801" dirty="0">
              <a:solidFill>
                <a:schemeClr val="tx2">
                  <a:lumMod val="60000"/>
                  <a:lumOff val="40000"/>
                </a:schemeClr>
              </a:solidFill>
            </a:endParaRPr>
          </a:p>
        </p:txBody>
      </p:sp>
      <p:sp>
        <p:nvSpPr>
          <p:cNvPr id="89" name="Right Brace 88"/>
          <p:cNvSpPr/>
          <p:nvPr/>
        </p:nvSpPr>
        <p:spPr>
          <a:xfrm>
            <a:off x="6194953" y="406505"/>
            <a:ext cx="498510" cy="579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90" name="TextBox 89"/>
          <p:cNvSpPr txBox="1"/>
          <p:nvPr/>
        </p:nvSpPr>
        <p:spPr>
          <a:xfrm>
            <a:off x="6693463" y="291173"/>
            <a:ext cx="2111412" cy="954620"/>
          </a:xfrm>
          <a:prstGeom prst="rect">
            <a:avLst/>
          </a:prstGeom>
          <a:noFill/>
        </p:spPr>
        <p:txBody>
          <a:bodyPr wrap="none" rtlCol="0">
            <a:spAutoFit/>
          </a:bodyPr>
          <a:lstStyle/>
          <a:p>
            <a:r>
              <a:rPr lang="en-US" sz="1401" b="1" u="sng" dirty="0"/>
              <a:t>If necessary,</a:t>
            </a:r>
            <a:r>
              <a:rPr lang="en-US" sz="1401" dirty="0"/>
              <a:t> Container </a:t>
            </a:r>
          </a:p>
          <a:p>
            <a:r>
              <a:rPr lang="en-US" sz="1401" dirty="0"/>
              <a:t>loads the JSP whenever it </a:t>
            </a:r>
          </a:p>
          <a:p>
            <a:r>
              <a:rPr lang="en-US" sz="1401" dirty="0"/>
              <a:t>receives the </a:t>
            </a:r>
            <a:r>
              <a:rPr lang="en-US" sz="1401" b="1" u="sng" dirty="0"/>
              <a:t>First Request </a:t>
            </a:r>
          </a:p>
          <a:p>
            <a:r>
              <a:rPr lang="en-US" sz="1401" dirty="0"/>
              <a:t>for that JSP </a:t>
            </a:r>
            <a:endParaRPr lang="en-IN" sz="1401" dirty="0"/>
          </a:p>
        </p:txBody>
      </p:sp>
      <p:cxnSp>
        <p:nvCxnSpPr>
          <p:cNvPr id="95" name="Straight Arrow Connector 94"/>
          <p:cNvCxnSpPr/>
          <p:nvPr/>
        </p:nvCxnSpPr>
        <p:spPr>
          <a:xfrm>
            <a:off x="107506" y="5012079"/>
            <a:ext cx="21527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107507" y="5355565"/>
            <a:ext cx="213078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6895072" y="2577354"/>
            <a:ext cx="829843" cy="369460"/>
          </a:xfrm>
          <a:prstGeom prst="rect">
            <a:avLst/>
          </a:prstGeom>
          <a:noFill/>
        </p:spPr>
        <p:txBody>
          <a:bodyPr wrap="none" rtlCol="0">
            <a:spAutoFit/>
          </a:bodyPr>
          <a:lstStyle/>
          <a:p>
            <a:r>
              <a:rPr lang="en-US" sz="1801" b="1" dirty="0">
                <a:solidFill>
                  <a:srgbClr val="FF0000"/>
                </a:solidFill>
              </a:rPr>
              <a:t>Failure</a:t>
            </a:r>
            <a:endParaRPr lang="en-IN" sz="1801" b="1" dirty="0">
              <a:solidFill>
                <a:srgbClr val="FF0000"/>
              </a:solidFill>
            </a:endParaRPr>
          </a:p>
        </p:txBody>
      </p:sp>
      <p:sp>
        <p:nvSpPr>
          <p:cNvPr id="99" name="TextBox 98"/>
          <p:cNvSpPr txBox="1"/>
          <p:nvPr/>
        </p:nvSpPr>
        <p:spPr>
          <a:xfrm>
            <a:off x="2439693" y="1314376"/>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0" name="TextBox 99"/>
          <p:cNvSpPr txBox="1"/>
          <p:nvPr/>
        </p:nvSpPr>
        <p:spPr>
          <a:xfrm>
            <a:off x="2439693" y="3151395"/>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1" name="TextBox 100"/>
          <p:cNvSpPr txBox="1"/>
          <p:nvPr/>
        </p:nvSpPr>
        <p:spPr>
          <a:xfrm>
            <a:off x="2436317" y="4401441"/>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2" name="TextBox 101"/>
          <p:cNvSpPr txBox="1"/>
          <p:nvPr/>
        </p:nvSpPr>
        <p:spPr>
          <a:xfrm>
            <a:off x="445888" y="4643844"/>
            <a:ext cx="960969" cy="369460"/>
          </a:xfrm>
          <a:prstGeom prst="rect">
            <a:avLst/>
          </a:prstGeom>
          <a:noFill/>
        </p:spPr>
        <p:txBody>
          <a:bodyPr wrap="none" rtlCol="0">
            <a:spAutoFit/>
          </a:bodyPr>
          <a:lstStyle/>
          <a:p>
            <a:r>
              <a:rPr lang="en-US" sz="1801" b="1" dirty="0">
                <a:solidFill>
                  <a:schemeClr val="accent1">
                    <a:lumMod val="50000"/>
                  </a:schemeClr>
                </a:solidFill>
              </a:rPr>
              <a:t>Request</a:t>
            </a:r>
            <a:endParaRPr lang="en-IN" sz="1801" b="1" dirty="0">
              <a:solidFill>
                <a:schemeClr val="accent1">
                  <a:lumMod val="50000"/>
                </a:schemeClr>
              </a:solidFill>
            </a:endParaRPr>
          </a:p>
        </p:txBody>
      </p:sp>
      <p:sp>
        <p:nvSpPr>
          <p:cNvPr id="103" name="TextBox 102"/>
          <p:cNvSpPr txBox="1"/>
          <p:nvPr/>
        </p:nvSpPr>
        <p:spPr>
          <a:xfrm>
            <a:off x="308668" y="5373217"/>
            <a:ext cx="1098186" cy="369460"/>
          </a:xfrm>
          <a:prstGeom prst="rect">
            <a:avLst/>
          </a:prstGeom>
          <a:noFill/>
        </p:spPr>
        <p:txBody>
          <a:bodyPr wrap="none" rtlCol="0">
            <a:spAutoFit/>
          </a:bodyPr>
          <a:lstStyle/>
          <a:p>
            <a:r>
              <a:rPr lang="en-US" sz="1801" b="1" dirty="0">
                <a:solidFill>
                  <a:schemeClr val="accent1">
                    <a:lumMod val="50000"/>
                  </a:schemeClr>
                </a:solidFill>
              </a:rPr>
              <a:t>Response</a:t>
            </a:r>
            <a:endParaRPr lang="en-IN" sz="1801" b="1" dirty="0">
              <a:solidFill>
                <a:schemeClr val="accent1">
                  <a:lumMod val="50000"/>
                </a:schemeClr>
              </a:solidFill>
            </a:endParaRPr>
          </a:p>
        </p:txBody>
      </p:sp>
      <p:sp>
        <p:nvSpPr>
          <p:cNvPr id="34" name="Flowchart: Alternate Process 33"/>
          <p:cNvSpPr/>
          <p:nvPr/>
        </p:nvSpPr>
        <p:spPr>
          <a:xfrm>
            <a:off x="4960286" y="545397"/>
            <a:ext cx="1036905" cy="285835"/>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web.xml</a:t>
            </a:r>
            <a:endParaRPr lang="en-IN" sz="1401" dirty="0"/>
          </a:p>
        </p:txBody>
      </p:sp>
      <p:cxnSp>
        <p:nvCxnSpPr>
          <p:cNvPr id="29" name="Straight Arrow Connector 28"/>
          <p:cNvCxnSpPr>
            <a:stCxn id="34" idx="1"/>
            <a:endCxn id="3" idx="6"/>
          </p:cNvCxnSpPr>
          <p:nvPr/>
        </p:nvCxnSpPr>
        <p:spPr>
          <a:xfrm flipH="1">
            <a:off x="4181995" y="688312"/>
            <a:ext cx="778290"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1" name="Elbow Connector 70"/>
          <p:cNvCxnSpPr>
            <a:stCxn id="2" idx="2"/>
            <a:endCxn id="22" idx="2"/>
          </p:cNvCxnSpPr>
          <p:nvPr/>
        </p:nvCxnSpPr>
        <p:spPr>
          <a:xfrm rot="16200000" flipH="1">
            <a:off x="4953409" y="1499870"/>
            <a:ext cx="248560" cy="323154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78482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115617" y="1124744"/>
            <a:ext cx="1296144"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Data</a:t>
            </a:r>
          </a:p>
        </p:txBody>
      </p:sp>
      <p:cxnSp>
        <p:nvCxnSpPr>
          <p:cNvPr id="6" name="Straight Arrow Connector 5"/>
          <p:cNvCxnSpPr>
            <a:endCxn id="4" idx="0"/>
          </p:cNvCxnSpPr>
          <p:nvPr/>
        </p:nvCxnSpPr>
        <p:spPr>
          <a:xfrm>
            <a:off x="1763689" y="548680"/>
            <a:ext cx="0"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1007605" y="2713238"/>
            <a:ext cx="1512169"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Credentials</a:t>
            </a:r>
          </a:p>
        </p:txBody>
      </p:sp>
      <p:cxnSp>
        <p:nvCxnSpPr>
          <p:cNvPr id="10" name="Straight Arrow Connector 9"/>
          <p:cNvCxnSpPr>
            <a:stCxn id="4" idx="2"/>
            <a:endCxn id="7" idx="0"/>
          </p:cNvCxnSpPr>
          <p:nvPr/>
        </p:nvCxnSpPr>
        <p:spPr>
          <a:xfrm>
            <a:off x="1763689" y="2039146"/>
            <a:ext cx="0" cy="6740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3"/>
          </p:cNvCxnSpPr>
          <p:nvPr/>
        </p:nvCxnSpPr>
        <p:spPr>
          <a:xfrm>
            <a:off x="2411760" y="1581944"/>
            <a:ext cx="172819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3"/>
          </p:cNvCxnSpPr>
          <p:nvPr/>
        </p:nvCxnSpPr>
        <p:spPr>
          <a:xfrm>
            <a:off x="2519773" y="3170438"/>
            <a:ext cx="16201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2"/>
          </p:cNvCxnSpPr>
          <p:nvPr/>
        </p:nvCxnSpPr>
        <p:spPr>
          <a:xfrm>
            <a:off x="1763689" y="3627641"/>
            <a:ext cx="0" cy="809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ight Brace 17"/>
          <p:cNvSpPr/>
          <p:nvPr/>
        </p:nvSpPr>
        <p:spPr>
          <a:xfrm>
            <a:off x="4391982" y="1343347"/>
            <a:ext cx="360041" cy="208823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19" name="TextBox 18"/>
          <p:cNvSpPr txBox="1"/>
          <p:nvPr/>
        </p:nvSpPr>
        <p:spPr>
          <a:xfrm>
            <a:off x="5099526" y="2202795"/>
            <a:ext cx="3053015" cy="369460"/>
          </a:xfrm>
          <a:prstGeom prst="rect">
            <a:avLst/>
          </a:prstGeom>
          <a:noFill/>
        </p:spPr>
        <p:txBody>
          <a:bodyPr wrap="none" rtlCol="0">
            <a:spAutoFit/>
          </a:bodyPr>
          <a:lstStyle/>
          <a:p>
            <a:r>
              <a:rPr lang="en-US" sz="1801" b="1" dirty="0">
                <a:solidFill>
                  <a:srgbClr val="C00000"/>
                </a:solidFill>
              </a:rPr>
              <a:t>Invalid User Name / Password</a:t>
            </a:r>
          </a:p>
        </p:txBody>
      </p:sp>
      <p:sp>
        <p:nvSpPr>
          <p:cNvPr id="20" name="TextBox 19"/>
          <p:cNvSpPr txBox="1"/>
          <p:nvPr/>
        </p:nvSpPr>
        <p:spPr>
          <a:xfrm>
            <a:off x="320377" y="4651848"/>
            <a:ext cx="2889830" cy="369460"/>
          </a:xfrm>
          <a:prstGeom prst="rect">
            <a:avLst/>
          </a:prstGeom>
          <a:noFill/>
        </p:spPr>
        <p:txBody>
          <a:bodyPr wrap="none" rtlCol="0">
            <a:spAutoFit/>
          </a:bodyPr>
          <a:lstStyle/>
          <a:p>
            <a:r>
              <a:rPr lang="en-US" sz="1801" b="1" dirty="0">
                <a:solidFill>
                  <a:schemeClr val="accent3">
                    <a:lumMod val="50000"/>
                  </a:schemeClr>
                </a:solidFill>
              </a:rPr>
              <a:t>Valid User Name / Password</a:t>
            </a:r>
          </a:p>
        </p:txBody>
      </p:sp>
      <p:sp>
        <p:nvSpPr>
          <p:cNvPr id="21" name="TextBox 20"/>
          <p:cNvSpPr txBox="1"/>
          <p:nvPr/>
        </p:nvSpPr>
        <p:spPr>
          <a:xfrm>
            <a:off x="279115" y="125722"/>
            <a:ext cx="2975558" cy="369460"/>
          </a:xfrm>
          <a:prstGeom prst="rect">
            <a:avLst/>
          </a:prstGeom>
          <a:noFill/>
        </p:spPr>
        <p:txBody>
          <a:bodyPr wrap="none" rtlCol="0">
            <a:spAutoFit/>
          </a:bodyPr>
          <a:lstStyle/>
          <a:p>
            <a:r>
              <a:rPr lang="en-US" sz="1801" b="1" dirty="0">
                <a:solidFill>
                  <a:schemeClr val="tx1">
                    <a:lumMod val="95000"/>
                    <a:lumOff val="5000"/>
                  </a:schemeClr>
                </a:solidFill>
              </a:rPr>
              <a:t>Register Number &amp; Password</a:t>
            </a:r>
          </a:p>
        </p:txBody>
      </p:sp>
      <p:sp>
        <p:nvSpPr>
          <p:cNvPr id="22" name="TextBox 21"/>
          <p:cNvSpPr txBox="1"/>
          <p:nvPr/>
        </p:nvSpPr>
        <p:spPr>
          <a:xfrm>
            <a:off x="3029634" y="1194356"/>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3" name="TextBox 22"/>
          <p:cNvSpPr txBox="1"/>
          <p:nvPr/>
        </p:nvSpPr>
        <p:spPr>
          <a:xfrm>
            <a:off x="3045666" y="2830977"/>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4" name="TextBox 23"/>
          <p:cNvSpPr txBox="1"/>
          <p:nvPr/>
        </p:nvSpPr>
        <p:spPr>
          <a:xfrm>
            <a:off x="1785577" y="2191524"/>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
        <p:nvSpPr>
          <p:cNvPr id="25" name="TextBox 24"/>
          <p:cNvSpPr txBox="1"/>
          <p:nvPr/>
        </p:nvSpPr>
        <p:spPr>
          <a:xfrm>
            <a:off x="1785577" y="3847709"/>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Tree>
    <p:extLst>
      <p:ext uri="{BB962C8B-B14F-4D97-AF65-F5344CB8AC3E}">
        <p14:creationId xmlns:p14="http://schemas.microsoft.com/office/powerpoint/2010/main" val="7710870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65341" y="1128447"/>
            <a:ext cx="1296144"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Data</a:t>
            </a:r>
          </a:p>
        </p:txBody>
      </p:sp>
      <p:cxnSp>
        <p:nvCxnSpPr>
          <p:cNvPr id="6" name="Straight Arrow Connector 5"/>
          <p:cNvCxnSpPr>
            <a:endCxn id="4" idx="0"/>
          </p:cNvCxnSpPr>
          <p:nvPr/>
        </p:nvCxnSpPr>
        <p:spPr>
          <a:xfrm>
            <a:off x="2913412" y="768408"/>
            <a:ext cx="0" cy="3600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2157330" y="2429323"/>
            <a:ext cx="1512169" cy="7200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Credentials</a:t>
            </a:r>
          </a:p>
        </p:txBody>
      </p:sp>
      <p:cxnSp>
        <p:nvCxnSpPr>
          <p:cNvPr id="10" name="Straight Arrow Connector 9"/>
          <p:cNvCxnSpPr>
            <a:stCxn id="4" idx="2"/>
            <a:endCxn id="7" idx="0"/>
          </p:cNvCxnSpPr>
          <p:nvPr/>
        </p:nvCxnSpPr>
        <p:spPr>
          <a:xfrm>
            <a:off x="2913412" y="1776520"/>
            <a:ext cx="0" cy="6528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3"/>
          </p:cNvCxnSpPr>
          <p:nvPr/>
        </p:nvCxnSpPr>
        <p:spPr>
          <a:xfrm>
            <a:off x="3561484" y="1452483"/>
            <a:ext cx="172819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3"/>
          </p:cNvCxnSpPr>
          <p:nvPr/>
        </p:nvCxnSpPr>
        <p:spPr>
          <a:xfrm>
            <a:off x="3669498" y="2789361"/>
            <a:ext cx="16201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2"/>
            <a:endCxn id="26" idx="0"/>
          </p:cNvCxnSpPr>
          <p:nvPr/>
        </p:nvCxnSpPr>
        <p:spPr>
          <a:xfrm>
            <a:off x="2913412" y="3149405"/>
            <a:ext cx="0" cy="7144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ight Brace 17"/>
          <p:cNvSpPr/>
          <p:nvPr/>
        </p:nvSpPr>
        <p:spPr>
          <a:xfrm>
            <a:off x="5541705" y="1166932"/>
            <a:ext cx="360041" cy="182254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19" name="TextBox 18"/>
          <p:cNvSpPr txBox="1"/>
          <p:nvPr/>
        </p:nvSpPr>
        <p:spPr>
          <a:xfrm>
            <a:off x="6058699" y="1893539"/>
            <a:ext cx="3053015" cy="369460"/>
          </a:xfrm>
          <a:prstGeom prst="rect">
            <a:avLst/>
          </a:prstGeom>
          <a:noFill/>
        </p:spPr>
        <p:txBody>
          <a:bodyPr wrap="none" rtlCol="0">
            <a:spAutoFit/>
          </a:bodyPr>
          <a:lstStyle/>
          <a:p>
            <a:r>
              <a:rPr lang="en-US" sz="1801" b="1" dirty="0">
                <a:solidFill>
                  <a:srgbClr val="C00000"/>
                </a:solidFill>
              </a:rPr>
              <a:t>Invalid User Name / Password</a:t>
            </a:r>
          </a:p>
        </p:txBody>
      </p:sp>
      <p:sp>
        <p:nvSpPr>
          <p:cNvPr id="20" name="TextBox 19"/>
          <p:cNvSpPr txBox="1"/>
          <p:nvPr/>
        </p:nvSpPr>
        <p:spPr>
          <a:xfrm>
            <a:off x="353074" y="5363924"/>
            <a:ext cx="2259208" cy="369460"/>
          </a:xfrm>
          <a:prstGeom prst="rect">
            <a:avLst/>
          </a:prstGeom>
          <a:noFill/>
        </p:spPr>
        <p:txBody>
          <a:bodyPr wrap="none" rtlCol="0">
            <a:spAutoFit/>
          </a:bodyPr>
          <a:lstStyle/>
          <a:p>
            <a:r>
              <a:rPr lang="en-US" sz="1801" b="1" dirty="0">
                <a:solidFill>
                  <a:schemeClr val="accent3">
                    <a:lumMod val="50000"/>
                  </a:schemeClr>
                </a:solidFill>
              </a:rPr>
              <a:t>Welcome Admin User</a:t>
            </a:r>
          </a:p>
        </p:txBody>
      </p:sp>
      <p:sp>
        <p:nvSpPr>
          <p:cNvPr id="21" name="TextBox 20"/>
          <p:cNvSpPr txBox="1"/>
          <p:nvPr/>
        </p:nvSpPr>
        <p:spPr>
          <a:xfrm>
            <a:off x="1428839" y="417455"/>
            <a:ext cx="2975558" cy="369460"/>
          </a:xfrm>
          <a:prstGeom prst="rect">
            <a:avLst/>
          </a:prstGeom>
          <a:noFill/>
        </p:spPr>
        <p:txBody>
          <a:bodyPr wrap="none" rtlCol="0">
            <a:spAutoFit/>
          </a:bodyPr>
          <a:lstStyle/>
          <a:p>
            <a:r>
              <a:rPr lang="en-US" sz="1801" b="1" dirty="0">
                <a:solidFill>
                  <a:schemeClr val="tx1">
                    <a:lumMod val="95000"/>
                    <a:lumOff val="5000"/>
                  </a:schemeClr>
                </a:solidFill>
              </a:rPr>
              <a:t>Register Number &amp; Password</a:t>
            </a:r>
          </a:p>
        </p:txBody>
      </p:sp>
      <p:sp>
        <p:nvSpPr>
          <p:cNvPr id="22" name="TextBox 21"/>
          <p:cNvSpPr txBox="1"/>
          <p:nvPr/>
        </p:nvSpPr>
        <p:spPr>
          <a:xfrm>
            <a:off x="4179358" y="1128445"/>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3" name="TextBox 22"/>
          <p:cNvSpPr txBox="1"/>
          <p:nvPr/>
        </p:nvSpPr>
        <p:spPr>
          <a:xfrm>
            <a:off x="4195388" y="2352582"/>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4" name="TextBox 23"/>
          <p:cNvSpPr txBox="1"/>
          <p:nvPr/>
        </p:nvSpPr>
        <p:spPr>
          <a:xfrm>
            <a:off x="2935300" y="1893539"/>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
        <p:nvSpPr>
          <p:cNvPr id="25" name="TextBox 24"/>
          <p:cNvSpPr txBox="1"/>
          <p:nvPr/>
        </p:nvSpPr>
        <p:spPr>
          <a:xfrm>
            <a:off x="2935300" y="3317172"/>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
        <p:nvSpPr>
          <p:cNvPr id="26" name="Rounded Rectangle 25"/>
          <p:cNvSpPr/>
          <p:nvPr/>
        </p:nvSpPr>
        <p:spPr>
          <a:xfrm>
            <a:off x="2265341" y="3863882"/>
            <a:ext cx="1296144" cy="5083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Is Admin ?</a:t>
            </a:r>
          </a:p>
        </p:txBody>
      </p:sp>
      <p:cxnSp>
        <p:nvCxnSpPr>
          <p:cNvPr id="45" name="Elbow Connector 44"/>
          <p:cNvCxnSpPr>
            <a:stCxn id="26" idx="1"/>
          </p:cNvCxnSpPr>
          <p:nvPr/>
        </p:nvCxnSpPr>
        <p:spPr>
          <a:xfrm rot="10800000" flipV="1">
            <a:off x="1270165" y="4118068"/>
            <a:ext cx="995177" cy="111396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Elbow Connector 46"/>
          <p:cNvCxnSpPr>
            <a:stCxn id="26" idx="3"/>
          </p:cNvCxnSpPr>
          <p:nvPr/>
        </p:nvCxnSpPr>
        <p:spPr>
          <a:xfrm>
            <a:off x="3561486" y="4118068"/>
            <a:ext cx="1094286" cy="111396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669495" y="5329771"/>
            <a:ext cx="2344168" cy="369460"/>
          </a:xfrm>
          <a:prstGeom prst="rect">
            <a:avLst/>
          </a:prstGeom>
          <a:noFill/>
        </p:spPr>
        <p:txBody>
          <a:bodyPr wrap="none" rtlCol="0">
            <a:spAutoFit/>
          </a:bodyPr>
          <a:lstStyle/>
          <a:p>
            <a:r>
              <a:rPr lang="en-US" sz="1801" b="1" dirty="0">
                <a:solidFill>
                  <a:schemeClr val="accent3">
                    <a:lumMod val="50000"/>
                  </a:schemeClr>
                </a:solidFill>
              </a:rPr>
              <a:t>Welcome Normal User</a:t>
            </a:r>
          </a:p>
        </p:txBody>
      </p:sp>
    </p:spTree>
    <p:extLst>
      <p:ext uri="{BB962C8B-B14F-4D97-AF65-F5344CB8AC3E}">
        <p14:creationId xmlns:p14="http://schemas.microsoft.com/office/powerpoint/2010/main" val="40616743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91526" y="2692575"/>
            <a:ext cx="810091" cy="648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49" b="1" dirty="0"/>
              <a:t>Servlet</a:t>
            </a:r>
          </a:p>
        </p:txBody>
      </p:sp>
      <p:sp>
        <p:nvSpPr>
          <p:cNvPr id="5" name="Rectangle 4"/>
          <p:cNvSpPr/>
          <p:nvPr/>
        </p:nvSpPr>
        <p:spPr>
          <a:xfrm>
            <a:off x="5609782" y="2692575"/>
            <a:ext cx="810091" cy="648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49" b="1" dirty="0"/>
              <a:t>JDBC</a:t>
            </a:r>
          </a:p>
        </p:txBody>
      </p:sp>
      <p:sp>
        <p:nvSpPr>
          <p:cNvPr id="6" name="Rectangle 5"/>
          <p:cNvSpPr/>
          <p:nvPr/>
        </p:nvSpPr>
        <p:spPr>
          <a:xfrm>
            <a:off x="6939669" y="2692575"/>
            <a:ext cx="789248" cy="648073"/>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349" b="1" dirty="0">
                <a:solidFill>
                  <a:schemeClr val="accent2">
                    <a:lumMod val="50000"/>
                  </a:schemeClr>
                </a:solidFill>
              </a:rPr>
              <a:t>Driver</a:t>
            </a:r>
          </a:p>
        </p:txBody>
      </p:sp>
      <p:sp>
        <p:nvSpPr>
          <p:cNvPr id="7" name="Flowchart: Magnetic Disk 6"/>
          <p:cNvSpPr/>
          <p:nvPr/>
        </p:nvSpPr>
        <p:spPr>
          <a:xfrm>
            <a:off x="8125650" y="2638569"/>
            <a:ext cx="930404" cy="756084"/>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49"/>
          </a:p>
        </p:txBody>
      </p:sp>
      <p:sp>
        <p:nvSpPr>
          <p:cNvPr id="8" name="TextBox 7"/>
          <p:cNvSpPr txBox="1"/>
          <p:nvPr/>
        </p:nvSpPr>
        <p:spPr>
          <a:xfrm>
            <a:off x="8400631" y="2955633"/>
            <a:ext cx="389850" cy="299954"/>
          </a:xfrm>
          <a:prstGeom prst="rect">
            <a:avLst/>
          </a:prstGeom>
          <a:noFill/>
        </p:spPr>
        <p:txBody>
          <a:bodyPr wrap="none" rtlCol="0">
            <a:spAutoFit/>
          </a:bodyPr>
          <a:lstStyle/>
          <a:p>
            <a:r>
              <a:rPr lang="en-US" sz="1349" b="1" dirty="0"/>
              <a:t>DB</a:t>
            </a:r>
          </a:p>
        </p:txBody>
      </p:sp>
      <p:cxnSp>
        <p:nvCxnSpPr>
          <p:cNvPr id="9" name="Straight Arrow Connector 8"/>
          <p:cNvCxnSpPr>
            <a:stCxn id="4" idx="3"/>
            <a:endCxn id="5" idx="1"/>
          </p:cNvCxnSpPr>
          <p:nvPr/>
        </p:nvCxnSpPr>
        <p:spPr>
          <a:xfrm>
            <a:off x="5101617" y="3016611"/>
            <a:ext cx="508167"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3"/>
          </p:cNvCxnSpPr>
          <p:nvPr/>
        </p:nvCxnSpPr>
        <p:spPr>
          <a:xfrm>
            <a:off x="6419873" y="3016611"/>
            <a:ext cx="519797"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3"/>
            <a:endCxn id="7" idx="2"/>
          </p:cNvCxnSpPr>
          <p:nvPr/>
        </p:nvCxnSpPr>
        <p:spPr>
          <a:xfrm>
            <a:off x="7728918" y="3016611"/>
            <a:ext cx="396732"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 name="Right Brace 1"/>
          <p:cNvSpPr/>
          <p:nvPr/>
        </p:nvSpPr>
        <p:spPr>
          <a:xfrm>
            <a:off x="3802925" y="3232637"/>
            <a:ext cx="394571" cy="2354782"/>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sz="1349"/>
          </a:p>
        </p:txBody>
      </p:sp>
      <p:cxnSp>
        <p:nvCxnSpPr>
          <p:cNvPr id="17" name="Elbow Connector 16"/>
          <p:cNvCxnSpPr>
            <a:stCxn id="16" idx="3"/>
            <a:endCxn id="4" idx="0"/>
          </p:cNvCxnSpPr>
          <p:nvPr/>
        </p:nvCxnSpPr>
        <p:spPr>
          <a:xfrm>
            <a:off x="3551131" y="1739719"/>
            <a:ext cx="1145442" cy="952857"/>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Elbow Connector 26"/>
          <p:cNvCxnSpPr>
            <a:stCxn id="4" idx="2"/>
            <a:endCxn id="2" idx="1"/>
          </p:cNvCxnSpPr>
          <p:nvPr/>
        </p:nvCxnSpPr>
        <p:spPr>
          <a:xfrm rot="5400000">
            <a:off x="3912345" y="3625798"/>
            <a:ext cx="1069380" cy="499076"/>
          </a:xfrm>
          <a:prstGeom prst="bentConnector4">
            <a:avLst>
              <a:gd name="adj1" fmla="val 100507"/>
              <a:gd name="adj2" fmla="val 70352"/>
            </a:avLst>
          </a:prstGeom>
          <a:ln>
            <a:tailEnd type="triangle"/>
          </a:ln>
        </p:spPr>
        <p:style>
          <a:lnRef idx="3">
            <a:schemeClr val="accent1"/>
          </a:lnRef>
          <a:fillRef idx="0">
            <a:schemeClr val="accent1"/>
          </a:fillRef>
          <a:effectRef idx="2">
            <a:schemeClr val="accent1"/>
          </a:effectRef>
          <a:fontRef idx="minor">
            <a:schemeClr val="tx1"/>
          </a:fontRef>
        </p:style>
      </p:cxnSp>
      <p:pic>
        <p:nvPicPr>
          <p:cNvPr id="16" name="Picture 15"/>
          <p:cNvPicPr>
            <a:picLocks noChangeAspect="1"/>
          </p:cNvPicPr>
          <p:nvPr/>
        </p:nvPicPr>
        <p:blipFill>
          <a:blip r:embed="rId2"/>
          <a:stretch>
            <a:fillRect/>
          </a:stretch>
        </p:blipFill>
        <p:spPr>
          <a:xfrm>
            <a:off x="117877" y="1025925"/>
            <a:ext cx="3433252" cy="1427589"/>
          </a:xfrm>
          <a:prstGeom prst="rect">
            <a:avLst/>
          </a:prstGeom>
        </p:spPr>
      </p:pic>
      <p:pic>
        <p:nvPicPr>
          <p:cNvPr id="18" name="Picture 17"/>
          <p:cNvPicPr>
            <a:picLocks noChangeAspect="1"/>
          </p:cNvPicPr>
          <p:nvPr/>
        </p:nvPicPr>
        <p:blipFill>
          <a:blip r:embed="rId3"/>
          <a:stretch>
            <a:fillRect/>
          </a:stretch>
        </p:blipFill>
        <p:spPr>
          <a:xfrm>
            <a:off x="113899" y="3232637"/>
            <a:ext cx="3647035" cy="859079"/>
          </a:xfrm>
          <a:prstGeom prst="rect">
            <a:avLst/>
          </a:prstGeom>
        </p:spPr>
      </p:pic>
      <p:pic>
        <p:nvPicPr>
          <p:cNvPr id="20" name="Picture 19"/>
          <p:cNvPicPr>
            <a:picLocks noChangeAspect="1"/>
          </p:cNvPicPr>
          <p:nvPr/>
        </p:nvPicPr>
        <p:blipFill>
          <a:blip r:embed="rId4"/>
          <a:stretch>
            <a:fillRect/>
          </a:stretch>
        </p:blipFill>
        <p:spPr>
          <a:xfrm>
            <a:off x="113897" y="4373299"/>
            <a:ext cx="3437234" cy="1124114"/>
          </a:xfrm>
          <a:prstGeom prst="rect">
            <a:avLst/>
          </a:prstGeom>
        </p:spPr>
      </p:pic>
    </p:spTree>
    <p:extLst>
      <p:ext uri="{BB962C8B-B14F-4D97-AF65-F5344CB8AC3E}">
        <p14:creationId xmlns:p14="http://schemas.microsoft.com/office/powerpoint/2010/main" val="2700878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6220" y="620689"/>
            <a:ext cx="1296144"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Interface</a:t>
            </a:r>
          </a:p>
        </p:txBody>
      </p:sp>
      <p:sp>
        <p:nvSpPr>
          <p:cNvPr id="7" name="Rounded Rectangle 6"/>
          <p:cNvSpPr/>
          <p:nvPr/>
        </p:nvSpPr>
        <p:spPr>
          <a:xfrm>
            <a:off x="1475658" y="1916833"/>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1</a:t>
            </a:r>
          </a:p>
        </p:txBody>
      </p:sp>
      <p:sp>
        <p:nvSpPr>
          <p:cNvPr id="8" name="Rounded Rectangle 7"/>
          <p:cNvSpPr/>
          <p:nvPr/>
        </p:nvSpPr>
        <p:spPr>
          <a:xfrm>
            <a:off x="1474844" y="2938198"/>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2</a:t>
            </a:r>
          </a:p>
        </p:txBody>
      </p:sp>
      <p:sp>
        <p:nvSpPr>
          <p:cNvPr id="9" name="Rounded Rectangle 8"/>
          <p:cNvSpPr/>
          <p:nvPr/>
        </p:nvSpPr>
        <p:spPr>
          <a:xfrm>
            <a:off x="1501350" y="5733258"/>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N</a:t>
            </a:r>
          </a:p>
        </p:txBody>
      </p:sp>
      <p:cxnSp>
        <p:nvCxnSpPr>
          <p:cNvPr id="12" name="Elbow Connector 11"/>
          <p:cNvCxnSpPr>
            <a:stCxn id="4" idx="2"/>
            <a:endCxn id="9" idx="1"/>
          </p:cNvCxnSpPr>
          <p:nvPr/>
        </p:nvCxnSpPr>
        <p:spPr>
          <a:xfrm rot="16200000" flipH="1">
            <a:off x="-1266446" y="3289498"/>
            <a:ext cx="4788532" cy="74706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7" idx="1"/>
          </p:cNvCxnSpPr>
          <p:nvPr/>
        </p:nvCxnSpPr>
        <p:spPr>
          <a:xfrm>
            <a:off x="740113" y="2240868"/>
            <a:ext cx="7355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8" idx="1"/>
          </p:cNvCxnSpPr>
          <p:nvPr/>
        </p:nvCxnSpPr>
        <p:spPr>
          <a:xfrm>
            <a:off x="740113" y="3259344"/>
            <a:ext cx="734731" cy="28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606212" y="3789042"/>
            <a:ext cx="0" cy="1584176"/>
          </a:xfrm>
          <a:prstGeom prst="line">
            <a:avLst/>
          </a:prstGeom>
          <a:ln>
            <a:prstDash val="dashDot"/>
          </a:ln>
        </p:spPr>
        <p:style>
          <a:lnRef idx="2">
            <a:schemeClr val="accent1"/>
          </a:lnRef>
          <a:fillRef idx="0">
            <a:schemeClr val="accent1"/>
          </a:fillRef>
          <a:effectRef idx="1">
            <a:schemeClr val="accent1"/>
          </a:effectRef>
          <a:fontRef idx="minor">
            <a:schemeClr val="tx1"/>
          </a:fontRef>
        </p:style>
      </p:cxnSp>
      <p:sp>
        <p:nvSpPr>
          <p:cNvPr id="21" name="Right Brace 20"/>
          <p:cNvSpPr/>
          <p:nvPr/>
        </p:nvSpPr>
        <p:spPr>
          <a:xfrm>
            <a:off x="4211620" y="379513"/>
            <a:ext cx="432048" cy="113042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22" name="Right Brace 21"/>
          <p:cNvSpPr/>
          <p:nvPr/>
        </p:nvSpPr>
        <p:spPr>
          <a:xfrm>
            <a:off x="4211620" y="1675658"/>
            <a:ext cx="432048" cy="470567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23" name="TextBox 22"/>
          <p:cNvSpPr txBox="1"/>
          <p:nvPr/>
        </p:nvSpPr>
        <p:spPr>
          <a:xfrm>
            <a:off x="4771859" y="536377"/>
            <a:ext cx="4264638" cy="646587"/>
          </a:xfrm>
          <a:prstGeom prst="rect">
            <a:avLst/>
          </a:prstGeom>
          <a:noFill/>
        </p:spPr>
        <p:txBody>
          <a:bodyPr wrap="square" rtlCol="0">
            <a:spAutoFit/>
          </a:bodyPr>
          <a:lstStyle/>
          <a:p>
            <a:r>
              <a:rPr lang="en-US" sz="1801" dirty="0"/>
              <a:t>DAO interface exposes only the relevant data access methods to other programs</a:t>
            </a:r>
          </a:p>
        </p:txBody>
      </p:sp>
      <p:sp>
        <p:nvSpPr>
          <p:cNvPr id="24" name="Rectangle 23"/>
          <p:cNvSpPr/>
          <p:nvPr/>
        </p:nvSpPr>
        <p:spPr>
          <a:xfrm>
            <a:off x="4771860" y="2593938"/>
            <a:ext cx="4264636" cy="3140732"/>
          </a:xfrm>
          <a:prstGeom prst="rect">
            <a:avLst/>
          </a:prstGeom>
        </p:spPr>
        <p:txBody>
          <a:bodyPr wrap="square">
            <a:spAutoFit/>
          </a:bodyPr>
          <a:lstStyle/>
          <a:p>
            <a:pPr marL="342904" indent="-342904">
              <a:buFont typeface="+mj-lt"/>
              <a:buAutoNum type="arabicPeriod"/>
            </a:pPr>
            <a:r>
              <a:rPr lang="en-US" sz="1801" dirty="0">
                <a:latin typeface="Calibri" panose="020F0502020204030204" pitchFamily="34" charset="0"/>
                <a:ea typeface="Calibri" panose="020F0502020204030204" pitchFamily="34" charset="0"/>
                <a:cs typeface="Times New Roman" panose="02020603050405020304" pitchFamily="18" charset="0"/>
              </a:rPr>
              <a:t>One / More Data Access Implementation Concrete Class </a:t>
            </a:r>
          </a:p>
          <a:p>
            <a:pPr marL="342904" indent="-342904">
              <a:buFont typeface="+mj-lt"/>
              <a:buAutoNum type="arabicPeriod"/>
            </a:pPr>
            <a:endParaRPr lang="en-US" sz="1801" dirty="0">
              <a:latin typeface="Calibri" panose="020F0502020204030204" pitchFamily="34" charset="0"/>
              <a:ea typeface="Calibri" panose="020F0502020204030204" pitchFamily="34" charset="0"/>
              <a:cs typeface="Times New Roman" panose="02020603050405020304" pitchFamily="18" charset="0"/>
            </a:endParaRPr>
          </a:p>
          <a:p>
            <a:pPr marL="342904" indent="-342904">
              <a:buFont typeface="+mj-lt"/>
              <a:buAutoNum type="arabicPeriod"/>
            </a:pPr>
            <a:r>
              <a:rPr lang="en-US" sz="1801" dirty="0">
                <a:latin typeface="Calibri" panose="020F0502020204030204" pitchFamily="34" charset="0"/>
                <a:ea typeface="Calibri" panose="020F0502020204030204" pitchFamily="34" charset="0"/>
                <a:cs typeface="Times New Roman" panose="02020603050405020304" pitchFamily="18" charset="0"/>
              </a:rPr>
              <a:t>These Classes implement the Interface &amp; provide their own implementation logic depending on data access mechanism we want to use</a:t>
            </a:r>
          </a:p>
          <a:p>
            <a:pPr marL="342904" indent="-342904">
              <a:buFont typeface="+mj-lt"/>
              <a:buAutoNum type="arabicPeriod"/>
            </a:pPr>
            <a:endParaRPr lang="en-US" sz="1801" dirty="0">
              <a:latin typeface="Calibri" panose="020F0502020204030204" pitchFamily="34" charset="0"/>
              <a:ea typeface="Calibri" panose="020F0502020204030204" pitchFamily="34" charset="0"/>
              <a:cs typeface="Times New Roman" panose="02020603050405020304" pitchFamily="18" charset="0"/>
            </a:endParaRPr>
          </a:p>
          <a:p>
            <a:pPr marL="342904" indent="-342904">
              <a:buFont typeface="+mj-lt"/>
              <a:buAutoNum type="arabicPeriod"/>
            </a:pPr>
            <a:r>
              <a:rPr lang="en-US" sz="1801" dirty="0">
                <a:latin typeface="Calibri" panose="020F0502020204030204" pitchFamily="34" charset="0"/>
                <a:cs typeface="Times New Roman" panose="02020603050405020304" pitchFamily="18" charset="0"/>
              </a:rPr>
              <a:t>For Example, One Implementation Class uses JDBC way of interacting with DB other uses Hibernate way etc.,</a:t>
            </a:r>
            <a:endParaRPr lang="en-US" sz="1801" dirty="0"/>
          </a:p>
        </p:txBody>
      </p:sp>
    </p:spTree>
    <p:extLst>
      <p:ext uri="{BB962C8B-B14F-4D97-AF65-F5344CB8AC3E}">
        <p14:creationId xmlns:p14="http://schemas.microsoft.com/office/powerpoint/2010/main" val="8385201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47665" y="548680"/>
            <a:ext cx="3960441"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HTTP Header</a:t>
            </a:r>
          </a:p>
        </p:txBody>
      </p:sp>
      <p:sp>
        <p:nvSpPr>
          <p:cNvPr id="9" name="Rectangle 8"/>
          <p:cNvSpPr/>
          <p:nvPr/>
        </p:nvSpPr>
        <p:spPr>
          <a:xfrm>
            <a:off x="1547665" y="1124744"/>
            <a:ext cx="3960441" cy="5760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b="1" dirty="0">
                <a:solidFill>
                  <a:schemeClr val="accent2">
                    <a:lumMod val="50000"/>
                  </a:schemeClr>
                </a:solidFill>
              </a:rPr>
              <a:t>&lt; Single Empty Line &gt;</a:t>
            </a:r>
          </a:p>
        </p:txBody>
      </p:sp>
      <p:sp>
        <p:nvSpPr>
          <p:cNvPr id="10" name="Rectangle 9"/>
          <p:cNvSpPr/>
          <p:nvPr/>
        </p:nvSpPr>
        <p:spPr>
          <a:xfrm>
            <a:off x="1547665" y="1700810"/>
            <a:ext cx="3960441" cy="29523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HTTP Body</a:t>
            </a:r>
          </a:p>
        </p:txBody>
      </p:sp>
    </p:spTree>
    <p:extLst>
      <p:ext uri="{BB962C8B-B14F-4D97-AF65-F5344CB8AC3E}">
        <p14:creationId xmlns:p14="http://schemas.microsoft.com/office/powerpoint/2010/main" val="24900824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9539" y="2651526"/>
            <a:ext cx="976614" cy="369460"/>
          </a:xfrm>
          <a:prstGeom prst="rect">
            <a:avLst/>
          </a:prstGeom>
          <a:noFill/>
        </p:spPr>
        <p:txBody>
          <a:bodyPr wrap="none" rtlCol="0">
            <a:spAutoFit/>
          </a:bodyPr>
          <a:lstStyle/>
          <a:p>
            <a:r>
              <a:rPr lang="en-US" sz="1801" b="1" dirty="0"/>
              <a:t>Browser</a:t>
            </a:r>
          </a:p>
        </p:txBody>
      </p:sp>
      <p:sp>
        <p:nvSpPr>
          <p:cNvPr id="10" name="Rounded Rectangle 9"/>
          <p:cNvSpPr/>
          <p:nvPr/>
        </p:nvSpPr>
        <p:spPr>
          <a:xfrm>
            <a:off x="2850674" y="606621"/>
            <a:ext cx="6153573" cy="51986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1997" y="234193"/>
            <a:ext cx="819049" cy="1552380"/>
          </a:xfrm>
          <a:prstGeom prst="rect">
            <a:avLst/>
          </a:prstGeom>
        </p:spPr>
      </p:pic>
      <p:cxnSp>
        <p:nvCxnSpPr>
          <p:cNvPr id="22" name="Straight Arrow Connector 21"/>
          <p:cNvCxnSpPr/>
          <p:nvPr/>
        </p:nvCxnSpPr>
        <p:spPr>
          <a:xfrm>
            <a:off x="1822445" y="2558385"/>
            <a:ext cx="975220" cy="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09134" y="634207"/>
            <a:ext cx="1662698" cy="461665"/>
          </a:xfrm>
          <a:prstGeom prst="rect">
            <a:avLst/>
          </a:prstGeom>
          <a:noFill/>
        </p:spPr>
        <p:txBody>
          <a:bodyPr wrap="none" rtlCol="0">
            <a:spAutoFit/>
          </a:bodyPr>
          <a:lstStyle/>
          <a:p>
            <a:pPr algn="ctr"/>
            <a:r>
              <a:rPr lang="en-US" sz="2400" b="1" dirty="0"/>
              <a:t>Web Server</a:t>
            </a:r>
          </a:p>
        </p:txBody>
      </p:sp>
      <p:sp>
        <p:nvSpPr>
          <p:cNvPr id="2" name="Isosceles Triangle 1"/>
          <p:cNvSpPr/>
          <p:nvPr/>
        </p:nvSpPr>
        <p:spPr>
          <a:xfrm>
            <a:off x="101283" y="3351481"/>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Rectangle 2"/>
          <p:cNvSpPr/>
          <p:nvPr/>
        </p:nvSpPr>
        <p:spPr>
          <a:xfrm>
            <a:off x="125573" y="2408566"/>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TextBox 22"/>
          <p:cNvSpPr txBox="1"/>
          <p:nvPr/>
        </p:nvSpPr>
        <p:spPr>
          <a:xfrm>
            <a:off x="296702" y="3726413"/>
            <a:ext cx="1193339" cy="369460"/>
          </a:xfrm>
          <a:prstGeom prst="rect">
            <a:avLst/>
          </a:prstGeom>
          <a:noFill/>
        </p:spPr>
        <p:txBody>
          <a:bodyPr wrap="none" rtlCol="0">
            <a:spAutoFit/>
          </a:bodyPr>
          <a:lstStyle/>
          <a:p>
            <a:pPr algn="ctr"/>
            <a:r>
              <a:rPr lang="en-US" sz="1801" b="1" dirty="0"/>
              <a:t>Computer </a:t>
            </a:r>
          </a:p>
        </p:txBody>
      </p:sp>
      <p:sp>
        <p:nvSpPr>
          <p:cNvPr id="4" name="Rectangle 3"/>
          <p:cNvSpPr/>
          <p:nvPr/>
        </p:nvSpPr>
        <p:spPr>
          <a:xfrm>
            <a:off x="3665578" y="2046783"/>
            <a:ext cx="2198731" cy="60474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p>
        </p:txBody>
      </p:sp>
      <p:sp>
        <p:nvSpPr>
          <p:cNvPr id="8" name="Oval 7"/>
          <p:cNvSpPr/>
          <p:nvPr/>
        </p:nvSpPr>
        <p:spPr>
          <a:xfrm>
            <a:off x="7334982" y="2161828"/>
            <a:ext cx="1436549" cy="374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p>
        </p:txBody>
      </p:sp>
      <p:cxnSp>
        <p:nvCxnSpPr>
          <p:cNvPr id="17" name="Straight Arrow Connector 16"/>
          <p:cNvCxnSpPr>
            <a:endCxn id="4" idx="3"/>
          </p:cNvCxnSpPr>
          <p:nvPr/>
        </p:nvCxnSpPr>
        <p:spPr>
          <a:xfrm flipH="1">
            <a:off x="5864307" y="2349155"/>
            <a:ext cx="147067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4227438" y="2651528"/>
            <a:ext cx="0" cy="1823438"/>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736683" y="2965265"/>
            <a:ext cx="2495380" cy="646587"/>
          </a:xfrm>
          <a:prstGeom prst="rect">
            <a:avLst/>
          </a:prstGeom>
          <a:noFill/>
        </p:spPr>
        <p:txBody>
          <a:bodyPr wrap="square" rtlCol="0">
            <a:spAutoFit/>
          </a:bodyPr>
          <a:lstStyle/>
          <a:p>
            <a:r>
              <a:rPr lang="en-US" sz="1801" b="1" dirty="0"/>
              <a:t>1. MyFirstServlet </a:t>
            </a:r>
          </a:p>
          <a:p>
            <a:r>
              <a:rPr lang="en-US" sz="1801" b="1" dirty="0"/>
              <a:t>    extends HttpServlet</a:t>
            </a:r>
          </a:p>
        </p:txBody>
      </p:sp>
      <p:cxnSp>
        <p:nvCxnSpPr>
          <p:cNvPr id="26" name="Straight Arrow Connector 25"/>
          <p:cNvCxnSpPr/>
          <p:nvPr/>
        </p:nvCxnSpPr>
        <p:spPr>
          <a:xfrm>
            <a:off x="1809194" y="3062641"/>
            <a:ext cx="975220"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334982" y="2995486"/>
            <a:ext cx="156288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/currentDate</a:t>
            </a:r>
          </a:p>
        </p:txBody>
      </p:sp>
      <p:sp>
        <p:nvSpPr>
          <p:cNvPr id="30" name="TextBox 29"/>
          <p:cNvSpPr txBox="1"/>
          <p:nvPr/>
        </p:nvSpPr>
        <p:spPr>
          <a:xfrm>
            <a:off x="4723435" y="4296281"/>
            <a:ext cx="2495380" cy="646587"/>
          </a:xfrm>
          <a:prstGeom prst="rect">
            <a:avLst/>
          </a:prstGeom>
          <a:noFill/>
        </p:spPr>
        <p:txBody>
          <a:bodyPr wrap="square" rtlCol="0">
            <a:spAutoFit/>
          </a:bodyPr>
          <a:lstStyle/>
          <a:p>
            <a:r>
              <a:rPr lang="en-US" sz="1801" b="1" dirty="0"/>
              <a:t>2. LoginServlet </a:t>
            </a:r>
          </a:p>
          <a:p>
            <a:r>
              <a:rPr lang="en-US" sz="1801" b="1" dirty="0"/>
              <a:t>    extends HttpServlet</a:t>
            </a:r>
          </a:p>
        </p:txBody>
      </p:sp>
      <p:sp>
        <p:nvSpPr>
          <p:cNvPr id="31" name="TextBox 30"/>
          <p:cNvSpPr txBox="1"/>
          <p:nvPr/>
        </p:nvSpPr>
        <p:spPr>
          <a:xfrm>
            <a:off x="7441360" y="4376676"/>
            <a:ext cx="1562885" cy="369460"/>
          </a:xfrm>
          <a:prstGeom prst="rect">
            <a:avLst/>
          </a:prstGeom>
          <a:noFill/>
        </p:spPr>
        <p:txBody>
          <a:bodyPr wrap="square" rtlCol="0">
            <a:spAutoFit/>
          </a:bodyPr>
          <a:lstStyle/>
          <a:p>
            <a:r>
              <a:rPr lang="en-US" sz="1801" b="1" dirty="0">
                <a:solidFill>
                  <a:srgbClr val="FF0000"/>
                </a:solidFill>
              </a:rPr>
              <a:t>/login</a:t>
            </a:r>
          </a:p>
        </p:txBody>
      </p:sp>
      <p:sp>
        <p:nvSpPr>
          <p:cNvPr id="32" name="TextBox 31"/>
          <p:cNvSpPr txBox="1"/>
          <p:nvPr/>
        </p:nvSpPr>
        <p:spPr>
          <a:xfrm>
            <a:off x="5006662" y="3637993"/>
            <a:ext cx="2495380" cy="369460"/>
          </a:xfrm>
          <a:prstGeom prst="rect">
            <a:avLst/>
          </a:prstGeom>
          <a:noFill/>
        </p:spPr>
        <p:txBody>
          <a:bodyPr wrap="square" rtlCol="0">
            <a:spAutoFit/>
          </a:bodyPr>
          <a:lstStyle/>
          <a:p>
            <a:r>
              <a:rPr lang="en-US" sz="1801" b="1" dirty="0">
                <a:solidFill>
                  <a:srgbClr val="FF0000"/>
                </a:solidFill>
              </a:rPr>
              <a:t>doGet (HSR, HSR)</a:t>
            </a:r>
          </a:p>
        </p:txBody>
      </p:sp>
      <p:sp>
        <p:nvSpPr>
          <p:cNvPr id="33" name="TextBox 32"/>
          <p:cNvSpPr txBox="1"/>
          <p:nvPr/>
        </p:nvSpPr>
        <p:spPr>
          <a:xfrm>
            <a:off x="4993414" y="4942612"/>
            <a:ext cx="2495380" cy="646587"/>
          </a:xfrm>
          <a:prstGeom prst="rect">
            <a:avLst/>
          </a:prstGeom>
          <a:noFill/>
        </p:spPr>
        <p:txBody>
          <a:bodyPr wrap="square" rtlCol="0">
            <a:spAutoFit/>
          </a:bodyPr>
          <a:lstStyle/>
          <a:p>
            <a:r>
              <a:rPr lang="en-US" sz="1801" b="1" dirty="0">
                <a:solidFill>
                  <a:srgbClr val="FF0000"/>
                </a:solidFill>
              </a:rPr>
              <a:t>doGet  (HSR, HSR)</a:t>
            </a:r>
          </a:p>
          <a:p>
            <a:r>
              <a:rPr lang="en-US" sz="1801" b="1" dirty="0">
                <a:solidFill>
                  <a:srgbClr val="FF0000"/>
                </a:solidFill>
              </a:rPr>
              <a:t>doPost (HSR, HSR)</a:t>
            </a:r>
          </a:p>
        </p:txBody>
      </p:sp>
      <p:cxnSp>
        <p:nvCxnSpPr>
          <p:cNvPr id="36" name="Straight Arrow Connector 35"/>
          <p:cNvCxnSpPr/>
          <p:nvPr/>
        </p:nvCxnSpPr>
        <p:spPr>
          <a:xfrm>
            <a:off x="4227442" y="3155907"/>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4246359" y="4474967"/>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3844" y="1053112"/>
            <a:ext cx="0" cy="87450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291780" y="1053112"/>
            <a:ext cx="0" cy="874505"/>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503203" y="1122273"/>
            <a:ext cx="1177557"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a:t>Raw HTTP</a:t>
            </a:r>
          </a:p>
          <a:p>
            <a:r>
              <a:rPr lang="en-US" sz="1801" dirty="0"/>
              <a:t>Request</a:t>
            </a:r>
          </a:p>
        </p:txBody>
      </p:sp>
      <p:sp>
        <p:nvSpPr>
          <p:cNvPr id="46" name="TextBox 45"/>
          <p:cNvSpPr txBox="1"/>
          <p:nvPr/>
        </p:nvSpPr>
        <p:spPr>
          <a:xfrm>
            <a:off x="3059285" y="1148264"/>
            <a:ext cx="1177557" cy="646587"/>
          </a:xfrm>
          <a:prstGeom prst="rect">
            <a:avLst/>
          </a:prstGeom>
          <a:noFill/>
        </p:spPr>
        <p:txBody>
          <a:bodyPr wrap="square" rtlCol="0">
            <a:spAutoFit/>
          </a:bodyPr>
          <a:lstStyle/>
          <a:p>
            <a:r>
              <a:rPr lang="en-US" sz="1801" b="1" dirty="0">
                <a:solidFill>
                  <a:srgbClr val="FF0000"/>
                </a:solidFill>
              </a:rPr>
              <a:t>Raw</a:t>
            </a:r>
            <a:r>
              <a:rPr lang="en-US" sz="1801" dirty="0"/>
              <a:t> </a:t>
            </a:r>
            <a:r>
              <a:rPr lang="en-US" sz="1801" b="1" dirty="0">
                <a:solidFill>
                  <a:srgbClr val="FF0000"/>
                </a:solidFill>
              </a:rPr>
              <a:t>HTTP</a:t>
            </a:r>
          </a:p>
          <a:p>
            <a:r>
              <a:rPr lang="en-US" sz="1801" b="1" dirty="0">
                <a:solidFill>
                  <a:srgbClr val="FF0000"/>
                </a:solidFill>
              </a:rPr>
              <a:t>Response</a:t>
            </a:r>
          </a:p>
        </p:txBody>
      </p:sp>
    </p:spTree>
    <p:extLst>
      <p:ext uri="{BB962C8B-B14F-4D97-AF65-F5344CB8AC3E}">
        <p14:creationId xmlns:p14="http://schemas.microsoft.com/office/powerpoint/2010/main" val="9433835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70489" y="219997"/>
            <a:ext cx="1907061" cy="369460"/>
          </a:xfrm>
          <a:prstGeom prst="rect">
            <a:avLst/>
          </a:prstGeom>
          <a:noFill/>
        </p:spPr>
        <p:txBody>
          <a:bodyPr wrap="none" rtlCol="0">
            <a:spAutoFit/>
          </a:bodyPr>
          <a:lstStyle/>
          <a:p>
            <a:r>
              <a:rPr lang="en-US" sz="1801" b="1" dirty="0"/>
              <a:t>Raw Http Request</a:t>
            </a:r>
          </a:p>
        </p:txBody>
      </p:sp>
      <p:sp>
        <p:nvSpPr>
          <p:cNvPr id="11" name="TextBox 10"/>
          <p:cNvSpPr txBox="1"/>
          <p:nvPr/>
        </p:nvSpPr>
        <p:spPr>
          <a:xfrm>
            <a:off x="6858382" y="2064310"/>
            <a:ext cx="2058384" cy="369460"/>
          </a:xfrm>
          <a:prstGeom prst="rect">
            <a:avLst/>
          </a:prstGeom>
          <a:noFill/>
        </p:spPr>
        <p:txBody>
          <a:bodyPr wrap="none" rtlCol="0">
            <a:spAutoFit/>
          </a:bodyPr>
          <a:lstStyle/>
          <a:p>
            <a:r>
              <a:rPr lang="en-US" sz="1801" b="1" dirty="0">
                <a:solidFill>
                  <a:schemeClr val="accent6">
                    <a:lumMod val="50000"/>
                  </a:schemeClr>
                </a:solidFill>
              </a:rPr>
              <a:t>HttpServletRequest</a:t>
            </a:r>
          </a:p>
        </p:txBody>
      </p:sp>
      <p:sp>
        <p:nvSpPr>
          <p:cNvPr id="12" name="TextBox 11"/>
          <p:cNvSpPr txBox="1"/>
          <p:nvPr/>
        </p:nvSpPr>
        <p:spPr>
          <a:xfrm>
            <a:off x="4453648" y="2064310"/>
            <a:ext cx="2195601" cy="369460"/>
          </a:xfrm>
          <a:prstGeom prst="rect">
            <a:avLst/>
          </a:prstGeom>
          <a:noFill/>
        </p:spPr>
        <p:txBody>
          <a:bodyPr wrap="none" rtlCol="0">
            <a:spAutoFit/>
          </a:bodyPr>
          <a:lstStyle/>
          <a:p>
            <a:r>
              <a:rPr lang="en-US" sz="1801" b="1" dirty="0">
                <a:solidFill>
                  <a:schemeClr val="accent6">
                    <a:lumMod val="50000"/>
                  </a:schemeClr>
                </a:solidFill>
              </a:rPr>
              <a:t>HttpServletResponse</a:t>
            </a:r>
          </a:p>
        </p:txBody>
      </p:sp>
      <p:sp>
        <p:nvSpPr>
          <p:cNvPr id="13" name="TextBox 12"/>
          <p:cNvSpPr txBox="1"/>
          <p:nvPr/>
        </p:nvSpPr>
        <p:spPr>
          <a:xfrm>
            <a:off x="4601762" y="219997"/>
            <a:ext cx="2044278" cy="369460"/>
          </a:xfrm>
          <a:prstGeom prst="rect">
            <a:avLst/>
          </a:prstGeom>
          <a:noFill/>
        </p:spPr>
        <p:txBody>
          <a:bodyPr wrap="none" rtlCol="0">
            <a:spAutoFit/>
          </a:bodyPr>
          <a:lstStyle/>
          <a:p>
            <a:r>
              <a:rPr lang="en-US" sz="1801" b="1" dirty="0"/>
              <a:t>Raw Http Response</a:t>
            </a:r>
          </a:p>
        </p:txBody>
      </p:sp>
      <p:cxnSp>
        <p:nvCxnSpPr>
          <p:cNvPr id="6" name="Straight Arrow Connector 5"/>
          <p:cNvCxnSpPr/>
          <p:nvPr/>
        </p:nvCxnSpPr>
        <p:spPr>
          <a:xfrm>
            <a:off x="7884368" y="773996"/>
            <a:ext cx="0" cy="11056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a:xfrm>
            <a:off x="5622300" y="655668"/>
            <a:ext cx="13045" cy="1119093"/>
          </a:xfrm>
          <a:prstGeom prst="straightConnector1">
            <a:avLst/>
          </a:prstGeom>
          <a:ln>
            <a:headEnd type="triangle"/>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9057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318310"/>
            <a:ext cx="1952075" cy="200170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1225" y="36143"/>
            <a:ext cx="1294107" cy="2452782"/>
          </a:xfrm>
          <a:prstGeom prst="rect">
            <a:avLst/>
          </a:prstGeom>
        </p:spPr>
      </p:pic>
      <p:cxnSp>
        <p:nvCxnSpPr>
          <p:cNvPr id="7" name="Straight Arrow Connector 6"/>
          <p:cNvCxnSpPr/>
          <p:nvPr/>
        </p:nvCxnSpPr>
        <p:spPr>
          <a:xfrm>
            <a:off x="2483768" y="483135"/>
            <a:ext cx="48245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555777" y="2015265"/>
            <a:ext cx="48245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79513" y="3233824"/>
            <a:ext cx="8640960" cy="3046988"/>
          </a:xfrm>
          <a:prstGeom prst="rect">
            <a:avLst/>
          </a:prstGeom>
          <a:noFill/>
          <a:ln w="19050">
            <a:noFill/>
            <a:prstDash val="lgDashDot"/>
          </a:ln>
        </p:spPr>
        <p:txBody>
          <a:bodyPr wrap="square" rtlCol="0">
            <a:spAutoFit/>
          </a:bodyPr>
          <a:lstStyle/>
          <a:p>
            <a:pPr marL="342904" indent="-342904">
              <a:buFont typeface="+mj-lt"/>
              <a:buAutoNum type="arabicPeriod"/>
            </a:pPr>
            <a:r>
              <a:rPr lang="en-US" sz="1600" dirty="0">
                <a:latin typeface="Book Antiqua" pitchFamily="18" charset="0"/>
              </a:rPr>
              <a:t>User makes the request to a servlet</a:t>
            </a:r>
          </a:p>
          <a:p>
            <a:pPr marL="342904" indent="-342904">
              <a:buFont typeface="+mj-lt"/>
              <a:buAutoNum type="arabicPeriod"/>
            </a:pPr>
            <a:endParaRPr lang="en-US" sz="1600" dirty="0">
              <a:latin typeface="Book Antiqua" pitchFamily="18" charset="0"/>
            </a:endParaRPr>
          </a:p>
          <a:p>
            <a:pPr marL="342904" indent="-342904">
              <a:buFont typeface="+mj-lt"/>
              <a:buAutoNum type="arabicPeriod"/>
            </a:pPr>
            <a:r>
              <a:rPr lang="en-US" sz="1600" dirty="0">
                <a:latin typeface="Book Antiqua" pitchFamily="18" charset="0"/>
              </a:rPr>
              <a:t>Servlet redirects that request to another resource (</a:t>
            </a:r>
            <a:r>
              <a:rPr lang="en-US" sz="1600" b="1" u="sng" dirty="0">
                <a:latin typeface="Book Antiqua" pitchFamily="18" charset="0"/>
              </a:rPr>
              <a:t>Internal / External</a:t>
            </a:r>
            <a:r>
              <a:rPr lang="en-US" sz="1600" dirty="0">
                <a:latin typeface="Book Antiqua" pitchFamily="18" charset="0"/>
              </a:rPr>
              <a:t>). In this case Browser gets the URL as a response</a:t>
            </a:r>
          </a:p>
          <a:p>
            <a:pPr marL="342904" indent="-342904">
              <a:buFont typeface="+mj-lt"/>
              <a:buAutoNum type="arabicPeriod"/>
            </a:pPr>
            <a:endParaRPr lang="en-US" sz="1600" dirty="0">
              <a:latin typeface="Book Antiqua" pitchFamily="18" charset="0"/>
            </a:endParaRPr>
          </a:p>
          <a:p>
            <a:pPr marL="342904" indent="-342904">
              <a:buFont typeface="+mj-lt"/>
              <a:buAutoNum type="arabicPeriod"/>
            </a:pPr>
            <a:r>
              <a:rPr lang="en-US" sz="1600" dirty="0">
                <a:latin typeface="Book Antiqua" pitchFamily="18" charset="0"/>
              </a:rPr>
              <a:t>Browser makes a </a:t>
            </a:r>
            <a:r>
              <a:rPr lang="en-US" sz="1600" b="1" u="sng" dirty="0">
                <a:latin typeface="Book Antiqua" pitchFamily="18" charset="0"/>
              </a:rPr>
              <a:t>New Request </a:t>
            </a:r>
            <a:r>
              <a:rPr lang="en-US" sz="1600" dirty="0">
                <a:latin typeface="Book Antiqua" pitchFamily="18" charset="0"/>
              </a:rPr>
              <a:t>to this URL. </a:t>
            </a:r>
            <a:r>
              <a:rPr lang="en-IN" sz="1600" b="1" u="sng" dirty="0"/>
              <a:t>When we redirect the request, it is always be a GET request</a:t>
            </a:r>
            <a:endParaRPr lang="en-US" sz="1600" dirty="0">
              <a:latin typeface="Book Antiqua" pitchFamily="18" charset="0"/>
            </a:endParaRPr>
          </a:p>
          <a:p>
            <a:pPr marL="342904" indent="-342904">
              <a:buFont typeface="+mj-lt"/>
              <a:buAutoNum type="arabicPeriod"/>
            </a:pPr>
            <a:endParaRPr lang="en-US" sz="1600" dirty="0">
              <a:latin typeface="Book Antiqua" pitchFamily="18" charset="0"/>
            </a:endParaRPr>
          </a:p>
          <a:p>
            <a:pPr marL="342904" indent="-342904">
              <a:buFont typeface="+mj-lt"/>
              <a:buAutoNum type="arabicPeriod"/>
            </a:pPr>
            <a:r>
              <a:rPr lang="en-US" sz="1600" dirty="0">
                <a:latin typeface="Book Antiqua" pitchFamily="18" charset="0"/>
              </a:rPr>
              <a:t>Browser displays the whatever the response given by the new URL. </a:t>
            </a:r>
            <a:r>
              <a:rPr lang="en-IN" sz="1600" b="1" u="sng" dirty="0"/>
              <a:t>Redirect happens at Browser side &amp; in case of Redirect URL in the browser changes</a:t>
            </a:r>
          </a:p>
          <a:p>
            <a:pPr marL="342904" indent="-342904">
              <a:buFont typeface="+mj-lt"/>
              <a:buAutoNum type="arabicPeriod"/>
            </a:pPr>
            <a:endParaRPr lang="en-IN" sz="1600" b="1" u="sng" dirty="0"/>
          </a:p>
          <a:p>
            <a:pPr marL="342904" indent="-342904">
              <a:buFont typeface="+mj-lt"/>
              <a:buAutoNum type="arabicPeriod"/>
            </a:pPr>
            <a:r>
              <a:rPr lang="en-US" sz="1600" dirty="0">
                <a:latin typeface="Book Antiqua" pitchFamily="18" charset="0"/>
              </a:rPr>
              <a:t>To redirect the request call sendRedirect() on the HttpServletResponse object</a:t>
            </a:r>
            <a:endParaRPr lang="en-IN" sz="1600" dirty="0">
              <a:latin typeface="Book Antiqua" pitchFamily="18" charset="0"/>
            </a:endParaRPr>
          </a:p>
        </p:txBody>
      </p:sp>
      <p:cxnSp>
        <p:nvCxnSpPr>
          <p:cNvPr id="11" name="Straight Arrow Connector 10"/>
          <p:cNvCxnSpPr/>
          <p:nvPr/>
        </p:nvCxnSpPr>
        <p:spPr>
          <a:xfrm>
            <a:off x="2555777" y="1511208"/>
            <a:ext cx="482453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H="1">
            <a:off x="2483770" y="985512"/>
            <a:ext cx="482453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Flowchart: Connector 14"/>
          <p:cNvSpPr/>
          <p:nvPr/>
        </p:nvSpPr>
        <p:spPr>
          <a:xfrm>
            <a:off x="2041853" y="31831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6" name="Flowchart: Connector 15"/>
          <p:cNvSpPr/>
          <p:nvPr/>
        </p:nvSpPr>
        <p:spPr>
          <a:xfrm>
            <a:off x="2041853" y="863095"/>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7" name="Flowchart: Connector 16"/>
          <p:cNvSpPr/>
          <p:nvPr/>
        </p:nvSpPr>
        <p:spPr>
          <a:xfrm>
            <a:off x="2042781" y="135608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18" name="Flowchart: Connector 17"/>
          <p:cNvSpPr/>
          <p:nvPr/>
        </p:nvSpPr>
        <p:spPr>
          <a:xfrm>
            <a:off x="2041853" y="1842516"/>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4</a:t>
            </a:r>
            <a:endParaRPr lang="en-IN" sz="1801" dirty="0"/>
          </a:p>
        </p:txBody>
      </p:sp>
      <p:sp>
        <p:nvSpPr>
          <p:cNvPr id="2" name="TextBox 1"/>
          <p:cNvSpPr txBox="1"/>
          <p:nvPr/>
        </p:nvSpPr>
        <p:spPr>
          <a:xfrm>
            <a:off x="2692551" y="468614"/>
            <a:ext cx="4358757" cy="338554"/>
          </a:xfrm>
          <a:prstGeom prst="rect">
            <a:avLst/>
          </a:prstGeom>
          <a:noFill/>
        </p:spPr>
        <p:txBody>
          <a:bodyPr wrap="none" rtlCol="0">
            <a:spAutoFit/>
          </a:bodyPr>
          <a:lstStyle/>
          <a:p>
            <a:r>
              <a:rPr lang="en-IN" sz="1600"/>
              <a:t>http://localhost:8080/studentsApp/myFirstServlet</a:t>
            </a:r>
          </a:p>
        </p:txBody>
      </p:sp>
      <p:sp>
        <p:nvSpPr>
          <p:cNvPr id="19" name="TextBox 18"/>
          <p:cNvSpPr txBox="1"/>
          <p:nvPr/>
        </p:nvSpPr>
        <p:spPr>
          <a:xfrm>
            <a:off x="2627280" y="984106"/>
            <a:ext cx="4537011" cy="338554"/>
          </a:xfrm>
          <a:prstGeom prst="rect">
            <a:avLst/>
          </a:prstGeom>
          <a:noFill/>
        </p:spPr>
        <p:txBody>
          <a:bodyPr wrap="none" rtlCol="0">
            <a:spAutoFit/>
          </a:bodyPr>
          <a:lstStyle/>
          <a:p>
            <a:r>
              <a:rPr lang="en-IN" sz="1600" b="1">
                <a:solidFill>
                  <a:schemeClr val="accent2">
                    <a:lumMod val="50000"/>
                  </a:schemeClr>
                </a:solidFill>
              </a:rPr>
              <a:t>http://localhost:8080/studentsApp/anotherServlet</a:t>
            </a:r>
          </a:p>
        </p:txBody>
      </p:sp>
      <p:sp>
        <p:nvSpPr>
          <p:cNvPr id="21" name="TextBox 20"/>
          <p:cNvSpPr txBox="1"/>
          <p:nvPr/>
        </p:nvSpPr>
        <p:spPr>
          <a:xfrm>
            <a:off x="2627280" y="1511208"/>
            <a:ext cx="4537011" cy="338554"/>
          </a:xfrm>
          <a:prstGeom prst="rect">
            <a:avLst/>
          </a:prstGeom>
          <a:noFill/>
        </p:spPr>
        <p:txBody>
          <a:bodyPr wrap="none" rtlCol="0">
            <a:spAutoFit/>
          </a:bodyPr>
          <a:lstStyle/>
          <a:p>
            <a:r>
              <a:rPr lang="en-IN" sz="1600" b="1">
                <a:solidFill>
                  <a:schemeClr val="accent2">
                    <a:lumMod val="50000"/>
                  </a:schemeClr>
                </a:solidFill>
              </a:rPr>
              <a:t>http://localhost:8080/studentsApp/anotherServlet</a:t>
            </a:r>
          </a:p>
        </p:txBody>
      </p:sp>
      <p:sp>
        <p:nvSpPr>
          <p:cNvPr id="23" name="TextBox 22"/>
          <p:cNvSpPr txBox="1"/>
          <p:nvPr/>
        </p:nvSpPr>
        <p:spPr>
          <a:xfrm>
            <a:off x="5774930" y="2101082"/>
            <a:ext cx="957313" cy="1077218"/>
          </a:xfrm>
          <a:prstGeom prst="rect">
            <a:avLst/>
          </a:prstGeom>
          <a:noFill/>
        </p:spPr>
        <p:txBody>
          <a:bodyPr wrap="none" rtlCol="0">
            <a:spAutoFit/>
          </a:bodyPr>
          <a:lstStyle/>
          <a:p>
            <a:r>
              <a:rPr lang="en-IN" sz="1600"/>
              <a:t>&lt;HTML&gt;</a:t>
            </a:r>
          </a:p>
          <a:p>
            <a:r>
              <a:rPr lang="en-US" sz="1600"/>
              <a:t>   -----</a:t>
            </a:r>
          </a:p>
          <a:p>
            <a:r>
              <a:rPr lang="en-US" sz="1600"/>
              <a:t>   -----</a:t>
            </a:r>
          </a:p>
          <a:p>
            <a:r>
              <a:rPr lang="en-US" sz="1600"/>
              <a:t>&lt;/HTML&gt;</a:t>
            </a:r>
            <a:endParaRPr lang="en-IN" sz="1600"/>
          </a:p>
        </p:txBody>
      </p:sp>
      <p:sp>
        <p:nvSpPr>
          <p:cNvPr id="24" name="Folded Corner 23"/>
          <p:cNvSpPr/>
          <p:nvPr/>
        </p:nvSpPr>
        <p:spPr>
          <a:xfrm>
            <a:off x="5763885" y="2132857"/>
            <a:ext cx="959188" cy="1049557"/>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Tree>
    <p:extLst>
      <p:ext uri="{BB962C8B-B14F-4D97-AF65-F5344CB8AC3E}">
        <p14:creationId xmlns:p14="http://schemas.microsoft.com/office/powerpoint/2010/main" val="40157581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9539" y="2426243"/>
            <a:ext cx="976614" cy="369460"/>
          </a:xfrm>
          <a:prstGeom prst="rect">
            <a:avLst/>
          </a:prstGeom>
          <a:noFill/>
        </p:spPr>
        <p:txBody>
          <a:bodyPr wrap="none" rtlCol="0">
            <a:spAutoFit/>
          </a:bodyPr>
          <a:lstStyle/>
          <a:p>
            <a:r>
              <a:rPr lang="en-US" sz="1801" b="1" dirty="0"/>
              <a:t>Browser</a:t>
            </a:r>
          </a:p>
        </p:txBody>
      </p:sp>
      <p:sp>
        <p:nvSpPr>
          <p:cNvPr id="10" name="Rounded Rectangle 9"/>
          <p:cNvSpPr/>
          <p:nvPr/>
        </p:nvSpPr>
        <p:spPr>
          <a:xfrm>
            <a:off x="2850674" y="381339"/>
            <a:ext cx="6153573" cy="63600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1997" y="22161"/>
            <a:ext cx="819049" cy="1552380"/>
          </a:xfrm>
          <a:prstGeom prst="rect">
            <a:avLst/>
          </a:prstGeom>
        </p:spPr>
      </p:pic>
      <p:cxnSp>
        <p:nvCxnSpPr>
          <p:cNvPr id="22" name="Straight Arrow Connector 21"/>
          <p:cNvCxnSpPr/>
          <p:nvPr/>
        </p:nvCxnSpPr>
        <p:spPr>
          <a:xfrm>
            <a:off x="1822445" y="2333101"/>
            <a:ext cx="975220" cy="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09134" y="408924"/>
            <a:ext cx="1662698" cy="461665"/>
          </a:xfrm>
          <a:prstGeom prst="rect">
            <a:avLst/>
          </a:prstGeom>
          <a:noFill/>
        </p:spPr>
        <p:txBody>
          <a:bodyPr wrap="none" rtlCol="0">
            <a:spAutoFit/>
          </a:bodyPr>
          <a:lstStyle/>
          <a:p>
            <a:pPr algn="ctr"/>
            <a:r>
              <a:rPr lang="en-US" sz="2400" b="1" dirty="0"/>
              <a:t>Web Server</a:t>
            </a:r>
          </a:p>
        </p:txBody>
      </p:sp>
      <p:sp>
        <p:nvSpPr>
          <p:cNvPr id="2" name="Isosceles Triangle 1"/>
          <p:cNvSpPr/>
          <p:nvPr/>
        </p:nvSpPr>
        <p:spPr>
          <a:xfrm>
            <a:off x="101283" y="3126197"/>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Rectangle 2"/>
          <p:cNvSpPr/>
          <p:nvPr/>
        </p:nvSpPr>
        <p:spPr>
          <a:xfrm>
            <a:off x="125573" y="2183283"/>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TextBox 22"/>
          <p:cNvSpPr txBox="1"/>
          <p:nvPr/>
        </p:nvSpPr>
        <p:spPr>
          <a:xfrm>
            <a:off x="296702" y="3501130"/>
            <a:ext cx="1193339" cy="369460"/>
          </a:xfrm>
          <a:prstGeom prst="rect">
            <a:avLst/>
          </a:prstGeom>
          <a:noFill/>
        </p:spPr>
        <p:txBody>
          <a:bodyPr wrap="none" rtlCol="0">
            <a:spAutoFit/>
          </a:bodyPr>
          <a:lstStyle/>
          <a:p>
            <a:pPr algn="ctr"/>
            <a:r>
              <a:rPr lang="en-US" sz="1801" b="1" dirty="0"/>
              <a:t>Computer </a:t>
            </a:r>
          </a:p>
        </p:txBody>
      </p:sp>
      <p:sp>
        <p:nvSpPr>
          <p:cNvPr id="4" name="Rectangle 3"/>
          <p:cNvSpPr/>
          <p:nvPr/>
        </p:nvSpPr>
        <p:spPr>
          <a:xfrm>
            <a:off x="3665578" y="1821500"/>
            <a:ext cx="2198731" cy="60474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p>
        </p:txBody>
      </p:sp>
      <p:sp>
        <p:nvSpPr>
          <p:cNvPr id="8" name="Oval 7"/>
          <p:cNvSpPr/>
          <p:nvPr/>
        </p:nvSpPr>
        <p:spPr>
          <a:xfrm>
            <a:off x="7334982" y="1936544"/>
            <a:ext cx="1436549" cy="374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p>
        </p:txBody>
      </p:sp>
      <p:cxnSp>
        <p:nvCxnSpPr>
          <p:cNvPr id="17" name="Straight Arrow Connector 16"/>
          <p:cNvCxnSpPr>
            <a:endCxn id="4" idx="3"/>
          </p:cNvCxnSpPr>
          <p:nvPr/>
        </p:nvCxnSpPr>
        <p:spPr>
          <a:xfrm flipH="1">
            <a:off x="5864307" y="2123869"/>
            <a:ext cx="147067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4227440" y="2426244"/>
            <a:ext cx="18917" cy="3235006"/>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736683" y="2739980"/>
            <a:ext cx="2495380" cy="646587"/>
          </a:xfrm>
          <a:prstGeom prst="rect">
            <a:avLst/>
          </a:prstGeom>
          <a:noFill/>
        </p:spPr>
        <p:txBody>
          <a:bodyPr wrap="square" rtlCol="0">
            <a:spAutoFit/>
          </a:bodyPr>
          <a:lstStyle/>
          <a:p>
            <a:r>
              <a:rPr lang="en-US" sz="1801" b="1" dirty="0"/>
              <a:t>1. MyFirstServlet </a:t>
            </a:r>
          </a:p>
          <a:p>
            <a:r>
              <a:rPr lang="en-US" sz="1801" b="1" dirty="0"/>
              <a:t>    extends HttpServlet</a:t>
            </a:r>
          </a:p>
        </p:txBody>
      </p:sp>
      <p:cxnSp>
        <p:nvCxnSpPr>
          <p:cNvPr id="26" name="Straight Arrow Connector 25"/>
          <p:cNvCxnSpPr/>
          <p:nvPr/>
        </p:nvCxnSpPr>
        <p:spPr>
          <a:xfrm>
            <a:off x="1809194" y="2837356"/>
            <a:ext cx="975220"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334982" y="2770203"/>
            <a:ext cx="156288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/currentDate</a:t>
            </a:r>
          </a:p>
        </p:txBody>
      </p:sp>
      <p:sp>
        <p:nvSpPr>
          <p:cNvPr id="30" name="TextBox 29"/>
          <p:cNvSpPr txBox="1"/>
          <p:nvPr/>
        </p:nvSpPr>
        <p:spPr>
          <a:xfrm>
            <a:off x="4723435" y="3964982"/>
            <a:ext cx="2495380" cy="646587"/>
          </a:xfrm>
          <a:prstGeom prst="rect">
            <a:avLst/>
          </a:prstGeom>
          <a:noFill/>
        </p:spPr>
        <p:txBody>
          <a:bodyPr wrap="square" rtlCol="0">
            <a:spAutoFit/>
          </a:bodyPr>
          <a:lstStyle/>
          <a:p>
            <a:r>
              <a:rPr lang="en-US" sz="1801" b="1" dirty="0"/>
              <a:t>2. LoginServlet </a:t>
            </a:r>
          </a:p>
          <a:p>
            <a:r>
              <a:rPr lang="en-US" sz="1801" b="1" dirty="0"/>
              <a:t>    extends HttpServlet</a:t>
            </a:r>
          </a:p>
        </p:txBody>
      </p:sp>
      <p:sp>
        <p:nvSpPr>
          <p:cNvPr id="31" name="TextBox 30"/>
          <p:cNvSpPr txBox="1"/>
          <p:nvPr/>
        </p:nvSpPr>
        <p:spPr>
          <a:xfrm>
            <a:off x="7441360" y="4045377"/>
            <a:ext cx="1562885" cy="369460"/>
          </a:xfrm>
          <a:prstGeom prst="rect">
            <a:avLst/>
          </a:prstGeom>
          <a:noFill/>
        </p:spPr>
        <p:txBody>
          <a:bodyPr wrap="square" rtlCol="0">
            <a:spAutoFit/>
          </a:bodyPr>
          <a:lstStyle/>
          <a:p>
            <a:r>
              <a:rPr lang="en-US" sz="1801" b="1" dirty="0">
                <a:solidFill>
                  <a:srgbClr val="FF0000"/>
                </a:solidFill>
              </a:rPr>
              <a:t>/login</a:t>
            </a:r>
          </a:p>
        </p:txBody>
      </p:sp>
      <p:sp>
        <p:nvSpPr>
          <p:cNvPr id="32" name="TextBox 31"/>
          <p:cNvSpPr txBox="1"/>
          <p:nvPr/>
        </p:nvSpPr>
        <p:spPr>
          <a:xfrm>
            <a:off x="5006662" y="3372953"/>
            <a:ext cx="2495380" cy="369460"/>
          </a:xfrm>
          <a:prstGeom prst="rect">
            <a:avLst/>
          </a:prstGeom>
          <a:noFill/>
        </p:spPr>
        <p:txBody>
          <a:bodyPr wrap="square" rtlCol="0">
            <a:spAutoFit/>
          </a:bodyPr>
          <a:lstStyle/>
          <a:p>
            <a:r>
              <a:rPr lang="en-US" sz="1801" b="1" dirty="0">
                <a:solidFill>
                  <a:srgbClr val="FF0000"/>
                </a:solidFill>
              </a:rPr>
              <a:t>doGet (HSR, HSR)</a:t>
            </a:r>
          </a:p>
        </p:txBody>
      </p:sp>
      <p:sp>
        <p:nvSpPr>
          <p:cNvPr id="33" name="TextBox 32"/>
          <p:cNvSpPr txBox="1"/>
          <p:nvPr/>
        </p:nvSpPr>
        <p:spPr>
          <a:xfrm>
            <a:off x="4993414" y="4571556"/>
            <a:ext cx="2495380" cy="646587"/>
          </a:xfrm>
          <a:prstGeom prst="rect">
            <a:avLst/>
          </a:prstGeom>
          <a:noFill/>
        </p:spPr>
        <p:txBody>
          <a:bodyPr wrap="square" rtlCol="0">
            <a:spAutoFit/>
          </a:bodyPr>
          <a:lstStyle/>
          <a:p>
            <a:r>
              <a:rPr lang="en-US" sz="1801" b="1" dirty="0">
                <a:solidFill>
                  <a:srgbClr val="FF0000"/>
                </a:solidFill>
              </a:rPr>
              <a:t>doGet  (HSR, HSR)</a:t>
            </a:r>
          </a:p>
          <a:p>
            <a:r>
              <a:rPr lang="en-US" sz="1801" b="1" dirty="0">
                <a:solidFill>
                  <a:srgbClr val="FF0000"/>
                </a:solidFill>
              </a:rPr>
              <a:t>doPost (HSR, HSR)</a:t>
            </a:r>
          </a:p>
        </p:txBody>
      </p:sp>
      <p:cxnSp>
        <p:nvCxnSpPr>
          <p:cNvPr id="36" name="Straight Arrow Connector 35"/>
          <p:cNvCxnSpPr/>
          <p:nvPr/>
        </p:nvCxnSpPr>
        <p:spPr>
          <a:xfrm>
            <a:off x="4227442" y="2930624"/>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4246359" y="4249683"/>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3844" y="827829"/>
            <a:ext cx="0" cy="87450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291780" y="827827"/>
            <a:ext cx="0" cy="874505"/>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481285" y="1029785"/>
            <a:ext cx="1177557"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Request</a:t>
            </a:r>
          </a:p>
        </p:txBody>
      </p:sp>
      <p:sp>
        <p:nvSpPr>
          <p:cNvPr id="46" name="TextBox 45"/>
          <p:cNvSpPr txBox="1"/>
          <p:nvPr/>
        </p:nvSpPr>
        <p:spPr>
          <a:xfrm>
            <a:off x="3122541" y="1014677"/>
            <a:ext cx="1155060" cy="369460"/>
          </a:xfrm>
          <a:prstGeom prst="rect">
            <a:avLst/>
          </a:prstGeom>
          <a:noFill/>
        </p:spPr>
        <p:txBody>
          <a:bodyPr wrap="square" rtlCol="0">
            <a:spAutoFit/>
          </a:bodyPr>
          <a:lstStyle/>
          <a:p>
            <a:r>
              <a:rPr lang="en-US" sz="1801" b="1" dirty="0">
                <a:solidFill>
                  <a:srgbClr val="FF0000"/>
                </a:solidFill>
              </a:rPr>
              <a:t>Response</a:t>
            </a:r>
          </a:p>
        </p:txBody>
      </p:sp>
      <p:sp>
        <p:nvSpPr>
          <p:cNvPr id="27" name="TextBox 26"/>
          <p:cNvSpPr txBox="1"/>
          <p:nvPr/>
        </p:nvSpPr>
        <p:spPr>
          <a:xfrm>
            <a:off x="4698229" y="5427883"/>
            <a:ext cx="2636750" cy="646587"/>
          </a:xfrm>
          <a:prstGeom prst="rect">
            <a:avLst/>
          </a:prstGeom>
          <a:noFill/>
        </p:spPr>
        <p:txBody>
          <a:bodyPr wrap="square" rtlCol="0">
            <a:spAutoFit/>
          </a:bodyPr>
          <a:lstStyle/>
          <a:p>
            <a:r>
              <a:rPr lang="en-US" sz="1801" b="1" dirty="0"/>
              <a:t>3. MyGenericServlet </a:t>
            </a:r>
          </a:p>
          <a:p>
            <a:r>
              <a:rPr lang="en-US" sz="1801" b="1" dirty="0"/>
              <a:t>    extends GenericServlet</a:t>
            </a:r>
          </a:p>
        </p:txBody>
      </p:sp>
      <p:sp>
        <p:nvSpPr>
          <p:cNvPr id="28" name="TextBox 27"/>
          <p:cNvSpPr txBox="1"/>
          <p:nvPr/>
        </p:nvSpPr>
        <p:spPr>
          <a:xfrm>
            <a:off x="7416157" y="5508277"/>
            <a:ext cx="1562885" cy="369460"/>
          </a:xfrm>
          <a:prstGeom prst="rect">
            <a:avLst/>
          </a:prstGeom>
          <a:noFill/>
        </p:spPr>
        <p:txBody>
          <a:bodyPr wrap="square" rtlCol="0">
            <a:spAutoFit/>
          </a:bodyPr>
          <a:lstStyle/>
          <a:p>
            <a:r>
              <a:rPr lang="en-US" sz="1801" b="1" dirty="0">
                <a:solidFill>
                  <a:srgbClr val="FF0000"/>
                </a:solidFill>
              </a:rPr>
              <a:t>/myGeneric</a:t>
            </a:r>
          </a:p>
        </p:txBody>
      </p:sp>
      <p:sp>
        <p:nvSpPr>
          <p:cNvPr id="34" name="TextBox 33"/>
          <p:cNvSpPr txBox="1"/>
          <p:nvPr/>
        </p:nvSpPr>
        <p:spPr>
          <a:xfrm>
            <a:off x="4968210" y="6047708"/>
            <a:ext cx="2495380" cy="369460"/>
          </a:xfrm>
          <a:prstGeom prst="rect">
            <a:avLst/>
          </a:prstGeom>
          <a:noFill/>
        </p:spPr>
        <p:txBody>
          <a:bodyPr wrap="square" rtlCol="0">
            <a:spAutoFit/>
          </a:bodyPr>
          <a:lstStyle/>
          <a:p>
            <a:r>
              <a:rPr lang="en-US" sz="1801" b="1" dirty="0">
                <a:solidFill>
                  <a:srgbClr val="FF0000"/>
                </a:solidFill>
              </a:rPr>
              <a:t>service (SR, SR)</a:t>
            </a:r>
          </a:p>
        </p:txBody>
      </p:sp>
      <p:cxnSp>
        <p:nvCxnSpPr>
          <p:cNvPr id="35" name="Straight Arrow Connector 34"/>
          <p:cNvCxnSpPr/>
          <p:nvPr/>
        </p:nvCxnSpPr>
        <p:spPr>
          <a:xfrm>
            <a:off x="4255703" y="5645667"/>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32441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955016" y="2192720"/>
            <a:ext cx="1246540" cy="369460"/>
          </a:xfrm>
          <a:prstGeom prst="rect">
            <a:avLst/>
          </a:prstGeom>
          <a:noFill/>
        </p:spPr>
        <p:txBody>
          <a:bodyPr wrap="square" rtlCol="0">
            <a:spAutoFit/>
          </a:bodyPr>
          <a:lstStyle/>
          <a:p>
            <a:r>
              <a:rPr lang="en-US" sz="1801" b="1" dirty="0" smtClean="0"/>
              <a:t>init (SC)</a:t>
            </a:r>
          </a:p>
        </p:txBody>
      </p:sp>
      <p:sp>
        <p:nvSpPr>
          <p:cNvPr id="9" name="TextBox 8"/>
          <p:cNvSpPr txBox="1"/>
          <p:nvPr/>
        </p:nvSpPr>
        <p:spPr>
          <a:xfrm>
            <a:off x="2054409" y="123619"/>
            <a:ext cx="1445985"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Servlet.java</a:t>
            </a:r>
          </a:p>
          <a:p>
            <a:r>
              <a:rPr lang="en-US" sz="1801" dirty="0" smtClean="0">
                <a:solidFill>
                  <a:schemeClr val="accent6">
                    <a:lumMod val="50000"/>
                  </a:schemeClr>
                </a:solidFill>
              </a:rPr>
              <a:t>(</a:t>
            </a:r>
            <a:r>
              <a:rPr lang="en-US" sz="1801" dirty="0"/>
              <a:t>Interface</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10" name="TextBox 9"/>
          <p:cNvSpPr txBox="1"/>
          <p:nvPr/>
        </p:nvSpPr>
        <p:spPr>
          <a:xfrm>
            <a:off x="1887968" y="4290725"/>
            <a:ext cx="1657109" cy="369460"/>
          </a:xfrm>
          <a:prstGeom prst="rect">
            <a:avLst/>
          </a:prstGeom>
          <a:noFill/>
        </p:spPr>
        <p:txBody>
          <a:bodyPr wrap="square" rtlCol="0">
            <a:spAutoFit/>
          </a:bodyPr>
          <a:lstStyle/>
          <a:p>
            <a:r>
              <a:rPr lang="en-US" sz="1801" b="1" dirty="0"/>
              <a:t>s</a:t>
            </a:r>
            <a:r>
              <a:rPr lang="en-US" sz="1801" b="1" dirty="0" smtClean="0"/>
              <a:t>ervice (SR, SR)</a:t>
            </a:r>
          </a:p>
        </p:txBody>
      </p:sp>
      <p:sp>
        <p:nvSpPr>
          <p:cNvPr id="11" name="TextBox 10"/>
          <p:cNvSpPr txBox="1"/>
          <p:nvPr/>
        </p:nvSpPr>
        <p:spPr>
          <a:xfrm>
            <a:off x="1961792" y="5907389"/>
            <a:ext cx="1242795" cy="369460"/>
          </a:xfrm>
          <a:prstGeom prst="rect">
            <a:avLst/>
          </a:prstGeom>
          <a:noFill/>
        </p:spPr>
        <p:txBody>
          <a:bodyPr wrap="square" rtlCol="0">
            <a:spAutoFit/>
          </a:bodyPr>
          <a:lstStyle/>
          <a:p>
            <a:r>
              <a:rPr lang="en-US" sz="1801" b="1" dirty="0" smtClean="0"/>
              <a:t>destroy ()</a:t>
            </a:r>
          </a:p>
        </p:txBody>
      </p:sp>
      <p:sp>
        <p:nvSpPr>
          <p:cNvPr id="12" name="TextBox 11"/>
          <p:cNvSpPr txBox="1"/>
          <p:nvPr/>
        </p:nvSpPr>
        <p:spPr>
          <a:xfrm>
            <a:off x="-55610" y="121668"/>
            <a:ext cx="1782605" cy="646587"/>
          </a:xfrm>
          <a:prstGeom prst="rect">
            <a:avLst/>
          </a:prstGeom>
          <a:noFill/>
        </p:spPr>
        <p:txBody>
          <a:bodyPr wrap="square" rtlCol="0">
            <a:spAutoFit/>
          </a:bodyPr>
          <a:lstStyle>
            <a:defPPr>
              <a:defRPr lang="en-US"/>
            </a:defPPr>
            <a:lvl1pPr>
              <a:defRPr b="1">
                <a:solidFill>
                  <a:srgbClr val="FF0000"/>
                </a:solidFill>
              </a:defRPr>
            </a:lvl1pPr>
          </a:lstStyle>
          <a:p>
            <a:pPr algn="ctr"/>
            <a:r>
              <a:rPr lang="en-US" sz="1801" dirty="0" smtClean="0">
                <a:solidFill>
                  <a:schemeClr val="accent6">
                    <a:lumMod val="50000"/>
                  </a:schemeClr>
                </a:solidFill>
              </a:rPr>
              <a:t>Servlet Lifecycle Phases</a:t>
            </a:r>
            <a:endParaRPr lang="en-US" sz="1801" dirty="0">
              <a:solidFill>
                <a:schemeClr val="accent6">
                  <a:lumMod val="50000"/>
                </a:schemeClr>
              </a:solidFill>
            </a:endParaRPr>
          </a:p>
        </p:txBody>
      </p:sp>
      <p:sp>
        <p:nvSpPr>
          <p:cNvPr id="13" name="TextBox 12"/>
          <p:cNvSpPr txBox="1"/>
          <p:nvPr/>
        </p:nvSpPr>
        <p:spPr>
          <a:xfrm>
            <a:off x="41957" y="1034848"/>
            <a:ext cx="1640653" cy="369460"/>
          </a:xfrm>
          <a:prstGeom prst="rect">
            <a:avLst/>
          </a:prstGeom>
          <a:noFill/>
        </p:spPr>
        <p:txBody>
          <a:bodyPr wrap="square" rtlCol="0">
            <a:spAutoFit/>
          </a:bodyPr>
          <a:lstStyle/>
          <a:p>
            <a:r>
              <a:rPr lang="en-US" sz="1801" b="1" dirty="0" smtClean="0"/>
              <a:t>1. Instantiation</a:t>
            </a:r>
          </a:p>
        </p:txBody>
      </p:sp>
      <p:sp>
        <p:nvSpPr>
          <p:cNvPr id="14" name="TextBox 13"/>
          <p:cNvSpPr txBox="1"/>
          <p:nvPr/>
        </p:nvSpPr>
        <p:spPr>
          <a:xfrm>
            <a:off x="22657" y="2192913"/>
            <a:ext cx="1594610" cy="369460"/>
          </a:xfrm>
          <a:prstGeom prst="rect">
            <a:avLst/>
          </a:prstGeom>
          <a:noFill/>
        </p:spPr>
        <p:txBody>
          <a:bodyPr wrap="square" rtlCol="0">
            <a:spAutoFit/>
          </a:bodyPr>
          <a:lstStyle/>
          <a:p>
            <a:r>
              <a:rPr lang="en-US" sz="1801" b="1" dirty="0"/>
              <a:t>2</a:t>
            </a:r>
            <a:r>
              <a:rPr lang="en-US" sz="1801" b="1" dirty="0" smtClean="0"/>
              <a:t>. Initialization</a:t>
            </a:r>
          </a:p>
        </p:txBody>
      </p:sp>
      <p:sp>
        <p:nvSpPr>
          <p:cNvPr id="15" name="TextBox 14"/>
          <p:cNvSpPr txBox="1"/>
          <p:nvPr/>
        </p:nvSpPr>
        <p:spPr>
          <a:xfrm>
            <a:off x="69667" y="4290725"/>
            <a:ext cx="1387653" cy="369460"/>
          </a:xfrm>
          <a:prstGeom prst="rect">
            <a:avLst/>
          </a:prstGeom>
          <a:noFill/>
        </p:spPr>
        <p:txBody>
          <a:bodyPr wrap="square" rtlCol="0">
            <a:spAutoFit/>
          </a:bodyPr>
          <a:lstStyle/>
          <a:p>
            <a:r>
              <a:rPr lang="en-US" sz="1801" b="1" dirty="0" smtClean="0"/>
              <a:t>3. Service</a:t>
            </a:r>
          </a:p>
        </p:txBody>
      </p:sp>
      <p:sp>
        <p:nvSpPr>
          <p:cNvPr id="16" name="TextBox 15"/>
          <p:cNvSpPr txBox="1"/>
          <p:nvPr/>
        </p:nvSpPr>
        <p:spPr>
          <a:xfrm>
            <a:off x="41957" y="5902857"/>
            <a:ext cx="1575310" cy="369460"/>
          </a:xfrm>
          <a:prstGeom prst="rect">
            <a:avLst/>
          </a:prstGeom>
          <a:noFill/>
        </p:spPr>
        <p:txBody>
          <a:bodyPr wrap="square" rtlCol="0">
            <a:spAutoFit/>
          </a:bodyPr>
          <a:lstStyle/>
          <a:p>
            <a:r>
              <a:rPr lang="en-US" sz="1801" b="1" dirty="0"/>
              <a:t>4</a:t>
            </a:r>
            <a:r>
              <a:rPr lang="en-US" sz="1801" b="1" dirty="0" smtClean="0"/>
              <a:t>. Destruction</a:t>
            </a:r>
          </a:p>
        </p:txBody>
      </p:sp>
      <p:sp>
        <p:nvSpPr>
          <p:cNvPr id="17" name="TextBox 16"/>
          <p:cNvSpPr txBox="1"/>
          <p:nvPr/>
        </p:nvSpPr>
        <p:spPr>
          <a:xfrm>
            <a:off x="4338439" y="124931"/>
            <a:ext cx="2066833"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GenericServlet.java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1" name="TextBox 20"/>
          <p:cNvSpPr txBox="1"/>
          <p:nvPr/>
        </p:nvSpPr>
        <p:spPr>
          <a:xfrm>
            <a:off x="4439224" y="943934"/>
            <a:ext cx="1634669" cy="2309350"/>
          </a:xfrm>
          <a:prstGeom prst="rect">
            <a:avLst/>
          </a:prstGeom>
          <a:noFill/>
        </p:spPr>
        <p:txBody>
          <a:bodyPr wrap="square" rtlCol="0">
            <a:spAutoFit/>
          </a:bodyPr>
          <a:lstStyle/>
          <a:p>
            <a:r>
              <a:rPr lang="en-US" sz="1801" b="1" dirty="0" smtClean="0"/>
              <a:t>init (SC) {</a:t>
            </a:r>
          </a:p>
          <a:p>
            <a:r>
              <a:rPr lang="en-US" sz="1801" b="1" dirty="0" smtClean="0"/>
              <a:t>    -----</a:t>
            </a:r>
          </a:p>
          <a:p>
            <a:r>
              <a:rPr lang="en-US" sz="1801" b="1" dirty="0" smtClean="0"/>
              <a:t>    this.init</a:t>
            </a:r>
            <a:r>
              <a:rPr lang="en-US" sz="1801" b="1" dirty="0"/>
              <a:t>();</a:t>
            </a:r>
            <a:endParaRPr lang="en-US" sz="1801" b="1" dirty="0" smtClean="0"/>
          </a:p>
          <a:p>
            <a:r>
              <a:rPr lang="en-US" sz="1801" b="1" dirty="0" smtClean="0"/>
              <a:t>} </a:t>
            </a:r>
          </a:p>
          <a:p>
            <a:endParaRPr lang="en-US" sz="1801" b="1" dirty="0" smtClean="0"/>
          </a:p>
          <a:p>
            <a:endParaRPr lang="en-US" sz="1801" b="1" dirty="0" smtClean="0"/>
          </a:p>
          <a:p>
            <a:r>
              <a:rPr lang="en-US" sz="1801" b="1" dirty="0"/>
              <a:t>init </a:t>
            </a:r>
            <a:r>
              <a:rPr lang="en-US" sz="1801" b="1" dirty="0" smtClean="0"/>
              <a:t>() { } </a:t>
            </a:r>
          </a:p>
          <a:p>
            <a:r>
              <a:rPr lang="en-US" sz="1801" b="1" dirty="0">
                <a:solidFill>
                  <a:srgbClr val="FF0000"/>
                </a:solidFill>
              </a:rPr>
              <a:t>Empty</a:t>
            </a:r>
            <a:r>
              <a:rPr lang="en-US" sz="1801" dirty="0" smtClean="0"/>
              <a:t> </a:t>
            </a:r>
            <a:r>
              <a:rPr lang="en-US" sz="1801" b="1" dirty="0">
                <a:solidFill>
                  <a:srgbClr val="FF0000"/>
                </a:solidFill>
              </a:rPr>
              <a:t>Method</a:t>
            </a:r>
          </a:p>
        </p:txBody>
      </p:sp>
      <p:cxnSp>
        <p:nvCxnSpPr>
          <p:cNvPr id="26" name="Straight Connector 25"/>
          <p:cNvCxnSpPr/>
          <p:nvPr/>
        </p:nvCxnSpPr>
        <p:spPr>
          <a:xfrm flipV="1">
            <a:off x="50367" y="3328299"/>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a:xfrm>
            <a:off x="4390343" y="4290725"/>
            <a:ext cx="1802929" cy="369460"/>
          </a:xfrm>
          <a:prstGeom prst="rect">
            <a:avLst/>
          </a:prstGeom>
        </p:spPr>
        <p:txBody>
          <a:bodyPr wrap="none">
            <a:spAutoFit/>
          </a:bodyPr>
          <a:lstStyle/>
          <a:p>
            <a:r>
              <a:rPr lang="en-US" sz="1801" b="1" dirty="0" smtClean="0">
                <a:solidFill>
                  <a:srgbClr val="FF0000"/>
                </a:solidFill>
              </a:rPr>
              <a:t>Abstract Method</a:t>
            </a:r>
            <a:endParaRPr lang="en-US" sz="1801" b="1" dirty="0">
              <a:solidFill>
                <a:srgbClr val="FF0000"/>
              </a:solidFill>
            </a:endParaRPr>
          </a:p>
        </p:txBody>
      </p:sp>
      <p:sp>
        <p:nvSpPr>
          <p:cNvPr id="30" name="Rectangle 29"/>
          <p:cNvSpPr/>
          <p:nvPr/>
        </p:nvSpPr>
        <p:spPr>
          <a:xfrm>
            <a:off x="4364731" y="5884648"/>
            <a:ext cx="2034255" cy="646587"/>
          </a:xfrm>
          <a:prstGeom prst="rect">
            <a:avLst/>
          </a:prstGeom>
        </p:spPr>
        <p:txBody>
          <a:bodyPr wrap="square">
            <a:spAutoFit/>
          </a:bodyPr>
          <a:lstStyle/>
          <a:p>
            <a:r>
              <a:rPr lang="en-US" sz="1801" b="1" dirty="0" smtClean="0"/>
              <a:t>destroy () </a:t>
            </a:r>
            <a:r>
              <a:rPr lang="en-US" sz="1801" b="1" dirty="0"/>
              <a:t>{ } </a:t>
            </a:r>
          </a:p>
          <a:p>
            <a:r>
              <a:rPr lang="en-US" sz="1801" b="1" dirty="0">
                <a:solidFill>
                  <a:srgbClr val="FF0000"/>
                </a:solidFill>
              </a:rPr>
              <a:t>Empty</a:t>
            </a:r>
            <a:r>
              <a:rPr lang="en-US" sz="1801" dirty="0"/>
              <a:t> </a:t>
            </a:r>
            <a:r>
              <a:rPr lang="en-US" sz="1801" b="1" dirty="0">
                <a:solidFill>
                  <a:srgbClr val="FF0000"/>
                </a:solidFill>
              </a:rPr>
              <a:t>Method</a:t>
            </a:r>
          </a:p>
        </p:txBody>
      </p:sp>
      <p:sp>
        <p:nvSpPr>
          <p:cNvPr id="34" name="TextBox 33"/>
          <p:cNvSpPr txBox="1"/>
          <p:nvPr/>
        </p:nvSpPr>
        <p:spPr>
          <a:xfrm>
            <a:off x="7186113" y="119975"/>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37" name="TextBox 36"/>
          <p:cNvSpPr txBox="1"/>
          <p:nvPr/>
        </p:nvSpPr>
        <p:spPr>
          <a:xfrm>
            <a:off x="6996116" y="3464437"/>
            <a:ext cx="1927106" cy="2032223"/>
          </a:xfrm>
          <a:prstGeom prst="rect">
            <a:avLst/>
          </a:prstGeom>
          <a:noFill/>
        </p:spPr>
        <p:txBody>
          <a:bodyPr wrap="square" rtlCol="0">
            <a:spAutoFit/>
          </a:bodyPr>
          <a:lstStyle/>
          <a:p>
            <a:r>
              <a:rPr lang="en-US" sz="1801" b="1" dirty="0"/>
              <a:t>s</a:t>
            </a:r>
            <a:r>
              <a:rPr lang="en-US" sz="1801" b="1" dirty="0" smtClean="0"/>
              <a:t>ervice (SR, SR)</a:t>
            </a:r>
          </a:p>
          <a:p>
            <a:endParaRPr lang="en-US" sz="1801" b="1" dirty="0" smtClean="0"/>
          </a:p>
          <a:p>
            <a:endParaRPr lang="en-US" sz="1801" b="1" dirty="0" smtClean="0"/>
          </a:p>
          <a:p>
            <a:r>
              <a:rPr lang="en-US" sz="1801" b="1" dirty="0" smtClean="0"/>
              <a:t>service (HSR</a:t>
            </a:r>
            <a:r>
              <a:rPr lang="en-US" sz="1801" b="1" dirty="0"/>
              <a:t>, </a:t>
            </a:r>
            <a:r>
              <a:rPr lang="en-US" sz="1801" b="1" dirty="0" smtClean="0"/>
              <a:t>HSR)</a:t>
            </a:r>
          </a:p>
          <a:p>
            <a:endParaRPr lang="en-US" sz="1801" b="1" dirty="0"/>
          </a:p>
          <a:p>
            <a:endParaRPr lang="en-US" sz="1801" b="1" dirty="0" smtClean="0"/>
          </a:p>
          <a:p>
            <a:r>
              <a:rPr lang="en-US" sz="1801" b="1" dirty="0" smtClean="0"/>
              <a:t>doXXX (HSR</a:t>
            </a:r>
            <a:r>
              <a:rPr lang="en-US" sz="1801" b="1" dirty="0"/>
              <a:t>, </a:t>
            </a:r>
            <a:r>
              <a:rPr lang="en-US" sz="1801" b="1" dirty="0" smtClean="0"/>
              <a:t>HSR)</a:t>
            </a:r>
          </a:p>
        </p:txBody>
      </p:sp>
      <p:cxnSp>
        <p:nvCxnSpPr>
          <p:cNvPr id="39" name="Straight Arrow Connector 38"/>
          <p:cNvCxnSpPr/>
          <p:nvPr/>
        </p:nvCxnSpPr>
        <p:spPr>
          <a:xfrm>
            <a:off x="7784681" y="3850989"/>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7787927" y="4664258"/>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0513" y="836712"/>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8453"/>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0"/>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2322"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36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6810699"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901845" y="-13249"/>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744743" y="-6621"/>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2652" y="5650446"/>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59" name="Straight Connector 58"/>
          <p:cNvCxnSpPr/>
          <p:nvPr/>
        </p:nvCxnSpPr>
        <p:spPr>
          <a:xfrm flipV="1">
            <a:off x="8802" y="1655647"/>
            <a:ext cx="3896665" cy="2156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64" name="Rectangle 63"/>
          <p:cNvSpPr/>
          <p:nvPr/>
        </p:nvSpPr>
        <p:spPr>
          <a:xfrm>
            <a:off x="7330927" y="1795666"/>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sp>
        <p:nvSpPr>
          <p:cNvPr id="65" name="Rectangle 64"/>
          <p:cNvSpPr/>
          <p:nvPr/>
        </p:nvSpPr>
        <p:spPr>
          <a:xfrm>
            <a:off x="7252131" y="5969182"/>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cxnSp>
        <p:nvCxnSpPr>
          <p:cNvPr id="5" name="Straight Arrow Connector 4"/>
          <p:cNvCxnSpPr>
            <a:stCxn id="17" idx="1"/>
            <a:endCxn id="9" idx="3"/>
          </p:cNvCxnSpPr>
          <p:nvPr/>
        </p:nvCxnSpPr>
        <p:spPr>
          <a:xfrm flipH="1" flipV="1">
            <a:off x="3500394" y="446913"/>
            <a:ext cx="838045" cy="13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8" name="Straight Arrow Connector 37"/>
          <p:cNvCxnSpPr>
            <a:stCxn id="34" idx="1"/>
            <a:endCxn id="17" idx="3"/>
          </p:cNvCxnSpPr>
          <p:nvPr/>
        </p:nvCxnSpPr>
        <p:spPr>
          <a:xfrm flipH="1">
            <a:off x="6405272" y="443269"/>
            <a:ext cx="780841" cy="495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683495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2020" y="1913879"/>
            <a:ext cx="1246540" cy="369460"/>
          </a:xfrm>
          <a:prstGeom prst="rect">
            <a:avLst/>
          </a:prstGeom>
          <a:noFill/>
        </p:spPr>
        <p:txBody>
          <a:bodyPr wrap="square" rtlCol="0">
            <a:spAutoFit/>
          </a:bodyPr>
          <a:lstStyle/>
          <a:p>
            <a:r>
              <a:rPr lang="en-US" sz="1801" b="1" dirty="0" smtClean="0"/>
              <a:t>init (SC)</a:t>
            </a:r>
          </a:p>
        </p:txBody>
      </p:sp>
      <p:sp>
        <p:nvSpPr>
          <p:cNvPr id="9" name="TextBox 8"/>
          <p:cNvSpPr txBox="1"/>
          <p:nvPr/>
        </p:nvSpPr>
        <p:spPr>
          <a:xfrm>
            <a:off x="209578" y="119975"/>
            <a:ext cx="1445985"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Servlet.java</a:t>
            </a:r>
          </a:p>
          <a:p>
            <a:r>
              <a:rPr lang="en-US" sz="1801" dirty="0" smtClean="0">
                <a:solidFill>
                  <a:schemeClr val="accent6">
                    <a:lumMod val="50000"/>
                  </a:schemeClr>
                </a:solidFill>
              </a:rPr>
              <a:t>(</a:t>
            </a:r>
            <a:r>
              <a:rPr lang="en-US" sz="1801" dirty="0"/>
              <a:t>Interface</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10" name="TextBox 9"/>
          <p:cNvSpPr txBox="1"/>
          <p:nvPr/>
        </p:nvSpPr>
        <p:spPr>
          <a:xfrm>
            <a:off x="21078" y="3614864"/>
            <a:ext cx="1657109" cy="369460"/>
          </a:xfrm>
          <a:prstGeom prst="rect">
            <a:avLst/>
          </a:prstGeom>
          <a:noFill/>
        </p:spPr>
        <p:txBody>
          <a:bodyPr wrap="square" rtlCol="0">
            <a:spAutoFit/>
          </a:bodyPr>
          <a:lstStyle/>
          <a:p>
            <a:r>
              <a:rPr lang="en-US" sz="1801" b="1" dirty="0"/>
              <a:t>s</a:t>
            </a:r>
            <a:r>
              <a:rPr lang="en-US" sz="1801" b="1" dirty="0" smtClean="0"/>
              <a:t>ervice (SR, SR)</a:t>
            </a:r>
          </a:p>
        </p:txBody>
      </p:sp>
      <p:sp>
        <p:nvSpPr>
          <p:cNvPr id="11" name="TextBox 10"/>
          <p:cNvSpPr txBox="1"/>
          <p:nvPr/>
        </p:nvSpPr>
        <p:spPr>
          <a:xfrm>
            <a:off x="181685" y="5965786"/>
            <a:ext cx="1242795" cy="369460"/>
          </a:xfrm>
          <a:prstGeom prst="rect">
            <a:avLst/>
          </a:prstGeom>
          <a:noFill/>
        </p:spPr>
        <p:txBody>
          <a:bodyPr wrap="square" rtlCol="0">
            <a:spAutoFit/>
          </a:bodyPr>
          <a:lstStyle/>
          <a:p>
            <a:r>
              <a:rPr lang="en-US" sz="1801" b="1" dirty="0" smtClean="0"/>
              <a:t>destroy ()</a:t>
            </a:r>
          </a:p>
        </p:txBody>
      </p:sp>
      <p:sp>
        <p:nvSpPr>
          <p:cNvPr id="17" name="TextBox 16"/>
          <p:cNvSpPr txBox="1"/>
          <p:nvPr/>
        </p:nvSpPr>
        <p:spPr>
          <a:xfrm>
            <a:off x="1821300" y="113232"/>
            <a:ext cx="2066833"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GenericServlet.java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1" name="TextBox 20"/>
          <p:cNvSpPr txBox="1"/>
          <p:nvPr/>
        </p:nvSpPr>
        <p:spPr>
          <a:xfrm>
            <a:off x="1709733" y="888926"/>
            <a:ext cx="2160473" cy="1755096"/>
          </a:xfrm>
          <a:prstGeom prst="rect">
            <a:avLst/>
          </a:prstGeom>
          <a:noFill/>
        </p:spPr>
        <p:txBody>
          <a:bodyPr wrap="square" rtlCol="0">
            <a:spAutoFit/>
          </a:bodyPr>
          <a:lstStyle/>
          <a:p>
            <a:r>
              <a:rPr lang="en-US" sz="1801" b="1" dirty="0" smtClean="0"/>
              <a:t>init (SC) {</a:t>
            </a:r>
          </a:p>
          <a:p>
            <a:r>
              <a:rPr lang="en-US" sz="1801" b="1" dirty="0" smtClean="0"/>
              <a:t>     this.init</a:t>
            </a:r>
            <a:r>
              <a:rPr lang="en-US" sz="1801" b="1" dirty="0"/>
              <a:t>();</a:t>
            </a:r>
            <a:endParaRPr lang="en-US" sz="1801" b="1" dirty="0" smtClean="0"/>
          </a:p>
          <a:p>
            <a:r>
              <a:rPr lang="en-US" sz="1801" b="1" dirty="0" smtClean="0"/>
              <a:t>} </a:t>
            </a:r>
          </a:p>
          <a:p>
            <a:endParaRPr lang="en-US" sz="1801" b="1" dirty="0" smtClean="0"/>
          </a:p>
          <a:p>
            <a:r>
              <a:rPr lang="en-US" sz="1801" b="1" dirty="0" smtClean="0"/>
              <a:t>init () { } </a:t>
            </a:r>
          </a:p>
          <a:p>
            <a:r>
              <a:rPr lang="en-US" sz="1801" b="1" dirty="0">
                <a:solidFill>
                  <a:srgbClr val="FF0000"/>
                </a:solidFill>
              </a:rPr>
              <a:t>Empty</a:t>
            </a:r>
            <a:r>
              <a:rPr lang="en-US" sz="1801" dirty="0" smtClean="0"/>
              <a:t> </a:t>
            </a:r>
            <a:r>
              <a:rPr lang="en-US" sz="1801" b="1" dirty="0">
                <a:solidFill>
                  <a:srgbClr val="FF0000"/>
                </a:solidFill>
              </a:rPr>
              <a:t>Method</a:t>
            </a:r>
          </a:p>
        </p:txBody>
      </p:sp>
      <p:cxnSp>
        <p:nvCxnSpPr>
          <p:cNvPr id="26" name="Straight Connector 25"/>
          <p:cNvCxnSpPr/>
          <p:nvPr/>
        </p:nvCxnSpPr>
        <p:spPr>
          <a:xfrm flipV="1">
            <a:off x="50367" y="2705450"/>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a:xfrm>
            <a:off x="1797322" y="3614864"/>
            <a:ext cx="1802929" cy="369460"/>
          </a:xfrm>
          <a:prstGeom prst="rect">
            <a:avLst/>
          </a:prstGeom>
        </p:spPr>
        <p:txBody>
          <a:bodyPr wrap="none">
            <a:spAutoFit/>
          </a:bodyPr>
          <a:lstStyle/>
          <a:p>
            <a:r>
              <a:rPr lang="en-US" sz="1801" b="1" dirty="0" smtClean="0">
                <a:solidFill>
                  <a:srgbClr val="FF0000"/>
                </a:solidFill>
              </a:rPr>
              <a:t>Abstract Method</a:t>
            </a:r>
            <a:endParaRPr lang="en-US" sz="1801" b="1" dirty="0">
              <a:solidFill>
                <a:srgbClr val="FF0000"/>
              </a:solidFill>
            </a:endParaRPr>
          </a:p>
        </p:txBody>
      </p:sp>
      <p:sp>
        <p:nvSpPr>
          <p:cNvPr id="30" name="Rectangle 29"/>
          <p:cNvSpPr/>
          <p:nvPr/>
        </p:nvSpPr>
        <p:spPr>
          <a:xfrm>
            <a:off x="1885414" y="5835085"/>
            <a:ext cx="1626744" cy="646587"/>
          </a:xfrm>
          <a:prstGeom prst="rect">
            <a:avLst/>
          </a:prstGeom>
        </p:spPr>
        <p:txBody>
          <a:bodyPr wrap="square">
            <a:spAutoFit/>
          </a:bodyPr>
          <a:lstStyle/>
          <a:p>
            <a:r>
              <a:rPr lang="en-US" sz="1801" b="1" dirty="0" smtClean="0"/>
              <a:t>destroy () </a:t>
            </a:r>
            <a:r>
              <a:rPr lang="en-US" sz="1801" b="1" dirty="0"/>
              <a:t>{ } </a:t>
            </a:r>
          </a:p>
          <a:p>
            <a:r>
              <a:rPr lang="en-US" sz="1801" b="1" dirty="0">
                <a:solidFill>
                  <a:srgbClr val="FF0000"/>
                </a:solidFill>
              </a:rPr>
              <a:t>Empty</a:t>
            </a:r>
            <a:r>
              <a:rPr lang="en-US" sz="1801" dirty="0"/>
              <a:t> </a:t>
            </a:r>
            <a:r>
              <a:rPr lang="en-US" sz="1801" b="1" dirty="0">
                <a:solidFill>
                  <a:srgbClr val="FF0000"/>
                </a:solidFill>
              </a:rPr>
              <a:t>Method</a:t>
            </a:r>
          </a:p>
        </p:txBody>
      </p:sp>
      <p:sp>
        <p:nvSpPr>
          <p:cNvPr id="34" name="TextBox 33"/>
          <p:cNvSpPr txBox="1"/>
          <p:nvPr/>
        </p:nvSpPr>
        <p:spPr>
          <a:xfrm>
            <a:off x="3979585" y="99289"/>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37" name="TextBox 36"/>
          <p:cNvSpPr txBox="1"/>
          <p:nvPr/>
        </p:nvSpPr>
        <p:spPr>
          <a:xfrm>
            <a:off x="3963624" y="2785339"/>
            <a:ext cx="1927106" cy="2032223"/>
          </a:xfrm>
          <a:prstGeom prst="rect">
            <a:avLst/>
          </a:prstGeom>
          <a:noFill/>
        </p:spPr>
        <p:txBody>
          <a:bodyPr wrap="square" rtlCol="0">
            <a:spAutoFit/>
          </a:bodyPr>
          <a:lstStyle/>
          <a:p>
            <a:r>
              <a:rPr lang="en-US" sz="1801" b="1" dirty="0"/>
              <a:t>s</a:t>
            </a:r>
            <a:r>
              <a:rPr lang="en-US" sz="1801" b="1" dirty="0" smtClean="0"/>
              <a:t>ervice (SR, SR)</a:t>
            </a:r>
          </a:p>
          <a:p>
            <a:endParaRPr lang="en-US" sz="1801" b="1" dirty="0" smtClean="0"/>
          </a:p>
          <a:p>
            <a:endParaRPr lang="en-US" sz="1801" b="1" dirty="0" smtClean="0"/>
          </a:p>
          <a:p>
            <a:r>
              <a:rPr lang="en-US" sz="1801" b="1" dirty="0" smtClean="0"/>
              <a:t>service (HSR</a:t>
            </a:r>
            <a:r>
              <a:rPr lang="en-US" sz="1801" b="1" dirty="0"/>
              <a:t>, </a:t>
            </a:r>
            <a:r>
              <a:rPr lang="en-US" sz="1801" b="1" dirty="0" smtClean="0"/>
              <a:t>HSR)</a:t>
            </a:r>
          </a:p>
          <a:p>
            <a:endParaRPr lang="en-US" sz="1801" b="1" dirty="0"/>
          </a:p>
          <a:p>
            <a:endParaRPr lang="en-US" sz="1801" b="1" dirty="0" smtClean="0"/>
          </a:p>
          <a:p>
            <a:r>
              <a:rPr lang="en-US" sz="1801" b="1" dirty="0" smtClean="0"/>
              <a:t>doXXX (HSR</a:t>
            </a:r>
            <a:r>
              <a:rPr lang="en-US" sz="1801" b="1" dirty="0"/>
              <a:t>, </a:t>
            </a:r>
            <a:r>
              <a:rPr lang="en-US" sz="1801" b="1" dirty="0" smtClean="0"/>
              <a:t>HSR)</a:t>
            </a:r>
          </a:p>
        </p:txBody>
      </p:sp>
      <p:cxnSp>
        <p:nvCxnSpPr>
          <p:cNvPr id="39" name="Straight Arrow Connector 38"/>
          <p:cNvCxnSpPr/>
          <p:nvPr/>
        </p:nvCxnSpPr>
        <p:spPr>
          <a:xfrm>
            <a:off x="4735825" y="3155891"/>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4735825" y="3971076"/>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0513" y="78370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8453"/>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0"/>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2322"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36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5909131" y="-18054"/>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901845" y="-13249"/>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665653" y="-18054"/>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2652" y="5120360"/>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64" name="Rectangle 63"/>
          <p:cNvSpPr/>
          <p:nvPr/>
        </p:nvSpPr>
        <p:spPr>
          <a:xfrm>
            <a:off x="4202390" y="1506833"/>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sp>
        <p:nvSpPr>
          <p:cNvPr id="65" name="Rectangle 64"/>
          <p:cNvSpPr/>
          <p:nvPr/>
        </p:nvSpPr>
        <p:spPr>
          <a:xfrm>
            <a:off x="4243031" y="6036720"/>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sp>
        <p:nvSpPr>
          <p:cNvPr id="40" name="TextBox 39"/>
          <p:cNvSpPr txBox="1"/>
          <p:nvPr/>
        </p:nvSpPr>
        <p:spPr>
          <a:xfrm>
            <a:off x="6288958" y="90275"/>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HttpJspBase.java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42" name="TextBox 41"/>
          <p:cNvSpPr txBox="1"/>
          <p:nvPr/>
        </p:nvSpPr>
        <p:spPr>
          <a:xfrm>
            <a:off x="5931139" y="814015"/>
            <a:ext cx="2935142" cy="1755096"/>
          </a:xfrm>
          <a:prstGeom prst="rect">
            <a:avLst/>
          </a:prstGeom>
          <a:noFill/>
        </p:spPr>
        <p:txBody>
          <a:bodyPr wrap="square" rtlCol="0">
            <a:spAutoFit/>
          </a:bodyPr>
          <a:lstStyle/>
          <a:p>
            <a:r>
              <a:rPr lang="en-US" sz="1801" b="1" dirty="0">
                <a:solidFill>
                  <a:srgbClr val="FF0000"/>
                </a:solidFill>
              </a:rPr>
              <a:t>final</a:t>
            </a:r>
            <a:r>
              <a:rPr lang="en-US" sz="1801" b="1" dirty="0" smtClean="0"/>
              <a:t> init (SC) {</a:t>
            </a:r>
          </a:p>
          <a:p>
            <a:r>
              <a:rPr lang="en-US" sz="1801" b="1" dirty="0" smtClean="0"/>
              <a:t>    jspInit();</a:t>
            </a:r>
          </a:p>
          <a:p>
            <a:r>
              <a:rPr lang="en-US" sz="1801" b="1" dirty="0" smtClean="0"/>
              <a:t>  _jspInit</a:t>
            </a:r>
            <a:r>
              <a:rPr lang="en-US" sz="1801" b="1" dirty="0"/>
              <a:t>();</a:t>
            </a:r>
          </a:p>
          <a:p>
            <a:r>
              <a:rPr lang="en-US" sz="1801" b="1" dirty="0" smtClean="0"/>
              <a:t>} </a:t>
            </a:r>
          </a:p>
          <a:p>
            <a:r>
              <a:rPr lang="en-US" sz="1801" b="1" dirty="0" smtClean="0"/>
              <a:t>  jspInit</a:t>
            </a:r>
            <a:r>
              <a:rPr lang="en-US" sz="1801" b="1" dirty="0"/>
              <a:t>() </a:t>
            </a:r>
            <a:r>
              <a:rPr lang="en-US" sz="1801" b="1" dirty="0" smtClean="0"/>
              <a:t>{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_jspInit</a:t>
            </a:r>
            <a:r>
              <a:rPr lang="en-US" sz="1801" b="1" dirty="0"/>
              <a:t>() { } </a:t>
            </a:r>
            <a:r>
              <a:rPr lang="en-US" sz="1801" b="1" dirty="0" smtClean="0">
                <a:solidFill>
                  <a:srgbClr val="FF0000"/>
                </a:solidFill>
              </a:rPr>
              <a:t>Empty</a:t>
            </a:r>
            <a:r>
              <a:rPr lang="en-US" sz="1801" dirty="0" smtClean="0"/>
              <a:t> </a:t>
            </a:r>
            <a:r>
              <a:rPr lang="en-US" sz="1801" b="1" dirty="0">
                <a:solidFill>
                  <a:srgbClr val="FF0000"/>
                </a:solidFill>
              </a:rPr>
              <a:t>Method</a:t>
            </a:r>
          </a:p>
        </p:txBody>
      </p:sp>
      <p:sp>
        <p:nvSpPr>
          <p:cNvPr id="43" name="TextBox 42"/>
          <p:cNvSpPr txBox="1"/>
          <p:nvPr/>
        </p:nvSpPr>
        <p:spPr>
          <a:xfrm>
            <a:off x="5943271" y="2775598"/>
            <a:ext cx="2857209" cy="2309350"/>
          </a:xfrm>
          <a:prstGeom prst="rect">
            <a:avLst/>
          </a:prstGeom>
          <a:noFill/>
        </p:spPr>
        <p:txBody>
          <a:bodyPr wrap="square" rtlCol="0">
            <a:spAutoFit/>
          </a:bodyPr>
          <a:lstStyle/>
          <a:p>
            <a:r>
              <a:rPr lang="en-US" sz="1801" b="1" dirty="0">
                <a:solidFill>
                  <a:srgbClr val="00B050"/>
                </a:solidFill>
              </a:rPr>
              <a:t>s</a:t>
            </a:r>
            <a:r>
              <a:rPr lang="en-US" sz="1801" b="1" dirty="0" smtClean="0">
                <a:solidFill>
                  <a:srgbClr val="00B050"/>
                </a:solidFill>
              </a:rPr>
              <a:t>ervice (SR, SR) </a:t>
            </a:r>
            <a:r>
              <a:rPr lang="en-US" sz="1801" b="1" dirty="0">
                <a:solidFill>
                  <a:srgbClr val="FF0000"/>
                </a:solidFill>
              </a:rPr>
              <a:t>Inherited</a:t>
            </a:r>
            <a:endParaRPr lang="en-US" sz="1801" b="1" dirty="0" smtClean="0"/>
          </a:p>
          <a:p>
            <a:endParaRPr lang="en-US" sz="1801" b="1" dirty="0" smtClean="0"/>
          </a:p>
          <a:p>
            <a:r>
              <a:rPr lang="en-US" sz="1801" b="1" dirty="0">
                <a:solidFill>
                  <a:srgbClr val="FF0000"/>
                </a:solidFill>
              </a:rPr>
              <a:t>final</a:t>
            </a:r>
            <a:r>
              <a:rPr lang="en-US" sz="1801" b="1" dirty="0"/>
              <a:t> service </a:t>
            </a:r>
            <a:r>
              <a:rPr lang="en-US" sz="1801" b="1" dirty="0" smtClean="0"/>
              <a:t>(HSR</a:t>
            </a:r>
            <a:r>
              <a:rPr lang="en-US" sz="1801" b="1" dirty="0"/>
              <a:t>, </a:t>
            </a:r>
            <a:r>
              <a:rPr lang="en-US" sz="1801" b="1" dirty="0" smtClean="0"/>
              <a:t>HSR) {</a:t>
            </a:r>
          </a:p>
          <a:p>
            <a:r>
              <a:rPr lang="en-US" sz="1801" b="1" dirty="0" smtClean="0"/>
              <a:t>   _jspService </a:t>
            </a:r>
            <a:r>
              <a:rPr lang="en-US" sz="1801" b="1" dirty="0"/>
              <a:t>(HSR, HSR)</a:t>
            </a:r>
            <a:r>
              <a:rPr lang="en-US" sz="1801" b="1" dirty="0" smtClean="0"/>
              <a:t>;</a:t>
            </a:r>
            <a:endParaRPr lang="en-US" sz="1801" b="1" dirty="0"/>
          </a:p>
          <a:p>
            <a:r>
              <a:rPr lang="en-US" sz="1801" b="1" dirty="0" smtClean="0"/>
              <a:t>}</a:t>
            </a:r>
          </a:p>
          <a:p>
            <a:endParaRPr lang="en-US" sz="1801" b="1" dirty="0"/>
          </a:p>
          <a:p>
            <a:r>
              <a:rPr lang="en-US" sz="1801" b="1" dirty="0"/>
              <a:t>_jspService (HSR, HSR</a:t>
            </a:r>
            <a:r>
              <a:rPr lang="en-US" sz="1801" b="1" dirty="0" smtClean="0"/>
              <a:t>);</a:t>
            </a:r>
          </a:p>
          <a:p>
            <a:r>
              <a:rPr lang="en-US" sz="1801" b="1" dirty="0">
                <a:solidFill>
                  <a:srgbClr val="FF0000"/>
                </a:solidFill>
              </a:rPr>
              <a:t>Abstract </a:t>
            </a:r>
            <a:r>
              <a:rPr lang="en-US" sz="1801" b="1" dirty="0" smtClean="0">
                <a:solidFill>
                  <a:srgbClr val="FF0000"/>
                </a:solidFill>
              </a:rPr>
              <a:t>Method</a:t>
            </a:r>
            <a:endParaRPr lang="en-US" sz="1801" b="1" dirty="0" smtClean="0"/>
          </a:p>
        </p:txBody>
      </p:sp>
      <p:cxnSp>
        <p:nvCxnSpPr>
          <p:cNvPr id="44" name="Straight Arrow Connector 43"/>
          <p:cNvCxnSpPr/>
          <p:nvPr/>
        </p:nvCxnSpPr>
        <p:spPr>
          <a:xfrm>
            <a:off x="7060028" y="3129387"/>
            <a:ext cx="0" cy="2320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5939216" y="5139842"/>
            <a:ext cx="3336943" cy="1755096"/>
          </a:xfrm>
          <a:prstGeom prst="rect">
            <a:avLst/>
          </a:prstGeom>
          <a:noFill/>
        </p:spPr>
        <p:txBody>
          <a:bodyPr wrap="square" rtlCol="0">
            <a:spAutoFit/>
          </a:bodyPr>
          <a:lstStyle/>
          <a:p>
            <a:r>
              <a:rPr lang="en-US" sz="1801" b="1" dirty="0">
                <a:solidFill>
                  <a:srgbClr val="FF0000"/>
                </a:solidFill>
              </a:rPr>
              <a:t>final</a:t>
            </a:r>
            <a:r>
              <a:rPr lang="en-US" sz="1801" b="1" dirty="0"/>
              <a:t> destroy </a:t>
            </a:r>
            <a:r>
              <a:rPr lang="en-US" sz="1801" b="1" dirty="0" smtClean="0"/>
              <a:t>() {</a:t>
            </a:r>
          </a:p>
          <a:p>
            <a:r>
              <a:rPr lang="en-US" sz="1801" b="1" dirty="0"/>
              <a:t>    </a:t>
            </a:r>
            <a:r>
              <a:rPr lang="en-US" sz="1801" b="1" dirty="0" smtClean="0"/>
              <a:t>jspDestroy </a:t>
            </a:r>
            <a:r>
              <a:rPr lang="en-US" sz="1801" b="1" dirty="0"/>
              <a:t>();</a:t>
            </a:r>
            <a:endParaRPr lang="en-US" sz="1801" b="1" dirty="0" smtClean="0"/>
          </a:p>
          <a:p>
            <a:r>
              <a:rPr lang="en-US" sz="1801" b="1" dirty="0" smtClean="0"/>
              <a:t>  _jspDestroy ();</a:t>
            </a:r>
            <a:endParaRPr lang="en-US" sz="1801" b="1" dirty="0"/>
          </a:p>
          <a:p>
            <a:r>
              <a:rPr lang="en-US" sz="1801" b="1" dirty="0" smtClean="0"/>
              <a:t>} </a:t>
            </a:r>
          </a:p>
          <a:p>
            <a:r>
              <a:rPr lang="en-US" sz="1801" b="1" dirty="0" smtClean="0"/>
              <a:t>  jspDestroy() {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_jspDestroy() </a:t>
            </a:r>
            <a:r>
              <a:rPr lang="en-US" sz="1801" b="1" dirty="0"/>
              <a:t>{ } </a:t>
            </a:r>
            <a:r>
              <a:rPr lang="en-US" sz="1801" b="1" dirty="0" smtClean="0">
                <a:solidFill>
                  <a:srgbClr val="FF0000"/>
                </a:solidFill>
              </a:rPr>
              <a:t>Empty</a:t>
            </a:r>
            <a:r>
              <a:rPr lang="en-US" sz="1801" dirty="0" smtClean="0"/>
              <a:t> </a:t>
            </a:r>
            <a:r>
              <a:rPr lang="en-US" sz="1801" b="1" dirty="0">
                <a:solidFill>
                  <a:srgbClr val="FF0000"/>
                </a:solidFill>
              </a:rPr>
              <a:t>Method</a:t>
            </a:r>
          </a:p>
        </p:txBody>
      </p:sp>
    </p:spTree>
    <p:extLst>
      <p:ext uri="{BB962C8B-B14F-4D97-AF65-F5344CB8AC3E}">
        <p14:creationId xmlns:p14="http://schemas.microsoft.com/office/powerpoint/2010/main" val="9162035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flipV="1">
            <a:off x="50367" y="2506670"/>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46" name="Straight Connector 45"/>
          <p:cNvCxnSpPr/>
          <p:nvPr/>
        </p:nvCxnSpPr>
        <p:spPr>
          <a:xfrm>
            <a:off x="-10513" y="492160"/>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8453"/>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0"/>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2322"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36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901845" y="-13249"/>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2652" y="5014344"/>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40" name="TextBox 39"/>
          <p:cNvSpPr txBox="1"/>
          <p:nvPr/>
        </p:nvSpPr>
        <p:spPr>
          <a:xfrm>
            <a:off x="4099408" y="43866"/>
            <a:ext cx="5005409"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Translated Java i.e. Servlet (</a:t>
            </a:r>
            <a:r>
              <a:rPr lang="en-US" sz="1801" dirty="0" smtClean="0"/>
              <a:t>Concrete 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42" name="TextBox 41"/>
          <p:cNvSpPr txBox="1"/>
          <p:nvPr/>
        </p:nvSpPr>
        <p:spPr>
          <a:xfrm>
            <a:off x="163759" y="632306"/>
            <a:ext cx="2935142" cy="1755096"/>
          </a:xfrm>
          <a:prstGeom prst="rect">
            <a:avLst/>
          </a:prstGeom>
          <a:noFill/>
        </p:spPr>
        <p:txBody>
          <a:bodyPr wrap="square" rtlCol="0">
            <a:spAutoFit/>
          </a:bodyPr>
          <a:lstStyle/>
          <a:p>
            <a:r>
              <a:rPr lang="en-US" sz="1801" b="1" dirty="0">
                <a:solidFill>
                  <a:srgbClr val="FF0000"/>
                </a:solidFill>
              </a:rPr>
              <a:t>final</a:t>
            </a:r>
            <a:r>
              <a:rPr lang="en-US" sz="1801" b="1" dirty="0" smtClean="0"/>
              <a:t> init (SC) {</a:t>
            </a:r>
          </a:p>
          <a:p>
            <a:r>
              <a:rPr lang="en-US" sz="1801" b="1" dirty="0" smtClean="0"/>
              <a:t>    jspInit();</a:t>
            </a:r>
          </a:p>
          <a:p>
            <a:r>
              <a:rPr lang="en-US" sz="1801" b="1" dirty="0" smtClean="0"/>
              <a:t>  _jspInit</a:t>
            </a:r>
            <a:r>
              <a:rPr lang="en-US" sz="1801" b="1" dirty="0"/>
              <a:t>();</a:t>
            </a:r>
          </a:p>
          <a:p>
            <a:r>
              <a:rPr lang="en-US" sz="1801" b="1" dirty="0" smtClean="0"/>
              <a:t>} </a:t>
            </a:r>
          </a:p>
          <a:p>
            <a:r>
              <a:rPr lang="en-US" sz="1801" b="1" dirty="0" smtClean="0"/>
              <a:t>  jspInit</a:t>
            </a:r>
            <a:r>
              <a:rPr lang="en-US" sz="1801" b="1" dirty="0"/>
              <a:t>() </a:t>
            </a:r>
            <a:r>
              <a:rPr lang="en-US" sz="1801" b="1" dirty="0" smtClean="0"/>
              <a:t>{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_jspInit</a:t>
            </a:r>
            <a:r>
              <a:rPr lang="en-US" sz="1801" b="1" dirty="0"/>
              <a:t>() { } </a:t>
            </a:r>
            <a:r>
              <a:rPr lang="en-US" sz="1801" b="1" dirty="0" smtClean="0">
                <a:solidFill>
                  <a:srgbClr val="FF0000"/>
                </a:solidFill>
              </a:rPr>
              <a:t>Empty</a:t>
            </a:r>
            <a:r>
              <a:rPr lang="en-US" sz="1801" dirty="0" smtClean="0"/>
              <a:t> </a:t>
            </a:r>
            <a:r>
              <a:rPr lang="en-US" sz="1801" b="1" dirty="0">
                <a:solidFill>
                  <a:srgbClr val="FF0000"/>
                </a:solidFill>
              </a:rPr>
              <a:t>Method</a:t>
            </a:r>
          </a:p>
        </p:txBody>
      </p:sp>
      <p:sp>
        <p:nvSpPr>
          <p:cNvPr id="43" name="TextBox 42"/>
          <p:cNvSpPr txBox="1"/>
          <p:nvPr/>
        </p:nvSpPr>
        <p:spPr>
          <a:xfrm>
            <a:off x="163759" y="2616875"/>
            <a:ext cx="2857209" cy="2309350"/>
          </a:xfrm>
          <a:prstGeom prst="rect">
            <a:avLst/>
          </a:prstGeom>
          <a:noFill/>
        </p:spPr>
        <p:txBody>
          <a:bodyPr wrap="square" rtlCol="0">
            <a:spAutoFit/>
          </a:bodyPr>
          <a:lstStyle/>
          <a:p>
            <a:r>
              <a:rPr lang="en-US" sz="1801" b="1" dirty="0">
                <a:solidFill>
                  <a:srgbClr val="00B050"/>
                </a:solidFill>
              </a:rPr>
              <a:t>s</a:t>
            </a:r>
            <a:r>
              <a:rPr lang="en-US" sz="1801" b="1" dirty="0" smtClean="0">
                <a:solidFill>
                  <a:srgbClr val="00B050"/>
                </a:solidFill>
              </a:rPr>
              <a:t>ervice (SR, SR) </a:t>
            </a:r>
            <a:r>
              <a:rPr lang="en-US" sz="1801" b="1" dirty="0">
                <a:solidFill>
                  <a:srgbClr val="FF0000"/>
                </a:solidFill>
              </a:rPr>
              <a:t>Inherited</a:t>
            </a:r>
            <a:endParaRPr lang="en-US" sz="1801" b="1" dirty="0" smtClean="0"/>
          </a:p>
          <a:p>
            <a:endParaRPr lang="en-US" sz="1801" b="1" dirty="0" smtClean="0"/>
          </a:p>
          <a:p>
            <a:r>
              <a:rPr lang="en-US" sz="1801" b="1" dirty="0">
                <a:solidFill>
                  <a:srgbClr val="FF0000"/>
                </a:solidFill>
              </a:rPr>
              <a:t>final</a:t>
            </a:r>
            <a:r>
              <a:rPr lang="en-US" sz="1801" b="1" dirty="0"/>
              <a:t> service </a:t>
            </a:r>
            <a:r>
              <a:rPr lang="en-US" sz="1801" b="1" dirty="0" smtClean="0"/>
              <a:t>(HSR</a:t>
            </a:r>
            <a:r>
              <a:rPr lang="en-US" sz="1801" b="1" dirty="0"/>
              <a:t>, </a:t>
            </a:r>
            <a:r>
              <a:rPr lang="en-US" sz="1801" b="1" dirty="0" smtClean="0"/>
              <a:t>HSR) {</a:t>
            </a:r>
          </a:p>
          <a:p>
            <a:r>
              <a:rPr lang="en-US" sz="1801" b="1" dirty="0" smtClean="0"/>
              <a:t>   _jspService </a:t>
            </a:r>
            <a:r>
              <a:rPr lang="en-US" sz="1801" b="1" dirty="0"/>
              <a:t>(HSR, HSR)</a:t>
            </a:r>
            <a:r>
              <a:rPr lang="en-US" sz="1801" b="1" dirty="0" smtClean="0"/>
              <a:t>;</a:t>
            </a:r>
            <a:endParaRPr lang="en-US" sz="1801" b="1" dirty="0"/>
          </a:p>
          <a:p>
            <a:r>
              <a:rPr lang="en-US" sz="1801" b="1" dirty="0" smtClean="0"/>
              <a:t>}</a:t>
            </a:r>
          </a:p>
          <a:p>
            <a:endParaRPr lang="en-US" sz="1801" b="1" dirty="0"/>
          </a:p>
          <a:p>
            <a:r>
              <a:rPr lang="en-US" sz="1801" b="1" dirty="0"/>
              <a:t>_jspService (HSR, HSR</a:t>
            </a:r>
            <a:r>
              <a:rPr lang="en-US" sz="1801" b="1" dirty="0" smtClean="0"/>
              <a:t>);</a:t>
            </a:r>
          </a:p>
          <a:p>
            <a:r>
              <a:rPr lang="en-US" sz="1801" b="1" dirty="0">
                <a:solidFill>
                  <a:srgbClr val="FF0000"/>
                </a:solidFill>
              </a:rPr>
              <a:t>Abstract </a:t>
            </a:r>
            <a:r>
              <a:rPr lang="en-US" sz="1801" b="1" dirty="0" smtClean="0">
                <a:solidFill>
                  <a:srgbClr val="FF0000"/>
                </a:solidFill>
              </a:rPr>
              <a:t>Method</a:t>
            </a:r>
            <a:endParaRPr lang="en-US" sz="1801" b="1" dirty="0" smtClean="0"/>
          </a:p>
        </p:txBody>
      </p:sp>
      <p:sp>
        <p:nvSpPr>
          <p:cNvPr id="47" name="TextBox 46"/>
          <p:cNvSpPr txBox="1"/>
          <p:nvPr/>
        </p:nvSpPr>
        <p:spPr>
          <a:xfrm>
            <a:off x="137255" y="5063084"/>
            <a:ext cx="3336943" cy="1755096"/>
          </a:xfrm>
          <a:prstGeom prst="rect">
            <a:avLst/>
          </a:prstGeom>
          <a:noFill/>
        </p:spPr>
        <p:txBody>
          <a:bodyPr wrap="square" rtlCol="0">
            <a:spAutoFit/>
          </a:bodyPr>
          <a:lstStyle/>
          <a:p>
            <a:r>
              <a:rPr lang="en-US" sz="1801" b="1" dirty="0">
                <a:solidFill>
                  <a:srgbClr val="FF0000"/>
                </a:solidFill>
              </a:rPr>
              <a:t>final</a:t>
            </a:r>
            <a:r>
              <a:rPr lang="en-US" sz="1801" b="1" dirty="0"/>
              <a:t> destroy </a:t>
            </a:r>
            <a:r>
              <a:rPr lang="en-US" sz="1801" b="1" dirty="0" smtClean="0"/>
              <a:t>() {</a:t>
            </a:r>
          </a:p>
          <a:p>
            <a:r>
              <a:rPr lang="en-US" sz="1801" b="1" dirty="0"/>
              <a:t>    </a:t>
            </a:r>
            <a:r>
              <a:rPr lang="en-US" sz="1801" b="1" dirty="0" smtClean="0"/>
              <a:t>jspDestroy </a:t>
            </a:r>
            <a:r>
              <a:rPr lang="en-US" sz="1801" b="1" dirty="0"/>
              <a:t>();</a:t>
            </a:r>
            <a:endParaRPr lang="en-US" sz="1801" b="1" dirty="0" smtClean="0"/>
          </a:p>
          <a:p>
            <a:r>
              <a:rPr lang="en-US" sz="1801" b="1" dirty="0" smtClean="0"/>
              <a:t>  _jspDestroy ();</a:t>
            </a:r>
            <a:endParaRPr lang="en-US" sz="1801" b="1" dirty="0"/>
          </a:p>
          <a:p>
            <a:r>
              <a:rPr lang="en-US" sz="1801" b="1" dirty="0" smtClean="0"/>
              <a:t>} </a:t>
            </a:r>
          </a:p>
          <a:p>
            <a:r>
              <a:rPr lang="en-US" sz="1801" b="1" dirty="0" smtClean="0"/>
              <a:t>  jspDestroy() {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_jspDestroy() </a:t>
            </a:r>
            <a:r>
              <a:rPr lang="en-US" sz="1801" b="1" dirty="0"/>
              <a:t>{ } </a:t>
            </a:r>
            <a:r>
              <a:rPr lang="en-US" sz="1801" b="1" dirty="0" smtClean="0">
                <a:solidFill>
                  <a:srgbClr val="FF0000"/>
                </a:solidFill>
              </a:rPr>
              <a:t>Empty</a:t>
            </a:r>
            <a:r>
              <a:rPr lang="en-US" sz="1801" dirty="0" smtClean="0"/>
              <a:t> </a:t>
            </a:r>
            <a:r>
              <a:rPr lang="en-US" sz="1801" b="1" dirty="0">
                <a:solidFill>
                  <a:srgbClr val="FF0000"/>
                </a:solidFill>
              </a:rPr>
              <a:t>Method</a:t>
            </a:r>
          </a:p>
        </p:txBody>
      </p:sp>
      <p:sp>
        <p:nvSpPr>
          <p:cNvPr id="31" name="TextBox 30"/>
          <p:cNvSpPr txBox="1"/>
          <p:nvPr/>
        </p:nvSpPr>
        <p:spPr>
          <a:xfrm>
            <a:off x="163759" y="84109"/>
            <a:ext cx="354414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HttpJspBase.java (</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 name="Rectangle 1"/>
          <p:cNvSpPr/>
          <p:nvPr/>
        </p:nvSpPr>
        <p:spPr>
          <a:xfrm>
            <a:off x="4099408" y="580280"/>
            <a:ext cx="3496663" cy="369460"/>
          </a:xfrm>
          <a:prstGeom prst="rect">
            <a:avLst/>
          </a:prstGeom>
        </p:spPr>
        <p:txBody>
          <a:bodyPr wrap="none">
            <a:spAutoFit/>
          </a:bodyPr>
          <a:lstStyle/>
          <a:p>
            <a:r>
              <a:rPr lang="en-US" sz="1801" b="1" dirty="0" smtClean="0"/>
              <a:t>Can’t Override but we can </a:t>
            </a:r>
            <a:r>
              <a:rPr lang="en-US" sz="1801" b="1" dirty="0" smtClean="0">
                <a:solidFill>
                  <a:srgbClr val="C00000"/>
                </a:solidFill>
              </a:rPr>
              <a:t>Inherit</a:t>
            </a:r>
            <a:endParaRPr lang="en-US" dirty="0">
              <a:solidFill>
                <a:srgbClr val="C00000"/>
              </a:solidFill>
            </a:endParaRPr>
          </a:p>
        </p:txBody>
      </p:sp>
      <p:sp>
        <p:nvSpPr>
          <p:cNvPr id="33" name="Rectangle 32"/>
          <p:cNvSpPr/>
          <p:nvPr/>
        </p:nvSpPr>
        <p:spPr>
          <a:xfrm>
            <a:off x="4033148" y="2003311"/>
            <a:ext cx="5085238" cy="369460"/>
          </a:xfrm>
          <a:prstGeom prst="rect">
            <a:avLst/>
          </a:prstGeom>
        </p:spPr>
        <p:txBody>
          <a:bodyPr wrap="none">
            <a:spAutoFit/>
          </a:bodyPr>
          <a:lstStyle/>
          <a:p>
            <a:r>
              <a:rPr lang="en-US" sz="1801" b="1" dirty="0" smtClean="0"/>
              <a:t>Can’t Override because Container uses this method</a:t>
            </a:r>
            <a:endParaRPr lang="en-US" dirty="0"/>
          </a:p>
        </p:txBody>
      </p:sp>
      <p:sp>
        <p:nvSpPr>
          <p:cNvPr id="35" name="Rectangle 34"/>
          <p:cNvSpPr/>
          <p:nvPr/>
        </p:nvSpPr>
        <p:spPr>
          <a:xfrm>
            <a:off x="4040312" y="1695808"/>
            <a:ext cx="2389885" cy="369460"/>
          </a:xfrm>
          <a:prstGeom prst="rect">
            <a:avLst/>
          </a:prstGeom>
        </p:spPr>
        <p:txBody>
          <a:bodyPr wrap="none">
            <a:spAutoFit/>
          </a:bodyPr>
          <a:lstStyle/>
          <a:p>
            <a:r>
              <a:rPr lang="en-US" sz="1801" b="1" dirty="0" smtClean="0">
                <a:solidFill>
                  <a:srgbClr val="00B050"/>
                </a:solidFill>
              </a:rPr>
              <a:t>Can Override or Inherit</a:t>
            </a:r>
            <a:endParaRPr lang="en-US" dirty="0">
              <a:solidFill>
                <a:srgbClr val="00B050"/>
              </a:solidFill>
            </a:endParaRPr>
          </a:p>
        </p:txBody>
      </p:sp>
      <p:sp>
        <p:nvSpPr>
          <p:cNvPr id="36" name="Rectangle 35"/>
          <p:cNvSpPr/>
          <p:nvPr/>
        </p:nvSpPr>
        <p:spPr>
          <a:xfrm>
            <a:off x="4051989" y="2566916"/>
            <a:ext cx="2389885" cy="369460"/>
          </a:xfrm>
          <a:prstGeom prst="rect">
            <a:avLst/>
          </a:prstGeom>
        </p:spPr>
        <p:txBody>
          <a:bodyPr wrap="none">
            <a:spAutoFit/>
          </a:bodyPr>
          <a:lstStyle/>
          <a:p>
            <a:r>
              <a:rPr lang="en-US" sz="1801" b="1" dirty="0" smtClean="0">
                <a:solidFill>
                  <a:srgbClr val="00B050"/>
                </a:solidFill>
              </a:rPr>
              <a:t>Can Override or Inherit</a:t>
            </a:r>
            <a:endParaRPr lang="en-US" dirty="0">
              <a:solidFill>
                <a:srgbClr val="00B050"/>
              </a:solidFill>
            </a:endParaRPr>
          </a:p>
        </p:txBody>
      </p:sp>
      <p:sp>
        <p:nvSpPr>
          <p:cNvPr id="38" name="Rectangle 37"/>
          <p:cNvSpPr/>
          <p:nvPr/>
        </p:nvSpPr>
        <p:spPr>
          <a:xfrm>
            <a:off x="4027414" y="3206317"/>
            <a:ext cx="3375796" cy="369460"/>
          </a:xfrm>
          <a:prstGeom prst="rect">
            <a:avLst/>
          </a:prstGeom>
        </p:spPr>
        <p:txBody>
          <a:bodyPr wrap="none">
            <a:spAutoFit/>
          </a:bodyPr>
          <a:lstStyle/>
          <a:p>
            <a:r>
              <a:rPr lang="en-US" sz="1801" b="1" dirty="0" smtClean="0"/>
              <a:t>Can’t Override</a:t>
            </a:r>
            <a:r>
              <a:rPr lang="en-US" sz="1801" b="1" dirty="0"/>
              <a:t> but we can </a:t>
            </a:r>
            <a:r>
              <a:rPr lang="en-US" sz="1801" b="1" dirty="0">
                <a:solidFill>
                  <a:srgbClr val="C00000"/>
                </a:solidFill>
              </a:rPr>
              <a:t>Inherit</a:t>
            </a:r>
            <a:endParaRPr lang="en-US" dirty="0">
              <a:solidFill>
                <a:srgbClr val="C00000"/>
              </a:solidFill>
            </a:endParaRPr>
          </a:p>
        </p:txBody>
      </p:sp>
      <p:sp>
        <p:nvSpPr>
          <p:cNvPr id="45" name="Rectangle 44"/>
          <p:cNvSpPr/>
          <p:nvPr/>
        </p:nvSpPr>
        <p:spPr>
          <a:xfrm>
            <a:off x="4027414" y="4383769"/>
            <a:ext cx="5085238" cy="369460"/>
          </a:xfrm>
          <a:prstGeom prst="rect">
            <a:avLst/>
          </a:prstGeom>
        </p:spPr>
        <p:txBody>
          <a:bodyPr wrap="none">
            <a:spAutoFit/>
          </a:bodyPr>
          <a:lstStyle/>
          <a:p>
            <a:r>
              <a:rPr lang="en-US" sz="1801" b="1" dirty="0" smtClean="0"/>
              <a:t>Can’t Override because Container uses this method</a:t>
            </a:r>
            <a:endParaRPr lang="en-US" dirty="0"/>
          </a:p>
        </p:txBody>
      </p:sp>
      <p:sp>
        <p:nvSpPr>
          <p:cNvPr id="50" name="Rectangle 49"/>
          <p:cNvSpPr/>
          <p:nvPr/>
        </p:nvSpPr>
        <p:spPr>
          <a:xfrm>
            <a:off x="4027414" y="5082517"/>
            <a:ext cx="3375796" cy="369460"/>
          </a:xfrm>
          <a:prstGeom prst="rect">
            <a:avLst/>
          </a:prstGeom>
        </p:spPr>
        <p:txBody>
          <a:bodyPr wrap="none">
            <a:spAutoFit/>
          </a:bodyPr>
          <a:lstStyle/>
          <a:p>
            <a:r>
              <a:rPr lang="en-US" sz="1801" b="1" dirty="0" smtClean="0"/>
              <a:t>Can’t Override</a:t>
            </a:r>
            <a:r>
              <a:rPr lang="en-US" sz="1801" b="1" dirty="0"/>
              <a:t> but we can </a:t>
            </a:r>
            <a:r>
              <a:rPr lang="en-US" sz="1801" b="1" dirty="0">
                <a:solidFill>
                  <a:srgbClr val="C00000"/>
                </a:solidFill>
              </a:rPr>
              <a:t>Inherit</a:t>
            </a:r>
            <a:endParaRPr lang="en-US" dirty="0">
              <a:solidFill>
                <a:srgbClr val="C00000"/>
              </a:solidFill>
            </a:endParaRPr>
          </a:p>
        </p:txBody>
      </p:sp>
      <p:sp>
        <p:nvSpPr>
          <p:cNvPr id="55" name="Rectangle 54"/>
          <p:cNvSpPr/>
          <p:nvPr/>
        </p:nvSpPr>
        <p:spPr>
          <a:xfrm>
            <a:off x="4031900" y="6405171"/>
            <a:ext cx="5085238" cy="369460"/>
          </a:xfrm>
          <a:prstGeom prst="rect">
            <a:avLst/>
          </a:prstGeom>
        </p:spPr>
        <p:txBody>
          <a:bodyPr wrap="none">
            <a:spAutoFit/>
          </a:bodyPr>
          <a:lstStyle/>
          <a:p>
            <a:r>
              <a:rPr lang="en-US" sz="1801" b="1" dirty="0" smtClean="0"/>
              <a:t>Can’t Override because Container uses this method</a:t>
            </a:r>
            <a:endParaRPr lang="en-US" dirty="0"/>
          </a:p>
        </p:txBody>
      </p:sp>
      <p:sp>
        <p:nvSpPr>
          <p:cNvPr id="56" name="Rectangle 55"/>
          <p:cNvSpPr/>
          <p:nvPr/>
        </p:nvSpPr>
        <p:spPr>
          <a:xfrm>
            <a:off x="4030482" y="6148498"/>
            <a:ext cx="2389885" cy="369460"/>
          </a:xfrm>
          <a:prstGeom prst="rect">
            <a:avLst/>
          </a:prstGeom>
        </p:spPr>
        <p:txBody>
          <a:bodyPr wrap="none">
            <a:spAutoFit/>
          </a:bodyPr>
          <a:lstStyle/>
          <a:p>
            <a:r>
              <a:rPr lang="en-US" sz="1801" b="1" dirty="0" smtClean="0">
                <a:solidFill>
                  <a:srgbClr val="00B050"/>
                </a:solidFill>
              </a:rPr>
              <a:t>Can Override or Inherit</a:t>
            </a:r>
            <a:endParaRPr lang="en-US" dirty="0">
              <a:solidFill>
                <a:srgbClr val="00B050"/>
              </a:solidFill>
            </a:endParaRPr>
          </a:p>
        </p:txBody>
      </p:sp>
      <p:cxnSp>
        <p:nvCxnSpPr>
          <p:cNvPr id="6" name="Straight Arrow Connector 5"/>
          <p:cNvCxnSpPr/>
          <p:nvPr/>
        </p:nvCxnSpPr>
        <p:spPr>
          <a:xfrm>
            <a:off x="2686540" y="765010"/>
            <a:ext cx="13996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59" name="Straight Arrow Connector 58"/>
          <p:cNvCxnSpPr>
            <a:endCxn id="35" idx="1"/>
          </p:cNvCxnSpPr>
          <p:nvPr/>
        </p:nvCxnSpPr>
        <p:spPr>
          <a:xfrm>
            <a:off x="3008096" y="1880538"/>
            <a:ext cx="10322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0" name="Straight Arrow Connector 59"/>
          <p:cNvCxnSpPr/>
          <p:nvPr/>
        </p:nvCxnSpPr>
        <p:spPr>
          <a:xfrm>
            <a:off x="3019773" y="2188041"/>
            <a:ext cx="10322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p:nvPr/>
        </p:nvCxnSpPr>
        <p:spPr>
          <a:xfrm>
            <a:off x="3008096" y="2751646"/>
            <a:ext cx="10322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2" name="Straight Arrow Connector 61"/>
          <p:cNvCxnSpPr/>
          <p:nvPr/>
        </p:nvCxnSpPr>
        <p:spPr>
          <a:xfrm>
            <a:off x="3019773" y="3381128"/>
            <a:ext cx="10322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3" name="Straight Arrow Connector 62"/>
          <p:cNvCxnSpPr/>
          <p:nvPr/>
        </p:nvCxnSpPr>
        <p:spPr>
          <a:xfrm>
            <a:off x="3019773" y="4568499"/>
            <a:ext cx="10322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6" name="Straight Arrow Connector 65"/>
          <p:cNvCxnSpPr/>
          <p:nvPr/>
        </p:nvCxnSpPr>
        <p:spPr>
          <a:xfrm>
            <a:off x="3040688" y="5267247"/>
            <a:ext cx="10322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7" name="Straight Arrow Connector 66"/>
          <p:cNvCxnSpPr/>
          <p:nvPr/>
        </p:nvCxnSpPr>
        <p:spPr>
          <a:xfrm flipV="1">
            <a:off x="3334150" y="6327949"/>
            <a:ext cx="722797" cy="4606"/>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8" name="Straight Arrow Connector 67"/>
          <p:cNvCxnSpPr/>
          <p:nvPr/>
        </p:nvCxnSpPr>
        <p:spPr>
          <a:xfrm flipV="1">
            <a:off x="3326623" y="6599883"/>
            <a:ext cx="722797" cy="4606"/>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9" name="Straight Arrow Connector 68"/>
          <p:cNvCxnSpPr/>
          <p:nvPr/>
        </p:nvCxnSpPr>
        <p:spPr>
          <a:xfrm>
            <a:off x="1043608" y="2974245"/>
            <a:ext cx="0" cy="2320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65880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80179" y="766731"/>
            <a:ext cx="1800200"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Get the </a:t>
            </a:r>
          </a:p>
          <a:p>
            <a:pPr algn="ctr"/>
            <a:r>
              <a:rPr lang="en-US" b="1" dirty="0" smtClean="0"/>
              <a:t>Servlet Name </a:t>
            </a:r>
            <a:r>
              <a:rPr lang="en-US" dirty="0" smtClean="0"/>
              <a:t>from </a:t>
            </a:r>
            <a:r>
              <a:rPr lang="en-US" b="1" dirty="0" smtClean="0"/>
              <a:t>web.xml</a:t>
            </a:r>
            <a:endParaRPr lang="en-US" b="1" dirty="0"/>
          </a:p>
        </p:txBody>
      </p:sp>
      <p:sp>
        <p:nvSpPr>
          <p:cNvPr id="5" name="Rectangle 4"/>
          <p:cNvSpPr/>
          <p:nvPr/>
        </p:nvSpPr>
        <p:spPr>
          <a:xfrm>
            <a:off x="395528" y="2145129"/>
            <a:ext cx="1983363"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Servlet Instance </a:t>
            </a:r>
            <a:endParaRPr lang="en-US" b="1" dirty="0" smtClean="0">
              <a:solidFill>
                <a:srgbClr val="FF0000"/>
              </a:solidFill>
            </a:endParaRPr>
          </a:p>
          <a:p>
            <a:pPr algn="ctr"/>
            <a:r>
              <a:rPr lang="en-US" b="1" dirty="0" smtClean="0">
                <a:solidFill>
                  <a:srgbClr val="FF0000"/>
                </a:solidFill>
              </a:rPr>
              <a:t>exists </a:t>
            </a:r>
            <a:r>
              <a:rPr lang="en-US" b="1" dirty="0">
                <a:solidFill>
                  <a:srgbClr val="FF0000"/>
                </a:solidFill>
              </a:rPr>
              <a:t>in </a:t>
            </a:r>
            <a:r>
              <a:rPr lang="en-US" b="1" dirty="0" smtClean="0">
                <a:solidFill>
                  <a:srgbClr val="FF0000"/>
                </a:solidFill>
              </a:rPr>
              <a:t>cache?</a:t>
            </a:r>
            <a:endParaRPr lang="en-US" b="1" dirty="0">
              <a:solidFill>
                <a:srgbClr val="FF0000"/>
              </a:solidFill>
            </a:endParaRPr>
          </a:p>
        </p:txBody>
      </p:sp>
      <p:sp>
        <p:nvSpPr>
          <p:cNvPr id="15" name="Rounded Rectangle 14"/>
          <p:cNvSpPr/>
          <p:nvPr/>
        </p:nvSpPr>
        <p:spPr>
          <a:xfrm>
            <a:off x="447927" y="4920170"/>
            <a:ext cx="1877956"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Invoke </a:t>
            </a:r>
          </a:p>
          <a:p>
            <a:pPr algn="ctr"/>
            <a:r>
              <a:rPr lang="en-US" b="1" dirty="0" smtClean="0"/>
              <a:t>service (SR, SR)</a:t>
            </a:r>
            <a:r>
              <a:rPr lang="en-US" dirty="0" smtClean="0"/>
              <a:t> method</a:t>
            </a:r>
            <a:endParaRPr lang="en-US" dirty="0"/>
          </a:p>
        </p:txBody>
      </p:sp>
      <p:sp>
        <p:nvSpPr>
          <p:cNvPr id="16" name="Rounded Rectangle 15"/>
          <p:cNvSpPr/>
          <p:nvPr/>
        </p:nvSpPr>
        <p:spPr>
          <a:xfrm>
            <a:off x="6045170" y="2062269"/>
            <a:ext cx="3024336" cy="10801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Create an </a:t>
            </a:r>
          </a:p>
          <a:p>
            <a:pPr algn="ctr"/>
            <a:r>
              <a:rPr lang="en-US" dirty="0" smtClean="0"/>
              <a:t>Instance of a Servlet</a:t>
            </a:r>
          </a:p>
          <a:p>
            <a:pPr algn="ctr"/>
            <a:r>
              <a:rPr lang="en-US" dirty="0" smtClean="0"/>
              <a:t>[ </a:t>
            </a:r>
            <a:r>
              <a:rPr lang="en-US" b="1" dirty="0" smtClean="0"/>
              <a:t>Public Default Constructor </a:t>
            </a:r>
            <a:r>
              <a:rPr lang="en-US" dirty="0" smtClean="0"/>
              <a:t>]</a:t>
            </a:r>
            <a:endParaRPr lang="en-US" dirty="0"/>
          </a:p>
        </p:txBody>
      </p:sp>
      <p:sp>
        <p:nvSpPr>
          <p:cNvPr id="17" name="Rounded Rectangle 16"/>
          <p:cNvSpPr/>
          <p:nvPr/>
        </p:nvSpPr>
        <p:spPr>
          <a:xfrm>
            <a:off x="6124682" y="4837310"/>
            <a:ext cx="2880320" cy="10801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Initialize a Servlet</a:t>
            </a:r>
          </a:p>
          <a:p>
            <a:pPr algn="ctr"/>
            <a:r>
              <a:rPr lang="en-US" dirty="0" smtClean="0"/>
              <a:t>[ invoke </a:t>
            </a:r>
            <a:r>
              <a:rPr lang="en-US" b="1" dirty="0" smtClean="0"/>
              <a:t>init (SC) </a:t>
            </a:r>
            <a:r>
              <a:rPr lang="en-US" dirty="0" smtClean="0"/>
              <a:t>method ]</a:t>
            </a:r>
            <a:endParaRPr lang="en-US" dirty="0"/>
          </a:p>
        </p:txBody>
      </p:sp>
      <p:cxnSp>
        <p:nvCxnSpPr>
          <p:cNvPr id="8" name="Straight Arrow Connector 7"/>
          <p:cNvCxnSpPr>
            <a:endCxn id="2" idx="0"/>
          </p:cNvCxnSpPr>
          <p:nvPr/>
        </p:nvCxnSpPr>
        <p:spPr>
          <a:xfrm>
            <a:off x="1380279" y="371486"/>
            <a:ext cx="0" cy="3952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2" idx="2"/>
            <a:endCxn id="5" idx="0"/>
          </p:cNvCxnSpPr>
          <p:nvPr/>
        </p:nvCxnSpPr>
        <p:spPr>
          <a:xfrm>
            <a:off x="1380279" y="1681131"/>
            <a:ext cx="6931" cy="4639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5" idx="3"/>
            <a:endCxn id="16" idx="1"/>
          </p:cNvCxnSpPr>
          <p:nvPr/>
        </p:nvCxnSpPr>
        <p:spPr>
          <a:xfrm>
            <a:off x="2378891" y="2602329"/>
            <a:ext cx="36662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5" idx="2"/>
          </p:cNvCxnSpPr>
          <p:nvPr/>
        </p:nvCxnSpPr>
        <p:spPr>
          <a:xfrm>
            <a:off x="1386905" y="5834570"/>
            <a:ext cx="0" cy="707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891179" y="-45243"/>
            <a:ext cx="978197"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Request</a:t>
            </a:r>
          </a:p>
        </p:txBody>
      </p:sp>
      <p:sp>
        <p:nvSpPr>
          <p:cNvPr id="35" name="TextBox 34"/>
          <p:cNvSpPr txBox="1"/>
          <p:nvPr/>
        </p:nvSpPr>
        <p:spPr>
          <a:xfrm>
            <a:off x="800867" y="6512932"/>
            <a:ext cx="1158822" cy="369460"/>
          </a:xfrm>
          <a:prstGeom prst="rect">
            <a:avLst/>
          </a:prstGeom>
          <a:noFill/>
        </p:spPr>
        <p:txBody>
          <a:bodyPr wrap="square" rtlCol="0">
            <a:spAutoFit/>
          </a:bodyPr>
          <a:lstStyle/>
          <a:p>
            <a:r>
              <a:rPr lang="en-US" sz="1801" b="1" dirty="0">
                <a:solidFill>
                  <a:srgbClr val="FF0000"/>
                </a:solidFill>
              </a:rPr>
              <a:t>Response</a:t>
            </a:r>
          </a:p>
        </p:txBody>
      </p:sp>
      <p:sp>
        <p:nvSpPr>
          <p:cNvPr id="36" name="TextBox 35"/>
          <p:cNvSpPr txBox="1"/>
          <p:nvPr/>
        </p:nvSpPr>
        <p:spPr>
          <a:xfrm>
            <a:off x="2706523" y="2130992"/>
            <a:ext cx="556659" cy="369460"/>
          </a:xfrm>
          <a:prstGeom prst="rect">
            <a:avLst/>
          </a:prstGeom>
          <a:noFill/>
        </p:spPr>
        <p:txBody>
          <a:bodyPr wrap="square" rtlCol="0">
            <a:spAutoFit/>
          </a:bodyPr>
          <a:lstStyle/>
          <a:p>
            <a:r>
              <a:rPr lang="en-US" sz="1801" b="1" dirty="0" smtClean="0">
                <a:solidFill>
                  <a:srgbClr val="FF0000"/>
                </a:solidFill>
              </a:rPr>
              <a:t>NO</a:t>
            </a:r>
            <a:endParaRPr lang="en-US" sz="1801" b="1" dirty="0">
              <a:solidFill>
                <a:srgbClr val="FF0000"/>
              </a:solidFill>
            </a:endParaRPr>
          </a:p>
        </p:txBody>
      </p:sp>
      <p:sp>
        <p:nvSpPr>
          <p:cNvPr id="37" name="TextBox 36"/>
          <p:cNvSpPr txBox="1"/>
          <p:nvPr/>
        </p:nvSpPr>
        <p:spPr>
          <a:xfrm>
            <a:off x="588704" y="3147269"/>
            <a:ext cx="556659" cy="369460"/>
          </a:xfrm>
          <a:prstGeom prst="rect">
            <a:avLst/>
          </a:prstGeom>
          <a:noFill/>
        </p:spPr>
        <p:txBody>
          <a:bodyPr wrap="square" rtlCol="0">
            <a:spAutoFit/>
          </a:bodyPr>
          <a:lstStyle/>
          <a:p>
            <a:r>
              <a:rPr lang="en-US" sz="1801" b="1" dirty="0" smtClean="0">
                <a:solidFill>
                  <a:srgbClr val="FF0000"/>
                </a:solidFill>
              </a:rPr>
              <a:t>YES</a:t>
            </a:r>
            <a:endParaRPr lang="en-US" sz="1801" b="1" dirty="0">
              <a:solidFill>
                <a:srgbClr val="FF0000"/>
              </a:solidFill>
            </a:endParaRPr>
          </a:p>
        </p:txBody>
      </p:sp>
      <p:sp>
        <p:nvSpPr>
          <p:cNvPr id="19" name="Oval 18"/>
          <p:cNvSpPr/>
          <p:nvPr/>
        </p:nvSpPr>
        <p:spPr>
          <a:xfrm>
            <a:off x="6175832" y="3594549"/>
            <a:ext cx="2763012" cy="785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smtClean="0"/>
              <a:t>Create an Instance of ServletConfig</a:t>
            </a:r>
            <a:endParaRPr lang="en-US" sz="1801" b="1" dirty="0"/>
          </a:p>
        </p:txBody>
      </p:sp>
      <p:sp>
        <p:nvSpPr>
          <p:cNvPr id="21" name="Oval 20"/>
          <p:cNvSpPr/>
          <p:nvPr/>
        </p:nvSpPr>
        <p:spPr>
          <a:xfrm>
            <a:off x="39712" y="3594549"/>
            <a:ext cx="2694385" cy="785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smtClean="0"/>
              <a:t>Create Request &amp; Response Objects</a:t>
            </a:r>
            <a:endParaRPr lang="en-US" sz="1801" b="1" dirty="0"/>
          </a:p>
        </p:txBody>
      </p:sp>
      <p:sp>
        <p:nvSpPr>
          <p:cNvPr id="23" name="Cloud 22"/>
          <p:cNvSpPr/>
          <p:nvPr/>
        </p:nvSpPr>
        <p:spPr>
          <a:xfrm>
            <a:off x="3159667" y="4783767"/>
            <a:ext cx="2232248" cy="1187205"/>
          </a:xfrm>
          <a:prstGeom prst="cloud">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1" b="1" dirty="0" smtClean="0">
                <a:solidFill>
                  <a:schemeClr val="tx2">
                    <a:lumMod val="50000"/>
                  </a:schemeClr>
                </a:solidFill>
              </a:rPr>
              <a:t>Caches the Servlet Instance</a:t>
            </a:r>
            <a:endParaRPr lang="en-US" sz="1801" b="1" dirty="0">
              <a:solidFill>
                <a:schemeClr val="tx2">
                  <a:lumMod val="50000"/>
                </a:schemeClr>
              </a:solidFill>
            </a:endParaRPr>
          </a:p>
        </p:txBody>
      </p:sp>
      <p:cxnSp>
        <p:nvCxnSpPr>
          <p:cNvPr id="4" name="Straight Arrow Connector 3"/>
          <p:cNvCxnSpPr>
            <a:stCxn id="5" idx="2"/>
            <a:endCxn id="21" idx="0"/>
          </p:cNvCxnSpPr>
          <p:nvPr/>
        </p:nvCxnSpPr>
        <p:spPr>
          <a:xfrm flipH="1">
            <a:off x="1386905" y="3059529"/>
            <a:ext cx="305" cy="5350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a:stCxn id="21" idx="4"/>
            <a:endCxn id="15" idx="0"/>
          </p:cNvCxnSpPr>
          <p:nvPr/>
        </p:nvCxnSpPr>
        <p:spPr>
          <a:xfrm>
            <a:off x="1386905" y="4380110"/>
            <a:ext cx="0" cy="5400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16" idx="2"/>
            <a:endCxn id="19" idx="0"/>
          </p:cNvCxnSpPr>
          <p:nvPr/>
        </p:nvCxnSpPr>
        <p:spPr>
          <a:xfrm>
            <a:off x="7557338" y="3142389"/>
            <a:ext cx="0" cy="4521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19" idx="4"/>
            <a:endCxn id="17" idx="0"/>
          </p:cNvCxnSpPr>
          <p:nvPr/>
        </p:nvCxnSpPr>
        <p:spPr>
          <a:xfrm>
            <a:off x="7557338" y="4380110"/>
            <a:ext cx="7504" cy="457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7" idx="1"/>
            <a:endCxn id="23" idx="0"/>
          </p:cNvCxnSpPr>
          <p:nvPr/>
        </p:nvCxnSpPr>
        <p:spPr>
          <a:xfrm flipH="1">
            <a:off x="5390055" y="5377370"/>
            <a:ext cx="73462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23" idx="3"/>
            <a:endCxn id="21" idx="6"/>
          </p:cNvCxnSpPr>
          <p:nvPr/>
        </p:nvCxnSpPr>
        <p:spPr>
          <a:xfrm rot="16200000" flipV="1">
            <a:off x="3072786" y="3648642"/>
            <a:ext cx="864317" cy="154169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55402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30" y="901149"/>
            <a:ext cx="1682644" cy="1725422"/>
          </a:xfrm>
          <a:prstGeom prst="rect">
            <a:avLst/>
          </a:prstGeom>
        </p:spPr>
      </p:pic>
      <p:cxnSp>
        <p:nvCxnSpPr>
          <p:cNvPr id="7" name="Straight Arrow Connector 6"/>
          <p:cNvCxnSpPr/>
          <p:nvPr/>
        </p:nvCxnSpPr>
        <p:spPr>
          <a:xfrm>
            <a:off x="2195737" y="1057452"/>
            <a:ext cx="352839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195740" y="1995805"/>
            <a:ext cx="3528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99797" y="3125588"/>
            <a:ext cx="8712969" cy="3972113"/>
          </a:xfrm>
          <a:prstGeom prst="rect">
            <a:avLst/>
          </a:prstGeom>
          <a:noFill/>
          <a:ln w="12700">
            <a:noFill/>
            <a:prstDash val="lgDashDot"/>
          </a:ln>
        </p:spPr>
        <p:txBody>
          <a:bodyPr wrap="square" rtlCol="0">
            <a:spAutoFit/>
          </a:bodyPr>
          <a:lstStyle/>
          <a:p>
            <a:pPr marL="342904" indent="-342904">
              <a:buFont typeface="+mj-lt"/>
              <a:buAutoNum type="arabicPeriod"/>
            </a:pPr>
            <a:endParaRPr lang="en-US" sz="1801" dirty="0">
              <a:latin typeface="Book Antiqua" pitchFamily="18" charset="0"/>
            </a:endParaRPr>
          </a:p>
          <a:p>
            <a:pPr marL="342904" indent="-342904">
              <a:buFont typeface="+mj-lt"/>
              <a:buAutoNum type="arabicPeriod"/>
            </a:pPr>
            <a:r>
              <a:rPr lang="en-US" sz="1801" dirty="0">
                <a:latin typeface="Book Antiqua" pitchFamily="18" charset="0"/>
              </a:rPr>
              <a:t>User makes a request to a servlet</a:t>
            </a:r>
          </a:p>
          <a:p>
            <a:pPr marL="342904" indent="-342904">
              <a:buFont typeface="+mj-lt"/>
              <a:buAutoNum type="arabicPeriod"/>
            </a:pPr>
            <a:endParaRPr lang="en-US" sz="1801" dirty="0">
              <a:latin typeface="Book Antiqua" pitchFamily="18" charset="0"/>
            </a:endParaRPr>
          </a:p>
          <a:p>
            <a:pPr marL="342904" indent="-342904">
              <a:buFont typeface="+mj-lt"/>
              <a:buAutoNum type="arabicPeriod"/>
            </a:pPr>
            <a:r>
              <a:rPr lang="en-US" sz="1801" dirty="0">
                <a:latin typeface="Book Antiqua" pitchFamily="18" charset="0"/>
              </a:rPr>
              <a:t>Servlet </a:t>
            </a:r>
            <a:r>
              <a:rPr lang="en-US" sz="1801" b="1" u="sng" dirty="0">
                <a:latin typeface="Book Antiqua" pitchFamily="18" charset="0"/>
              </a:rPr>
              <a:t>internally</a:t>
            </a:r>
            <a:r>
              <a:rPr lang="en-US" sz="1801" dirty="0">
                <a:latin typeface="Book Antiqua" pitchFamily="18" charset="0"/>
              </a:rPr>
              <a:t> forwards that request to another servlet </a:t>
            </a:r>
            <a:r>
              <a:rPr lang="en-US" sz="1801" b="1" u="sng" dirty="0">
                <a:latin typeface="Book Antiqua" pitchFamily="18" charset="0"/>
              </a:rPr>
              <a:t>by passing Request &amp; Response </a:t>
            </a:r>
            <a:r>
              <a:rPr lang="en-US" sz="1801" b="1" u="sng" dirty="0" smtClean="0">
                <a:latin typeface="Book Antiqua" pitchFamily="18" charset="0"/>
              </a:rPr>
              <a:t>objects</a:t>
            </a:r>
            <a:r>
              <a:rPr lang="en-US" sz="1801" dirty="0" smtClean="0">
                <a:latin typeface="Book Antiqua" pitchFamily="18" charset="0"/>
              </a:rPr>
              <a:t>. </a:t>
            </a:r>
            <a:r>
              <a:rPr lang="en-US" sz="1801" dirty="0">
                <a:latin typeface="Book Antiqua" pitchFamily="18" charset="0"/>
              </a:rPr>
              <a:t>Another servlet handles that request &amp; gives back the response. </a:t>
            </a:r>
          </a:p>
          <a:p>
            <a:pPr marL="342904" indent="-342904">
              <a:buFont typeface="+mj-lt"/>
              <a:buAutoNum type="arabicPeriod"/>
            </a:pPr>
            <a:endParaRPr lang="en-US" sz="1801" dirty="0">
              <a:latin typeface="Book Antiqua" pitchFamily="18" charset="0"/>
            </a:endParaRPr>
          </a:p>
          <a:p>
            <a:pPr marL="342904" indent="-342904">
              <a:buFont typeface="+mj-lt"/>
              <a:buAutoNum type="arabicPeriod"/>
            </a:pPr>
            <a:r>
              <a:rPr lang="en-US" sz="1801" dirty="0">
                <a:latin typeface="Book Antiqua" pitchFamily="18" charset="0"/>
              </a:rPr>
              <a:t>Browser displays the response. In this case Browser will not have any clue on what went behind the </a:t>
            </a:r>
            <a:r>
              <a:rPr lang="en-US" sz="1801" dirty="0">
                <a:latin typeface="Book Antiqua" pitchFamily="18" charset="0"/>
              </a:rPr>
              <a:t>scene(i.e. </a:t>
            </a:r>
            <a:r>
              <a:rPr lang="en-US" sz="1801" b="1" u="sng">
                <a:latin typeface="Book Antiqua" pitchFamily="18" charset="0"/>
              </a:rPr>
              <a:t>forward happens at Server side</a:t>
            </a:r>
            <a:r>
              <a:rPr lang="en-US" sz="1801">
                <a:latin typeface="Book Antiqua" pitchFamily="18" charset="0"/>
              </a:rPr>
              <a:t>). </a:t>
            </a:r>
            <a:r>
              <a:rPr lang="en-US" sz="1801" dirty="0">
                <a:latin typeface="Book Antiqua" pitchFamily="18" charset="0"/>
              </a:rPr>
              <a:t>Also, </a:t>
            </a:r>
            <a:r>
              <a:rPr lang="en-US" sz="1801" b="1" u="sng" dirty="0">
                <a:latin typeface="Book Antiqua" pitchFamily="18" charset="0"/>
              </a:rPr>
              <a:t>URL in the browser doesn't change.</a:t>
            </a:r>
          </a:p>
          <a:p>
            <a:pPr marL="342904" indent="-342904">
              <a:buFont typeface="+mj-lt"/>
              <a:buAutoNum type="arabicPeriod"/>
            </a:pPr>
            <a:endParaRPr lang="en-US" sz="1801" b="1" u="sng" dirty="0">
              <a:latin typeface="Book Antiqua" pitchFamily="18" charset="0"/>
            </a:endParaRPr>
          </a:p>
          <a:p>
            <a:pPr marL="342904" indent="-342904">
              <a:buFont typeface="+mj-lt"/>
              <a:buAutoNum type="arabicPeriod"/>
            </a:pPr>
            <a:r>
              <a:rPr lang="en-US" sz="1801" dirty="0">
                <a:latin typeface="Book Antiqua" pitchFamily="18" charset="0"/>
              </a:rPr>
              <a:t>To forward the request call forward() on the RequestDispatcher object. There are two ways we can get the RequestDispatcher object</a:t>
            </a:r>
          </a:p>
          <a:p>
            <a:pPr marL="342904" indent="-342904">
              <a:buFont typeface="+mj-lt"/>
              <a:buAutoNum type="arabicPeriod"/>
            </a:pPr>
            <a:endParaRPr lang="en-US" sz="1801" b="1" u="sng" dirty="0">
              <a:latin typeface="Book Antiqua" pitchFamily="18" charset="0"/>
            </a:endParaRPr>
          </a:p>
        </p:txBody>
      </p:sp>
      <p:sp>
        <p:nvSpPr>
          <p:cNvPr id="15" name="Flowchart: Connector 14"/>
          <p:cNvSpPr/>
          <p:nvPr/>
        </p:nvSpPr>
        <p:spPr>
          <a:xfrm>
            <a:off x="2979691" y="55564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6" name="Flowchart: Connector 15"/>
          <p:cNvSpPr/>
          <p:nvPr/>
        </p:nvSpPr>
        <p:spPr>
          <a:xfrm>
            <a:off x="6368971" y="151625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8" name="Flowchart: Connector 17"/>
          <p:cNvSpPr/>
          <p:nvPr/>
        </p:nvSpPr>
        <p:spPr>
          <a:xfrm>
            <a:off x="2979691" y="2169435"/>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2" name="Rectangle 1"/>
          <p:cNvSpPr/>
          <p:nvPr/>
        </p:nvSpPr>
        <p:spPr>
          <a:xfrm>
            <a:off x="5940153" y="546823"/>
            <a:ext cx="2952329" cy="2255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6" name="Flowchart: Alternate Process 5"/>
          <p:cNvSpPr/>
          <p:nvPr/>
        </p:nvSpPr>
        <p:spPr>
          <a:xfrm>
            <a:off x="6300193" y="832468"/>
            <a:ext cx="1080121" cy="34550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Servlet 1</a:t>
            </a:r>
            <a:endParaRPr lang="en-IN" sz="1801" dirty="0">
              <a:solidFill>
                <a:schemeClr val="tx2">
                  <a:lumMod val="50000"/>
                </a:schemeClr>
              </a:solidFill>
            </a:endParaRPr>
          </a:p>
        </p:txBody>
      </p:sp>
      <p:sp>
        <p:nvSpPr>
          <p:cNvPr id="19" name="Flowchart: Alternate Process 18"/>
          <p:cNvSpPr/>
          <p:nvPr/>
        </p:nvSpPr>
        <p:spPr>
          <a:xfrm>
            <a:off x="6300193" y="2200034"/>
            <a:ext cx="1080121" cy="34550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Servlet 2</a:t>
            </a:r>
            <a:endParaRPr lang="en-IN" sz="1801" dirty="0">
              <a:solidFill>
                <a:schemeClr val="tx2">
                  <a:lumMod val="50000"/>
                </a:schemeClr>
              </a:solidFill>
            </a:endParaRPr>
          </a:p>
        </p:txBody>
      </p:sp>
      <p:cxnSp>
        <p:nvCxnSpPr>
          <p:cNvPr id="10" name="Straight Arrow Connector 9"/>
          <p:cNvCxnSpPr>
            <a:stCxn id="6" idx="2"/>
            <a:endCxn id="19" idx="0"/>
          </p:cNvCxnSpPr>
          <p:nvPr/>
        </p:nvCxnSpPr>
        <p:spPr>
          <a:xfrm>
            <a:off x="6840252" y="1177971"/>
            <a:ext cx="0" cy="1022062"/>
          </a:xfrm>
          <a:prstGeom prst="straightConnector1">
            <a:avLst/>
          </a:prstGeom>
          <a:ln>
            <a:prstDash val="lgDash"/>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948267" y="1504001"/>
            <a:ext cx="1875513" cy="369460"/>
          </a:xfrm>
          <a:prstGeom prst="rect">
            <a:avLst/>
          </a:prstGeom>
          <a:noFill/>
        </p:spPr>
        <p:txBody>
          <a:bodyPr wrap="none" rtlCol="0">
            <a:spAutoFit/>
          </a:bodyPr>
          <a:lstStyle/>
          <a:p>
            <a:r>
              <a:rPr lang="en-US" sz="1801" b="1" dirty="0">
                <a:solidFill>
                  <a:schemeClr val="accent1">
                    <a:lumMod val="75000"/>
                  </a:schemeClr>
                </a:solidFill>
                <a:latin typeface="Book Antiqua" pitchFamily="18" charset="0"/>
              </a:rPr>
              <a:t>doXXX (req, res)</a:t>
            </a:r>
            <a:endParaRPr lang="en-IN" sz="1801" b="1" dirty="0">
              <a:solidFill>
                <a:schemeClr val="accent1">
                  <a:lumMod val="75000"/>
                </a:schemeClr>
              </a:solidFill>
              <a:latin typeface="Book Antiqua" pitchFamily="18" charset="0"/>
            </a:endParaRPr>
          </a:p>
        </p:txBody>
      </p:sp>
      <p:sp>
        <p:nvSpPr>
          <p:cNvPr id="23" name="TextBox 22"/>
          <p:cNvSpPr txBox="1"/>
          <p:nvPr/>
        </p:nvSpPr>
        <p:spPr>
          <a:xfrm>
            <a:off x="1937008" y="1078922"/>
            <a:ext cx="4002314" cy="338554"/>
          </a:xfrm>
          <a:prstGeom prst="rect">
            <a:avLst/>
          </a:prstGeom>
          <a:noFill/>
        </p:spPr>
        <p:txBody>
          <a:bodyPr wrap="none" rtlCol="0">
            <a:spAutoFit/>
          </a:bodyPr>
          <a:lstStyle/>
          <a:p>
            <a:r>
              <a:rPr lang="en-IN" sz="1600"/>
              <a:t>http://localhost:8080/studentsApp/myServlet</a:t>
            </a:r>
          </a:p>
        </p:txBody>
      </p:sp>
      <p:sp>
        <p:nvSpPr>
          <p:cNvPr id="29" name="TextBox 28"/>
          <p:cNvSpPr txBox="1"/>
          <p:nvPr/>
        </p:nvSpPr>
        <p:spPr>
          <a:xfrm>
            <a:off x="4401278" y="2067814"/>
            <a:ext cx="957313" cy="1077218"/>
          </a:xfrm>
          <a:prstGeom prst="rect">
            <a:avLst/>
          </a:prstGeom>
          <a:noFill/>
        </p:spPr>
        <p:txBody>
          <a:bodyPr wrap="none" rtlCol="0">
            <a:spAutoFit/>
          </a:bodyPr>
          <a:lstStyle/>
          <a:p>
            <a:r>
              <a:rPr lang="en-IN" sz="1600"/>
              <a:t>&lt;HTML&gt;</a:t>
            </a:r>
          </a:p>
          <a:p>
            <a:r>
              <a:rPr lang="en-US" sz="1600"/>
              <a:t>   -----</a:t>
            </a:r>
          </a:p>
          <a:p>
            <a:r>
              <a:rPr lang="en-US" sz="1600"/>
              <a:t>   -----</a:t>
            </a:r>
          </a:p>
          <a:p>
            <a:r>
              <a:rPr lang="en-US" sz="1600"/>
              <a:t>&lt;/HTML&gt;</a:t>
            </a:r>
            <a:endParaRPr lang="en-IN" sz="1600"/>
          </a:p>
        </p:txBody>
      </p:sp>
      <p:sp>
        <p:nvSpPr>
          <p:cNvPr id="30" name="Folded Corner 29"/>
          <p:cNvSpPr/>
          <p:nvPr/>
        </p:nvSpPr>
        <p:spPr>
          <a:xfrm>
            <a:off x="4385754" y="2092572"/>
            <a:ext cx="959188" cy="1124468"/>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3294" y="123599"/>
            <a:ext cx="541196" cy="1025756"/>
          </a:xfrm>
          <a:prstGeom prst="rect">
            <a:avLst/>
          </a:prstGeom>
        </p:spPr>
      </p:pic>
    </p:spTree>
    <p:extLst>
      <p:ext uri="{BB962C8B-B14F-4D97-AF65-F5344CB8AC3E}">
        <p14:creationId xmlns:p14="http://schemas.microsoft.com/office/powerpoint/2010/main" val="2407114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507" y="188641"/>
            <a:ext cx="864096" cy="1637764"/>
          </a:xfrm>
          <a:prstGeom prst="rect">
            <a:avLst/>
          </a:prstGeom>
        </p:spPr>
      </p:pic>
      <p:cxnSp>
        <p:nvCxnSpPr>
          <p:cNvPr id="7" name="Straight Arrow Connector 6"/>
          <p:cNvCxnSpPr/>
          <p:nvPr/>
        </p:nvCxnSpPr>
        <p:spPr>
          <a:xfrm>
            <a:off x="2701154" y="690749"/>
            <a:ext cx="34572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779936" y="1266813"/>
            <a:ext cx="33785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577396" y="275169"/>
            <a:ext cx="1554656" cy="369460"/>
          </a:xfrm>
          <a:prstGeom prst="rect">
            <a:avLst/>
          </a:prstGeom>
          <a:noFill/>
        </p:spPr>
        <p:txBody>
          <a:bodyPr wrap="none" rtlCol="0">
            <a:spAutoFit/>
          </a:bodyPr>
          <a:lstStyle/>
          <a:p>
            <a:r>
              <a:rPr lang="en-US" sz="1801" dirty="0">
                <a:latin typeface="Book Antiqua" pitchFamily="18" charset="0"/>
              </a:rPr>
              <a:t>HTTP Request</a:t>
            </a:r>
            <a:endParaRPr lang="en-IN" sz="1801" dirty="0">
              <a:latin typeface="Book Antiqua" pitchFamily="18" charset="0"/>
            </a:endParaRPr>
          </a:p>
        </p:txBody>
      </p:sp>
      <p:sp>
        <p:nvSpPr>
          <p:cNvPr id="14" name="TextBox 13"/>
          <p:cNvSpPr txBox="1"/>
          <p:nvPr/>
        </p:nvSpPr>
        <p:spPr>
          <a:xfrm>
            <a:off x="3423511" y="1333572"/>
            <a:ext cx="1695721" cy="369460"/>
          </a:xfrm>
          <a:prstGeom prst="rect">
            <a:avLst/>
          </a:prstGeom>
          <a:noFill/>
        </p:spPr>
        <p:txBody>
          <a:bodyPr wrap="none" rtlCol="0">
            <a:spAutoFit/>
          </a:bodyPr>
          <a:lstStyle/>
          <a:p>
            <a:r>
              <a:rPr lang="en-US" sz="1801" dirty="0">
                <a:latin typeface="Book Antiqua" pitchFamily="18" charset="0"/>
              </a:rPr>
              <a:t>HTTP Response</a:t>
            </a:r>
            <a:endParaRPr lang="en-IN" sz="1801" dirty="0">
              <a:latin typeface="Book Antiqua" pitchFamily="18" charset="0"/>
            </a:endParaRPr>
          </a:p>
        </p:txBody>
      </p:sp>
      <p:sp>
        <p:nvSpPr>
          <p:cNvPr id="3" name="TextBox 2"/>
          <p:cNvSpPr txBox="1"/>
          <p:nvPr/>
        </p:nvSpPr>
        <p:spPr>
          <a:xfrm>
            <a:off x="251520" y="2348880"/>
            <a:ext cx="4320480" cy="1785745"/>
          </a:xfrm>
          <a:prstGeom prst="rect">
            <a:avLst/>
          </a:prstGeom>
          <a:noFill/>
        </p:spPr>
        <p:txBody>
          <a:bodyPr wrap="square" rtlCol="0">
            <a:spAutoFit/>
          </a:bodyPr>
          <a:lstStyle/>
          <a:p>
            <a:r>
              <a:rPr lang="en-IN" sz="2000" b="1" u="sng" dirty="0"/>
              <a:t>Key elements of HTTP Request are :</a:t>
            </a:r>
          </a:p>
          <a:p>
            <a:endParaRPr lang="en-IN" sz="1801" b="1" dirty="0"/>
          </a:p>
          <a:p>
            <a:pPr marL="342904" indent="-342904">
              <a:buFont typeface="+mj-lt"/>
              <a:buAutoNum type="arabicPeriod"/>
            </a:pPr>
            <a:r>
              <a:rPr lang="en-IN" sz="1801" b="1" dirty="0">
                <a:solidFill>
                  <a:srgbClr val="FF0000"/>
                </a:solidFill>
              </a:rPr>
              <a:t>URL</a:t>
            </a:r>
          </a:p>
          <a:p>
            <a:pPr marL="342904" indent="-342904">
              <a:buFontTx/>
              <a:buAutoNum type="arabicPeriod" startAt="2"/>
            </a:pPr>
            <a:r>
              <a:rPr lang="en-IN" sz="1801" b="1" dirty="0"/>
              <a:t>Form Data (if any)</a:t>
            </a:r>
          </a:p>
          <a:p>
            <a:pPr marL="342904" indent="-342904">
              <a:buAutoNum type="arabicPeriod" startAt="2"/>
            </a:pPr>
            <a:r>
              <a:rPr lang="en-IN" sz="1801" b="1" dirty="0">
                <a:solidFill>
                  <a:srgbClr val="FF0000"/>
                </a:solidFill>
              </a:rPr>
              <a:t>HTTP Method</a:t>
            </a:r>
          </a:p>
          <a:p>
            <a:pPr marL="342904" indent="-342904">
              <a:buFontTx/>
              <a:buAutoNum type="arabicPeriod" startAt="2"/>
            </a:pPr>
            <a:r>
              <a:rPr lang="en-IN" sz="1801" b="1" dirty="0"/>
              <a:t>Cookies (if any)</a:t>
            </a:r>
          </a:p>
        </p:txBody>
      </p:sp>
      <p:sp>
        <p:nvSpPr>
          <p:cNvPr id="10" name="TextBox 9"/>
          <p:cNvSpPr txBox="1"/>
          <p:nvPr/>
        </p:nvSpPr>
        <p:spPr>
          <a:xfrm>
            <a:off x="4932040" y="2353428"/>
            <a:ext cx="4126351" cy="2062872"/>
          </a:xfrm>
          <a:prstGeom prst="rect">
            <a:avLst/>
          </a:prstGeom>
          <a:noFill/>
        </p:spPr>
        <p:txBody>
          <a:bodyPr wrap="square" rtlCol="0">
            <a:spAutoFit/>
          </a:bodyPr>
          <a:lstStyle/>
          <a:p>
            <a:r>
              <a:rPr lang="en-IN" sz="2000" b="1" u="sng" dirty="0"/>
              <a:t>Key elements of HTTP Response are :</a:t>
            </a:r>
          </a:p>
          <a:p>
            <a:pPr lvl="0"/>
            <a:endParaRPr lang="en-IN" sz="1801" b="1" dirty="0"/>
          </a:p>
          <a:p>
            <a:pPr marL="342904" indent="-342904">
              <a:buFont typeface="+mj-lt"/>
              <a:buAutoNum type="arabicPeriod"/>
            </a:pPr>
            <a:r>
              <a:rPr lang="en-IN" sz="1801" b="1" dirty="0">
                <a:solidFill>
                  <a:srgbClr val="FF0000"/>
                </a:solidFill>
              </a:rPr>
              <a:t>Status code</a:t>
            </a:r>
          </a:p>
          <a:p>
            <a:pPr marL="342904" indent="-342904">
              <a:buFont typeface="+mj-lt"/>
              <a:buAutoNum type="arabicPeriod"/>
            </a:pPr>
            <a:r>
              <a:rPr lang="en-IN" sz="1801" b="1" dirty="0">
                <a:solidFill>
                  <a:srgbClr val="FF0000"/>
                </a:solidFill>
              </a:rPr>
              <a:t>Content Type</a:t>
            </a:r>
          </a:p>
          <a:p>
            <a:pPr marL="342904" indent="-342904">
              <a:buFont typeface="+mj-lt"/>
              <a:buAutoNum type="arabicPeriod"/>
            </a:pPr>
            <a:r>
              <a:rPr lang="en-IN" sz="1801" b="1" dirty="0">
                <a:solidFill>
                  <a:srgbClr val="FF0000"/>
                </a:solidFill>
              </a:rPr>
              <a:t>Actual Content</a:t>
            </a:r>
            <a:r>
              <a:rPr lang="en-IN" sz="1801" b="1" dirty="0"/>
              <a:t> </a:t>
            </a:r>
          </a:p>
          <a:p>
            <a:pPr marL="342904" indent="-342904">
              <a:buFont typeface="+mj-lt"/>
              <a:buAutoNum type="arabicPeriod"/>
            </a:pPr>
            <a:r>
              <a:rPr lang="en-IN" sz="1801" b="1" dirty="0"/>
              <a:t>Cookies (if any)</a:t>
            </a:r>
          </a:p>
          <a:p>
            <a:pPr marL="342904" indent="-342904">
              <a:buAutoNum type="arabicPeriod" startAt="4"/>
            </a:pPr>
            <a:endParaRPr lang="en-IN" sz="1801" dirty="0"/>
          </a:p>
        </p:txBody>
      </p:sp>
      <p:sp>
        <p:nvSpPr>
          <p:cNvPr id="11" name="Isosceles Triangle 10"/>
          <p:cNvSpPr/>
          <p:nvPr/>
        </p:nvSpPr>
        <p:spPr>
          <a:xfrm>
            <a:off x="424123" y="1403053"/>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2" name="Rectangle 11"/>
          <p:cNvSpPr/>
          <p:nvPr/>
        </p:nvSpPr>
        <p:spPr>
          <a:xfrm>
            <a:off x="448413" y="460138"/>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6" name="TextBox 15"/>
          <p:cNvSpPr txBox="1"/>
          <p:nvPr/>
        </p:nvSpPr>
        <p:spPr>
          <a:xfrm>
            <a:off x="727904" y="708583"/>
            <a:ext cx="976614" cy="369460"/>
          </a:xfrm>
          <a:prstGeom prst="rect">
            <a:avLst/>
          </a:prstGeom>
          <a:noFill/>
        </p:spPr>
        <p:txBody>
          <a:bodyPr wrap="none" rtlCol="0">
            <a:spAutoFit/>
          </a:bodyPr>
          <a:lstStyle/>
          <a:p>
            <a:r>
              <a:rPr lang="en-US" sz="1801" b="1" dirty="0"/>
              <a:t>Browser</a:t>
            </a:r>
          </a:p>
        </p:txBody>
      </p:sp>
    </p:spTree>
    <p:extLst>
      <p:ext uri="{BB962C8B-B14F-4D97-AF65-F5344CB8AC3E}">
        <p14:creationId xmlns:p14="http://schemas.microsoft.com/office/powerpoint/2010/main" val="468227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8" y="131154"/>
            <a:ext cx="1410327" cy="14461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2508" y="44626"/>
            <a:ext cx="789813" cy="1496972"/>
          </a:xfrm>
          <a:prstGeom prst="rect">
            <a:avLst/>
          </a:prstGeom>
        </p:spPr>
      </p:pic>
      <p:cxnSp>
        <p:nvCxnSpPr>
          <p:cNvPr id="7" name="Straight Arrow Connector 6"/>
          <p:cNvCxnSpPr/>
          <p:nvPr/>
        </p:nvCxnSpPr>
        <p:spPr>
          <a:xfrm>
            <a:off x="2701154" y="404664"/>
            <a:ext cx="34572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779936" y="764705"/>
            <a:ext cx="33785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577396" y="44625"/>
            <a:ext cx="1401730" cy="338554"/>
          </a:xfrm>
          <a:prstGeom prst="rect">
            <a:avLst/>
          </a:prstGeom>
          <a:noFill/>
        </p:spPr>
        <p:txBody>
          <a:bodyPr wrap="none" rtlCol="0">
            <a:spAutoFit/>
          </a:bodyPr>
          <a:lstStyle/>
          <a:p>
            <a:r>
              <a:rPr lang="en-US" sz="1600" dirty="0">
                <a:latin typeface="Book Antiqua" pitchFamily="18" charset="0"/>
              </a:rPr>
              <a:t>HTTP Request</a:t>
            </a:r>
            <a:endParaRPr lang="en-IN" sz="1600" dirty="0">
              <a:latin typeface="Book Antiqua" pitchFamily="18" charset="0"/>
            </a:endParaRPr>
          </a:p>
        </p:txBody>
      </p:sp>
      <p:sp>
        <p:nvSpPr>
          <p:cNvPr id="14" name="TextBox 13"/>
          <p:cNvSpPr txBox="1"/>
          <p:nvPr/>
        </p:nvSpPr>
        <p:spPr>
          <a:xfrm>
            <a:off x="3423511" y="858198"/>
            <a:ext cx="1526765" cy="338554"/>
          </a:xfrm>
          <a:prstGeom prst="rect">
            <a:avLst/>
          </a:prstGeom>
          <a:noFill/>
        </p:spPr>
        <p:txBody>
          <a:bodyPr wrap="none" rtlCol="0">
            <a:spAutoFit/>
          </a:bodyPr>
          <a:lstStyle/>
          <a:p>
            <a:r>
              <a:rPr lang="en-US" sz="1600" dirty="0">
                <a:latin typeface="Book Antiqua" pitchFamily="18" charset="0"/>
              </a:rPr>
              <a:t>HTTP Response</a:t>
            </a:r>
            <a:endParaRPr lang="en-IN" sz="1600" dirty="0">
              <a:latin typeface="Book Antiqua" pitchFamily="18" charset="0"/>
            </a:endParaRPr>
          </a:p>
        </p:txBody>
      </p:sp>
      <p:sp>
        <p:nvSpPr>
          <p:cNvPr id="3" name="TextBox 2"/>
          <p:cNvSpPr txBox="1"/>
          <p:nvPr/>
        </p:nvSpPr>
        <p:spPr>
          <a:xfrm>
            <a:off x="61504" y="1735065"/>
            <a:ext cx="4352823" cy="5080622"/>
          </a:xfrm>
          <a:prstGeom prst="rect">
            <a:avLst/>
          </a:prstGeom>
          <a:noFill/>
        </p:spPr>
        <p:txBody>
          <a:bodyPr wrap="square" rtlCol="0">
            <a:spAutoFit/>
          </a:bodyPr>
          <a:lstStyle/>
          <a:p>
            <a:r>
              <a:rPr lang="en-US" sz="1801" dirty="0">
                <a:solidFill>
                  <a:schemeClr val="tx2">
                    <a:lumMod val="50000"/>
                  </a:schemeClr>
                </a:solidFill>
              </a:rPr>
              <a:t>Whenever Browser makes a request to some server, it </a:t>
            </a:r>
            <a:r>
              <a:rPr lang="en-US" sz="1801" b="1" u="sng" dirty="0">
                <a:solidFill>
                  <a:schemeClr val="tx2">
                    <a:lumMod val="50000"/>
                  </a:schemeClr>
                </a:solidFill>
              </a:rPr>
              <a:t>always</a:t>
            </a:r>
            <a:r>
              <a:rPr lang="en-US" sz="1801" dirty="0">
                <a:solidFill>
                  <a:schemeClr val="tx2">
                    <a:lumMod val="50000"/>
                  </a:schemeClr>
                </a:solidFill>
              </a:rPr>
              <a:t> checks whether it has any Cookies within it which are tagged to that server. </a:t>
            </a:r>
            <a:r>
              <a:rPr lang="en-US" sz="1801" b="1" u="sng" dirty="0">
                <a:solidFill>
                  <a:schemeClr val="tx2">
                    <a:lumMod val="50000"/>
                  </a:schemeClr>
                </a:solidFill>
              </a:rPr>
              <a:t>If yes, then it will send those Cookies to server along with the “Request”</a:t>
            </a:r>
            <a:endParaRPr lang="en-IN" sz="1801" b="1" u="sng" dirty="0">
              <a:solidFill>
                <a:schemeClr val="tx2">
                  <a:lumMod val="50000"/>
                </a:schemeClr>
              </a:solidFill>
            </a:endParaRPr>
          </a:p>
          <a:p>
            <a:pPr marL="342904" indent="-342904">
              <a:buAutoNum type="arabicPeriod"/>
            </a:pPr>
            <a:endParaRPr lang="en-IN" sz="1801" dirty="0"/>
          </a:p>
          <a:p>
            <a:r>
              <a:rPr lang="en-IN" sz="1801" dirty="0"/>
              <a:t>1. Let say Browser makes the First Request to “localhost”. It checks whether it has any Cookies within it which are tagged to localhost. Since it a First request, it won’t find &amp; hence request won’t have any cookies.</a:t>
            </a:r>
          </a:p>
          <a:p>
            <a:endParaRPr lang="en-US" sz="1801" dirty="0"/>
          </a:p>
          <a:p>
            <a:r>
              <a:rPr lang="en-US" sz="1801" dirty="0"/>
              <a:t>3. Browser receives the response, gets the Cookie &amp; stores it into it’s memory.</a:t>
            </a:r>
          </a:p>
          <a:p>
            <a:endParaRPr lang="en-US" sz="1801" dirty="0"/>
          </a:p>
          <a:p>
            <a:r>
              <a:rPr lang="en-US" sz="1801" dirty="0"/>
              <a:t>4. Browser makes second request. This time Cookie is sent along with the request</a:t>
            </a:r>
            <a:endParaRPr lang="en-IN" sz="1801" dirty="0"/>
          </a:p>
        </p:txBody>
      </p:sp>
      <p:sp>
        <p:nvSpPr>
          <p:cNvPr id="10" name="TextBox 9"/>
          <p:cNvSpPr txBox="1"/>
          <p:nvPr/>
        </p:nvSpPr>
        <p:spPr>
          <a:xfrm>
            <a:off x="4860032" y="1700810"/>
            <a:ext cx="4283968" cy="4526367"/>
          </a:xfrm>
          <a:prstGeom prst="rect">
            <a:avLst/>
          </a:prstGeom>
          <a:noFill/>
        </p:spPr>
        <p:txBody>
          <a:bodyPr wrap="square" rtlCol="0">
            <a:spAutoFit/>
          </a:bodyPr>
          <a:lstStyle/>
          <a:p>
            <a:r>
              <a:rPr lang="en-US" sz="1801" dirty="0">
                <a:solidFill>
                  <a:schemeClr val="tx2">
                    <a:lumMod val="50000"/>
                  </a:schemeClr>
                </a:solidFill>
              </a:rPr>
              <a:t>Server gets the request along with cookies (if any). </a:t>
            </a:r>
            <a:r>
              <a:rPr lang="en-IN" sz="1801" dirty="0">
                <a:solidFill>
                  <a:schemeClr val="tx2">
                    <a:lumMod val="50000"/>
                  </a:schemeClr>
                </a:solidFill>
              </a:rPr>
              <a:t>It process the request &amp; </a:t>
            </a:r>
            <a:r>
              <a:rPr lang="en-IN" sz="1801" b="1" u="sng" dirty="0">
                <a:solidFill>
                  <a:schemeClr val="tx2">
                    <a:lumMod val="50000"/>
                  </a:schemeClr>
                </a:solidFill>
              </a:rPr>
              <a:t>it “may / may not” send the Cookies (by setting it’s lifetime) along with the “Response”</a:t>
            </a:r>
          </a:p>
          <a:p>
            <a:endParaRPr lang="en-IN" sz="1801" b="1" u="sng" dirty="0">
              <a:solidFill>
                <a:schemeClr val="tx2">
                  <a:lumMod val="50000"/>
                </a:schemeClr>
              </a:solidFill>
            </a:endParaRPr>
          </a:p>
          <a:p>
            <a:endParaRPr lang="en-IN" sz="1801" dirty="0"/>
          </a:p>
          <a:p>
            <a:r>
              <a:rPr lang="en-IN" sz="1801" dirty="0"/>
              <a:t>2. Server gets the request, it process the request, creates the Cookie &amp; sets it’s lifetime &amp; sends it to Browser along with the response</a:t>
            </a:r>
          </a:p>
          <a:p>
            <a:endParaRPr lang="en-US" sz="1801" dirty="0"/>
          </a:p>
          <a:p>
            <a:r>
              <a:rPr lang="en-US" sz="1801" dirty="0"/>
              <a:t>5. </a:t>
            </a:r>
            <a:r>
              <a:rPr lang="en-IN" sz="1801" dirty="0"/>
              <a:t>Server gets the request along with cookie, it process the request, it “may / may not” send the Cookies along with the response</a:t>
            </a:r>
          </a:p>
          <a:p>
            <a:endParaRPr lang="en-IN" sz="1801" dirty="0"/>
          </a:p>
        </p:txBody>
      </p:sp>
    </p:spTree>
    <p:extLst>
      <p:ext uri="{BB962C8B-B14F-4D97-AF65-F5344CB8AC3E}">
        <p14:creationId xmlns:p14="http://schemas.microsoft.com/office/powerpoint/2010/main" val="424039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15" y="3070671"/>
            <a:ext cx="1392338" cy="14277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0485" y="1963187"/>
            <a:ext cx="648073" cy="1228322"/>
          </a:xfrm>
          <a:prstGeom prst="rect">
            <a:avLst/>
          </a:prstGeom>
        </p:spPr>
      </p:pic>
      <p:cxnSp>
        <p:nvCxnSpPr>
          <p:cNvPr id="6" name="Straight Arrow Connector 5"/>
          <p:cNvCxnSpPr/>
          <p:nvPr/>
        </p:nvCxnSpPr>
        <p:spPr>
          <a:xfrm>
            <a:off x="1590677" y="3453348"/>
            <a:ext cx="24500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1584586" y="3717032"/>
            <a:ext cx="241135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3851922" y="2757623"/>
            <a:ext cx="4968553" cy="1391461"/>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
        <p:nvSpPr>
          <p:cNvPr id="9" name="Rounded Rectangle 8"/>
          <p:cNvSpPr/>
          <p:nvPr/>
        </p:nvSpPr>
        <p:spPr>
          <a:xfrm>
            <a:off x="4211962" y="3212977"/>
            <a:ext cx="1474338" cy="648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Webserver Application</a:t>
            </a:r>
            <a:endParaRPr lang="en-IN" sz="1801" b="1" dirty="0"/>
          </a:p>
        </p:txBody>
      </p:sp>
      <p:sp>
        <p:nvSpPr>
          <p:cNvPr id="10" name="Flowchart: Terminator 9"/>
          <p:cNvSpPr/>
          <p:nvPr/>
        </p:nvSpPr>
        <p:spPr>
          <a:xfrm>
            <a:off x="6588224" y="3212979"/>
            <a:ext cx="1728192" cy="64807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Helper Technologies</a:t>
            </a:r>
            <a:endParaRPr lang="en-IN" sz="1801" b="1" dirty="0"/>
          </a:p>
        </p:txBody>
      </p:sp>
      <p:cxnSp>
        <p:nvCxnSpPr>
          <p:cNvPr id="11" name="Straight Arrow Connector 10"/>
          <p:cNvCxnSpPr/>
          <p:nvPr/>
        </p:nvCxnSpPr>
        <p:spPr>
          <a:xfrm>
            <a:off x="5777416" y="3425697"/>
            <a:ext cx="7200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5822719" y="3717032"/>
            <a:ext cx="67477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Flowchart: Connector 12"/>
          <p:cNvSpPr/>
          <p:nvPr/>
        </p:nvSpPr>
        <p:spPr>
          <a:xfrm>
            <a:off x="2472205" y="301875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4" name="Flowchart: Connector 13"/>
          <p:cNvSpPr/>
          <p:nvPr/>
        </p:nvSpPr>
        <p:spPr>
          <a:xfrm>
            <a:off x="5971479" y="301875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5" name="Flowchart: Connector 14"/>
          <p:cNvSpPr/>
          <p:nvPr/>
        </p:nvSpPr>
        <p:spPr>
          <a:xfrm>
            <a:off x="6004240" y="3780606"/>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16" name="Flowchart: Connector 15"/>
          <p:cNvSpPr/>
          <p:nvPr/>
        </p:nvSpPr>
        <p:spPr>
          <a:xfrm>
            <a:off x="2525033" y="379480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4</a:t>
            </a:r>
            <a:endParaRPr lang="en-IN" sz="1801" dirty="0"/>
          </a:p>
        </p:txBody>
      </p:sp>
    </p:spTree>
    <p:extLst>
      <p:ext uri="{BB962C8B-B14F-4D97-AF65-F5344CB8AC3E}">
        <p14:creationId xmlns:p14="http://schemas.microsoft.com/office/powerpoint/2010/main" val="3917961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6" y="844853"/>
            <a:ext cx="1392338" cy="14277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0848" y="188642"/>
            <a:ext cx="648073" cy="1228322"/>
          </a:xfrm>
          <a:prstGeom prst="rect">
            <a:avLst/>
          </a:prstGeom>
        </p:spPr>
      </p:pic>
      <p:sp>
        <p:nvSpPr>
          <p:cNvPr id="8" name="Rounded Rectangle 7"/>
          <p:cNvSpPr/>
          <p:nvPr/>
        </p:nvSpPr>
        <p:spPr>
          <a:xfrm>
            <a:off x="3779913" y="620690"/>
            <a:ext cx="5184576" cy="6120679"/>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
        <p:nvSpPr>
          <p:cNvPr id="9" name="Rounded Rectangle 8"/>
          <p:cNvSpPr/>
          <p:nvPr/>
        </p:nvSpPr>
        <p:spPr>
          <a:xfrm>
            <a:off x="4102778" y="1092927"/>
            <a:ext cx="1474338" cy="648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 Server</a:t>
            </a:r>
            <a:endParaRPr lang="en-IN" sz="1801" b="1" dirty="0"/>
          </a:p>
        </p:txBody>
      </p:sp>
      <p:sp>
        <p:nvSpPr>
          <p:cNvPr id="10" name="Flowchart: Terminator 9"/>
          <p:cNvSpPr/>
          <p:nvPr/>
        </p:nvSpPr>
        <p:spPr>
          <a:xfrm>
            <a:off x="6976733" y="2676191"/>
            <a:ext cx="1267676" cy="39277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endParaRPr lang="en-IN" sz="1801" b="1" dirty="0"/>
          </a:p>
        </p:txBody>
      </p:sp>
      <p:sp>
        <p:nvSpPr>
          <p:cNvPr id="13" name="Flowchart: Connector 12"/>
          <p:cNvSpPr/>
          <p:nvPr/>
        </p:nvSpPr>
        <p:spPr>
          <a:xfrm>
            <a:off x="2529705" y="836715"/>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4" name="Flowchart: Connector 13"/>
          <p:cNvSpPr/>
          <p:nvPr/>
        </p:nvSpPr>
        <p:spPr>
          <a:xfrm>
            <a:off x="5354996" y="207538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6" name="Flowchart: Connector 15"/>
          <p:cNvSpPr/>
          <p:nvPr/>
        </p:nvSpPr>
        <p:spPr>
          <a:xfrm>
            <a:off x="5652123" y="4526732"/>
            <a:ext cx="331959" cy="314094"/>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4</a:t>
            </a:r>
            <a:endParaRPr lang="en-IN" sz="1801" dirty="0"/>
          </a:p>
        </p:txBody>
      </p:sp>
      <p:sp>
        <p:nvSpPr>
          <p:cNvPr id="17" name="Rounded Rectangle 16"/>
          <p:cNvSpPr/>
          <p:nvPr/>
        </p:nvSpPr>
        <p:spPr>
          <a:xfrm>
            <a:off x="4102778" y="2687302"/>
            <a:ext cx="1474338" cy="921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endParaRPr lang="en-IN" sz="1801" b="1" dirty="0"/>
          </a:p>
        </p:txBody>
      </p:sp>
      <p:sp>
        <p:nvSpPr>
          <p:cNvPr id="18" name="Rounded Rectangle 17"/>
          <p:cNvSpPr/>
          <p:nvPr/>
        </p:nvSpPr>
        <p:spPr>
          <a:xfrm>
            <a:off x="6937245" y="3609024"/>
            <a:ext cx="1875449" cy="2772308"/>
          </a:xfrm>
          <a:prstGeom prst="roundRect">
            <a:avLst/>
          </a:prstGeom>
          <a:solidFill>
            <a:schemeClr val="accent1">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b="1" dirty="0"/>
          </a:p>
        </p:txBody>
      </p:sp>
      <p:sp>
        <p:nvSpPr>
          <p:cNvPr id="22" name="Flowchart: Terminator 21"/>
          <p:cNvSpPr/>
          <p:nvPr/>
        </p:nvSpPr>
        <p:spPr>
          <a:xfrm>
            <a:off x="7119295" y="4365105"/>
            <a:ext cx="1520135" cy="64807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Service()</a:t>
            </a:r>
            <a:endParaRPr lang="en-IN" sz="1801" b="1" dirty="0"/>
          </a:p>
        </p:txBody>
      </p:sp>
      <p:sp>
        <p:nvSpPr>
          <p:cNvPr id="23" name="Flowchart: Terminator 22"/>
          <p:cNvSpPr/>
          <p:nvPr/>
        </p:nvSpPr>
        <p:spPr>
          <a:xfrm>
            <a:off x="7114901" y="5667174"/>
            <a:ext cx="1520135" cy="33077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doXXX()</a:t>
            </a:r>
            <a:endParaRPr lang="en-IN" sz="1801" b="1" dirty="0"/>
          </a:p>
        </p:txBody>
      </p:sp>
      <p:sp>
        <p:nvSpPr>
          <p:cNvPr id="24" name="Folded Corner 23"/>
          <p:cNvSpPr/>
          <p:nvPr/>
        </p:nvSpPr>
        <p:spPr>
          <a:xfrm>
            <a:off x="5381414" y="5208941"/>
            <a:ext cx="845374" cy="916466"/>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b="1" dirty="0">
                <a:solidFill>
                  <a:schemeClr val="tx1">
                    <a:lumMod val="85000"/>
                    <a:lumOff val="15000"/>
                  </a:schemeClr>
                </a:solidFill>
              </a:rPr>
              <a:t>&lt;html&gt;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&lt;/html&gt;</a:t>
            </a:r>
            <a:endParaRPr lang="en-IN" sz="1401" b="1" dirty="0">
              <a:solidFill>
                <a:schemeClr val="tx1">
                  <a:lumMod val="85000"/>
                  <a:lumOff val="15000"/>
                </a:schemeClr>
              </a:solidFill>
            </a:endParaRPr>
          </a:p>
        </p:txBody>
      </p:sp>
      <p:cxnSp>
        <p:nvCxnSpPr>
          <p:cNvPr id="28" name="Straight Arrow Connector 27"/>
          <p:cNvCxnSpPr/>
          <p:nvPr/>
        </p:nvCxnSpPr>
        <p:spPr>
          <a:xfrm>
            <a:off x="5271993" y="1740998"/>
            <a:ext cx="0" cy="946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Elbow Connector 42"/>
          <p:cNvCxnSpPr>
            <a:stCxn id="18" idx="1"/>
            <a:endCxn id="17" idx="2"/>
          </p:cNvCxnSpPr>
          <p:nvPr/>
        </p:nvCxnSpPr>
        <p:spPr>
          <a:xfrm rot="10800000">
            <a:off x="4839947" y="3608764"/>
            <a:ext cx="2097298" cy="138641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23" idx="0"/>
            <a:endCxn id="22" idx="2"/>
          </p:cNvCxnSpPr>
          <p:nvPr/>
        </p:nvCxnSpPr>
        <p:spPr>
          <a:xfrm flipV="1">
            <a:off x="7874968" y="5013179"/>
            <a:ext cx="4395" cy="653996"/>
          </a:xfrm>
          <a:prstGeom prst="straightConnector1">
            <a:avLst/>
          </a:prstGeom>
          <a:ln>
            <a:prstDash val="sysDash"/>
            <a:headEnd type="arrow"/>
            <a:tailEnd type="arrow"/>
          </a:ln>
        </p:spPr>
        <p:style>
          <a:lnRef idx="2">
            <a:schemeClr val="accent2"/>
          </a:lnRef>
          <a:fillRef idx="0">
            <a:schemeClr val="accent2"/>
          </a:fillRef>
          <a:effectRef idx="1">
            <a:schemeClr val="accent2"/>
          </a:effectRef>
          <a:fontRef idx="minor">
            <a:schemeClr val="tx1"/>
          </a:fontRef>
        </p:style>
      </p:cxnSp>
      <p:cxnSp>
        <p:nvCxnSpPr>
          <p:cNvPr id="50" name="Straight Arrow Connector 49"/>
          <p:cNvCxnSpPr/>
          <p:nvPr/>
        </p:nvCxnSpPr>
        <p:spPr>
          <a:xfrm flipV="1">
            <a:off x="4335890" y="1740998"/>
            <a:ext cx="0" cy="946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Flowchart: Connector 50"/>
          <p:cNvSpPr/>
          <p:nvPr/>
        </p:nvSpPr>
        <p:spPr>
          <a:xfrm>
            <a:off x="3958763" y="207538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5</a:t>
            </a:r>
            <a:endParaRPr lang="en-IN" sz="1801" dirty="0"/>
          </a:p>
        </p:txBody>
      </p:sp>
      <p:cxnSp>
        <p:nvCxnSpPr>
          <p:cNvPr id="60" name="Straight Arrow Connector 59"/>
          <p:cNvCxnSpPr/>
          <p:nvPr/>
        </p:nvCxnSpPr>
        <p:spPr>
          <a:xfrm>
            <a:off x="1475658" y="1268760"/>
            <a:ext cx="256810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1403651" y="1558717"/>
            <a:ext cx="256810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Flowchart: Connector 64"/>
          <p:cNvSpPr/>
          <p:nvPr/>
        </p:nvSpPr>
        <p:spPr>
          <a:xfrm>
            <a:off x="2529705" y="164334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6</a:t>
            </a:r>
            <a:endParaRPr lang="en-IN" sz="1801" dirty="0"/>
          </a:p>
        </p:txBody>
      </p:sp>
      <p:sp>
        <p:nvSpPr>
          <p:cNvPr id="66" name="Folded Corner 65"/>
          <p:cNvSpPr/>
          <p:nvPr/>
        </p:nvSpPr>
        <p:spPr>
          <a:xfrm>
            <a:off x="2272995" y="2141499"/>
            <a:ext cx="845374" cy="1008112"/>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b="1" dirty="0">
                <a:solidFill>
                  <a:schemeClr val="tx1">
                    <a:lumMod val="85000"/>
                    <a:lumOff val="15000"/>
                  </a:schemeClr>
                </a:solidFill>
              </a:rPr>
              <a:t>&lt;html&gt;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&lt;/html&gt;</a:t>
            </a:r>
            <a:endParaRPr lang="en-IN" sz="1401" b="1" dirty="0">
              <a:solidFill>
                <a:schemeClr val="tx1">
                  <a:lumMod val="85000"/>
                  <a:lumOff val="15000"/>
                </a:schemeClr>
              </a:solidFill>
            </a:endParaRPr>
          </a:p>
        </p:txBody>
      </p:sp>
      <p:sp>
        <p:nvSpPr>
          <p:cNvPr id="67" name="TextBox 66"/>
          <p:cNvSpPr txBox="1"/>
          <p:nvPr/>
        </p:nvSpPr>
        <p:spPr>
          <a:xfrm>
            <a:off x="5495399" y="188641"/>
            <a:ext cx="1724181" cy="369460"/>
          </a:xfrm>
          <a:prstGeom prst="rect">
            <a:avLst/>
          </a:prstGeom>
          <a:noFill/>
        </p:spPr>
        <p:txBody>
          <a:bodyPr wrap="square" rtlCol="0">
            <a:spAutoFit/>
          </a:bodyPr>
          <a:lstStyle/>
          <a:p>
            <a:r>
              <a:rPr lang="en-US" sz="1801" b="1" dirty="0"/>
              <a:t>Server Machine</a:t>
            </a:r>
            <a:endParaRPr lang="en-IN" sz="1801" b="1" dirty="0"/>
          </a:p>
        </p:txBody>
      </p:sp>
      <p:sp>
        <p:nvSpPr>
          <p:cNvPr id="11" name="TextBox 10"/>
          <p:cNvSpPr txBox="1"/>
          <p:nvPr/>
        </p:nvSpPr>
        <p:spPr>
          <a:xfrm>
            <a:off x="5652121" y="2545158"/>
            <a:ext cx="1331198" cy="338554"/>
          </a:xfrm>
          <a:prstGeom prst="rect">
            <a:avLst/>
          </a:prstGeom>
          <a:noFill/>
        </p:spPr>
        <p:txBody>
          <a:bodyPr wrap="none" rtlCol="0">
            <a:spAutoFit/>
          </a:bodyPr>
          <a:lstStyle/>
          <a:p>
            <a:r>
              <a:rPr lang="en-US" sz="1600" b="1" dirty="0"/>
              <a:t>Servlet Name</a:t>
            </a:r>
            <a:endParaRPr lang="en-IN" sz="1600" b="1" dirty="0"/>
          </a:p>
        </p:txBody>
      </p:sp>
      <p:cxnSp>
        <p:nvCxnSpPr>
          <p:cNvPr id="20" name="Straight Arrow Connector 19"/>
          <p:cNvCxnSpPr>
            <a:stCxn id="10" idx="1"/>
          </p:cNvCxnSpPr>
          <p:nvPr/>
        </p:nvCxnSpPr>
        <p:spPr>
          <a:xfrm flipH="1">
            <a:off x="5564537" y="2872575"/>
            <a:ext cx="141219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Elbow Connector 35"/>
          <p:cNvCxnSpPr>
            <a:endCxn id="18" idx="0"/>
          </p:cNvCxnSpPr>
          <p:nvPr/>
        </p:nvCxnSpPr>
        <p:spPr>
          <a:xfrm>
            <a:off x="5564536" y="3284988"/>
            <a:ext cx="2310434" cy="32403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6937246" y="3693702"/>
            <a:ext cx="1875447" cy="584775"/>
          </a:xfrm>
          <a:prstGeom prst="rect">
            <a:avLst/>
          </a:prstGeom>
          <a:noFill/>
        </p:spPr>
        <p:txBody>
          <a:bodyPr wrap="square" rtlCol="0">
            <a:spAutoFit/>
          </a:bodyPr>
          <a:lstStyle/>
          <a:p>
            <a:pPr algn="ctr"/>
            <a:r>
              <a:rPr lang="en-US" sz="1600" b="1" dirty="0"/>
              <a:t>Thread’s run() Method</a:t>
            </a:r>
            <a:endParaRPr lang="en-IN" sz="1600" b="1" dirty="0"/>
          </a:p>
        </p:txBody>
      </p:sp>
      <p:sp>
        <p:nvSpPr>
          <p:cNvPr id="30" name="Flowchart: Connector 29"/>
          <p:cNvSpPr/>
          <p:nvPr/>
        </p:nvSpPr>
        <p:spPr>
          <a:xfrm>
            <a:off x="6116549" y="2115714"/>
            <a:ext cx="629273" cy="483380"/>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a:t>
            </a:r>
            <a:endParaRPr lang="en-IN" sz="1801" dirty="0"/>
          </a:p>
        </p:txBody>
      </p:sp>
      <p:sp>
        <p:nvSpPr>
          <p:cNvPr id="31" name="Flowchart: Connector 30"/>
          <p:cNvSpPr/>
          <p:nvPr/>
        </p:nvSpPr>
        <p:spPr>
          <a:xfrm>
            <a:off x="6113901" y="3409673"/>
            <a:ext cx="629273" cy="483380"/>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3B</a:t>
            </a:r>
            <a:endParaRPr lang="en-IN" sz="1801" dirty="0"/>
          </a:p>
        </p:txBody>
      </p:sp>
    </p:spTree>
    <p:extLst>
      <p:ext uri="{BB962C8B-B14F-4D97-AF65-F5344CB8AC3E}">
        <p14:creationId xmlns:p14="http://schemas.microsoft.com/office/powerpoint/2010/main" val="3955361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5807</TotalTime>
  <Words>2812</Words>
  <Application>Microsoft Office PowerPoint</Application>
  <PresentationFormat>On-screen Show (4:3)</PresentationFormat>
  <Paragraphs>769</Paragraphs>
  <Slides>44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Book Antiqua</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dc:creator>
  <cp:lastModifiedBy>Praveen</cp:lastModifiedBy>
  <cp:revision>460</cp:revision>
  <dcterms:created xsi:type="dcterms:W3CDTF">2012-08-29T09:00:19Z</dcterms:created>
  <dcterms:modified xsi:type="dcterms:W3CDTF">2016-10-25T04:57:48Z</dcterms:modified>
</cp:coreProperties>
</file>