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0" r:id="rId2"/>
    <p:sldId id="311" r:id="rId3"/>
    <p:sldId id="312" r:id="rId4"/>
    <p:sldId id="292" r:id="rId5"/>
    <p:sldId id="313" r:id="rId6"/>
    <p:sldId id="31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een Dyamappa" initials="PD" lastIdx="1" clrIdx="0">
    <p:extLst>
      <p:ext uri="{19B8F6BF-5375-455C-9EA6-DF929625EA0E}">
        <p15:presenceInfo xmlns:p15="http://schemas.microsoft.com/office/powerpoint/2012/main" userId="8eb919cf64f286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33" autoAdjust="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8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Students per Class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Category  1</c:v>
                </c:pt>
                <c:pt idx="1">
                  <c:v>Category  2</c:v>
                </c:pt>
                <c:pt idx="2">
                  <c:v>Category 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90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E6690-03A7-49E8-BBE8-9FAB747999F4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983BF-1AEB-43D3-9525-3579759B6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9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19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66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9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14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77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96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29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11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56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4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63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BD43F-C672-4ED4-8CF3-4F6C72EB09E5}" type="datetimeFigureOut">
              <a:rPr lang="en-IN" smtClean="0"/>
              <a:t>17-01-2016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A1A28-63B8-4538-B983-A6EB7C1441A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20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4" indent="-342904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9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50910" y="1097732"/>
            <a:ext cx="72009" cy="4923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03849" y="1160748"/>
            <a:ext cx="0" cy="4860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214018" y="1097733"/>
            <a:ext cx="16905" cy="4779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495102" y="1160748"/>
            <a:ext cx="0" cy="45725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" y="1662552"/>
            <a:ext cx="1245705" cy="12457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8190" y="2959379"/>
            <a:ext cx="5760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/>
              <a:t>You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60613" y="908720"/>
            <a:ext cx="1049298" cy="5040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Shop A</a:t>
            </a:r>
            <a:endParaRPr lang="en-IN" sz="1801" b="1" dirty="0"/>
          </a:p>
        </p:txBody>
      </p:sp>
      <p:sp>
        <p:nvSpPr>
          <p:cNvPr id="12" name="Rectangle 11"/>
          <p:cNvSpPr/>
          <p:nvPr/>
        </p:nvSpPr>
        <p:spPr>
          <a:xfrm>
            <a:off x="3670780" y="908720"/>
            <a:ext cx="1049298" cy="5040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Shop B</a:t>
            </a:r>
            <a:endParaRPr lang="en-IN" sz="1801" b="1" dirty="0"/>
          </a:p>
        </p:txBody>
      </p:sp>
      <p:sp>
        <p:nvSpPr>
          <p:cNvPr id="13" name="Rectangle 12"/>
          <p:cNvSpPr/>
          <p:nvPr/>
        </p:nvSpPr>
        <p:spPr>
          <a:xfrm>
            <a:off x="5741763" y="908720"/>
            <a:ext cx="1049298" cy="5040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1" dirty="0"/>
              <a:t>Shop C</a:t>
            </a:r>
            <a:endParaRPr lang="en-IN" sz="1801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25101" y="1676721"/>
            <a:ext cx="1499128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Only Gives </a:t>
            </a:r>
          </a:p>
          <a:p>
            <a:r>
              <a:rPr lang="en-US" sz="1801" dirty="0"/>
              <a:t>Mobile Phone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68644" y="1704140"/>
            <a:ext cx="1845377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4" indent="-342904">
              <a:buAutoNum type="arabicPeriod"/>
            </a:pPr>
            <a:r>
              <a:rPr lang="en-US" sz="1801" dirty="0"/>
              <a:t>Mobile Phone</a:t>
            </a:r>
          </a:p>
          <a:p>
            <a:pPr marL="342904" indent="-342904">
              <a:buAutoNum type="arabicPeriod"/>
            </a:pPr>
            <a:r>
              <a:rPr lang="en-US" sz="1801" dirty="0"/>
              <a:t>Free SIM Card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44462" y="1662552"/>
            <a:ext cx="3028586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4" indent="-342904">
              <a:buAutoNum type="arabicPeriod"/>
            </a:pPr>
            <a:r>
              <a:rPr lang="en-US" sz="1801" dirty="0"/>
              <a:t>Mobile Phone</a:t>
            </a:r>
          </a:p>
          <a:p>
            <a:pPr marL="342904" indent="-342904">
              <a:buAutoNum type="arabicPeriod"/>
            </a:pPr>
            <a:r>
              <a:rPr lang="en-US" sz="1801" dirty="0"/>
              <a:t>Free SIM Card</a:t>
            </a:r>
          </a:p>
          <a:p>
            <a:pPr marL="342904" indent="-342904">
              <a:buAutoNum type="arabicPeriod"/>
            </a:pPr>
            <a:r>
              <a:rPr lang="en-US" sz="1801" dirty="0"/>
              <a:t>Free Currency for 1 Month</a:t>
            </a:r>
          </a:p>
          <a:p>
            <a:pPr marL="342904" indent="-342904">
              <a:buAutoNum type="arabicPeriod"/>
            </a:pPr>
            <a:r>
              <a:rPr lang="en-US" sz="1801" dirty="0"/>
              <a:t>Free Internet for 3 Months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4042" y="3881804"/>
            <a:ext cx="10750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Company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8694" y="3881804"/>
            <a:ext cx="10750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Person 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23878" y="3881804"/>
            <a:ext cx="10750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Person 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41765" y="3881804"/>
            <a:ext cx="10750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rgbClr val="C00000"/>
                </a:solidFill>
              </a:rPr>
              <a:t>Person 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39929" y="4457867"/>
            <a:ext cx="145732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Knows Only 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66334" y="4457867"/>
            <a:ext cx="162801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Knows C &amp; Java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8283" y="4457870"/>
            <a:ext cx="1678152" cy="1477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Knows </a:t>
            </a:r>
          </a:p>
          <a:p>
            <a:pPr marL="342904" indent="-342904">
              <a:buAutoNum type="arabicPeriod"/>
            </a:pPr>
            <a:r>
              <a:rPr lang="en-US" sz="1801" dirty="0"/>
              <a:t>C </a:t>
            </a:r>
          </a:p>
          <a:p>
            <a:pPr marL="342904" indent="-342904">
              <a:buAutoNum type="arabicPeriod"/>
            </a:pPr>
            <a:r>
              <a:rPr lang="en-US" sz="1801" dirty="0"/>
              <a:t>Java</a:t>
            </a:r>
          </a:p>
          <a:p>
            <a:pPr marL="342904" indent="-342904">
              <a:buAutoNum type="arabicPeriod"/>
            </a:pPr>
            <a:r>
              <a:rPr lang="en-US" sz="1801" dirty="0"/>
              <a:t>J2EE</a:t>
            </a:r>
          </a:p>
          <a:p>
            <a:pPr marL="342904" indent="-342904">
              <a:buAutoNum type="arabicPeriod"/>
            </a:pPr>
            <a:r>
              <a:rPr lang="en-US" sz="1801" dirty="0"/>
              <a:t>Frameworks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62873" y="741757"/>
            <a:ext cx="1499128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Want to buy</a:t>
            </a:r>
          </a:p>
          <a:p>
            <a:r>
              <a:rPr lang="en-US" sz="1801" dirty="0"/>
              <a:t>Mobile Phone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33" y="4358997"/>
            <a:ext cx="1411605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Want to hire </a:t>
            </a:r>
          </a:p>
          <a:p>
            <a:r>
              <a:rPr lang="en-US" sz="1801" dirty="0"/>
              <a:t>A fresher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15620" y="2939812"/>
            <a:ext cx="7571397" cy="661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rgbClr val="C00000"/>
                </a:solidFill>
              </a:rPr>
              <a:t>Imagine all these persons belongs to same criteria</a:t>
            </a:r>
          </a:p>
          <a:p>
            <a:pPr algn="ctr"/>
            <a:r>
              <a:rPr lang="en-US" sz="1801" dirty="0">
                <a:solidFill>
                  <a:srgbClr val="C00000"/>
                </a:solidFill>
              </a:rPr>
              <a:t>For example : through out 70%, Passed out in 2013, BE in CS, </a:t>
            </a:r>
            <a:r>
              <a:rPr lang="en-US" sz="1801" dirty="0" err="1">
                <a:solidFill>
                  <a:srgbClr val="C00000"/>
                </a:solidFill>
              </a:rPr>
              <a:t>etc</a:t>
            </a:r>
            <a:endParaRPr lang="en-US" sz="180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11902" y="534282"/>
            <a:ext cx="20618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73795" y="525531"/>
            <a:ext cx="1347492" cy="181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21287" y="2338276"/>
            <a:ext cx="18002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13620" y="525530"/>
            <a:ext cx="1707868" cy="87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38769" y="534285"/>
            <a:ext cx="1774850" cy="17672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9554" y="2297320"/>
            <a:ext cx="180020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586" y="116632"/>
            <a:ext cx="175233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IT Requirements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888" y="2338280"/>
            <a:ext cx="2072042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No. of Engineers </a:t>
            </a:r>
          </a:p>
          <a:p>
            <a:r>
              <a:rPr lang="en-US" sz="1801" b="1" dirty="0"/>
              <a:t>passed out per year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36580" y="1199237"/>
            <a:ext cx="142795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1990 to 1999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564410" y="1185358"/>
            <a:ext cx="169071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b="1" dirty="0"/>
              <a:t>2006 to till date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3307175"/>
            <a:ext cx="6420540" cy="1477969"/>
          </a:xfrm>
          <a:prstGeom prst="rect">
            <a:avLst/>
          </a:prstGeom>
          <a:noFill/>
          <a:ln>
            <a:solidFill>
              <a:schemeClr val="accent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sz="1801" dirty="0"/>
              <a:t>Few reasons why there is decrease in No. of IT Openings</a:t>
            </a:r>
          </a:p>
          <a:p>
            <a:r>
              <a:rPr lang="en-US" sz="1801" dirty="0"/>
              <a:t>1. Outsourcing countries polices got changed</a:t>
            </a:r>
          </a:p>
          <a:p>
            <a:r>
              <a:rPr lang="en-US" sz="1801" dirty="0"/>
              <a:t>2. Increase in the cost in India (real estate, salary expectation etc.,)</a:t>
            </a:r>
          </a:p>
          <a:p>
            <a:r>
              <a:rPr lang="en-US" sz="1801" dirty="0"/>
              <a:t>3. Increase in competition (company wise &amp; engineers wise)</a:t>
            </a:r>
          </a:p>
          <a:p>
            <a:r>
              <a:rPr lang="en-US" sz="1801" dirty="0"/>
              <a:t>4. Competition from other countries ex: China, Philippines</a:t>
            </a:r>
          </a:p>
        </p:txBody>
      </p:sp>
    </p:spTree>
    <p:extLst>
      <p:ext uri="{BB962C8B-B14F-4D97-AF65-F5344CB8AC3E}">
        <p14:creationId xmlns:p14="http://schemas.microsoft.com/office/powerpoint/2010/main" val="10738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72321383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5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45" y="1942783"/>
            <a:ext cx="1009916" cy="1009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9" y="3371791"/>
            <a:ext cx="1123810" cy="115238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140629" y="1738948"/>
            <a:ext cx="2520281" cy="37203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779913" y="260648"/>
            <a:ext cx="72009" cy="63367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48265" y="268694"/>
            <a:ext cx="72009" cy="63367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498808"/>
            <a:ext cx="1400370" cy="8573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344621"/>
            <a:ext cx="1400370" cy="857371"/>
          </a:xfrm>
          <a:prstGeom prst="rect">
            <a:avLst/>
          </a:prstGeom>
        </p:spPr>
      </p:pic>
      <p:sp>
        <p:nvSpPr>
          <p:cNvPr id="16" name="Cloud 15"/>
          <p:cNvSpPr/>
          <p:nvPr/>
        </p:nvSpPr>
        <p:spPr>
          <a:xfrm>
            <a:off x="4176511" y="2698884"/>
            <a:ext cx="2412389" cy="2472330"/>
          </a:xfrm>
          <a:prstGeom prst="cloud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1" b="1" dirty="0" smtClean="0">
                <a:solidFill>
                  <a:schemeClr val="accent2">
                    <a:lumMod val="50000"/>
                  </a:schemeClr>
                </a:solidFill>
              </a:rPr>
              <a:t>Web Application</a:t>
            </a:r>
            <a:endParaRPr lang="en-US" sz="1801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4" indent="-342904">
              <a:buAutoNum type="arabicPeriod"/>
            </a:pP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PHP</a:t>
            </a:r>
          </a:p>
          <a:p>
            <a:pPr marL="342904" indent="-342904">
              <a:buAutoNum type="arabicPeriod"/>
            </a:pP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CGI</a:t>
            </a:r>
          </a:p>
          <a:p>
            <a:pPr marL="342904" indent="-342904">
              <a:buAutoNum type="arabicPeriod"/>
            </a:pPr>
            <a:r>
              <a:rPr lang="en-US" sz="1801" b="1" dirty="0">
                <a:solidFill>
                  <a:schemeClr val="accent2">
                    <a:lumMod val="50000"/>
                  </a:schemeClr>
                </a:solidFill>
              </a:rPr>
              <a:t>ASP </a:t>
            </a:r>
            <a:r>
              <a:rPr lang="en-US" sz="1801" b="1" dirty="0" err="1">
                <a:solidFill>
                  <a:schemeClr val="accent2">
                    <a:lumMod val="50000"/>
                  </a:schemeClr>
                </a:solidFill>
              </a:rPr>
              <a:t>.Net</a:t>
            </a:r>
            <a:endParaRPr lang="en-US" sz="1801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4" indent="-342904">
              <a:buAutoNum type="arabicPeriod"/>
            </a:pPr>
            <a:r>
              <a:rPr lang="en-US" sz="1801" b="1" u="sng" dirty="0">
                <a:solidFill>
                  <a:schemeClr val="accent2">
                    <a:lumMod val="50000"/>
                  </a:schemeClr>
                </a:solidFill>
              </a:rPr>
              <a:t>J2EE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1462" y="268694"/>
            <a:ext cx="11395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Client Tier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9616" y="268694"/>
            <a:ext cx="14045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Business Tier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56919" y="260648"/>
            <a:ext cx="147175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Database Tier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239309" y="2521561"/>
            <a:ext cx="254060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1396489" y="2698884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1</a:t>
            </a:r>
            <a:endParaRPr lang="en-IN" sz="1801" dirty="0"/>
          </a:p>
        </p:txBody>
      </p:sp>
      <p:sp>
        <p:nvSpPr>
          <p:cNvPr id="23" name="TextBox 22"/>
          <p:cNvSpPr txBox="1"/>
          <p:nvPr/>
        </p:nvSpPr>
        <p:spPr>
          <a:xfrm>
            <a:off x="1706000" y="2517085"/>
            <a:ext cx="169674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www.gmail.com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239309" y="3189427"/>
            <a:ext cx="25238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82347" y="2871631"/>
            <a:ext cx="118769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Login Page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259632" y="4062007"/>
            <a:ext cx="254060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1416813" y="4163104"/>
            <a:ext cx="331959" cy="345502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2</a:t>
            </a:r>
            <a:endParaRPr lang="en-IN" sz="1801" dirty="0"/>
          </a:p>
        </p:txBody>
      </p:sp>
      <p:sp>
        <p:nvSpPr>
          <p:cNvPr id="30" name="TextBox 29"/>
          <p:cNvSpPr txBox="1"/>
          <p:nvPr/>
        </p:nvSpPr>
        <p:spPr>
          <a:xfrm>
            <a:off x="1615584" y="3687323"/>
            <a:ext cx="201997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User ID &amp; Password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259633" y="4595149"/>
            <a:ext cx="25238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79813" y="4595151"/>
            <a:ext cx="2103012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4" indent="-342904">
              <a:buAutoNum type="arabicPeriod"/>
            </a:pPr>
            <a:r>
              <a:rPr lang="en-US" sz="1801" dirty="0"/>
              <a:t>Inbox Page</a:t>
            </a:r>
          </a:p>
          <a:p>
            <a:pPr marL="342904" indent="-342904">
              <a:buAutoNum type="arabicPeriod"/>
            </a:pPr>
            <a:r>
              <a:rPr lang="en-US" sz="1801" dirty="0"/>
              <a:t>Login Page along</a:t>
            </a:r>
          </a:p>
          <a:p>
            <a:r>
              <a:rPr lang="en-US" sz="1801" dirty="0"/>
              <a:t>      with Error Info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205693"/>
            <a:ext cx="1400370" cy="85737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736880" y="2329547"/>
            <a:ext cx="116570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MySQL DB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41693" y="4189789"/>
            <a:ext cx="110966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Oracle DB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68617" y="6011995"/>
            <a:ext cx="128772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Informix DB</a:t>
            </a:r>
          </a:p>
        </p:txBody>
      </p:sp>
      <p:cxnSp>
        <p:nvCxnSpPr>
          <p:cNvPr id="38" name="Straight Arrow Connector 37"/>
          <p:cNvCxnSpPr>
            <a:endCxn id="13" idx="1"/>
          </p:cNvCxnSpPr>
          <p:nvPr/>
        </p:nvCxnSpPr>
        <p:spPr>
          <a:xfrm>
            <a:off x="6732240" y="3773306"/>
            <a:ext cx="8640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2"/>
            <a:endCxn id="5" idx="0"/>
          </p:cNvCxnSpPr>
          <p:nvPr/>
        </p:nvCxnSpPr>
        <p:spPr>
          <a:xfrm>
            <a:off x="677403" y="2952701"/>
            <a:ext cx="0" cy="419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9" y="1210775"/>
            <a:ext cx="648073" cy="122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5364367" cy="3456384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5868144" y="2348880"/>
            <a:ext cx="504056" cy="1872208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868144" y="1448780"/>
            <a:ext cx="504056" cy="828092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868144" y="4293096"/>
            <a:ext cx="504056" cy="720080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465" y="1508883"/>
            <a:ext cx="143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Bread</a:t>
            </a:r>
            <a:endParaRPr lang="en-US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96464" y="4299193"/>
            <a:ext cx="143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Bread</a:t>
            </a:r>
            <a:endParaRPr lang="en-US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96464" y="2792541"/>
            <a:ext cx="240835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Tasty Stuff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Vegetables + Masala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0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Brace 5"/>
          <p:cNvSpPr/>
          <p:nvPr/>
        </p:nvSpPr>
        <p:spPr>
          <a:xfrm>
            <a:off x="5868144" y="2348880"/>
            <a:ext cx="504056" cy="1872208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868144" y="1448780"/>
            <a:ext cx="504056" cy="828092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868144" y="4293096"/>
            <a:ext cx="504056" cy="720080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465" y="1508883"/>
            <a:ext cx="143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Bread</a:t>
            </a:r>
            <a:endParaRPr lang="en-US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96464" y="4299193"/>
            <a:ext cx="143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Bread</a:t>
            </a:r>
            <a:endParaRPr lang="en-US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96464" y="2931041"/>
            <a:ext cx="2408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Tasty Stuff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3528" y="2216769"/>
            <a:ext cx="46085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528" y="4290126"/>
            <a:ext cx="46085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4323331"/>
            <a:ext cx="2185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Core Java</a:t>
            </a:r>
            <a:endParaRPr lang="en-US" sz="4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78784" y="2745616"/>
            <a:ext cx="1579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J2EE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5655" y="1333979"/>
            <a:ext cx="2800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Frameworks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318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5660</TotalTime>
  <Words>215</Words>
  <Application>Microsoft Office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</dc:creator>
  <cp:lastModifiedBy>Praveen Dyamappa</cp:lastModifiedBy>
  <cp:revision>446</cp:revision>
  <dcterms:created xsi:type="dcterms:W3CDTF">2012-08-29T09:00:19Z</dcterms:created>
  <dcterms:modified xsi:type="dcterms:W3CDTF">2016-01-17T13:22:37Z</dcterms:modified>
</cp:coreProperties>
</file>