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0" r:id="rId2"/>
    <p:sldId id="311" r:id="rId3"/>
    <p:sldId id="312" r:id="rId4"/>
    <p:sldId id="317" r:id="rId5"/>
    <p:sldId id="292" r:id="rId6"/>
    <p:sldId id="293" r:id="rId7"/>
    <p:sldId id="294" r:id="rId8"/>
    <p:sldId id="319" r:id="rId9"/>
    <p:sldId id="318" r:id="rId10"/>
    <p:sldId id="298" r:id="rId11"/>
    <p:sldId id="267" r:id="rId12"/>
    <p:sldId id="268" r:id="rId13"/>
    <p:sldId id="320" r:id="rId14"/>
    <p:sldId id="271" r:id="rId15"/>
    <p:sldId id="295" r:id="rId16"/>
    <p:sldId id="296" r:id="rId17"/>
    <p:sldId id="297" r:id="rId18"/>
    <p:sldId id="269" r:id="rId19"/>
    <p:sldId id="282" r:id="rId20"/>
    <p:sldId id="299" r:id="rId21"/>
    <p:sldId id="325" r:id="rId22"/>
    <p:sldId id="324" r:id="rId23"/>
    <p:sldId id="309" r:id="rId24"/>
    <p:sldId id="300" r:id="rId25"/>
    <p:sldId id="321" r:id="rId26"/>
    <p:sldId id="32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een Dyamappa" initials="PD" lastIdx="1" clrIdx="0">
    <p:extLst>
      <p:ext uri="{19B8F6BF-5375-455C-9EA6-DF929625EA0E}">
        <p15:presenceInfo xmlns:p15="http://schemas.microsoft.com/office/powerpoint/2012/main" userId="8eb919cf64f286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33" autoAdjust="0"/>
  </p:normalViewPr>
  <p:slideViewPr>
    <p:cSldViewPr>
      <p:cViewPr>
        <p:scale>
          <a:sx n="66" d="100"/>
          <a:sy n="66" d="100"/>
        </p:scale>
        <p:origin x="150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8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Students per Class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3"/>
                <c:pt idx="0">
                  <c:v>Category  1</c:v>
                </c:pt>
                <c:pt idx="1">
                  <c:v>Category  2</c:v>
                </c:pt>
                <c:pt idx="2">
                  <c:v>Category 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90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E6690-03A7-49E8-BBE8-9FAB747999F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983BF-1AEB-43D3-9525-3579759B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9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6388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983BF-1AEB-43D3-9525-3579759B6A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5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14-01-2016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19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14-01-2016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66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14-01-2016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9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14-01-2016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14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14-01-2016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77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14-01-2016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96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14-01-2016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29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14-01-2016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11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14-01-2016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56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14-01-2016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4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14-01-2016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63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BD43F-C672-4ED4-8CF3-4F6C72EB09E5}" type="datetimeFigureOut">
              <a:rPr lang="en-IN" smtClean="0"/>
              <a:t>14-01-2016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20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4" indent="-342904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9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50910" y="1097732"/>
            <a:ext cx="72009" cy="4923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03849" y="1160748"/>
            <a:ext cx="0" cy="486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214018" y="1097733"/>
            <a:ext cx="16905" cy="4779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495102" y="1160748"/>
            <a:ext cx="0" cy="45725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" y="1662552"/>
            <a:ext cx="1245705" cy="12457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8190" y="2959379"/>
            <a:ext cx="5760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You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60613" y="908720"/>
            <a:ext cx="1049298" cy="5040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Shop A</a:t>
            </a:r>
            <a:endParaRPr lang="en-IN" sz="1801" b="1" dirty="0"/>
          </a:p>
        </p:txBody>
      </p:sp>
      <p:sp>
        <p:nvSpPr>
          <p:cNvPr id="12" name="Rectangle 11"/>
          <p:cNvSpPr/>
          <p:nvPr/>
        </p:nvSpPr>
        <p:spPr>
          <a:xfrm>
            <a:off x="3670780" y="908720"/>
            <a:ext cx="1049298" cy="5040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Shop B</a:t>
            </a:r>
            <a:endParaRPr lang="en-IN" sz="1801" b="1" dirty="0"/>
          </a:p>
        </p:txBody>
      </p:sp>
      <p:sp>
        <p:nvSpPr>
          <p:cNvPr id="13" name="Rectangle 12"/>
          <p:cNvSpPr/>
          <p:nvPr/>
        </p:nvSpPr>
        <p:spPr>
          <a:xfrm>
            <a:off x="5741763" y="908720"/>
            <a:ext cx="1049298" cy="5040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Shop C</a:t>
            </a:r>
            <a:endParaRPr lang="en-IN" sz="1801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25101" y="1676721"/>
            <a:ext cx="1499128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Only Gives </a:t>
            </a:r>
          </a:p>
          <a:p>
            <a:r>
              <a:rPr lang="en-US" sz="1801" dirty="0"/>
              <a:t>Mobile Phone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68644" y="1704140"/>
            <a:ext cx="1845377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4" indent="-342904">
              <a:buAutoNum type="arabicPeriod"/>
            </a:pPr>
            <a:r>
              <a:rPr lang="en-US" sz="1801" dirty="0"/>
              <a:t>Mobile Phone</a:t>
            </a:r>
          </a:p>
          <a:p>
            <a:pPr marL="342904" indent="-342904">
              <a:buAutoNum type="arabicPeriod"/>
            </a:pPr>
            <a:r>
              <a:rPr lang="en-US" sz="1801" dirty="0"/>
              <a:t>Free SIM Card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44462" y="1662552"/>
            <a:ext cx="3028586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4" indent="-342904">
              <a:buAutoNum type="arabicPeriod"/>
            </a:pPr>
            <a:r>
              <a:rPr lang="en-US" sz="1801" dirty="0"/>
              <a:t>Mobile Phone</a:t>
            </a:r>
          </a:p>
          <a:p>
            <a:pPr marL="342904" indent="-342904">
              <a:buAutoNum type="arabicPeriod"/>
            </a:pPr>
            <a:r>
              <a:rPr lang="en-US" sz="1801" dirty="0"/>
              <a:t>Free SIM Card</a:t>
            </a:r>
          </a:p>
          <a:p>
            <a:pPr marL="342904" indent="-342904">
              <a:buAutoNum type="arabicPeriod"/>
            </a:pPr>
            <a:r>
              <a:rPr lang="en-US" sz="1801" dirty="0"/>
              <a:t>Free Currency for 1 Month</a:t>
            </a:r>
          </a:p>
          <a:p>
            <a:pPr marL="342904" indent="-342904">
              <a:buAutoNum type="arabicPeriod"/>
            </a:pPr>
            <a:r>
              <a:rPr lang="en-US" sz="1801" dirty="0"/>
              <a:t>Free Internet for 3 Months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4042" y="3881804"/>
            <a:ext cx="10750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Company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8694" y="3881804"/>
            <a:ext cx="10750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Person 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23878" y="3881804"/>
            <a:ext cx="10750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Person 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41765" y="3881804"/>
            <a:ext cx="10750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Person 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39929" y="4457867"/>
            <a:ext cx="145732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Knows Only 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66334" y="4457867"/>
            <a:ext cx="162801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Knows C &amp; Java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8283" y="4457870"/>
            <a:ext cx="1678152" cy="1477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Knows </a:t>
            </a:r>
          </a:p>
          <a:p>
            <a:pPr marL="342904" indent="-342904">
              <a:buAutoNum type="arabicPeriod"/>
            </a:pPr>
            <a:r>
              <a:rPr lang="en-US" sz="1801" dirty="0"/>
              <a:t>C </a:t>
            </a:r>
          </a:p>
          <a:p>
            <a:pPr marL="342904" indent="-342904">
              <a:buAutoNum type="arabicPeriod"/>
            </a:pPr>
            <a:r>
              <a:rPr lang="en-US" sz="1801" dirty="0"/>
              <a:t>Java</a:t>
            </a:r>
          </a:p>
          <a:p>
            <a:pPr marL="342904" indent="-342904">
              <a:buAutoNum type="arabicPeriod"/>
            </a:pPr>
            <a:r>
              <a:rPr lang="en-US" sz="1801" dirty="0"/>
              <a:t>J2EE</a:t>
            </a:r>
          </a:p>
          <a:p>
            <a:pPr marL="342904" indent="-342904">
              <a:buAutoNum type="arabicPeriod"/>
            </a:pPr>
            <a:r>
              <a:rPr lang="en-US" sz="1801" dirty="0"/>
              <a:t>Frameworks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62873" y="741757"/>
            <a:ext cx="1499128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Want to buy</a:t>
            </a:r>
          </a:p>
          <a:p>
            <a:r>
              <a:rPr lang="en-US" sz="1801" dirty="0"/>
              <a:t>Mobile Phone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33" y="4358997"/>
            <a:ext cx="1411605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Want to hire </a:t>
            </a:r>
          </a:p>
          <a:p>
            <a:r>
              <a:rPr lang="en-US" sz="1801" dirty="0"/>
              <a:t>A fresher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15620" y="2939812"/>
            <a:ext cx="7571397" cy="661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rgbClr val="C00000"/>
                </a:solidFill>
              </a:rPr>
              <a:t>Imagine all these persons belongs to same criteria</a:t>
            </a:r>
          </a:p>
          <a:p>
            <a:pPr algn="ctr"/>
            <a:r>
              <a:rPr lang="en-US" sz="1801" dirty="0">
                <a:solidFill>
                  <a:srgbClr val="C00000"/>
                </a:solidFill>
              </a:rPr>
              <a:t>For example : through out 70%, Passed out in 2013, BE in CS, </a:t>
            </a:r>
            <a:r>
              <a:rPr lang="en-US" sz="1801" dirty="0" err="1">
                <a:solidFill>
                  <a:srgbClr val="C00000"/>
                </a:solidFill>
              </a:rPr>
              <a:t>etc</a:t>
            </a:r>
            <a:endParaRPr lang="en-US" sz="180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23728" y="171722"/>
            <a:ext cx="6967428" cy="286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u="sng" dirty="0"/>
              <a:t>House Address</a:t>
            </a:r>
          </a:p>
          <a:p>
            <a:r>
              <a:rPr lang="en-US" sz="1801" dirty="0"/>
              <a:t>#123, 5</a:t>
            </a:r>
            <a:r>
              <a:rPr lang="en-US" sz="1801" baseline="30000" dirty="0"/>
              <a:t>th</a:t>
            </a:r>
            <a:r>
              <a:rPr lang="en-US" sz="1801" dirty="0"/>
              <a:t> Cross, 6</a:t>
            </a:r>
            <a:r>
              <a:rPr lang="en-US" sz="1801" baseline="30000" dirty="0"/>
              <a:t>th</a:t>
            </a:r>
            <a:r>
              <a:rPr lang="en-US" sz="1801" dirty="0"/>
              <a:t> Main, ABC Nagar, Bangalore</a:t>
            </a:r>
          </a:p>
          <a:p>
            <a:endParaRPr lang="en-US" sz="1801" dirty="0"/>
          </a:p>
          <a:p>
            <a:r>
              <a:rPr lang="en-US" sz="1801" dirty="0"/>
              <a:t>In any given City &amp; inside a particular area, every house will have a </a:t>
            </a:r>
          </a:p>
          <a:p>
            <a:r>
              <a:rPr lang="en-US" sz="1801" dirty="0"/>
              <a:t>dedicated address &amp; that address will have a some structure</a:t>
            </a:r>
          </a:p>
          <a:p>
            <a:endParaRPr lang="en-US" sz="1801" dirty="0"/>
          </a:p>
          <a:p>
            <a:r>
              <a:rPr lang="en-US" sz="1801" dirty="0"/>
              <a:t>Something like,</a:t>
            </a:r>
          </a:p>
          <a:p>
            <a:pPr marL="285753" indent="-285753">
              <a:buFont typeface="Wingdings" panose="05000000000000000000" pitchFamily="2" charset="2"/>
              <a:buChar char="Ø"/>
            </a:pPr>
            <a:r>
              <a:rPr lang="en-US" sz="1801" dirty="0"/>
              <a:t>House No &amp; Street details</a:t>
            </a:r>
          </a:p>
          <a:p>
            <a:pPr marL="285753" indent="-285753">
              <a:buFont typeface="Wingdings" panose="05000000000000000000" pitchFamily="2" charset="2"/>
              <a:buChar char="Ø"/>
            </a:pPr>
            <a:r>
              <a:rPr lang="en-US" sz="1801" dirty="0"/>
              <a:t>Area &amp; landmark details</a:t>
            </a:r>
          </a:p>
          <a:p>
            <a:pPr marL="285753" indent="-285753">
              <a:buFont typeface="Wingdings" panose="05000000000000000000" pitchFamily="2" charset="2"/>
              <a:buChar char="Ø"/>
            </a:pPr>
            <a:r>
              <a:rPr lang="en-US" sz="1801" dirty="0"/>
              <a:t>City with Pin 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32" y="278947"/>
            <a:ext cx="1429682" cy="1262885"/>
          </a:xfrm>
          <a:prstGeom prst="rect">
            <a:avLst/>
          </a:prstGeom>
        </p:spPr>
      </p:pic>
      <p:sp>
        <p:nvSpPr>
          <p:cNvPr id="18" name="Flowchart: Magnetic Disk 17"/>
          <p:cNvSpPr/>
          <p:nvPr/>
        </p:nvSpPr>
        <p:spPr>
          <a:xfrm>
            <a:off x="395536" y="3663609"/>
            <a:ext cx="1728192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TextBox 18"/>
          <p:cNvSpPr txBox="1"/>
          <p:nvPr/>
        </p:nvSpPr>
        <p:spPr>
          <a:xfrm>
            <a:off x="720640" y="4095656"/>
            <a:ext cx="107959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Database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7787" y="3429000"/>
            <a:ext cx="6239785" cy="1755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u="sng" dirty="0"/>
              <a:t>DB URL</a:t>
            </a:r>
          </a:p>
          <a:p>
            <a:r>
              <a:rPr lang="en-US" sz="1801" dirty="0">
                <a:solidFill>
                  <a:schemeClr val="bg1">
                    <a:lumMod val="50000"/>
                  </a:schemeClr>
                </a:solidFill>
              </a:rPr>
              <a:t>Similarly we can have N number of DB’s in a given network &amp; </a:t>
            </a:r>
          </a:p>
          <a:p>
            <a:r>
              <a:rPr lang="en-US" sz="1801" dirty="0"/>
              <a:t>every DB will have a there own dedicated address in the form of </a:t>
            </a:r>
          </a:p>
          <a:p>
            <a:r>
              <a:rPr lang="en-US" sz="1801" b="1" dirty="0"/>
              <a:t>DB URL </a:t>
            </a:r>
            <a:r>
              <a:rPr lang="en-US" sz="1801" dirty="0"/>
              <a:t>&amp; that DB URL has the below structure</a:t>
            </a:r>
          </a:p>
          <a:p>
            <a:endParaRPr lang="en-US" sz="1801" dirty="0"/>
          </a:p>
          <a:p>
            <a:r>
              <a:rPr lang="en-US" sz="1801" b="1" dirty="0"/>
              <a:t>&lt;Protocol&gt; : &lt;subprotocol&gt; : &lt;subname&gt;</a:t>
            </a:r>
          </a:p>
        </p:txBody>
      </p:sp>
    </p:spTree>
    <p:extLst>
      <p:ext uri="{BB962C8B-B14F-4D97-AF65-F5344CB8AC3E}">
        <p14:creationId xmlns:p14="http://schemas.microsoft.com/office/powerpoint/2010/main" val="30009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8601" y="323964"/>
            <a:ext cx="1219200" cy="8450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JDBC</a:t>
            </a:r>
            <a:endParaRPr lang="en-IN" sz="1801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4" y="188643"/>
            <a:ext cx="1007948" cy="1116841"/>
          </a:xfrm>
          <a:prstGeom prst="rect">
            <a:avLst/>
          </a:prstGeom>
        </p:spPr>
      </p:pic>
      <p:sp>
        <p:nvSpPr>
          <p:cNvPr id="13" name="Pentagon 12"/>
          <p:cNvSpPr/>
          <p:nvPr/>
        </p:nvSpPr>
        <p:spPr>
          <a:xfrm>
            <a:off x="5638802" y="434835"/>
            <a:ext cx="1329518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ODBC Driver</a:t>
            </a:r>
            <a:endParaRPr lang="en-IN" sz="1801" dirty="0">
              <a:latin typeface="Book Antiqua" pitchFamily="18" charset="0"/>
            </a:endParaRPr>
          </a:p>
        </p:txBody>
      </p:sp>
      <p:cxnSp>
        <p:nvCxnSpPr>
          <p:cNvPr id="14" name="Straight Arrow Connector 13"/>
          <p:cNvCxnSpPr>
            <a:endCxn id="19" idx="1"/>
          </p:cNvCxnSpPr>
          <p:nvPr/>
        </p:nvCxnSpPr>
        <p:spPr>
          <a:xfrm>
            <a:off x="1447803" y="746494"/>
            <a:ext cx="490748" cy="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3"/>
          </p:cNvCxnSpPr>
          <p:nvPr/>
        </p:nvCxnSpPr>
        <p:spPr>
          <a:xfrm>
            <a:off x="3268070" y="747060"/>
            <a:ext cx="5646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3"/>
            <a:endCxn id="13" idx="1"/>
          </p:cNvCxnSpPr>
          <p:nvPr/>
        </p:nvCxnSpPr>
        <p:spPr>
          <a:xfrm flipV="1">
            <a:off x="5194111" y="746494"/>
            <a:ext cx="444692" cy="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</p:cNvCxnSpPr>
          <p:nvPr/>
        </p:nvCxnSpPr>
        <p:spPr>
          <a:xfrm>
            <a:off x="6968322" y="746492"/>
            <a:ext cx="4230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entagon 17"/>
          <p:cNvSpPr/>
          <p:nvPr/>
        </p:nvSpPr>
        <p:spPr>
          <a:xfrm>
            <a:off x="3864592" y="435404"/>
            <a:ext cx="1329518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ODBC Bridge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1938551" y="435404"/>
            <a:ext cx="1329518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1 Driver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91403" y="1268760"/>
            <a:ext cx="105817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</a:t>
            </a:r>
            <a:endParaRPr lang="en-IN" sz="1801" dirty="0"/>
          </a:p>
        </p:txBody>
      </p:sp>
      <p:cxnSp>
        <p:nvCxnSpPr>
          <p:cNvPr id="23" name="Straight Arrow Connector 22"/>
          <p:cNvCxnSpPr>
            <a:endCxn id="26" idx="1"/>
          </p:cNvCxnSpPr>
          <p:nvPr/>
        </p:nvCxnSpPr>
        <p:spPr>
          <a:xfrm>
            <a:off x="1447803" y="3258051"/>
            <a:ext cx="4907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</p:cNvCxnSpPr>
          <p:nvPr/>
        </p:nvCxnSpPr>
        <p:spPr>
          <a:xfrm>
            <a:off x="3268070" y="3258051"/>
            <a:ext cx="6761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3"/>
          </p:cNvCxnSpPr>
          <p:nvPr/>
        </p:nvCxnSpPr>
        <p:spPr>
          <a:xfrm>
            <a:off x="6383171" y="3258051"/>
            <a:ext cx="10082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Pentagon 25"/>
          <p:cNvSpPr/>
          <p:nvPr/>
        </p:nvSpPr>
        <p:spPr>
          <a:xfrm>
            <a:off x="1938551" y="2946393"/>
            <a:ext cx="1329518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2 Driver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27" name="Pentagon 26"/>
          <p:cNvSpPr/>
          <p:nvPr/>
        </p:nvSpPr>
        <p:spPr>
          <a:xfrm>
            <a:off x="3944205" y="2977635"/>
            <a:ext cx="2438969" cy="560832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Client Library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4448" y="2835522"/>
            <a:ext cx="1219200" cy="8450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JDBC</a:t>
            </a:r>
            <a:endParaRPr lang="en-IN" sz="1801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20" y="2699631"/>
            <a:ext cx="1007948" cy="111684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77319" y="3779748"/>
            <a:ext cx="105817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</a:t>
            </a:r>
            <a:endParaRPr lang="en-IN" sz="1801" dirty="0"/>
          </a:p>
        </p:txBody>
      </p:sp>
      <p:cxnSp>
        <p:nvCxnSpPr>
          <p:cNvPr id="39" name="Straight Arrow Connector 38"/>
          <p:cNvCxnSpPr>
            <a:endCxn id="41" idx="1"/>
          </p:cNvCxnSpPr>
          <p:nvPr/>
        </p:nvCxnSpPr>
        <p:spPr>
          <a:xfrm>
            <a:off x="1447803" y="5922872"/>
            <a:ext cx="4907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3"/>
          </p:cNvCxnSpPr>
          <p:nvPr/>
        </p:nvCxnSpPr>
        <p:spPr>
          <a:xfrm>
            <a:off x="3268068" y="5922872"/>
            <a:ext cx="41233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Pentagon 40"/>
          <p:cNvSpPr/>
          <p:nvPr/>
        </p:nvSpPr>
        <p:spPr>
          <a:xfrm>
            <a:off x="1938549" y="5611216"/>
            <a:ext cx="1329518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4 Driver</a:t>
            </a:r>
            <a:endParaRPr lang="en-IN" sz="1801" dirty="0">
              <a:latin typeface="Book Antiqua" pitchFamily="18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20" y="5364454"/>
            <a:ext cx="1007948" cy="111684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502432" y="6453336"/>
            <a:ext cx="105817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</a:t>
            </a:r>
            <a:endParaRPr lang="en-IN" sz="1801" dirty="0"/>
          </a:p>
        </p:txBody>
      </p:sp>
      <p:sp>
        <p:nvSpPr>
          <p:cNvPr id="44" name="Rectangle 43"/>
          <p:cNvSpPr/>
          <p:nvPr/>
        </p:nvSpPr>
        <p:spPr>
          <a:xfrm>
            <a:off x="228601" y="5500345"/>
            <a:ext cx="1219200" cy="8450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JDBC</a:t>
            </a:r>
            <a:endParaRPr lang="en-IN" sz="1801" b="1" dirty="0"/>
          </a:p>
        </p:txBody>
      </p:sp>
    </p:spTree>
    <p:extLst>
      <p:ext uri="{BB962C8B-B14F-4D97-AF65-F5344CB8AC3E}">
        <p14:creationId xmlns:p14="http://schemas.microsoft.com/office/powerpoint/2010/main" val="28333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20" y="836716"/>
            <a:ext cx="1007948" cy="111684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77319" y="1916833"/>
            <a:ext cx="105817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</a:t>
            </a:r>
            <a:endParaRPr lang="en-IN" sz="1801" dirty="0"/>
          </a:p>
        </p:txBody>
      </p:sp>
      <p:sp>
        <p:nvSpPr>
          <p:cNvPr id="31" name="Pentagon 30"/>
          <p:cNvSpPr/>
          <p:nvPr/>
        </p:nvSpPr>
        <p:spPr>
          <a:xfrm>
            <a:off x="3944205" y="2820940"/>
            <a:ext cx="2438969" cy="560832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Middleware  Server</a:t>
            </a:r>
            <a:endParaRPr lang="en-IN" sz="1801" dirty="0">
              <a:latin typeface="Book Antiqua" pitchFamily="18" charset="0"/>
            </a:endParaRPr>
          </a:p>
        </p:txBody>
      </p:sp>
      <p:cxnSp>
        <p:nvCxnSpPr>
          <p:cNvPr id="32" name="Straight Arrow Connector 31"/>
          <p:cNvCxnSpPr>
            <a:endCxn id="35" idx="1"/>
          </p:cNvCxnSpPr>
          <p:nvPr/>
        </p:nvCxnSpPr>
        <p:spPr>
          <a:xfrm>
            <a:off x="1447799" y="3101356"/>
            <a:ext cx="4907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5" idx="3"/>
            <a:endCxn id="31" idx="1"/>
          </p:cNvCxnSpPr>
          <p:nvPr/>
        </p:nvCxnSpPr>
        <p:spPr>
          <a:xfrm>
            <a:off x="3268068" y="3101356"/>
            <a:ext cx="6761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383171" y="3101356"/>
            <a:ext cx="10082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Pentagon 34"/>
          <p:cNvSpPr/>
          <p:nvPr/>
        </p:nvSpPr>
        <p:spPr>
          <a:xfrm>
            <a:off x="1938549" y="2789699"/>
            <a:ext cx="1329518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3 Driver</a:t>
            </a:r>
            <a:endParaRPr lang="en-IN" sz="1801" dirty="0">
              <a:latin typeface="Book Antiqua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31" y="2538913"/>
            <a:ext cx="1007948" cy="111684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452206" y="3573016"/>
            <a:ext cx="105817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</a:t>
            </a:r>
            <a:endParaRPr lang="en-IN" sz="1801" dirty="0"/>
          </a:p>
        </p:txBody>
      </p:sp>
      <p:sp>
        <p:nvSpPr>
          <p:cNvPr id="38" name="Rectangle 37"/>
          <p:cNvSpPr/>
          <p:nvPr/>
        </p:nvSpPr>
        <p:spPr>
          <a:xfrm>
            <a:off x="184448" y="2678828"/>
            <a:ext cx="1219200" cy="8450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JDBC</a:t>
            </a:r>
            <a:endParaRPr lang="en-IN" sz="1801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20" y="4212326"/>
            <a:ext cx="1007948" cy="111684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502432" y="5301208"/>
            <a:ext cx="105817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</a:t>
            </a:r>
            <a:endParaRPr lang="en-IN" sz="1801" dirty="0"/>
          </a:p>
        </p:txBody>
      </p:sp>
      <p:cxnSp>
        <p:nvCxnSpPr>
          <p:cNvPr id="3" name="Elbow Connector 2"/>
          <p:cNvCxnSpPr>
            <a:stCxn id="31" idx="3"/>
            <a:endCxn id="29" idx="1"/>
          </p:cNvCxnSpPr>
          <p:nvPr/>
        </p:nvCxnSpPr>
        <p:spPr>
          <a:xfrm flipV="1">
            <a:off x="6383174" y="1395135"/>
            <a:ext cx="1094146" cy="1706222"/>
          </a:xfrm>
          <a:prstGeom prst="bentConnector3">
            <a:avLst>
              <a:gd name="adj1" fmla="val 300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1" idx="3"/>
            <a:endCxn id="42" idx="1"/>
          </p:cNvCxnSpPr>
          <p:nvPr/>
        </p:nvCxnSpPr>
        <p:spPr>
          <a:xfrm>
            <a:off x="6383174" y="3101357"/>
            <a:ext cx="1094146" cy="1669388"/>
          </a:xfrm>
          <a:prstGeom prst="bentConnector3">
            <a:avLst>
              <a:gd name="adj1" fmla="val 300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67728" y="935514"/>
            <a:ext cx="1121285" cy="7057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Type 1</a:t>
            </a:r>
          </a:p>
          <a:p>
            <a:pPr algn="ctr"/>
            <a:r>
              <a:rPr lang="en-US" sz="1801" b="1" dirty="0"/>
              <a:t>Driver</a:t>
            </a:r>
          </a:p>
        </p:txBody>
      </p:sp>
      <p:sp>
        <p:nvSpPr>
          <p:cNvPr id="31" name="Flowchart: Magnetic Disk 30"/>
          <p:cNvSpPr/>
          <p:nvPr/>
        </p:nvSpPr>
        <p:spPr>
          <a:xfrm>
            <a:off x="7878624" y="2996956"/>
            <a:ext cx="1187529" cy="85945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TextBox 31"/>
          <p:cNvSpPr txBox="1"/>
          <p:nvPr/>
        </p:nvSpPr>
        <p:spPr>
          <a:xfrm>
            <a:off x="7948409" y="3354552"/>
            <a:ext cx="107959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Database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27584" y="486423"/>
            <a:ext cx="0" cy="59766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668345" y="421835"/>
            <a:ext cx="0" cy="59766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865903" y="941384"/>
            <a:ext cx="1121285" cy="69986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rgbClr val="C00000"/>
                </a:solidFill>
              </a:rPr>
              <a:t>ODBC</a:t>
            </a:r>
          </a:p>
          <a:p>
            <a:pPr algn="ctr"/>
            <a:r>
              <a:rPr lang="en-US" sz="1801" b="1" dirty="0">
                <a:solidFill>
                  <a:srgbClr val="C00000"/>
                </a:solidFill>
              </a:rPr>
              <a:t>Bridge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944612" y="925446"/>
            <a:ext cx="1121285" cy="726331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rgbClr val="C00000"/>
                </a:solidFill>
              </a:rPr>
              <a:t>ODBC</a:t>
            </a:r>
          </a:p>
          <a:p>
            <a:pPr algn="ctr"/>
            <a:r>
              <a:rPr lang="en-US" sz="1801" b="1" dirty="0">
                <a:solidFill>
                  <a:srgbClr val="C00000"/>
                </a:solidFill>
              </a:rPr>
              <a:t>Driver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397" y="3354552"/>
            <a:ext cx="65915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JDBC</a:t>
            </a:r>
          </a:p>
        </p:txBody>
      </p:sp>
      <p:cxnSp>
        <p:nvCxnSpPr>
          <p:cNvPr id="47" name="Straight Arrow Connector 46"/>
          <p:cNvCxnSpPr>
            <a:endCxn id="4" idx="1"/>
          </p:cNvCxnSpPr>
          <p:nvPr/>
        </p:nvCxnSpPr>
        <p:spPr>
          <a:xfrm flipV="1">
            <a:off x="827585" y="1288382"/>
            <a:ext cx="94014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" idx="3"/>
            <a:endCxn id="34" idx="1"/>
          </p:cNvCxnSpPr>
          <p:nvPr/>
        </p:nvCxnSpPr>
        <p:spPr>
          <a:xfrm>
            <a:off x="2889010" y="1288383"/>
            <a:ext cx="976891" cy="2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3"/>
            <a:endCxn id="35" idx="1"/>
          </p:cNvCxnSpPr>
          <p:nvPr/>
        </p:nvCxnSpPr>
        <p:spPr>
          <a:xfrm flipV="1">
            <a:off x="4987186" y="1288610"/>
            <a:ext cx="957426" cy="2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064835" y="1288382"/>
            <a:ext cx="603509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1767728" y="2455526"/>
            <a:ext cx="1121285" cy="7057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Type 2</a:t>
            </a:r>
          </a:p>
          <a:p>
            <a:pPr algn="ctr"/>
            <a:r>
              <a:rPr lang="en-US" sz="1801" b="1" dirty="0"/>
              <a:t>Driver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865902" y="2445459"/>
            <a:ext cx="3199995" cy="726331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rgbClr val="C00000"/>
                </a:solidFill>
              </a:rPr>
              <a:t>Client Side Libraries</a:t>
            </a:r>
          </a:p>
        </p:txBody>
      </p:sp>
      <p:cxnSp>
        <p:nvCxnSpPr>
          <p:cNvPr id="65" name="Straight Arrow Connector 64"/>
          <p:cNvCxnSpPr>
            <a:endCxn id="62" idx="1"/>
          </p:cNvCxnSpPr>
          <p:nvPr/>
        </p:nvCxnSpPr>
        <p:spPr>
          <a:xfrm flipV="1">
            <a:off x="827585" y="2808395"/>
            <a:ext cx="94014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3"/>
          </p:cNvCxnSpPr>
          <p:nvPr/>
        </p:nvCxnSpPr>
        <p:spPr>
          <a:xfrm>
            <a:off x="2889010" y="2808396"/>
            <a:ext cx="976891" cy="2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064835" y="2808395"/>
            <a:ext cx="603509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1767728" y="4014623"/>
            <a:ext cx="1121285" cy="7057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Type 3</a:t>
            </a:r>
          </a:p>
          <a:p>
            <a:pPr algn="ctr"/>
            <a:r>
              <a:rPr lang="en-US" sz="1801" b="1" dirty="0"/>
              <a:t>Driver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3865902" y="4004556"/>
            <a:ext cx="3199995" cy="726331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rgbClr val="C00000"/>
                </a:solidFill>
              </a:rPr>
              <a:t>Middleware Server</a:t>
            </a:r>
          </a:p>
        </p:txBody>
      </p:sp>
      <p:cxnSp>
        <p:nvCxnSpPr>
          <p:cNvPr id="71" name="Straight Arrow Connector 70"/>
          <p:cNvCxnSpPr>
            <a:endCxn id="69" idx="1"/>
          </p:cNvCxnSpPr>
          <p:nvPr/>
        </p:nvCxnSpPr>
        <p:spPr>
          <a:xfrm flipV="1">
            <a:off x="827585" y="4367491"/>
            <a:ext cx="94014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9" idx="3"/>
          </p:cNvCxnSpPr>
          <p:nvPr/>
        </p:nvCxnSpPr>
        <p:spPr>
          <a:xfrm>
            <a:off x="2889010" y="4367493"/>
            <a:ext cx="976891" cy="2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064835" y="4367491"/>
            <a:ext cx="603509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793092" y="5364415"/>
            <a:ext cx="1121285" cy="7057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Type 4</a:t>
            </a:r>
          </a:p>
          <a:p>
            <a:pPr algn="ctr"/>
            <a:r>
              <a:rPr lang="en-US" sz="1801" b="1" dirty="0"/>
              <a:t>Driver</a:t>
            </a:r>
          </a:p>
        </p:txBody>
      </p:sp>
      <p:cxnSp>
        <p:nvCxnSpPr>
          <p:cNvPr id="75" name="Straight Arrow Connector 74"/>
          <p:cNvCxnSpPr>
            <a:endCxn id="74" idx="1"/>
          </p:cNvCxnSpPr>
          <p:nvPr/>
        </p:nvCxnSpPr>
        <p:spPr>
          <a:xfrm flipV="1">
            <a:off x="852949" y="5717283"/>
            <a:ext cx="94014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3"/>
          </p:cNvCxnSpPr>
          <p:nvPr/>
        </p:nvCxnSpPr>
        <p:spPr>
          <a:xfrm>
            <a:off x="2914376" y="5717283"/>
            <a:ext cx="47539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5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155984" y="579724"/>
            <a:ext cx="2997490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1 : </a:t>
            </a:r>
          </a:p>
          <a:p>
            <a:pPr algn="ctr"/>
            <a:r>
              <a:rPr lang="en-US" sz="1801" dirty="0">
                <a:latin typeface="Book Antiqua" pitchFamily="18" charset="0"/>
              </a:rPr>
              <a:t>JDBC – ODBC Bridge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155984" y="1708439"/>
            <a:ext cx="2997490" cy="712450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2 :</a:t>
            </a:r>
          </a:p>
          <a:p>
            <a:pPr algn="ctr"/>
            <a:r>
              <a:rPr lang="en-US" sz="1801" dirty="0">
                <a:latin typeface="Book Antiqua" pitchFamily="18" charset="0"/>
              </a:rPr>
              <a:t>Native – API Driver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174503" y="3073491"/>
            <a:ext cx="2925481" cy="7947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3 :</a:t>
            </a:r>
          </a:p>
          <a:p>
            <a:pPr algn="ctr"/>
            <a:r>
              <a:rPr lang="en-US" sz="1801" dirty="0">
                <a:latin typeface="Book Antiqua" pitchFamily="18" charset="0"/>
              </a:rPr>
              <a:t>Network – Protocol Driver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91988" y="4551107"/>
            <a:ext cx="2925483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4 :</a:t>
            </a:r>
          </a:p>
          <a:p>
            <a:pPr algn="ctr"/>
            <a:r>
              <a:rPr lang="en-US" sz="1801" dirty="0">
                <a:latin typeface="Book Antiqua" pitchFamily="18" charset="0"/>
              </a:rPr>
              <a:t>Native – Protocol Driver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341269" y="581189"/>
            <a:ext cx="301225" cy="1839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9" name="Right Brace 8"/>
          <p:cNvSpPr/>
          <p:nvPr/>
        </p:nvSpPr>
        <p:spPr>
          <a:xfrm>
            <a:off x="6059556" y="3007584"/>
            <a:ext cx="270094" cy="24074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10" name="TextBox 9"/>
          <p:cNvSpPr txBox="1"/>
          <p:nvPr/>
        </p:nvSpPr>
        <p:spPr>
          <a:xfrm>
            <a:off x="3830288" y="1039373"/>
            <a:ext cx="3816425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4" indent="-342904">
              <a:buFont typeface="Wingdings" panose="05000000000000000000" pitchFamily="2" charset="2"/>
              <a:buChar char="§"/>
            </a:pPr>
            <a:r>
              <a:rPr lang="en-US" sz="1801" b="1" dirty="0"/>
              <a:t>Requires Client Side Installation</a:t>
            </a:r>
          </a:p>
          <a:p>
            <a:pPr marL="342904" indent="-342904">
              <a:buFont typeface="Wingdings" panose="05000000000000000000" pitchFamily="2" charset="2"/>
              <a:buChar char="§"/>
            </a:pPr>
            <a:r>
              <a:rPr lang="en-US" sz="1801" b="1" dirty="0"/>
              <a:t>Platform Dependent</a:t>
            </a:r>
          </a:p>
          <a:p>
            <a:pPr marL="342904" indent="-342904">
              <a:buFont typeface="Wingdings" panose="05000000000000000000" pitchFamily="2" charset="2"/>
              <a:buChar char="§"/>
            </a:pPr>
            <a:r>
              <a:rPr lang="en-US" sz="1801" b="1" dirty="0"/>
              <a:t>Performance Overhead</a:t>
            </a:r>
            <a:endParaRPr lang="en-IN" sz="1801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8833" y="3868208"/>
            <a:ext cx="280831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4" indent="-342904">
              <a:buFont typeface="Wingdings" panose="05000000000000000000" pitchFamily="2" charset="2"/>
              <a:buChar char="§"/>
            </a:pPr>
            <a:r>
              <a:rPr lang="en-US" sz="1801" b="1" dirty="0"/>
              <a:t>100% Pure Java Drivers</a:t>
            </a:r>
          </a:p>
          <a:p>
            <a:pPr marL="342904" indent="-342904">
              <a:buFont typeface="Wingdings" panose="05000000000000000000" pitchFamily="2" charset="2"/>
              <a:buChar char="§"/>
            </a:pPr>
            <a:r>
              <a:rPr lang="en-US" sz="1801" b="1" dirty="0"/>
              <a:t>Platform Independent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3414157" y="4310464"/>
            <a:ext cx="155449" cy="11046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14" name="TextBox 13"/>
          <p:cNvSpPr txBox="1"/>
          <p:nvPr/>
        </p:nvSpPr>
        <p:spPr>
          <a:xfrm>
            <a:off x="3753457" y="3007586"/>
            <a:ext cx="219691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Calibri" panose="020F0502020204030204" pitchFamily="34" charset="0"/>
              <a:buChar char="⁻"/>
              <a:defRPr b="1"/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1" dirty="0"/>
              <a:t>Supports more than ONE DB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1" dirty="0"/>
              <a:t>Less Performance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3457" y="4539600"/>
            <a:ext cx="230610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4" indent="-342904">
              <a:buFont typeface="Wingdings" panose="05000000000000000000" pitchFamily="2" charset="2"/>
              <a:buChar char="§"/>
            </a:pPr>
            <a:r>
              <a:rPr lang="en-US" sz="1801" b="1" dirty="0"/>
              <a:t>High Performance</a:t>
            </a:r>
          </a:p>
          <a:p>
            <a:pPr marL="342904" indent="-342904">
              <a:buFont typeface="Wingdings" panose="05000000000000000000" pitchFamily="2" charset="2"/>
              <a:buChar char="§"/>
            </a:pPr>
            <a:r>
              <a:rPr lang="en-US" sz="1801" b="1" dirty="0"/>
              <a:t>DB Dependent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3414157" y="2921517"/>
            <a:ext cx="155449" cy="11046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</p:spTree>
    <p:extLst>
      <p:ext uri="{BB962C8B-B14F-4D97-AF65-F5344CB8AC3E}">
        <p14:creationId xmlns:p14="http://schemas.microsoft.com/office/powerpoint/2010/main" val="36474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barneypaytesiii.zapto.org/icons/radioT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97907"/>
            <a:ext cx="1152128" cy="13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64568" y="3373582"/>
            <a:ext cx="200535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Mobile Operator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000" y="2196341"/>
            <a:ext cx="1009916" cy="1009916"/>
          </a:xfrm>
          <a:prstGeom prst="rect">
            <a:avLst/>
          </a:prstGeom>
        </p:spPr>
      </p:pic>
      <p:pic>
        <p:nvPicPr>
          <p:cNvPr id="16" name="Picture 6" descr="http://3.bp.blogspot.com/_HCtOA7YfPJM/SsDcJVnbN4I/AAAAAAAAARE/Yp0xWaOycrU/s320/mobile_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28" y="2254123"/>
            <a:ext cx="902628" cy="9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97" y="3873871"/>
            <a:ext cx="1245705" cy="1245705"/>
          </a:xfrm>
          <a:prstGeom prst="rect">
            <a:avLst/>
          </a:prstGeom>
        </p:spPr>
      </p:pic>
      <p:sp>
        <p:nvSpPr>
          <p:cNvPr id="14" name="Flowchart: Card 13"/>
          <p:cNvSpPr/>
          <p:nvPr/>
        </p:nvSpPr>
        <p:spPr>
          <a:xfrm rot="5400000">
            <a:off x="3100008" y="4127962"/>
            <a:ext cx="1049100" cy="737225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</a:t>
            </a:r>
          </a:p>
        </p:txBody>
      </p:sp>
      <p:sp>
        <p:nvSpPr>
          <p:cNvPr id="15" name="Cloud 14"/>
          <p:cNvSpPr/>
          <p:nvPr/>
        </p:nvSpPr>
        <p:spPr>
          <a:xfrm>
            <a:off x="2801265" y="2271922"/>
            <a:ext cx="1646585" cy="8587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tx2">
                    <a:lumMod val="75000"/>
                  </a:schemeClr>
                </a:solidFill>
              </a:rPr>
              <a:t>Mobile Program</a:t>
            </a:r>
          </a:p>
        </p:txBody>
      </p:sp>
      <p:cxnSp>
        <p:nvCxnSpPr>
          <p:cNvPr id="19" name="Straight Arrow Connector 18"/>
          <p:cNvCxnSpPr>
            <a:stCxn id="15" idx="1"/>
            <a:endCxn id="14" idx="1"/>
          </p:cNvCxnSpPr>
          <p:nvPr/>
        </p:nvCxnSpPr>
        <p:spPr>
          <a:xfrm>
            <a:off x="3624556" y="3129763"/>
            <a:ext cx="0" cy="842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  <a:endCxn id="6" idx="1"/>
          </p:cNvCxnSpPr>
          <p:nvPr/>
        </p:nvCxnSpPr>
        <p:spPr>
          <a:xfrm flipV="1">
            <a:off x="3993172" y="4473370"/>
            <a:ext cx="1442926" cy="23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13" idx="1"/>
          </p:cNvCxnSpPr>
          <p:nvPr/>
        </p:nvCxnSpPr>
        <p:spPr>
          <a:xfrm>
            <a:off x="6588225" y="4473371"/>
            <a:ext cx="1310073" cy="23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3"/>
            <a:endCxn id="16" idx="1"/>
          </p:cNvCxnSpPr>
          <p:nvPr/>
        </p:nvCxnSpPr>
        <p:spPr>
          <a:xfrm>
            <a:off x="911916" y="2701300"/>
            <a:ext cx="368612" cy="4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3"/>
            <a:endCxn id="15" idx="2"/>
          </p:cNvCxnSpPr>
          <p:nvPr/>
        </p:nvCxnSpPr>
        <p:spPr>
          <a:xfrm flipV="1">
            <a:off x="2183155" y="2701301"/>
            <a:ext cx="623218" cy="41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250" y="3403617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Java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79133" y="3403617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JDBC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27662" y="5147900"/>
            <a:ext cx="79378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Driver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12435" y="5147900"/>
            <a:ext cx="128953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Database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97349" y="5147900"/>
            <a:ext cx="64759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14634" y="2516632"/>
            <a:ext cx="16893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Driver Manager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8926" y="1807297"/>
            <a:ext cx="5760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You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08306" y="2819585"/>
            <a:ext cx="228911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Your </a:t>
            </a:r>
          </a:p>
          <a:p>
            <a:pPr algn="ctr"/>
            <a:r>
              <a:rPr lang="en-US" sz="1801" b="1" dirty="0"/>
              <a:t>Girlfriend </a:t>
            </a:r>
          </a:p>
          <a:p>
            <a:pPr algn="ctr"/>
            <a:r>
              <a:rPr lang="en-US" sz="1801" b="1" dirty="0"/>
              <a:t>Or Boyfriend</a:t>
            </a:r>
          </a:p>
        </p:txBody>
      </p:sp>
      <p:sp>
        <p:nvSpPr>
          <p:cNvPr id="11" name="Line Callout 2 (Accent Bar) 10"/>
          <p:cNvSpPr/>
          <p:nvPr/>
        </p:nvSpPr>
        <p:spPr>
          <a:xfrm>
            <a:off x="4681183" y="332659"/>
            <a:ext cx="4163765" cy="169508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5637"/>
              <a:gd name="adj6" fmla="val -64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Mobile can have multiple program's like,</a:t>
            </a:r>
          </a:p>
          <a:p>
            <a:pPr marL="342904" indent="-342904">
              <a:buAutoNum type="arabicPeriod"/>
            </a:pPr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Program to take care of display</a:t>
            </a:r>
          </a:p>
          <a:p>
            <a:pPr marL="342904" indent="-342904">
              <a:buAutoNum type="arabicPeriod"/>
            </a:pPr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Program for converting of voice message to binary &amp; vice versa</a:t>
            </a:r>
          </a:p>
          <a:p>
            <a:pPr marL="342904" indent="-342904">
              <a:buAutoNum type="arabicPeriod"/>
            </a:pPr>
            <a:r>
              <a:rPr lang="en-US" sz="1801" b="1" u="sng" dirty="0">
                <a:solidFill>
                  <a:schemeClr val="tx2">
                    <a:lumMod val="75000"/>
                  </a:schemeClr>
                </a:solidFill>
              </a:rPr>
              <a:t>Program to interact with SIM</a:t>
            </a:r>
          </a:p>
          <a:p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Similarly JDBC API has many programs &amp; DriverManager is  the program that interact with Driver</a:t>
            </a:r>
          </a:p>
        </p:txBody>
      </p:sp>
    </p:spTree>
    <p:extLst>
      <p:ext uri="{BB962C8B-B14F-4D97-AF65-F5344CB8AC3E}">
        <p14:creationId xmlns:p14="http://schemas.microsoft.com/office/powerpoint/2010/main" val="26248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barneypaytesiii.zapto.org/icons/radioT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1949"/>
            <a:ext cx="1152128" cy="13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3086" y="1685705"/>
            <a:ext cx="1933348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Mobile Operator 1</a:t>
            </a:r>
          </a:p>
        </p:txBody>
      </p:sp>
      <p:pic>
        <p:nvPicPr>
          <p:cNvPr id="6" name="Picture 4" descr="http://barneypaytesiii.zapto.org/icons/radioT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070563"/>
            <a:ext cx="1152128" cy="13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67082" y="4635221"/>
            <a:ext cx="200535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Mobile Operator 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000" y="2966193"/>
            <a:ext cx="1009916" cy="1009916"/>
          </a:xfrm>
          <a:prstGeom prst="rect">
            <a:avLst/>
          </a:prstGeom>
        </p:spPr>
      </p:pic>
      <p:pic>
        <p:nvPicPr>
          <p:cNvPr id="16" name="Picture 6" descr="http://3.bp.blogspot.com/_HCtOA7YfPJM/SsDcJVnbN4I/AAAAAAAAARE/Yp0xWaOycrU/s320/mobile_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28" y="3023978"/>
            <a:ext cx="902628" cy="9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Card 17"/>
          <p:cNvSpPr/>
          <p:nvPr/>
        </p:nvSpPr>
        <p:spPr>
          <a:xfrm rot="5400000">
            <a:off x="3100008" y="648799"/>
            <a:ext cx="1049100" cy="737225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 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97" y="394561"/>
            <a:ext cx="1245705" cy="12457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97" y="5146527"/>
            <a:ext cx="1245705" cy="1245705"/>
          </a:xfrm>
          <a:prstGeom prst="rect">
            <a:avLst/>
          </a:prstGeom>
        </p:spPr>
      </p:pic>
      <p:sp>
        <p:nvSpPr>
          <p:cNvPr id="14" name="Flowchart: Card 13"/>
          <p:cNvSpPr/>
          <p:nvPr/>
        </p:nvSpPr>
        <p:spPr>
          <a:xfrm rot="5400000">
            <a:off x="3100008" y="5400616"/>
            <a:ext cx="1049100" cy="737225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 1</a:t>
            </a:r>
          </a:p>
        </p:txBody>
      </p:sp>
      <p:sp>
        <p:nvSpPr>
          <p:cNvPr id="15" name="Cloud 14"/>
          <p:cNvSpPr/>
          <p:nvPr/>
        </p:nvSpPr>
        <p:spPr>
          <a:xfrm>
            <a:off x="2801265" y="3041775"/>
            <a:ext cx="1646585" cy="8587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tx2">
                    <a:lumMod val="75000"/>
                  </a:schemeClr>
                </a:solidFill>
              </a:rPr>
              <a:t>Mobile Program</a:t>
            </a:r>
          </a:p>
        </p:txBody>
      </p:sp>
      <p:cxnSp>
        <p:nvCxnSpPr>
          <p:cNvPr id="3" name="Straight Arrow Connector 2"/>
          <p:cNvCxnSpPr>
            <a:stCxn id="15" idx="3"/>
            <a:endCxn id="18" idx="3"/>
          </p:cNvCxnSpPr>
          <p:nvPr/>
        </p:nvCxnSpPr>
        <p:spPr>
          <a:xfrm flipV="1">
            <a:off x="3624556" y="1541960"/>
            <a:ext cx="0" cy="1548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  <a:endCxn id="14" idx="1"/>
          </p:cNvCxnSpPr>
          <p:nvPr/>
        </p:nvCxnSpPr>
        <p:spPr>
          <a:xfrm>
            <a:off x="3624556" y="3899617"/>
            <a:ext cx="0" cy="1345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0"/>
            <a:endCxn id="4" idx="1"/>
          </p:cNvCxnSpPr>
          <p:nvPr/>
        </p:nvCxnSpPr>
        <p:spPr>
          <a:xfrm>
            <a:off x="3993172" y="1017411"/>
            <a:ext cx="1442926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12" idx="1"/>
          </p:cNvCxnSpPr>
          <p:nvPr/>
        </p:nvCxnSpPr>
        <p:spPr>
          <a:xfrm>
            <a:off x="6588225" y="1017411"/>
            <a:ext cx="13100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  <a:endCxn id="6" idx="1"/>
          </p:cNvCxnSpPr>
          <p:nvPr/>
        </p:nvCxnSpPr>
        <p:spPr>
          <a:xfrm flipV="1">
            <a:off x="3993172" y="5746026"/>
            <a:ext cx="1442926" cy="23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13" idx="1"/>
          </p:cNvCxnSpPr>
          <p:nvPr/>
        </p:nvCxnSpPr>
        <p:spPr>
          <a:xfrm>
            <a:off x="6588225" y="5746027"/>
            <a:ext cx="1310073" cy="23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3"/>
            <a:endCxn id="16" idx="1"/>
          </p:cNvCxnSpPr>
          <p:nvPr/>
        </p:nvCxnSpPr>
        <p:spPr>
          <a:xfrm>
            <a:off x="911916" y="3471152"/>
            <a:ext cx="368612" cy="4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3"/>
            <a:endCxn id="15" idx="2"/>
          </p:cNvCxnSpPr>
          <p:nvPr/>
        </p:nvCxnSpPr>
        <p:spPr>
          <a:xfrm flipV="1">
            <a:off x="2183155" y="3471154"/>
            <a:ext cx="623218" cy="41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250" y="4173469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Java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79133" y="4173469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JDBC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86940" y="-27927"/>
            <a:ext cx="79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Driver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99382" y="6378211"/>
            <a:ext cx="79378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Driver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75274" y="-27384"/>
            <a:ext cx="126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Database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20317" y="6378211"/>
            <a:ext cx="128953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Database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60135" y="-27384"/>
            <a:ext cx="64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24909" y="6392229"/>
            <a:ext cx="64759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82883" y="3184892"/>
            <a:ext cx="16893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Driver Manager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8926" y="2498181"/>
            <a:ext cx="5760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You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39376" y="1708805"/>
            <a:ext cx="228911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Your </a:t>
            </a:r>
          </a:p>
          <a:p>
            <a:pPr algn="ctr"/>
            <a:r>
              <a:rPr lang="en-US" sz="1801" b="1" dirty="0"/>
              <a:t>Girlfriend </a:t>
            </a:r>
          </a:p>
          <a:p>
            <a:pPr algn="ctr"/>
            <a:r>
              <a:rPr lang="en-US" sz="1801" b="1" dirty="0"/>
              <a:t>Or Boyfriend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52791" y="4154402"/>
            <a:ext cx="228911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Your </a:t>
            </a:r>
          </a:p>
          <a:p>
            <a:pPr algn="ctr"/>
            <a:r>
              <a:rPr lang="en-US" sz="1801" b="1" dirty="0"/>
              <a:t>Another Girlfriend </a:t>
            </a:r>
          </a:p>
          <a:p>
            <a:pPr algn="ctr"/>
            <a:r>
              <a:rPr lang="en-US" sz="1801" b="1" dirty="0"/>
              <a:t>Or Boyfriend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11917" y="2373508"/>
            <a:ext cx="194571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Multi SIM Supported Mobile</a:t>
            </a:r>
          </a:p>
        </p:txBody>
      </p:sp>
    </p:spTree>
    <p:extLst>
      <p:ext uri="{BB962C8B-B14F-4D97-AF65-F5344CB8AC3E}">
        <p14:creationId xmlns:p14="http://schemas.microsoft.com/office/powerpoint/2010/main" val="38461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120" y="960806"/>
            <a:ext cx="8583355" cy="178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2676" y="1113535"/>
            <a:ext cx="8748464" cy="1477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In case of Multi SIM Supported Mobiles, Mobile is capable of interacting with </a:t>
            </a:r>
            <a:r>
              <a:rPr lang="en-US" sz="1801" b="1" dirty="0">
                <a:solidFill>
                  <a:schemeClr val="tx2">
                    <a:lumMod val="75000"/>
                  </a:schemeClr>
                </a:solidFill>
              </a:rPr>
              <a:t>Multiple Operators </a:t>
            </a:r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simultaneously via the </a:t>
            </a:r>
            <a:r>
              <a:rPr lang="en-US" sz="1801" b="1" dirty="0">
                <a:solidFill>
                  <a:schemeClr val="tx2">
                    <a:lumMod val="75000"/>
                  </a:schemeClr>
                </a:solidFill>
              </a:rPr>
              <a:t>dedicated program </a:t>
            </a:r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which interacts with SIM</a:t>
            </a:r>
          </a:p>
          <a:p>
            <a:endParaRPr lang="en-US" sz="180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Similarly JDBC is capable of interacting with </a:t>
            </a:r>
            <a:r>
              <a:rPr lang="en-US" sz="1801" b="1" dirty="0">
                <a:solidFill>
                  <a:schemeClr val="tx2">
                    <a:lumMod val="75000"/>
                  </a:schemeClr>
                </a:solidFill>
              </a:rPr>
              <a:t>multiple DB’s </a:t>
            </a:r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simultaneously via </a:t>
            </a:r>
            <a:r>
              <a:rPr lang="en-US" sz="1801" b="1" dirty="0">
                <a:solidFill>
                  <a:schemeClr val="tx2">
                    <a:lumMod val="75000"/>
                  </a:schemeClr>
                </a:solidFill>
              </a:rPr>
              <a:t>Driver Manager</a:t>
            </a:r>
          </a:p>
        </p:txBody>
      </p:sp>
    </p:spTree>
    <p:extLst>
      <p:ext uri="{BB962C8B-B14F-4D97-AF65-F5344CB8AC3E}">
        <p14:creationId xmlns:p14="http://schemas.microsoft.com/office/powerpoint/2010/main" val="4103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>
            <a:off x="4827325" y="1515789"/>
            <a:ext cx="1481918" cy="833358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MySQL Driver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4827324" y="4024051"/>
            <a:ext cx="1575792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DB2 </a:t>
            </a:r>
          </a:p>
          <a:p>
            <a:pPr algn="ctr"/>
            <a:r>
              <a:rPr lang="en-US" sz="1801" dirty="0">
                <a:latin typeface="Book Antiqua" pitchFamily="18" charset="0"/>
              </a:rPr>
              <a:t>Driver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7585" y="2132338"/>
            <a:ext cx="1179262" cy="19203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JDBC API</a:t>
            </a:r>
            <a:endParaRPr lang="en-IN" sz="1801" b="1" dirty="0"/>
          </a:p>
        </p:txBody>
      </p:sp>
      <p:sp>
        <p:nvSpPr>
          <p:cNvPr id="11" name="Round Same Side Corner Rectangle 10"/>
          <p:cNvSpPr/>
          <p:nvPr/>
        </p:nvSpPr>
        <p:spPr>
          <a:xfrm rot="5400000">
            <a:off x="1415760" y="2768693"/>
            <a:ext cx="1920380" cy="647678"/>
          </a:xfrm>
          <a:prstGeom prst="round2Same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Driver Manager</a:t>
            </a:r>
            <a:endParaRPr lang="en-IN" sz="1801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8621" y="1878230"/>
            <a:ext cx="84510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MySQL</a:t>
            </a:r>
            <a:endParaRPr lang="en-IN" sz="1801" dirty="0"/>
          </a:p>
        </p:txBody>
      </p:sp>
      <p:sp>
        <p:nvSpPr>
          <p:cNvPr id="14" name="TextBox 13"/>
          <p:cNvSpPr txBox="1"/>
          <p:nvPr/>
        </p:nvSpPr>
        <p:spPr>
          <a:xfrm>
            <a:off x="8079474" y="4278035"/>
            <a:ext cx="56938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DB2</a:t>
            </a:r>
            <a:endParaRPr lang="en-IN" sz="1801" dirty="0"/>
          </a:p>
        </p:txBody>
      </p:sp>
      <p:cxnSp>
        <p:nvCxnSpPr>
          <p:cNvPr id="16" name="Elbow Connector 15"/>
          <p:cNvCxnSpPr>
            <a:stCxn id="11" idx="3"/>
            <a:endCxn id="7" idx="1"/>
          </p:cNvCxnSpPr>
          <p:nvPr/>
        </p:nvCxnSpPr>
        <p:spPr>
          <a:xfrm flipV="1">
            <a:off x="2699793" y="1932469"/>
            <a:ext cx="2127531" cy="116006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1" idx="3"/>
            <a:endCxn id="9" idx="1"/>
          </p:cNvCxnSpPr>
          <p:nvPr/>
        </p:nvCxnSpPr>
        <p:spPr>
          <a:xfrm>
            <a:off x="2699793" y="3092530"/>
            <a:ext cx="2127531" cy="124317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</p:cNvCxnSpPr>
          <p:nvPr/>
        </p:nvCxnSpPr>
        <p:spPr>
          <a:xfrm>
            <a:off x="6309242" y="1932469"/>
            <a:ext cx="1150859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</p:cNvCxnSpPr>
          <p:nvPr/>
        </p:nvCxnSpPr>
        <p:spPr>
          <a:xfrm>
            <a:off x="6403117" y="4335710"/>
            <a:ext cx="1283159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30473" y="2508097"/>
            <a:ext cx="22756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1" dirty="0"/>
              <a:t>com.mysql.jdbc.Driver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95634" y="4827617"/>
            <a:ext cx="274530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1" dirty="0"/>
              <a:t>com.ibm.db2.jcc.DB2Driver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9514" y="4183089"/>
            <a:ext cx="3600400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1" dirty="0"/>
              <a:t>Driver Manager class that is </a:t>
            </a:r>
            <a:r>
              <a:rPr lang="en-US" sz="1801" dirty="0"/>
              <a:t>part of JDBC API manages the different DB Drivers</a:t>
            </a:r>
          </a:p>
          <a:p>
            <a:endParaRPr lang="en-US" sz="1801" dirty="0"/>
          </a:p>
          <a:p>
            <a:r>
              <a:rPr lang="en-US" sz="1801" dirty="0"/>
              <a:t>It makes use of Driver class &amp; the DB URL to get the Connection from DB</a:t>
            </a:r>
            <a:endParaRPr lang="en-IN" sz="1801" dirty="0"/>
          </a:p>
        </p:txBody>
      </p:sp>
      <p:sp>
        <p:nvSpPr>
          <p:cNvPr id="23" name="TextBox 22"/>
          <p:cNvSpPr txBox="1"/>
          <p:nvPr/>
        </p:nvSpPr>
        <p:spPr>
          <a:xfrm>
            <a:off x="4801856" y="1120017"/>
            <a:ext cx="158889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1" dirty="0"/>
              <a:t>MySQL DB URL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1854" y="3652461"/>
            <a:ext cx="131318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1" dirty="0"/>
              <a:t>DB2 DB URL</a:t>
            </a:r>
          </a:p>
        </p:txBody>
      </p:sp>
      <p:sp>
        <p:nvSpPr>
          <p:cNvPr id="29" name="Flowchart: Magnetic Disk 28"/>
          <p:cNvSpPr/>
          <p:nvPr/>
        </p:nvSpPr>
        <p:spPr>
          <a:xfrm>
            <a:off x="7771121" y="3920231"/>
            <a:ext cx="1186092" cy="83095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Flowchart: Magnetic Disk 36"/>
          <p:cNvSpPr/>
          <p:nvPr/>
        </p:nvSpPr>
        <p:spPr>
          <a:xfrm>
            <a:off x="7724184" y="1515789"/>
            <a:ext cx="1186092" cy="83095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27035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1601" y="2564904"/>
            <a:ext cx="1656185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accent1">
                    <a:lumMod val="75000"/>
                  </a:schemeClr>
                </a:solidFill>
              </a:rPr>
              <a:t>Java / J2EE Platform</a:t>
            </a:r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2627785" y="3022104"/>
            <a:ext cx="2952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15816" y="2375775"/>
            <a:ext cx="136815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Connection Object</a:t>
            </a:r>
          </a:p>
        </p:txBody>
      </p:sp>
    </p:spTree>
    <p:extLst>
      <p:ext uri="{BB962C8B-B14F-4D97-AF65-F5344CB8AC3E}">
        <p14:creationId xmlns:p14="http://schemas.microsoft.com/office/powerpoint/2010/main" val="30868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11902" y="534282"/>
            <a:ext cx="20618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73795" y="525531"/>
            <a:ext cx="1347492" cy="181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21287" y="2338276"/>
            <a:ext cx="18002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13620" y="525530"/>
            <a:ext cx="1707868" cy="87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38769" y="534285"/>
            <a:ext cx="1774850" cy="17672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9554" y="2297320"/>
            <a:ext cx="180020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586" y="116632"/>
            <a:ext cx="175233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IT Requirements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888" y="2338280"/>
            <a:ext cx="2072042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No. of Engineers </a:t>
            </a:r>
          </a:p>
          <a:p>
            <a:r>
              <a:rPr lang="en-US" sz="1801" b="1" dirty="0"/>
              <a:t>passed out per year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36580" y="1199237"/>
            <a:ext cx="142795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1990 to 1999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564410" y="1185358"/>
            <a:ext cx="169071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2006 to till date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3307175"/>
            <a:ext cx="6420540" cy="1477969"/>
          </a:xfrm>
          <a:prstGeom prst="rect">
            <a:avLst/>
          </a:prstGeom>
          <a:noFill/>
          <a:ln>
            <a:solidFill>
              <a:schemeClr val="accent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sz="1801" dirty="0"/>
              <a:t>Few reasons why there is decrease in No. of IT Openings</a:t>
            </a:r>
          </a:p>
          <a:p>
            <a:r>
              <a:rPr lang="en-US" sz="1801" dirty="0"/>
              <a:t>1. Outsourcing countries polices got changed</a:t>
            </a:r>
          </a:p>
          <a:p>
            <a:r>
              <a:rPr lang="en-US" sz="1801" dirty="0"/>
              <a:t>2. Increase in the cost in India (real estate, salary expectation etc.,)</a:t>
            </a:r>
          </a:p>
          <a:p>
            <a:r>
              <a:rPr lang="en-US" sz="1801" dirty="0"/>
              <a:t>3. Increase in competition (company wise &amp; engineers wise)</a:t>
            </a:r>
          </a:p>
          <a:p>
            <a:r>
              <a:rPr lang="en-US" sz="1801" dirty="0"/>
              <a:t>4. Competition from other countries ex: China, Philippines</a:t>
            </a:r>
          </a:p>
        </p:txBody>
      </p:sp>
    </p:spTree>
    <p:extLst>
      <p:ext uri="{BB962C8B-B14F-4D97-AF65-F5344CB8AC3E}">
        <p14:creationId xmlns:p14="http://schemas.microsoft.com/office/powerpoint/2010/main" val="10738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barneypaytesiii.zapto.org/icons/radioT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84" y="1608454"/>
            <a:ext cx="1152128" cy="13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7117" y="2901473"/>
            <a:ext cx="185046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Mobile Operator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843" y="1661066"/>
            <a:ext cx="1245705" cy="1245705"/>
          </a:xfrm>
          <a:prstGeom prst="rect">
            <a:avLst/>
          </a:prstGeom>
        </p:spPr>
      </p:pic>
      <p:pic>
        <p:nvPicPr>
          <p:cNvPr id="16" name="Picture 6" descr="http://3.bp.blogspot.com/_HCtOA7YfPJM/SsDcJVnbN4I/AAAAAAAAARE/Yp0xWaOycrU/s320/mobile_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60" y="170785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" y="1662552"/>
            <a:ext cx="1245705" cy="1245705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3"/>
            <a:endCxn id="16" idx="1"/>
          </p:cNvCxnSpPr>
          <p:nvPr/>
        </p:nvCxnSpPr>
        <p:spPr>
          <a:xfrm flipV="1">
            <a:off x="1249076" y="2283916"/>
            <a:ext cx="1065986" cy="1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10" idx="1"/>
          </p:cNvCxnSpPr>
          <p:nvPr/>
        </p:nvCxnSpPr>
        <p:spPr>
          <a:xfrm>
            <a:off x="6298414" y="2283916"/>
            <a:ext cx="15864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3"/>
            <a:endCxn id="4" idx="1"/>
          </p:cNvCxnSpPr>
          <p:nvPr/>
        </p:nvCxnSpPr>
        <p:spPr>
          <a:xfrm>
            <a:off x="3467189" y="2283916"/>
            <a:ext cx="1679099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8190" y="2959379"/>
            <a:ext cx="5760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You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59254" y="2912399"/>
            <a:ext cx="228911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Your </a:t>
            </a:r>
          </a:p>
          <a:p>
            <a:pPr algn="ctr"/>
            <a:r>
              <a:rPr lang="en-US" sz="1801" b="1" dirty="0"/>
              <a:t>Girlfriend </a:t>
            </a:r>
          </a:p>
          <a:p>
            <a:pPr algn="ctr"/>
            <a:r>
              <a:rPr lang="en-US" sz="1801" b="1" dirty="0"/>
              <a:t>Or Boyfriend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8191" y="4005064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Java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80011" y="4005064"/>
            <a:ext cx="64759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</a:t>
            </a:r>
          </a:p>
        </p:txBody>
      </p:sp>
      <p:cxnSp>
        <p:nvCxnSpPr>
          <p:cNvPr id="47" name="Straight Arrow Connector 46"/>
          <p:cNvCxnSpPr>
            <a:stCxn id="41" idx="3"/>
            <a:endCxn id="45" idx="1"/>
          </p:cNvCxnSpPr>
          <p:nvPr/>
        </p:nvCxnSpPr>
        <p:spPr>
          <a:xfrm>
            <a:off x="1043609" y="4189794"/>
            <a:ext cx="71364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93472" y="3783668"/>
            <a:ext cx="24265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Connection Java Object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717" y="1154453"/>
            <a:ext cx="879235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Once Mobile connection get established both the parties can communicate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6821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069092" y="60187"/>
            <a:ext cx="3176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No. of Rows Affected Count </a:t>
            </a: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000" b="1" dirty="0">
                <a:solidFill>
                  <a:srgbClr val="C00000"/>
                </a:solidFill>
              </a:rPr>
              <a:t>in the form of Integer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8120" y="1215174"/>
            <a:ext cx="3150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DB Results</a:t>
            </a: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</a:rPr>
              <a:t>Result in the form of Table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59733" y="2071782"/>
            <a:ext cx="439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JDBC </a:t>
            </a:r>
            <a:r>
              <a:rPr lang="en-US" sz="3600" b="1" u="sng" dirty="0"/>
              <a:t>Statements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51" y="3274211"/>
            <a:ext cx="442390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1. Statement  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    (for </a:t>
            </a:r>
            <a:r>
              <a:rPr lang="en-US" sz="2200" b="1" dirty="0">
                <a:solidFill>
                  <a:srgbClr val="C00000"/>
                </a:solidFill>
              </a:rPr>
              <a:t>Static SQL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Queries)</a:t>
            </a:r>
          </a:p>
          <a:p>
            <a:endParaRPr lang="en-US" sz="2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2. PreparedStatement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     (for </a:t>
            </a:r>
            <a:r>
              <a:rPr lang="en-US" sz="2200" b="1" dirty="0">
                <a:solidFill>
                  <a:srgbClr val="C00000"/>
                </a:solidFill>
              </a:rPr>
              <a:t>Dynamic SQL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Queries)</a:t>
            </a:r>
          </a:p>
          <a:p>
            <a:endParaRPr lang="en-US" sz="2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3. CallableStatement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     (for executing </a:t>
            </a:r>
            <a:r>
              <a:rPr lang="en-US" sz="2200" b="1" dirty="0">
                <a:solidFill>
                  <a:srgbClr val="C00000"/>
                </a:solidFill>
              </a:rPr>
              <a:t>Stored Procedures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4325413" y="3111757"/>
            <a:ext cx="339901" cy="319756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TextBox 20"/>
          <p:cNvSpPr txBox="1"/>
          <p:nvPr/>
        </p:nvSpPr>
        <p:spPr>
          <a:xfrm>
            <a:off x="4716016" y="3274211"/>
            <a:ext cx="432137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1. int executeUpdate()  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    (</a:t>
            </a:r>
            <a:r>
              <a:rPr lang="en-US" sz="2200" b="1" dirty="0">
                <a:solidFill>
                  <a:srgbClr val="C00000"/>
                </a:solidFill>
              </a:rPr>
              <a:t>Other than Select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SQL Queries)</a:t>
            </a:r>
          </a:p>
          <a:p>
            <a:endParaRPr lang="en-US" sz="2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2. ResultSet executeQuery()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     (</a:t>
            </a:r>
            <a:r>
              <a:rPr lang="en-US" sz="2200" b="1" dirty="0">
                <a:solidFill>
                  <a:srgbClr val="C00000"/>
                </a:solidFill>
              </a:rPr>
              <a:t>ONLY for Select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SQL Queries)</a:t>
            </a:r>
          </a:p>
          <a:p>
            <a:endParaRPr lang="en-US" sz="2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3. Boolean execute()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     (</a:t>
            </a:r>
            <a:r>
              <a:rPr lang="en-US" sz="2200" b="1" dirty="0">
                <a:solidFill>
                  <a:srgbClr val="C00000"/>
                </a:solidFill>
              </a:rPr>
              <a:t>Any SQL Query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including Select)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3379631" y="471737"/>
            <a:ext cx="1403090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3" name="TextBox 12"/>
          <p:cNvSpPr txBox="1"/>
          <p:nvPr/>
        </p:nvSpPr>
        <p:spPr>
          <a:xfrm>
            <a:off x="3542182" y="961855"/>
            <a:ext cx="107959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Database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-43542" y="107715"/>
            <a:ext cx="21082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Other than Select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SQL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Queries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-43543" y="1215174"/>
            <a:ext cx="21082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Only Select 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SQL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Queries</a:t>
            </a:r>
            <a:endParaRPr lang="en-US" sz="2000" dirty="0"/>
          </a:p>
        </p:txBody>
      </p:sp>
      <p:cxnSp>
        <p:nvCxnSpPr>
          <p:cNvPr id="7" name="Elbow Connector 6"/>
          <p:cNvCxnSpPr>
            <a:stCxn id="15" idx="3"/>
          </p:cNvCxnSpPr>
          <p:nvPr/>
        </p:nvCxnSpPr>
        <p:spPr>
          <a:xfrm flipV="1">
            <a:off x="2064726" y="1215175"/>
            <a:ext cx="1314905" cy="3539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" idx="3"/>
          </p:cNvCxnSpPr>
          <p:nvPr/>
        </p:nvCxnSpPr>
        <p:spPr>
          <a:xfrm>
            <a:off x="2064727" y="461658"/>
            <a:ext cx="1314904" cy="3750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4782721" y="431008"/>
            <a:ext cx="1329913" cy="40570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4782721" y="1215174"/>
            <a:ext cx="1446025" cy="35394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827586" y="718798"/>
            <a:ext cx="1512169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accent1">
                    <a:lumMod val="75000"/>
                  </a:schemeClr>
                </a:solidFill>
              </a:rPr>
              <a:t>SQL </a:t>
            </a:r>
          </a:p>
          <a:p>
            <a:pPr algn="ctr"/>
            <a:r>
              <a:rPr lang="en-US" sz="1801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cxnSp>
        <p:nvCxnSpPr>
          <p:cNvPr id="3" name="Elbow Connector 2"/>
          <p:cNvCxnSpPr>
            <a:stCxn id="12" idx="3"/>
          </p:cNvCxnSpPr>
          <p:nvPr/>
        </p:nvCxnSpPr>
        <p:spPr>
          <a:xfrm flipV="1">
            <a:off x="2339752" y="430767"/>
            <a:ext cx="1656185" cy="6480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2" idx="3"/>
          </p:cNvCxnSpPr>
          <p:nvPr/>
        </p:nvCxnSpPr>
        <p:spPr>
          <a:xfrm>
            <a:off x="2339752" y="1078836"/>
            <a:ext cx="1656185" cy="5760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55977" y="107603"/>
            <a:ext cx="2877198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No. of Rows Affected Count </a:t>
            </a:r>
          </a:p>
          <a:p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801" b="1" dirty="0">
                <a:solidFill>
                  <a:srgbClr val="C00000"/>
                </a:solidFill>
              </a:rPr>
              <a:t>Other than Select </a:t>
            </a:r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Queries)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6717" y="1331738"/>
            <a:ext cx="258936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DB Results</a:t>
            </a:r>
          </a:p>
          <a:p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801" b="1" dirty="0">
                <a:solidFill>
                  <a:srgbClr val="C00000"/>
                </a:solidFill>
              </a:rPr>
              <a:t>ONLY for Select </a:t>
            </a:r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Queries)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59733" y="2071782"/>
            <a:ext cx="439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JDBC Statements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51" y="3274211"/>
            <a:ext cx="403520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1. Statement  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(for </a:t>
            </a:r>
            <a:r>
              <a:rPr lang="en-US" sz="2000" b="1" dirty="0">
                <a:solidFill>
                  <a:srgbClr val="C00000"/>
                </a:solidFill>
              </a:rPr>
              <a:t>Static SQL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Queries)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2. PreparedStatement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 (for </a:t>
            </a:r>
            <a:r>
              <a:rPr lang="en-US" sz="2000" b="1" dirty="0">
                <a:solidFill>
                  <a:srgbClr val="C00000"/>
                </a:solidFill>
              </a:rPr>
              <a:t>Dynamic SQL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Queries)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3. CallableStatement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 (for executing </a:t>
            </a:r>
            <a:r>
              <a:rPr lang="en-US" sz="2000" b="1" dirty="0">
                <a:solidFill>
                  <a:srgbClr val="C00000"/>
                </a:solidFill>
              </a:rPr>
              <a:t>Stored Procedures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4064162" y="3111757"/>
            <a:ext cx="337774" cy="287945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TextBox 20"/>
          <p:cNvSpPr txBox="1"/>
          <p:nvPr/>
        </p:nvSpPr>
        <p:spPr>
          <a:xfrm>
            <a:off x="4716016" y="3274211"/>
            <a:ext cx="394826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1. int executeUpdate()  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(</a:t>
            </a:r>
            <a:r>
              <a:rPr lang="en-US" sz="2000" b="1" dirty="0">
                <a:solidFill>
                  <a:srgbClr val="C00000"/>
                </a:solidFill>
              </a:rPr>
              <a:t>Other than Select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SQL Queries)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2. ResultSet executeQuery()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 (</a:t>
            </a:r>
            <a:r>
              <a:rPr lang="en-US" sz="2000" b="1" dirty="0">
                <a:solidFill>
                  <a:srgbClr val="C00000"/>
                </a:solidFill>
              </a:rPr>
              <a:t>ONLY for Select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SQL Queries)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3. Boolean execute()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 (</a:t>
            </a:r>
            <a:r>
              <a:rPr lang="en-US" sz="2000" b="1" dirty="0">
                <a:solidFill>
                  <a:srgbClr val="C00000"/>
                </a:solidFill>
              </a:rPr>
              <a:t>Any SQL Query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including Select)</a:t>
            </a:r>
          </a:p>
        </p:txBody>
      </p:sp>
    </p:spTree>
    <p:extLst>
      <p:ext uri="{BB962C8B-B14F-4D97-AF65-F5344CB8AC3E}">
        <p14:creationId xmlns:p14="http://schemas.microsoft.com/office/powerpoint/2010/main" val="16887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5578" y="557972"/>
            <a:ext cx="1296144" cy="24389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accent1">
                    <a:lumMod val="75000"/>
                  </a:schemeClr>
                </a:solidFill>
              </a:rPr>
              <a:t>JDBC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35897" y="548680"/>
            <a:ext cx="20882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Begin Transaction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0281" y="1592795"/>
            <a:ext cx="46038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en-IN" sz="1801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7308306" y="557972"/>
            <a:ext cx="1330108" cy="243898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1721" y="918012"/>
            <a:ext cx="5256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2555780" y="548683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1</a:t>
            </a:r>
            <a:endParaRPr lang="en-IN" sz="1801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35898" y="1084094"/>
            <a:ext cx="345300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Issue One / More SQL Queries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55099" y="1453427"/>
            <a:ext cx="5256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2555780" y="1084096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2</a:t>
            </a:r>
            <a:endParaRPr lang="en-IN" sz="1801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46168" y="1782414"/>
            <a:ext cx="345300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Commit the Transaction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65369" y="2151747"/>
            <a:ext cx="5256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2555778" y="2180116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1" b="1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35898" y="2553602"/>
            <a:ext cx="345300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Rollback the Transaction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65369" y="2549444"/>
            <a:ext cx="5256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5579" y="3356994"/>
            <a:ext cx="7704855" cy="2586477"/>
          </a:xfrm>
          <a:prstGeom prst="rect">
            <a:avLst/>
          </a:prstGeom>
          <a:noFill/>
          <a:ln>
            <a:solidFill>
              <a:schemeClr val="accent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Incase of transaction DB Server keeps all the SQL Queries in cache. </a:t>
            </a:r>
          </a:p>
          <a:p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It does not executes directly on the tables instead it waits for further instruction from the program.</a:t>
            </a:r>
          </a:p>
          <a:p>
            <a:pPr marL="285753" indent="-285753">
              <a:buFont typeface="Wingdings"/>
              <a:buChar char="Ø"/>
            </a:pPr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If program gives “commit” instruction then DB server make the permanent changes on the corresponding tables</a:t>
            </a:r>
          </a:p>
          <a:p>
            <a:pPr marL="285753" indent="-285753">
              <a:buFont typeface="Wingdings"/>
              <a:buChar char="Ø"/>
            </a:pPr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If program gives “rollback” instruction then DB server just ignores the queries present in the cache</a:t>
            </a:r>
          </a:p>
          <a:p>
            <a:pPr marL="285753" indent="-285753">
              <a:buFont typeface="Wingdings"/>
              <a:buChar char="Ø"/>
            </a:pPr>
            <a:endParaRPr lang="en-US" sz="180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91639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93" y="2974385"/>
            <a:ext cx="864096" cy="864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718" y="2423857"/>
            <a:ext cx="799947" cy="820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497" y="2395768"/>
            <a:ext cx="799947" cy="8202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42" y="3344117"/>
            <a:ext cx="799947" cy="8202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7" y="2135236"/>
            <a:ext cx="864096" cy="8640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5" y="2949841"/>
            <a:ext cx="864096" cy="8640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71" y="1996172"/>
            <a:ext cx="864096" cy="864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21" y="2656858"/>
            <a:ext cx="864096" cy="8640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30" y="3545498"/>
            <a:ext cx="864096" cy="8640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64" y="2624344"/>
            <a:ext cx="864096" cy="8640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64" y="229651"/>
            <a:ext cx="864096" cy="864096"/>
          </a:xfrm>
          <a:prstGeom prst="rect">
            <a:avLst/>
          </a:prstGeom>
        </p:spPr>
      </p:pic>
      <p:sp>
        <p:nvSpPr>
          <p:cNvPr id="17" name="Cloud 16"/>
          <p:cNvSpPr/>
          <p:nvPr/>
        </p:nvSpPr>
        <p:spPr>
          <a:xfrm>
            <a:off x="6400799" y="1996174"/>
            <a:ext cx="2635289" cy="2620011"/>
          </a:xfrm>
          <a:prstGeom prst="cloud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8" name="Cloud 17"/>
          <p:cNvSpPr/>
          <p:nvPr/>
        </p:nvSpPr>
        <p:spPr>
          <a:xfrm>
            <a:off x="152402" y="1734359"/>
            <a:ext cx="2655913" cy="3062795"/>
          </a:xfrm>
          <a:prstGeom prst="cloud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0" name="Curved Connector 19"/>
          <p:cNvCxnSpPr>
            <a:stCxn id="18" idx="3"/>
            <a:endCxn id="16" idx="1"/>
          </p:cNvCxnSpPr>
          <p:nvPr/>
        </p:nvCxnSpPr>
        <p:spPr>
          <a:xfrm rot="5400000" flipH="1" flipV="1">
            <a:off x="2204522" y="-62465"/>
            <a:ext cx="1247777" cy="269610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6" idx="3"/>
            <a:endCxn id="17" idx="3"/>
          </p:cNvCxnSpPr>
          <p:nvPr/>
        </p:nvCxnSpPr>
        <p:spPr>
          <a:xfrm>
            <a:off x="5040562" y="661699"/>
            <a:ext cx="2677883" cy="148427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2406" y="4890259"/>
            <a:ext cx="328968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Students of College</a:t>
            </a:r>
          </a:p>
          <a:p>
            <a:r>
              <a:rPr lang="en-US" sz="1801" dirty="0"/>
              <a:t>Example, Students Strength : </a:t>
            </a:r>
            <a:r>
              <a:rPr lang="en-US" sz="1801" b="1" dirty="0"/>
              <a:t>100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81253" y="4797155"/>
            <a:ext cx="2252924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College Computer Lab</a:t>
            </a:r>
          </a:p>
          <a:p>
            <a:r>
              <a:rPr lang="en-US" sz="1801" dirty="0"/>
              <a:t>No. of Computers : </a:t>
            </a:r>
            <a:r>
              <a:rPr lang="en-US" sz="1801" b="1" dirty="0"/>
              <a:t>20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16512" y="1132280"/>
            <a:ext cx="148790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Lab Instructor</a:t>
            </a:r>
            <a:endParaRPr lang="en-US" sz="1801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52403" y="5536589"/>
            <a:ext cx="3633815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Java Programs</a:t>
            </a:r>
          </a:p>
          <a:p>
            <a:r>
              <a:rPr lang="en-US" sz="1801" b="1" dirty="0">
                <a:solidFill>
                  <a:srgbClr val="C00000"/>
                </a:solidFill>
              </a:rPr>
              <a:t>Example, No. of Java Programs : 100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1207" y="5491160"/>
            <a:ext cx="309251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Connection Pool</a:t>
            </a:r>
          </a:p>
          <a:p>
            <a:r>
              <a:rPr lang="en-US" sz="1801" b="1" dirty="0">
                <a:solidFill>
                  <a:srgbClr val="C00000"/>
                </a:solidFill>
              </a:rPr>
              <a:t>No. of Connection Objects : 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5422" y="1388042"/>
            <a:ext cx="265989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Connection Pool Manager</a:t>
            </a:r>
          </a:p>
        </p:txBody>
      </p:sp>
    </p:spTree>
    <p:extLst>
      <p:ext uri="{BB962C8B-B14F-4D97-AF65-F5344CB8AC3E}">
        <p14:creationId xmlns:p14="http://schemas.microsoft.com/office/powerpoint/2010/main" val="1872159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15617" y="1124744"/>
            <a:ext cx="129614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Valid Data</a:t>
            </a: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1763689" y="5486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07605" y="2713238"/>
            <a:ext cx="1512169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Valid Credentials</a:t>
            </a:r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1763689" y="2039146"/>
            <a:ext cx="0" cy="674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2411760" y="158194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2519773" y="3170438"/>
            <a:ext cx="16201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</p:cNvCxnSpPr>
          <p:nvPr/>
        </p:nvCxnSpPr>
        <p:spPr>
          <a:xfrm>
            <a:off x="1763689" y="3627641"/>
            <a:ext cx="0" cy="809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4391982" y="1343347"/>
            <a:ext cx="360041" cy="20882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TextBox 18"/>
          <p:cNvSpPr txBox="1"/>
          <p:nvPr/>
        </p:nvSpPr>
        <p:spPr>
          <a:xfrm>
            <a:off x="5099526" y="2202795"/>
            <a:ext cx="305301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Invalid User Name / Password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377" y="4651848"/>
            <a:ext cx="288983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Valid User Name / Password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115" y="125722"/>
            <a:ext cx="29755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 Number &amp; Password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9634" y="1194356"/>
            <a:ext cx="46038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5666" y="2830977"/>
            <a:ext cx="46038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85577" y="2191524"/>
            <a:ext cx="49481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85577" y="3847709"/>
            <a:ext cx="49481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771087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65341" y="1128447"/>
            <a:ext cx="1296144" cy="648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Valid Data</a:t>
            </a: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2913412" y="768408"/>
            <a:ext cx="0" cy="360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157330" y="2429323"/>
            <a:ext cx="1512169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Valid Credentials</a:t>
            </a:r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2913412" y="1776520"/>
            <a:ext cx="0" cy="65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3561484" y="1452483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3669498" y="2789361"/>
            <a:ext cx="16201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26" idx="0"/>
          </p:cNvCxnSpPr>
          <p:nvPr/>
        </p:nvCxnSpPr>
        <p:spPr>
          <a:xfrm>
            <a:off x="2913412" y="3149405"/>
            <a:ext cx="0" cy="714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5541705" y="1166932"/>
            <a:ext cx="360041" cy="18225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TextBox 18"/>
          <p:cNvSpPr txBox="1"/>
          <p:nvPr/>
        </p:nvSpPr>
        <p:spPr>
          <a:xfrm>
            <a:off x="6058699" y="1893539"/>
            <a:ext cx="305301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Invalid User Name / Password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3074" y="5363924"/>
            <a:ext cx="225920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Welcome Admin User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28839" y="417455"/>
            <a:ext cx="29755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 Number &amp; Password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79358" y="1128445"/>
            <a:ext cx="46038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95388" y="2352582"/>
            <a:ext cx="46038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35300" y="1893539"/>
            <a:ext cx="49481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35300" y="3317172"/>
            <a:ext cx="49481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265341" y="3863882"/>
            <a:ext cx="1296144" cy="5083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Is Admin ?</a:t>
            </a:r>
          </a:p>
        </p:txBody>
      </p:sp>
      <p:cxnSp>
        <p:nvCxnSpPr>
          <p:cNvPr id="45" name="Elbow Connector 44"/>
          <p:cNvCxnSpPr>
            <a:stCxn id="26" idx="1"/>
          </p:cNvCxnSpPr>
          <p:nvPr/>
        </p:nvCxnSpPr>
        <p:spPr>
          <a:xfrm rot="10800000" flipV="1">
            <a:off x="1270165" y="4118068"/>
            <a:ext cx="995177" cy="11139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6" idx="3"/>
          </p:cNvCxnSpPr>
          <p:nvPr/>
        </p:nvCxnSpPr>
        <p:spPr>
          <a:xfrm>
            <a:off x="3561486" y="4118068"/>
            <a:ext cx="1094286" cy="11139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69495" y="5329771"/>
            <a:ext cx="23441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Welcome Normal User</a:t>
            </a:r>
          </a:p>
        </p:txBody>
      </p:sp>
    </p:spTree>
    <p:extLst>
      <p:ext uri="{BB962C8B-B14F-4D97-AF65-F5344CB8AC3E}">
        <p14:creationId xmlns:p14="http://schemas.microsoft.com/office/powerpoint/2010/main" val="406167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72321383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5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1" y="162609"/>
            <a:ext cx="1368153" cy="50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Client </a:t>
            </a:r>
            <a:r>
              <a:rPr lang="en-US" sz="1801" b="1" dirty="0" smtClean="0"/>
              <a:t>Tier</a:t>
            </a:r>
            <a:endParaRPr lang="en-US" sz="1801" b="1" dirty="0"/>
          </a:p>
        </p:txBody>
      </p:sp>
      <p:sp>
        <p:nvSpPr>
          <p:cNvPr id="6" name="Rectangle 5"/>
          <p:cNvSpPr/>
          <p:nvPr/>
        </p:nvSpPr>
        <p:spPr>
          <a:xfrm>
            <a:off x="3239854" y="162609"/>
            <a:ext cx="2052226" cy="50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Business </a:t>
            </a:r>
            <a:r>
              <a:rPr lang="en-US" sz="1801" b="1" dirty="0" smtClean="0"/>
              <a:t>Logic Tier</a:t>
            </a:r>
            <a:endParaRPr lang="en-US" sz="1801" b="1" dirty="0"/>
          </a:p>
        </p:txBody>
      </p:sp>
      <p:sp>
        <p:nvSpPr>
          <p:cNvPr id="7" name="Rectangle 6"/>
          <p:cNvSpPr/>
          <p:nvPr/>
        </p:nvSpPr>
        <p:spPr>
          <a:xfrm>
            <a:off x="7398458" y="162609"/>
            <a:ext cx="1584176" cy="50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 smtClean="0"/>
              <a:t>Data Tier</a:t>
            </a:r>
            <a:endParaRPr lang="en-US" sz="1801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9783" y="3340645"/>
            <a:ext cx="1272849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 smtClean="0"/>
              <a:t>Browser</a:t>
            </a:r>
          </a:p>
          <a:p>
            <a:r>
              <a:rPr lang="en-US" sz="1801" b="1" dirty="0" smtClean="0"/>
              <a:t>Application</a:t>
            </a:r>
            <a:endParaRPr lang="en-US" sz="1801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987824" y="1481274"/>
            <a:ext cx="2304256" cy="4464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r>
              <a:rPr lang="en-US" sz="1801" dirty="0" smtClean="0"/>
              <a:t>  </a:t>
            </a:r>
            <a:r>
              <a:rPr lang="en-US" sz="1801" b="1" dirty="0" smtClean="0"/>
              <a:t>Web </a:t>
            </a:r>
            <a:r>
              <a:rPr lang="en-US" sz="1801" b="1" dirty="0"/>
              <a:t>Application </a:t>
            </a:r>
            <a:r>
              <a:rPr lang="en-US" sz="1801" dirty="0"/>
              <a:t>D</a:t>
            </a:r>
            <a:r>
              <a:rPr lang="en-US" sz="1801" dirty="0" smtClean="0"/>
              <a:t>eveloped using </a:t>
            </a:r>
            <a:r>
              <a:rPr lang="en-US" sz="1801" dirty="0"/>
              <a:t>J2EE API’s such as</a:t>
            </a:r>
          </a:p>
          <a:p>
            <a:pPr marL="800110" lvl="1" indent="-342904">
              <a:buAutoNum type="arabicPeriod"/>
            </a:pPr>
            <a:r>
              <a:rPr lang="en-US" sz="1801" dirty="0"/>
              <a:t>JDBC</a:t>
            </a:r>
          </a:p>
          <a:p>
            <a:pPr marL="800110" lvl="1" indent="-342904">
              <a:buAutoNum type="arabicPeriod"/>
            </a:pPr>
            <a:r>
              <a:rPr lang="en-US" sz="1801" dirty="0"/>
              <a:t>Servlets</a:t>
            </a:r>
          </a:p>
          <a:p>
            <a:pPr marL="800110" lvl="1" indent="-342904">
              <a:buAutoNum type="arabicPeriod"/>
            </a:pPr>
            <a:r>
              <a:rPr lang="en-US" sz="1801" dirty="0"/>
              <a:t>JSP</a:t>
            </a:r>
          </a:p>
          <a:p>
            <a:pPr marL="800110" lvl="1" indent="-342904">
              <a:buAutoNum type="arabicPeriod"/>
            </a:pPr>
            <a:r>
              <a:rPr lang="en-US" sz="1801" dirty="0"/>
              <a:t>Java Mail</a:t>
            </a:r>
          </a:p>
          <a:p>
            <a:pPr marL="800110" lvl="1" indent="-342904">
              <a:buAutoNum type="arabicPeriod"/>
            </a:pPr>
            <a:r>
              <a:rPr lang="en-US" sz="1801" dirty="0"/>
              <a:t>etc.,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186" y="936567"/>
            <a:ext cx="819049" cy="155238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33911" y="1539113"/>
            <a:ext cx="1193339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Computer </a:t>
            </a:r>
          </a:p>
          <a:p>
            <a:pPr algn="ctr"/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OR</a:t>
            </a:r>
          </a:p>
          <a:p>
            <a:pPr algn="ctr"/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77442" y="1390391"/>
            <a:ext cx="2144521" cy="45553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028" y="983022"/>
            <a:ext cx="819049" cy="1552380"/>
          </a:xfrm>
          <a:prstGeom prst="rect">
            <a:avLst/>
          </a:prstGeom>
        </p:spPr>
      </p:pic>
      <p:sp>
        <p:nvSpPr>
          <p:cNvPr id="13" name="Flowchart: Magnetic Disk 12"/>
          <p:cNvSpPr/>
          <p:nvPr/>
        </p:nvSpPr>
        <p:spPr>
          <a:xfrm>
            <a:off x="7093465" y="3266651"/>
            <a:ext cx="1728192" cy="117029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4" name="TextBox 13"/>
          <p:cNvSpPr txBox="1"/>
          <p:nvPr/>
        </p:nvSpPr>
        <p:spPr>
          <a:xfrm>
            <a:off x="7408871" y="3722463"/>
            <a:ext cx="1272848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 smtClean="0"/>
              <a:t>RDBMS </a:t>
            </a:r>
          </a:p>
          <a:p>
            <a:pPr algn="ctr"/>
            <a:r>
              <a:rPr lang="en-US" sz="1801" b="1" dirty="0" smtClean="0"/>
              <a:t>Application</a:t>
            </a:r>
            <a:endParaRPr lang="en-US" sz="1801" b="1" dirty="0"/>
          </a:p>
        </p:txBody>
      </p:sp>
      <p:sp>
        <p:nvSpPr>
          <p:cNvPr id="2" name="Isosceles Triangle 1"/>
          <p:cNvSpPr/>
          <p:nvPr/>
        </p:nvSpPr>
        <p:spPr>
          <a:xfrm>
            <a:off x="101283" y="4261321"/>
            <a:ext cx="1630392" cy="28835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/>
          <p:cNvSpPr/>
          <p:nvPr/>
        </p:nvSpPr>
        <p:spPr>
          <a:xfrm>
            <a:off x="125572" y="3097685"/>
            <a:ext cx="1606103" cy="1153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TextBox 20"/>
          <p:cNvSpPr txBox="1"/>
          <p:nvPr/>
        </p:nvSpPr>
        <p:spPr>
          <a:xfrm>
            <a:off x="7092663" y="1481273"/>
            <a:ext cx="1193339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Computer </a:t>
            </a:r>
          </a:p>
          <a:p>
            <a:pPr algn="ctr"/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OR</a:t>
            </a:r>
          </a:p>
          <a:p>
            <a:pPr algn="ctr"/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6703" y="4681602"/>
            <a:ext cx="1193339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 smtClean="0">
                <a:solidFill>
                  <a:schemeClr val="accent3">
                    <a:lumMod val="50000"/>
                  </a:schemeClr>
                </a:solidFill>
              </a:rPr>
              <a:t>Our Own </a:t>
            </a:r>
          </a:p>
          <a:p>
            <a:pPr algn="ctr"/>
            <a:r>
              <a:rPr lang="en-US" sz="1801" b="1" dirty="0" smtClean="0">
                <a:solidFill>
                  <a:schemeClr val="accent3">
                    <a:lumMod val="50000"/>
                  </a:schemeClr>
                </a:solidFill>
              </a:rPr>
              <a:t>Computer </a:t>
            </a:r>
            <a:endParaRPr lang="en-US" sz="1801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051233" y="2806812"/>
            <a:ext cx="1428355" cy="2865195"/>
          </a:xfrm>
          <a:custGeom>
            <a:avLst/>
            <a:gdLst>
              <a:gd name="connsiteX0" fmla="*/ 959865 w 1384288"/>
              <a:gd name="connsiteY0" fmla="*/ 28854 h 2825135"/>
              <a:gd name="connsiteX1" fmla="*/ 840596 w 1384288"/>
              <a:gd name="connsiteY1" fmla="*/ 2349 h 2825135"/>
              <a:gd name="connsiteX2" fmla="*/ 655065 w 1384288"/>
              <a:gd name="connsiteY2" fmla="*/ 81862 h 2825135"/>
              <a:gd name="connsiteX3" fmla="*/ 549048 w 1384288"/>
              <a:gd name="connsiteY3" fmla="*/ 28854 h 2825135"/>
              <a:gd name="connsiteX4" fmla="*/ 456283 w 1384288"/>
              <a:gd name="connsiteY4" fmla="*/ 121619 h 2825135"/>
              <a:gd name="connsiteX5" fmla="*/ 337013 w 1384288"/>
              <a:gd name="connsiteY5" fmla="*/ 161375 h 2825135"/>
              <a:gd name="connsiteX6" fmla="*/ 310509 w 1384288"/>
              <a:gd name="connsiteY6" fmla="*/ 360158 h 2825135"/>
              <a:gd name="connsiteX7" fmla="*/ 124978 w 1384288"/>
              <a:gd name="connsiteY7" fmla="*/ 479427 h 2825135"/>
              <a:gd name="connsiteX8" fmla="*/ 111726 w 1384288"/>
              <a:gd name="connsiteY8" fmla="*/ 611949 h 2825135"/>
              <a:gd name="connsiteX9" fmla="*/ 5709 w 1384288"/>
              <a:gd name="connsiteY9" fmla="*/ 770975 h 2825135"/>
              <a:gd name="connsiteX10" fmla="*/ 18961 w 1384288"/>
              <a:gd name="connsiteY10" fmla="*/ 916749 h 2825135"/>
              <a:gd name="connsiteX11" fmla="*/ 58717 w 1384288"/>
              <a:gd name="connsiteY11" fmla="*/ 1115532 h 2825135"/>
              <a:gd name="connsiteX12" fmla="*/ 98474 w 1384288"/>
              <a:gd name="connsiteY12" fmla="*/ 1261306 h 2825135"/>
              <a:gd name="connsiteX13" fmla="*/ 58717 w 1384288"/>
              <a:gd name="connsiteY13" fmla="*/ 1592610 h 2825135"/>
              <a:gd name="connsiteX14" fmla="*/ 138230 w 1384288"/>
              <a:gd name="connsiteY14" fmla="*/ 1711880 h 2825135"/>
              <a:gd name="connsiteX15" fmla="*/ 138230 w 1384288"/>
              <a:gd name="connsiteY15" fmla="*/ 1844401 h 2825135"/>
              <a:gd name="connsiteX16" fmla="*/ 177987 w 1384288"/>
              <a:gd name="connsiteY16" fmla="*/ 1963671 h 2825135"/>
              <a:gd name="connsiteX17" fmla="*/ 297257 w 1384288"/>
              <a:gd name="connsiteY17" fmla="*/ 2122697 h 2825135"/>
              <a:gd name="connsiteX18" fmla="*/ 191239 w 1384288"/>
              <a:gd name="connsiteY18" fmla="*/ 2135949 h 2825135"/>
              <a:gd name="connsiteX19" fmla="*/ 244248 w 1384288"/>
              <a:gd name="connsiteY19" fmla="*/ 2347984 h 2825135"/>
              <a:gd name="connsiteX20" fmla="*/ 310509 w 1384288"/>
              <a:gd name="connsiteY20" fmla="*/ 2493758 h 2825135"/>
              <a:gd name="connsiteX21" fmla="*/ 416526 w 1384288"/>
              <a:gd name="connsiteY21" fmla="*/ 2560019 h 2825135"/>
              <a:gd name="connsiteX22" fmla="*/ 456283 w 1384288"/>
              <a:gd name="connsiteY22" fmla="*/ 2758801 h 2825135"/>
              <a:gd name="connsiteX23" fmla="*/ 562300 w 1384288"/>
              <a:gd name="connsiteY23" fmla="*/ 2785306 h 2825135"/>
              <a:gd name="connsiteX24" fmla="*/ 721326 w 1384288"/>
              <a:gd name="connsiteY24" fmla="*/ 2772054 h 2825135"/>
              <a:gd name="connsiteX25" fmla="*/ 946613 w 1384288"/>
              <a:gd name="connsiteY25" fmla="*/ 2825062 h 2825135"/>
              <a:gd name="connsiteX26" fmla="*/ 1132143 w 1384288"/>
              <a:gd name="connsiteY26" fmla="*/ 2758801 h 2825135"/>
              <a:gd name="connsiteX27" fmla="*/ 1344178 w 1384288"/>
              <a:gd name="connsiteY27" fmla="*/ 2758801 h 2825135"/>
              <a:gd name="connsiteX28" fmla="*/ 1383935 w 1384288"/>
              <a:gd name="connsiteY28" fmla="*/ 2679288 h 282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84288" h="2825135">
                <a:moveTo>
                  <a:pt x="959865" y="28854"/>
                </a:moveTo>
                <a:cubicBezTo>
                  <a:pt x="925630" y="11184"/>
                  <a:pt x="891396" y="-6486"/>
                  <a:pt x="840596" y="2349"/>
                </a:cubicBezTo>
                <a:cubicBezTo>
                  <a:pt x="789796" y="11184"/>
                  <a:pt x="703656" y="77444"/>
                  <a:pt x="655065" y="81862"/>
                </a:cubicBezTo>
                <a:cubicBezTo>
                  <a:pt x="606474" y="86280"/>
                  <a:pt x="582178" y="22228"/>
                  <a:pt x="549048" y="28854"/>
                </a:cubicBezTo>
                <a:cubicBezTo>
                  <a:pt x="515918" y="35480"/>
                  <a:pt x="491622" y="99532"/>
                  <a:pt x="456283" y="121619"/>
                </a:cubicBezTo>
                <a:cubicBezTo>
                  <a:pt x="420944" y="143706"/>
                  <a:pt x="361309" y="121619"/>
                  <a:pt x="337013" y="161375"/>
                </a:cubicBezTo>
                <a:cubicBezTo>
                  <a:pt x="312717" y="201131"/>
                  <a:pt x="345848" y="307149"/>
                  <a:pt x="310509" y="360158"/>
                </a:cubicBezTo>
                <a:cubicBezTo>
                  <a:pt x="275170" y="413167"/>
                  <a:pt x="158108" y="437462"/>
                  <a:pt x="124978" y="479427"/>
                </a:cubicBezTo>
                <a:cubicBezTo>
                  <a:pt x="91848" y="521392"/>
                  <a:pt x="131604" y="563358"/>
                  <a:pt x="111726" y="611949"/>
                </a:cubicBezTo>
                <a:cubicBezTo>
                  <a:pt x="91848" y="660540"/>
                  <a:pt x="21170" y="720175"/>
                  <a:pt x="5709" y="770975"/>
                </a:cubicBezTo>
                <a:cubicBezTo>
                  <a:pt x="-9752" y="821775"/>
                  <a:pt x="10126" y="859323"/>
                  <a:pt x="18961" y="916749"/>
                </a:cubicBezTo>
                <a:cubicBezTo>
                  <a:pt x="27796" y="974175"/>
                  <a:pt x="45465" y="1058106"/>
                  <a:pt x="58717" y="1115532"/>
                </a:cubicBezTo>
                <a:cubicBezTo>
                  <a:pt x="71969" y="1172958"/>
                  <a:pt x="98474" y="1181793"/>
                  <a:pt x="98474" y="1261306"/>
                </a:cubicBezTo>
                <a:cubicBezTo>
                  <a:pt x="98474" y="1340819"/>
                  <a:pt x="52091" y="1517514"/>
                  <a:pt x="58717" y="1592610"/>
                </a:cubicBezTo>
                <a:cubicBezTo>
                  <a:pt x="65343" y="1667706"/>
                  <a:pt x="124978" y="1669915"/>
                  <a:pt x="138230" y="1711880"/>
                </a:cubicBezTo>
                <a:cubicBezTo>
                  <a:pt x="151482" y="1753845"/>
                  <a:pt x="131604" y="1802436"/>
                  <a:pt x="138230" y="1844401"/>
                </a:cubicBezTo>
                <a:cubicBezTo>
                  <a:pt x="144856" y="1886366"/>
                  <a:pt x="151483" y="1917288"/>
                  <a:pt x="177987" y="1963671"/>
                </a:cubicBezTo>
                <a:cubicBezTo>
                  <a:pt x="204491" y="2010054"/>
                  <a:pt x="295048" y="2093984"/>
                  <a:pt x="297257" y="2122697"/>
                </a:cubicBezTo>
                <a:cubicBezTo>
                  <a:pt x="299466" y="2151410"/>
                  <a:pt x="200074" y="2098401"/>
                  <a:pt x="191239" y="2135949"/>
                </a:cubicBezTo>
                <a:cubicBezTo>
                  <a:pt x="182404" y="2173497"/>
                  <a:pt x="224370" y="2288349"/>
                  <a:pt x="244248" y="2347984"/>
                </a:cubicBezTo>
                <a:cubicBezTo>
                  <a:pt x="264126" y="2407619"/>
                  <a:pt x="281796" y="2458419"/>
                  <a:pt x="310509" y="2493758"/>
                </a:cubicBezTo>
                <a:cubicBezTo>
                  <a:pt x="339222" y="2529097"/>
                  <a:pt x="392230" y="2515845"/>
                  <a:pt x="416526" y="2560019"/>
                </a:cubicBezTo>
                <a:cubicBezTo>
                  <a:pt x="440822" y="2604193"/>
                  <a:pt x="431987" y="2721253"/>
                  <a:pt x="456283" y="2758801"/>
                </a:cubicBezTo>
                <a:cubicBezTo>
                  <a:pt x="480579" y="2796349"/>
                  <a:pt x="518126" y="2783097"/>
                  <a:pt x="562300" y="2785306"/>
                </a:cubicBezTo>
                <a:cubicBezTo>
                  <a:pt x="606474" y="2787515"/>
                  <a:pt x="657274" y="2765428"/>
                  <a:pt x="721326" y="2772054"/>
                </a:cubicBezTo>
                <a:cubicBezTo>
                  <a:pt x="785378" y="2778680"/>
                  <a:pt x="878143" y="2827271"/>
                  <a:pt x="946613" y="2825062"/>
                </a:cubicBezTo>
                <a:cubicBezTo>
                  <a:pt x="1015083" y="2822853"/>
                  <a:pt x="1065882" y="2769845"/>
                  <a:pt x="1132143" y="2758801"/>
                </a:cubicBezTo>
                <a:cubicBezTo>
                  <a:pt x="1198404" y="2747757"/>
                  <a:pt x="1302213" y="2772053"/>
                  <a:pt x="1344178" y="2758801"/>
                </a:cubicBezTo>
                <a:cubicBezTo>
                  <a:pt x="1386143" y="2745549"/>
                  <a:pt x="1385039" y="2712418"/>
                  <a:pt x="1383935" y="267928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320209" y="2902230"/>
            <a:ext cx="834956" cy="2637183"/>
          </a:xfrm>
          <a:custGeom>
            <a:avLst/>
            <a:gdLst>
              <a:gd name="connsiteX0" fmla="*/ 145774 w 834956"/>
              <a:gd name="connsiteY0" fmla="*/ 2637183 h 2637183"/>
              <a:gd name="connsiteX1" fmla="*/ 265043 w 834956"/>
              <a:gd name="connsiteY1" fmla="*/ 2610678 h 2637183"/>
              <a:gd name="connsiteX2" fmla="*/ 318052 w 834956"/>
              <a:gd name="connsiteY2" fmla="*/ 2504661 h 2637183"/>
              <a:gd name="connsiteX3" fmla="*/ 569843 w 834956"/>
              <a:gd name="connsiteY3" fmla="*/ 2358887 h 2637183"/>
              <a:gd name="connsiteX4" fmla="*/ 742121 w 834956"/>
              <a:gd name="connsiteY4" fmla="*/ 2226365 h 2637183"/>
              <a:gd name="connsiteX5" fmla="*/ 675861 w 834956"/>
              <a:gd name="connsiteY5" fmla="*/ 2107096 h 2637183"/>
              <a:gd name="connsiteX6" fmla="*/ 649356 w 834956"/>
              <a:gd name="connsiteY6" fmla="*/ 1802296 h 2637183"/>
              <a:gd name="connsiteX7" fmla="*/ 768626 w 834956"/>
              <a:gd name="connsiteY7" fmla="*/ 1696278 h 2637183"/>
              <a:gd name="connsiteX8" fmla="*/ 728869 w 834956"/>
              <a:gd name="connsiteY8" fmla="*/ 1497496 h 2637183"/>
              <a:gd name="connsiteX9" fmla="*/ 728869 w 834956"/>
              <a:gd name="connsiteY9" fmla="*/ 1391478 h 2637183"/>
              <a:gd name="connsiteX10" fmla="*/ 755374 w 834956"/>
              <a:gd name="connsiteY10" fmla="*/ 1126435 h 2637183"/>
              <a:gd name="connsiteX11" fmla="*/ 742121 w 834956"/>
              <a:gd name="connsiteY11" fmla="*/ 980661 h 2637183"/>
              <a:gd name="connsiteX12" fmla="*/ 742121 w 834956"/>
              <a:gd name="connsiteY12" fmla="*/ 808383 h 2637183"/>
              <a:gd name="connsiteX13" fmla="*/ 834887 w 834956"/>
              <a:gd name="connsiteY13" fmla="*/ 675861 h 2637183"/>
              <a:gd name="connsiteX14" fmla="*/ 755374 w 834956"/>
              <a:gd name="connsiteY14" fmla="*/ 556591 h 2637183"/>
              <a:gd name="connsiteX15" fmla="*/ 649356 w 834956"/>
              <a:gd name="connsiteY15" fmla="*/ 318052 h 2637183"/>
              <a:gd name="connsiteX16" fmla="*/ 490330 w 834956"/>
              <a:gd name="connsiteY16" fmla="*/ 185530 h 2637183"/>
              <a:gd name="connsiteX17" fmla="*/ 410817 w 834956"/>
              <a:gd name="connsiteY17" fmla="*/ 106017 h 2637183"/>
              <a:gd name="connsiteX18" fmla="*/ 371061 w 834956"/>
              <a:gd name="connsiteY18" fmla="*/ 39756 h 2637183"/>
              <a:gd name="connsiteX19" fmla="*/ 265043 w 834956"/>
              <a:gd name="connsiteY19" fmla="*/ 26504 h 2637183"/>
              <a:gd name="connsiteX20" fmla="*/ 212034 w 834956"/>
              <a:gd name="connsiteY20" fmla="*/ 53009 h 2637183"/>
              <a:gd name="connsiteX21" fmla="*/ 159026 w 834956"/>
              <a:gd name="connsiteY21" fmla="*/ 79513 h 2637183"/>
              <a:gd name="connsiteX22" fmla="*/ 79513 w 834956"/>
              <a:gd name="connsiteY22" fmla="*/ 53009 h 2637183"/>
              <a:gd name="connsiteX23" fmla="*/ 0 w 834956"/>
              <a:gd name="connsiteY23" fmla="*/ 0 h 2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34956" h="2637183">
                <a:moveTo>
                  <a:pt x="145774" y="2637183"/>
                </a:moveTo>
                <a:cubicBezTo>
                  <a:pt x="191052" y="2634974"/>
                  <a:pt x="236330" y="2632765"/>
                  <a:pt x="265043" y="2610678"/>
                </a:cubicBezTo>
                <a:cubicBezTo>
                  <a:pt x="293756" y="2588591"/>
                  <a:pt x="267252" y="2546626"/>
                  <a:pt x="318052" y="2504661"/>
                </a:cubicBezTo>
                <a:cubicBezTo>
                  <a:pt x="368852" y="2462696"/>
                  <a:pt x="499165" y="2405270"/>
                  <a:pt x="569843" y="2358887"/>
                </a:cubicBezTo>
                <a:cubicBezTo>
                  <a:pt x="640521" y="2312504"/>
                  <a:pt x="724451" y="2268330"/>
                  <a:pt x="742121" y="2226365"/>
                </a:cubicBezTo>
                <a:cubicBezTo>
                  <a:pt x="759791" y="2184400"/>
                  <a:pt x="691322" y="2177774"/>
                  <a:pt x="675861" y="2107096"/>
                </a:cubicBezTo>
                <a:cubicBezTo>
                  <a:pt x="660400" y="2036418"/>
                  <a:pt x="633895" y="1870766"/>
                  <a:pt x="649356" y="1802296"/>
                </a:cubicBezTo>
                <a:cubicBezTo>
                  <a:pt x="664817" y="1733826"/>
                  <a:pt x="755374" y="1747078"/>
                  <a:pt x="768626" y="1696278"/>
                </a:cubicBezTo>
                <a:cubicBezTo>
                  <a:pt x="781878" y="1645478"/>
                  <a:pt x="735495" y="1548296"/>
                  <a:pt x="728869" y="1497496"/>
                </a:cubicBezTo>
                <a:cubicBezTo>
                  <a:pt x="722243" y="1446696"/>
                  <a:pt x="724452" y="1453321"/>
                  <a:pt x="728869" y="1391478"/>
                </a:cubicBezTo>
                <a:cubicBezTo>
                  <a:pt x="733287" y="1329634"/>
                  <a:pt x="753165" y="1194904"/>
                  <a:pt x="755374" y="1126435"/>
                </a:cubicBezTo>
                <a:cubicBezTo>
                  <a:pt x="757583" y="1057966"/>
                  <a:pt x="744330" y="1033670"/>
                  <a:pt x="742121" y="980661"/>
                </a:cubicBezTo>
                <a:cubicBezTo>
                  <a:pt x="739912" y="927652"/>
                  <a:pt x="726660" y="859183"/>
                  <a:pt x="742121" y="808383"/>
                </a:cubicBezTo>
                <a:cubicBezTo>
                  <a:pt x="757582" y="757583"/>
                  <a:pt x="832678" y="717826"/>
                  <a:pt x="834887" y="675861"/>
                </a:cubicBezTo>
                <a:cubicBezTo>
                  <a:pt x="837096" y="633896"/>
                  <a:pt x="786296" y="616226"/>
                  <a:pt x="755374" y="556591"/>
                </a:cubicBezTo>
                <a:cubicBezTo>
                  <a:pt x="724452" y="496956"/>
                  <a:pt x="693530" y="379895"/>
                  <a:pt x="649356" y="318052"/>
                </a:cubicBezTo>
                <a:cubicBezTo>
                  <a:pt x="605182" y="256209"/>
                  <a:pt x="530086" y="220869"/>
                  <a:pt x="490330" y="185530"/>
                </a:cubicBezTo>
                <a:cubicBezTo>
                  <a:pt x="450574" y="150191"/>
                  <a:pt x="430695" y="130313"/>
                  <a:pt x="410817" y="106017"/>
                </a:cubicBezTo>
                <a:cubicBezTo>
                  <a:pt x="390939" y="81721"/>
                  <a:pt x="395357" y="53008"/>
                  <a:pt x="371061" y="39756"/>
                </a:cubicBezTo>
                <a:cubicBezTo>
                  <a:pt x="346765" y="26504"/>
                  <a:pt x="291548" y="24295"/>
                  <a:pt x="265043" y="26504"/>
                </a:cubicBezTo>
                <a:cubicBezTo>
                  <a:pt x="238539" y="28713"/>
                  <a:pt x="212034" y="53009"/>
                  <a:pt x="212034" y="53009"/>
                </a:cubicBezTo>
                <a:cubicBezTo>
                  <a:pt x="194364" y="61844"/>
                  <a:pt x="181113" y="79513"/>
                  <a:pt x="159026" y="79513"/>
                </a:cubicBezTo>
                <a:cubicBezTo>
                  <a:pt x="136939" y="79513"/>
                  <a:pt x="106017" y="66261"/>
                  <a:pt x="79513" y="53009"/>
                </a:cubicBezTo>
                <a:cubicBezTo>
                  <a:pt x="53009" y="39757"/>
                  <a:pt x="26504" y="19878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4002157" y="2806812"/>
            <a:ext cx="303956" cy="112960"/>
          </a:xfrm>
          <a:custGeom>
            <a:avLst/>
            <a:gdLst>
              <a:gd name="connsiteX0" fmla="*/ 0 w 303956"/>
              <a:gd name="connsiteY0" fmla="*/ 42409 h 112960"/>
              <a:gd name="connsiteX1" fmla="*/ 278295 w 303956"/>
              <a:gd name="connsiteY1" fmla="*/ 2653 h 112960"/>
              <a:gd name="connsiteX2" fmla="*/ 291547 w 303956"/>
              <a:gd name="connsiteY2" fmla="*/ 108670 h 112960"/>
              <a:gd name="connsiteX3" fmla="*/ 278295 w 303956"/>
              <a:gd name="connsiteY3" fmla="*/ 82166 h 11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956" h="112960">
                <a:moveTo>
                  <a:pt x="0" y="42409"/>
                </a:moveTo>
                <a:cubicBezTo>
                  <a:pt x="114852" y="17009"/>
                  <a:pt x="229704" y="-8390"/>
                  <a:pt x="278295" y="2653"/>
                </a:cubicBezTo>
                <a:cubicBezTo>
                  <a:pt x="326886" y="13696"/>
                  <a:pt x="291547" y="95418"/>
                  <a:pt x="291547" y="108670"/>
                </a:cubicBezTo>
                <a:cubicBezTo>
                  <a:pt x="291547" y="121922"/>
                  <a:pt x="284921" y="102044"/>
                  <a:pt x="278295" y="821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943999" y="3047128"/>
            <a:ext cx="2016127" cy="1688077"/>
          </a:xfrm>
          <a:custGeom>
            <a:avLst/>
            <a:gdLst>
              <a:gd name="connsiteX0" fmla="*/ 742262 w 2016127"/>
              <a:gd name="connsiteY0" fmla="*/ 27380 h 1688077"/>
              <a:gd name="connsiteX1" fmla="*/ 450714 w 2016127"/>
              <a:gd name="connsiteY1" fmla="*/ 14128 h 1688077"/>
              <a:gd name="connsiteX2" fmla="*/ 172418 w 2016127"/>
              <a:gd name="connsiteY2" fmla="*/ 67137 h 1688077"/>
              <a:gd name="connsiteX3" fmla="*/ 106158 w 2016127"/>
              <a:gd name="connsiteY3" fmla="*/ 279171 h 1688077"/>
              <a:gd name="connsiteX4" fmla="*/ 39897 w 2016127"/>
              <a:gd name="connsiteY4" fmla="*/ 464702 h 1688077"/>
              <a:gd name="connsiteX5" fmla="*/ 140 w 2016127"/>
              <a:gd name="connsiteY5" fmla="*/ 742998 h 1688077"/>
              <a:gd name="connsiteX6" fmla="*/ 53149 w 2016127"/>
              <a:gd name="connsiteY6" fmla="*/ 1140563 h 1688077"/>
              <a:gd name="connsiteX7" fmla="*/ 79653 w 2016127"/>
              <a:gd name="connsiteY7" fmla="*/ 1405606 h 1688077"/>
              <a:gd name="connsiteX8" fmla="*/ 212175 w 2016127"/>
              <a:gd name="connsiteY8" fmla="*/ 1644145 h 1688077"/>
              <a:gd name="connsiteX9" fmla="*/ 490471 w 2016127"/>
              <a:gd name="connsiteY9" fmla="*/ 1670650 h 1688077"/>
              <a:gd name="connsiteX10" fmla="*/ 795271 w 2016127"/>
              <a:gd name="connsiteY10" fmla="*/ 1644145 h 1688077"/>
              <a:gd name="connsiteX11" fmla="*/ 994053 w 2016127"/>
              <a:gd name="connsiteY11" fmla="*/ 1683902 h 1688077"/>
              <a:gd name="connsiteX12" fmla="*/ 1325358 w 2016127"/>
              <a:gd name="connsiteY12" fmla="*/ 1524876 h 1688077"/>
              <a:gd name="connsiteX13" fmla="*/ 1537392 w 2016127"/>
              <a:gd name="connsiteY13" fmla="*/ 1604389 h 1688077"/>
              <a:gd name="connsiteX14" fmla="*/ 1762679 w 2016127"/>
              <a:gd name="connsiteY14" fmla="*/ 1551380 h 1688077"/>
              <a:gd name="connsiteX15" fmla="*/ 1934958 w 2016127"/>
              <a:gd name="connsiteY15" fmla="*/ 1485119 h 1688077"/>
              <a:gd name="connsiteX16" fmla="*/ 1974714 w 2016127"/>
              <a:gd name="connsiteY16" fmla="*/ 1233328 h 1688077"/>
              <a:gd name="connsiteX17" fmla="*/ 2014471 w 2016127"/>
              <a:gd name="connsiteY17" fmla="*/ 888771 h 1688077"/>
              <a:gd name="connsiteX18" fmla="*/ 2001218 w 2016127"/>
              <a:gd name="connsiteY18" fmla="*/ 411693 h 1688077"/>
              <a:gd name="connsiteX19" fmla="*/ 1934958 w 2016127"/>
              <a:gd name="connsiteY19" fmla="*/ 239415 h 1688077"/>
              <a:gd name="connsiteX20" fmla="*/ 1736175 w 2016127"/>
              <a:gd name="connsiteY20" fmla="*/ 67137 h 1688077"/>
              <a:gd name="connsiteX21" fmla="*/ 1484384 w 2016127"/>
              <a:gd name="connsiteY21" fmla="*/ 876 h 1688077"/>
              <a:gd name="connsiteX22" fmla="*/ 1219340 w 2016127"/>
              <a:gd name="connsiteY22" fmla="*/ 27380 h 1688077"/>
              <a:gd name="connsiteX23" fmla="*/ 1219340 w 2016127"/>
              <a:gd name="connsiteY23" fmla="*/ 27380 h 168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16127" h="1688077">
                <a:moveTo>
                  <a:pt x="742262" y="27380"/>
                </a:moveTo>
                <a:cubicBezTo>
                  <a:pt x="643975" y="17441"/>
                  <a:pt x="545688" y="7502"/>
                  <a:pt x="450714" y="14128"/>
                </a:cubicBezTo>
                <a:cubicBezTo>
                  <a:pt x="355740" y="20754"/>
                  <a:pt x="229844" y="22963"/>
                  <a:pt x="172418" y="67137"/>
                </a:cubicBezTo>
                <a:cubicBezTo>
                  <a:pt x="114992" y="111311"/>
                  <a:pt x="128245" y="212910"/>
                  <a:pt x="106158" y="279171"/>
                </a:cubicBezTo>
                <a:cubicBezTo>
                  <a:pt x="84071" y="345432"/>
                  <a:pt x="57567" y="387398"/>
                  <a:pt x="39897" y="464702"/>
                </a:cubicBezTo>
                <a:cubicBezTo>
                  <a:pt x="22227" y="542007"/>
                  <a:pt x="-2069" y="630355"/>
                  <a:pt x="140" y="742998"/>
                </a:cubicBezTo>
                <a:cubicBezTo>
                  <a:pt x="2349" y="855641"/>
                  <a:pt x="39897" y="1030128"/>
                  <a:pt x="53149" y="1140563"/>
                </a:cubicBezTo>
                <a:cubicBezTo>
                  <a:pt x="66401" y="1250998"/>
                  <a:pt x="53149" y="1321676"/>
                  <a:pt x="79653" y="1405606"/>
                </a:cubicBezTo>
                <a:cubicBezTo>
                  <a:pt x="106157" y="1489536"/>
                  <a:pt x="143705" y="1599971"/>
                  <a:pt x="212175" y="1644145"/>
                </a:cubicBezTo>
                <a:cubicBezTo>
                  <a:pt x="280645" y="1688319"/>
                  <a:pt x="393288" y="1670650"/>
                  <a:pt x="490471" y="1670650"/>
                </a:cubicBezTo>
                <a:cubicBezTo>
                  <a:pt x="587654" y="1670650"/>
                  <a:pt x="711341" y="1641936"/>
                  <a:pt x="795271" y="1644145"/>
                </a:cubicBezTo>
                <a:cubicBezTo>
                  <a:pt x="879201" y="1646354"/>
                  <a:pt x="905705" y="1703780"/>
                  <a:pt x="994053" y="1683902"/>
                </a:cubicBezTo>
                <a:cubicBezTo>
                  <a:pt x="1082401" y="1664024"/>
                  <a:pt x="1234802" y="1538128"/>
                  <a:pt x="1325358" y="1524876"/>
                </a:cubicBezTo>
                <a:cubicBezTo>
                  <a:pt x="1415915" y="1511624"/>
                  <a:pt x="1464505" y="1599972"/>
                  <a:pt x="1537392" y="1604389"/>
                </a:cubicBezTo>
                <a:cubicBezTo>
                  <a:pt x="1610279" y="1608806"/>
                  <a:pt x="1696418" y="1571258"/>
                  <a:pt x="1762679" y="1551380"/>
                </a:cubicBezTo>
                <a:cubicBezTo>
                  <a:pt x="1828940" y="1531502"/>
                  <a:pt x="1899619" y="1538128"/>
                  <a:pt x="1934958" y="1485119"/>
                </a:cubicBezTo>
                <a:cubicBezTo>
                  <a:pt x="1970297" y="1432110"/>
                  <a:pt x="1961462" y="1332719"/>
                  <a:pt x="1974714" y="1233328"/>
                </a:cubicBezTo>
                <a:cubicBezTo>
                  <a:pt x="1987966" y="1133937"/>
                  <a:pt x="2010054" y="1025710"/>
                  <a:pt x="2014471" y="888771"/>
                </a:cubicBezTo>
                <a:cubicBezTo>
                  <a:pt x="2018888" y="751832"/>
                  <a:pt x="2014470" y="519919"/>
                  <a:pt x="2001218" y="411693"/>
                </a:cubicBezTo>
                <a:cubicBezTo>
                  <a:pt x="1987966" y="303467"/>
                  <a:pt x="1979132" y="296841"/>
                  <a:pt x="1934958" y="239415"/>
                </a:cubicBezTo>
                <a:cubicBezTo>
                  <a:pt x="1890784" y="181989"/>
                  <a:pt x="1811271" y="106893"/>
                  <a:pt x="1736175" y="67137"/>
                </a:cubicBezTo>
                <a:cubicBezTo>
                  <a:pt x="1661079" y="27381"/>
                  <a:pt x="1570523" y="7502"/>
                  <a:pt x="1484384" y="876"/>
                </a:cubicBezTo>
                <a:cubicBezTo>
                  <a:pt x="1398245" y="-5750"/>
                  <a:pt x="1219340" y="27380"/>
                  <a:pt x="1219340" y="27380"/>
                </a:cubicBezTo>
                <a:lnTo>
                  <a:pt x="1219340" y="2738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673009" y="2991785"/>
            <a:ext cx="503582" cy="69471"/>
          </a:xfrm>
          <a:custGeom>
            <a:avLst/>
            <a:gdLst>
              <a:gd name="connsiteX0" fmla="*/ 0 w 503582"/>
              <a:gd name="connsiteY0" fmla="*/ 69471 h 69471"/>
              <a:gd name="connsiteX1" fmla="*/ 185530 w 503582"/>
              <a:gd name="connsiteY1" fmla="*/ 3210 h 69471"/>
              <a:gd name="connsiteX2" fmla="*/ 278295 w 503582"/>
              <a:gd name="connsiteY2" fmla="*/ 16462 h 69471"/>
              <a:gd name="connsiteX3" fmla="*/ 503582 w 503582"/>
              <a:gd name="connsiteY3" fmla="*/ 69471 h 69471"/>
              <a:gd name="connsiteX4" fmla="*/ 503582 w 503582"/>
              <a:gd name="connsiteY4" fmla="*/ 69471 h 6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582" h="69471">
                <a:moveTo>
                  <a:pt x="0" y="69471"/>
                </a:moveTo>
                <a:cubicBezTo>
                  <a:pt x="69574" y="40758"/>
                  <a:pt x="139148" y="12045"/>
                  <a:pt x="185530" y="3210"/>
                </a:cubicBezTo>
                <a:cubicBezTo>
                  <a:pt x="231913" y="-5625"/>
                  <a:pt x="225286" y="5419"/>
                  <a:pt x="278295" y="16462"/>
                </a:cubicBezTo>
                <a:cubicBezTo>
                  <a:pt x="331304" y="27505"/>
                  <a:pt x="503582" y="69471"/>
                  <a:pt x="503582" y="69471"/>
                </a:cubicBezTo>
                <a:lnTo>
                  <a:pt x="503582" y="6947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03515" y="3239957"/>
            <a:ext cx="1449052" cy="909158"/>
          </a:xfrm>
          <a:custGeom>
            <a:avLst/>
            <a:gdLst>
              <a:gd name="connsiteX0" fmla="*/ 622852 w 1116139"/>
              <a:gd name="connsiteY0" fmla="*/ 41611 h 483432"/>
              <a:gd name="connsiteX1" fmla="*/ 384313 w 1116139"/>
              <a:gd name="connsiteY1" fmla="*/ 1854 h 483432"/>
              <a:gd name="connsiteX2" fmla="*/ 212035 w 1116139"/>
              <a:gd name="connsiteY2" fmla="*/ 94619 h 483432"/>
              <a:gd name="connsiteX3" fmla="*/ 92765 w 1116139"/>
              <a:gd name="connsiteY3" fmla="*/ 147628 h 483432"/>
              <a:gd name="connsiteX4" fmla="*/ 0 w 1116139"/>
              <a:gd name="connsiteY4" fmla="*/ 306654 h 483432"/>
              <a:gd name="connsiteX5" fmla="*/ 92765 w 1116139"/>
              <a:gd name="connsiteY5" fmla="*/ 346411 h 483432"/>
              <a:gd name="connsiteX6" fmla="*/ 265044 w 1116139"/>
              <a:gd name="connsiteY6" fmla="*/ 478932 h 483432"/>
              <a:gd name="connsiteX7" fmla="*/ 371061 w 1116139"/>
              <a:gd name="connsiteY7" fmla="*/ 452428 h 483432"/>
              <a:gd name="connsiteX8" fmla="*/ 583096 w 1116139"/>
              <a:gd name="connsiteY8" fmla="*/ 452428 h 483432"/>
              <a:gd name="connsiteX9" fmla="*/ 675861 w 1116139"/>
              <a:gd name="connsiteY9" fmla="*/ 425924 h 483432"/>
              <a:gd name="connsiteX10" fmla="*/ 821635 w 1116139"/>
              <a:gd name="connsiteY10" fmla="*/ 452428 h 483432"/>
              <a:gd name="connsiteX11" fmla="*/ 901148 w 1116139"/>
              <a:gd name="connsiteY11" fmla="*/ 386167 h 483432"/>
              <a:gd name="connsiteX12" fmla="*/ 980661 w 1116139"/>
              <a:gd name="connsiteY12" fmla="*/ 425924 h 483432"/>
              <a:gd name="connsiteX13" fmla="*/ 1086678 w 1116139"/>
              <a:gd name="connsiteY13" fmla="*/ 346411 h 483432"/>
              <a:gd name="connsiteX14" fmla="*/ 1086678 w 1116139"/>
              <a:gd name="connsiteY14" fmla="*/ 280150 h 483432"/>
              <a:gd name="connsiteX15" fmla="*/ 1113183 w 1116139"/>
              <a:gd name="connsiteY15" fmla="*/ 187384 h 483432"/>
              <a:gd name="connsiteX16" fmla="*/ 1007165 w 1116139"/>
              <a:gd name="connsiteY16" fmla="*/ 134376 h 483432"/>
              <a:gd name="connsiteX17" fmla="*/ 848139 w 1116139"/>
              <a:gd name="connsiteY17" fmla="*/ 94619 h 483432"/>
              <a:gd name="connsiteX18" fmla="*/ 715618 w 1116139"/>
              <a:gd name="connsiteY18" fmla="*/ 28358 h 483432"/>
              <a:gd name="connsiteX19" fmla="*/ 543339 w 1116139"/>
              <a:gd name="connsiteY19" fmla="*/ 28358 h 483432"/>
              <a:gd name="connsiteX20" fmla="*/ 530087 w 1116139"/>
              <a:gd name="connsiteY20" fmla="*/ 15106 h 48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6139" h="483432">
                <a:moveTo>
                  <a:pt x="622852" y="41611"/>
                </a:moveTo>
                <a:cubicBezTo>
                  <a:pt x="537817" y="17315"/>
                  <a:pt x="452782" y="-6981"/>
                  <a:pt x="384313" y="1854"/>
                </a:cubicBezTo>
                <a:cubicBezTo>
                  <a:pt x="315843" y="10689"/>
                  <a:pt x="260626" y="70323"/>
                  <a:pt x="212035" y="94619"/>
                </a:cubicBezTo>
                <a:cubicBezTo>
                  <a:pt x="163444" y="118915"/>
                  <a:pt x="128104" y="112289"/>
                  <a:pt x="92765" y="147628"/>
                </a:cubicBezTo>
                <a:cubicBezTo>
                  <a:pt x="57426" y="182967"/>
                  <a:pt x="0" y="273524"/>
                  <a:pt x="0" y="306654"/>
                </a:cubicBezTo>
                <a:cubicBezTo>
                  <a:pt x="0" y="339784"/>
                  <a:pt x="48591" y="317698"/>
                  <a:pt x="92765" y="346411"/>
                </a:cubicBezTo>
                <a:cubicBezTo>
                  <a:pt x="136939" y="375124"/>
                  <a:pt x="218661" y="461263"/>
                  <a:pt x="265044" y="478932"/>
                </a:cubicBezTo>
                <a:cubicBezTo>
                  <a:pt x="311427" y="496601"/>
                  <a:pt x="318052" y="456845"/>
                  <a:pt x="371061" y="452428"/>
                </a:cubicBezTo>
                <a:cubicBezTo>
                  <a:pt x="424070" y="448011"/>
                  <a:pt x="532296" y="456845"/>
                  <a:pt x="583096" y="452428"/>
                </a:cubicBezTo>
                <a:cubicBezTo>
                  <a:pt x="633896" y="448011"/>
                  <a:pt x="636105" y="425924"/>
                  <a:pt x="675861" y="425924"/>
                </a:cubicBezTo>
                <a:cubicBezTo>
                  <a:pt x="715617" y="425924"/>
                  <a:pt x="784087" y="459054"/>
                  <a:pt x="821635" y="452428"/>
                </a:cubicBezTo>
                <a:cubicBezTo>
                  <a:pt x="859183" y="445802"/>
                  <a:pt x="874644" y="390584"/>
                  <a:pt x="901148" y="386167"/>
                </a:cubicBezTo>
                <a:cubicBezTo>
                  <a:pt x="927652" y="381750"/>
                  <a:pt x="949739" y="432550"/>
                  <a:pt x="980661" y="425924"/>
                </a:cubicBezTo>
                <a:cubicBezTo>
                  <a:pt x="1011583" y="419298"/>
                  <a:pt x="1069009" y="370707"/>
                  <a:pt x="1086678" y="346411"/>
                </a:cubicBezTo>
                <a:cubicBezTo>
                  <a:pt x="1104347" y="322115"/>
                  <a:pt x="1082261" y="306654"/>
                  <a:pt x="1086678" y="280150"/>
                </a:cubicBezTo>
                <a:cubicBezTo>
                  <a:pt x="1091095" y="253646"/>
                  <a:pt x="1126435" y="211680"/>
                  <a:pt x="1113183" y="187384"/>
                </a:cubicBezTo>
                <a:cubicBezTo>
                  <a:pt x="1099931" y="163088"/>
                  <a:pt x="1051339" y="149837"/>
                  <a:pt x="1007165" y="134376"/>
                </a:cubicBezTo>
                <a:cubicBezTo>
                  <a:pt x="962991" y="118915"/>
                  <a:pt x="896730" y="112289"/>
                  <a:pt x="848139" y="94619"/>
                </a:cubicBezTo>
                <a:cubicBezTo>
                  <a:pt x="799548" y="76949"/>
                  <a:pt x="766418" y="39401"/>
                  <a:pt x="715618" y="28358"/>
                </a:cubicBezTo>
                <a:cubicBezTo>
                  <a:pt x="664818" y="17314"/>
                  <a:pt x="574261" y="30567"/>
                  <a:pt x="543339" y="28358"/>
                </a:cubicBezTo>
                <a:cubicBezTo>
                  <a:pt x="512417" y="26149"/>
                  <a:pt x="521252" y="20627"/>
                  <a:pt x="530087" y="1510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868591" y="3518252"/>
            <a:ext cx="975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868592" y="3891166"/>
            <a:ext cx="903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468988" y="3538132"/>
            <a:ext cx="975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468989" y="3911046"/>
            <a:ext cx="903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9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45" y="1942783"/>
            <a:ext cx="1009916" cy="1009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9" y="3371791"/>
            <a:ext cx="1123810" cy="1152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9" y="1210775"/>
            <a:ext cx="648073" cy="122832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140629" y="1738948"/>
            <a:ext cx="2520281" cy="37203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779913" y="260648"/>
            <a:ext cx="72009" cy="63367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48265" y="268694"/>
            <a:ext cx="72009" cy="63367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98808"/>
            <a:ext cx="1400370" cy="8573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344621"/>
            <a:ext cx="1400370" cy="857371"/>
          </a:xfrm>
          <a:prstGeom prst="rect">
            <a:avLst/>
          </a:prstGeom>
        </p:spPr>
      </p:pic>
      <p:sp>
        <p:nvSpPr>
          <p:cNvPr id="16" name="Cloud 15"/>
          <p:cNvSpPr/>
          <p:nvPr/>
        </p:nvSpPr>
        <p:spPr>
          <a:xfrm>
            <a:off x="4211960" y="3023450"/>
            <a:ext cx="2376940" cy="2147764"/>
          </a:xfrm>
          <a:prstGeom prst="cloud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Business Logic</a:t>
            </a:r>
          </a:p>
          <a:p>
            <a:pPr marL="342904" indent="-342904">
              <a:buAutoNum type="arabicPeriod"/>
            </a:pP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PHP</a:t>
            </a:r>
          </a:p>
          <a:p>
            <a:pPr marL="342904" indent="-342904">
              <a:buAutoNum type="arabicPeriod"/>
            </a:pP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CGI</a:t>
            </a:r>
          </a:p>
          <a:p>
            <a:pPr marL="342904" indent="-342904">
              <a:buAutoNum type="arabicPeriod"/>
            </a:pP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ASP </a:t>
            </a:r>
            <a:r>
              <a:rPr lang="en-US" sz="1801" b="1" dirty="0" err="1">
                <a:solidFill>
                  <a:schemeClr val="accent2">
                    <a:lumMod val="50000"/>
                  </a:schemeClr>
                </a:solidFill>
              </a:rPr>
              <a:t>.Net</a:t>
            </a:r>
            <a:endParaRPr lang="en-US" sz="1801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4" indent="-342904">
              <a:buAutoNum type="arabicPeriod"/>
            </a:pPr>
            <a:r>
              <a:rPr lang="en-US" sz="1801" b="1" u="sng" dirty="0">
                <a:solidFill>
                  <a:schemeClr val="accent2">
                    <a:lumMod val="50000"/>
                  </a:schemeClr>
                </a:solidFill>
              </a:rPr>
              <a:t>J2EE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1462" y="268694"/>
            <a:ext cx="11395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Client Tier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9616" y="268694"/>
            <a:ext cx="14045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Business Tier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56919" y="260648"/>
            <a:ext cx="147175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 Tier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239309" y="2521561"/>
            <a:ext cx="254060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1396489" y="2698884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1</a:t>
            </a:r>
            <a:endParaRPr lang="en-IN" sz="1801" dirty="0"/>
          </a:p>
        </p:txBody>
      </p:sp>
      <p:sp>
        <p:nvSpPr>
          <p:cNvPr id="23" name="TextBox 22"/>
          <p:cNvSpPr txBox="1"/>
          <p:nvPr/>
        </p:nvSpPr>
        <p:spPr>
          <a:xfrm>
            <a:off x="1706000" y="2517085"/>
            <a:ext cx="169674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www.gmail.com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239309" y="3189427"/>
            <a:ext cx="25238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82347" y="2871631"/>
            <a:ext cx="118769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Login Page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259632" y="4062007"/>
            <a:ext cx="254060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1416813" y="4163104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2</a:t>
            </a:r>
            <a:endParaRPr lang="en-IN" sz="1801" dirty="0"/>
          </a:p>
        </p:txBody>
      </p:sp>
      <p:sp>
        <p:nvSpPr>
          <p:cNvPr id="30" name="TextBox 29"/>
          <p:cNvSpPr txBox="1"/>
          <p:nvPr/>
        </p:nvSpPr>
        <p:spPr>
          <a:xfrm>
            <a:off x="1615584" y="3687323"/>
            <a:ext cx="201997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User ID &amp; Password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259633" y="4595149"/>
            <a:ext cx="25238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79813" y="4595151"/>
            <a:ext cx="2103012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4" indent="-342904">
              <a:buAutoNum type="arabicPeriod"/>
            </a:pPr>
            <a:r>
              <a:rPr lang="en-US" sz="1801" dirty="0"/>
              <a:t>Inbox Page</a:t>
            </a:r>
          </a:p>
          <a:p>
            <a:pPr marL="342904" indent="-342904">
              <a:buAutoNum type="arabicPeriod"/>
            </a:pPr>
            <a:r>
              <a:rPr lang="en-US" sz="1801" dirty="0"/>
              <a:t>Login Page along</a:t>
            </a:r>
          </a:p>
          <a:p>
            <a:r>
              <a:rPr lang="en-US" sz="1801" dirty="0"/>
              <a:t>      with Error Info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205693"/>
            <a:ext cx="1400370" cy="85737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736880" y="2329547"/>
            <a:ext cx="116570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MySQL DB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41693" y="4189789"/>
            <a:ext cx="110966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Oracle DB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68617" y="6011995"/>
            <a:ext cx="128772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Informix DB</a:t>
            </a:r>
          </a:p>
        </p:txBody>
      </p:sp>
      <p:cxnSp>
        <p:nvCxnSpPr>
          <p:cNvPr id="38" name="Straight Arrow Connector 37"/>
          <p:cNvCxnSpPr>
            <a:endCxn id="13" idx="1"/>
          </p:cNvCxnSpPr>
          <p:nvPr/>
        </p:nvCxnSpPr>
        <p:spPr>
          <a:xfrm>
            <a:off x="6732240" y="3773306"/>
            <a:ext cx="8640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2"/>
            <a:endCxn id="5" idx="0"/>
          </p:cNvCxnSpPr>
          <p:nvPr/>
        </p:nvCxnSpPr>
        <p:spPr>
          <a:xfrm>
            <a:off x="677403" y="2952701"/>
            <a:ext cx="0" cy="419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barneypaytesiii.zapto.org/icons/radioT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84" y="1608454"/>
            <a:ext cx="1152128" cy="13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7117" y="2901473"/>
            <a:ext cx="185046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Mobile Operator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843" y="1661066"/>
            <a:ext cx="1245705" cy="1245705"/>
          </a:xfrm>
          <a:prstGeom prst="rect">
            <a:avLst/>
          </a:prstGeom>
        </p:spPr>
      </p:pic>
      <p:pic>
        <p:nvPicPr>
          <p:cNvPr id="16" name="Picture 6" descr="http://3.bp.blogspot.com/_HCtOA7YfPJM/SsDcJVnbN4I/AAAAAAAAARE/Yp0xWaOycrU/s320/mobile_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60" y="170785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" y="1662552"/>
            <a:ext cx="1245705" cy="1245705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3"/>
            <a:endCxn id="16" idx="1"/>
          </p:cNvCxnSpPr>
          <p:nvPr/>
        </p:nvCxnSpPr>
        <p:spPr>
          <a:xfrm flipV="1">
            <a:off x="1249076" y="2283916"/>
            <a:ext cx="1065986" cy="1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10" idx="1"/>
          </p:cNvCxnSpPr>
          <p:nvPr/>
        </p:nvCxnSpPr>
        <p:spPr>
          <a:xfrm>
            <a:off x="6298414" y="2283916"/>
            <a:ext cx="15864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3"/>
            <a:endCxn id="4" idx="1"/>
          </p:cNvCxnSpPr>
          <p:nvPr/>
        </p:nvCxnSpPr>
        <p:spPr>
          <a:xfrm>
            <a:off x="3467189" y="2283916"/>
            <a:ext cx="1679099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8190" y="2959379"/>
            <a:ext cx="5760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You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59254" y="2912399"/>
            <a:ext cx="228911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Your </a:t>
            </a:r>
          </a:p>
          <a:p>
            <a:pPr algn="ctr"/>
            <a:r>
              <a:rPr lang="en-US" sz="1801" b="1" dirty="0"/>
              <a:t>Girlfriend </a:t>
            </a:r>
          </a:p>
          <a:p>
            <a:pPr algn="ctr"/>
            <a:r>
              <a:rPr lang="en-US" sz="1801" b="1" dirty="0"/>
              <a:t>Or Boyfriend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8191" y="4005064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38415" y="4005064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JDBC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71965" y="4005065"/>
            <a:ext cx="11187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Database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80011" y="4005064"/>
            <a:ext cx="64759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</a:t>
            </a:r>
          </a:p>
        </p:txBody>
      </p:sp>
      <p:cxnSp>
        <p:nvCxnSpPr>
          <p:cNvPr id="47" name="Straight Arrow Connector 46"/>
          <p:cNvCxnSpPr>
            <a:stCxn id="41" idx="3"/>
            <a:endCxn id="42" idx="1"/>
          </p:cNvCxnSpPr>
          <p:nvPr/>
        </p:nvCxnSpPr>
        <p:spPr>
          <a:xfrm>
            <a:off x="1043610" y="4189794"/>
            <a:ext cx="14948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2" idx="3"/>
            <a:endCxn id="44" idx="1"/>
          </p:cNvCxnSpPr>
          <p:nvPr/>
        </p:nvCxnSpPr>
        <p:spPr>
          <a:xfrm>
            <a:off x="3243833" y="4189795"/>
            <a:ext cx="202813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  <a:endCxn id="45" idx="1"/>
          </p:cNvCxnSpPr>
          <p:nvPr/>
        </p:nvCxnSpPr>
        <p:spPr>
          <a:xfrm flipV="1">
            <a:off x="6390719" y="4189795"/>
            <a:ext cx="178929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2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barneypaytesiii.zapto.org/icons/radioT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84" y="1608454"/>
            <a:ext cx="1152128" cy="13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7117" y="2901473"/>
            <a:ext cx="185046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Mobile Operator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843" y="1661066"/>
            <a:ext cx="1245705" cy="1245705"/>
          </a:xfrm>
          <a:prstGeom prst="rect">
            <a:avLst/>
          </a:prstGeom>
        </p:spPr>
      </p:pic>
      <p:pic>
        <p:nvPicPr>
          <p:cNvPr id="16" name="Picture 6" descr="http://3.bp.blogspot.com/_HCtOA7YfPJM/SsDcJVnbN4I/AAAAAAAAARE/Yp0xWaOycrU/s320/mobile_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868" y="170785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Card 17"/>
          <p:cNvSpPr/>
          <p:nvPr/>
        </p:nvSpPr>
        <p:spPr>
          <a:xfrm rot="5400000">
            <a:off x="3448231" y="1995884"/>
            <a:ext cx="803982" cy="576064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" y="1662552"/>
            <a:ext cx="1245705" cy="1245705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3"/>
            <a:endCxn id="16" idx="1"/>
          </p:cNvCxnSpPr>
          <p:nvPr/>
        </p:nvCxnSpPr>
        <p:spPr>
          <a:xfrm flipV="1">
            <a:off x="1249075" y="2283916"/>
            <a:ext cx="499794" cy="1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47356" y="2283916"/>
            <a:ext cx="743282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10" idx="1"/>
          </p:cNvCxnSpPr>
          <p:nvPr/>
        </p:nvCxnSpPr>
        <p:spPr>
          <a:xfrm>
            <a:off x="6298414" y="2283916"/>
            <a:ext cx="15864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  <a:endCxn id="4" idx="1"/>
          </p:cNvCxnSpPr>
          <p:nvPr/>
        </p:nvCxnSpPr>
        <p:spPr>
          <a:xfrm>
            <a:off x="4138252" y="2283916"/>
            <a:ext cx="10080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8190" y="2959379"/>
            <a:ext cx="5760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You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59254" y="2912399"/>
            <a:ext cx="228911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Your </a:t>
            </a:r>
          </a:p>
          <a:p>
            <a:pPr algn="ctr"/>
            <a:r>
              <a:rPr lang="en-US" sz="1801" b="1" dirty="0"/>
              <a:t>Girlfriend </a:t>
            </a:r>
          </a:p>
          <a:p>
            <a:pPr algn="ctr"/>
            <a:r>
              <a:rPr lang="en-US" sz="1801" b="1" dirty="0"/>
              <a:t>Or Boyfriend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8191" y="4005064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72223" y="4005064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JDBC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62189" y="4005064"/>
            <a:ext cx="79378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Driver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71965" y="4005065"/>
            <a:ext cx="11187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Database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84843" y="4005064"/>
            <a:ext cx="11187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</a:t>
            </a:r>
          </a:p>
        </p:txBody>
      </p:sp>
      <p:cxnSp>
        <p:nvCxnSpPr>
          <p:cNvPr id="47" name="Straight Arrow Connector 46"/>
          <p:cNvCxnSpPr>
            <a:stCxn id="41" idx="3"/>
            <a:endCxn id="42" idx="1"/>
          </p:cNvCxnSpPr>
          <p:nvPr/>
        </p:nvCxnSpPr>
        <p:spPr>
          <a:xfrm>
            <a:off x="1043610" y="4189794"/>
            <a:ext cx="9286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3"/>
            <a:endCxn id="43" idx="1"/>
          </p:cNvCxnSpPr>
          <p:nvPr/>
        </p:nvCxnSpPr>
        <p:spPr>
          <a:xfrm>
            <a:off x="2677641" y="4189794"/>
            <a:ext cx="8845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3"/>
            <a:endCxn id="44" idx="1"/>
          </p:cNvCxnSpPr>
          <p:nvPr/>
        </p:nvCxnSpPr>
        <p:spPr>
          <a:xfrm>
            <a:off x="4355977" y="4189795"/>
            <a:ext cx="9159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  <a:endCxn id="45" idx="1"/>
          </p:cNvCxnSpPr>
          <p:nvPr/>
        </p:nvCxnSpPr>
        <p:spPr>
          <a:xfrm flipV="1">
            <a:off x="6390719" y="4189795"/>
            <a:ext cx="149412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9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49" y="692696"/>
            <a:ext cx="1080121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8904" y="692696"/>
            <a:ext cx="1080121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JDBC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852325" y="620690"/>
            <a:ext cx="1403090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/>
          <p:cNvSpPr txBox="1"/>
          <p:nvPr/>
        </p:nvSpPr>
        <p:spPr>
          <a:xfrm>
            <a:off x="6014878" y="1110808"/>
            <a:ext cx="107959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Database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812470" y="1124744"/>
            <a:ext cx="14064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2"/>
          </p:cNvCxnSpPr>
          <p:nvPr/>
        </p:nvCxnSpPr>
        <p:spPr>
          <a:xfrm>
            <a:off x="4299025" y="1124744"/>
            <a:ext cx="15533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517" y="692696"/>
            <a:ext cx="1080121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1005" y="692696"/>
            <a:ext cx="1080121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JDBC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5980" y="692696"/>
            <a:ext cx="1440158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7164290" y="620690"/>
            <a:ext cx="1403090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/>
          <p:cNvSpPr txBox="1"/>
          <p:nvPr/>
        </p:nvSpPr>
        <p:spPr>
          <a:xfrm>
            <a:off x="7326841" y="1110808"/>
            <a:ext cx="107959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Database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295639" y="1124744"/>
            <a:ext cx="10353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3411128" y="1124744"/>
            <a:ext cx="944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2"/>
          </p:cNvCxnSpPr>
          <p:nvPr/>
        </p:nvCxnSpPr>
        <p:spPr>
          <a:xfrm>
            <a:off x="5796138" y="1124744"/>
            <a:ext cx="13681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3203" y="2204865"/>
            <a:ext cx="8931484" cy="286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801" dirty="0"/>
              <a:t>1. Driver is an additional software component required by JDBC to interact with database</a:t>
            </a:r>
          </a:p>
          <a:p>
            <a:pPr marL="342904" indent="-342904">
              <a:buAutoNum type="arabicPeriod"/>
            </a:pPr>
            <a:endParaRPr lang="en-US" sz="1801" dirty="0"/>
          </a:p>
          <a:p>
            <a:pPr lvl="0"/>
            <a:r>
              <a:rPr lang="en-IN" sz="1801" b="1" u="sng" dirty="0"/>
              <a:t>2. Drivers are provided by DB Vendor &amp; they are DB dependent</a:t>
            </a:r>
          </a:p>
          <a:p>
            <a:pPr lvl="0"/>
            <a:endParaRPr lang="en-IN" sz="1801" b="1" u="sng" dirty="0"/>
          </a:p>
          <a:p>
            <a:pPr lvl="0"/>
            <a:r>
              <a:rPr lang="en-IN" sz="1801" dirty="0"/>
              <a:t>3. “Driver Class” is a </a:t>
            </a:r>
            <a:r>
              <a:rPr lang="en-IN" sz="1801" b="1" dirty="0"/>
              <a:t>Concrete Class</a:t>
            </a:r>
            <a:r>
              <a:rPr lang="en-IN" sz="1801" dirty="0"/>
              <a:t>, present in driver JAR file, is the one that implements the </a:t>
            </a:r>
          </a:p>
          <a:p>
            <a:pPr lvl="0"/>
            <a:r>
              <a:rPr lang="en-IN" sz="1801" dirty="0"/>
              <a:t>      </a:t>
            </a:r>
            <a:r>
              <a:rPr lang="en-IN" sz="1801" b="1" dirty="0"/>
              <a:t>java.sql.Driver interface</a:t>
            </a:r>
            <a:r>
              <a:rPr lang="en-IN" sz="1801" dirty="0"/>
              <a:t>. This interface is present in JDBC API &amp; every JDBC driver </a:t>
            </a:r>
          </a:p>
          <a:p>
            <a:pPr lvl="0"/>
            <a:r>
              <a:rPr lang="en-IN" sz="1801" dirty="0"/>
              <a:t>      provider has to implement this Interface</a:t>
            </a:r>
          </a:p>
          <a:p>
            <a:pPr lvl="0"/>
            <a:endParaRPr lang="en-US" sz="1801" dirty="0"/>
          </a:p>
          <a:p>
            <a:pPr lvl="0"/>
            <a:r>
              <a:rPr lang="en-IN" sz="1801" dirty="0"/>
              <a:t>4. The Driver helps us to establish DB Connection, transfers the DB query and results </a:t>
            </a:r>
          </a:p>
          <a:p>
            <a:pPr lvl="0"/>
            <a:r>
              <a:rPr lang="en-IN" sz="1801" dirty="0"/>
              <a:t>     between Java program and DB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302174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5734</TotalTime>
  <Words>1168</Words>
  <Application>Microsoft Office PowerPoint</Application>
  <PresentationFormat>On-screen Show (4:3)</PresentationFormat>
  <Paragraphs>352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Book Antiqua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</dc:creator>
  <cp:lastModifiedBy>Praveen Dyamappa</cp:lastModifiedBy>
  <cp:revision>451</cp:revision>
  <dcterms:created xsi:type="dcterms:W3CDTF">2012-08-29T09:00:19Z</dcterms:created>
  <dcterms:modified xsi:type="dcterms:W3CDTF">2016-01-14T13:30:52Z</dcterms:modified>
</cp:coreProperties>
</file>