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13" r:id="rId2"/>
    <p:sldId id="327" r:id="rId3"/>
    <p:sldId id="328" r:id="rId4"/>
    <p:sldId id="315" r:id="rId5"/>
    <p:sldId id="278" r:id="rId6"/>
    <p:sldId id="279" r:id="rId7"/>
    <p:sldId id="329" r:id="rId8"/>
    <p:sldId id="334" r:id="rId9"/>
    <p:sldId id="330" r:id="rId10"/>
    <p:sldId id="335" r:id="rId11"/>
    <p:sldId id="331" r:id="rId12"/>
    <p:sldId id="332" r:id="rId13"/>
    <p:sldId id="280" r:id="rId14"/>
    <p:sldId id="281" r:id="rId15"/>
    <p:sldId id="314" r:id="rId16"/>
    <p:sldId id="33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Dyamappa" initials="PD" lastIdx="1" clrIdx="0">
    <p:extLst>
      <p:ext uri="{19B8F6BF-5375-455C-9EA6-DF929625EA0E}">
        <p15:presenceInfo xmlns:p15="http://schemas.microsoft.com/office/powerpoint/2012/main" userId="8eb919cf64f286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33" autoAdjust="0"/>
  </p:normalViewPr>
  <p:slideViewPr>
    <p:cSldViewPr>
      <p:cViewPr varScale="1">
        <p:scale>
          <a:sx n="72" d="100"/>
          <a:sy n="72" d="100"/>
        </p:scale>
        <p:origin x="1326" y="54"/>
      </p:cViewPr>
      <p:guideLst>
        <p:guide orient="horz" pos="2160"/>
        <p:guide pos="2880"/>
      </p:guideLst>
    </p:cSldViewPr>
  </p:slideViewPr>
  <p:outlineViewPr>
    <p:cViewPr>
      <p:scale>
        <a:sx n="33" d="100"/>
        <a:sy n="33" d="100"/>
      </p:scale>
      <p:origin x="0" y="-88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D5E6690-03A7-49E8-BBE8-9FAB747999F4}" type="datetimeFigureOut">
              <a:rPr lang="en-US" smtClean="0"/>
              <a:t>4/19/2015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983BF-1AEB-43D3-9525-3579759B6A5B}" type="slidenum">
              <a:rPr lang="en-US" smtClean="0"/>
              <a:t>‹#›</a:t>
            </a:fld>
            <a:endParaRPr lang="en-US"/>
          </a:p>
        </p:txBody>
      </p:sp>
    </p:spTree>
    <p:extLst>
      <p:ext uri="{BB962C8B-B14F-4D97-AF65-F5344CB8AC3E}">
        <p14:creationId xmlns:p14="http://schemas.microsoft.com/office/powerpoint/2010/main" val="71149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19-04-2015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66119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19-04-2015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92266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19-04-2015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414796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19-04-2015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7214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1BD43F-C672-4ED4-8CF3-4F6C72EB09E5}" type="datetimeFigureOut">
              <a:rPr lang="en-IN" smtClean="0"/>
              <a:t>19-04-2015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55277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1BD43F-C672-4ED4-8CF3-4F6C72EB09E5}" type="datetimeFigureOut">
              <a:rPr lang="en-IN" smtClean="0"/>
              <a:t>19-04-2015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89396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1BD43F-C672-4ED4-8CF3-4F6C72EB09E5}" type="datetimeFigureOut">
              <a:rPr lang="en-IN" smtClean="0"/>
              <a:t>19-04-2015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12029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1BD43F-C672-4ED4-8CF3-4F6C72EB09E5}" type="datetimeFigureOut">
              <a:rPr lang="en-IN" smtClean="0"/>
              <a:t>19-04-2015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54411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BD43F-C672-4ED4-8CF3-4F6C72EB09E5}" type="datetimeFigureOut">
              <a:rPr lang="en-IN" smtClean="0"/>
              <a:t>19-04-2015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17856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19-04-2015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69642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19-04-2015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2463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BD43F-C672-4ED4-8CF3-4F6C72EB09E5}" type="datetimeFigureOut">
              <a:rPr lang="en-IN" smtClean="0"/>
              <a:t>19-04-2015</a:t>
            </a:fld>
            <a:endParaRPr lang="en-IN" dirty="0"/>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A1A28-63B8-4538-B983-A6EB7C1441A6}" type="slidenum">
              <a:rPr lang="en-IN" smtClean="0"/>
              <a:t>‹#›</a:t>
            </a:fld>
            <a:endParaRPr lang="en-IN" dirty="0"/>
          </a:p>
        </p:txBody>
      </p:sp>
    </p:spTree>
    <p:extLst>
      <p:ext uri="{BB962C8B-B14F-4D97-AF65-F5344CB8AC3E}">
        <p14:creationId xmlns:p14="http://schemas.microsoft.com/office/powerpoint/2010/main" val="345620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11" rtl="0" eaLnBrk="1" latinLnBrk="0" hangingPunct="1">
        <a:spcBef>
          <a:spcPct val="0"/>
        </a:spcBef>
        <a:buNone/>
        <a:defRPr sz="4400" kern="1200">
          <a:solidFill>
            <a:schemeClr val="tx1"/>
          </a:solidFill>
          <a:latin typeface="+mj-lt"/>
          <a:ea typeface="+mj-ea"/>
          <a:cs typeface="+mj-cs"/>
        </a:defRPr>
      </a:lvl1pPr>
    </p:titleStyle>
    <p:bodyStyle>
      <a:lvl1pPr marL="342904" indent="-342904" algn="l" defTabSz="91441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9" indent="-285753" algn="l" defTabSz="91441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15" indent="-228604" algn="l" defTabSz="91441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21"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27"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32"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38"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44"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49"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825490" y="2348882"/>
            <a:ext cx="1440160" cy="100811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View</a:t>
            </a:r>
            <a:endParaRPr lang="en-IN" sz="1401" dirty="0"/>
          </a:p>
        </p:txBody>
      </p:sp>
      <p:sp>
        <p:nvSpPr>
          <p:cNvPr id="5" name="Flowchart: Alternate Process 4"/>
          <p:cNvSpPr/>
          <p:nvPr/>
        </p:nvSpPr>
        <p:spPr>
          <a:xfrm>
            <a:off x="3923929" y="350938"/>
            <a:ext cx="1440160" cy="101084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Controller</a:t>
            </a:r>
            <a:endParaRPr lang="en-IN" sz="1401" dirty="0"/>
          </a:p>
        </p:txBody>
      </p:sp>
      <p:sp>
        <p:nvSpPr>
          <p:cNvPr id="6" name="Flowchart: Alternate Process 5"/>
          <p:cNvSpPr/>
          <p:nvPr/>
        </p:nvSpPr>
        <p:spPr>
          <a:xfrm>
            <a:off x="5766811" y="2352602"/>
            <a:ext cx="1440160" cy="100439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Model</a:t>
            </a:r>
            <a:endParaRPr lang="en-IN" sz="1401" dirty="0"/>
          </a:p>
        </p:txBody>
      </p:sp>
      <p:sp>
        <p:nvSpPr>
          <p:cNvPr id="7" name="Flowchart: Magnetic Disk 6"/>
          <p:cNvSpPr/>
          <p:nvPr/>
        </p:nvSpPr>
        <p:spPr>
          <a:xfrm>
            <a:off x="8270924" y="2428393"/>
            <a:ext cx="720080" cy="844766"/>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 name="TextBox 7"/>
          <p:cNvSpPr txBox="1"/>
          <p:nvPr/>
        </p:nvSpPr>
        <p:spPr>
          <a:xfrm>
            <a:off x="8373730" y="2788434"/>
            <a:ext cx="514468" cy="369460"/>
          </a:xfrm>
          <a:prstGeom prst="rect">
            <a:avLst/>
          </a:prstGeom>
          <a:noFill/>
        </p:spPr>
        <p:txBody>
          <a:bodyPr wrap="square" rtlCol="0">
            <a:spAutoFit/>
          </a:bodyPr>
          <a:lstStyle/>
          <a:p>
            <a:r>
              <a:rPr lang="en-US" sz="1801" b="1" dirty="0">
                <a:solidFill>
                  <a:schemeClr val="tx2">
                    <a:lumMod val="75000"/>
                  </a:schemeClr>
                </a:solidFill>
              </a:rPr>
              <a:t>DB</a:t>
            </a:r>
          </a:p>
        </p:txBody>
      </p:sp>
      <p:cxnSp>
        <p:nvCxnSpPr>
          <p:cNvPr id="10" name="Straight Arrow Connector 9"/>
          <p:cNvCxnSpPr/>
          <p:nvPr/>
        </p:nvCxnSpPr>
        <p:spPr>
          <a:xfrm>
            <a:off x="179512" y="2636913"/>
            <a:ext cx="16766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4" idx="0"/>
            <a:endCxn id="5" idx="1"/>
          </p:cNvCxnSpPr>
          <p:nvPr/>
        </p:nvCxnSpPr>
        <p:spPr>
          <a:xfrm flipV="1">
            <a:off x="2545572" y="856359"/>
            <a:ext cx="1378359" cy="149252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8" name="Elbow Connector 17"/>
          <p:cNvCxnSpPr>
            <a:stCxn id="5" idx="3"/>
            <a:endCxn id="6" idx="0"/>
          </p:cNvCxnSpPr>
          <p:nvPr/>
        </p:nvCxnSpPr>
        <p:spPr>
          <a:xfrm>
            <a:off x="5364090" y="856356"/>
            <a:ext cx="1122804" cy="1496242"/>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23622" y="2290523"/>
            <a:ext cx="960969" cy="369460"/>
          </a:xfrm>
          <a:prstGeom prst="rect">
            <a:avLst/>
          </a:prstGeom>
          <a:noFill/>
        </p:spPr>
        <p:txBody>
          <a:bodyPr wrap="none" rtlCol="0">
            <a:spAutoFit/>
          </a:bodyPr>
          <a:lstStyle/>
          <a:p>
            <a:r>
              <a:rPr lang="en-US" sz="1801" b="1" dirty="0"/>
              <a:t>Request</a:t>
            </a:r>
          </a:p>
        </p:txBody>
      </p:sp>
      <p:sp>
        <p:nvSpPr>
          <p:cNvPr id="23" name="TextBox 22"/>
          <p:cNvSpPr txBox="1"/>
          <p:nvPr/>
        </p:nvSpPr>
        <p:spPr>
          <a:xfrm>
            <a:off x="530853" y="3121638"/>
            <a:ext cx="1098186" cy="369460"/>
          </a:xfrm>
          <a:prstGeom prst="rect">
            <a:avLst/>
          </a:prstGeom>
          <a:noFill/>
        </p:spPr>
        <p:txBody>
          <a:bodyPr wrap="none" rtlCol="0">
            <a:spAutoFit/>
          </a:bodyPr>
          <a:lstStyle/>
          <a:p>
            <a:r>
              <a:rPr lang="en-US" sz="1801" b="1" dirty="0"/>
              <a:t>Response</a:t>
            </a:r>
          </a:p>
        </p:txBody>
      </p:sp>
      <p:sp>
        <p:nvSpPr>
          <p:cNvPr id="24" name="TextBox 23"/>
          <p:cNvSpPr txBox="1"/>
          <p:nvPr/>
        </p:nvSpPr>
        <p:spPr>
          <a:xfrm>
            <a:off x="2076075" y="1279455"/>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5" name="TextBox 24"/>
          <p:cNvSpPr txBox="1"/>
          <p:nvPr/>
        </p:nvSpPr>
        <p:spPr>
          <a:xfrm>
            <a:off x="6178162" y="1361781"/>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6" name="TextBox 25"/>
          <p:cNvSpPr txBox="1"/>
          <p:nvPr/>
        </p:nvSpPr>
        <p:spPr>
          <a:xfrm>
            <a:off x="7445561" y="2500344"/>
            <a:ext cx="633956" cy="369460"/>
          </a:xfrm>
          <a:prstGeom prst="rect">
            <a:avLst/>
          </a:prstGeom>
          <a:noFill/>
        </p:spPr>
        <p:txBody>
          <a:bodyPr wrap="none" rtlCol="0">
            <a:spAutoFit/>
          </a:bodyPr>
          <a:lstStyle/>
          <a:p>
            <a:r>
              <a:rPr lang="en-US" sz="1801" b="1" dirty="0"/>
              <a:t>Data</a:t>
            </a:r>
          </a:p>
        </p:txBody>
      </p:sp>
      <p:cxnSp>
        <p:nvCxnSpPr>
          <p:cNvPr id="30" name="Straight Arrow Connector 29"/>
          <p:cNvCxnSpPr/>
          <p:nvPr/>
        </p:nvCxnSpPr>
        <p:spPr>
          <a:xfrm flipH="1">
            <a:off x="179514" y="3121638"/>
            <a:ext cx="16459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7" idx="2"/>
          </p:cNvCxnSpPr>
          <p:nvPr/>
        </p:nvCxnSpPr>
        <p:spPr>
          <a:xfrm flipV="1">
            <a:off x="7206973" y="2850777"/>
            <a:ext cx="1063950" cy="402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9405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52415" y="2149291"/>
            <a:ext cx="1715328" cy="186744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14" name="Rectangle 13"/>
          <p:cNvSpPr/>
          <p:nvPr/>
        </p:nvSpPr>
        <p:spPr>
          <a:xfrm>
            <a:off x="5554000" y="2149288"/>
            <a:ext cx="1549327" cy="32403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smtClean="0"/>
              <a:t>COURSE_INFO</a:t>
            </a:r>
            <a:endParaRPr lang="en-IN" sz="1801" b="1" dirty="0"/>
          </a:p>
        </p:txBody>
      </p:sp>
      <p:sp>
        <p:nvSpPr>
          <p:cNvPr id="15" name="Rectangle 14"/>
          <p:cNvSpPr/>
          <p:nvPr/>
        </p:nvSpPr>
        <p:spPr>
          <a:xfrm>
            <a:off x="5566863" y="2149291"/>
            <a:ext cx="1536464" cy="186744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33" name="Flowchart: Connector 32"/>
          <p:cNvSpPr/>
          <p:nvPr/>
        </p:nvSpPr>
        <p:spPr>
          <a:xfrm>
            <a:off x="2341985" y="2629408"/>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b="1" dirty="0"/>
              <a:t>N</a:t>
            </a:r>
          </a:p>
        </p:txBody>
      </p:sp>
      <p:sp>
        <p:nvSpPr>
          <p:cNvPr id="34" name="Flowchart: Connector 33"/>
          <p:cNvSpPr/>
          <p:nvPr/>
        </p:nvSpPr>
        <p:spPr>
          <a:xfrm>
            <a:off x="5049943" y="2310621"/>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b="1" dirty="0"/>
              <a:t>1</a:t>
            </a:r>
          </a:p>
        </p:txBody>
      </p:sp>
      <p:cxnSp>
        <p:nvCxnSpPr>
          <p:cNvPr id="5" name="Elbow Connector 4"/>
          <p:cNvCxnSpPr/>
          <p:nvPr/>
        </p:nvCxnSpPr>
        <p:spPr>
          <a:xfrm flipV="1">
            <a:off x="2267743" y="2708920"/>
            <a:ext cx="3286258" cy="237166"/>
          </a:xfrm>
          <a:prstGeom prst="bent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3" name="Rectangle 12"/>
          <p:cNvSpPr/>
          <p:nvPr/>
        </p:nvSpPr>
        <p:spPr>
          <a:xfrm>
            <a:off x="552415" y="2142300"/>
            <a:ext cx="1715328" cy="32403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smtClean="0"/>
              <a:t>SUDENTS_INFO</a:t>
            </a:r>
            <a:endParaRPr lang="en-IN" sz="1801" b="1" dirty="0"/>
          </a:p>
        </p:txBody>
      </p:sp>
      <p:sp>
        <p:nvSpPr>
          <p:cNvPr id="16" name="TextBox 15"/>
          <p:cNvSpPr txBox="1"/>
          <p:nvPr/>
        </p:nvSpPr>
        <p:spPr>
          <a:xfrm>
            <a:off x="739237" y="2538771"/>
            <a:ext cx="1366080" cy="1477969"/>
          </a:xfrm>
          <a:prstGeom prst="rect">
            <a:avLst/>
          </a:prstGeom>
          <a:noFill/>
        </p:spPr>
        <p:txBody>
          <a:bodyPr wrap="none" rtlCol="0">
            <a:spAutoFit/>
          </a:bodyPr>
          <a:lstStyle/>
          <a:p>
            <a:r>
              <a:rPr lang="en-US" sz="1801" dirty="0"/>
              <a:t>r</a:t>
            </a:r>
            <a:r>
              <a:rPr lang="en-US" sz="1801" dirty="0"/>
              <a:t>egno (PK)</a:t>
            </a:r>
          </a:p>
          <a:p>
            <a:r>
              <a:rPr lang="en-US" sz="1801" b="1" dirty="0" smtClean="0">
                <a:solidFill>
                  <a:srgbClr val="FF0000"/>
                </a:solidFill>
              </a:rPr>
              <a:t>courseid</a:t>
            </a:r>
            <a:endParaRPr lang="en-US" sz="1801" b="1" dirty="0">
              <a:solidFill>
                <a:srgbClr val="FF0000"/>
              </a:solidFill>
            </a:endParaRPr>
          </a:p>
          <a:p>
            <a:r>
              <a:rPr lang="en-US" sz="1801" dirty="0" smtClean="0"/>
              <a:t>firstname</a:t>
            </a:r>
            <a:endParaRPr lang="en-US" sz="1801" dirty="0"/>
          </a:p>
          <a:p>
            <a:r>
              <a:rPr lang="en-US" sz="1801" dirty="0" smtClean="0"/>
              <a:t>middlename</a:t>
            </a:r>
            <a:endParaRPr lang="en-US" sz="1801" dirty="0"/>
          </a:p>
          <a:p>
            <a:r>
              <a:rPr lang="en-US" sz="1801" dirty="0" smtClean="0"/>
              <a:t>lastname</a:t>
            </a:r>
            <a:endParaRPr lang="en-US" sz="1801" dirty="0"/>
          </a:p>
        </p:txBody>
      </p:sp>
      <p:sp>
        <p:nvSpPr>
          <p:cNvPr id="17" name="TextBox 16"/>
          <p:cNvSpPr txBox="1"/>
          <p:nvPr/>
        </p:nvSpPr>
        <p:spPr>
          <a:xfrm>
            <a:off x="5628243" y="2555393"/>
            <a:ext cx="1440651" cy="646587"/>
          </a:xfrm>
          <a:prstGeom prst="rect">
            <a:avLst/>
          </a:prstGeom>
          <a:noFill/>
        </p:spPr>
        <p:txBody>
          <a:bodyPr wrap="none" rtlCol="0">
            <a:spAutoFit/>
          </a:bodyPr>
          <a:lstStyle/>
          <a:p>
            <a:r>
              <a:rPr lang="en-US" sz="1801" b="1" dirty="0" smtClean="0">
                <a:solidFill>
                  <a:srgbClr val="FF0000"/>
                </a:solidFill>
              </a:rPr>
              <a:t>courseid (PK</a:t>
            </a:r>
            <a:r>
              <a:rPr lang="en-US" sz="1801" b="1" dirty="0">
                <a:solidFill>
                  <a:srgbClr val="FF0000"/>
                </a:solidFill>
              </a:rPr>
              <a:t>)</a:t>
            </a:r>
          </a:p>
          <a:p>
            <a:r>
              <a:rPr lang="en-US" sz="1801" dirty="0" smtClean="0"/>
              <a:t>coursename</a:t>
            </a:r>
            <a:endParaRPr lang="en-US" sz="1801" dirty="0"/>
          </a:p>
        </p:txBody>
      </p:sp>
    </p:spTree>
    <p:extLst>
      <p:ext uri="{BB962C8B-B14F-4D97-AF65-F5344CB8AC3E}">
        <p14:creationId xmlns:p14="http://schemas.microsoft.com/office/powerpoint/2010/main" val="2535505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4" y="2149288"/>
            <a:ext cx="1512169" cy="32403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a:t>Table1</a:t>
            </a:r>
            <a:endParaRPr lang="en-IN" sz="1801" b="1" dirty="0"/>
          </a:p>
        </p:txBody>
      </p:sp>
      <p:sp>
        <p:nvSpPr>
          <p:cNvPr id="6" name="Rectangle 5"/>
          <p:cNvSpPr/>
          <p:nvPr/>
        </p:nvSpPr>
        <p:spPr>
          <a:xfrm>
            <a:off x="552415" y="2149291"/>
            <a:ext cx="1499307" cy="242080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7" name="TextBox 6"/>
          <p:cNvSpPr txBox="1"/>
          <p:nvPr/>
        </p:nvSpPr>
        <p:spPr>
          <a:xfrm>
            <a:off x="739236" y="2538771"/>
            <a:ext cx="1167307" cy="1755096"/>
          </a:xfrm>
          <a:prstGeom prst="rect">
            <a:avLst/>
          </a:prstGeom>
          <a:noFill/>
        </p:spPr>
        <p:txBody>
          <a:bodyPr wrap="none" rtlCol="0">
            <a:spAutoFit/>
          </a:bodyPr>
          <a:lstStyle/>
          <a:p>
            <a:r>
              <a:rPr lang="en-US" sz="1801" b="1" dirty="0">
                <a:solidFill>
                  <a:srgbClr val="FF0000"/>
                </a:solidFill>
              </a:rPr>
              <a:t>ID1     (PK)</a:t>
            </a:r>
          </a:p>
          <a:p>
            <a:r>
              <a:rPr lang="en-US" sz="1801" dirty="0"/>
              <a:t>Column 1</a:t>
            </a:r>
          </a:p>
          <a:p>
            <a:r>
              <a:rPr lang="en-US" sz="1801" dirty="0"/>
              <a:t>Column 2</a:t>
            </a:r>
          </a:p>
          <a:p>
            <a:r>
              <a:rPr lang="en-US" sz="1801" dirty="0"/>
              <a:t>------------</a:t>
            </a:r>
          </a:p>
          <a:p>
            <a:r>
              <a:rPr lang="en-US" sz="1801" dirty="0"/>
              <a:t>------------</a:t>
            </a:r>
          </a:p>
          <a:p>
            <a:r>
              <a:rPr lang="en-US" sz="1801" dirty="0"/>
              <a:t>Column N</a:t>
            </a:r>
            <a:endParaRPr lang="en-IN" sz="1801" dirty="0"/>
          </a:p>
        </p:txBody>
      </p:sp>
      <p:sp>
        <p:nvSpPr>
          <p:cNvPr id="14" name="Rectangle 13"/>
          <p:cNvSpPr/>
          <p:nvPr/>
        </p:nvSpPr>
        <p:spPr>
          <a:xfrm>
            <a:off x="5554000" y="2149288"/>
            <a:ext cx="1512169" cy="32403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a:t>Table2</a:t>
            </a:r>
            <a:endParaRPr lang="en-IN" sz="1801" b="1" dirty="0"/>
          </a:p>
        </p:txBody>
      </p:sp>
      <p:sp>
        <p:nvSpPr>
          <p:cNvPr id="15" name="Rectangle 14"/>
          <p:cNvSpPr/>
          <p:nvPr/>
        </p:nvSpPr>
        <p:spPr>
          <a:xfrm>
            <a:off x="5566863" y="2149291"/>
            <a:ext cx="1499307" cy="242080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33" name="Flowchart: Connector 32"/>
          <p:cNvSpPr/>
          <p:nvPr/>
        </p:nvSpPr>
        <p:spPr>
          <a:xfrm>
            <a:off x="5128382" y="2759032"/>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b="1" dirty="0"/>
              <a:t>N</a:t>
            </a:r>
          </a:p>
        </p:txBody>
      </p:sp>
      <p:sp>
        <p:nvSpPr>
          <p:cNvPr id="34" name="Flowchart: Connector 33"/>
          <p:cNvSpPr/>
          <p:nvPr/>
        </p:nvSpPr>
        <p:spPr>
          <a:xfrm>
            <a:off x="2148948" y="2420316"/>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b="1" dirty="0"/>
              <a:t>1</a:t>
            </a:r>
          </a:p>
        </p:txBody>
      </p:sp>
      <p:cxnSp>
        <p:nvCxnSpPr>
          <p:cNvPr id="5" name="Elbow Connector 4"/>
          <p:cNvCxnSpPr/>
          <p:nvPr/>
        </p:nvCxnSpPr>
        <p:spPr>
          <a:xfrm>
            <a:off x="2045291" y="2739281"/>
            <a:ext cx="3521570" cy="329682"/>
          </a:xfrm>
          <a:prstGeom prst="bent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532384" y="4836053"/>
            <a:ext cx="6368346" cy="1200842"/>
          </a:xfrm>
          <a:prstGeom prst="rect">
            <a:avLst/>
          </a:prstGeom>
          <a:noFill/>
        </p:spPr>
        <p:txBody>
          <a:bodyPr wrap="none" rtlCol="0">
            <a:spAutoFit/>
          </a:bodyPr>
          <a:lstStyle/>
          <a:p>
            <a:r>
              <a:rPr lang="en-US" sz="1801" b="1" u="sng" dirty="0"/>
              <a:t>NOTE:</a:t>
            </a:r>
            <a:r>
              <a:rPr lang="en-US" sz="1801" dirty="0"/>
              <a:t> </a:t>
            </a:r>
          </a:p>
          <a:p>
            <a:pPr marL="285753" indent="-285753">
              <a:buFont typeface="Wingdings" panose="05000000000000000000" pitchFamily="2" charset="2"/>
              <a:buChar char="§"/>
            </a:pPr>
            <a:r>
              <a:rPr lang="en-US" sz="1801" dirty="0"/>
              <a:t>Column ID1 is helping us to achieve One-to-Many Relationship </a:t>
            </a:r>
          </a:p>
          <a:p>
            <a:pPr marL="285753" indent="-285753">
              <a:buFont typeface="Wingdings" panose="05000000000000000000" pitchFamily="2" charset="2"/>
              <a:buChar char="§"/>
            </a:pPr>
            <a:r>
              <a:rPr lang="en-US" sz="1801" dirty="0"/>
              <a:t>ID1 is a Primary Key in Table1</a:t>
            </a:r>
          </a:p>
          <a:p>
            <a:pPr marL="285753" indent="-285753">
              <a:buFont typeface="Wingdings" panose="05000000000000000000" pitchFamily="2" charset="2"/>
              <a:buChar char="§"/>
            </a:pPr>
            <a:r>
              <a:rPr lang="en-US" sz="1801" dirty="0"/>
              <a:t>ID1 is a Normal Column in the Table2</a:t>
            </a:r>
          </a:p>
        </p:txBody>
      </p:sp>
      <p:sp>
        <p:nvSpPr>
          <p:cNvPr id="12" name="TextBox 11"/>
          <p:cNvSpPr txBox="1"/>
          <p:nvPr/>
        </p:nvSpPr>
        <p:spPr>
          <a:xfrm>
            <a:off x="5753682" y="2538773"/>
            <a:ext cx="1167307" cy="2032223"/>
          </a:xfrm>
          <a:prstGeom prst="rect">
            <a:avLst/>
          </a:prstGeom>
          <a:noFill/>
        </p:spPr>
        <p:txBody>
          <a:bodyPr wrap="none" rtlCol="0">
            <a:spAutoFit/>
          </a:bodyPr>
          <a:lstStyle/>
          <a:p>
            <a:r>
              <a:rPr lang="en-US" sz="1801" b="1" dirty="0">
                <a:solidFill>
                  <a:schemeClr val="accent1">
                    <a:lumMod val="50000"/>
                  </a:schemeClr>
                </a:solidFill>
              </a:rPr>
              <a:t>ID2     (PK)</a:t>
            </a:r>
          </a:p>
          <a:p>
            <a:r>
              <a:rPr lang="en-US" sz="1801" b="1" dirty="0">
                <a:solidFill>
                  <a:srgbClr val="FF0000"/>
                </a:solidFill>
              </a:rPr>
              <a:t>ID1</a:t>
            </a:r>
          </a:p>
          <a:p>
            <a:r>
              <a:rPr lang="en-US" sz="1801" dirty="0"/>
              <a:t>Column A</a:t>
            </a:r>
          </a:p>
          <a:p>
            <a:r>
              <a:rPr lang="en-US" sz="1801" dirty="0"/>
              <a:t>Column B</a:t>
            </a:r>
          </a:p>
          <a:p>
            <a:r>
              <a:rPr lang="en-US" sz="1801" dirty="0"/>
              <a:t>------------</a:t>
            </a:r>
          </a:p>
          <a:p>
            <a:r>
              <a:rPr lang="en-US" sz="1801" dirty="0"/>
              <a:t>------------</a:t>
            </a:r>
          </a:p>
          <a:p>
            <a:r>
              <a:rPr lang="en-US" sz="1801" dirty="0"/>
              <a:t>Column Z</a:t>
            </a:r>
            <a:endParaRPr lang="en-IN" sz="1801" dirty="0"/>
          </a:p>
        </p:txBody>
      </p:sp>
    </p:spTree>
    <p:extLst>
      <p:ext uri="{BB962C8B-B14F-4D97-AF65-F5344CB8AC3E}">
        <p14:creationId xmlns:p14="http://schemas.microsoft.com/office/powerpoint/2010/main" val="3082846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669" y="731018"/>
            <a:ext cx="1512169" cy="32403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a:t>Table1</a:t>
            </a:r>
            <a:endParaRPr lang="en-IN" sz="1801" b="1" dirty="0"/>
          </a:p>
        </p:txBody>
      </p:sp>
      <p:sp>
        <p:nvSpPr>
          <p:cNvPr id="6" name="Rectangle 5"/>
          <p:cNvSpPr/>
          <p:nvPr/>
        </p:nvSpPr>
        <p:spPr>
          <a:xfrm>
            <a:off x="323530" y="731019"/>
            <a:ext cx="1499307" cy="242080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7" name="TextBox 6"/>
          <p:cNvSpPr txBox="1"/>
          <p:nvPr/>
        </p:nvSpPr>
        <p:spPr>
          <a:xfrm>
            <a:off x="510351" y="1120499"/>
            <a:ext cx="1167307" cy="1755096"/>
          </a:xfrm>
          <a:prstGeom prst="rect">
            <a:avLst/>
          </a:prstGeom>
          <a:noFill/>
        </p:spPr>
        <p:txBody>
          <a:bodyPr wrap="none" rtlCol="0">
            <a:spAutoFit/>
          </a:bodyPr>
          <a:lstStyle/>
          <a:p>
            <a:r>
              <a:rPr lang="en-US" sz="1801" b="1" dirty="0">
                <a:solidFill>
                  <a:srgbClr val="FF0000"/>
                </a:solidFill>
              </a:rPr>
              <a:t>ID1     (PK)</a:t>
            </a:r>
          </a:p>
          <a:p>
            <a:r>
              <a:rPr lang="en-US" sz="1801" dirty="0"/>
              <a:t>Column 1</a:t>
            </a:r>
          </a:p>
          <a:p>
            <a:r>
              <a:rPr lang="en-US" sz="1801" dirty="0"/>
              <a:t>Column 2</a:t>
            </a:r>
          </a:p>
          <a:p>
            <a:r>
              <a:rPr lang="en-US" sz="1801" dirty="0"/>
              <a:t>------------</a:t>
            </a:r>
          </a:p>
          <a:p>
            <a:r>
              <a:rPr lang="en-US" sz="1801" dirty="0"/>
              <a:t>------------</a:t>
            </a:r>
          </a:p>
          <a:p>
            <a:r>
              <a:rPr lang="en-US" sz="1801" dirty="0"/>
              <a:t>Column N</a:t>
            </a:r>
            <a:endParaRPr lang="en-IN" sz="1801" dirty="0"/>
          </a:p>
        </p:txBody>
      </p:sp>
      <p:sp>
        <p:nvSpPr>
          <p:cNvPr id="14" name="Rectangle 13"/>
          <p:cNvSpPr/>
          <p:nvPr/>
        </p:nvSpPr>
        <p:spPr>
          <a:xfrm>
            <a:off x="7151428" y="620689"/>
            <a:ext cx="1512169" cy="32403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a:t>Table2</a:t>
            </a:r>
            <a:endParaRPr lang="en-IN" sz="1801" b="1" dirty="0"/>
          </a:p>
        </p:txBody>
      </p:sp>
      <p:sp>
        <p:nvSpPr>
          <p:cNvPr id="15" name="Rectangle 14"/>
          <p:cNvSpPr/>
          <p:nvPr/>
        </p:nvSpPr>
        <p:spPr>
          <a:xfrm>
            <a:off x="7164291" y="620690"/>
            <a:ext cx="1499307" cy="242080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33" name="Flowchart: Connector 32"/>
          <p:cNvSpPr/>
          <p:nvPr/>
        </p:nvSpPr>
        <p:spPr>
          <a:xfrm>
            <a:off x="3132158" y="1997661"/>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b="1" dirty="0"/>
              <a:t>N</a:t>
            </a:r>
          </a:p>
        </p:txBody>
      </p:sp>
      <p:sp>
        <p:nvSpPr>
          <p:cNvPr id="34" name="Flowchart: Connector 33"/>
          <p:cNvSpPr/>
          <p:nvPr/>
        </p:nvSpPr>
        <p:spPr>
          <a:xfrm>
            <a:off x="1985415" y="891587"/>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b="1" dirty="0"/>
              <a:t>1</a:t>
            </a:r>
          </a:p>
        </p:txBody>
      </p:sp>
      <p:sp>
        <p:nvSpPr>
          <p:cNvPr id="8" name="TextBox 7"/>
          <p:cNvSpPr txBox="1"/>
          <p:nvPr/>
        </p:nvSpPr>
        <p:spPr>
          <a:xfrm>
            <a:off x="510350" y="4046563"/>
            <a:ext cx="7446975" cy="1755096"/>
          </a:xfrm>
          <a:prstGeom prst="rect">
            <a:avLst/>
          </a:prstGeom>
          <a:noFill/>
        </p:spPr>
        <p:txBody>
          <a:bodyPr wrap="none" rtlCol="0">
            <a:spAutoFit/>
          </a:bodyPr>
          <a:lstStyle/>
          <a:p>
            <a:r>
              <a:rPr lang="en-US" sz="1801" b="1" u="sng" dirty="0"/>
              <a:t>NOTE:</a:t>
            </a:r>
            <a:r>
              <a:rPr lang="en-US" sz="1801" dirty="0"/>
              <a:t> </a:t>
            </a:r>
          </a:p>
          <a:p>
            <a:pPr marL="285753" indent="-285753">
              <a:buFont typeface="Wingdings" panose="05000000000000000000" pitchFamily="2" charset="2"/>
              <a:buChar char="§"/>
            </a:pPr>
            <a:r>
              <a:rPr lang="en-US" sz="1801" dirty="0"/>
              <a:t>Third Table i.e. Table3 is helping us to achieve Many-to-Many Relationship </a:t>
            </a:r>
          </a:p>
          <a:p>
            <a:pPr marL="285753" indent="-285753">
              <a:buFont typeface="Wingdings" panose="05000000000000000000" pitchFamily="2" charset="2"/>
              <a:buChar char="§"/>
            </a:pPr>
            <a:r>
              <a:rPr lang="en-US" sz="1801" dirty="0"/>
              <a:t>ID1 is a Primary Key in Table1</a:t>
            </a:r>
          </a:p>
          <a:p>
            <a:pPr marL="285753" indent="-285753">
              <a:buFont typeface="Wingdings" panose="05000000000000000000" pitchFamily="2" charset="2"/>
              <a:buChar char="§"/>
            </a:pPr>
            <a:r>
              <a:rPr lang="en-US" sz="1801" dirty="0"/>
              <a:t>ID2 is a Primary Key in Table2</a:t>
            </a:r>
          </a:p>
          <a:p>
            <a:pPr marL="285753" indent="-285753">
              <a:buFont typeface="Wingdings" panose="05000000000000000000" pitchFamily="2" charset="2"/>
              <a:buChar char="§"/>
            </a:pPr>
            <a:r>
              <a:rPr lang="en-US" sz="1801" dirty="0"/>
              <a:t>Both ID1 &amp; ID2 are Normal Column in Table3</a:t>
            </a:r>
          </a:p>
          <a:p>
            <a:pPr marL="285753" indent="-285753">
              <a:buFont typeface="Wingdings" panose="05000000000000000000" pitchFamily="2" charset="2"/>
              <a:buChar char="§"/>
            </a:pPr>
            <a:r>
              <a:rPr lang="en-US" sz="1801" dirty="0"/>
              <a:t>But combination of ID1 &amp; ID2 is Primary Key in Table3 (i.e. Composite Key)</a:t>
            </a:r>
          </a:p>
        </p:txBody>
      </p:sp>
      <p:sp>
        <p:nvSpPr>
          <p:cNvPr id="12" name="TextBox 11"/>
          <p:cNvSpPr txBox="1"/>
          <p:nvPr/>
        </p:nvSpPr>
        <p:spPr>
          <a:xfrm>
            <a:off x="7351111" y="1010170"/>
            <a:ext cx="1167307" cy="1755096"/>
          </a:xfrm>
          <a:prstGeom prst="rect">
            <a:avLst/>
          </a:prstGeom>
          <a:noFill/>
        </p:spPr>
        <p:txBody>
          <a:bodyPr wrap="none" rtlCol="0">
            <a:spAutoFit/>
          </a:bodyPr>
          <a:lstStyle/>
          <a:p>
            <a:r>
              <a:rPr lang="en-US" sz="1801" b="1" dirty="0">
                <a:solidFill>
                  <a:srgbClr val="FF0000"/>
                </a:solidFill>
              </a:rPr>
              <a:t>ID2     (PK)</a:t>
            </a:r>
          </a:p>
          <a:p>
            <a:r>
              <a:rPr lang="en-US" sz="1801" dirty="0"/>
              <a:t>Column A</a:t>
            </a:r>
          </a:p>
          <a:p>
            <a:r>
              <a:rPr lang="en-US" sz="1801" dirty="0"/>
              <a:t>Column B</a:t>
            </a:r>
          </a:p>
          <a:p>
            <a:r>
              <a:rPr lang="en-US" sz="1801" dirty="0"/>
              <a:t>------------</a:t>
            </a:r>
          </a:p>
          <a:p>
            <a:r>
              <a:rPr lang="en-US" sz="1801" dirty="0"/>
              <a:t>------------</a:t>
            </a:r>
          </a:p>
          <a:p>
            <a:r>
              <a:rPr lang="en-US" sz="1801" dirty="0"/>
              <a:t>Column Z</a:t>
            </a:r>
            <a:endParaRPr lang="en-IN" sz="1801" dirty="0"/>
          </a:p>
        </p:txBody>
      </p:sp>
      <p:sp>
        <p:nvSpPr>
          <p:cNvPr id="13" name="Rectangle 12"/>
          <p:cNvSpPr/>
          <p:nvPr/>
        </p:nvSpPr>
        <p:spPr>
          <a:xfrm>
            <a:off x="3505378" y="1664420"/>
            <a:ext cx="1512169" cy="324036"/>
          </a:xfrm>
          <a:prstGeom prst="rect">
            <a:avLst/>
          </a:prstGeom>
          <a:solidFill>
            <a:schemeClr val="accent2">
              <a:lumMod val="20000"/>
              <a:lumOff val="80000"/>
            </a:schemeClr>
          </a:solid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a:solidFill>
                  <a:srgbClr val="C00000"/>
                </a:solidFill>
              </a:rPr>
              <a:t>Table3</a:t>
            </a:r>
            <a:endParaRPr lang="en-IN" sz="1801" b="1" dirty="0">
              <a:solidFill>
                <a:srgbClr val="C00000"/>
              </a:solidFill>
            </a:endParaRPr>
          </a:p>
        </p:txBody>
      </p:sp>
      <p:sp>
        <p:nvSpPr>
          <p:cNvPr id="16" name="Rectangle 15"/>
          <p:cNvSpPr/>
          <p:nvPr/>
        </p:nvSpPr>
        <p:spPr>
          <a:xfrm>
            <a:off x="3518241" y="1664423"/>
            <a:ext cx="1499307" cy="1620564"/>
          </a:xfrm>
          <a:prstGeom prst="rect">
            <a:avLst/>
          </a:prstGeom>
          <a:no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17" name="TextBox 16"/>
          <p:cNvSpPr txBox="1"/>
          <p:nvPr/>
        </p:nvSpPr>
        <p:spPr>
          <a:xfrm>
            <a:off x="3628916" y="2154838"/>
            <a:ext cx="1319592" cy="923714"/>
          </a:xfrm>
          <a:prstGeom prst="rect">
            <a:avLst/>
          </a:prstGeom>
          <a:noFill/>
        </p:spPr>
        <p:txBody>
          <a:bodyPr wrap="none" rtlCol="0">
            <a:spAutoFit/>
          </a:bodyPr>
          <a:lstStyle/>
          <a:p>
            <a:r>
              <a:rPr lang="en-US" sz="1801" b="1" dirty="0">
                <a:solidFill>
                  <a:srgbClr val="FF0000"/>
                </a:solidFill>
              </a:rPr>
              <a:t>ID1     </a:t>
            </a:r>
          </a:p>
          <a:p>
            <a:r>
              <a:rPr lang="en-US" sz="1801" b="1" dirty="0">
                <a:solidFill>
                  <a:srgbClr val="FF0000"/>
                </a:solidFill>
              </a:rPr>
              <a:t>              (PK)</a:t>
            </a:r>
          </a:p>
          <a:p>
            <a:r>
              <a:rPr lang="en-US" sz="1801" b="1" dirty="0">
                <a:solidFill>
                  <a:srgbClr val="FF0000"/>
                </a:solidFill>
              </a:rPr>
              <a:t>ID2 </a:t>
            </a:r>
            <a:endParaRPr lang="en-IN" sz="1801" dirty="0"/>
          </a:p>
        </p:txBody>
      </p:sp>
      <p:sp>
        <p:nvSpPr>
          <p:cNvPr id="2" name="Right Brace 1"/>
          <p:cNvSpPr/>
          <p:nvPr/>
        </p:nvSpPr>
        <p:spPr>
          <a:xfrm>
            <a:off x="4139954" y="2186422"/>
            <a:ext cx="226484" cy="9144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sz="1801"/>
          </a:p>
        </p:txBody>
      </p:sp>
      <p:cxnSp>
        <p:nvCxnSpPr>
          <p:cNvPr id="11" name="Elbow Connector 10"/>
          <p:cNvCxnSpPr/>
          <p:nvPr/>
        </p:nvCxnSpPr>
        <p:spPr>
          <a:xfrm>
            <a:off x="1822838" y="1268761"/>
            <a:ext cx="1695403" cy="1080121"/>
          </a:xfrm>
          <a:prstGeom prst="bent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9" name="Elbow Connector 18"/>
          <p:cNvCxnSpPr/>
          <p:nvPr/>
        </p:nvCxnSpPr>
        <p:spPr>
          <a:xfrm flipV="1">
            <a:off x="5017547" y="1239346"/>
            <a:ext cx="2133883" cy="1735938"/>
          </a:xfrm>
          <a:prstGeom prst="bent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4" name="Flowchart: Connector 23"/>
          <p:cNvSpPr/>
          <p:nvPr/>
        </p:nvSpPr>
        <p:spPr>
          <a:xfrm>
            <a:off x="5128222" y="2601087"/>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b="1" dirty="0"/>
              <a:t>N</a:t>
            </a:r>
          </a:p>
        </p:txBody>
      </p:sp>
      <p:sp>
        <p:nvSpPr>
          <p:cNvPr id="25" name="Flowchart: Connector 24"/>
          <p:cNvSpPr/>
          <p:nvPr/>
        </p:nvSpPr>
        <p:spPr>
          <a:xfrm>
            <a:off x="6782846" y="891587"/>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b="1" dirty="0"/>
              <a:t>1</a:t>
            </a:r>
          </a:p>
        </p:txBody>
      </p:sp>
    </p:spTree>
    <p:extLst>
      <p:ext uri="{BB962C8B-B14F-4D97-AF65-F5344CB8AC3E}">
        <p14:creationId xmlns:p14="http://schemas.microsoft.com/office/powerpoint/2010/main" val="672185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4" y="2149288"/>
            <a:ext cx="1512169" cy="32403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a:t>Table 1</a:t>
            </a:r>
            <a:endParaRPr lang="en-IN" sz="1801" b="1" dirty="0"/>
          </a:p>
        </p:txBody>
      </p:sp>
      <p:sp>
        <p:nvSpPr>
          <p:cNvPr id="6" name="Rectangle 5"/>
          <p:cNvSpPr/>
          <p:nvPr/>
        </p:nvSpPr>
        <p:spPr>
          <a:xfrm>
            <a:off x="552415" y="2149292"/>
            <a:ext cx="1499307" cy="213526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7" name="TextBox 6"/>
          <p:cNvSpPr txBox="1"/>
          <p:nvPr/>
        </p:nvSpPr>
        <p:spPr>
          <a:xfrm>
            <a:off x="739237" y="2538771"/>
            <a:ext cx="1112805" cy="1755096"/>
          </a:xfrm>
          <a:prstGeom prst="rect">
            <a:avLst/>
          </a:prstGeom>
          <a:noFill/>
        </p:spPr>
        <p:txBody>
          <a:bodyPr wrap="none" rtlCol="0">
            <a:spAutoFit/>
          </a:bodyPr>
          <a:lstStyle/>
          <a:p>
            <a:r>
              <a:rPr lang="en-US" sz="1801" b="1" dirty="0"/>
              <a:t>ID     (PK)</a:t>
            </a:r>
          </a:p>
          <a:p>
            <a:r>
              <a:rPr lang="en-US" sz="1801" dirty="0"/>
              <a:t>Column 1</a:t>
            </a:r>
          </a:p>
          <a:p>
            <a:r>
              <a:rPr lang="en-US" sz="1801" dirty="0"/>
              <a:t>Column 2</a:t>
            </a:r>
          </a:p>
          <a:p>
            <a:r>
              <a:rPr lang="en-US" sz="1801" dirty="0"/>
              <a:t>------------</a:t>
            </a:r>
          </a:p>
          <a:p>
            <a:r>
              <a:rPr lang="en-US" sz="1801" dirty="0"/>
              <a:t>------------</a:t>
            </a:r>
          </a:p>
          <a:p>
            <a:r>
              <a:rPr lang="en-US" sz="1801" dirty="0"/>
              <a:t>Column N</a:t>
            </a:r>
            <a:endParaRPr lang="en-IN" sz="1801" dirty="0"/>
          </a:p>
        </p:txBody>
      </p:sp>
      <p:sp>
        <p:nvSpPr>
          <p:cNvPr id="14" name="Rectangle 13"/>
          <p:cNvSpPr/>
          <p:nvPr/>
        </p:nvSpPr>
        <p:spPr>
          <a:xfrm>
            <a:off x="4427986" y="2149288"/>
            <a:ext cx="1512169" cy="32403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a:t>Table 2</a:t>
            </a:r>
            <a:endParaRPr lang="en-IN" sz="1801" b="1"/>
          </a:p>
        </p:txBody>
      </p:sp>
      <p:sp>
        <p:nvSpPr>
          <p:cNvPr id="15" name="Rectangle 14"/>
          <p:cNvSpPr/>
          <p:nvPr/>
        </p:nvSpPr>
        <p:spPr>
          <a:xfrm>
            <a:off x="4427987" y="2149290"/>
            <a:ext cx="1499307" cy="213526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16" name="TextBox 15"/>
          <p:cNvSpPr txBox="1"/>
          <p:nvPr/>
        </p:nvSpPr>
        <p:spPr>
          <a:xfrm>
            <a:off x="4627666" y="2538771"/>
            <a:ext cx="1366080" cy="1755096"/>
          </a:xfrm>
          <a:prstGeom prst="rect">
            <a:avLst/>
          </a:prstGeom>
          <a:noFill/>
        </p:spPr>
        <p:txBody>
          <a:bodyPr wrap="none" rtlCol="0">
            <a:spAutoFit/>
          </a:bodyPr>
          <a:lstStyle/>
          <a:p>
            <a:r>
              <a:rPr lang="en-US" sz="1801" b="1"/>
              <a:t>NEWID  (PK)</a:t>
            </a:r>
          </a:p>
          <a:p>
            <a:r>
              <a:rPr lang="en-US" sz="1801"/>
              <a:t>ID</a:t>
            </a:r>
          </a:p>
          <a:p>
            <a:r>
              <a:rPr lang="en-US" sz="1801"/>
              <a:t>Column 1</a:t>
            </a:r>
          </a:p>
          <a:p>
            <a:r>
              <a:rPr lang="en-US" sz="1801"/>
              <a:t>------------</a:t>
            </a:r>
          </a:p>
          <a:p>
            <a:r>
              <a:rPr lang="en-US" sz="1801"/>
              <a:t>------------</a:t>
            </a:r>
          </a:p>
          <a:p>
            <a:r>
              <a:rPr lang="en-US" sz="1801"/>
              <a:t>Column N</a:t>
            </a:r>
            <a:endParaRPr lang="en-IN" sz="1801"/>
          </a:p>
        </p:txBody>
      </p:sp>
      <p:sp>
        <p:nvSpPr>
          <p:cNvPr id="33" name="Flowchart: Connector 32"/>
          <p:cNvSpPr/>
          <p:nvPr/>
        </p:nvSpPr>
        <p:spPr>
          <a:xfrm>
            <a:off x="2267744" y="2301706"/>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a:t>1</a:t>
            </a:r>
            <a:endParaRPr lang="en-IN" sz="1801" b="1"/>
          </a:p>
        </p:txBody>
      </p:sp>
      <p:sp>
        <p:nvSpPr>
          <p:cNvPr id="34" name="Flowchart: Connector 33"/>
          <p:cNvSpPr/>
          <p:nvPr/>
        </p:nvSpPr>
        <p:spPr>
          <a:xfrm>
            <a:off x="3926624" y="2301706"/>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a:t>N</a:t>
            </a:r>
            <a:endParaRPr lang="en-IN" sz="1801" b="1"/>
          </a:p>
        </p:txBody>
      </p:sp>
      <p:cxnSp>
        <p:nvCxnSpPr>
          <p:cNvPr id="3" name="Straight Arrow Connector 2"/>
          <p:cNvCxnSpPr/>
          <p:nvPr/>
        </p:nvCxnSpPr>
        <p:spPr>
          <a:xfrm flipV="1">
            <a:off x="2051721" y="2686835"/>
            <a:ext cx="2376265" cy="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519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Magnetic Disk 5"/>
          <p:cNvSpPr/>
          <p:nvPr/>
        </p:nvSpPr>
        <p:spPr>
          <a:xfrm>
            <a:off x="5076057" y="3068962"/>
            <a:ext cx="1728192" cy="1008112"/>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 name="TextBox 6"/>
          <p:cNvSpPr txBox="1"/>
          <p:nvPr/>
        </p:nvSpPr>
        <p:spPr>
          <a:xfrm>
            <a:off x="5401161" y="3501009"/>
            <a:ext cx="1079591" cy="369460"/>
          </a:xfrm>
          <a:prstGeom prst="rect">
            <a:avLst/>
          </a:prstGeom>
          <a:noFill/>
        </p:spPr>
        <p:txBody>
          <a:bodyPr wrap="none" rtlCol="0">
            <a:spAutoFit/>
          </a:bodyPr>
          <a:lstStyle/>
          <a:p>
            <a:r>
              <a:rPr lang="en-US" sz="1801" b="1" dirty="0">
                <a:solidFill>
                  <a:schemeClr val="tx2">
                    <a:lumMod val="75000"/>
                  </a:schemeClr>
                </a:solidFill>
              </a:rPr>
              <a:t>Database</a:t>
            </a:r>
          </a:p>
        </p:txBody>
      </p:sp>
    </p:spTree>
    <p:extLst>
      <p:ext uri="{BB962C8B-B14F-4D97-AF65-F5344CB8AC3E}">
        <p14:creationId xmlns:p14="http://schemas.microsoft.com/office/powerpoint/2010/main" val="4114797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918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8920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27956" y="4688269"/>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19946" y="5156323"/>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20045" y="5192326"/>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39924" y="2696321"/>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39924" y="3056359"/>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2" y="270630"/>
            <a:ext cx="1562473"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Client</a:t>
            </a:r>
          </a:p>
        </p:txBody>
      </p:sp>
      <p:sp>
        <p:nvSpPr>
          <p:cNvPr id="29" name="Line Callout 2 (Accent Bar) 28"/>
          <p:cNvSpPr/>
          <p:nvPr/>
        </p:nvSpPr>
        <p:spPr>
          <a:xfrm>
            <a:off x="3908276" y="2346488"/>
            <a:ext cx="4896544" cy="1753344"/>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AutoNum type="arabicPeriod"/>
            </a:pPr>
            <a:r>
              <a:rPr lang="en-US" sz="1801" dirty="0">
                <a:solidFill>
                  <a:schemeClr val="tx2">
                    <a:lumMod val="50000"/>
                  </a:schemeClr>
                </a:solidFill>
              </a:rPr>
              <a:t>Preferably make factory class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48036" y="4064474"/>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a:off x="1748036" y="1184059"/>
            <a:ext cx="0"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42640" y="113739"/>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774047" y="7100"/>
            <a:ext cx="5190443" cy="1755096"/>
          </a:xfrm>
          <a:prstGeom prst="rect">
            <a:avLst/>
          </a:prstGeom>
          <a:noFill/>
        </p:spPr>
        <p:txBody>
          <a:bodyPr wrap="square" rtlCol="0">
            <a:spAutoFit/>
          </a:bodyPr>
          <a:lstStyle/>
          <a:p>
            <a:r>
              <a:rPr lang="en-US" sz="1801" dirty="0"/>
              <a:t>Client worries about invoking the methods exposed</a:t>
            </a:r>
          </a:p>
          <a:p>
            <a:r>
              <a:rPr lang="en-US" sz="1801" dirty="0"/>
              <a:t>through interface. Also client won’t have any clue on </a:t>
            </a:r>
          </a:p>
          <a:p>
            <a:r>
              <a:rPr lang="en-US" sz="1801" dirty="0"/>
              <a:t>the implementation details. Factory based on some </a:t>
            </a:r>
          </a:p>
          <a:p>
            <a:r>
              <a:rPr lang="en-US" sz="1801" dirty="0"/>
              <a:t>logic creates the objects &amp; return it to Client. Client </a:t>
            </a:r>
          </a:p>
          <a:p>
            <a:r>
              <a:rPr lang="en-US" sz="1801" dirty="0"/>
              <a:t>using interface reference accepts the returned object </a:t>
            </a:r>
          </a:p>
          <a:p>
            <a:r>
              <a:rPr lang="en-US" sz="1801" dirty="0"/>
              <a:t>&amp; invokes the methods defined in the Interface</a:t>
            </a:r>
          </a:p>
        </p:txBody>
      </p:sp>
    </p:spTree>
    <p:extLst>
      <p:ext uri="{BB962C8B-B14F-4D97-AF65-F5344CB8AC3E}">
        <p14:creationId xmlns:p14="http://schemas.microsoft.com/office/powerpoint/2010/main" val="10020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9512" y="925446"/>
            <a:ext cx="1121285" cy="7057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smtClean="0"/>
              <a:t>Java</a:t>
            </a:r>
            <a:endParaRPr lang="en-US" sz="1801" b="1" dirty="0"/>
          </a:p>
        </p:txBody>
      </p:sp>
      <p:sp>
        <p:nvSpPr>
          <p:cNvPr id="5" name="Flowchart: Magnetic Disk 4"/>
          <p:cNvSpPr/>
          <p:nvPr/>
        </p:nvSpPr>
        <p:spPr>
          <a:xfrm>
            <a:off x="7712329" y="848588"/>
            <a:ext cx="1187529" cy="859451"/>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6" name="TextBox 5"/>
          <p:cNvSpPr txBox="1"/>
          <p:nvPr/>
        </p:nvSpPr>
        <p:spPr>
          <a:xfrm>
            <a:off x="7782114" y="1206184"/>
            <a:ext cx="1079591" cy="369460"/>
          </a:xfrm>
          <a:prstGeom prst="rect">
            <a:avLst/>
          </a:prstGeom>
          <a:noFill/>
        </p:spPr>
        <p:txBody>
          <a:bodyPr wrap="none" rtlCol="0">
            <a:spAutoFit/>
          </a:bodyPr>
          <a:lstStyle/>
          <a:p>
            <a:r>
              <a:rPr lang="en-US" sz="1801" b="1" dirty="0"/>
              <a:t>Database</a:t>
            </a:r>
          </a:p>
        </p:txBody>
      </p:sp>
      <p:sp>
        <p:nvSpPr>
          <p:cNvPr id="7" name="Rounded Rectangle 6"/>
          <p:cNvSpPr/>
          <p:nvPr/>
        </p:nvSpPr>
        <p:spPr>
          <a:xfrm>
            <a:off x="2123728" y="928380"/>
            <a:ext cx="1296144" cy="699867"/>
          </a:xfrm>
          <a:prstGeom prst="round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smtClean="0">
                <a:solidFill>
                  <a:srgbClr val="C00000"/>
                </a:solidFill>
              </a:rPr>
              <a:t>Hibernate</a:t>
            </a:r>
            <a:endParaRPr lang="en-US" sz="1801" b="1" dirty="0">
              <a:solidFill>
                <a:srgbClr val="C00000"/>
              </a:solidFill>
            </a:endParaRPr>
          </a:p>
        </p:txBody>
      </p:sp>
      <p:sp>
        <p:nvSpPr>
          <p:cNvPr id="8" name="Rounded Rectangle 7"/>
          <p:cNvSpPr/>
          <p:nvPr/>
        </p:nvSpPr>
        <p:spPr>
          <a:xfrm>
            <a:off x="5984368" y="925446"/>
            <a:ext cx="1121285" cy="72633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a:t>Driver</a:t>
            </a:r>
          </a:p>
        </p:txBody>
      </p:sp>
      <p:cxnSp>
        <p:nvCxnSpPr>
          <p:cNvPr id="11" name="Straight Arrow Connector 10"/>
          <p:cNvCxnSpPr/>
          <p:nvPr/>
        </p:nvCxnSpPr>
        <p:spPr>
          <a:xfrm flipV="1">
            <a:off x="7117843" y="1288382"/>
            <a:ext cx="603509" cy="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4242803" y="925446"/>
            <a:ext cx="1121285" cy="72633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a:t>JDBC</a:t>
            </a:r>
          </a:p>
        </p:txBody>
      </p:sp>
      <p:cxnSp>
        <p:nvCxnSpPr>
          <p:cNvPr id="19" name="Straight Arrow Connector 18"/>
          <p:cNvCxnSpPr/>
          <p:nvPr/>
        </p:nvCxnSpPr>
        <p:spPr>
          <a:xfrm flipV="1">
            <a:off x="5372473" y="1305532"/>
            <a:ext cx="603509" cy="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1309182" y="1079240"/>
            <a:ext cx="8145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419872" y="1079240"/>
            <a:ext cx="8229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300797" y="1496132"/>
            <a:ext cx="8229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3419872" y="1469628"/>
            <a:ext cx="8229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671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6220" y="620689"/>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Interface</a:t>
            </a:r>
          </a:p>
        </p:txBody>
      </p:sp>
      <p:sp>
        <p:nvSpPr>
          <p:cNvPr id="7" name="Rounded Rectangle 6"/>
          <p:cNvSpPr/>
          <p:nvPr/>
        </p:nvSpPr>
        <p:spPr>
          <a:xfrm>
            <a:off x="1475658" y="1916833"/>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1</a:t>
            </a:r>
          </a:p>
        </p:txBody>
      </p:sp>
      <p:sp>
        <p:nvSpPr>
          <p:cNvPr id="8" name="Rounded Rectangle 7"/>
          <p:cNvSpPr/>
          <p:nvPr/>
        </p:nvSpPr>
        <p:spPr>
          <a:xfrm>
            <a:off x="1474844" y="293819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2</a:t>
            </a:r>
          </a:p>
        </p:txBody>
      </p:sp>
      <p:sp>
        <p:nvSpPr>
          <p:cNvPr id="9" name="Rounded Rectangle 8"/>
          <p:cNvSpPr/>
          <p:nvPr/>
        </p:nvSpPr>
        <p:spPr>
          <a:xfrm>
            <a:off x="1501350" y="573325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N</a:t>
            </a:r>
          </a:p>
        </p:txBody>
      </p:sp>
      <p:cxnSp>
        <p:nvCxnSpPr>
          <p:cNvPr id="12" name="Elbow Connector 11"/>
          <p:cNvCxnSpPr>
            <a:stCxn id="4" idx="2"/>
            <a:endCxn id="9" idx="1"/>
          </p:cNvCxnSpPr>
          <p:nvPr/>
        </p:nvCxnSpPr>
        <p:spPr>
          <a:xfrm rot="16200000" flipH="1">
            <a:off x="-1266446" y="3289498"/>
            <a:ext cx="4788532" cy="74706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7" idx="1"/>
          </p:cNvCxnSpPr>
          <p:nvPr/>
        </p:nvCxnSpPr>
        <p:spPr>
          <a:xfrm>
            <a:off x="740113" y="2240868"/>
            <a:ext cx="7355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8" idx="1"/>
          </p:cNvCxnSpPr>
          <p:nvPr/>
        </p:nvCxnSpPr>
        <p:spPr>
          <a:xfrm>
            <a:off x="740113" y="3259344"/>
            <a:ext cx="734731" cy="2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06212" y="3789042"/>
            <a:ext cx="0" cy="1584176"/>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sp>
        <p:nvSpPr>
          <p:cNvPr id="21" name="Right Brace 20"/>
          <p:cNvSpPr/>
          <p:nvPr/>
        </p:nvSpPr>
        <p:spPr>
          <a:xfrm>
            <a:off x="4211620" y="379513"/>
            <a:ext cx="432048" cy="11304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2" name="Right Brace 21"/>
          <p:cNvSpPr/>
          <p:nvPr/>
        </p:nvSpPr>
        <p:spPr>
          <a:xfrm>
            <a:off x="4211620" y="1675658"/>
            <a:ext cx="432048" cy="47056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3" name="TextBox 22"/>
          <p:cNvSpPr txBox="1"/>
          <p:nvPr/>
        </p:nvSpPr>
        <p:spPr>
          <a:xfrm>
            <a:off x="4771859" y="536377"/>
            <a:ext cx="4264638" cy="646587"/>
          </a:xfrm>
          <a:prstGeom prst="rect">
            <a:avLst/>
          </a:prstGeom>
          <a:noFill/>
        </p:spPr>
        <p:txBody>
          <a:bodyPr wrap="square" rtlCol="0">
            <a:spAutoFit/>
          </a:bodyPr>
          <a:lstStyle/>
          <a:p>
            <a:r>
              <a:rPr lang="en-US" sz="1801" dirty="0"/>
              <a:t>DAO interface exposes only the relevant data access methods to other programs</a:t>
            </a:r>
          </a:p>
        </p:txBody>
      </p:sp>
      <p:sp>
        <p:nvSpPr>
          <p:cNvPr id="24" name="Rectangle 23"/>
          <p:cNvSpPr/>
          <p:nvPr/>
        </p:nvSpPr>
        <p:spPr>
          <a:xfrm>
            <a:off x="4771860" y="2593938"/>
            <a:ext cx="4264636" cy="3140732"/>
          </a:xfrm>
          <a:prstGeom prst="rect">
            <a:avLst/>
          </a:prstGeom>
        </p:spPr>
        <p:txBody>
          <a:bodyPr wrap="square">
            <a:spAutoFit/>
          </a:bodyPr>
          <a:lstStyle/>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One / More Data Access Implementation Concrete Class </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These Classes implement the Interface &amp; provide their own implementation logic depending on data access mechanism we want to use</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cs typeface="Times New Roman" panose="02020603050405020304" pitchFamily="18" charset="0"/>
              </a:rPr>
              <a:t>For Example, One Implementation Class uses JDBC way of interacting with DB other uses Hibernate way etc.,</a:t>
            </a:r>
            <a:endParaRPr lang="en-US" sz="1801" dirty="0"/>
          </a:p>
        </p:txBody>
      </p:sp>
    </p:spTree>
    <p:extLst>
      <p:ext uri="{BB962C8B-B14F-4D97-AF65-F5344CB8AC3E}">
        <p14:creationId xmlns:p14="http://schemas.microsoft.com/office/powerpoint/2010/main" val="838520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31609"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931808"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67712" y="4741277"/>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59700" y="5209331"/>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59802" y="5245334"/>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79680" y="2749329"/>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79680" y="3109367"/>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1" y="323638"/>
            <a:ext cx="1645332"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Other Programs</a:t>
            </a:r>
          </a:p>
        </p:txBody>
      </p:sp>
      <p:sp>
        <p:nvSpPr>
          <p:cNvPr id="29" name="Line Callout 2 (Accent Bar) 28"/>
          <p:cNvSpPr/>
          <p:nvPr/>
        </p:nvSpPr>
        <p:spPr>
          <a:xfrm>
            <a:off x="3975679" y="2123095"/>
            <a:ext cx="5055070" cy="2341781"/>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FontTx/>
              <a:buAutoNum type="arabicPeriod"/>
            </a:pPr>
            <a:r>
              <a:rPr lang="en-US" sz="1801" dirty="0">
                <a:solidFill>
                  <a:schemeClr val="tx2">
                    <a:lumMod val="50000"/>
                  </a:schemeClr>
                </a:solidFill>
              </a:rPr>
              <a:t>As the name implies, Factory Class produces the Objects</a:t>
            </a:r>
          </a:p>
          <a:p>
            <a:pPr marL="342904" indent="-342904">
              <a:buFontTx/>
              <a:buAutoNum type="arabicPeriod"/>
            </a:pPr>
            <a:r>
              <a:rPr lang="en-US" sz="1801" dirty="0">
                <a:solidFill>
                  <a:schemeClr val="tx2">
                    <a:lumMod val="50000"/>
                  </a:schemeClr>
                </a:solidFill>
              </a:rPr>
              <a:t>Factory class is a Concrete Class with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87792" y="4117482"/>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flipH="1">
            <a:off x="1787793" y="1237067"/>
            <a:ext cx="1675"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82396" y="166747"/>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813802" y="352976"/>
            <a:ext cx="5190443" cy="1200842"/>
          </a:xfrm>
          <a:prstGeom prst="rect">
            <a:avLst/>
          </a:prstGeom>
          <a:noFill/>
        </p:spPr>
        <p:txBody>
          <a:bodyPr wrap="square" rtlCol="0">
            <a:spAutoFit/>
          </a:bodyPr>
          <a:lstStyle/>
          <a:p>
            <a:r>
              <a:rPr lang="en-US" sz="1801" dirty="0"/>
              <a:t>Other programs need not to own the responsibility of creating ClassY or ClassZ Object using new operator instead they get the instance of either ClassY or ClassZ through the Factory Class</a:t>
            </a:r>
          </a:p>
        </p:txBody>
      </p:sp>
    </p:spTree>
    <p:extLst>
      <p:ext uri="{BB962C8B-B14F-4D97-AF65-F5344CB8AC3E}">
        <p14:creationId xmlns:p14="http://schemas.microsoft.com/office/powerpoint/2010/main" val="1419763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068547" y="2071365"/>
            <a:ext cx="28185" cy="4275484"/>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3395457" y="2027831"/>
            <a:ext cx="3467" cy="4319019"/>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6037321" y="2071365"/>
            <a:ext cx="1106" cy="4275484"/>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87403" y="5352190"/>
            <a:ext cx="639730" cy="646587"/>
          </a:xfrm>
          <a:prstGeom prst="rect">
            <a:avLst/>
          </a:prstGeom>
          <a:noFill/>
        </p:spPr>
        <p:txBody>
          <a:bodyPr wrap="square" rtlCol="0">
            <a:spAutoFit/>
          </a:bodyPr>
          <a:lstStyle/>
          <a:p>
            <a:pPr algn="ctr"/>
            <a:r>
              <a:rPr lang="en-US" sz="1801" b="1" dirty="0"/>
              <a:t>My</a:t>
            </a:r>
          </a:p>
          <a:p>
            <a:pPr algn="ctr"/>
            <a:r>
              <a:rPr lang="en-US" sz="1801" b="1" dirty="0"/>
              <a:t>Wife</a:t>
            </a:r>
          </a:p>
        </p:txBody>
      </p:sp>
      <p:sp>
        <p:nvSpPr>
          <p:cNvPr id="14" name="TextBox 13"/>
          <p:cNvSpPr txBox="1"/>
          <p:nvPr/>
        </p:nvSpPr>
        <p:spPr>
          <a:xfrm>
            <a:off x="1071490" y="3363923"/>
            <a:ext cx="2327432" cy="2586477"/>
          </a:xfrm>
          <a:prstGeom prst="rect">
            <a:avLst/>
          </a:prstGeom>
          <a:noFill/>
        </p:spPr>
        <p:txBody>
          <a:bodyPr wrap="none" rtlCol="0">
            <a:spAutoFit/>
          </a:bodyPr>
          <a:lstStyle/>
          <a:p>
            <a:r>
              <a:rPr lang="en-US" sz="1801" dirty="0"/>
              <a:t>With lot of R&amp;D </a:t>
            </a:r>
          </a:p>
          <a:p>
            <a:r>
              <a:rPr lang="en-US" sz="1801" dirty="0"/>
              <a:t>she prepared</a:t>
            </a:r>
          </a:p>
          <a:p>
            <a:r>
              <a:rPr lang="en-US" sz="1801" dirty="0"/>
              <a:t>Dosa for the first time</a:t>
            </a:r>
          </a:p>
          <a:p>
            <a:endParaRPr lang="en-US" sz="1801" dirty="0"/>
          </a:p>
          <a:p>
            <a:endParaRPr lang="en-US" sz="1801" dirty="0"/>
          </a:p>
          <a:p>
            <a:pPr marL="342904" indent="-342904">
              <a:buAutoNum type="arabicPeriod"/>
            </a:pPr>
            <a:r>
              <a:rPr lang="en-US" sz="1801" dirty="0">
                <a:solidFill>
                  <a:srgbClr val="FF0000"/>
                </a:solidFill>
              </a:rPr>
              <a:t>Time taken is More</a:t>
            </a:r>
          </a:p>
          <a:p>
            <a:pPr marL="342904" indent="-342904">
              <a:buAutoNum type="arabicPeriod"/>
            </a:pPr>
            <a:r>
              <a:rPr lang="en-US" sz="1801" dirty="0">
                <a:solidFill>
                  <a:srgbClr val="FF0000"/>
                </a:solidFill>
              </a:rPr>
              <a:t>Effort is More</a:t>
            </a:r>
          </a:p>
          <a:p>
            <a:pPr marL="342904" indent="-342904">
              <a:buAutoNum type="arabicPeriod"/>
            </a:pPr>
            <a:r>
              <a:rPr lang="en-US" sz="1801" dirty="0">
                <a:solidFill>
                  <a:srgbClr val="FF0000"/>
                </a:solidFill>
              </a:rPr>
              <a:t>Quality is Average</a:t>
            </a:r>
          </a:p>
          <a:p>
            <a:r>
              <a:rPr lang="en-US" sz="1801" dirty="0">
                <a:solidFill>
                  <a:srgbClr val="FF0000"/>
                </a:solidFill>
              </a:rPr>
              <a:t>       or Poor</a:t>
            </a:r>
          </a:p>
        </p:txBody>
      </p:sp>
      <p:sp>
        <p:nvSpPr>
          <p:cNvPr id="17" name="TextBox 16"/>
          <p:cNvSpPr txBox="1"/>
          <p:nvPr/>
        </p:nvSpPr>
        <p:spPr>
          <a:xfrm>
            <a:off x="-56466" y="2314401"/>
            <a:ext cx="1172939" cy="369460"/>
          </a:xfrm>
          <a:prstGeom prst="rect">
            <a:avLst/>
          </a:prstGeom>
          <a:noFill/>
        </p:spPr>
        <p:txBody>
          <a:bodyPr wrap="square" rtlCol="0">
            <a:spAutoFit/>
          </a:bodyPr>
          <a:lstStyle/>
          <a:p>
            <a:r>
              <a:rPr lang="en-US" sz="1801" b="1" dirty="0">
                <a:solidFill>
                  <a:srgbClr val="C00000"/>
                </a:solidFill>
              </a:rPr>
              <a:t>Developer</a:t>
            </a:r>
          </a:p>
        </p:txBody>
      </p:sp>
      <p:sp>
        <p:nvSpPr>
          <p:cNvPr id="28" name="TextBox 27"/>
          <p:cNvSpPr txBox="1"/>
          <p:nvPr/>
        </p:nvSpPr>
        <p:spPr>
          <a:xfrm>
            <a:off x="9746" y="54050"/>
            <a:ext cx="1522597" cy="923714"/>
          </a:xfrm>
          <a:prstGeom prst="rect">
            <a:avLst/>
          </a:prstGeom>
          <a:noFill/>
        </p:spPr>
        <p:txBody>
          <a:bodyPr wrap="square" rtlCol="0">
            <a:spAutoFit/>
          </a:bodyPr>
          <a:lstStyle/>
          <a:p>
            <a:r>
              <a:rPr lang="en-US" sz="1801" dirty="0"/>
              <a:t>Want to </a:t>
            </a:r>
          </a:p>
          <a:p>
            <a:r>
              <a:rPr lang="en-US" sz="1801" dirty="0"/>
              <a:t>prepare</a:t>
            </a:r>
          </a:p>
          <a:p>
            <a:r>
              <a:rPr lang="en-US" sz="1801" dirty="0"/>
              <a:t>Dosa</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0" y="3430557"/>
            <a:ext cx="971164" cy="201958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696" y="66120"/>
            <a:ext cx="1584807" cy="1141810"/>
          </a:xfrm>
          <a:prstGeom prst="rect">
            <a:avLst/>
          </a:prstGeom>
        </p:spPr>
      </p:pic>
      <p:sp>
        <p:nvSpPr>
          <p:cNvPr id="31" name="TextBox 30"/>
          <p:cNvSpPr txBox="1"/>
          <p:nvPr/>
        </p:nvSpPr>
        <p:spPr>
          <a:xfrm>
            <a:off x="1319494" y="1987179"/>
            <a:ext cx="1175322" cy="369460"/>
          </a:xfrm>
          <a:prstGeom prst="rect">
            <a:avLst/>
          </a:prstGeom>
          <a:noFill/>
        </p:spPr>
        <p:txBody>
          <a:bodyPr wrap="none" rtlCol="0">
            <a:spAutoFit/>
          </a:bodyPr>
          <a:lstStyle/>
          <a:p>
            <a:r>
              <a:rPr lang="en-US" sz="1801" b="1" u="sng" dirty="0"/>
              <a:t>Scenario 1</a:t>
            </a:r>
          </a:p>
        </p:txBody>
      </p:sp>
      <p:sp>
        <p:nvSpPr>
          <p:cNvPr id="32" name="TextBox 31"/>
          <p:cNvSpPr txBox="1"/>
          <p:nvPr/>
        </p:nvSpPr>
        <p:spPr>
          <a:xfrm>
            <a:off x="4030749" y="1992141"/>
            <a:ext cx="1175322" cy="369460"/>
          </a:xfrm>
          <a:prstGeom prst="rect">
            <a:avLst/>
          </a:prstGeom>
          <a:noFill/>
        </p:spPr>
        <p:txBody>
          <a:bodyPr wrap="none" rtlCol="0">
            <a:spAutoFit/>
          </a:bodyPr>
          <a:lstStyle/>
          <a:p>
            <a:r>
              <a:rPr lang="en-US" sz="1801" b="1" u="sng" dirty="0"/>
              <a:t>Scenario 2</a:t>
            </a:r>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3358" y="54051"/>
            <a:ext cx="741996" cy="1219406"/>
          </a:xfrm>
          <a:prstGeom prst="rect">
            <a:avLst/>
          </a:prstGeom>
        </p:spPr>
      </p:pic>
      <p:sp>
        <p:nvSpPr>
          <p:cNvPr id="35" name="TextBox 34"/>
          <p:cNvSpPr txBox="1"/>
          <p:nvPr/>
        </p:nvSpPr>
        <p:spPr>
          <a:xfrm>
            <a:off x="3407906" y="3320561"/>
            <a:ext cx="2652008" cy="2309350"/>
          </a:xfrm>
          <a:prstGeom prst="rect">
            <a:avLst/>
          </a:prstGeom>
          <a:noFill/>
        </p:spPr>
        <p:txBody>
          <a:bodyPr wrap="none" rtlCol="0">
            <a:spAutoFit/>
          </a:bodyPr>
          <a:lstStyle/>
          <a:p>
            <a:r>
              <a:rPr lang="en-US" sz="1801" dirty="0"/>
              <a:t>She took the help of her </a:t>
            </a:r>
          </a:p>
          <a:p>
            <a:r>
              <a:rPr lang="en-US" sz="1801" dirty="0"/>
              <a:t>friend, where she had 5+ </a:t>
            </a:r>
          </a:p>
          <a:p>
            <a:r>
              <a:rPr lang="en-US" sz="1801" dirty="0"/>
              <a:t>years of exp. in marital life</a:t>
            </a:r>
          </a:p>
          <a:p>
            <a:endParaRPr lang="en-US" sz="1801" dirty="0"/>
          </a:p>
          <a:p>
            <a:endParaRPr lang="en-US" sz="1801" dirty="0"/>
          </a:p>
          <a:p>
            <a:pPr marL="342904" indent="-342904">
              <a:buAutoNum type="arabicPeriod"/>
            </a:pPr>
            <a:r>
              <a:rPr lang="en-US" sz="1801" dirty="0">
                <a:solidFill>
                  <a:srgbClr val="FF0000"/>
                </a:solidFill>
              </a:rPr>
              <a:t>Time taken is More</a:t>
            </a:r>
          </a:p>
          <a:p>
            <a:pPr marL="342904" indent="-342904">
              <a:buAutoNum type="arabicPeriod"/>
            </a:pPr>
            <a:r>
              <a:rPr lang="en-US" sz="1801" dirty="0">
                <a:solidFill>
                  <a:srgbClr val="FF0000"/>
                </a:solidFill>
              </a:rPr>
              <a:t>Effort is More</a:t>
            </a:r>
          </a:p>
          <a:p>
            <a:pPr marL="342904" indent="-342904">
              <a:buAutoNum type="arabicPeriod"/>
            </a:pPr>
            <a:r>
              <a:rPr lang="en-US" sz="1801" b="1" dirty="0">
                <a:solidFill>
                  <a:schemeClr val="accent3">
                    <a:lumMod val="50000"/>
                  </a:schemeClr>
                </a:solidFill>
              </a:rPr>
              <a:t>Quality is Good</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5112" y="88689"/>
            <a:ext cx="968574" cy="1259826"/>
          </a:xfrm>
          <a:prstGeom prst="rect">
            <a:avLst/>
          </a:prstGeom>
        </p:spPr>
      </p:pic>
      <p:sp>
        <p:nvSpPr>
          <p:cNvPr id="36" name="TextBox 35"/>
          <p:cNvSpPr txBox="1"/>
          <p:nvPr/>
        </p:nvSpPr>
        <p:spPr>
          <a:xfrm>
            <a:off x="6765794" y="1987179"/>
            <a:ext cx="1175322" cy="369460"/>
          </a:xfrm>
          <a:prstGeom prst="rect">
            <a:avLst/>
          </a:prstGeom>
          <a:noFill/>
        </p:spPr>
        <p:txBody>
          <a:bodyPr wrap="none" rtlCol="0">
            <a:spAutoFit/>
          </a:bodyPr>
          <a:lstStyle/>
          <a:p>
            <a:r>
              <a:rPr lang="en-US" sz="1801" b="1" u="sng" dirty="0"/>
              <a:t>Scenario 3</a:t>
            </a:r>
          </a:p>
        </p:txBody>
      </p:sp>
      <p:sp>
        <p:nvSpPr>
          <p:cNvPr id="37" name="TextBox 36"/>
          <p:cNvSpPr txBox="1"/>
          <p:nvPr/>
        </p:nvSpPr>
        <p:spPr>
          <a:xfrm>
            <a:off x="6038428" y="3320563"/>
            <a:ext cx="3076291" cy="2586477"/>
          </a:xfrm>
          <a:prstGeom prst="rect">
            <a:avLst/>
          </a:prstGeom>
          <a:noFill/>
        </p:spPr>
        <p:txBody>
          <a:bodyPr wrap="none" rtlCol="0">
            <a:spAutoFit/>
          </a:bodyPr>
          <a:lstStyle/>
          <a:p>
            <a:r>
              <a:rPr lang="en-US" sz="1801" dirty="0"/>
              <a:t>Now a days whenever she </a:t>
            </a:r>
          </a:p>
          <a:p>
            <a:r>
              <a:rPr lang="en-US" sz="1801" dirty="0"/>
              <a:t>wants to prepare the Dosa she</a:t>
            </a:r>
          </a:p>
          <a:p>
            <a:r>
              <a:rPr lang="en-US" sz="1801" dirty="0"/>
              <a:t>just brings the MTR Ready mix </a:t>
            </a:r>
          </a:p>
          <a:p>
            <a:r>
              <a:rPr lang="en-US" sz="1801" dirty="0"/>
              <a:t>&amp; prepares it</a:t>
            </a:r>
          </a:p>
          <a:p>
            <a:endParaRPr lang="en-US" sz="1801" dirty="0"/>
          </a:p>
          <a:p>
            <a:pPr marL="342904" indent="-342904">
              <a:buAutoNum type="arabicPeriod"/>
            </a:pPr>
            <a:r>
              <a:rPr lang="en-US" sz="1801" b="1" dirty="0">
                <a:solidFill>
                  <a:schemeClr val="accent3">
                    <a:lumMod val="50000"/>
                  </a:schemeClr>
                </a:solidFill>
              </a:rPr>
              <a:t>Time taken is Less</a:t>
            </a:r>
          </a:p>
          <a:p>
            <a:pPr marL="342904" indent="-342904">
              <a:buAutoNum type="arabicPeriod"/>
            </a:pPr>
            <a:r>
              <a:rPr lang="en-US" sz="1801" b="1" dirty="0">
                <a:solidFill>
                  <a:schemeClr val="accent3">
                    <a:lumMod val="50000"/>
                  </a:schemeClr>
                </a:solidFill>
              </a:rPr>
              <a:t>Effort is Less</a:t>
            </a:r>
          </a:p>
          <a:p>
            <a:pPr marL="342904" indent="-342904">
              <a:buAutoNum type="arabicPeriod"/>
            </a:pPr>
            <a:r>
              <a:rPr lang="en-US" sz="1801" b="1" dirty="0">
                <a:solidFill>
                  <a:schemeClr val="accent3">
                    <a:lumMod val="50000"/>
                  </a:schemeClr>
                </a:solidFill>
              </a:rPr>
              <a:t>Quality is Good or </a:t>
            </a:r>
          </a:p>
          <a:p>
            <a:r>
              <a:rPr lang="en-US" sz="1801" b="1" dirty="0">
                <a:solidFill>
                  <a:schemeClr val="accent3">
                    <a:lumMod val="50000"/>
                  </a:schemeClr>
                </a:solidFill>
              </a:rPr>
              <a:t>       Very Good</a:t>
            </a:r>
          </a:p>
        </p:txBody>
      </p:sp>
      <p:sp>
        <p:nvSpPr>
          <p:cNvPr id="38" name="TextBox 37"/>
          <p:cNvSpPr txBox="1"/>
          <p:nvPr/>
        </p:nvSpPr>
        <p:spPr>
          <a:xfrm>
            <a:off x="1300851" y="1350498"/>
            <a:ext cx="1457804" cy="369460"/>
          </a:xfrm>
          <a:prstGeom prst="rect">
            <a:avLst/>
          </a:prstGeom>
          <a:noFill/>
        </p:spPr>
        <p:txBody>
          <a:bodyPr wrap="square" rtlCol="0">
            <a:spAutoFit/>
          </a:bodyPr>
          <a:lstStyle/>
          <a:p>
            <a:r>
              <a:rPr lang="en-US" sz="1801" b="1" dirty="0">
                <a:solidFill>
                  <a:srgbClr val="C00000"/>
                </a:solidFill>
              </a:rPr>
              <a:t>Requirement</a:t>
            </a:r>
          </a:p>
        </p:txBody>
      </p:sp>
      <p:sp>
        <p:nvSpPr>
          <p:cNvPr id="39" name="TextBox 38"/>
          <p:cNvSpPr txBox="1"/>
          <p:nvPr/>
        </p:nvSpPr>
        <p:spPr>
          <a:xfrm>
            <a:off x="1314101" y="2295172"/>
            <a:ext cx="1883406" cy="646587"/>
          </a:xfrm>
          <a:prstGeom prst="rect">
            <a:avLst/>
          </a:prstGeom>
          <a:noFill/>
        </p:spPr>
        <p:txBody>
          <a:bodyPr wrap="square" rtlCol="0">
            <a:spAutoFit/>
          </a:bodyPr>
          <a:lstStyle/>
          <a:p>
            <a:r>
              <a:rPr lang="en-US" sz="1801" b="1" dirty="0">
                <a:solidFill>
                  <a:srgbClr val="C00000"/>
                </a:solidFill>
              </a:rPr>
              <a:t>Normal Way of Development</a:t>
            </a:r>
          </a:p>
        </p:txBody>
      </p:sp>
      <p:sp>
        <p:nvSpPr>
          <p:cNvPr id="40" name="TextBox 39"/>
          <p:cNvSpPr txBox="1"/>
          <p:nvPr/>
        </p:nvSpPr>
        <p:spPr>
          <a:xfrm>
            <a:off x="3669301" y="2314402"/>
            <a:ext cx="2263637" cy="646587"/>
          </a:xfrm>
          <a:prstGeom prst="rect">
            <a:avLst/>
          </a:prstGeom>
          <a:noFill/>
        </p:spPr>
        <p:txBody>
          <a:bodyPr wrap="square" rtlCol="0">
            <a:spAutoFit/>
          </a:bodyPr>
          <a:lstStyle/>
          <a:p>
            <a:r>
              <a:rPr lang="en-US" sz="1801" b="1" dirty="0">
                <a:solidFill>
                  <a:srgbClr val="C00000"/>
                </a:solidFill>
              </a:rPr>
              <a:t>Development using Design Patterns</a:t>
            </a:r>
          </a:p>
        </p:txBody>
      </p:sp>
      <p:sp>
        <p:nvSpPr>
          <p:cNvPr id="41" name="TextBox 40"/>
          <p:cNvSpPr txBox="1"/>
          <p:nvPr/>
        </p:nvSpPr>
        <p:spPr>
          <a:xfrm>
            <a:off x="6329294" y="2354878"/>
            <a:ext cx="2263637" cy="646587"/>
          </a:xfrm>
          <a:prstGeom prst="rect">
            <a:avLst/>
          </a:prstGeom>
          <a:noFill/>
        </p:spPr>
        <p:txBody>
          <a:bodyPr wrap="square" rtlCol="0">
            <a:spAutoFit/>
          </a:bodyPr>
          <a:lstStyle/>
          <a:p>
            <a:r>
              <a:rPr lang="en-US" sz="1801" b="1" dirty="0">
                <a:solidFill>
                  <a:srgbClr val="C00000"/>
                </a:solidFill>
              </a:rPr>
              <a:t>Development using Frameworks</a:t>
            </a:r>
          </a:p>
        </p:txBody>
      </p:sp>
      <p:cxnSp>
        <p:nvCxnSpPr>
          <p:cNvPr id="44" name="Straight Connector 43"/>
          <p:cNvCxnSpPr/>
          <p:nvPr/>
        </p:nvCxnSpPr>
        <p:spPr>
          <a:xfrm flipH="1">
            <a:off x="9037961" y="1987180"/>
            <a:ext cx="1106" cy="4275484"/>
          </a:xfrm>
          <a:prstGeom prst="line">
            <a:avLst/>
          </a:prstGeom>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741643" y="1375017"/>
            <a:ext cx="1793545" cy="369460"/>
          </a:xfrm>
          <a:prstGeom prst="rect">
            <a:avLst/>
          </a:prstGeom>
          <a:noFill/>
        </p:spPr>
        <p:txBody>
          <a:bodyPr wrap="square" rtlCol="0">
            <a:spAutoFit/>
          </a:bodyPr>
          <a:lstStyle/>
          <a:p>
            <a:r>
              <a:rPr lang="en-US" sz="1801" b="1" dirty="0">
                <a:solidFill>
                  <a:srgbClr val="C00000"/>
                </a:solidFill>
              </a:rPr>
              <a:t>Design Patterns</a:t>
            </a:r>
          </a:p>
        </p:txBody>
      </p:sp>
      <p:sp>
        <p:nvSpPr>
          <p:cNvPr id="46" name="TextBox 45"/>
          <p:cNvSpPr txBox="1"/>
          <p:nvPr/>
        </p:nvSpPr>
        <p:spPr>
          <a:xfrm>
            <a:off x="6752541" y="1397904"/>
            <a:ext cx="1491868" cy="369460"/>
          </a:xfrm>
          <a:prstGeom prst="rect">
            <a:avLst/>
          </a:prstGeom>
          <a:noFill/>
        </p:spPr>
        <p:txBody>
          <a:bodyPr wrap="square" rtlCol="0">
            <a:spAutoFit/>
          </a:bodyPr>
          <a:lstStyle/>
          <a:p>
            <a:r>
              <a:rPr lang="en-US" sz="1801" b="1" dirty="0">
                <a:solidFill>
                  <a:srgbClr val="C00000"/>
                </a:solidFill>
              </a:rPr>
              <a:t>Frameworks</a:t>
            </a:r>
          </a:p>
        </p:txBody>
      </p:sp>
    </p:spTree>
    <p:extLst>
      <p:ext uri="{BB962C8B-B14F-4D97-AF65-F5344CB8AC3E}">
        <p14:creationId xmlns:p14="http://schemas.microsoft.com/office/powerpoint/2010/main" val="4041482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752779" y="188640"/>
            <a:ext cx="4846354" cy="504057"/>
          </a:xfrm>
          <a:prstGeom prst="round2Diag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801" b="1"/>
              <a:t>Application Business Logic</a:t>
            </a:r>
            <a:endParaRPr lang="en-IN" sz="1801" b="1"/>
          </a:p>
        </p:txBody>
      </p:sp>
      <p:sp>
        <p:nvSpPr>
          <p:cNvPr id="5" name="Rounded Rectangle 4"/>
          <p:cNvSpPr/>
          <p:nvPr/>
        </p:nvSpPr>
        <p:spPr>
          <a:xfrm rot="5400000">
            <a:off x="3419870" y="-38291"/>
            <a:ext cx="1512169" cy="4846353"/>
          </a:xfrm>
          <a:prstGeom prst="roundRect">
            <a:avLst/>
          </a:prstGeom>
          <a:ln>
            <a:solidFill>
              <a:schemeClr val="accent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6" name="Folded Corner 5"/>
          <p:cNvSpPr/>
          <p:nvPr/>
        </p:nvSpPr>
        <p:spPr>
          <a:xfrm>
            <a:off x="1918612" y="1850893"/>
            <a:ext cx="2016224" cy="459566"/>
          </a:xfrm>
          <a:prstGeom prst="foldedCorne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hibernate.cfg.xml</a:t>
            </a:r>
            <a:endParaRPr lang="en-IN" sz="1801" b="1"/>
          </a:p>
        </p:txBody>
      </p:sp>
      <p:sp>
        <p:nvSpPr>
          <p:cNvPr id="8" name="Rectangle 7"/>
          <p:cNvSpPr/>
          <p:nvPr/>
        </p:nvSpPr>
        <p:spPr>
          <a:xfrm>
            <a:off x="1939677" y="2473688"/>
            <a:ext cx="1995161" cy="412836"/>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Database Dialect</a:t>
            </a:r>
            <a:endParaRPr lang="en-IN" sz="1801" b="1"/>
          </a:p>
        </p:txBody>
      </p:sp>
      <p:sp>
        <p:nvSpPr>
          <p:cNvPr id="9" name="Folded Corner 8"/>
          <p:cNvSpPr/>
          <p:nvPr/>
        </p:nvSpPr>
        <p:spPr>
          <a:xfrm>
            <a:off x="4421081" y="1850893"/>
            <a:ext cx="2016224" cy="459566"/>
          </a:xfrm>
          <a:prstGeom prst="foldedCorne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mapping.hbm.xml</a:t>
            </a:r>
            <a:endParaRPr lang="en-IN" sz="1801" b="1"/>
          </a:p>
        </p:txBody>
      </p:sp>
      <p:sp>
        <p:nvSpPr>
          <p:cNvPr id="10" name="Rounded Rectangle 9"/>
          <p:cNvSpPr/>
          <p:nvPr/>
        </p:nvSpPr>
        <p:spPr>
          <a:xfrm>
            <a:off x="1752780" y="3933056"/>
            <a:ext cx="4846352" cy="50405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801" b="1"/>
              <a:t>JDBC API</a:t>
            </a:r>
            <a:endParaRPr lang="en-IN" sz="1801" b="1"/>
          </a:p>
        </p:txBody>
      </p:sp>
      <p:sp>
        <p:nvSpPr>
          <p:cNvPr id="12" name="TextBox 11"/>
          <p:cNvSpPr txBox="1"/>
          <p:nvPr/>
        </p:nvSpPr>
        <p:spPr>
          <a:xfrm>
            <a:off x="6632270" y="2072996"/>
            <a:ext cx="1138325" cy="369460"/>
          </a:xfrm>
          <a:prstGeom prst="rect">
            <a:avLst/>
          </a:prstGeom>
          <a:noFill/>
        </p:spPr>
        <p:txBody>
          <a:bodyPr wrap="none" rtlCol="0">
            <a:spAutoFit/>
          </a:bodyPr>
          <a:lstStyle/>
          <a:p>
            <a:r>
              <a:rPr lang="en-US" sz="1801" b="1" dirty="0"/>
              <a:t>Hibernate</a:t>
            </a:r>
            <a:endParaRPr lang="en-IN" sz="1801" b="1" dirty="0"/>
          </a:p>
        </p:txBody>
      </p:sp>
      <p:sp>
        <p:nvSpPr>
          <p:cNvPr id="19" name="TextBox 18"/>
          <p:cNvSpPr txBox="1"/>
          <p:nvPr/>
        </p:nvSpPr>
        <p:spPr>
          <a:xfrm>
            <a:off x="3636962" y="6008616"/>
            <a:ext cx="1079591" cy="369460"/>
          </a:xfrm>
          <a:prstGeom prst="rect">
            <a:avLst/>
          </a:prstGeom>
          <a:noFill/>
        </p:spPr>
        <p:txBody>
          <a:bodyPr wrap="none" rtlCol="0">
            <a:spAutoFit/>
          </a:bodyPr>
          <a:lstStyle/>
          <a:p>
            <a:r>
              <a:rPr lang="en-US" sz="1801" b="1" dirty="0"/>
              <a:t>Database</a:t>
            </a:r>
            <a:endParaRPr lang="en-IN" sz="1801" b="1" dirty="0"/>
          </a:p>
        </p:txBody>
      </p:sp>
      <p:sp>
        <p:nvSpPr>
          <p:cNvPr id="24" name="Rectangle 23"/>
          <p:cNvSpPr/>
          <p:nvPr/>
        </p:nvSpPr>
        <p:spPr>
          <a:xfrm>
            <a:off x="4387377" y="2479403"/>
            <a:ext cx="1995161" cy="412836"/>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Hibernate API</a:t>
            </a:r>
            <a:endParaRPr lang="en-IN" sz="1801" b="1"/>
          </a:p>
        </p:txBody>
      </p:sp>
      <p:cxnSp>
        <p:nvCxnSpPr>
          <p:cNvPr id="3" name="Straight Arrow Connector 2"/>
          <p:cNvCxnSpPr/>
          <p:nvPr/>
        </p:nvCxnSpPr>
        <p:spPr>
          <a:xfrm>
            <a:off x="3419872" y="692700"/>
            <a:ext cx="0" cy="936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419872" y="3140971"/>
            <a:ext cx="0" cy="7920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419872" y="4437112"/>
            <a:ext cx="0" cy="11024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4644009" y="4437112"/>
            <a:ext cx="0" cy="11024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4644009" y="3140971"/>
            <a:ext cx="0" cy="7920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4644009" y="692700"/>
            <a:ext cx="0" cy="936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88832" y="967835"/>
            <a:ext cx="693780" cy="369460"/>
          </a:xfrm>
          <a:prstGeom prst="rect">
            <a:avLst/>
          </a:prstGeom>
          <a:noFill/>
        </p:spPr>
        <p:txBody>
          <a:bodyPr wrap="none" rtlCol="0">
            <a:spAutoFit/>
          </a:bodyPr>
          <a:lstStyle/>
          <a:p>
            <a:r>
              <a:rPr lang="en-US" sz="1801" b="1" dirty="0"/>
              <a:t>POJO</a:t>
            </a:r>
            <a:endParaRPr lang="en-IN" sz="1801" b="1" dirty="0"/>
          </a:p>
        </p:txBody>
      </p:sp>
      <p:sp>
        <p:nvSpPr>
          <p:cNvPr id="29" name="TextBox 28"/>
          <p:cNvSpPr txBox="1"/>
          <p:nvPr/>
        </p:nvSpPr>
        <p:spPr>
          <a:xfrm>
            <a:off x="2568926" y="963757"/>
            <a:ext cx="693780" cy="369460"/>
          </a:xfrm>
          <a:prstGeom prst="rect">
            <a:avLst/>
          </a:prstGeom>
          <a:noFill/>
        </p:spPr>
        <p:txBody>
          <a:bodyPr wrap="none" rtlCol="0">
            <a:spAutoFit/>
          </a:bodyPr>
          <a:lstStyle/>
          <a:p>
            <a:r>
              <a:rPr lang="en-US" sz="1801" b="1" dirty="0"/>
              <a:t>POJO</a:t>
            </a:r>
            <a:endParaRPr lang="en-IN" sz="1801" b="1" dirty="0"/>
          </a:p>
        </p:txBody>
      </p:sp>
      <p:sp>
        <p:nvSpPr>
          <p:cNvPr id="21" name="Flowchart: Magnetic Disk 20"/>
          <p:cNvSpPr/>
          <p:nvPr/>
        </p:nvSpPr>
        <p:spPr>
          <a:xfrm>
            <a:off x="3262706" y="5539545"/>
            <a:ext cx="1728192" cy="1008112"/>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Tree>
    <p:extLst>
      <p:ext uri="{BB962C8B-B14F-4D97-AF65-F5344CB8AC3E}">
        <p14:creationId xmlns:p14="http://schemas.microsoft.com/office/powerpoint/2010/main" val="1369284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4" y="2149288"/>
            <a:ext cx="1512169" cy="32403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a:t>Table 1</a:t>
            </a:r>
            <a:endParaRPr lang="en-IN" sz="1801" b="1"/>
          </a:p>
        </p:txBody>
      </p:sp>
      <p:sp>
        <p:nvSpPr>
          <p:cNvPr id="6" name="Rectangle 5"/>
          <p:cNvSpPr/>
          <p:nvPr/>
        </p:nvSpPr>
        <p:spPr>
          <a:xfrm>
            <a:off x="552415" y="2149292"/>
            <a:ext cx="1499307" cy="213526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7" name="TextBox 6"/>
          <p:cNvSpPr txBox="1"/>
          <p:nvPr/>
        </p:nvSpPr>
        <p:spPr>
          <a:xfrm>
            <a:off x="739237" y="2538771"/>
            <a:ext cx="1112805" cy="1755096"/>
          </a:xfrm>
          <a:prstGeom prst="rect">
            <a:avLst/>
          </a:prstGeom>
          <a:noFill/>
        </p:spPr>
        <p:txBody>
          <a:bodyPr wrap="none" rtlCol="0">
            <a:spAutoFit/>
          </a:bodyPr>
          <a:lstStyle/>
          <a:p>
            <a:r>
              <a:rPr lang="en-US" sz="1801" b="1"/>
              <a:t>ID     (PK)</a:t>
            </a:r>
          </a:p>
          <a:p>
            <a:r>
              <a:rPr lang="en-US" sz="1801"/>
              <a:t>Column 1</a:t>
            </a:r>
          </a:p>
          <a:p>
            <a:r>
              <a:rPr lang="en-US" sz="1801"/>
              <a:t>Column 2</a:t>
            </a:r>
          </a:p>
          <a:p>
            <a:r>
              <a:rPr lang="en-US" sz="1801"/>
              <a:t>------------</a:t>
            </a:r>
          </a:p>
          <a:p>
            <a:r>
              <a:rPr lang="en-US" sz="1801"/>
              <a:t>------------</a:t>
            </a:r>
          </a:p>
          <a:p>
            <a:r>
              <a:rPr lang="en-US" sz="1801"/>
              <a:t>Column N</a:t>
            </a:r>
            <a:endParaRPr lang="en-IN" sz="1801"/>
          </a:p>
        </p:txBody>
      </p:sp>
      <p:sp>
        <p:nvSpPr>
          <p:cNvPr id="14" name="Rectangle 13"/>
          <p:cNvSpPr/>
          <p:nvPr/>
        </p:nvSpPr>
        <p:spPr>
          <a:xfrm>
            <a:off x="4427986" y="404664"/>
            <a:ext cx="1512169" cy="32403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a:t>Table 2</a:t>
            </a:r>
            <a:endParaRPr lang="en-IN" sz="1801" b="1"/>
          </a:p>
        </p:txBody>
      </p:sp>
      <p:sp>
        <p:nvSpPr>
          <p:cNvPr id="15" name="Rectangle 14"/>
          <p:cNvSpPr/>
          <p:nvPr/>
        </p:nvSpPr>
        <p:spPr>
          <a:xfrm>
            <a:off x="4440847" y="404668"/>
            <a:ext cx="1499307" cy="213526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16" name="TextBox 15"/>
          <p:cNvSpPr txBox="1"/>
          <p:nvPr/>
        </p:nvSpPr>
        <p:spPr>
          <a:xfrm>
            <a:off x="4627669" y="794147"/>
            <a:ext cx="1112805" cy="1755096"/>
          </a:xfrm>
          <a:prstGeom prst="rect">
            <a:avLst/>
          </a:prstGeom>
          <a:noFill/>
        </p:spPr>
        <p:txBody>
          <a:bodyPr wrap="none" rtlCol="0">
            <a:spAutoFit/>
          </a:bodyPr>
          <a:lstStyle/>
          <a:p>
            <a:r>
              <a:rPr lang="en-US" sz="1801" b="1"/>
              <a:t>ID     (PK)</a:t>
            </a:r>
          </a:p>
          <a:p>
            <a:r>
              <a:rPr lang="en-US" sz="1801"/>
              <a:t>Column 1</a:t>
            </a:r>
          </a:p>
          <a:p>
            <a:r>
              <a:rPr lang="en-US" sz="1801"/>
              <a:t>Column 2</a:t>
            </a:r>
          </a:p>
          <a:p>
            <a:r>
              <a:rPr lang="en-US" sz="1801"/>
              <a:t>------------</a:t>
            </a:r>
          </a:p>
          <a:p>
            <a:r>
              <a:rPr lang="en-US" sz="1801"/>
              <a:t>------------</a:t>
            </a:r>
          </a:p>
          <a:p>
            <a:r>
              <a:rPr lang="en-US" sz="1801"/>
              <a:t>Column N</a:t>
            </a:r>
            <a:endParaRPr lang="en-IN" sz="1801"/>
          </a:p>
        </p:txBody>
      </p:sp>
      <p:sp>
        <p:nvSpPr>
          <p:cNvPr id="17" name="Rectangle 16"/>
          <p:cNvSpPr/>
          <p:nvPr/>
        </p:nvSpPr>
        <p:spPr>
          <a:xfrm>
            <a:off x="4499993" y="3645025"/>
            <a:ext cx="1512169" cy="32403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a:t>Table 3</a:t>
            </a:r>
            <a:endParaRPr lang="en-IN" sz="1801" b="1"/>
          </a:p>
        </p:txBody>
      </p:sp>
      <p:sp>
        <p:nvSpPr>
          <p:cNvPr id="18" name="Rectangle 17"/>
          <p:cNvSpPr/>
          <p:nvPr/>
        </p:nvSpPr>
        <p:spPr>
          <a:xfrm>
            <a:off x="4512856" y="3645027"/>
            <a:ext cx="1499307" cy="213526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19" name="TextBox 18"/>
          <p:cNvSpPr txBox="1"/>
          <p:nvPr/>
        </p:nvSpPr>
        <p:spPr>
          <a:xfrm>
            <a:off x="4699677" y="4034506"/>
            <a:ext cx="1112805" cy="1755096"/>
          </a:xfrm>
          <a:prstGeom prst="rect">
            <a:avLst/>
          </a:prstGeom>
          <a:noFill/>
        </p:spPr>
        <p:txBody>
          <a:bodyPr wrap="none" rtlCol="0">
            <a:spAutoFit/>
          </a:bodyPr>
          <a:lstStyle/>
          <a:p>
            <a:r>
              <a:rPr lang="en-US" sz="1801" b="1"/>
              <a:t>ID     (PK)</a:t>
            </a:r>
          </a:p>
          <a:p>
            <a:r>
              <a:rPr lang="en-US" sz="1801"/>
              <a:t>Column 1</a:t>
            </a:r>
          </a:p>
          <a:p>
            <a:r>
              <a:rPr lang="en-US" sz="1801"/>
              <a:t>Column 2</a:t>
            </a:r>
          </a:p>
          <a:p>
            <a:r>
              <a:rPr lang="en-US" sz="1801"/>
              <a:t>------------</a:t>
            </a:r>
          </a:p>
          <a:p>
            <a:r>
              <a:rPr lang="en-US" sz="1801"/>
              <a:t>------------</a:t>
            </a:r>
          </a:p>
          <a:p>
            <a:r>
              <a:rPr lang="en-US" sz="1801"/>
              <a:t>Column N</a:t>
            </a:r>
            <a:endParaRPr lang="en-IN" sz="1801"/>
          </a:p>
        </p:txBody>
      </p:sp>
      <p:cxnSp>
        <p:nvCxnSpPr>
          <p:cNvPr id="26" name="Elbow Connector 25"/>
          <p:cNvCxnSpPr>
            <a:endCxn id="15" idx="1"/>
          </p:cNvCxnSpPr>
          <p:nvPr/>
        </p:nvCxnSpPr>
        <p:spPr>
          <a:xfrm flipV="1">
            <a:off x="2026001" y="1472302"/>
            <a:ext cx="2414846" cy="1328235"/>
          </a:xfrm>
          <a:prstGeom prst="bentConnector3">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Elbow Connector 27"/>
          <p:cNvCxnSpPr>
            <a:endCxn id="18" idx="1"/>
          </p:cNvCxnSpPr>
          <p:nvPr/>
        </p:nvCxnSpPr>
        <p:spPr>
          <a:xfrm>
            <a:off x="2026001" y="3807043"/>
            <a:ext cx="2486855" cy="905618"/>
          </a:xfrm>
          <a:prstGeom prst="bentConnector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3" name="Flowchart: Connector 32"/>
          <p:cNvSpPr/>
          <p:nvPr/>
        </p:nvSpPr>
        <p:spPr>
          <a:xfrm>
            <a:off x="2267744" y="2429889"/>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a:t>1</a:t>
            </a:r>
            <a:endParaRPr lang="en-IN" sz="1801" b="1"/>
          </a:p>
        </p:txBody>
      </p:sp>
      <p:sp>
        <p:nvSpPr>
          <p:cNvPr id="34" name="Flowchart: Connector 33"/>
          <p:cNvSpPr/>
          <p:nvPr/>
        </p:nvSpPr>
        <p:spPr>
          <a:xfrm>
            <a:off x="4070640" y="1124744"/>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a:t>1</a:t>
            </a:r>
            <a:endParaRPr lang="en-IN" sz="1801" b="1"/>
          </a:p>
        </p:txBody>
      </p:sp>
      <p:sp>
        <p:nvSpPr>
          <p:cNvPr id="35" name="Flowchart: Connector 34"/>
          <p:cNvSpPr/>
          <p:nvPr/>
        </p:nvSpPr>
        <p:spPr>
          <a:xfrm>
            <a:off x="2276128" y="3429000"/>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a:t>1</a:t>
            </a:r>
            <a:endParaRPr lang="en-IN" sz="1801" b="1"/>
          </a:p>
        </p:txBody>
      </p:sp>
      <p:sp>
        <p:nvSpPr>
          <p:cNvPr id="36" name="Flowchart: Connector 35"/>
          <p:cNvSpPr/>
          <p:nvPr/>
        </p:nvSpPr>
        <p:spPr>
          <a:xfrm>
            <a:off x="4074480" y="4365103"/>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a:t>1</a:t>
            </a:r>
            <a:endParaRPr lang="en-IN" sz="1801" b="1"/>
          </a:p>
        </p:txBody>
      </p:sp>
    </p:spTree>
    <p:extLst>
      <p:ext uri="{BB962C8B-B14F-4D97-AF65-F5344CB8AC3E}">
        <p14:creationId xmlns:p14="http://schemas.microsoft.com/office/powerpoint/2010/main" val="1504690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4" y="2149288"/>
            <a:ext cx="1512169" cy="32403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a:t>Table1</a:t>
            </a:r>
            <a:endParaRPr lang="en-IN" sz="1801" b="1" dirty="0"/>
          </a:p>
        </p:txBody>
      </p:sp>
      <p:sp>
        <p:nvSpPr>
          <p:cNvPr id="6" name="Rectangle 5"/>
          <p:cNvSpPr/>
          <p:nvPr/>
        </p:nvSpPr>
        <p:spPr>
          <a:xfrm>
            <a:off x="552415" y="2149292"/>
            <a:ext cx="1499307" cy="213526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7" name="TextBox 6"/>
          <p:cNvSpPr txBox="1"/>
          <p:nvPr/>
        </p:nvSpPr>
        <p:spPr>
          <a:xfrm>
            <a:off x="739237" y="2538771"/>
            <a:ext cx="1112805" cy="1755096"/>
          </a:xfrm>
          <a:prstGeom prst="rect">
            <a:avLst/>
          </a:prstGeom>
          <a:noFill/>
        </p:spPr>
        <p:txBody>
          <a:bodyPr wrap="none" rtlCol="0">
            <a:spAutoFit/>
          </a:bodyPr>
          <a:lstStyle/>
          <a:p>
            <a:r>
              <a:rPr lang="en-US" sz="1801" b="1" dirty="0">
                <a:solidFill>
                  <a:srgbClr val="FF0000"/>
                </a:solidFill>
              </a:rPr>
              <a:t>ID     (PK)</a:t>
            </a:r>
          </a:p>
          <a:p>
            <a:r>
              <a:rPr lang="en-US" sz="1801" dirty="0"/>
              <a:t>Column 1</a:t>
            </a:r>
          </a:p>
          <a:p>
            <a:r>
              <a:rPr lang="en-US" sz="1801" dirty="0"/>
              <a:t>Column 2</a:t>
            </a:r>
          </a:p>
          <a:p>
            <a:r>
              <a:rPr lang="en-US" sz="1801" dirty="0"/>
              <a:t>------------</a:t>
            </a:r>
          </a:p>
          <a:p>
            <a:r>
              <a:rPr lang="en-US" sz="1801" dirty="0"/>
              <a:t>------------</a:t>
            </a:r>
          </a:p>
          <a:p>
            <a:r>
              <a:rPr lang="en-US" sz="1801" dirty="0"/>
              <a:t>Column N</a:t>
            </a:r>
            <a:endParaRPr lang="en-IN" sz="1801" dirty="0"/>
          </a:p>
        </p:txBody>
      </p:sp>
      <p:sp>
        <p:nvSpPr>
          <p:cNvPr id="14" name="Rectangle 13"/>
          <p:cNvSpPr/>
          <p:nvPr/>
        </p:nvSpPr>
        <p:spPr>
          <a:xfrm>
            <a:off x="5554000" y="2149288"/>
            <a:ext cx="1512169" cy="32403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a:t>Table2</a:t>
            </a:r>
            <a:endParaRPr lang="en-IN" sz="1801" b="1" dirty="0"/>
          </a:p>
        </p:txBody>
      </p:sp>
      <p:sp>
        <p:nvSpPr>
          <p:cNvPr id="15" name="Rectangle 14"/>
          <p:cNvSpPr/>
          <p:nvPr/>
        </p:nvSpPr>
        <p:spPr>
          <a:xfrm>
            <a:off x="5566863" y="2149292"/>
            <a:ext cx="1499307" cy="213526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16" name="TextBox 15"/>
          <p:cNvSpPr txBox="1"/>
          <p:nvPr/>
        </p:nvSpPr>
        <p:spPr>
          <a:xfrm>
            <a:off x="5753684" y="2538771"/>
            <a:ext cx="1096775" cy="1755096"/>
          </a:xfrm>
          <a:prstGeom prst="rect">
            <a:avLst/>
          </a:prstGeom>
          <a:noFill/>
        </p:spPr>
        <p:txBody>
          <a:bodyPr wrap="none" rtlCol="0">
            <a:spAutoFit/>
          </a:bodyPr>
          <a:lstStyle/>
          <a:p>
            <a:r>
              <a:rPr lang="en-US" sz="1801" b="1" dirty="0">
                <a:solidFill>
                  <a:srgbClr val="FF0000"/>
                </a:solidFill>
              </a:rPr>
              <a:t>ID     (PK)</a:t>
            </a:r>
          </a:p>
          <a:p>
            <a:r>
              <a:rPr lang="en-US" sz="1801" dirty="0"/>
              <a:t>Column A</a:t>
            </a:r>
          </a:p>
          <a:p>
            <a:r>
              <a:rPr lang="en-US" sz="1801" dirty="0"/>
              <a:t>Column B</a:t>
            </a:r>
          </a:p>
          <a:p>
            <a:r>
              <a:rPr lang="en-US" sz="1801" dirty="0"/>
              <a:t>------------</a:t>
            </a:r>
          </a:p>
          <a:p>
            <a:r>
              <a:rPr lang="en-US" sz="1801" dirty="0"/>
              <a:t>------------</a:t>
            </a:r>
          </a:p>
          <a:p>
            <a:r>
              <a:rPr lang="en-US" sz="1801" dirty="0"/>
              <a:t>Column Z</a:t>
            </a:r>
            <a:endParaRPr lang="en-IN" sz="1801" dirty="0"/>
          </a:p>
        </p:txBody>
      </p:sp>
      <p:sp>
        <p:nvSpPr>
          <p:cNvPr id="33" name="Flowchart: Connector 32"/>
          <p:cNvSpPr/>
          <p:nvPr/>
        </p:nvSpPr>
        <p:spPr>
          <a:xfrm>
            <a:off x="2267744" y="2310621"/>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a:t>1</a:t>
            </a:r>
            <a:endParaRPr lang="en-IN" sz="1801" b="1"/>
          </a:p>
        </p:txBody>
      </p:sp>
      <p:sp>
        <p:nvSpPr>
          <p:cNvPr id="34" name="Flowchart: Connector 33"/>
          <p:cNvSpPr/>
          <p:nvPr/>
        </p:nvSpPr>
        <p:spPr>
          <a:xfrm>
            <a:off x="5049943" y="2310621"/>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a:t>1</a:t>
            </a:r>
            <a:endParaRPr lang="en-IN" sz="1801" b="1" dirty="0"/>
          </a:p>
        </p:txBody>
      </p:sp>
      <p:cxnSp>
        <p:nvCxnSpPr>
          <p:cNvPr id="3" name="Straight Arrow Connector 2"/>
          <p:cNvCxnSpPr/>
          <p:nvPr/>
        </p:nvCxnSpPr>
        <p:spPr>
          <a:xfrm>
            <a:off x="2038470" y="2661660"/>
            <a:ext cx="3515531"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539552" y="4726673"/>
            <a:ext cx="6707862" cy="369460"/>
          </a:xfrm>
          <a:prstGeom prst="rect">
            <a:avLst/>
          </a:prstGeom>
          <a:noFill/>
        </p:spPr>
        <p:txBody>
          <a:bodyPr wrap="none" rtlCol="0">
            <a:spAutoFit/>
          </a:bodyPr>
          <a:lstStyle/>
          <a:p>
            <a:r>
              <a:rPr lang="en-US" sz="1801" b="1" dirty="0"/>
              <a:t>NOTE: </a:t>
            </a:r>
            <a:r>
              <a:rPr lang="en-US" sz="1801" dirty="0"/>
              <a:t>Both Table1 &amp; Table2 has the same column as the Primary Key </a:t>
            </a:r>
          </a:p>
        </p:txBody>
      </p:sp>
    </p:spTree>
    <p:extLst>
      <p:ext uri="{BB962C8B-B14F-4D97-AF65-F5344CB8AC3E}">
        <p14:creationId xmlns:p14="http://schemas.microsoft.com/office/powerpoint/2010/main" val="139427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4" y="2149288"/>
            <a:ext cx="1715328" cy="32403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smtClean="0"/>
              <a:t>SUDENTS_INFO</a:t>
            </a:r>
            <a:endParaRPr lang="en-IN" sz="1801" b="1" dirty="0"/>
          </a:p>
        </p:txBody>
      </p:sp>
      <p:sp>
        <p:nvSpPr>
          <p:cNvPr id="6" name="Rectangle 5"/>
          <p:cNvSpPr/>
          <p:nvPr/>
        </p:nvSpPr>
        <p:spPr>
          <a:xfrm>
            <a:off x="552415" y="2149292"/>
            <a:ext cx="1702467" cy="159032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7" name="TextBox 6"/>
          <p:cNvSpPr txBox="1"/>
          <p:nvPr/>
        </p:nvSpPr>
        <p:spPr>
          <a:xfrm>
            <a:off x="739237" y="2538771"/>
            <a:ext cx="1366080" cy="1200842"/>
          </a:xfrm>
          <a:prstGeom prst="rect">
            <a:avLst/>
          </a:prstGeom>
          <a:noFill/>
        </p:spPr>
        <p:txBody>
          <a:bodyPr wrap="none" rtlCol="0">
            <a:spAutoFit/>
          </a:bodyPr>
          <a:lstStyle/>
          <a:p>
            <a:r>
              <a:rPr lang="en-US" sz="1801" b="1" dirty="0">
                <a:solidFill>
                  <a:srgbClr val="FF0000"/>
                </a:solidFill>
              </a:rPr>
              <a:t>r</a:t>
            </a:r>
            <a:r>
              <a:rPr lang="en-US" sz="1801" b="1" dirty="0" smtClean="0">
                <a:solidFill>
                  <a:srgbClr val="FF0000"/>
                </a:solidFill>
              </a:rPr>
              <a:t>egno (PK</a:t>
            </a:r>
            <a:r>
              <a:rPr lang="en-US" sz="1801" b="1" dirty="0">
                <a:solidFill>
                  <a:srgbClr val="FF0000"/>
                </a:solidFill>
              </a:rPr>
              <a:t>)</a:t>
            </a:r>
          </a:p>
          <a:p>
            <a:r>
              <a:rPr lang="en-US" sz="1801" dirty="0" smtClean="0"/>
              <a:t>firstname</a:t>
            </a:r>
            <a:endParaRPr lang="en-US" sz="1801" dirty="0"/>
          </a:p>
          <a:p>
            <a:r>
              <a:rPr lang="en-US" sz="1801" dirty="0" smtClean="0"/>
              <a:t>middlename</a:t>
            </a:r>
            <a:endParaRPr lang="en-US" sz="1801" dirty="0"/>
          </a:p>
          <a:p>
            <a:r>
              <a:rPr lang="en-US" sz="1801" dirty="0" smtClean="0"/>
              <a:t>lastname</a:t>
            </a:r>
            <a:endParaRPr lang="en-US" sz="1801" dirty="0"/>
          </a:p>
        </p:txBody>
      </p:sp>
      <p:sp>
        <p:nvSpPr>
          <p:cNvPr id="14" name="Rectangle 13"/>
          <p:cNvSpPr/>
          <p:nvPr/>
        </p:nvSpPr>
        <p:spPr>
          <a:xfrm>
            <a:off x="4944399" y="2149288"/>
            <a:ext cx="1826312" cy="32403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smtClean="0"/>
              <a:t>GUARDIAN_INFO</a:t>
            </a:r>
            <a:endParaRPr lang="en-IN" sz="1801" b="1" dirty="0"/>
          </a:p>
        </p:txBody>
      </p:sp>
      <p:sp>
        <p:nvSpPr>
          <p:cNvPr id="15" name="Rectangle 14"/>
          <p:cNvSpPr/>
          <p:nvPr/>
        </p:nvSpPr>
        <p:spPr>
          <a:xfrm>
            <a:off x="4957262" y="2149292"/>
            <a:ext cx="1813449" cy="159032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16" name="TextBox 15"/>
          <p:cNvSpPr txBox="1"/>
          <p:nvPr/>
        </p:nvSpPr>
        <p:spPr>
          <a:xfrm>
            <a:off x="5144083" y="2538771"/>
            <a:ext cx="1475084" cy="1200842"/>
          </a:xfrm>
          <a:prstGeom prst="rect">
            <a:avLst/>
          </a:prstGeom>
          <a:noFill/>
        </p:spPr>
        <p:txBody>
          <a:bodyPr wrap="none" rtlCol="0">
            <a:spAutoFit/>
          </a:bodyPr>
          <a:lstStyle/>
          <a:p>
            <a:r>
              <a:rPr lang="en-US" sz="1801" b="1" dirty="0">
                <a:solidFill>
                  <a:srgbClr val="FF0000"/>
                </a:solidFill>
              </a:rPr>
              <a:t>regno (PK)</a:t>
            </a:r>
          </a:p>
          <a:p>
            <a:r>
              <a:rPr lang="en-US" sz="1801" dirty="0" smtClean="0"/>
              <a:t>gfirstname</a:t>
            </a:r>
            <a:endParaRPr lang="en-US" sz="1801" dirty="0"/>
          </a:p>
          <a:p>
            <a:r>
              <a:rPr lang="en-US" sz="1801" dirty="0" smtClean="0"/>
              <a:t>gmiddlename</a:t>
            </a:r>
            <a:endParaRPr lang="en-US" sz="1801" dirty="0"/>
          </a:p>
          <a:p>
            <a:r>
              <a:rPr lang="en-US" sz="1801" dirty="0" smtClean="0"/>
              <a:t>glastname</a:t>
            </a:r>
            <a:endParaRPr lang="en-US" sz="1801" dirty="0"/>
          </a:p>
        </p:txBody>
      </p:sp>
      <p:sp>
        <p:nvSpPr>
          <p:cNvPr id="33" name="Flowchart: Connector 32"/>
          <p:cNvSpPr/>
          <p:nvPr/>
        </p:nvSpPr>
        <p:spPr>
          <a:xfrm>
            <a:off x="2387012" y="2337125"/>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a:t>1</a:t>
            </a:r>
            <a:endParaRPr lang="en-IN" sz="1801" b="1" dirty="0"/>
          </a:p>
        </p:txBody>
      </p:sp>
      <p:sp>
        <p:nvSpPr>
          <p:cNvPr id="34" name="Flowchart: Connector 33"/>
          <p:cNvSpPr/>
          <p:nvPr/>
        </p:nvSpPr>
        <p:spPr>
          <a:xfrm>
            <a:off x="4427090" y="2337125"/>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a:t>1</a:t>
            </a:r>
            <a:endParaRPr lang="en-IN" sz="1801" b="1" dirty="0"/>
          </a:p>
        </p:txBody>
      </p:sp>
      <p:cxnSp>
        <p:nvCxnSpPr>
          <p:cNvPr id="3" name="Straight Arrow Connector 2"/>
          <p:cNvCxnSpPr/>
          <p:nvPr/>
        </p:nvCxnSpPr>
        <p:spPr>
          <a:xfrm>
            <a:off x="2254882" y="2708920"/>
            <a:ext cx="2702380"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6334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4" y="2149288"/>
            <a:ext cx="1512169" cy="32403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a:t>Table1</a:t>
            </a:r>
            <a:endParaRPr lang="en-IN" sz="1801" b="1" dirty="0"/>
          </a:p>
        </p:txBody>
      </p:sp>
      <p:sp>
        <p:nvSpPr>
          <p:cNvPr id="6" name="Rectangle 5"/>
          <p:cNvSpPr/>
          <p:nvPr/>
        </p:nvSpPr>
        <p:spPr>
          <a:xfrm>
            <a:off x="552415" y="2149291"/>
            <a:ext cx="1499307" cy="242080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7" name="TextBox 6"/>
          <p:cNvSpPr txBox="1"/>
          <p:nvPr/>
        </p:nvSpPr>
        <p:spPr>
          <a:xfrm>
            <a:off x="739236" y="2538773"/>
            <a:ext cx="1167307" cy="2032223"/>
          </a:xfrm>
          <a:prstGeom prst="rect">
            <a:avLst/>
          </a:prstGeom>
          <a:noFill/>
        </p:spPr>
        <p:txBody>
          <a:bodyPr wrap="none" rtlCol="0">
            <a:spAutoFit/>
          </a:bodyPr>
          <a:lstStyle/>
          <a:p>
            <a:r>
              <a:rPr lang="en-US" sz="1801" b="1" dirty="0">
                <a:solidFill>
                  <a:schemeClr val="accent1">
                    <a:lumMod val="50000"/>
                  </a:schemeClr>
                </a:solidFill>
              </a:rPr>
              <a:t>ID1     (PK)</a:t>
            </a:r>
          </a:p>
          <a:p>
            <a:r>
              <a:rPr lang="en-US" sz="1801" b="1" dirty="0">
                <a:solidFill>
                  <a:srgbClr val="FF0000"/>
                </a:solidFill>
              </a:rPr>
              <a:t>ID2</a:t>
            </a:r>
          </a:p>
          <a:p>
            <a:r>
              <a:rPr lang="en-US" sz="1801" dirty="0"/>
              <a:t>Column 1</a:t>
            </a:r>
          </a:p>
          <a:p>
            <a:r>
              <a:rPr lang="en-US" sz="1801" dirty="0"/>
              <a:t>Column 2</a:t>
            </a:r>
          </a:p>
          <a:p>
            <a:r>
              <a:rPr lang="en-US" sz="1801" dirty="0"/>
              <a:t>------------</a:t>
            </a:r>
          </a:p>
          <a:p>
            <a:r>
              <a:rPr lang="en-US" sz="1801" dirty="0"/>
              <a:t>------------</a:t>
            </a:r>
          </a:p>
          <a:p>
            <a:r>
              <a:rPr lang="en-US" sz="1801" dirty="0"/>
              <a:t>Column N</a:t>
            </a:r>
            <a:endParaRPr lang="en-IN" sz="1801" dirty="0"/>
          </a:p>
        </p:txBody>
      </p:sp>
      <p:sp>
        <p:nvSpPr>
          <p:cNvPr id="14" name="Rectangle 13"/>
          <p:cNvSpPr/>
          <p:nvPr/>
        </p:nvSpPr>
        <p:spPr>
          <a:xfrm>
            <a:off x="5554000" y="2149288"/>
            <a:ext cx="1512169" cy="32403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b="1" dirty="0"/>
              <a:t>Table2</a:t>
            </a:r>
            <a:endParaRPr lang="en-IN" sz="1801" b="1" dirty="0"/>
          </a:p>
        </p:txBody>
      </p:sp>
      <p:sp>
        <p:nvSpPr>
          <p:cNvPr id="15" name="Rectangle 14"/>
          <p:cNvSpPr/>
          <p:nvPr/>
        </p:nvSpPr>
        <p:spPr>
          <a:xfrm>
            <a:off x="5566863" y="2149291"/>
            <a:ext cx="1499307" cy="242080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33" name="Flowchart: Connector 32"/>
          <p:cNvSpPr/>
          <p:nvPr/>
        </p:nvSpPr>
        <p:spPr>
          <a:xfrm>
            <a:off x="2107387" y="2708920"/>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b="1" dirty="0"/>
              <a:t>N</a:t>
            </a:r>
          </a:p>
        </p:txBody>
      </p:sp>
      <p:sp>
        <p:nvSpPr>
          <p:cNvPr id="34" name="Flowchart: Connector 33"/>
          <p:cNvSpPr/>
          <p:nvPr/>
        </p:nvSpPr>
        <p:spPr>
          <a:xfrm>
            <a:off x="5049943" y="2310621"/>
            <a:ext cx="288032" cy="237166"/>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b="1" dirty="0"/>
              <a:t>1</a:t>
            </a:r>
          </a:p>
        </p:txBody>
      </p:sp>
      <p:cxnSp>
        <p:nvCxnSpPr>
          <p:cNvPr id="5" name="Elbow Connector 4"/>
          <p:cNvCxnSpPr/>
          <p:nvPr/>
        </p:nvCxnSpPr>
        <p:spPr>
          <a:xfrm flipV="1">
            <a:off x="2051722" y="2708920"/>
            <a:ext cx="3502279" cy="288032"/>
          </a:xfrm>
          <a:prstGeom prst="bent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532384" y="4836053"/>
            <a:ext cx="6368346" cy="1200842"/>
          </a:xfrm>
          <a:prstGeom prst="rect">
            <a:avLst/>
          </a:prstGeom>
          <a:noFill/>
        </p:spPr>
        <p:txBody>
          <a:bodyPr wrap="none" rtlCol="0">
            <a:spAutoFit/>
          </a:bodyPr>
          <a:lstStyle/>
          <a:p>
            <a:r>
              <a:rPr lang="en-US" sz="1801" b="1" u="sng" dirty="0"/>
              <a:t>NOTE:</a:t>
            </a:r>
            <a:r>
              <a:rPr lang="en-US" sz="1801" dirty="0"/>
              <a:t> </a:t>
            </a:r>
          </a:p>
          <a:p>
            <a:pPr marL="285753" indent="-285753">
              <a:buFont typeface="Wingdings" panose="05000000000000000000" pitchFamily="2" charset="2"/>
              <a:buChar char="§"/>
            </a:pPr>
            <a:r>
              <a:rPr lang="en-US" sz="1801" dirty="0"/>
              <a:t>Column ID2 is helping us to achieve Many-to-One Relationship </a:t>
            </a:r>
          </a:p>
          <a:p>
            <a:pPr marL="285753" indent="-285753">
              <a:buFont typeface="Wingdings" panose="05000000000000000000" pitchFamily="2" charset="2"/>
              <a:buChar char="§"/>
            </a:pPr>
            <a:r>
              <a:rPr lang="en-US" sz="1801" dirty="0"/>
              <a:t>ID2 is a Primary Key in Table2</a:t>
            </a:r>
          </a:p>
          <a:p>
            <a:pPr marL="285753" indent="-285753">
              <a:buFont typeface="Wingdings" panose="05000000000000000000" pitchFamily="2" charset="2"/>
              <a:buChar char="§"/>
            </a:pPr>
            <a:r>
              <a:rPr lang="en-US" sz="1801" dirty="0"/>
              <a:t>ID2 is a Normal Column in the Table1</a:t>
            </a:r>
          </a:p>
        </p:txBody>
      </p:sp>
      <p:sp>
        <p:nvSpPr>
          <p:cNvPr id="12" name="TextBox 11"/>
          <p:cNvSpPr txBox="1"/>
          <p:nvPr/>
        </p:nvSpPr>
        <p:spPr>
          <a:xfrm>
            <a:off x="5753682" y="2538771"/>
            <a:ext cx="1167307" cy="1755096"/>
          </a:xfrm>
          <a:prstGeom prst="rect">
            <a:avLst/>
          </a:prstGeom>
          <a:noFill/>
        </p:spPr>
        <p:txBody>
          <a:bodyPr wrap="none" rtlCol="0">
            <a:spAutoFit/>
          </a:bodyPr>
          <a:lstStyle/>
          <a:p>
            <a:r>
              <a:rPr lang="en-US" sz="1801" b="1" dirty="0">
                <a:solidFill>
                  <a:srgbClr val="FF0000"/>
                </a:solidFill>
              </a:rPr>
              <a:t>ID2     (PK)</a:t>
            </a:r>
          </a:p>
          <a:p>
            <a:r>
              <a:rPr lang="en-US" sz="1801" dirty="0"/>
              <a:t>Column A</a:t>
            </a:r>
          </a:p>
          <a:p>
            <a:r>
              <a:rPr lang="en-US" sz="1801" dirty="0"/>
              <a:t>Column B</a:t>
            </a:r>
          </a:p>
          <a:p>
            <a:r>
              <a:rPr lang="en-US" sz="1801" dirty="0"/>
              <a:t>------------</a:t>
            </a:r>
          </a:p>
          <a:p>
            <a:r>
              <a:rPr lang="en-US" sz="1801" dirty="0"/>
              <a:t>------------</a:t>
            </a:r>
          </a:p>
          <a:p>
            <a:r>
              <a:rPr lang="en-US" sz="1801" dirty="0"/>
              <a:t>Column Z</a:t>
            </a:r>
            <a:endParaRPr lang="en-IN" sz="1801" dirty="0"/>
          </a:p>
        </p:txBody>
      </p:sp>
    </p:spTree>
    <p:extLst>
      <p:ext uri="{BB962C8B-B14F-4D97-AF65-F5344CB8AC3E}">
        <p14:creationId xmlns:p14="http://schemas.microsoft.com/office/powerpoint/2010/main" val="2074107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5732</TotalTime>
  <Words>754</Words>
  <Application>Microsoft Office PowerPoint</Application>
  <PresentationFormat>On-screen Show (4:3)</PresentationFormat>
  <Paragraphs>255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Praveen Dyamappa</cp:lastModifiedBy>
  <cp:revision>448</cp:revision>
  <dcterms:created xsi:type="dcterms:W3CDTF">2012-08-29T09:00:19Z</dcterms:created>
  <dcterms:modified xsi:type="dcterms:W3CDTF">2015-04-19T17:55:16Z</dcterms:modified>
</cp:coreProperties>
</file>