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98" r:id="rId13"/>
    <p:sldId id="30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6" autoAdjust="0"/>
    <p:restoredTop sz="94660"/>
  </p:normalViewPr>
  <p:slideViewPr>
    <p:cSldViewPr>
      <p:cViewPr varScale="1">
        <p:scale>
          <a:sx n="72" d="100"/>
          <a:sy n="72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>
                <a:solidFill>
                  <a:srgbClr val="808388"/>
                </a:solidFill>
                <a:latin typeface="Verdana" charset="0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©2010, 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152400" y="214313"/>
            <a:ext cx="8763000" cy="158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4290"/>
            <a:ext cx="8705880" cy="6143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42905" y="1000125"/>
            <a:ext cx="8715375" cy="5357813"/>
          </a:xfrm>
        </p:spPr>
        <p:txBody>
          <a:bodyPr/>
          <a:lstStyle>
            <a:lvl1pPr indent="-360000">
              <a:spcBef>
                <a:spcPts val="1200"/>
              </a:spcBef>
              <a:buSzPct val="80000"/>
              <a:buFont typeface="Wingdings" pitchFamily="2" charset="2"/>
              <a:buChar char="q"/>
              <a:defRPr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0700" indent="-457200"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00000"/>
              <a:buFont typeface="Wingdings" pitchFamily="2" charset="2"/>
              <a:buChar char="Ø"/>
              <a:defRPr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indent="-252000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Courier New" pitchFamily="49" charset="0"/>
              <a:buChar char="o"/>
              <a:defRPr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indent="-216000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indent="-180000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324600"/>
            <a:ext cx="495300" cy="390525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charset="0"/>
              </a:rPr>
              <a:t>©2010, Cognizant 		</a:t>
            </a:r>
            <a:endParaRPr lang="en-US" sz="900" b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38200" y="2438400"/>
            <a:ext cx="6248400" cy="1752600"/>
          </a:xfrm>
        </p:spPr>
        <p:txBody>
          <a:bodyPr anchor="ctr" anchorCtr="0"/>
          <a:lstStyle>
            <a:lvl1pPr algn="r"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>
                <a:solidFill>
                  <a:srgbClr val="808388"/>
                </a:solidFill>
                <a:latin typeface="Verdana" charset="0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63" y="62865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chemeClr val="bg1"/>
                </a:solidFill>
                <a:latin typeface="Arial Black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to.cognizant.com/codenizant/Lists/OmegaRegistration/NewEnrollment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to.cognizant.com/codenizant/SitePages/Home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to.cognizant.com/codenizant/SitePages/Omega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to.cognizant.com/codenizant/SitePages/enable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to.cognizant.com/codenizant/SitePages/Engage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to.cognizant.com/codenizant/SitePages/ProcessFlowChart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4419600" cy="11430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Arial Rounded MT Bold" pitchFamily="34" charset="0"/>
              </a:rPr>
              <a:t>Compliance Guide</a:t>
            </a:r>
          </a:p>
          <a:p>
            <a:pPr algn="r"/>
            <a:r>
              <a:rPr lang="en-US" sz="2400" dirty="0" smtClean="0">
                <a:latin typeface="Arial Rounded MT Bold" pitchFamily="34" charset="0"/>
              </a:rPr>
              <a:t>- Process and Templates</a:t>
            </a:r>
            <a:endParaRPr lang="en-US" sz="2400" dirty="0" smtClean="0">
              <a:latin typeface="Arial Rounded MT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47800"/>
            <a:ext cx="4419600" cy="1371600"/>
          </a:xfrm>
        </p:spPr>
        <p:txBody>
          <a:bodyPr>
            <a:noAutofit/>
          </a:bodyPr>
          <a:lstStyle/>
          <a:p>
            <a:pPr algn="r"/>
            <a:r>
              <a:rPr lang="en-US" sz="4800" dirty="0" err="1" smtClean="0"/>
              <a:t>Codenizant</a:t>
            </a:r>
            <a:endParaRPr lang="en-US" sz="4800" dirty="0"/>
          </a:p>
        </p:txBody>
      </p:sp>
      <p:pic>
        <p:nvPicPr>
          <p:cNvPr id="4" name="Picture 6" descr="C:\Users\184954\AppData\Local\Microsoft\Windows\Temporary Internet Files\Content.IE5\VMNO1SJY\MC90043845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057400"/>
            <a:ext cx="3048000" cy="33192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 bwMode="auto">
          <a:xfrm>
            <a:off x="457200" y="5867400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Verdana" charset="0"/>
              </a:rPr>
              <a:t>20110410</a:t>
            </a:r>
            <a:endParaRPr lang="en-US" sz="1400" b="0" i="1" dirty="0" smtClean="0">
              <a:solidFill>
                <a:schemeClr val="bg1">
                  <a:lumMod val="50000"/>
                </a:schemeClr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[2.2] Engage -&gt;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Enroll your projects.</a:t>
            </a:r>
          </a:p>
          <a:p>
            <a:pPr lvl="1"/>
            <a:r>
              <a:rPr lang="en-US" dirty="0" smtClean="0"/>
              <a:t>Mandated for all AD projects, started in 2011, and included in PHS.</a:t>
            </a:r>
          </a:p>
          <a:p>
            <a:pPr lvl="1"/>
            <a:r>
              <a:rPr lang="en-US" dirty="0" smtClean="0"/>
              <a:t>Enroll at: </a:t>
            </a:r>
            <a:r>
              <a:rPr lang="en-US" sz="1600" dirty="0" smtClean="0">
                <a:latin typeface="Arial Narrow" pitchFamily="34" charset="0"/>
                <a:hlinkClick r:id="rId3"/>
              </a:rPr>
              <a:t>https://gto.cognizant.com/codenizant/Lists/OmegaRegistration/NewEnrollment.aspx</a:t>
            </a:r>
            <a:endParaRPr lang="en-US" sz="1600" dirty="0" smtClean="0">
              <a:latin typeface="Arial Narrow" pitchFamily="34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Fill Questionnaire (Checklist)</a:t>
            </a:r>
          </a:p>
          <a:p>
            <a:pPr lvl="1"/>
            <a:r>
              <a:rPr lang="en-US" dirty="0" smtClean="0"/>
              <a:t>Review readiness and plan scope through Start-Up checklist.</a:t>
            </a:r>
          </a:p>
          <a:p>
            <a:pPr lvl="1"/>
            <a:r>
              <a:rPr lang="en-US" dirty="0" smtClean="0"/>
              <a:t>Track compliance through Periodic checklist.</a:t>
            </a:r>
          </a:p>
          <a:p>
            <a:pPr lvl="1"/>
            <a:r>
              <a:rPr lang="en-US" dirty="0" smtClean="0"/>
              <a:t>Assess current state and plan improvements.</a:t>
            </a: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3826933" y="4953000"/>
          <a:ext cx="1354667" cy="1143000"/>
        </p:xfrm>
        <a:graphic>
          <a:graphicData uri="http://schemas.openxmlformats.org/presentationml/2006/ole">
            <p:oleObj spid="_x0000_s77826" name="Worksheet" showAsIcon="1" r:id="rId4" imgW="914400" imgH="77148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[2.3] Engage -&gt;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Evaluate Adoption (Score card)</a:t>
            </a:r>
          </a:p>
          <a:p>
            <a:pPr lvl="1"/>
            <a:r>
              <a:rPr lang="en-US" dirty="0" smtClean="0"/>
              <a:t>Use score card to evaluate the level of compliance (and score).</a:t>
            </a:r>
            <a:endParaRPr lang="en-US" dirty="0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3810000" y="3047999"/>
          <a:ext cx="1600200" cy="1350169"/>
        </p:xfrm>
        <a:graphic>
          <a:graphicData uri="http://schemas.openxmlformats.org/presentationml/2006/ole">
            <p:oleObj spid="_x0000_s78851" name="Worksheet" showAsIcon="1" r:id="rId3" imgW="914400" imgH="77148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[3] Govern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Audit by DAG with help from </a:t>
            </a:r>
            <a:r>
              <a:rPr lang="en-US" dirty="0" err="1" smtClean="0"/>
              <a:t>CoE</a:t>
            </a:r>
            <a:r>
              <a:rPr lang="en-US" dirty="0" smtClean="0"/>
              <a:t> /Vertical TCG.</a:t>
            </a:r>
          </a:p>
          <a:p>
            <a:pPr lvl="1"/>
            <a:r>
              <a:rPr lang="en-US" dirty="0" smtClean="0"/>
              <a:t>Start up Audits (Understand scope for Omega setup)</a:t>
            </a:r>
          </a:p>
          <a:p>
            <a:pPr lvl="1"/>
            <a:r>
              <a:rPr lang="en-US" dirty="0" smtClean="0"/>
              <a:t>Delivery Audits (Measure effectiveness of using Omega)</a:t>
            </a:r>
          </a:p>
          <a:p>
            <a:r>
              <a:rPr lang="en-US" dirty="0" smtClean="0"/>
              <a:t>Omega score computed based on the score card in previous slide.</a:t>
            </a:r>
          </a:p>
          <a:p>
            <a:r>
              <a:rPr lang="en-US" dirty="0" smtClean="0"/>
              <a:t>Omega score and trend reports will be published monthly.</a:t>
            </a:r>
          </a:p>
          <a:p>
            <a:r>
              <a:rPr lang="en-US" dirty="0" smtClean="0"/>
              <a:t>Score Computation is</a:t>
            </a:r>
          </a:p>
          <a:p>
            <a:pPr lvl="1"/>
            <a:r>
              <a:rPr lang="en-US" dirty="0" smtClean="0"/>
              <a:t>Automated (partly) through Code Assessment platforms (JCAP and NCAP for Java and .NET respectively).</a:t>
            </a:r>
          </a:p>
          <a:p>
            <a:pPr lvl="1"/>
            <a:r>
              <a:rPr lang="en-US" dirty="0" smtClean="0"/>
              <a:t>Manual through Score card for projects not using JCAP/NCAP.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Level 1 compliance expected for now.</a:t>
            </a:r>
          </a:p>
          <a:p>
            <a:pPr lvl="1"/>
            <a:r>
              <a:rPr lang="en-US" dirty="0" smtClean="0"/>
              <a:t>Good score and Acceptable score (compliance with warning) for level 1 compliance are as mentioned in the Score Card.</a:t>
            </a:r>
          </a:p>
          <a:p>
            <a:pPr lvl="1"/>
            <a:r>
              <a:rPr lang="en-US" dirty="0" smtClean="0"/>
              <a:t>Any score below the Acceptable limit will be reported as NC.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Codenizant</a:t>
            </a:r>
            <a:r>
              <a:rPr lang="en-US" dirty="0" smtClean="0"/>
              <a:t> &amp; Omega 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Engineering Practices (CEP10)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2905" y="1000125"/>
            <a:ext cx="8715375" cy="2428875"/>
          </a:xfrm>
        </p:spPr>
        <p:txBody>
          <a:bodyPr/>
          <a:lstStyle/>
          <a:p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https://gto.cognizant.com/codenizant/SitePages/Home.aspx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20" tIns="26737776" rIns="4761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90" name="Picture 2" descr="D:\ilanCognizant\54_Initiatives\Codenizant\pictures\OmegaCE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439904"/>
            <a:ext cx="8658226" cy="2275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Omega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https://gto.cognizant.com/codenizant/SitePages/Omega.aspx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3730" name="Picture 2" descr="D:\ilanCognizant\54_Initiatives\Codenizant\pictures\CE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8837" y="1876906"/>
            <a:ext cx="4881563" cy="4828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Omega Toolsets</a:t>
            </a:r>
            <a:endParaRPr lang="en-US" dirty="0"/>
          </a:p>
        </p:txBody>
      </p:sp>
      <p:pic>
        <p:nvPicPr>
          <p:cNvPr id="74754" name="Picture 2" descr="D:\ilanCognizant\54_Initiatives\Codenizant\pictures\CEPTool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91891"/>
            <a:ext cx="8534400" cy="5685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Codenizant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- Adoption &amp; Compliance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[1] Enable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https://gto.cognizant.com/codenizant/SitePages/enable.aspx</a:t>
            </a:r>
            <a:endParaRPr lang="en-US" dirty="0" smtClean="0"/>
          </a:p>
          <a:p>
            <a:r>
              <a:rPr lang="en-US" dirty="0" smtClean="0"/>
              <a:t>Frequent Omega.java and Omega.NET training sessions through Academy.</a:t>
            </a:r>
          </a:p>
          <a:p>
            <a:r>
              <a:rPr lang="en-US" dirty="0" smtClean="0"/>
              <a:t>2-3 ILT Sessions every month - Schedule details published in Academy calendar.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[2] Engage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https://gto.cognizant.com/codenizant/SitePages/Engage.aspx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75778" name="Picture 2" descr="D:\ilanCognizant\54_Initiatives\Codenizant\pictures\Omega_Pro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7620000" cy="45056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[2.1] Engage -&gt;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 smtClean="0"/>
              <a:t>URL: </a:t>
            </a:r>
            <a:r>
              <a:rPr lang="en-US" sz="1800" dirty="0" smtClean="0">
                <a:hlinkClick r:id="rId2"/>
              </a:rPr>
              <a:t>https://gto.cognizant.com/codenizant/SitePages/ProcessFlowChart.aspx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76802" name="Picture 2" descr="D:\ilanCognizant\54_Initiatives\Codenizant\pictures\CodenizantImpl Flow n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484938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1075</TotalTime>
  <Words>303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Theme1</vt:lpstr>
      <vt:lpstr>Worksheet</vt:lpstr>
      <vt:lpstr>Codenizant</vt:lpstr>
      <vt:lpstr>Slide 2</vt:lpstr>
      <vt:lpstr>Core Engineering Practices (CEP10)</vt:lpstr>
      <vt:lpstr>Omega Platform</vt:lpstr>
      <vt:lpstr>Omega Toolsets</vt:lpstr>
      <vt:lpstr>Slide 6</vt:lpstr>
      <vt:lpstr>[1] Enable</vt:lpstr>
      <vt:lpstr>[2] Engage</vt:lpstr>
      <vt:lpstr>[2.1] Engage -&gt; Planning</vt:lpstr>
      <vt:lpstr>[2.2] Engage -&gt; Execution</vt:lpstr>
      <vt:lpstr>[2.3] Engage -&gt; Assessment</vt:lpstr>
      <vt:lpstr>[3] Govern</vt:lpstr>
      <vt:lpstr>Expectation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Shared Services</dc:title>
  <dc:creator/>
  <cp:lastModifiedBy>184954</cp:lastModifiedBy>
  <cp:revision>106</cp:revision>
  <dcterms:created xsi:type="dcterms:W3CDTF">2006-08-16T00:00:00Z</dcterms:created>
  <dcterms:modified xsi:type="dcterms:W3CDTF">2011-04-10T15:14:14Z</dcterms:modified>
</cp:coreProperties>
</file>