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0"/>
  </p:notesMasterIdLst>
  <p:sldIdLst>
    <p:sldId id="256" r:id="rId2"/>
    <p:sldId id="357" r:id="rId3"/>
    <p:sldId id="382" r:id="rId4"/>
    <p:sldId id="383" r:id="rId5"/>
    <p:sldId id="381" r:id="rId6"/>
    <p:sldId id="262" r:id="rId7"/>
    <p:sldId id="358" r:id="rId8"/>
    <p:sldId id="263" r:id="rId9"/>
    <p:sldId id="353" r:id="rId10"/>
    <p:sldId id="264" r:id="rId11"/>
    <p:sldId id="265" r:id="rId12"/>
    <p:sldId id="266" r:id="rId13"/>
    <p:sldId id="267" r:id="rId14"/>
    <p:sldId id="268" r:id="rId15"/>
    <p:sldId id="364" r:id="rId16"/>
    <p:sldId id="365" r:id="rId17"/>
    <p:sldId id="269" r:id="rId18"/>
    <p:sldId id="366" r:id="rId19"/>
    <p:sldId id="276" r:id="rId20"/>
    <p:sldId id="278" r:id="rId21"/>
    <p:sldId id="279" r:id="rId22"/>
    <p:sldId id="337" r:id="rId23"/>
    <p:sldId id="277" r:id="rId24"/>
    <p:sldId id="271" r:id="rId25"/>
    <p:sldId id="367" r:id="rId26"/>
    <p:sldId id="270" r:id="rId27"/>
    <p:sldId id="280" r:id="rId28"/>
    <p:sldId id="338" r:id="rId29"/>
    <p:sldId id="281" r:id="rId30"/>
    <p:sldId id="340" r:id="rId31"/>
    <p:sldId id="354" r:id="rId32"/>
    <p:sldId id="282" r:id="rId33"/>
    <p:sldId id="272" r:id="rId34"/>
    <p:sldId id="339" r:id="rId35"/>
    <p:sldId id="283" r:id="rId36"/>
    <p:sldId id="368" r:id="rId37"/>
    <p:sldId id="284" r:id="rId38"/>
    <p:sldId id="369" r:id="rId39"/>
    <p:sldId id="342" r:id="rId40"/>
    <p:sldId id="285" r:id="rId41"/>
    <p:sldId id="341" r:id="rId42"/>
    <p:sldId id="286" r:id="rId43"/>
    <p:sldId id="288" r:id="rId44"/>
    <p:sldId id="287" r:id="rId45"/>
    <p:sldId id="380" r:id="rId46"/>
    <p:sldId id="289" r:id="rId47"/>
    <p:sldId id="343" r:id="rId48"/>
    <p:sldId id="290" r:id="rId49"/>
    <p:sldId id="344" r:id="rId50"/>
    <p:sldId id="345" r:id="rId51"/>
    <p:sldId id="292" r:id="rId52"/>
    <p:sldId id="332" r:id="rId53"/>
    <p:sldId id="370" r:id="rId54"/>
    <p:sldId id="371" r:id="rId55"/>
    <p:sldId id="372" r:id="rId56"/>
    <p:sldId id="291" r:id="rId57"/>
    <p:sldId id="293" r:id="rId58"/>
    <p:sldId id="299" r:id="rId59"/>
    <p:sldId id="346" r:id="rId60"/>
    <p:sldId id="300" r:id="rId61"/>
    <p:sldId id="302" r:id="rId62"/>
    <p:sldId id="355" r:id="rId63"/>
    <p:sldId id="303" r:id="rId64"/>
    <p:sldId id="347" r:id="rId65"/>
    <p:sldId id="304" r:id="rId66"/>
    <p:sldId id="294" r:id="rId67"/>
    <p:sldId id="348" r:id="rId68"/>
    <p:sldId id="295" r:id="rId69"/>
    <p:sldId id="373" r:id="rId70"/>
    <p:sldId id="296" r:id="rId71"/>
    <p:sldId id="297" r:id="rId72"/>
    <p:sldId id="298" r:id="rId73"/>
    <p:sldId id="301" r:id="rId74"/>
    <p:sldId id="362" r:id="rId75"/>
    <p:sldId id="305" r:id="rId76"/>
    <p:sldId id="306" r:id="rId77"/>
    <p:sldId id="307" r:id="rId78"/>
    <p:sldId id="308" r:id="rId79"/>
    <p:sldId id="309" r:id="rId80"/>
    <p:sldId id="313" r:id="rId81"/>
    <p:sldId id="310" r:id="rId82"/>
    <p:sldId id="311" r:id="rId83"/>
    <p:sldId id="312" r:id="rId84"/>
    <p:sldId id="376" r:id="rId85"/>
    <p:sldId id="360" r:id="rId86"/>
    <p:sldId id="314" r:id="rId87"/>
    <p:sldId id="374" r:id="rId88"/>
    <p:sldId id="315" r:id="rId89"/>
    <p:sldId id="316" r:id="rId90"/>
    <p:sldId id="317" r:id="rId91"/>
    <p:sldId id="375" r:id="rId92"/>
    <p:sldId id="318" r:id="rId93"/>
    <p:sldId id="349" r:id="rId94"/>
    <p:sldId id="320" r:id="rId95"/>
    <p:sldId id="377" r:id="rId96"/>
    <p:sldId id="319" r:id="rId97"/>
    <p:sldId id="321" r:id="rId98"/>
    <p:sldId id="378" r:id="rId99"/>
    <p:sldId id="326" r:id="rId100"/>
    <p:sldId id="322" r:id="rId101"/>
    <p:sldId id="379" r:id="rId102"/>
    <p:sldId id="323" r:id="rId103"/>
    <p:sldId id="324" r:id="rId104"/>
    <p:sldId id="325" r:id="rId105"/>
    <p:sldId id="328" r:id="rId106"/>
    <p:sldId id="329" r:id="rId107"/>
    <p:sldId id="330" r:id="rId108"/>
    <p:sldId id="331" r:id="rId10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26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54" y="-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AACF7-60CB-4F91-8AB8-37BD1FCE41C3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16A3C-D2DE-4734-9405-2A65D1C713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2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16A3C-D2DE-4734-9405-2A65D1C7139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94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16A3C-D2DE-4734-9405-2A65D1C71394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49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16A3C-D2DE-4734-9405-2A65D1C7139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55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16A3C-D2DE-4734-9405-2A65D1C7139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13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16A3C-D2DE-4734-9405-2A65D1C71394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58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16A3C-D2DE-4734-9405-2A65D1C71394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09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16A3C-D2DE-4734-9405-2A65D1C71394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0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16A3C-D2DE-4734-9405-2A65D1C71394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84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16A3C-D2DE-4734-9405-2A65D1C71394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2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16A3C-D2DE-4734-9405-2A65D1C71394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31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CE6-70DC-4AD7-A80D-E9F68B796FDC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D2AE-7513-4A7C-80B0-0B456A131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CE6-70DC-4AD7-A80D-E9F68B796FDC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D2AE-7513-4A7C-80B0-0B456A131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CE6-70DC-4AD7-A80D-E9F68B796FDC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D2AE-7513-4A7C-80B0-0B456A131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CE6-70DC-4AD7-A80D-E9F68B796FDC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D2AE-7513-4A7C-80B0-0B456A131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CE6-70DC-4AD7-A80D-E9F68B796FDC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D2AE-7513-4A7C-80B0-0B456A131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CE6-70DC-4AD7-A80D-E9F68B796FDC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D2AE-7513-4A7C-80B0-0B456A131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CE6-70DC-4AD7-A80D-E9F68B796FDC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D2AE-7513-4A7C-80B0-0B456A131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CE6-70DC-4AD7-A80D-E9F68B796FDC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D2AE-7513-4A7C-80B0-0B456A131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CE6-70DC-4AD7-A80D-E9F68B796FDC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D2AE-7513-4A7C-80B0-0B456A131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CE6-70DC-4AD7-A80D-E9F68B796FDC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D2AE-7513-4A7C-80B0-0B456A131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CE6-70DC-4AD7-A80D-E9F68B796FDC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D2AE-7513-4A7C-80B0-0B456A131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63CE6-70DC-4AD7-A80D-E9F68B796FDC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8D2AE-7513-4A7C-80B0-0B456A131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81534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entury" pitchFamily="18" charset="0"/>
              </a:rPr>
              <a:t>What is Data?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entury" pitchFamily="18" charset="0"/>
              </a:rPr>
              <a:t>Data is a useful information.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entury" pitchFamily="18" charset="0"/>
              </a:rPr>
              <a:t>Which helps to make a decision.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entury" pitchFamily="18" charset="0"/>
              </a:rPr>
              <a:t>Set of information of any entity is known as data.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entury" pitchFamily="18" charset="0"/>
              </a:rPr>
              <a:t>Example: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 smtClean="0">
                <a:latin typeface="Century" pitchFamily="18" charset="0"/>
              </a:rPr>
              <a:t>Employee information.(</a:t>
            </a:r>
            <a:r>
              <a:rPr lang="en-US" sz="2400" dirty="0" err="1" smtClean="0">
                <a:latin typeface="Century" pitchFamily="18" charset="0"/>
              </a:rPr>
              <a:t>Name,job,sal</a:t>
            </a:r>
            <a:r>
              <a:rPr lang="en-US" sz="2400" dirty="0">
                <a:latin typeface="Century" pitchFamily="18" charset="0"/>
              </a:rPr>
              <a:t> </a:t>
            </a:r>
            <a:r>
              <a:rPr lang="en-US" sz="2400" dirty="0" smtClean="0">
                <a:latin typeface="Century" pitchFamily="18" charset="0"/>
              </a:rPr>
              <a:t>etc…)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 smtClean="0">
                <a:latin typeface="Century" pitchFamily="18" charset="0"/>
              </a:rPr>
              <a:t>Product information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 smtClean="0">
                <a:latin typeface="Century" pitchFamily="18" charset="0"/>
              </a:rPr>
              <a:t>Sales information</a:t>
            </a:r>
            <a:endParaRPr lang="en-US" sz="2400" dirty="0">
              <a:latin typeface="Century" pitchFamily="18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entury" pitchFamily="18" charset="0"/>
              </a:rPr>
              <a:t>What is Database 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entury" pitchFamily="18" charset="0"/>
              </a:rPr>
              <a:t>Place where you store data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entury" pitchFamily="18" charset="0"/>
              </a:rPr>
              <a:t>A database is a systematic collection of data.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entury" pitchFamily="18" charset="0"/>
              </a:rPr>
              <a:t>Databases support storage and  manipulation of data.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entury" pitchFamily="18" charset="0"/>
              </a:rPr>
              <a:t>Databases make data management easy.</a:t>
            </a:r>
            <a:endParaRPr lang="en-US" sz="2400" dirty="0">
              <a:latin typeface="Century" pitchFamily="18" charset="0"/>
            </a:endParaRPr>
          </a:p>
          <a:p>
            <a:pPr lvl="1"/>
            <a:r>
              <a:rPr lang="en-US" sz="2400" dirty="0" smtClean="0">
                <a:latin typeface="Century" pitchFamily="18" charset="0"/>
              </a:rPr>
              <a:t>Ex: 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 smtClean="0">
                <a:latin typeface="Century" pitchFamily="18" charset="0"/>
              </a:rPr>
              <a:t>An online telephone directory.</a:t>
            </a:r>
            <a:endParaRPr lang="en-US" sz="2400" dirty="0">
              <a:latin typeface="Century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>
                <a:latin typeface="Century" pitchFamily="18" charset="0"/>
              </a:rPr>
              <a:t>E</a:t>
            </a:r>
            <a:r>
              <a:rPr lang="en-US" sz="2400" dirty="0" smtClean="0">
                <a:latin typeface="Century" pitchFamily="18" charset="0"/>
              </a:rPr>
              <a:t>lectricity service provider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>
                <a:latin typeface="Century" pitchFamily="18" charset="0"/>
              </a:rPr>
              <a:t>F</a:t>
            </a:r>
            <a:r>
              <a:rPr lang="en-US" sz="2400" dirty="0" smtClean="0">
                <a:latin typeface="Century" pitchFamily="18" charset="0"/>
              </a:rPr>
              <a:t>acebook.</a:t>
            </a:r>
          </a:p>
        </p:txBody>
      </p:sp>
    </p:spTree>
    <p:extLst>
      <p:ext uri="{BB962C8B-B14F-4D97-AF65-F5344CB8AC3E}">
        <p14:creationId xmlns:p14="http://schemas.microsoft.com/office/powerpoint/2010/main" val="238196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909" y="609600"/>
            <a:ext cx="7848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" pitchFamily="18" charset="0"/>
              </a:rPr>
              <a:t>Foreign Key</a:t>
            </a:r>
            <a:endParaRPr lang="en-US" sz="2400" dirty="0" smtClean="0">
              <a:latin typeface="Century" pitchFamily="18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US" sz="2400" dirty="0" smtClean="0">
                <a:latin typeface="Century" pitchFamily="18" charset="0"/>
              </a:rPr>
              <a:t>FK creates relationship between any two tables</a:t>
            </a:r>
          </a:p>
          <a:p>
            <a:pPr lvl="0">
              <a:buFont typeface="Wingdings" pitchFamily="2" charset="2"/>
              <a:buChar char="ü"/>
            </a:pPr>
            <a:r>
              <a:rPr lang="en-US" sz="2400" dirty="0" smtClean="0">
                <a:latin typeface="Century" pitchFamily="18" charset="0"/>
              </a:rPr>
              <a:t>FK is also called as referential integrity constraints</a:t>
            </a:r>
          </a:p>
          <a:p>
            <a:pPr lvl="0">
              <a:buFont typeface="Wingdings" pitchFamily="2" charset="2"/>
              <a:buChar char="ü"/>
            </a:pPr>
            <a:r>
              <a:rPr lang="en-US" sz="2400" dirty="0" smtClean="0">
                <a:latin typeface="Century" pitchFamily="18" charset="0"/>
              </a:rPr>
              <a:t>FK is created on the child table</a:t>
            </a:r>
          </a:p>
          <a:p>
            <a:pPr lvl="0">
              <a:buFont typeface="Wingdings" pitchFamily="2" charset="2"/>
              <a:buChar char="ü"/>
            </a:pPr>
            <a:r>
              <a:rPr lang="en-US" sz="2400" dirty="0" smtClean="0">
                <a:latin typeface="Century" pitchFamily="18" charset="0"/>
              </a:rPr>
              <a:t>FK can take both NULL and duplicate values</a:t>
            </a:r>
          </a:p>
          <a:p>
            <a:pPr lvl="0">
              <a:buFont typeface="Wingdings" pitchFamily="2" charset="2"/>
              <a:buChar char="ü"/>
            </a:pPr>
            <a:r>
              <a:rPr lang="en-US" sz="2400" dirty="0" smtClean="0">
                <a:latin typeface="Century" pitchFamily="18" charset="0"/>
              </a:rPr>
              <a:t>To create FK, the master table should have PK defined on the common column of the master table</a:t>
            </a:r>
          </a:p>
          <a:p>
            <a:pPr lvl="0">
              <a:buFont typeface="Wingdings" pitchFamily="2" charset="2"/>
              <a:buChar char="ü"/>
            </a:pPr>
            <a:r>
              <a:rPr lang="en-US" sz="2400" dirty="0" smtClean="0">
                <a:latin typeface="Century" pitchFamily="18" charset="0"/>
              </a:rPr>
              <a:t>We can have more than 1 FK in a given table</a:t>
            </a:r>
          </a:p>
          <a:p>
            <a:pPr lvl="0">
              <a:buFont typeface="Wingdings" pitchFamily="2" charset="2"/>
              <a:buChar char="ü"/>
            </a:pPr>
            <a:endParaRPr lang="en-US" sz="2400" dirty="0" smtClean="0">
              <a:latin typeface="Century" pitchFamily="18" charset="0"/>
            </a:endParaRPr>
          </a:p>
          <a:p>
            <a:r>
              <a:rPr lang="en-US" sz="2400" b="1" dirty="0" smtClean="0">
                <a:latin typeface="Century" pitchFamily="18" charset="0"/>
              </a:rPr>
              <a:t>CHECK</a:t>
            </a:r>
            <a:endParaRPr lang="en-US" sz="2400" dirty="0" smtClean="0">
              <a:latin typeface="Century" pitchFamily="18" charset="0"/>
            </a:endParaRPr>
          </a:p>
          <a:p>
            <a:r>
              <a:rPr lang="en-US" sz="2400" dirty="0" smtClean="0">
                <a:latin typeface="Century" pitchFamily="18" charset="0"/>
              </a:rPr>
              <a:t>It is used to provide additional validations as per the customer requirements</a:t>
            </a:r>
            <a:r>
              <a:rPr lang="en-US" sz="2400" dirty="0" smtClean="0"/>
              <a:t>.</a:t>
            </a:r>
            <a:endParaRPr lang="en-US" sz="2400" dirty="0" smtClean="0">
              <a:latin typeface="Century" pitchFamily="18" charset="0"/>
            </a:endParaRPr>
          </a:p>
          <a:p>
            <a:endParaRPr lang="en-US" sz="2400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4572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NORMALIZATION:</a:t>
            </a:r>
          </a:p>
          <a:p>
            <a:r>
              <a:rPr lang="en-US" sz="2400" b="1" dirty="0"/>
              <a:t>Normalization </a:t>
            </a:r>
            <a:r>
              <a:rPr lang="en-US" sz="2400" dirty="0"/>
              <a:t>is a database design technique which organizes tables in a manner that reduces </a:t>
            </a:r>
            <a:r>
              <a:rPr lang="en-US" sz="2400" b="1" dirty="0"/>
              <a:t>redundancy and dependency of data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It </a:t>
            </a:r>
            <a:r>
              <a:rPr lang="en-US" sz="2400" b="1" dirty="0"/>
              <a:t>divides larger tables to smaller</a:t>
            </a:r>
            <a:r>
              <a:rPr lang="en-US" sz="2400" dirty="0"/>
              <a:t> </a:t>
            </a:r>
            <a:r>
              <a:rPr lang="en-US" sz="2400" b="1" dirty="0"/>
              <a:t>tables</a:t>
            </a:r>
            <a:r>
              <a:rPr lang="en-US" sz="2400" dirty="0"/>
              <a:t> and </a:t>
            </a:r>
            <a:r>
              <a:rPr lang="en-US" sz="2400" b="1" dirty="0"/>
              <a:t>link them using relationships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The inventor of the relational model </a:t>
            </a:r>
            <a:r>
              <a:rPr lang="en-US" sz="2400" b="1" dirty="0"/>
              <a:t>Edgar </a:t>
            </a:r>
            <a:r>
              <a:rPr lang="en-US" sz="2400" b="1" dirty="0" err="1"/>
              <a:t>Codd</a:t>
            </a:r>
            <a:r>
              <a:rPr lang="en-US" sz="2400" dirty="0"/>
              <a:t> proposed the theory of normalization with the introduction of </a:t>
            </a:r>
            <a:r>
              <a:rPr lang="en-US" sz="2400" b="1" dirty="0" smtClean="0"/>
              <a:t>First</a:t>
            </a:r>
            <a:r>
              <a:rPr lang="en-US" sz="2400" dirty="0" smtClean="0"/>
              <a:t> </a:t>
            </a:r>
            <a:r>
              <a:rPr lang="en-US" sz="2400" b="1" dirty="0" smtClean="0"/>
              <a:t>Normal </a:t>
            </a:r>
            <a:r>
              <a:rPr lang="en-US" sz="2400" b="1" dirty="0"/>
              <a:t>Form</a:t>
            </a:r>
            <a:r>
              <a:rPr lang="en-US" sz="2400" dirty="0"/>
              <a:t> and he continued to extend theory with </a:t>
            </a:r>
            <a:r>
              <a:rPr lang="en-US" sz="2400" b="1" dirty="0"/>
              <a:t>Second and</a:t>
            </a:r>
            <a:r>
              <a:rPr lang="en-US" sz="2400" dirty="0"/>
              <a:t> </a:t>
            </a:r>
            <a:r>
              <a:rPr lang="en-US" sz="2400" b="1" dirty="0"/>
              <a:t>Third </a:t>
            </a:r>
            <a:r>
              <a:rPr lang="en-US" sz="2400" b="1" dirty="0" smtClean="0"/>
              <a:t>Normal </a:t>
            </a:r>
            <a:r>
              <a:rPr lang="en-US" sz="2400" b="1" dirty="0"/>
              <a:t>Form. </a:t>
            </a:r>
            <a:r>
              <a:rPr lang="en-US" sz="2400" dirty="0"/>
              <a:t>Later he joined with </a:t>
            </a:r>
            <a:r>
              <a:rPr lang="en-US" sz="2400" b="1" dirty="0"/>
              <a:t>Raymond F. Boyce  </a:t>
            </a:r>
            <a:r>
              <a:rPr lang="en-US" sz="2400" dirty="0"/>
              <a:t>to develop the theory of </a:t>
            </a:r>
            <a:r>
              <a:rPr lang="en-US" sz="2400" b="1" dirty="0"/>
              <a:t>Boyce-</a:t>
            </a:r>
            <a:r>
              <a:rPr lang="en-US" sz="2400" b="1" dirty="0" err="1"/>
              <a:t>Codd</a:t>
            </a:r>
            <a:r>
              <a:rPr lang="en-US" sz="2400" b="1" dirty="0"/>
              <a:t> Normal </a:t>
            </a:r>
            <a:r>
              <a:rPr lang="en-US" sz="2400" b="1" dirty="0" smtClean="0"/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413019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98764"/>
            <a:ext cx="7848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Let's learn Normalization with practical example –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Assume a video library maintains a database of movies rented out.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Without </a:t>
            </a:r>
            <a:r>
              <a:rPr lang="en-US" sz="2400" dirty="0"/>
              <a:t>any normalization all information is stored in one table as shown below.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7467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709698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691" y="23631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1NF Rules</a:t>
            </a:r>
          </a:p>
          <a:p>
            <a:r>
              <a:rPr lang="en-US" sz="2400" dirty="0"/>
              <a:t>Each table cell should contain single value.</a:t>
            </a:r>
          </a:p>
          <a:p>
            <a:r>
              <a:rPr lang="en-US" sz="2400" dirty="0"/>
              <a:t>Each record needs to be unique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46" y="1905000"/>
            <a:ext cx="633412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539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81000"/>
            <a:ext cx="883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2NF Rules</a:t>
            </a:r>
          </a:p>
          <a:p>
            <a:r>
              <a:rPr lang="en-US" dirty="0"/>
              <a:t>Rule 1- Be in 1NF</a:t>
            </a:r>
          </a:p>
          <a:p>
            <a:r>
              <a:rPr lang="en-US" dirty="0"/>
              <a:t>Rule 2- Single Column Primary Key</a:t>
            </a:r>
          </a:p>
          <a:p>
            <a:r>
              <a:rPr lang="en-US" dirty="0"/>
              <a:t>It is clear that we can't move forward to make our simple database in 2</a:t>
            </a:r>
            <a:r>
              <a:rPr lang="en-US" baseline="30000" dirty="0"/>
              <a:t>nd</a:t>
            </a:r>
            <a:r>
              <a:rPr lang="en-US" dirty="0"/>
              <a:t> Normalization form unless we partition the table </a:t>
            </a:r>
            <a:r>
              <a:rPr lang="en-US" dirty="0" smtClean="0"/>
              <a:t>above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5963"/>
            <a:ext cx="7467600" cy="372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60198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divided our 1NF table into two tables viz. Table 1 and Table2. Table 1 contains member information. Table 2 contains information on movies rented.</a:t>
            </a:r>
          </a:p>
        </p:txBody>
      </p:sp>
    </p:spTree>
    <p:extLst>
      <p:ext uri="{BB962C8B-B14F-4D97-AF65-F5344CB8AC3E}">
        <p14:creationId xmlns:p14="http://schemas.microsoft.com/office/powerpoint/2010/main" val="284734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3NF Rules</a:t>
            </a:r>
          </a:p>
          <a:p>
            <a:r>
              <a:rPr lang="en-US" dirty="0"/>
              <a:t>Rule 1- Be in 2NF</a:t>
            </a:r>
          </a:p>
          <a:p>
            <a:r>
              <a:rPr lang="en-US" dirty="0"/>
              <a:t>Rule 2- Has no transitive functional dependencies</a:t>
            </a:r>
          </a:p>
          <a:p>
            <a:r>
              <a:rPr lang="en-US" dirty="0"/>
              <a:t>To move our 2NF table into 3NF we again need to need divide our table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22318"/>
            <a:ext cx="7924800" cy="135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76600"/>
            <a:ext cx="7239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257800"/>
            <a:ext cx="4953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4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28600"/>
            <a:ext cx="8001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r>
              <a:rPr lang="en-US" sz="2400" b="1" dirty="0" smtClean="0"/>
              <a:t>Conversion Functions:</a:t>
            </a:r>
          </a:p>
          <a:p>
            <a:r>
              <a:rPr lang="en-US" sz="2400" dirty="0" smtClean="0"/>
              <a:t>Conversion function s are used to convert one data type into another data type</a:t>
            </a:r>
          </a:p>
          <a:p>
            <a:endParaRPr lang="en-US" sz="2400" dirty="0" smtClean="0"/>
          </a:p>
          <a:p>
            <a:r>
              <a:rPr lang="en-US" sz="2400" dirty="0" smtClean="0"/>
              <a:t>There are two type of conversion Functions </a:t>
            </a:r>
          </a:p>
          <a:p>
            <a:pPr marL="342900" indent="-342900">
              <a:buAutoNum type="arabicPeriod"/>
            </a:pPr>
            <a:r>
              <a:rPr lang="en-US" sz="2400" b="1" dirty="0" smtClean="0"/>
              <a:t>Implicit conversion Function</a:t>
            </a:r>
          </a:p>
          <a:p>
            <a:r>
              <a:rPr lang="en-US" sz="2400" dirty="0"/>
              <a:t>Ex: Select 10+’20’ from dual;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r>
              <a:rPr lang="en-US" sz="2400" dirty="0" smtClean="0"/>
              <a:t>2</a:t>
            </a:r>
            <a:r>
              <a:rPr lang="en-US" sz="2400" b="1" dirty="0" smtClean="0"/>
              <a:t>. Explicit conversion function</a:t>
            </a:r>
          </a:p>
          <a:p>
            <a:r>
              <a:rPr lang="en-US" sz="2400" dirty="0" smtClean="0"/>
              <a:t>Ex: Select 10+Ascii(‘A’) from dual;</a:t>
            </a:r>
          </a:p>
          <a:p>
            <a:endParaRPr lang="en-US" sz="2400" dirty="0"/>
          </a:p>
          <a:p>
            <a:r>
              <a:rPr lang="en-US" sz="2400" dirty="0" smtClean="0"/>
              <a:t>TO_CHAR: </a:t>
            </a:r>
            <a:r>
              <a:rPr lang="en-US" sz="2400" dirty="0"/>
              <a:t>TO_CHAR function converts a </a:t>
            </a:r>
            <a:r>
              <a:rPr lang="en-US" sz="2400" dirty="0" smtClean="0"/>
              <a:t>date </a:t>
            </a:r>
            <a:r>
              <a:rPr lang="en-US" sz="2400" dirty="0"/>
              <a:t>to a </a:t>
            </a:r>
            <a:r>
              <a:rPr lang="en-US" sz="2400" dirty="0" smtClean="0"/>
              <a:t>string</a:t>
            </a:r>
          </a:p>
          <a:p>
            <a:r>
              <a:rPr lang="en-US" sz="2400" dirty="0" smtClean="0"/>
              <a:t>TO_DATE: It is used to convert string into date </a:t>
            </a:r>
            <a:r>
              <a:rPr lang="en-US" sz="2400" dirty="0" err="1" smtClean="0"/>
              <a:t>datatype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/>
              <a:t>SELECT ROUND((SYSDATE-TO_DATE(</a:t>
            </a:r>
            <a:r>
              <a:rPr lang="en-US" sz="2400" dirty="0" smtClean="0"/>
              <a:t>'11-JUNE-1985'))/</a:t>
            </a:r>
            <a:r>
              <a:rPr lang="en-US" sz="2400" dirty="0"/>
              <a:t>365) FROM </a:t>
            </a:r>
            <a:r>
              <a:rPr lang="en-US" sz="2400" dirty="0" smtClean="0"/>
              <a:t>DUAL</a:t>
            </a:r>
          </a:p>
        </p:txBody>
      </p:sp>
    </p:spTree>
    <p:extLst>
      <p:ext uri="{BB962C8B-B14F-4D97-AF65-F5344CB8AC3E}">
        <p14:creationId xmlns:p14="http://schemas.microsoft.com/office/powerpoint/2010/main" val="183034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04800"/>
            <a:ext cx="8077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</a:t>
            </a:r>
            <a:r>
              <a:rPr lang="en-US" sz="2400" b="1" dirty="0" smtClean="0"/>
              <a:t>sing TO_CHAR function with dates</a:t>
            </a:r>
            <a:endParaRPr lang="en-US" sz="2400" dirty="0"/>
          </a:p>
          <a:p>
            <a:r>
              <a:rPr lang="en-US" sz="2400" dirty="0" smtClean="0"/>
              <a:t>TO_CHAR(date, ‘Format model’)</a:t>
            </a:r>
            <a:endParaRPr lang="en-US" sz="2400" dirty="0"/>
          </a:p>
          <a:p>
            <a:r>
              <a:rPr lang="en-US" sz="2400" dirty="0" smtClean="0"/>
              <a:t>The format model: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It must enclosed with single quotation mark.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Is separated from the date value of a comma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r>
              <a:rPr lang="en-US" sz="2400" b="1" dirty="0" smtClean="0"/>
              <a:t>Element of date format:</a:t>
            </a:r>
          </a:p>
          <a:p>
            <a:r>
              <a:rPr lang="en-US" sz="2400" dirty="0" smtClean="0"/>
              <a:t>YYYY</a:t>
            </a:r>
            <a:r>
              <a:rPr lang="en-US" sz="2400" dirty="0" smtClean="0">
                <a:sym typeface="Wingdings" pitchFamily="2" charset="2"/>
              </a:rPr>
              <a:t> Full year in number</a:t>
            </a:r>
          </a:p>
          <a:p>
            <a:r>
              <a:rPr lang="en-US" sz="2400" dirty="0" smtClean="0">
                <a:sym typeface="Wingdings" pitchFamily="2" charset="2"/>
              </a:rPr>
              <a:t>YEAR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year spelled out</a:t>
            </a:r>
          </a:p>
          <a:p>
            <a:r>
              <a:rPr lang="en-US" sz="2400" dirty="0" smtClean="0">
                <a:sym typeface="Wingdings" pitchFamily="2" charset="2"/>
              </a:rPr>
              <a:t>MM Two digit value for month</a:t>
            </a:r>
          </a:p>
          <a:p>
            <a:r>
              <a:rPr lang="en-US" sz="2400" dirty="0" smtClean="0">
                <a:sym typeface="Wingdings" pitchFamily="2" charset="2"/>
              </a:rPr>
              <a:t>MONTH Full name of month</a:t>
            </a:r>
          </a:p>
          <a:p>
            <a:r>
              <a:rPr lang="en-US" sz="2400" dirty="0" smtClean="0">
                <a:sym typeface="Wingdings" pitchFamily="2" charset="2"/>
              </a:rPr>
              <a:t>MON Three letter abbreviation of month</a:t>
            </a:r>
          </a:p>
          <a:p>
            <a:r>
              <a:rPr lang="en-US" sz="2400" dirty="0" smtClean="0">
                <a:sym typeface="Wingdings" pitchFamily="2" charset="2"/>
              </a:rPr>
              <a:t>DY Three </a:t>
            </a:r>
            <a:r>
              <a:rPr lang="en-US" sz="2400" dirty="0">
                <a:sym typeface="Wingdings" pitchFamily="2" charset="2"/>
              </a:rPr>
              <a:t>letter abbreviation of </a:t>
            </a:r>
            <a:r>
              <a:rPr lang="en-US" sz="2400" dirty="0" smtClean="0">
                <a:sym typeface="Wingdings" pitchFamily="2" charset="2"/>
              </a:rPr>
              <a:t>day</a:t>
            </a:r>
          </a:p>
          <a:p>
            <a:r>
              <a:rPr lang="en-US" sz="2400" dirty="0" smtClean="0">
                <a:sym typeface="Wingdings" pitchFamily="2" charset="2"/>
              </a:rPr>
              <a:t>DAY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Full name of day</a:t>
            </a:r>
          </a:p>
          <a:p>
            <a:r>
              <a:rPr lang="en-US" sz="2400" dirty="0" smtClean="0">
                <a:sym typeface="Wingdings" pitchFamily="2" charset="2"/>
              </a:rPr>
              <a:t>DD Numeric day of month</a:t>
            </a:r>
            <a:endParaRPr lang="en-US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972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81000"/>
            <a:ext cx="8763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Ex: select </a:t>
            </a:r>
            <a:r>
              <a:rPr lang="en-US" sz="2000" dirty="0" err="1"/>
              <a:t>sysdate,to_char</a:t>
            </a:r>
            <a:r>
              <a:rPr lang="en-US" sz="2000" dirty="0"/>
              <a:t>(</a:t>
            </a:r>
            <a:r>
              <a:rPr lang="en-US" sz="2000" dirty="0" err="1"/>
              <a:t>sysdate</a:t>
            </a:r>
            <a:r>
              <a:rPr lang="en-US" sz="2000" dirty="0"/>
              <a:t>,'</a:t>
            </a:r>
            <a:r>
              <a:rPr lang="en-US" sz="2000" dirty="0" err="1"/>
              <a:t>yyyy</a:t>
            </a:r>
            <a:r>
              <a:rPr lang="en-US" sz="2000" dirty="0"/>
              <a:t> year mm month </a:t>
            </a:r>
            <a:r>
              <a:rPr lang="en-US" sz="2000" dirty="0" err="1"/>
              <a:t>mon</a:t>
            </a:r>
            <a:r>
              <a:rPr lang="en-US" sz="2000" dirty="0"/>
              <a:t> </a:t>
            </a:r>
            <a:r>
              <a:rPr lang="en-US" sz="2000" dirty="0" err="1"/>
              <a:t>dy</a:t>
            </a:r>
            <a:r>
              <a:rPr lang="en-US" sz="2000" dirty="0"/>
              <a:t> day </a:t>
            </a:r>
            <a:r>
              <a:rPr lang="en-US" sz="2000" dirty="0" err="1"/>
              <a:t>dd</a:t>
            </a:r>
            <a:r>
              <a:rPr lang="en-US" sz="2000" dirty="0"/>
              <a:t>') from </a:t>
            </a:r>
            <a:r>
              <a:rPr lang="en-US" sz="2000" dirty="0" smtClean="0"/>
              <a:t>dual</a:t>
            </a:r>
          </a:p>
          <a:p>
            <a:endParaRPr lang="en-US" sz="2000" dirty="0" smtClean="0"/>
          </a:p>
          <a:p>
            <a:r>
              <a:rPr lang="en-US" sz="2000" b="1" dirty="0" smtClean="0"/>
              <a:t>Display the joined day of all the employees?</a:t>
            </a:r>
            <a:endParaRPr lang="en-US" sz="2000" b="1" dirty="0"/>
          </a:p>
          <a:p>
            <a:r>
              <a:rPr lang="en-US" sz="2000" dirty="0"/>
              <a:t>SELECT CONCAT(ENAME,CONCAT(' JOINED ON ',TO_CHAR(HIREDATE,'DAY'))) FROM EMP</a:t>
            </a:r>
          </a:p>
          <a:p>
            <a:r>
              <a:rPr lang="en-US" sz="2000" dirty="0" smtClean="0"/>
              <a:t>/</a:t>
            </a:r>
          </a:p>
          <a:p>
            <a:r>
              <a:rPr lang="en-US" sz="2000" b="1" dirty="0" smtClean="0"/>
              <a:t>Display all the employees who joined on the weekends?</a:t>
            </a:r>
          </a:p>
          <a:p>
            <a:r>
              <a:rPr lang="en-US" sz="2000" dirty="0"/>
              <a:t> Select </a:t>
            </a:r>
            <a:r>
              <a:rPr lang="en-US" sz="2000" dirty="0" err="1"/>
              <a:t>ename,hiredate,to_char</a:t>
            </a:r>
            <a:r>
              <a:rPr lang="en-US" sz="2000" dirty="0"/>
              <a:t>(</a:t>
            </a:r>
            <a:r>
              <a:rPr lang="en-US" sz="2000" dirty="0" err="1"/>
              <a:t>hiredate</a:t>
            </a:r>
            <a:r>
              <a:rPr lang="en-US" sz="2000" dirty="0"/>
              <a:t>,'day')</a:t>
            </a:r>
          </a:p>
          <a:p>
            <a:r>
              <a:rPr lang="en-US" sz="2000" dirty="0"/>
              <a:t> from </a:t>
            </a:r>
            <a:r>
              <a:rPr lang="en-US" sz="2000" dirty="0" err="1"/>
              <a:t>emp</a:t>
            </a:r>
            <a:endParaRPr lang="en-US" sz="2000" dirty="0"/>
          </a:p>
          <a:p>
            <a:r>
              <a:rPr lang="en-US" sz="2000" dirty="0"/>
              <a:t> where </a:t>
            </a:r>
            <a:r>
              <a:rPr lang="en-US" sz="2000" dirty="0" err="1"/>
              <a:t>to_char</a:t>
            </a:r>
            <a:r>
              <a:rPr lang="en-US" sz="2000" dirty="0"/>
              <a:t>(</a:t>
            </a:r>
            <a:r>
              <a:rPr lang="en-US" sz="2000" dirty="0" err="1"/>
              <a:t>hiredate</a:t>
            </a:r>
            <a:r>
              <a:rPr lang="en-US" sz="2000" dirty="0"/>
              <a:t>,'DY') IN('SUN','SAT');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51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077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RESUME: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400" dirty="0"/>
              <a:t>Good understanding of </a:t>
            </a:r>
            <a:r>
              <a:rPr lang="en-US" sz="2400" b="1" dirty="0"/>
              <a:t>RDBMS </a:t>
            </a:r>
            <a:r>
              <a:rPr lang="en-US" sz="2400" dirty="0"/>
              <a:t>concepts like constraints, Normalization, Tables etc.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400" dirty="0"/>
              <a:t>Excellent knowledge of writing </a:t>
            </a:r>
            <a:r>
              <a:rPr lang="en-US" sz="2400" b="1" dirty="0"/>
              <a:t>SQL queries</a:t>
            </a:r>
            <a:r>
              <a:rPr lang="en-US" sz="2400" dirty="0"/>
              <a:t>.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400" dirty="0"/>
              <a:t>Good understanding of SQL concepts like Grouping, Sub queries,</a:t>
            </a:r>
            <a:r>
              <a:rPr lang="en-US" sz="2400" b="1" dirty="0"/>
              <a:t> Functions</a:t>
            </a:r>
            <a:r>
              <a:rPr lang="en-US" sz="2400" dirty="0"/>
              <a:t> etc.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400" dirty="0"/>
              <a:t>Solid understand of SQL </a:t>
            </a:r>
            <a:r>
              <a:rPr lang="en-US" sz="2400" b="1" dirty="0"/>
              <a:t>Joins (</a:t>
            </a:r>
            <a:r>
              <a:rPr lang="en-US" sz="2400" dirty="0"/>
              <a:t>Inner joins, Left join and Right joins and full Joins).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400" dirty="0"/>
              <a:t>Good knowledge of </a:t>
            </a:r>
            <a:r>
              <a:rPr lang="en-US" sz="2400" b="1" dirty="0"/>
              <a:t>DDL</a:t>
            </a:r>
            <a:r>
              <a:rPr lang="en-US" sz="2400" dirty="0"/>
              <a:t>, </a:t>
            </a:r>
            <a:r>
              <a:rPr lang="en-US" sz="2400" b="1" dirty="0"/>
              <a:t>DML</a:t>
            </a:r>
            <a:r>
              <a:rPr lang="en-US" sz="2400" dirty="0"/>
              <a:t> and </a:t>
            </a:r>
            <a:r>
              <a:rPr lang="en-US" sz="2400" b="1" dirty="0"/>
              <a:t>TCL</a:t>
            </a:r>
            <a:r>
              <a:rPr lang="en-US" sz="2400" dirty="0" smtClean="0"/>
              <a:t>.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400" dirty="0" smtClean="0"/>
              <a:t>Very Good Knowledge on </a:t>
            </a:r>
            <a:r>
              <a:rPr lang="en-US" sz="2400" b="1" dirty="0" smtClean="0"/>
              <a:t>Client Server Architecture.</a:t>
            </a:r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0813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066800"/>
            <a:ext cx="8305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800" dirty="0"/>
              <a:t>SQL – </a:t>
            </a:r>
            <a:r>
              <a:rPr lang="en-US" sz="2800" b="1" dirty="0"/>
              <a:t>Structured Query Language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dirty="0" smtClean="0"/>
              <a:t>SQL is developed by IBM in 1970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dirty="0" smtClean="0"/>
              <a:t>The first name of SQL is SEQUEL(Simple or Structured </a:t>
            </a:r>
            <a:r>
              <a:rPr lang="en-US" sz="2800" dirty="0"/>
              <a:t>E</a:t>
            </a:r>
            <a:r>
              <a:rPr lang="en-US" sz="2800" dirty="0" smtClean="0"/>
              <a:t>nglish query language)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dirty="0" smtClean="0"/>
              <a:t>SQL – it is </a:t>
            </a:r>
            <a:r>
              <a:rPr lang="en-US" sz="2800" dirty="0"/>
              <a:t>a standard language for dealing with Relational Databases. </a:t>
            </a:r>
            <a:r>
              <a:rPr lang="en-US" sz="2800" dirty="0" smtClean="0"/>
              <a:t> 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dirty="0" smtClean="0"/>
              <a:t>SQL is not case sensitive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1" dirty="0"/>
              <a:t>SQL can be effectively used to insert, search, update, delete database records</a:t>
            </a:r>
            <a:r>
              <a:rPr lang="en-US" sz="2800" dirty="0"/>
              <a:t>.</a:t>
            </a:r>
          </a:p>
          <a:p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362200" y="228600"/>
            <a:ext cx="13660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SQL</a:t>
            </a:r>
            <a:endParaRPr 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152400"/>
            <a:ext cx="49295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rgbClr val="00B050"/>
                </a:solidFill>
              </a:rPr>
              <a:t>SQL</a:t>
            </a:r>
            <a:r>
              <a:rPr lang="en-US" sz="5400" b="1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 </a:t>
            </a:r>
            <a:r>
              <a:rPr lang="en-US" sz="5400" b="1" dirty="0" smtClean="0">
                <a:ln/>
                <a:solidFill>
                  <a:srgbClr val="00B050"/>
                </a:solidFill>
              </a:rPr>
              <a:t>Statements</a:t>
            </a:r>
            <a:endParaRPr lang="en-US" sz="5400" b="1" cap="none" spc="0" dirty="0">
              <a:ln/>
              <a:solidFill>
                <a:srgbClr val="00B050"/>
              </a:solidFill>
              <a:effectLst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689353"/>
              </p:ext>
            </p:extLst>
          </p:nvPr>
        </p:nvGraphicFramePr>
        <p:xfrm>
          <a:off x="457200" y="1066800"/>
          <a:ext cx="81534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2438400"/>
                <a:gridCol w="510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Select 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Data retrieval language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Insert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Data manipulation Language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Update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Delete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Create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Data definition language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Alter 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Drop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b="1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Rename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b="1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Truncate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Commit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Transaction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Control Language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b="1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Rollback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b="1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Save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Point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Grant, Revoke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Data Control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language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304800"/>
            <a:ext cx="17043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DQL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295400"/>
            <a:ext cx="8610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SELECT</a:t>
            </a:r>
            <a:r>
              <a:rPr lang="en-US" sz="3200" dirty="0" smtClean="0">
                <a:solidFill>
                  <a:srgbClr val="0070C0"/>
                </a:solidFill>
              </a:rPr>
              <a:t>:</a:t>
            </a:r>
          </a:p>
          <a:p>
            <a:r>
              <a:rPr lang="en-US" sz="2400" dirty="0" smtClean="0"/>
              <a:t>It  is the statement used to read data from the table.</a:t>
            </a:r>
          </a:p>
          <a:p>
            <a:r>
              <a:rPr lang="en-US" sz="2400" dirty="0" smtClean="0"/>
              <a:t>Capabilities of Select Statement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Projection: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Selection: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Join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/>
            <a:r>
              <a:rPr lang="en-US" sz="2400" b="1" dirty="0" smtClean="0">
                <a:solidFill>
                  <a:srgbClr val="00B0F0"/>
                </a:solidFill>
              </a:rPr>
              <a:t>Projection:</a:t>
            </a:r>
            <a:endParaRPr lang="en-US" sz="2400" b="1" dirty="0" smtClean="0"/>
          </a:p>
          <a:p>
            <a:pPr marL="342900" indent="-342900"/>
            <a:r>
              <a:rPr lang="en-US" sz="2400" b="1" dirty="0" smtClean="0">
                <a:solidFill>
                  <a:srgbClr val="00B050"/>
                </a:solidFill>
              </a:rPr>
              <a:t>Syntax:</a:t>
            </a:r>
          </a:p>
          <a:p>
            <a:pPr marL="342900" indent="-342900"/>
            <a:r>
              <a:rPr lang="en-US" sz="2400" b="1" dirty="0" smtClean="0">
                <a:solidFill>
                  <a:srgbClr val="00B050"/>
                </a:solidFill>
              </a:rPr>
              <a:t>Select * | {[Distinct] </a:t>
            </a:r>
            <a:r>
              <a:rPr lang="en-US" sz="2400" b="1" dirty="0" err="1" smtClean="0">
                <a:solidFill>
                  <a:srgbClr val="00B050"/>
                </a:solidFill>
              </a:rPr>
              <a:t>Column_Name</a:t>
            </a:r>
            <a:r>
              <a:rPr lang="en-US" sz="2400" b="1" dirty="0" smtClean="0">
                <a:solidFill>
                  <a:srgbClr val="00B050"/>
                </a:solidFill>
              </a:rPr>
              <a:t>| Expression 	[</a:t>
            </a:r>
            <a:r>
              <a:rPr lang="en-US" sz="2400" b="1" dirty="0" err="1" smtClean="0">
                <a:solidFill>
                  <a:srgbClr val="00B050"/>
                </a:solidFill>
              </a:rPr>
              <a:t>Aliase</a:t>
            </a:r>
            <a:r>
              <a:rPr lang="en-US" sz="2400" b="1" dirty="0" smtClean="0">
                <a:solidFill>
                  <a:srgbClr val="00B050"/>
                </a:solidFill>
              </a:rPr>
              <a:t>],…}</a:t>
            </a:r>
          </a:p>
          <a:p>
            <a:pPr marL="342900" indent="-342900"/>
            <a:r>
              <a:rPr lang="en-US" sz="2400" b="1" dirty="0" smtClean="0">
                <a:solidFill>
                  <a:srgbClr val="00B050"/>
                </a:solidFill>
              </a:rPr>
              <a:t>From table</a:t>
            </a:r>
          </a:p>
          <a:p>
            <a:pPr marL="342900" indent="-342900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152400"/>
            <a:ext cx="8534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r>
              <a:rPr lang="en-US" sz="3600" b="1" dirty="0" smtClean="0">
                <a:solidFill>
                  <a:srgbClr val="0070C0"/>
                </a:solidFill>
              </a:rPr>
              <a:t>Defining a Columns Alias</a:t>
            </a:r>
          </a:p>
          <a:p>
            <a:endParaRPr lang="en-US" sz="2800" dirty="0" smtClean="0"/>
          </a:p>
          <a:p>
            <a:r>
              <a:rPr lang="en-US" sz="2800" b="1" dirty="0" smtClean="0"/>
              <a:t>A Column Alias:</a:t>
            </a:r>
            <a:endParaRPr lang="en-US" sz="2800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800" dirty="0" smtClean="0"/>
              <a:t>Rename a column heading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800" dirty="0" smtClean="0"/>
              <a:t>Is useful with calculation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800" dirty="0" smtClean="0"/>
              <a:t>Immediately follows the column name – there can also be the optional </a:t>
            </a:r>
            <a:r>
              <a:rPr lang="en-US" sz="2800" b="1" dirty="0" smtClean="0"/>
              <a:t>AS</a:t>
            </a:r>
            <a:r>
              <a:rPr lang="en-US" sz="2800" dirty="0" smtClean="0"/>
              <a:t> keyword between the column name and alias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800" dirty="0" smtClean="0"/>
              <a:t>Requires double quotation marks if it contains spaces or special characters.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09600"/>
            <a:ext cx="75438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Literal</a:t>
            </a:r>
            <a:endParaRPr lang="en-US" sz="28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800" dirty="0"/>
              <a:t>A literal is a character, a number, or a date included in the select list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800" dirty="0"/>
              <a:t>Date and character literals values must be enclosed within single quotation </a:t>
            </a:r>
            <a:r>
              <a:rPr lang="en-US" sz="2800" dirty="0" smtClean="0"/>
              <a:t>mark</a:t>
            </a: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CA26CA"/>
                </a:solidFill>
              </a:rPr>
              <a:t>SQL</a:t>
            </a:r>
            <a:r>
              <a:rPr lang="en-US" sz="2800" dirty="0">
                <a:solidFill>
                  <a:srgbClr val="CA26CA"/>
                </a:solidFill>
              </a:rPr>
              <a:t>&gt; Select 'hello',</a:t>
            </a:r>
            <a:r>
              <a:rPr lang="en-US" sz="2800" dirty="0" err="1">
                <a:solidFill>
                  <a:srgbClr val="CA26CA"/>
                </a:solidFill>
              </a:rPr>
              <a:t>ename</a:t>
            </a:r>
            <a:r>
              <a:rPr lang="en-US" sz="2800" dirty="0">
                <a:solidFill>
                  <a:srgbClr val="CA26CA"/>
                </a:solidFill>
              </a:rPr>
              <a:t> from </a:t>
            </a:r>
            <a:r>
              <a:rPr lang="en-US" sz="2800" dirty="0" err="1">
                <a:solidFill>
                  <a:srgbClr val="CA26CA"/>
                </a:solidFill>
              </a:rPr>
              <a:t>emp</a:t>
            </a:r>
            <a:r>
              <a:rPr lang="en-US" sz="2800" dirty="0">
                <a:solidFill>
                  <a:srgbClr val="CA26CA"/>
                </a:solidFill>
              </a:rPr>
              <a:t>;</a:t>
            </a:r>
          </a:p>
          <a:p>
            <a:pPr lvl="0">
              <a:buFont typeface="Wingdings" pitchFamily="2" charset="2"/>
              <a:buChar char="ü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16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33400"/>
            <a:ext cx="8229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Concatenation Operator</a:t>
            </a:r>
          </a:p>
          <a:p>
            <a:r>
              <a:rPr lang="en-US" sz="2800" dirty="0" smtClean="0"/>
              <a:t>A Concatenation Operator: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Concatenates columns or character strings to other columns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Is represented by two vertical bars (||)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CA26CA"/>
                </a:solidFill>
              </a:rPr>
              <a:t>SQL&gt; Select </a:t>
            </a:r>
            <a:r>
              <a:rPr lang="en-US" sz="2800" dirty="0" err="1">
                <a:solidFill>
                  <a:srgbClr val="CA26CA"/>
                </a:solidFill>
              </a:rPr>
              <a:t>ename</a:t>
            </a:r>
            <a:r>
              <a:rPr lang="en-US" sz="2800" dirty="0">
                <a:solidFill>
                  <a:srgbClr val="CA26CA"/>
                </a:solidFill>
              </a:rPr>
              <a:t>||job||</a:t>
            </a:r>
            <a:r>
              <a:rPr lang="en-US" sz="2800" dirty="0" err="1">
                <a:solidFill>
                  <a:srgbClr val="CA26CA"/>
                </a:solidFill>
              </a:rPr>
              <a:t>sal</a:t>
            </a:r>
            <a:r>
              <a:rPr lang="en-US" sz="2800" dirty="0">
                <a:solidFill>
                  <a:srgbClr val="CA26CA"/>
                </a:solidFill>
              </a:rPr>
              <a:t> from </a:t>
            </a:r>
            <a:r>
              <a:rPr lang="en-US" sz="2800" dirty="0" err="1">
                <a:solidFill>
                  <a:srgbClr val="CA26CA"/>
                </a:solidFill>
              </a:rPr>
              <a:t>emp</a:t>
            </a:r>
            <a:r>
              <a:rPr lang="en-US" sz="2800" dirty="0">
                <a:solidFill>
                  <a:srgbClr val="CA26CA"/>
                </a:solidFill>
              </a:rPr>
              <a:t>;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071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822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Eliminating Duplicate Rows: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 Oracle DISTINCT clause is used to remove duplicates from the result </a:t>
            </a:r>
            <a:r>
              <a:rPr lang="en-US" sz="2400" dirty="0" smtClean="0"/>
              <a:t>set</a:t>
            </a:r>
          </a:p>
          <a:p>
            <a:r>
              <a:rPr lang="en-US" sz="2400" b="1" dirty="0" smtClean="0">
                <a:solidFill>
                  <a:srgbClr val="00B0F0"/>
                </a:solidFill>
              </a:rPr>
              <a:t>Note:</a:t>
            </a:r>
            <a:endParaRPr lang="en-US" sz="2400" b="1" dirty="0">
              <a:solidFill>
                <a:srgbClr val="00B0F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When only one expression is provided in the DISTINCT clause, the query will return the unique values for that expression.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When more than one expression is provided in the DISTINCT clause, the query will retrieve unique combinations for the expressions listed.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In Oracle, the DISTINCT clause doesn't ignore NULL values. So when using the DISTINCT clause in your SQL statement, your result set will include NULL as a distinct value</a:t>
            </a:r>
            <a:r>
              <a:rPr lang="en-US" sz="2400" dirty="0" smtClean="0"/>
              <a:t>.</a:t>
            </a:r>
            <a:endParaRPr lang="en-US" sz="2400" b="1" dirty="0" smtClean="0">
              <a:solidFill>
                <a:srgbClr val="00B0F0"/>
              </a:solidFill>
            </a:endParaRPr>
          </a:p>
          <a:p>
            <a:r>
              <a:rPr lang="en-US" sz="2400" dirty="0">
                <a:solidFill>
                  <a:srgbClr val="CA26CA"/>
                </a:solidFill>
              </a:rPr>
              <a:t> </a:t>
            </a:r>
            <a:r>
              <a:rPr lang="en-US" sz="2400" dirty="0" smtClean="0">
                <a:solidFill>
                  <a:srgbClr val="CA26CA"/>
                </a:solidFill>
              </a:rPr>
              <a:t>   Select DISTINCT </a:t>
            </a:r>
            <a:r>
              <a:rPr lang="en-US" sz="2400" dirty="0" err="1" smtClean="0">
                <a:solidFill>
                  <a:srgbClr val="CA26CA"/>
                </a:solidFill>
              </a:rPr>
              <a:t>deptno</a:t>
            </a:r>
            <a:r>
              <a:rPr lang="en-US" sz="2400" dirty="0" smtClean="0">
                <a:solidFill>
                  <a:srgbClr val="CA26CA"/>
                </a:solidFill>
              </a:rPr>
              <a:t> from </a:t>
            </a:r>
            <a:r>
              <a:rPr lang="en-US" sz="2400" dirty="0" err="1" smtClean="0">
                <a:solidFill>
                  <a:srgbClr val="CA26CA"/>
                </a:solidFill>
              </a:rPr>
              <a:t>emp</a:t>
            </a:r>
            <a:r>
              <a:rPr lang="en-US" sz="2400" dirty="0" smtClean="0">
                <a:solidFill>
                  <a:srgbClr val="CA26CA"/>
                </a:solidFill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4236" y="914400"/>
            <a:ext cx="7467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Example Problems:</a:t>
            </a:r>
          </a:p>
          <a:p>
            <a:pPr marL="342900" indent="-342900">
              <a:buAutoNum type="arabicPeriod"/>
            </a:pPr>
            <a:r>
              <a:rPr lang="en-US" sz="2400" dirty="0"/>
              <a:t>Select Salary increase of 300 for all the employees and display both old and new salary.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Display </a:t>
            </a:r>
            <a:r>
              <a:rPr lang="en-US" sz="2400" dirty="0" err="1"/>
              <a:t>ename</a:t>
            </a:r>
            <a:r>
              <a:rPr lang="en-US" sz="2400" dirty="0"/>
              <a:t>, his monthly salary and his annual salary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Display employee name, monthly </a:t>
            </a:r>
            <a:r>
              <a:rPr lang="en-US" sz="2400" dirty="0" err="1"/>
              <a:t>sal</a:t>
            </a:r>
            <a:r>
              <a:rPr lang="en-US" sz="2400" dirty="0"/>
              <a:t>, and his annual salary with monthly bonus of </a:t>
            </a:r>
            <a:r>
              <a:rPr lang="en-US" sz="2400" dirty="0" err="1"/>
              <a:t>Rs</a:t>
            </a:r>
            <a:r>
              <a:rPr lang="en-US" sz="2400" dirty="0"/>
              <a:t> 300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Display employee name, his monthly salary and his annual salary along with one time bonus(yearly) of </a:t>
            </a:r>
            <a:r>
              <a:rPr lang="en-US" sz="2400" dirty="0" err="1"/>
              <a:t>Rs</a:t>
            </a:r>
            <a:r>
              <a:rPr lang="en-US" sz="2400" dirty="0"/>
              <a:t> 300.</a:t>
            </a:r>
          </a:p>
        </p:txBody>
      </p:sp>
    </p:spTree>
    <p:extLst>
      <p:ext uri="{BB962C8B-B14F-4D97-AF65-F5344CB8AC3E}">
        <p14:creationId xmlns:p14="http://schemas.microsoft.com/office/powerpoint/2010/main" val="42786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3400"/>
            <a:ext cx="8229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5. Display all rows and all columns of employee table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r>
              <a:rPr lang="en-US" sz="2400" dirty="0" smtClean="0"/>
              <a:t>6. Display any 2 columns of employee table</a:t>
            </a:r>
          </a:p>
          <a:p>
            <a:endParaRPr lang="en-US" sz="2400" dirty="0" smtClean="0"/>
          </a:p>
          <a:p>
            <a:r>
              <a:rPr lang="en-US" sz="2400" dirty="0" smtClean="0"/>
              <a:t>7. Display the distinct salary of all the employee</a:t>
            </a:r>
          </a:p>
          <a:p>
            <a:endParaRPr lang="en-US" sz="2400" dirty="0" smtClean="0"/>
          </a:p>
          <a:p>
            <a:r>
              <a:rPr lang="en-US" sz="2400" dirty="0" smtClean="0"/>
              <a:t>8. Display the output of the following employee </a:t>
            </a:r>
          </a:p>
          <a:p>
            <a:r>
              <a:rPr lang="en-US" sz="2400" dirty="0" smtClean="0"/>
              <a:t>“Hello smith your job is clerk”</a:t>
            </a:r>
          </a:p>
          <a:p>
            <a:r>
              <a:rPr lang="en-US" sz="2400" dirty="0" smtClean="0"/>
              <a:t> </a:t>
            </a:r>
          </a:p>
          <a:p>
            <a:r>
              <a:rPr lang="en-US" sz="2400" dirty="0" smtClean="0"/>
              <a:t>9.  Is the following statement is correct.</a:t>
            </a:r>
          </a:p>
          <a:p>
            <a:endParaRPr lang="en-US" sz="2400" dirty="0" smtClean="0"/>
          </a:p>
          <a:p>
            <a:r>
              <a:rPr lang="en-US" sz="2400" dirty="0" smtClean="0"/>
              <a:t>Select </a:t>
            </a:r>
            <a:r>
              <a:rPr lang="en-US" sz="2400" dirty="0" err="1" smtClean="0"/>
              <a:t>ename,deptno</a:t>
            </a:r>
            <a:r>
              <a:rPr lang="en-US" sz="2400" dirty="0" smtClean="0"/>
              <a:t> from </a:t>
            </a:r>
            <a:r>
              <a:rPr lang="en-US" sz="2400" dirty="0" err="1" smtClean="0"/>
              <a:t>emp</a:t>
            </a:r>
            <a:r>
              <a:rPr lang="en-US" sz="2400" dirty="0" smtClean="0"/>
              <a:t>;</a:t>
            </a:r>
          </a:p>
          <a:p>
            <a:endParaRPr lang="en-US" sz="2400" dirty="0" smtClean="0"/>
          </a:p>
          <a:p>
            <a:r>
              <a:rPr lang="en-US" sz="2400" dirty="0" smtClean="0"/>
              <a:t>Select *,</a:t>
            </a:r>
            <a:r>
              <a:rPr lang="en-US" sz="2400" dirty="0" err="1" smtClean="0"/>
              <a:t>ename</a:t>
            </a:r>
            <a:r>
              <a:rPr lang="en-US" sz="2400" dirty="0" smtClean="0"/>
              <a:t> from </a:t>
            </a:r>
            <a:r>
              <a:rPr lang="en-US" sz="2400" dirty="0" err="1" smtClean="0"/>
              <a:t>emp</a:t>
            </a:r>
            <a:r>
              <a:rPr lang="en-US" sz="2400" dirty="0" smtClean="0"/>
              <a:t>;</a:t>
            </a:r>
          </a:p>
          <a:p>
            <a:endParaRPr lang="en-US" sz="2400" dirty="0" smtClean="0"/>
          </a:p>
          <a:p>
            <a:r>
              <a:rPr lang="en-US" sz="2400" dirty="0" smtClean="0"/>
              <a:t>Select </a:t>
            </a:r>
            <a:r>
              <a:rPr lang="en-US" sz="2400" dirty="0" err="1" smtClean="0"/>
              <a:t>ename</a:t>
            </a:r>
            <a:r>
              <a:rPr lang="en-US" sz="2400" dirty="0" smtClean="0"/>
              <a:t> </a:t>
            </a:r>
            <a:r>
              <a:rPr lang="en-US" sz="2400" dirty="0" err="1" smtClean="0"/>
              <a:t>deptno</a:t>
            </a:r>
            <a:r>
              <a:rPr lang="en-US" sz="2400" dirty="0" smtClean="0"/>
              <a:t> from </a:t>
            </a:r>
            <a:r>
              <a:rPr lang="en-US" sz="2400" dirty="0" err="1" smtClean="0"/>
              <a:t>emp</a:t>
            </a:r>
            <a:r>
              <a:rPr lang="en-US" sz="2400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09600"/>
            <a:ext cx="83058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entury" pitchFamily="18" charset="0"/>
              </a:rPr>
              <a:t>What is a Database Management System (DBMS</a:t>
            </a:r>
            <a:r>
              <a:rPr lang="en-US" sz="2800" b="1" dirty="0" smtClean="0">
                <a:solidFill>
                  <a:srgbClr val="0070C0"/>
                </a:solidFill>
                <a:latin typeface="Century" pitchFamily="18" charset="0"/>
              </a:rPr>
              <a:t>)?</a:t>
            </a:r>
            <a:endParaRPr lang="en-US" sz="2800" b="1" dirty="0">
              <a:solidFill>
                <a:srgbClr val="0070C0"/>
              </a:solidFill>
              <a:latin typeface="Century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entury" pitchFamily="18" charset="0"/>
              </a:rPr>
              <a:t>Database Management System (DBMS) is a collection of programs which enables its users to access database, </a:t>
            </a:r>
            <a:r>
              <a:rPr lang="en-US" sz="2400" dirty="0" smtClean="0">
                <a:latin typeface="Century" pitchFamily="18" charset="0"/>
              </a:rPr>
              <a:t>manipulate </a:t>
            </a:r>
            <a:r>
              <a:rPr lang="en-US" sz="2400" dirty="0">
                <a:latin typeface="Century" pitchFamily="18" charset="0"/>
              </a:rPr>
              <a:t>data, reporting / representation of  </a:t>
            </a:r>
            <a:r>
              <a:rPr lang="en-US" sz="2400" dirty="0" smtClean="0">
                <a:latin typeface="Century" pitchFamily="18" charset="0"/>
              </a:rPr>
              <a:t>data.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entury" pitchFamily="18" charset="0"/>
              </a:rPr>
              <a:t>Data base combined with management system services is known as DBMS.</a:t>
            </a:r>
          </a:p>
          <a:p>
            <a:r>
              <a:rPr lang="en-US" sz="2400" dirty="0" smtClean="0">
                <a:latin typeface="Century" pitchFamily="18" charset="0"/>
              </a:rPr>
              <a:t>Here the services are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 smtClean="0">
                <a:latin typeface="Century" pitchFamily="18" charset="0"/>
              </a:rPr>
              <a:t>Entering new data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 smtClean="0">
                <a:latin typeface="Century" pitchFamily="18" charset="0"/>
              </a:rPr>
              <a:t>Updating old data with new data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 smtClean="0">
                <a:latin typeface="Century" pitchFamily="18" charset="0"/>
              </a:rPr>
              <a:t>Deleting unwanted data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 smtClean="0">
                <a:latin typeface="Century" pitchFamily="18" charset="0"/>
              </a:rPr>
              <a:t>Authenticating the users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 smtClean="0">
                <a:latin typeface="Century" pitchFamily="18" charset="0"/>
              </a:rPr>
              <a:t>Providing security</a:t>
            </a:r>
          </a:p>
        </p:txBody>
      </p:sp>
    </p:spTree>
    <p:extLst>
      <p:ext uri="{BB962C8B-B14F-4D97-AF65-F5344CB8AC3E}">
        <p14:creationId xmlns:p14="http://schemas.microsoft.com/office/powerpoint/2010/main" val="178579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8153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Select * </a:t>
            </a:r>
          </a:p>
          <a:p>
            <a:r>
              <a:rPr lang="en-US" sz="2400" dirty="0" smtClean="0"/>
              <a:t>From </a:t>
            </a:r>
            <a:r>
              <a:rPr lang="en-US" sz="2400" dirty="0" err="1" smtClean="0"/>
              <a:t>emp</a:t>
            </a:r>
            <a:endParaRPr lang="en-US" sz="2400" dirty="0" smtClean="0"/>
          </a:p>
          <a:p>
            <a:r>
              <a:rPr lang="en-US" sz="2400" dirty="0" smtClean="0"/>
              <a:t>/</a:t>
            </a:r>
          </a:p>
          <a:p>
            <a:r>
              <a:rPr lang="en-US" sz="2400" dirty="0" smtClean="0"/>
              <a:t>2. List command is used to know the last execution statement</a:t>
            </a:r>
          </a:p>
          <a:p>
            <a:r>
              <a:rPr lang="en-US" sz="2400" dirty="0" smtClean="0">
                <a:solidFill>
                  <a:srgbClr val="CA26CA"/>
                </a:solidFill>
              </a:rPr>
              <a:t>SQL&gt; List Or SQL&gt;l Or SQL&gt;;</a:t>
            </a:r>
            <a:endParaRPr lang="en-US" sz="2400" dirty="0" smtClean="0"/>
          </a:p>
          <a:p>
            <a:r>
              <a:rPr lang="en-US" sz="2400" dirty="0" smtClean="0"/>
              <a:t>3.To set page size and line size in a single line.</a:t>
            </a:r>
          </a:p>
          <a:p>
            <a:r>
              <a:rPr lang="en-US" sz="2400" dirty="0" smtClean="0">
                <a:solidFill>
                  <a:srgbClr val="CA26CA"/>
                </a:solidFill>
              </a:rPr>
              <a:t>SQL&gt;Set lines 200 pages 100;</a:t>
            </a:r>
            <a:endParaRPr lang="en-US" sz="2400" dirty="0" smtClean="0"/>
          </a:p>
          <a:p>
            <a:r>
              <a:rPr lang="en-US" sz="2400" dirty="0" smtClean="0"/>
              <a:t>4. To execute the previously executed statement we use / (forward slash)</a:t>
            </a:r>
          </a:p>
          <a:p>
            <a:r>
              <a:rPr lang="en-US" sz="2400" dirty="0" smtClean="0">
                <a:solidFill>
                  <a:srgbClr val="CA26CA"/>
                </a:solidFill>
              </a:rPr>
              <a:t>SQL&gt;/</a:t>
            </a:r>
            <a:endParaRPr lang="en-US" sz="2400" dirty="0" smtClean="0"/>
          </a:p>
          <a:p>
            <a:r>
              <a:rPr lang="en-US" sz="2400" dirty="0" smtClean="0"/>
              <a:t>5.To edit the previously executed statement we use edit</a:t>
            </a:r>
          </a:p>
          <a:p>
            <a:r>
              <a:rPr lang="en-US" sz="2400" dirty="0" smtClean="0"/>
              <a:t>6. To save the previously executed statement </a:t>
            </a:r>
          </a:p>
          <a:p>
            <a:r>
              <a:rPr lang="en-US" sz="2400" dirty="0" smtClean="0">
                <a:solidFill>
                  <a:srgbClr val="CA26CA"/>
                </a:solidFill>
              </a:rPr>
              <a:t>SQL&gt; Save C:\xyz.txt</a:t>
            </a:r>
            <a:endParaRPr lang="en-US" sz="2400" dirty="0" smtClean="0"/>
          </a:p>
          <a:p>
            <a:r>
              <a:rPr lang="en-US" sz="2400" dirty="0" smtClean="0"/>
              <a:t>7. To save multiple statement in same file or to add statement to the already saved file we use append.</a:t>
            </a:r>
          </a:p>
          <a:p>
            <a:r>
              <a:rPr lang="en-US" sz="2400" dirty="0" smtClean="0">
                <a:solidFill>
                  <a:srgbClr val="CA26CA"/>
                </a:solidFill>
              </a:rPr>
              <a:t>SQL&gt;Save C:\xyz.txt append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381000"/>
            <a:ext cx="8458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9. To execute all the statement from file we use @</a:t>
            </a:r>
          </a:p>
          <a:p>
            <a:r>
              <a:rPr lang="en-US" sz="2400" dirty="0" smtClean="0">
                <a:solidFill>
                  <a:srgbClr val="CA26CA"/>
                </a:solidFill>
              </a:rPr>
              <a:t>SQL&gt;@ c:\xyz.txt</a:t>
            </a:r>
          </a:p>
          <a:p>
            <a:endParaRPr lang="en-US" sz="2400" dirty="0" smtClean="0"/>
          </a:p>
          <a:p>
            <a:r>
              <a:rPr lang="en-US" sz="2400" dirty="0" smtClean="0"/>
              <a:t>10. To set the time we use </a:t>
            </a:r>
          </a:p>
          <a:p>
            <a:r>
              <a:rPr lang="en-US" sz="2400" dirty="0" smtClean="0">
                <a:solidFill>
                  <a:srgbClr val="CA26CA"/>
                </a:solidFill>
              </a:rPr>
              <a:t>SQL&gt; Set time on</a:t>
            </a:r>
          </a:p>
          <a:p>
            <a:endParaRPr lang="en-US" sz="2400" dirty="0" smtClean="0"/>
          </a:p>
          <a:p>
            <a:r>
              <a:rPr lang="en-US" sz="2400" dirty="0" smtClean="0"/>
              <a:t>11. Timing is used to display the execution time of the statement</a:t>
            </a:r>
          </a:p>
          <a:p>
            <a:r>
              <a:rPr lang="en-US" sz="2400" dirty="0" smtClean="0">
                <a:solidFill>
                  <a:srgbClr val="CA26CA"/>
                </a:solidFill>
              </a:rPr>
              <a:t>SQL&gt;Set timing on</a:t>
            </a:r>
          </a:p>
          <a:p>
            <a:endParaRPr lang="en-US" sz="2400" dirty="0" smtClean="0"/>
          </a:p>
          <a:p>
            <a:r>
              <a:rPr lang="en-US" sz="2400" dirty="0" smtClean="0"/>
              <a:t>12. To record the output that is taking place in </a:t>
            </a:r>
            <a:r>
              <a:rPr lang="en-US" sz="2400" dirty="0" err="1" smtClean="0"/>
              <a:t>sql</a:t>
            </a:r>
            <a:r>
              <a:rPr lang="en-US" sz="2400" dirty="0" smtClean="0"/>
              <a:t> plus we use ‘SPOOL’</a:t>
            </a:r>
          </a:p>
          <a:p>
            <a:r>
              <a:rPr lang="en-US" sz="2400" dirty="0" smtClean="0">
                <a:solidFill>
                  <a:srgbClr val="CA26CA"/>
                </a:solidFill>
              </a:rPr>
              <a:t>SQL&gt; Spool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762000"/>
            <a:ext cx="7162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SQL* Plus/SQL </a:t>
            </a:r>
            <a:r>
              <a:rPr lang="en-US" sz="2400" b="1" dirty="0" smtClean="0">
                <a:solidFill>
                  <a:srgbClr val="0070C0"/>
                </a:solidFill>
              </a:rPr>
              <a:t>Plus</a:t>
            </a:r>
          </a:p>
          <a:p>
            <a:endParaRPr lang="en-US" sz="2400" b="1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Client tool to access the </a:t>
            </a:r>
            <a:r>
              <a:rPr lang="en-US" sz="2400" dirty="0" smtClean="0"/>
              <a:t>database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Installed along with </a:t>
            </a:r>
            <a:r>
              <a:rPr lang="en-US" sz="2400" dirty="0" smtClean="0"/>
              <a:t>database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Has specific set of commands </a:t>
            </a:r>
            <a:endParaRPr lang="en-US" sz="2400" dirty="0" smtClean="0"/>
          </a:p>
          <a:p>
            <a:pPr marL="285750" indent="-285750">
              <a:buFont typeface="Wingdings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Interface </a:t>
            </a:r>
            <a:r>
              <a:rPr lang="en-US" sz="2400" dirty="0" err="1"/>
              <a:t>btn</a:t>
            </a:r>
            <a:r>
              <a:rPr lang="en-US" sz="2400" dirty="0"/>
              <a:t> user and data base</a:t>
            </a:r>
          </a:p>
        </p:txBody>
      </p:sp>
    </p:spTree>
    <p:extLst>
      <p:ext uri="{BB962C8B-B14F-4D97-AF65-F5344CB8AC3E}">
        <p14:creationId xmlns:p14="http://schemas.microsoft.com/office/powerpoint/2010/main" val="251846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190178"/>
              </p:ext>
            </p:extLst>
          </p:nvPr>
        </p:nvGraphicFramePr>
        <p:xfrm>
          <a:off x="381000" y="2057400"/>
          <a:ext cx="8382001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6"/>
                <a:gridCol w="3819524"/>
                <a:gridCol w="3200401"/>
              </a:tblGrid>
              <a:tr h="41859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SL No.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SQL Statement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SQL*Plus</a:t>
                      </a:r>
                      <a:endParaRPr lang="en-US" sz="2400" dirty="0"/>
                    </a:p>
                  </a:txBody>
                  <a:tcPr/>
                </a:tc>
              </a:tr>
              <a:tr h="41859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 Language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 Environment</a:t>
                      </a:r>
                      <a:endParaRPr lang="en-US" sz="2400" dirty="0"/>
                    </a:p>
                  </a:txBody>
                  <a:tcPr/>
                </a:tc>
              </a:tr>
              <a:tr h="41859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ANSI Standard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Oracle Proprietary</a:t>
                      </a:r>
                      <a:endParaRPr lang="en-US" sz="2400" dirty="0"/>
                    </a:p>
                  </a:txBody>
                  <a:tcPr/>
                </a:tc>
              </a:tr>
              <a:tr h="41859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Keywords Cannot</a:t>
                      </a:r>
                      <a:r>
                        <a:rPr lang="en-US" sz="2400" baseline="0" dirty="0" smtClean="0"/>
                        <a:t> be abbreviated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Keywords can be</a:t>
                      </a:r>
                      <a:r>
                        <a:rPr lang="en-US" sz="2400" baseline="0" dirty="0" smtClean="0"/>
                        <a:t> abbreviated</a:t>
                      </a:r>
                      <a:endParaRPr lang="en-US" sz="2400" dirty="0"/>
                    </a:p>
                  </a:txBody>
                  <a:tcPr/>
                </a:tc>
              </a:tr>
              <a:tr h="10321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Statement manipulate data and</a:t>
                      </a:r>
                      <a:r>
                        <a:rPr lang="en-US" sz="2400" baseline="0" dirty="0" smtClean="0"/>
                        <a:t> table definitions in the database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Commands</a:t>
                      </a:r>
                      <a:r>
                        <a:rPr lang="en-US" sz="2400" baseline="0" dirty="0" smtClean="0"/>
                        <a:t> do not allow manipulation of values in database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41218" y="304800"/>
            <a:ext cx="716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Difference between SQL Statement and SQL* Plus command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33600" y="228600"/>
            <a:ext cx="3504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Operators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066801"/>
            <a:ext cx="7848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Operators are classified into,</a:t>
            </a:r>
          </a:p>
          <a:p>
            <a:endParaRPr lang="en-US" sz="2800" dirty="0" smtClean="0"/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800" b="1" dirty="0" smtClean="0"/>
              <a:t>Arithmetic Operators</a:t>
            </a:r>
            <a:r>
              <a:rPr lang="en-US" sz="2800" dirty="0" smtClean="0"/>
              <a:t> ( +, - , * , / )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800" b="1" dirty="0" smtClean="0"/>
              <a:t>Relational Operators</a:t>
            </a:r>
            <a:r>
              <a:rPr lang="en-US" sz="2800" dirty="0" smtClean="0"/>
              <a:t> ( &gt; , &lt; , &gt;= , &lt;= , = , &lt; &gt; </a:t>
            </a:r>
            <a:r>
              <a:rPr lang="en-US" sz="2800" b="1" dirty="0" smtClean="0"/>
              <a:t>or</a:t>
            </a:r>
            <a:r>
              <a:rPr lang="en-US" sz="2800" dirty="0" smtClean="0"/>
              <a:t> != - not equals to )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800" b="1" dirty="0" smtClean="0"/>
              <a:t>Logical Operators</a:t>
            </a:r>
            <a:r>
              <a:rPr lang="en-US" sz="2800" dirty="0" smtClean="0"/>
              <a:t> ( NOT, AND, OR )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800" b="1" dirty="0" smtClean="0"/>
              <a:t>Special Operators </a:t>
            </a:r>
            <a:r>
              <a:rPr lang="en-US" sz="2800" dirty="0" smtClean="0"/>
              <a:t>( IN , LIKE , BETWEEN , IS )</a:t>
            </a:r>
          </a:p>
          <a:p>
            <a:pPr lvl="0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517670"/>
              </p:ext>
            </p:extLst>
          </p:nvPr>
        </p:nvGraphicFramePr>
        <p:xfrm>
          <a:off x="457200" y="1600200"/>
          <a:ext cx="7848600" cy="3785616"/>
        </p:xfrm>
        <a:graphic>
          <a:graphicData uri="http://schemas.openxmlformats.org/drawingml/2006/table">
            <a:tbl>
              <a:tblPr/>
              <a:tblGrid>
                <a:gridCol w="2819400"/>
                <a:gridCol w="5029200"/>
              </a:tblGrid>
              <a:tr h="3640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400" b="1" dirty="0">
                          <a:latin typeface="Century"/>
                          <a:ea typeface="Calibri"/>
                          <a:cs typeface="Times New Roman"/>
                        </a:rPr>
                        <a:t>Order Evaluated</a:t>
                      </a:r>
                      <a:endParaRPr lang="en-US" sz="2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400" b="1" dirty="0">
                          <a:latin typeface="Century"/>
                          <a:ea typeface="Calibri"/>
                          <a:cs typeface="Times New Roman"/>
                        </a:rPr>
                        <a:t>Operator</a:t>
                      </a:r>
                      <a:endParaRPr lang="en-US" sz="2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385695" algn="l"/>
                        </a:tabLst>
                      </a:pPr>
                      <a:r>
                        <a:rPr lang="en-US" sz="2400" b="0" dirty="0">
                          <a:latin typeface="Century"/>
                          <a:ea typeface="Calibri"/>
                          <a:cs typeface="Times New Roman"/>
                        </a:rPr>
                        <a:t>1</a:t>
                      </a:r>
                      <a:endParaRPr lang="en-US" sz="2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400" b="0" dirty="0">
                          <a:latin typeface="Century"/>
                          <a:ea typeface="Calibri"/>
                          <a:cs typeface="Times New Roman"/>
                        </a:rPr>
                        <a:t>Arithmetic Operator</a:t>
                      </a:r>
                      <a:endParaRPr lang="en-US" sz="2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400" b="0" dirty="0">
                          <a:latin typeface="Century"/>
                          <a:ea typeface="Calibri"/>
                          <a:cs typeface="Times New Roman"/>
                        </a:rPr>
                        <a:t>2</a:t>
                      </a:r>
                      <a:endParaRPr lang="en-US" sz="2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400" b="0" dirty="0">
                          <a:latin typeface="Century"/>
                          <a:ea typeface="Calibri"/>
                          <a:cs typeface="Times New Roman"/>
                        </a:rPr>
                        <a:t>Concatenation</a:t>
                      </a:r>
                      <a:endParaRPr lang="en-US" sz="2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400" b="0" dirty="0">
                          <a:latin typeface="Century"/>
                          <a:ea typeface="Calibri"/>
                          <a:cs typeface="Times New Roman"/>
                        </a:rPr>
                        <a:t>3</a:t>
                      </a:r>
                      <a:endParaRPr lang="en-US" sz="2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400" b="0" dirty="0">
                          <a:latin typeface="Century"/>
                          <a:ea typeface="Calibri"/>
                          <a:cs typeface="Times New Roman"/>
                        </a:rPr>
                        <a:t>Comparison</a:t>
                      </a:r>
                      <a:endParaRPr lang="en-US" sz="2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400" b="0">
                          <a:latin typeface="Century"/>
                          <a:ea typeface="Calibri"/>
                          <a:cs typeface="Times New Roman"/>
                        </a:rPr>
                        <a:t>4</a:t>
                      </a:r>
                      <a:endParaRPr lang="en-US" sz="2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400" b="0" dirty="0" smtClean="0">
                          <a:latin typeface="Century"/>
                          <a:ea typeface="Calibri"/>
                          <a:cs typeface="Times New Roman"/>
                        </a:rPr>
                        <a:t>Is, </a:t>
                      </a:r>
                      <a:r>
                        <a:rPr lang="en-US" sz="2400" b="0" dirty="0">
                          <a:latin typeface="Century"/>
                          <a:ea typeface="Calibri"/>
                          <a:cs typeface="Times New Roman"/>
                        </a:rPr>
                        <a:t>Like, In </a:t>
                      </a:r>
                      <a:endParaRPr lang="en-US" sz="2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400" b="0" dirty="0">
                          <a:latin typeface="Century"/>
                          <a:ea typeface="Calibri"/>
                          <a:cs typeface="Times New Roman"/>
                        </a:rPr>
                        <a:t>5</a:t>
                      </a:r>
                      <a:endParaRPr lang="en-US" sz="2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400" b="0">
                          <a:latin typeface="Century"/>
                          <a:ea typeface="Calibri"/>
                          <a:cs typeface="Times New Roman"/>
                        </a:rPr>
                        <a:t>Between</a:t>
                      </a:r>
                      <a:endParaRPr lang="en-US" sz="2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400" b="0">
                          <a:latin typeface="Century"/>
                          <a:ea typeface="Calibri"/>
                          <a:cs typeface="Times New Roman"/>
                        </a:rPr>
                        <a:t>6</a:t>
                      </a:r>
                      <a:endParaRPr lang="en-US" sz="2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400" b="0">
                          <a:latin typeface="Century"/>
                          <a:ea typeface="Calibri"/>
                          <a:cs typeface="Times New Roman"/>
                        </a:rPr>
                        <a:t>Not</a:t>
                      </a:r>
                      <a:endParaRPr lang="en-US" sz="2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400" b="0">
                          <a:latin typeface="Century"/>
                          <a:ea typeface="Calibri"/>
                          <a:cs typeface="Times New Roman"/>
                        </a:rPr>
                        <a:t>7</a:t>
                      </a:r>
                      <a:endParaRPr lang="en-US" sz="2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400" b="0" dirty="0">
                          <a:latin typeface="Century"/>
                          <a:ea typeface="Calibri"/>
                          <a:cs typeface="Times New Roman"/>
                        </a:rPr>
                        <a:t>AND</a:t>
                      </a:r>
                      <a:endParaRPr lang="en-US" sz="2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400" b="0">
                          <a:latin typeface="Century"/>
                          <a:ea typeface="Calibri"/>
                          <a:cs typeface="Times New Roman"/>
                        </a:rPr>
                        <a:t>8</a:t>
                      </a:r>
                      <a:endParaRPr lang="en-US" sz="2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400" b="0" dirty="0">
                          <a:latin typeface="Century"/>
                          <a:ea typeface="Calibri"/>
                          <a:cs typeface="Times New Roman"/>
                        </a:rPr>
                        <a:t>OR</a:t>
                      </a:r>
                      <a:endParaRPr lang="en-US" sz="2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272821" y="762000"/>
            <a:ext cx="37533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>
                <a:solidFill>
                  <a:srgbClr val="0070C0"/>
                </a:solidFill>
              </a:rPr>
              <a:t>Rules for precedence</a:t>
            </a:r>
          </a:p>
        </p:txBody>
      </p:sp>
    </p:spTree>
    <p:extLst>
      <p:ext uri="{BB962C8B-B14F-4D97-AF65-F5344CB8AC3E}">
        <p14:creationId xmlns:p14="http://schemas.microsoft.com/office/powerpoint/2010/main" val="403678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457200"/>
            <a:ext cx="7467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SELECTION:</a:t>
            </a:r>
          </a:p>
          <a:p>
            <a:r>
              <a:rPr lang="en-US" sz="2400" b="1" dirty="0" smtClean="0"/>
              <a:t>Limiting the Rows Selected</a:t>
            </a:r>
          </a:p>
          <a:p>
            <a:r>
              <a:rPr lang="en-US" sz="2400" b="1" dirty="0" smtClean="0"/>
              <a:t>Select *|{[Distinct ] </a:t>
            </a:r>
            <a:r>
              <a:rPr lang="en-US" sz="2400" b="1" dirty="0" err="1" smtClean="0"/>
              <a:t>column|expression</a:t>
            </a:r>
            <a:r>
              <a:rPr lang="en-US" sz="2400" b="1" dirty="0" smtClean="0"/>
              <a:t> [</a:t>
            </a:r>
            <a:r>
              <a:rPr lang="en-US" sz="2400" b="1" dirty="0" err="1" smtClean="0"/>
              <a:t>aliase</a:t>
            </a:r>
            <a:r>
              <a:rPr lang="en-US" sz="2400" b="1" dirty="0" smtClean="0"/>
              <a:t>]…}</a:t>
            </a:r>
          </a:p>
          <a:p>
            <a:r>
              <a:rPr lang="en-US" sz="2400" b="1" dirty="0" smtClean="0"/>
              <a:t>From table</a:t>
            </a:r>
          </a:p>
          <a:p>
            <a:r>
              <a:rPr lang="en-US" sz="2400" b="1" dirty="0" smtClean="0"/>
              <a:t>[Where condition(s)]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where’</a:t>
            </a:r>
            <a:r>
              <a:rPr lang="en-US" sz="2400" dirty="0" smtClean="0"/>
              <a:t> clause is used to restrict the number of records displayed. It gives only the records of the specified condition. 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CA26CA"/>
                </a:solidFill>
              </a:rPr>
              <a:t>Ex: Select *</a:t>
            </a:r>
          </a:p>
          <a:p>
            <a:r>
              <a:rPr lang="en-US" sz="2400" dirty="0" smtClean="0">
                <a:solidFill>
                  <a:srgbClr val="CA26CA"/>
                </a:solidFill>
              </a:rPr>
              <a:t>From </a:t>
            </a:r>
            <a:r>
              <a:rPr lang="en-US" sz="2400" dirty="0" err="1" smtClean="0">
                <a:solidFill>
                  <a:srgbClr val="CA26CA"/>
                </a:solidFill>
              </a:rPr>
              <a:t>emp</a:t>
            </a:r>
            <a:endParaRPr lang="en-US" sz="2400" dirty="0" smtClean="0">
              <a:solidFill>
                <a:srgbClr val="CA26CA"/>
              </a:solidFill>
            </a:endParaRPr>
          </a:p>
          <a:p>
            <a:r>
              <a:rPr lang="en-US" sz="2400" dirty="0" smtClean="0">
                <a:solidFill>
                  <a:srgbClr val="CA26CA"/>
                </a:solidFill>
              </a:rPr>
              <a:t>Where job=‘MANAGER’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84582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List all the employees in dept 20.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List the employee earning more than Rs 2500;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Display all the salesmen</a:t>
            </a:r>
          </a:p>
          <a:p>
            <a:pPr marL="342900" indent="-342900"/>
            <a:endParaRPr lang="en-US" sz="2400" dirty="0" smtClean="0"/>
          </a:p>
          <a:p>
            <a:pPr marL="342900" indent="-342900"/>
            <a:r>
              <a:rPr lang="en-US" sz="2400" b="1" dirty="0" smtClean="0">
                <a:solidFill>
                  <a:srgbClr val="00B0F0"/>
                </a:solidFill>
              </a:rPr>
              <a:t>IN:  it is used for evaluating multiple values. </a:t>
            </a: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List the employees in department 10 and 20.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List all the clerks and analyst.</a:t>
            </a:r>
          </a:p>
          <a:p>
            <a:pPr marL="342900" indent="-342900"/>
            <a:endParaRPr lang="en-US" sz="2400" dirty="0" smtClean="0"/>
          </a:p>
          <a:p>
            <a:r>
              <a:rPr lang="en-US" sz="2800" b="1" dirty="0" smtClean="0">
                <a:solidFill>
                  <a:srgbClr val="00B0F0"/>
                </a:solidFill>
              </a:rPr>
              <a:t> LIKE – used for pattern matching</a:t>
            </a:r>
          </a:p>
          <a:p>
            <a:r>
              <a:rPr lang="en-US" sz="2400" b="1" dirty="0" smtClean="0">
                <a:solidFill>
                  <a:srgbClr val="00B0F0"/>
                </a:solidFill>
              </a:rPr>
              <a:t>Syntax: expression LIKE pattern [ESCAPE  ‘</a:t>
            </a:r>
            <a:r>
              <a:rPr lang="en-US" sz="2400" b="1" dirty="0" err="1" smtClean="0">
                <a:solidFill>
                  <a:srgbClr val="00B0F0"/>
                </a:solidFill>
              </a:rPr>
              <a:t>escape_character</a:t>
            </a:r>
            <a:r>
              <a:rPr lang="en-US" sz="2400" b="1" dirty="0" smtClean="0">
                <a:solidFill>
                  <a:srgbClr val="00B0F0"/>
                </a:solidFill>
              </a:rPr>
              <a:t>’]</a:t>
            </a:r>
          </a:p>
          <a:p>
            <a:r>
              <a:rPr lang="en-US" sz="2400" dirty="0" smtClean="0"/>
              <a:t> </a:t>
            </a:r>
            <a:r>
              <a:rPr lang="en-US" sz="2400" b="1" dirty="0" smtClean="0"/>
              <a:t>% (percentage) - </a:t>
            </a:r>
            <a:r>
              <a:rPr lang="en-US" sz="2400" dirty="0" smtClean="0"/>
              <a:t>matches 0 or ‘n’ characters</a:t>
            </a:r>
          </a:p>
          <a:p>
            <a:endParaRPr lang="en-US" sz="2400" dirty="0" smtClean="0"/>
          </a:p>
          <a:p>
            <a:r>
              <a:rPr lang="en-US" sz="2400" b="1" dirty="0" smtClean="0"/>
              <a:t>_ (underscore)</a:t>
            </a:r>
            <a:r>
              <a:rPr lang="en-US" sz="2400" dirty="0" smtClean="0"/>
              <a:t> - matches exactly one character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8927" y="304800"/>
            <a:ext cx="69342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List all the employee whose name starts with ‘S</a:t>
            </a:r>
            <a:r>
              <a:rPr lang="en-US" sz="2000" dirty="0" smtClean="0"/>
              <a:t>’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List all the employee whose name is having letter ‘L’ as Second </a:t>
            </a:r>
            <a:r>
              <a:rPr lang="en-US" sz="2000" dirty="0" smtClean="0"/>
              <a:t>character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List all the employees whose name is having at least 2 L’s in it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 smtClean="0"/>
              <a:t>4.  </a:t>
            </a:r>
            <a:r>
              <a:rPr lang="en-US" sz="2000" dirty="0"/>
              <a:t>List the employees whose name is having letter ‘E’ as the last but one </a:t>
            </a:r>
            <a:r>
              <a:rPr lang="en-US" sz="2000" dirty="0" smtClean="0"/>
              <a:t>character</a:t>
            </a:r>
            <a:endParaRPr lang="en-US" sz="2000" dirty="0" smtClean="0"/>
          </a:p>
          <a:p>
            <a:endParaRPr lang="en-US" sz="2000" dirty="0"/>
          </a:p>
          <a:p>
            <a:pPr marL="342900" indent="-342900"/>
            <a:r>
              <a:rPr lang="en-US" sz="2000" dirty="0" smtClean="0"/>
              <a:t>5.  </a:t>
            </a:r>
            <a:r>
              <a:rPr lang="en-US" sz="2000" dirty="0"/>
              <a:t>List all the employees whose name is having letter ‘R’ in the 3</a:t>
            </a:r>
            <a:r>
              <a:rPr lang="en-US" sz="2000" baseline="30000" dirty="0"/>
              <a:t>rd</a:t>
            </a:r>
            <a:r>
              <a:rPr lang="en-US" sz="2000" dirty="0"/>
              <a:t> </a:t>
            </a:r>
            <a:r>
              <a:rPr lang="en-US" sz="2000" dirty="0" smtClean="0"/>
              <a:t>position</a:t>
            </a:r>
          </a:p>
          <a:p>
            <a:pPr marL="342900" indent="-342900"/>
            <a:endParaRPr lang="en-US" sz="2000" dirty="0"/>
          </a:p>
          <a:p>
            <a:pPr marL="342900" indent="-342900">
              <a:buAutoNum type="arabicPeriod" startAt="6"/>
            </a:pPr>
            <a:r>
              <a:rPr lang="en-US" sz="2000" dirty="0" smtClean="0"/>
              <a:t>List </a:t>
            </a:r>
            <a:r>
              <a:rPr lang="en-US" sz="2000" dirty="0"/>
              <a:t>all the employees who are having exactly 5 characters in their </a:t>
            </a:r>
            <a:r>
              <a:rPr lang="en-US" sz="2000" dirty="0" smtClean="0"/>
              <a:t>jobs</a:t>
            </a:r>
          </a:p>
          <a:p>
            <a:pPr marL="342900" indent="-342900">
              <a:buAutoNum type="arabicPeriod" startAt="6"/>
            </a:pPr>
            <a:r>
              <a:rPr lang="en-US" sz="2000" dirty="0" smtClean="0"/>
              <a:t>Display employees from whose name is having letter ‘_’ in it</a:t>
            </a:r>
          </a:p>
          <a:p>
            <a:pPr lvl="1"/>
            <a:r>
              <a:rPr lang="en-US" sz="2000" dirty="0"/>
              <a:t> select *</a:t>
            </a:r>
          </a:p>
          <a:p>
            <a:pPr lvl="1"/>
            <a:r>
              <a:rPr lang="en-US" sz="2000" dirty="0"/>
              <a:t>from students</a:t>
            </a:r>
          </a:p>
          <a:p>
            <a:pPr lvl="1"/>
            <a:r>
              <a:rPr lang="en-US" sz="2000" dirty="0"/>
              <a:t>where </a:t>
            </a:r>
            <a:r>
              <a:rPr lang="en-US" sz="2000" dirty="0" err="1"/>
              <a:t>sname</a:t>
            </a:r>
            <a:r>
              <a:rPr lang="en-US" sz="2000" dirty="0"/>
              <a:t> like '%\_%' escape '\'</a:t>
            </a:r>
          </a:p>
        </p:txBody>
      </p:sp>
    </p:spTree>
    <p:extLst>
      <p:ext uri="{BB962C8B-B14F-4D97-AF65-F5344CB8AC3E}">
        <p14:creationId xmlns:p14="http://schemas.microsoft.com/office/powerpoint/2010/main" val="257169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7772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BETWEEN operator – used for searching based on range of values. </a:t>
            </a:r>
          </a:p>
          <a:p>
            <a:endParaRPr lang="en-US" dirty="0" smtClean="0"/>
          </a:p>
          <a:p>
            <a:r>
              <a:rPr lang="en-US" dirty="0" smtClean="0"/>
              <a:t>Ex – 1) List the employees whose salary is between 2000 and 3000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IS operator – it is used to compare nulls</a:t>
            </a:r>
          </a:p>
          <a:p>
            <a:endParaRPr lang="en-US" dirty="0" smtClean="0"/>
          </a:p>
          <a:p>
            <a:r>
              <a:rPr lang="en-US" dirty="0" smtClean="0"/>
              <a:t>Ex – 1) List all the employees whose commission is null </a:t>
            </a:r>
          </a:p>
          <a:p>
            <a:endParaRPr lang="en-US" dirty="0" smtClean="0"/>
          </a:p>
          <a:p>
            <a:r>
              <a:rPr lang="en-US" dirty="0" smtClean="0"/>
              <a:t>2)List all the employees who don’t have a reporting manager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r>
              <a:rPr lang="en-US" dirty="0" smtClean="0"/>
              <a:t>3)List all the salesmen in dept 30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r>
              <a:rPr lang="en-US" dirty="0" smtClean="0"/>
              <a:t>4) List all the salesmen in dept number 30 and having salary greater than 1500</a:t>
            </a:r>
          </a:p>
          <a:p>
            <a:endParaRPr lang="en-US" dirty="0" smtClean="0"/>
          </a:p>
          <a:p>
            <a:r>
              <a:rPr lang="en-US" dirty="0" smtClean="0"/>
              <a:t>5)List all the employees whose name starts with ‘s’ or ‘a’</a:t>
            </a:r>
          </a:p>
          <a:p>
            <a:endParaRPr lang="en-US" dirty="0" smtClean="0"/>
          </a:p>
          <a:p>
            <a:r>
              <a:rPr lang="en-US" dirty="0"/>
              <a:t>6</a:t>
            </a:r>
            <a:r>
              <a:rPr lang="en-US" dirty="0" smtClean="0"/>
              <a:t>) List all the employees except those who are working in dept 10 &amp; 20. </a:t>
            </a:r>
          </a:p>
          <a:p>
            <a:endParaRPr lang="en-US" dirty="0" smtClean="0"/>
          </a:p>
          <a:p>
            <a:r>
              <a:rPr lang="en-US" dirty="0"/>
              <a:t>7</a:t>
            </a:r>
            <a:r>
              <a:rPr lang="en-US" dirty="0" smtClean="0"/>
              <a:t>) List the employees whose name does not start with ‘S’</a:t>
            </a:r>
          </a:p>
          <a:p>
            <a:endParaRPr lang="en-US" dirty="0" smtClean="0"/>
          </a:p>
          <a:p>
            <a:r>
              <a:rPr lang="en-US" dirty="0"/>
              <a:t>8</a:t>
            </a:r>
            <a:r>
              <a:rPr lang="en-US" dirty="0" smtClean="0"/>
              <a:t>) List all the employees who are having reporting managers in dept 10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457200"/>
            <a:ext cx="80772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Relational Database Management System (RDBMS)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It defines the relationship is the form of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Developed </a:t>
            </a:r>
            <a:r>
              <a:rPr lang="en-US" sz="2400" b="1" dirty="0" smtClean="0"/>
              <a:t>By E F </a:t>
            </a:r>
            <a:r>
              <a:rPr lang="en-US" sz="2400" b="1" dirty="0" err="1" smtClean="0"/>
              <a:t>Codd</a:t>
            </a:r>
            <a:r>
              <a:rPr lang="en-US" sz="2400" b="1" dirty="0" smtClean="0"/>
              <a:t> </a:t>
            </a:r>
            <a:r>
              <a:rPr lang="en-US" sz="2400" dirty="0" smtClean="0"/>
              <a:t>in the year 1970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the </a:t>
            </a:r>
            <a:r>
              <a:rPr lang="en-US" sz="2400" b="1" dirty="0" smtClean="0"/>
              <a:t>latest database products </a:t>
            </a:r>
            <a:r>
              <a:rPr lang="en-US" sz="2400" dirty="0" smtClean="0"/>
              <a:t>use this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Entire database is divided into number tables and they are connected through </a:t>
            </a:r>
            <a:r>
              <a:rPr lang="en-US" sz="2400" b="1" dirty="0" smtClean="0"/>
              <a:t>“Key Field”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 is stored in the form of tables. In tables, Data are stored in rows and columns.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The rows is also called as Records or tuple.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The column is also called as Fields or Attributes.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The table is also called as Entity or Relation or Object.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533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8001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000" dirty="0" smtClean="0"/>
              <a:t>Display </a:t>
            </a:r>
            <a:r>
              <a:rPr lang="en-US" sz="2000" dirty="0"/>
              <a:t>all the employee who are getting 2500 and excess salaries in </a:t>
            </a:r>
            <a:r>
              <a:rPr lang="en-US" sz="2000" dirty="0" err="1"/>
              <a:t>dept</a:t>
            </a:r>
            <a:r>
              <a:rPr lang="en-US" sz="2000" dirty="0"/>
              <a:t> 20</a:t>
            </a:r>
            <a:r>
              <a:rPr lang="en-US" sz="2000" dirty="0" smtClean="0"/>
              <a:t>.</a:t>
            </a:r>
          </a:p>
          <a:p>
            <a:pPr marL="342900" lvl="0" indent="-342900">
              <a:buFont typeface="+mj-lt"/>
              <a:buAutoNum type="arabicPeriod"/>
            </a:pPr>
            <a:endParaRPr lang="en-US" sz="2000" dirty="0"/>
          </a:p>
          <a:p>
            <a:pPr marL="342900" lvl="0" indent="-342900">
              <a:buFont typeface="+mj-lt"/>
              <a:buAutoNum type="arabicPeriod"/>
            </a:pPr>
            <a:r>
              <a:rPr lang="en-US" sz="2000" dirty="0"/>
              <a:t>Display all the manager working in </a:t>
            </a:r>
            <a:r>
              <a:rPr lang="en-US" sz="2000" dirty="0" err="1"/>
              <a:t>dept</a:t>
            </a:r>
            <a:r>
              <a:rPr lang="en-US" sz="2000" dirty="0"/>
              <a:t> 20 and </a:t>
            </a:r>
            <a:r>
              <a:rPr lang="en-US" sz="2000" dirty="0" smtClean="0"/>
              <a:t>30</a:t>
            </a:r>
          </a:p>
          <a:p>
            <a:pPr marL="342900" lvl="0" indent="-342900">
              <a:buFont typeface="+mj-lt"/>
              <a:buAutoNum type="arabicPeriod"/>
            </a:pPr>
            <a:endParaRPr lang="en-US" sz="2000" dirty="0"/>
          </a:p>
          <a:p>
            <a:pPr marL="342900" lvl="0" indent="-342900">
              <a:buFont typeface="+mj-lt"/>
              <a:buAutoNum type="arabicPeriod"/>
            </a:pPr>
            <a:r>
              <a:rPr lang="en-US" sz="2000" dirty="0"/>
              <a:t>Display all the employee whose job is manager who don’t </a:t>
            </a:r>
            <a:r>
              <a:rPr lang="en-US" sz="2000"/>
              <a:t>have  </a:t>
            </a:r>
            <a:r>
              <a:rPr lang="en-US" sz="2000" smtClean="0"/>
              <a:t>Reporting manager</a:t>
            </a:r>
            <a:endParaRPr lang="en-US" sz="2000" dirty="0" smtClean="0"/>
          </a:p>
          <a:p>
            <a:pPr marL="342900" lvl="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Display all the employee who are getting some commission with their </a:t>
            </a:r>
            <a:r>
              <a:rPr lang="en-US" sz="2000" dirty="0" smtClean="0"/>
              <a:t>designation </a:t>
            </a:r>
            <a:r>
              <a:rPr lang="en-US" sz="2000" dirty="0"/>
              <a:t>is neither MANAGER not </a:t>
            </a:r>
            <a:r>
              <a:rPr lang="en-US" sz="2000" dirty="0" smtClean="0"/>
              <a:t>ANALYST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Display all the employee whose earning salary not in the range 2500 and 5000 in </a:t>
            </a:r>
            <a:r>
              <a:rPr lang="en-US" sz="2000" dirty="0" err="1"/>
              <a:t>dept</a:t>
            </a:r>
            <a:r>
              <a:rPr lang="en-US" sz="2000" dirty="0"/>
              <a:t> 10 and </a:t>
            </a:r>
            <a:r>
              <a:rPr lang="en-US" sz="2000" dirty="0" smtClean="0"/>
              <a:t>20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T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Display all the manager whose annual </a:t>
            </a:r>
            <a:r>
              <a:rPr lang="en-US" sz="2000" dirty="0" err="1"/>
              <a:t>sal</a:t>
            </a:r>
            <a:r>
              <a:rPr lang="en-US" sz="2000" dirty="0"/>
              <a:t> </a:t>
            </a:r>
            <a:r>
              <a:rPr lang="en-US" sz="2000" dirty="0" smtClean="0"/>
              <a:t>is ending with zero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Display all the employees who are CLERK or ANALAYST</a:t>
            </a:r>
            <a:r>
              <a:rPr lang="en-US" sz="2000" dirty="0"/>
              <a:t> </a:t>
            </a:r>
            <a:r>
              <a:rPr lang="en-US" sz="2000" dirty="0" smtClean="0"/>
              <a:t>with salary greater than 1000.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42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815876"/>
            <a:ext cx="8077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Display </a:t>
            </a:r>
            <a:r>
              <a:rPr lang="en-US" sz="2400" dirty="0"/>
              <a:t>all the employee who are </a:t>
            </a:r>
            <a:r>
              <a:rPr lang="en-US" sz="2400" dirty="0" smtClean="0"/>
              <a:t>‘SALESMAN’s </a:t>
            </a:r>
            <a:r>
              <a:rPr lang="en-US" sz="2400" dirty="0"/>
              <a:t>having E as the last but one character in </a:t>
            </a:r>
            <a:r>
              <a:rPr lang="en-US" sz="2400" dirty="0" err="1"/>
              <a:t>ename</a:t>
            </a:r>
            <a:r>
              <a:rPr lang="en-US" sz="2400" dirty="0"/>
              <a:t> but salary having exactly 4 </a:t>
            </a:r>
            <a:r>
              <a:rPr lang="en-US" sz="2400" dirty="0" smtClean="0"/>
              <a:t>character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Display all the employee who are joined after year </a:t>
            </a:r>
            <a:r>
              <a:rPr lang="en-US" sz="2400" dirty="0" smtClean="0"/>
              <a:t>81</a:t>
            </a:r>
          </a:p>
          <a:p>
            <a:pPr marL="342900" lvl="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Display all the employee who are joined in FEB</a:t>
            </a:r>
          </a:p>
        </p:txBody>
      </p:sp>
    </p:spTree>
    <p:extLst>
      <p:ext uri="{BB962C8B-B14F-4D97-AF65-F5344CB8AC3E}">
        <p14:creationId xmlns:p14="http://schemas.microsoft.com/office/powerpoint/2010/main" val="270601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830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Assignments.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List the employees who are not working as managers and clerks in dept 10 and 20 with a salary in the range of 1000 to 3000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 List the employees whose salary not in the range of 1000 to 2000 in dept 10,20,30 except all salesmen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 List the department names which are having letter ‘O’ in their locations as well as their department names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 Display all the employees whose job has string ‘MAN’ in it.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9545" y="381000"/>
            <a:ext cx="7543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00B0F0"/>
                </a:solidFill>
              </a:rPr>
              <a:t>SORTING</a:t>
            </a:r>
            <a:endParaRPr lang="en-US" sz="2400" dirty="0" smtClean="0">
              <a:solidFill>
                <a:srgbClr val="00B0F0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/>
              <a:t>The </a:t>
            </a:r>
            <a:r>
              <a:rPr lang="en-US" sz="2400" dirty="0"/>
              <a:t>SQL </a:t>
            </a:r>
            <a:r>
              <a:rPr lang="en-US" sz="2400" b="1" dirty="0"/>
              <a:t>ORDER BY</a:t>
            </a:r>
            <a:r>
              <a:rPr lang="en-US" sz="2400" dirty="0"/>
              <a:t> clause is used to sort the data in ascending or </a:t>
            </a:r>
            <a:r>
              <a:rPr lang="en-US" sz="2400" dirty="0" smtClean="0"/>
              <a:t>descending. </a:t>
            </a:r>
            <a:endParaRPr lang="en-US" sz="24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The ORDER BY keyword sorts the records in </a:t>
            </a:r>
            <a:r>
              <a:rPr lang="en-US" sz="2400" b="1" dirty="0"/>
              <a:t>ascending order by default</a:t>
            </a:r>
            <a:r>
              <a:rPr lang="en-US" sz="2400" dirty="0"/>
              <a:t>. To sort the records in a descending order, you can use the </a:t>
            </a:r>
            <a:r>
              <a:rPr lang="en-US" sz="2400" b="1" dirty="0"/>
              <a:t>DESC</a:t>
            </a:r>
            <a:r>
              <a:rPr lang="en-US" sz="2400" dirty="0"/>
              <a:t> keyword.</a:t>
            </a:r>
            <a:r>
              <a:rPr lang="en-US" sz="2400" dirty="0" smtClean="0"/>
              <a:t> </a:t>
            </a:r>
            <a:endParaRPr lang="en-US" sz="24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b="1" dirty="0" smtClean="0"/>
              <a:t>SYNTAX:</a:t>
            </a:r>
          </a:p>
          <a:p>
            <a:pPr lvl="1"/>
            <a:r>
              <a:rPr lang="en-US" sz="2400" b="1" dirty="0"/>
              <a:t>Select *|{[Distinct ] </a:t>
            </a:r>
            <a:r>
              <a:rPr lang="en-US" sz="2400" b="1" dirty="0" err="1"/>
              <a:t>column|expression</a:t>
            </a:r>
            <a:r>
              <a:rPr lang="en-US" sz="2400" b="1" dirty="0"/>
              <a:t> [</a:t>
            </a:r>
            <a:r>
              <a:rPr lang="en-US" sz="2400" b="1" dirty="0" err="1"/>
              <a:t>aliase</a:t>
            </a:r>
            <a:r>
              <a:rPr lang="en-US" sz="2400" b="1" dirty="0"/>
              <a:t>]…}</a:t>
            </a:r>
          </a:p>
          <a:p>
            <a:pPr lvl="1"/>
            <a:r>
              <a:rPr lang="en-US" sz="2400" b="1" dirty="0"/>
              <a:t>From table</a:t>
            </a:r>
          </a:p>
          <a:p>
            <a:pPr lvl="1"/>
            <a:r>
              <a:rPr lang="en-US" sz="2400" b="1" dirty="0"/>
              <a:t>[Where condition(s</a:t>
            </a:r>
            <a:r>
              <a:rPr lang="en-US" sz="2400" b="1" dirty="0" smtClean="0"/>
              <a:t>)]</a:t>
            </a:r>
          </a:p>
          <a:p>
            <a:pPr marL="457200" lvl="2"/>
            <a:r>
              <a:rPr lang="en-US" sz="2400" b="1" dirty="0"/>
              <a:t>ORDER BY </a:t>
            </a:r>
            <a:r>
              <a:rPr lang="en-US" sz="2400" dirty="0" smtClean="0"/>
              <a:t>column</a:t>
            </a:r>
            <a:r>
              <a:rPr lang="en-US" sz="2400" b="1" dirty="0" smtClean="0"/>
              <a:t> </a:t>
            </a:r>
            <a:r>
              <a:rPr lang="en-US" sz="2400" b="1" dirty="0"/>
              <a:t>[ ASC | DESC </a:t>
            </a:r>
            <a:r>
              <a:rPr lang="en-US" sz="2400" b="1" dirty="0" smtClean="0"/>
              <a:t>];</a:t>
            </a:r>
            <a:endParaRPr lang="en-US" sz="2000" b="1" dirty="0" smtClean="0"/>
          </a:p>
          <a:p>
            <a:pPr lvl="1"/>
            <a:r>
              <a:rPr lang="en-US" sz="2000" b="1" dirty="0" smtClean="0">
                <a:solidFill>
                  <a:srgbClr val="CA26CA"/>
                </a:solidFill>
              </a:rPr>
              <a:t>Ex:</a:t>
            </a:r>
            <a:endParaRPr lang="en-US" sz="2000" b="1" dirty="0">
              <a:solidFill>
                <a:srgbClr val="CA26CA"/>
              </a:solidFill>
            </a:endParaRPr>
          </a:p>
          <a:p>
            <a:pPr lvl="1"/>
            <a:r>
              <a:rPr lang="en-US" sz="2400" b="1" dirty="0" smtClean="0">
                <a:solidFill>
                  <a:srgbClr val="CA26CA"/>
                </a:solidFill>
              </a:rPr>
              <a:t>select </a:t>
            </a:r>
            <a:r>
              <a:rPr lang="en-US" sz="2400" b="1" dirty="0" err="1">
                <a:solidFill>
                  <a:srgbClr val="CA26CA"/>
                </a:solidFill>
              </a:rPr>
              <a:t>ename,deptno,sal</a:t>
            </a:r>
            <a:endParaRPr lang="en-US" sz="2400" b="1" dirty="0">
              <a:solidFill>
                <a:srgbClr val="CA26CA"/>
              </a:solidFill>
            </a:endParaRPr>
          </a:p>
          <a:p>
            <a:pPr lvl="1"/>
            <a:r>
              <a:rPr lang="en-US" sz="2400" b="1" dirty="0">
                <a:solidFill>
                  <a:srgbClr val="CA26CA"/>
                </a:solidFill>
              </a:rPr>
              <a:t>from </a:t>
            </a:r>
            <a:r>
              <a:rPr lang="en-US" sz="2400" b="1" dirty="0" err="1">
                <a:solidFill>
                  <a:srgbClr val="CA26CA"/>
                </a:solidFill>
              </a:rPr>
              <a:t>emp</a:t>
            </a:r>
            <a:endParaRPr lang="en-US" sz="2400" b="1" dirty="0">
              <a:solidFill>
                <a:srgbClr val="CA26CA"/>
              </a:solidFill>
            </a:endParaRPr>
          </a:p>
          <a:p>
            <a:pPr lvl="1"/>
            <a:r>
              <a:rPr lang="en-US" sz="2400" b="1" dirty="0">
                <a:solidFill>
                  <a:srgbClr val="CA26CA"/>
                </a:solidFill>
              </a:rPr>
              <a:t>order by </a:t>
            </a:r>
            <a:r>
              <a:rPr lang="en-US" sz="2400" b="1" dirty="0" err="1">
                <a:solidFill>
                  <a:srgbClr val="CA26CA"/>
                </a:solidFill>
              </a:rPr>
              <a:t>deptno</a:t>
            </a:r>
            <a:r>
              <a:rPr lang="en-US" sz="2400" b="1" dirty="0">
                <a:solidFill>
                  <a:srgbClr val="CA26CA"/>
                </a:solidFill>
              </a:rPr>
              <a:t> </a:t>
            </a:r>
            <a:r>
              <a:rPr lang="en-US" sz="2400" b="1" dirty="0" err="1" smtClean="0">
                <a:solidFill>
                  <a:srgbClr val="CA26CA"/>
                </a:solidFill>
              </a:rPr>
              <a:t>desc</a:t>
            </a:r>
            <a:r>
              <a:rPr lang="en-US" sz="2400" b="1" dirty="0" smtClean="0">
                <a:solidFill>
                  <a:srgbClr val="CA26CA"/>
                </a:solidFill>
              </a:rPr>
              <a:t>, </a:t>
            </a:r>
            <a:r>
              <a:rPr lang="en-US" sz="2400" b="1" dirty="0" err="1" smtClean="0">
                <a:solidFill>
                  <a:srgbClr val="CA26CA"/>
                </a:solidFill>
              </a:rPr>
              <a:t>ename</a:t>
            </a:r>
            <a:r>
              <a:rPr lang="en-US" sz="2400" b="1" dirty="0" smtClean="0">
                <a:solidFill>
                  <a:srgbClr val="CA26CA"/>
                </a:solidFill>
              </a:rPr>
              <a:t> </a:t>
            </a:r>
            <a:r>
              <a:rPr lang="en-US" sz="2400" b="1" dirty="0" err="1" smtClean="0">
                <a:solidFill>
                  <a:srgbClr val="CA26CA"/>
                </a:solidFill>
              </a:rPr>
              <a:t>desc</a:t>
            </a:r>
            <a:endParaRPr lang="en-US" sz="2400" b="1" dirty="0" smtClean="0">
              <a:solidFill>
                <a:srgbClr val="CA26C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4800"/>
            <a:ext cx="8229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NOTE :- </a:t>
            </a:r>
            <a:r>
              <a:rPr lang="en-US" sz="2400" b="1" dirty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ORDER </a:t>
            </a:r>
            <a:r>
              <a:rPr lang="en-US" sz="2400" b="1" dirty="0"/>
              <a:t>BY</a:t>
            </a:r>
            <a:r>
              <a:rPr lang="en-US" sz="2400" dirty="0"/>
              <a:t> should be used always as the last statement in the SQL query</a:t>
            </a:r>
            <a:r>
              <a:rPr lang="en-US" sz="2400" dirty="0" smtClean="0"/>
              <a:t>.</a:t>
            </a: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You </a:t>
            </a:r>
            <a:r>
              <a:rPr lang="en-US" sz="2400" dirty="0"/>
              <a:t>can sort by a column that is not in the select </a:t>
            </a:r>
            <a:r>
              <a:rPr lang="en-US" sz="2400" dirty="0" smtClean="0"/>
              <a:t>list</a:t>
            </a: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Entire </a:t>
            </a:r>
            <a:r>
              <a:rPr lang="en-US" sz="2400" dirty="0"/>
              <a:t>row will be ordered not only selected columns will be displayed in order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986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228600"/>
            <a:ext cx="2965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Functions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845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Function is a Reusable program that returns  a value</a:t>
            </a:r>
          </a:p>
          <a:p>
            <a:r>
              <a:rPr lang="en-US" sz="2400" dirty="0" smtClean="0"/>
              <a:t>There are 2 types of functions 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Pre-defined or Built in functions.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User defined functions.</a:t>
            </a:r>
          </a:p>
          <a:p>
            <a:pPr marL="342900" indent="-342900"/>
            <a:endParaRPr lang="en-US" sz="2400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/>
              <a:t>These are used both in SQL and PL/SQL. PL – Procedural Language (it’s a extension to SQL, can contain IF statements, loops, exceptions, OOPs, etc ..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609600"/>
            <a:ext cx="7467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Functions are very powerful features of </a:t>
            </a:r>
            <a:r>
              <a:rPr lang="en-US" sz="2400" dirty="0" smtClean="0"/>
              <a:t>SQL </a:t>
            </a:r>
            <a:r>
              <a:rPr lang="en-US" sz="2400" dirty="0"/>
              <a:t>and can be used to do the following </a:t>
            </a:r>
            <a:endParaRPr lang="en-US" sz="2400" dirty="0" smtClean="0"/>
          </a:p>
          <a:p>
            <a:pPr marL="285750" indent="-285750"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Blip>
                <a:blip r:embed="rId2"/>
              </a:buBlip>
            </a:pPr>
            <a:r>
              <a:rPr lang="en-US" sz="2400" dirty="0"/>
              <a:t>Perform </a:t>
            </a:r>
            <a:r>
              <a:rPr lang="en-US" sz="2400" dirty="0" smtClean="0"/>
              <a:t>Calculations </a:t>
            </a:r>
            <a:r>
              <a:rPr lang="en-US" sz="2400" dirty="0"/>
              <a:t>on data</a:t>
            </a:r>
          </a:p>
          <a:p>
            <a:pPr marL="800100" lvl="1" indent="-342900">
              <a:buBlip>
                <a:blip r:embed="rId2"/>
              </a:buBlip>
            </a:pPr>
            <a:r>
              <a:rPr lang="en-US" sz="2400" dirty="0"/>
              <a:t>Modify individual data items</a:t>
            </a:r>
          </a:p>
          <a:p>
            <a:pPr marL="800100" lvl="1" indent="-342900">
              <a:buBlip>
                <a:blip r:embed="rId2"/>
              </a:buBlip>
            </a:pPr>
            <a:r>
              <a:rPr lang="en-US" sz="2400" dirty="0"/>
              <a:t>Manipulate output for group of </a:t>
            </a:r>
            <a:r>
              <a:rPr lang="en-US" sz="2400" dirty="0" smtClean="0"/>
              <a:t>rows</a:t>
            </a:r>
          </a:p>
          <a:p>
            <a:pPr marL="800100" lvl="1" indent="-342900">
              <a:buBlip>
                <a:blip r:embed="rId2"/>
              </a:buBlip>
            </a:pPr>
            <a:r>
              <a:rPr lang="en-US" sz="2400" dirty="0" smtClean="0"/>
              <a:t>Format dates and number for display</a:t>
            </a:r>
          </a:p>
          <a:p>
            <a:pPr marL="800100" lvl="1" indent="-342900">
              <a:buBlip>
                <a:blip r:embed="rId2"/>
              </a:buBlip>
            </a:pPr>
            <a:r>
              <a:rPr lang="en-US" sz="2400" dirty="0" smtClean="0"/>
              <a:t>Converts  column data types</a:t>
            </a:r>
          </a:p>
          <a:p>
            <a:pPr marL="742950" lvl="1" indent="-285750">
              <a:buFont typeface="Wingdings" pitchFamily="2" charset="2"/>
              <a:buChar char="ü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68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1000"/>
            <a:ext cx="8001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SQL functions are classified into </a:t>
            </a:r>
            <a:endParaRPr lang="en-US" sz="24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/>
              <a:t>Single row function:</a:t>
            </a:r>
            <a:endParaRPr lang="en-US" sz="2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/>
              <a:t>Multiple row function:</a:t>
            </a:r>
          </a:p>
          <a:p>
            <a:pPr lvl="1"/>
            <a:endParaRPr lang="en-US" sz="2400" b="1" dirty="0"/>
          </a:p>
          <a:p>
            <a:pPr lvl="1"/>
            <a:r>
              <a:rPr lang="en-US" sz="3200" b="1" dirty="0" smtClean="0"/>
              <a:t>Single row functions: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Manipulate data items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Accept arguments  and return one value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Act on each row returned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Can be nested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Accept the arguments which can be column or expression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342900" indent="-342900">
              <a:buAutoNum type="arabicPeriod"/>
            </a:pP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85800"/>
            <a:ext cx="840278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2400" b="1" dirty="0">
                <a:solidFill>
                  <a:srgbClr val="0070C0"/>
                </a:solidFill>
              </a:rPr>
              <a:t>Single row functions</a:t>
            </a:r>
          </a:p>
          <a:p>
            <a:pPr marL="342900" indent="-342900"/>
            <a:r>
              <a:rPr lang="en-US" sz="2400" b="1" dirty="0"/>
              <a:t>1. Character Functions:</a:t>
            </a:r>
          </a:p>
          <a:p>
            <a:pPr marL="342900" indent="-342900"/>
            <a:endParaRPr lang="en-US" sz="2400" b="1" dirty="0"/>
          </a:p>
          <a:p>
            <a:pPr marL="342900" indent="-342900"/>
            <a:r>
              <a:rPr lang="en-US" sz="2400" dirty="0"/>
              <a:t>Character functions are classified into 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/>
              <a:t>Case manipulation function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/>
              <a:t>Character manipulation function</a:t>
            </a:r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/>
              <a:t>a)Case manipulation Functions:</a:t>
            </a:r>
          </a:p>
          <a:p>
            <a:pPr marL="342900" indent="-342900"/>
            <a:r>
              <a:rPr lang="en-US" sz="2400" dirty="0"/>
              <a:t>1) Lower</a:t>
            </a:r>
          </a:p>
          <a:p>
            <a:pPr marL="342900" indent="-342900"/>
            <a:r>
              <a:rPr lang="en-US" sz="2400" dirty="0"/>
              <a:t>2) Upper</a:t>
            </a:r>
          </a:p>
          <a:p>
            <a:pPr marL="342900" indent="-342900"/>
            <a:r>
              <a:rPr lang="en-US" sz="2400" dirty="0"/>
              <a:t>3) INITCAP</a:t>
            </a:r>
          </a:p>
        </p:txBody>
      </p:sp>
    </p:spTree>
    <p:extLst>
      <p:ext uri="{BB962C8B-B14F-4D97-AF65-F5344CB8AC3E}">
        <p14:creationId xmlns:p14="http://schemas.microsoft.com/office/powerpoint/2010/main" val="389907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33400"/>
            <a:ext cx="8458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Case manipulation Functions</a:t>
            </a:r>
            <a:r>
              <a:rPr lang="en-US" sz="3200" b="1" dirty="0" smtClean="0">
                <a:solidFill>
                  <a:srgbClr val="0070C0"/>
                </a:solidFill>
              </a:rPr>
              <a:t>:</a:t>
            </a:r>
            <a:endParaRPr lang="en-US" sz="32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UPPER:</a:t>
            </a:r>
          </a:p>
          <a:p>
            <a:r>
              <a:rPr lang="en-US" sz="2400" b="1" dirty="0" smtClean="0"/>
              <a:t>UPPER </a:t>
            </a:r>
            <a:r>
              <a:rPr lang="en-US" sz="2400" b="1" dirty="0"/>
              <a:t>function converts all letters in the specified string to uppercase</a:t>
            </a:r>
            <a:r>
              <a:rPr lang="en-US" sz="2400" dirty="0"/>
              <a:t>. If there are characters in the string that are not letters, they are unaffected by this function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2. LOWER:</a:t>
            </a:r>
          </a:p>
          <a:p>
            <a:r>
              <a:rPr lang="en-US" sz="2400" b="1" dirty="0" smtClean="0"/>
              <a:t>LOWER </a:t>
            </a:r>
            <a:r>
              <a:rPr lang="en-US" sz="2400" b="1" dirty="0"/>
              <a:t>function converts all letters in the specified string to </a:t>
            </a:r>
            <a:r>
              <a:rPr lang="en-US" sz="2400" b="1" dirty="0" smtClean="0"/>
              <a:t>lowercase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3. INITCAP:</a:t>
            </a:r>
          </a:p>
          <a:p>
            <a:r>
              <a:rPr lang="en-US" sz="2400" b="1" dirty="0"/>
              <a:t>INITCAP function sets the first character in each word to uppercase and the rest to lowercase</a:t>
            </a:r>
            <a:r>
              <a:rPr lang="en-US" sz="24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214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838200"/>
            <a:ext cx="8153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To restrict storing wrong data in database we use </a:t>
            </a:r>
            <a:r>
              <a:rPr lang="en-US" sz="2800" b="1" dirty="0"/>
              <a:t>data</a:t>
            </a:r>
            <a:r>
              <a:rPr lang="en-US" sz="2800" dirty="0"/>
              <a:t> </a:t>
            </a:r>
            <a:r>
              <a:rPr lang="en-US" sz="2800" b="1" dirty="0"/>
              <a:t>integrity</a:t>
            </a:r>
            <a:r>
              <a:rPr lang="en-US" sz="2800" dirty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800" dirty="0"/>
              <a:t>To maintain data integrity we have two types</a:t>
            </a:r>
          </a:p>
          <a:p>
            <a:pPr marL="285750" indent="-285750"/>
            <a:r>
              <a:rPr lang="en-US" sz="2800" dirty="0"/>
              <a:t>1.DataType:</a:t>
            </a:r>
          </a:p>
          <a:p>
            <a:pPr marL="285750" indent="-285750"/>
            <a:r>
              <a:rPr lang="en-US" sz="2800" dirty="0"/>
              <a:t>2.Constraints:</a:t>
            </a:r>
          </a:p>
        </p:txBody>
      </p:sp>
    </p:spTree>
    <p:extLst>
      <p:ext uri="{BB962C8B-B14F-4D97-AF65-F5344CB8AC3E}">
        <p14:creationId xmlns:p14="http://schemas.microsoft.com/office/powerpoint/2010/main" val="31157464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228600"/>
            <a:ext cx="8305800" cy="52629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A26CA"/>
                </a:solidFill>
              </a:rPr>
              <a:t>SQL&gt; select upper('</a:t>
            </a:r>
            <a:r>
              <a:rPr lang="en-US" sz="2400" b="1" dirty="0" err="1" smtClean="0">
                <a:solidFill>
                  <a:srgbClr val="CA26CA"/>
                </a:solidFill>
              </a:rPr>
              <a:t>Qspiders</a:t>
            </a:r>
            <a:r>
              <a:rPr lang="en-US" sz="2400" b="1" dirty="0" smtClean="0">
                <a:solidFill>
                  <a:srgbClr val="CA26CA"/>
                </a:solidFill>
              </a:rPr>
              <a:t>'),lower('</a:t>
            </a:r>
            <a:r>
              <a:rPr lang="en-US" sz="2400" b="1" dirty="0" err="1" smtClean="0">
                <a:solidFill>
                  <a:srgbClr val="CA26CA"/>
                </a:solidFill>
              </a:rPr>
              <a:t>QSPiders</a:t>
            </a:r>
            <a:r>
              <a:rPr lang="en-US" sz="2400" b="1" dirty="0" smtClean="0">
                <a:solidFill>
                  <a:srgbClr val="CA26CA"/>
                </a:solidFill>
              </a:rPr>
              <a:t>'),</a:t>
            </a:r>
            <a:r>
              <a:rPr lang="en-US" sz="2400" b="1" dirty="0" err="1" smtClean="0">
                <a:solidFill>
                  <a:srgbClr val="CA26CA"/>
                </a:solidFill>
              </a:rPr>
              <a:t>initcap</a:t>
            </a:r>
            <a:r>
              <a:rPr lang="en-US" sz="2400" b="1" dirty="0" smtClean="0">
                <a:solidFill>
                  <a:srgbClr val="CA26CA"/>
                </a:solidFill>
              </a:rPr>
              <a:t>('</a:t>
            </a:r>
            <a:r>
              <a:rPr lang="en-US" sz="2400" b="1" dirty="0" err="1" smtClean="0">
                <a:solidFill>
                  <a:srgbClr val="CA26CA"/>
                </a:solidFill>
              </a:rPr>
              <a:t>qspiders</a:t>
            </a:r>
            <a:r>
              <a:rPr lang="en-US" sz="2400" b="1" dirty="0" smtClean="0">
                <a:solidFill>
                  <a:srgbClr val="CA26CA"/>
                </a:solidFill>
              </a:rPr>
              <a:t>') from dual;</a:t>
            </a:r>
          </a:p>
          <a:p>
            <a:endParaRPr lang="en-US" sz="2400" b="1" dirty="0" smtClean="0"/>
          </a:p>
          <a:p>
            <a:r>
              <a:rPr lang="en-US" sz="2400" b="1" dirty="0" smtClean="0">
                <a:solidFill>
                  <a:srgbClr val="CA26CA"/>
                </a:solidFill>
              </a:rPr>
              <a:t>SQL&gt; select upper(</a:t>
            </a:r>
            <a:r>
              <a:rPr lang="en-US" sz="2400" b="1" dirty="0" err="1" smtClean="0">
                <a:solidFill>
                  <a:srgbClr val="CA26CA"/>
                </a:solidFill>
              </a:rPr>
              <a:t>ename</a:t>
            </a:r>
            <a:r>
              <a:rPr lang="en-US" sz="2400" b="1" dirty="0" smtClean="0">
                <a:solidFill>
                  <a:srgbClr val="CA26CA"/>
                </a:solidFill>
              </a:rPr>
              <a:t>),lower(</a:t>
            </a:r>
            <a:r>
              <a:rPr lang="en-US" sz="2400" b="1" dirty="0" err="1" smtClean="0">
                <a:solidFill>
                  <a:srgbClr val="CA26CA"/>
                </a:solidFill>
              </a:rPr>
              <a:t>ename</a:t>
            </a:r>
            <a:r>
              <a:rPr lang="en-US" sz="2400" b="1" dirty="0" smtClean="0">
                <a:solidFill>
                  <a:srgbClr val="CA26CA"/>
                </a:solidFill>
              </a:rPr>
              <a:t>),</a:t>
            </a:r>
            <a:r>
              <a:rPr lang="en-US" sz="2400" b="1" dirty="0" err="1" smtClean="0">
                <a:solidFill>
                  <a:srgbClr val="CA26CA"/>
                </a:solidFill>
              </a:rPr>
              <a:t>initcap</a:t>
            </a:r>
            <a:r>
              <a:rPr lang="en-US" sz="2400" b="1" dirty="0" smtClean="0">
                <a:solidFill>
                  <a:srgbClr val="CA26CA"/>
                </a:solidFill>
              </a:rPr>
              <a:t>(</a:t>
            </a:r>
            <a:r>
              <a:rPr lang="en-US" sz="2400" b="1" dirty="0" err="1" smtClean="0">
                <a:solidFill>
                  <a:srgbClr val="CA26CA"/>
                </a:solidFill>
              </a:rPr>
              <a:t>ename</a:t>
            </a:r>
            <a:r>
              <a:rPr lang="en-US" sz="2400" b="1" dirty="0" smtClean="0">
                <a:solidFill>
                  <a:srgbClr val="CA26CA"/>
                </a:solidFill>
              </a:rPr>
              <a:t>) from </a:t>
            </a:r>
            <a:r>
              <a:rPr lang="en-US" sz="2400" b="1" dirty="0" err="1" smtClean="0">
                <a:solidFill>
                  <a:srgbClr val="CA26CA"/>
                </a:solidFill>
              </a:rPr>
              <a:t>emp</a:t>
            </a:r>
            <a:r>
              <a:rPr lang="en-US" sz="2400" b="1" dirty="0" smtClean="0">
                <a:solidFill>
                  <a:srgbClr val="CA26CA"/>
                </a:solidFill>
              </a:rPr>
              <a:t>;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CA26CA"/>
                </a:solidFill>
              </a:rPr>
              <a:t>select *</a:t>
            </a:r>
          </a:p>
          <a:p>
            <a:r>
              <a:rPr lang="en-US" sz="2400" b="1" dirty="0">
                <a:solidFill>
                  <a:srgbClr val="CA26CA"/>
                </a:solidFill>
              </a:rPr>
              <a:t>from </a:t>
            </a:r>
            <a:r>
              <a:rPr lang="en-US" sz="2400" b="1" dirty="0" err="1">
                <a:solidFill>
                  <a:srgbClr val="CA26CA"/>
                </a:solidFill>
              </a:rPr>
              <a:t>emp</a:t>
            </a:r>
            <a:r>
              <a:rPr lang="en-US" sz="2400" b="1" dirty="0">
                <a:solidFill>
                  <a:srgbClr val="CA26CA"/>
                </a:solidFill>
              </a:rPr>
              <a:t> where lower(job) like 'manager'</a:t>
            </a:r>
          </a:p>
          <a:p>
            <a:endParaRPr lang="en-US" sz="2400" b="1" dirty="0"/>
          </a:p>
          <a:p>
            <a:r>
              <a:rPr lang="en-US" sz="2400" b="1" dirty="0"/>
              <a:t>Dual – </a:t>
            </a:r>
            <a:r>
              <a:rPr lang="en-US" sz="2400" dirty="0"/>
              <a:t>is a dummy table which is used for performing some independent operations which will not depend on any of the existing tables.</a:t>
            </a:r>
          </a:p>
          <a:p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609600"/>
            <a:ext cx="6477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3200" b="1" dirty="0" smtClean="0">
                <a:solidFill>
                  <a:srgbClr val="0070C0"/>
                </a:solidFill>
              </a:rPr>
              <a:t>b)Character </a:t>
            </a:r>
            <a:r>
              <a:rPr lang="en-US" sz="3200" b="1" dirty="0">
                <a:solidFill>
                  <a:srgbClr val="0070C0"/>
                </a:solidFill>
              </a:rPr>
              <a:t>Manipulation Functions</a:t>
            </a:r>
            <a:r>
              <a:rPr lang="en-US" sz="3200" b="1" dirty="0" smtClean="0">
                <a:solidFill>
                  <a:srgbClr val="0070C0"/>
                </a:solidFill>
              </a:rPr>
              <a:t>:</a:t>
            </a:r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 smtClean="0"/>
              <a:t>1)CONCAT</a:t>
            </a:r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 smtClean="0"/>
              <a:t>2)SUBSTR</a:t>
            </a:r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 smtClean="0"/>
              <a:t>3)LENGTH</a:t>
            </a:r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 smtClean="0"/>
              <a:t>4)INSTR</a:t>
            </a:r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 smtClean="0"/>
              <a:t>5)REPLACE</a:t>
            </a:r>
          </a:p>
          <a:p>
            <a:pPr marL="342900" indent="-342900"/>
            <a:endParaRPr lang="en-US" sz="2400" dirty="0" smtClean="0"/>
          </a:p>
          <a:p>
            <a:pPr marL="342900" indent="-342900"/>
            <a:r>
              <a:rPr lang="en-US" sz="2400" dirty="0" smtClean="0"/>
              <a:t>6) TRIM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80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84582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Character Manipulation Functions:</a:t>
            </a: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CONCAT:  </a:t>
            </a:r>
            <a:r>
              <a:rPr lang="en-US" sz="2400" dirty="0"/>
              <a:t>CONCAT function allows you to concatenate two strings together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smtClean="0"/>
              <a:t>SYNTAX:</a:t>
            </a:r>
          </a:p>
          <a:p>
            <a:r>
              <a:rPr lang="en-US" sz="2400" b="1" dirty="0"/>
              <a:t>CONCAT( string1, string2 </a:t>
            </a:r>
            <a:r>
              <a:rPr lang="en-US" sz="2400" b="1" dirty="0" smtClean="0"/>
              <a:t>)</a:t>
            </a:r>
            <a:endParaRPr lang="en-US" sz="2400" dirty="0" smtClean="0"/>
          </a:p>
          <a:p>
            <a:r>
              <a:rPr lang="en-US" sz="2400" dirty="0" smtClean="0"/>
              <a:t>Ex:</a:t>
            </a:r>
          </a:p>
          <a:p>
            <a:r>
              <a:rPr lang="en-US" sz="2400" dirty="0" smtClean="0">
                <a:solidFill>
                  <a:srgbClr val="CA26CA"/>
                </a:solidFill>
              </a:rPr>
              <a:t>SQL&gt; select </a:t>
            </a:r>
            <a:r>
              <a:rPr lang="en-US" sz="2400" dirty="0" err="1" smtClean="0">
                <a:solidFill>
                  <a:srgbClr val="CA26CA"/>
                </a:solidFill>
              </a:rPr>
              <a:t>ename,job</a:t>
            </a:r>
            <a:r>
              <a:rPr lang="en-US" sz="2400" dirty="0" smtClean="0">
                <a:solidFill>
                  <a:srgbClr val="CA26CA"/>
                </a:solidFill>
              </a:rPr>
              <a:t>, </a:t>
            </a:r>
            <a:r>
              <a:rPr lang="en-US" sz="2400" dirty="0" err="1" smtClean="0">
                <a:solidFill>
                  <a:srgbClr val="CA26CA"/>
                </a:solidFill>
              </a:rPr>
              <a:t>concat</a:t>
            </a:r>
            <a:r>
              <a:rPr lang="en-US" sz="2400" dirty="0" smtClean="0">
                <a:solidFill>
                  <a:srgbClr val="CA26CA"/>
                </a:solidFill>
              </a:rPr>
              <a:t>(</a:t>
            </a:r>
            <a:r>
              <a:rPr lang="en-US" sz="2400" dirty="0" err="1" smtClean="0">
                <a:solidFill>
                  <a:srgbClr val="CA26CA"/>
                </a:solidFill>
              </a:rPr>
              <a:t>ename,job</a:t>
            </a:r>
            <a:r>
              <a:rPr lang="en-US" sz="2400" dirty="0" smtClean="0">
                <a:solidFill>
                  <a:srgbClr val="CA26CA"/>
                </a:solidFill>
              </a:rPr>
              <a:t>) from </a:t>
            </a:r>
            <a:r>
              <a:rPr lang="en-US" sz="2400" dirty="0" err="1" smtClean="0">
                <a:solidFill>
                  <a:srgbClr val="CA26CA"/>
                </a:solidFill>
              </a:rPr>
              <a:t>emp</a:t>
            </a:r>
            <a:r>
              <a:rPr lang="en-US" sz="2400" dirty="0" smtClean="0">
                <a:solidFill>
                  <a:srgbClr val="CA26CA"/>
                </a:solidFill>
              </a:rPr>
              <a:t>;</a:t>
            </a:r>
          </a:p>
          <a:p>
            <a:endParaRPr lang="en-US" sz="2400" dirty="0" smtClean="0"/>
          </a:p>
          <a:p>
            <a:r>
              <a:rPr lang="en-US" sz="2400" b="1" dirty="0"/>
              <a:t>Concatenate Single </a:t>
            </a:r>
            <a:r>
              <a:rPr lang="en-US" sz="2400" b="1" dirty="0" smtClean="0"/>
              <a:t>Quotes</a:t>
            </a:r>
          </a:p>
          <a:p>
            <a:r>
              <a:rPr lang="en-US" sz="2400" dirty="0">
                <a:solidFill>
                  <a:srgbClr val="CA26CA"/>
                </a:solidFill>
              </a:rPr>
              <a:t>SELECT CONCAT('</a:t>
            </a:r>
            <a:r>
              <a:rPr lang="en-US" sz="2400" dirty="0" err="1">
                <a:solidFill>
                  <a:srgbClr val="CA26CA"/>
                </a:solidFill>
              </a:rPr>
              <a:t>Let''s</a:t>
            </a:r>
            <a:r>
              <a:rPr lang="en-US" sz="2400" dirty="0">
                <a:solidFill>
                  <a:srgbClr val="CA26CA"/>
                </a:solidFill>
              </a:rPr>
              <a:t>', ' learn Oracle') FROM dual; </a:t>
            </a:r>
            <a:endParaRPr lang="en-US" sz="2400" i="1" dirty="0">
              <a:solidFill>
                <a:srgbClr val="CA26CA"/>
              </a:solidFill>
            </a:endParaRPr>
          </a:p>
          <a:p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Write a </a:t>
            </a:r>
            <a:r>
              <a:rPr lang="en-US" sz="2400" dirty="0" err="1" smtClean="0"/>
              <a:t>sql</a:t>
            </a:r>
            <a:r>
              <a:rPr lang="en-US" sz="2400" dirty="0" smtClean="0"/>
              <a:t> statement to display ‘SMITH is a clerk’</a:t>
            </a:r>
          </a:p>
          <a:p>
            <a:pPr marL="342900" indent="-342900"/>
            <a:r>
              <a:rPr lang="en-US" sz="2400" dirty="0" smtClean="0"/>
              <a:t>Note: Exactly 2 arguments can be given to </a:t>
            </a:r>
            <a:r>
              <a:rPr lang="en-US" sz="2400" dirty="0" err="1" smtClean="0"/>
              <a:t>concat</a:t>
            </a:r>
            <a:r>
              <a:rPr lang="en-US" sz="2400" dirty="0" smtClean="0"/>
              <a:t>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28600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SUBSTR:</a:t>
            </a:r>
          </a:p>
          <a:p>
            <a:r>
              <a:rPr lang="en-US" sz="2400" dirty="0"/>
              <a:t>SUBSTR functions allows you to extract a substring from a string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SYNTAX:</a:t>
            </a:r>
          </a:p>
          <a:p>
            <a:r>
              <a:rPr lang="en-US" sz="2400" b="1" dirty="0" smtClean="0"/>
              <a:t>SUBSTR</a:t>
            </a:r>
            <a:r>
              <a:rPr lang="en-US" sz="2400" b="1" dirty="0"/>
              <a:t>( string, </a:t>
            </a:r>
            <a:r>
              <a:rPr lang="en-US" sz="2400" b="1" dirty="0" smtClean="0"/>
              <a:t>start position </a:t>
            </a:r>
            <a:r>
              <a:rPr lang="en-US" sz="2400" b="1" dirty="0"/>
              <a:t>[, length ] </a:t>
            </a:r>
            <a:r>
              <a:rPr lang="en-US" sz="2400" b="1" dirty="0" smtClean="0"/>
              <a:t>)</a:t>
            </a:r>
          </a:p>
          <a:p>
            <a:r>
              <a:rPr lang="en-US" sz="2400" b="1" dirty="0"/>
              <a:t>Parameters or </a:t>
            </a:r>
            <a:r>
              <a:rPr lang="en-US" sz="2400" b="1" dirty="0" smtClean="0"/>
              <a:t>Arguments</a:t>
            </a:r>
            <a:endParaRPr lang="en-US" sz="2400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string The source string. </a:t>
            </a:r>
            <a:endParaRPr lang="en-US" sz="24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Start position </a:t>
            </a:r>
            <a:r>
              <a:rPr lang="en-US" sz="2400" dirty="0"/>
              <a:t>The starting position for extraction. </a:t>
            </a:r>
          </a:p>
          <a:p>
            <a:r>
              <a:rPr lang="en-US" sz="2400" dirty="0" smtClean="0"/>
              <a:t>    The </a:t>
            </a:r>
            <a:r>
              <a:rPr lang="en-US" sz="2400" dirty="0"/>
              <a:t>first position in the string is always 1. </a:t>
            </a:r>
            <a:endParaRPr lang="en-US" sz="24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length </a:t>
            </a:r>
            <a:r>
              <a:rPr lang="en-US" sz="2400" dirty="0"/>
              <a:t>Optional. It is the number of characters to extract. If this parameter is omitted, the SUBSTR function will return the entire string. </a:t>
            </a:r>
            <a:endParaRPr lang="en-US" sz="2400" b="1" dirty="0" smtClean="0"/>
          </a:p>
          <a:p>
            <a:r>
              <a:rPr lang="en-US" sz="2400" dirty="0" smtClean="0"/>
              <a:t>where </a:t>
            </a:r>
            <a:r>
              <a:rPr lang="en-US" sz="2400" b="1" dirty="0" smtClean="0"/>
              <a:t>position</a:t>
            </a:r>
            <a:r>
              <a:rPr lang="en-US" sz="2400" dirty="0" smtClean="0"/>
              <a:t> and </a:t>
            </a:r>
            <a:r>
              <a:rPr lang="en-US" sz="2400" b="1" dirty="0" smtClean="0"/>
              <a:t>length</a:t>
            </a:r>
            <a:r>
              <a:rPr lang="en-US" sz="2400" dirty="0" smtClean="0"/>
              <a:t> are both integers. </a:t>
            </a:r>
          </a:p>
          <a:p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Display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and last character of all the employees.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127" y="381000"/>
            <a:ext cx="845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Length: </a:t>
            </a:r>
          </a:p>
          <a:p>
            <a:r>
              <a:rPr lang="en-US" sz="2400" dirty="0" smtClean="0"/>
              <a:t>Length is used to find the length of the given string.</a:t>
            </a:r>
          </a:p>
          <a:p>
            <a:r>
              <a:rPr lang="en-US" sz="2400" b="1" dirty="0" smtClean="0"/>
              <a:t>Syntax: Length(</a:t>
            </a:r>
            <a:r>
              <a:rPr lang="en-US" sz="2400" b="1" dirty="0" err="1" smtClean="0"/>
              <a:t>Str</a:t>
            </a:r>
            <a:r>
              <a:rPr lang="en-US" sz="2400" b="1" dirty="0" smtClean="0"/>
              <a:t>)</a:t>
            </a:r>
          </a:p>
          <a:p>
            <a:r>
              <a:rPr lang="en-US" sz="2400" dirty="0" smtClean="0"/>
              <a:t>EX: Select Length(‘</a:t>
            </a:r>
            <a:r>
              <a:rPr lang="en-US" sz="2400" dirty="0" err="1" smtClean="0"/>
              <a:t>Qspiders</a:t>
            </a:r>
            <a:r>
              <a:rPr lang="en-US" sz="2400" dirty="0" smtClean="0"/>
              <a:t>’) from dual;</a:t>
            </a:r>
          </a:p>
          <a:p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Display all the employees whose name has exactly 6 character.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85800"/>
            <a:ext cx="8153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2400" b="1" dirty="0">
                <a:solidFill>
                  <a:srgbClr val="0070C0"/>
                </a:solidFill>
              </a:rPr>
              <a:t>INSTR: </a:t>
            </a:r>
          </a:p>
          <a:p>
            <a:pPr marL="342900" indent="-342900"/>
            <a:r>
              <a:rPr lang="en-US" sz="2400" dirty="0"/>
              <a:t>INSTR function returns the location of a substring in a string.</a:t>
            </a:r>
          </a:p>
          <a:p>
            <a:pPr marL="342900" indent="-342900"/>
            <a:r>
              <a:rPr lang="en-US" sz="2400" b="1" dirty="0"/>
              <a:t>SYNTAX:</a:t>
            </a:r>
          </a:p>
          <a:p>
            <a:pPr marL="342900" indent="-342900"/>
            <a:r>
              <a:rPr lang="en-US" sz="2400" dirty="0"/>
              <a:t>INSTR( string, substring [, </a:t>
            </a:r>
            <a:r>
              <a:rPr lang="en-US" sz="2400" dirty="0" err="1"/>
              <a:t>start_position</a:t>
            </a:r>
            <a:r>
              <a:rPr lang="en-US" sz="2400" dirty="0"/>
              <a:t> [, </a:t>
            </a:r>
            <a:r>
              <a:rPr lang="en-US" sz="2400" dirty="0" err="1"/>
              <a:t>nth_appearance</a:t>
            </a:r>
            <a:r>
              <a:rPr lang="en-US" sz="2400" dirty="0"/>
              <a:t> ] ] )</a:t>
            </a:r>
          </a:p>
          <a:p>
            <a:pPr marL="342900" indent="-342900"/>
            <a:endParaRPr lang="en-US" sz="2400" b="1" dirty="0"/>
          </a:p>
          <a:p>
            <a:pPr marL="342900" indent="-342900"/>
            <a:r>
              <a:rPr lang="en-US" sz="2400" dirty="0"/>
              <a:t>Ex: </a:t>
            </a:r>
            <a:r>
              <a:rPr lang="en-US" sz="2400" dirty="0" err="1"/>
              <a:t>Instr</a:t>
            </a:r>
            <a:r>
              <a:rPr lang="en-US" sz="2400" dirty="0"/>
              <a:t>(‘</a:t>
            </a:r>
            <a:r>
              <a:rPr lang="en-US" sz="2400" dirty="0" err="1"/>
              <a:t>Qspiders</a:t>
            </a:r>
            <a:r>
              <a:rPr lang="en-US" sz="2400" dirty="0"/>
              <a:t>’, ‘s’ , 1 , 1) from dual;</a:t>
            </a:r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/>
              <a:t>1. Display all the employees whose name start with ‘S’</a:t>
            </a:r>
          </a:p>
        </p:txBody>
      </p:sp>
    </p:spTree>
    <p:extLst>
      <p:ext uri="{BB962C8B-B14F-4D97-AF65-F5344CB8AC3E}">
        <p14:creationId xmlns:p14="http://schemas.microsoft.com/office/powerpoint/2010/main" val="20687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8077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Replace:</a:t>
            </a:r>
          </a:p>
          <a:p>
            <a:r>
              <a:rPr lang="en-US" sz="2400" dirty="0"/>
              <a:t>REPLACE function replaces a sequence of characters in a string with another set of characters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SYNTAX:</a:t>
            </a:r>
          </a:p>
          <a:p>
            <a:r>
              <a:rPr lang="en-US" sz="2400" b="1" dirty="0" smtClean="0"/>
              <a:t>REPLACE</a:t>
            </a:r>
            <a:r>
              <a:rPr lang="en-US" sz="2400" b="1" dirty="0"/>
              <a:t>( string1, </a:t>
            </a:r>
            <a:r>
              <a:rPr lang="en-US" sz="2400" b="1" dirty="0" err="1"/>
              <a:t>string_to_replace</a:t>
            </a:r>
            <a:r>
              <a:rPr lang="en-US" sz="2400" b="1" dirty="0"/>
              <a:t> [, </a:t>
            </a:r>
            <a:r>
              <a:rPr lang="en-US" sz="2400" b="1" dirty="0" err="1"/>
              <a:t>replacement_string</a:t>
            </a:r>
            <a:r>
              <a:rPr lang="en-US" sz="2400" b="1" dirty="0"/>
              <a:t>] </a:t>
            </a:r>
            <a:r>
              <a:rPr lang="en-US" sz="2400" b="1" dirty="0" smtClean="0"/>
              <a:t>)</a:t>
            </a:r>
            <a:endParaRPr lang="en-US" sz="2400" dirty="0" smtClean="0"/>
          </a:p>
          <a:p>
            <a:r>
              <a:rPr lang="en-US" sz="2400" dirty="0" smtClean="0"/>
              <a:t>Ex:</a:t>
            </a:r>
          </a:p>
          <a:p>
            <a:r>
              <a:rPr lang="en-US" sz="2400" dirty="0" smtClean="0"/>
              <a:t>SQL&gt; Select Replace('</a:t>
            </a:r>
            <a:r>
              <a:rPr lang="en-US" sz="2400" dirty="0" err="1" smtClean="0"/>
              <a:t>qspiders</a:t>
            </a:r>
            <a:r>
              <a:rPr lang="en-US" sz="2400" dirty="0" smtClean="0"/>
              <a:t>','s','*') from dual;</a:t>
            </a:r>
          </a:p>
          <a:p>
            <a:endParaRPr lang="en-US" sz="2400" dirty="0" smtClean="0"/>
          </a:p>
          <a:p>
            <a:r>
              <a:rPr lang="en-US" sz="2400" dirty="0"/>
              <a:t>1.  Write a </a:t>
            </a:r>
            <a:r>
              <a:rPr lang="en-US" sz="2400" dirty="0" err="1"/>
              <a:t>sql</a:t>
            </a:r>
            <a:r>
              <a:rPr lang="en-US" sz="2400" dirty="0"/>
              <a:t> statement to display the number of spaces present in the given string</a:t>
            </a:r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4800"/>
            <a:ext cx="8229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LTRIM:</a:t>
            </a:r>
          </a:p>
          <a:p>
            <a:r>
              <a:rPr lang="en-US" sz="2400" dirty="0" smtClean="0"/>
              <a:t>LTRIM </a:t>
            </a:r>
            <a:r>
              <a:rPr lang="en-US" sz="2400" dirty="0"/>
              <a:t>function removes all specified characters from the left-hand side of a string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Syntax: LTRIM( string1 [, </a:t>
            </a:r>
            <a:r>
              <a:rPr lang="en-US" sz="2400" dirty="0" err="1"/>
              <a:t>trim_string</a:t>
            </a:r>
            <a:r>
              <a:rPr lang="en-US" sz="2400" dirty="0"/>
              <a:t>] )</a:t>
            </a:r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RTRIM:</a:t>
            </a:r>
          </a:p>
          <a:p>
            <a:r>
              <a:rPr lang="en-US" sz="2400" dirty="0"/>
              <a:t>R</a:t>
            </a:r>
            <a:r>
              <a:rPr lang="en-US" sz="2400" dirty="0" smtClean="0"/>
              <a:t>TRIM </a:t>
            </a:r>
            <a:r>
              <a:rPr lang="en-US" sz="2400" dirty="0"/>
              <a:t>function removes all specified characters from the </a:t>
            </a:r>
            <a:r>
              <a:rPr lang="en-US" sz="2400" dirty="0" smtClean="0"/>
              <a:t>right-hand </a:t>
            </a:r>
            <a:r>
              <a:rPr lang="en-US" sz="2400" dirty="0"/>
              <a:t>side of a string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Syntax: </a:t>
            </a:r>
            <a:r>
              <a:rPr lang="en-US" sz="2400" dirty="0" smtClean="0"/>
              <a:t>RTRIM</a:t>
            </a:r>
            <a:r>
              <a:rPr lang="en-US" sz="2400" dirty="0"/>
              <a:t>( string1 [, </a:t>
            </a:r>
            <a:r>
              <a:rPr lang="en-US" sz="2400" dirty="0" err="1"/>
              <a:t>trim_string</a:t>
            </a:r>
            <a:r>
              <a:rPr lang="en-US" sz="2400" dirty="0"/>
              <a:t>] )</a:t>
            </a:r>
          </a:p>
          <a:p>
            <a:endParaRPr lang="en-US" sz="2400" dirty="0"/>
          </a:p>
          <a:p>
            <a:r>
              <a:rPr lang="en-US" sz="2400" b="1" dirty="0"/>
              <a:t>TRIM</a:t>
            </a:r>
            <a:r>
              <a:rPr lang="en-US" sz="2400" b="1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 Is used to remove the all specified characters in the given string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/>
              <a:t>TRIM( [ [ LEADING | TRAILING | BOTH ] </a:t>
            </a:r>
            <a:r>
              <a:rPr lang="en-US" sz="2400" dirty="0" err="1"/>
              <a:t>trim_character</a:t>
            </a:r>
            <a:r>
              <a:rPr lang="en-US" sz="2400" dirty="0"/>
              <a:t> FROM ] string1 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/>
              <a:t>Ex:  select trim(leading 'e' from '</a:t>
            </a:r>
            <a:r>
              <a:rPr lang="en-US" sz="2400" dirty="0" err="1"/>
              <a:t>eewelcome</a:t>
            </a:r>
            <a:r>
              <a:rPr lang="en-US" sz="2400" dirty="0"/>
              <a:t>') from </a:t>
            </a:r>
            <a:r>
              <a:rPr lang="en-US" sz="2400" dirty="0" smtClean="0"/>
              <a:t>dual</a:t>
            </a:r>
          </a:p>
        </p:txBody>
      </p:sp>
    </p:spTree>
    <p:extLst>
      <p:ext uri="{BB962C8B-B14F-4D97-AF65-F5344CB8AC3E}">
        <p14:creationId xmlns:p14="http://schemas.microsoft.com/office/powerpoint/2010/main" val="306909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762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2. NUMBER FUNCTIONS: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Round: </a:t>
            </a:r>
            <a:r>
              <a:rPr lang="en-US" sz="2400" dirty="0" smtClean="0"/>
              <a:t>Round the Value to specified decimal</a:t>
            </a:r>
          </a:p>
          <a:p>
            <a:r>
              <a:rPr lang="en-US" sz="2400" dirty="0" smtClean="0"/>
              <a:t>Ex: Round(23.34)</a:t>
            </a:r>
            <a:r>
              <a:rPr lang="en-US" sz="2400" dirty="0" smtClean="0">
                <a:sym typeface="Wingdings" pitchFamily="2" charset="2"/>
              </a:rPr>
              <a:t>  23</a:t>
            </a:r>
          </a:p>
          <a:p>
            <a:endParaRPr lang="en-US" sz="2400" dirty="0" smtClean="0">
              <a:sym typeface="Wingdings" pitchFamily="2" charset="2"/>
            </a:endParaRPr>
          </a:p>
          <a:p>
            <a:r>
              <a:rPr lang="en-US" sz="2400" b="1" dirty="0" err="1" smtClean="0">
                <a:sym typeface="Wingdings" pitchFamily="2" charset="2"/>
              </a:rPr>
              <a:t>Trunc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:  </a:t>
            </a:r>
            <a:r>
              <a:rPr lang="en-US" sz="2400" dirty="0" smtClean="0">
                <a:sym typeface="Wingdings" pitchFamily="2" charset="2"/>
              </a:rPr>
              <a:t>Truncate the values to specified decimal.</a:t>
            </a:r>
          </a:p>
          <a:p>
            <a:r>
              <a:rPr lang="en-US" sz="2400" dirty="0" smtClean="0">
                <a:sym typeface="Wingdings" pitchFamily="2" charset="2"/>
              </a:rPr>
              <a:t>Ex: </a:t>
            </a:r>
            <a:r>
              <a:rPr lang="en-US" sz="2400" dirty="0" err="1" smtClean="0">
                <a:sym typeface="Wingdings" pitchFamily="2" charset="2"/>
              </a:rPr>
              <a:t>Trunc</a:t>
            </a:r>
            <a:r>
              <a:rPr lang="en-US" sz="2400" dirty="0" smtClean="0">
                <a:sym typeface="Wingdings" pitchFamily="2" charset="2"/>
              </a:rPr>
              <a:t>(34.6554)  34</a:t>
            </a:r>
          </a:p>
          <a:p>
            <a:endParaRPr lang="en-US" sz="2400" dirty="0" smtClean="0">
              <a:sym typeface="Wingdings" pitchFamily="2" charset="2"/>
            </a:endParaRPr>
          </a:p>
          <a:p>
            <a:r>
              <a:rPr lang="en-US" sz="2400" b="1" dirty="0" smtClean="0">
                <a:sym typeface="Wingdings" pitchFamily="2" charset="2"/>
              </a:rPr>
              <a:t>Mod</a:t>
            </a:r>
            <a:r>
              <a:rPr lang="en-US" sz="2400" dirty="0" smtClean="0">
                <a:sym typeface="Wingdings" pitchFamily="2" charset="2"/>
              </a:rPr>
              <a:t>: Returns Reminder of division.</a:t>
            </a:r>
          </a:p>
          <a:p>
            <a:r>
              <a:rPr lang="en-US" sz="2400" dirty="0" smtClean="0">
                <a:sym typeface="Wingdings" pitchFamily="2" charset="2"/>
              </a:rPr>
              <a:t>Ex: Mod(10,3) 1</a:t>
            </a:r>
          </a:p>
          <a:p>
            <a:endParaRPr lang="en-US" sz="2400" dirty="0" smtClean="0">
              <a:sym typeface="Wingdings" pitchFamily="2" charset="2"/>
            </a:endParaRPr>
          </a:p>
          <a:p>
            <a:r>
              <a:rPr lang="en-US" sz="2400" dirty="0" smtClean="0">
                <a:sym typeface="Wingdings" pitchFamily="2" charset="2"/>
              </a:rPr>
              <a:t>Ex:</a:t>
            </a:r>
          </a:p>
          <a:p>
            <a:r>
              <a:rPr lang="en-US" sz="2400" dirty="0" smtClean="0"/>
              <a:t>SQL&gt; SELECT * FROM EMP WHERE MOD(SAL,2)=1;</a:t>
            </a:r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3400"/>
            <a:ext cx="8077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ABS Function:</a:t>
            </a:r>
          </a:p>
          <a:p>
            <a:r>
              <a:rPr lang="en-US" sz="2400" dirty="0" smtClean="0"/>
              <a:t>ABS </a:t>
            </a:r>
            <a:r>
              <a:rPr lang="en-US" sz="2400" dirty="0"/>
              <a:t>function returns the absolute value of a number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smtClean="0"/>
              <a:t>Syntax:</a:t>
            </a:r>
          </a:p>
          <a:p>
            <a:r>
              <a:rPr lang="en-US" sz="2400" dirty="0"/>
              <a:t>ABS( number 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b="1" dirty="0"/>
              <a:t>SQRT Function</a:t>
            </a:r>
          </a:p>
          <a:p>
            <a:r>
              <a:rPr lang="en-US" sz="2400" dirty="0"/>
              <a:t>SQRT function returns the square root of </a:t>
            </a:r>
            <a:r>
              <a:rPr lang="en-US" sz="2400" i="1" dirty="0"/>
              <a:t>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Syntax:</a:t>
            </a:r>
          </a:p>
          <a:p>
            <a:r>
              <a:rPr lang="en-US" sz="2400" dirty="0"/>
              <a:t>SQRT( n 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b="1" dirty="0"/>
              <a:t>POWER Function</a:t>
            </a:r>
          </a:p>
          <a:p>
            <a:r>
              <a:rPr lang="en-US" sz="2400" dirty="0"/>
              <a:t>POWER function returns </a:t>
            </a:r>
            <a:r>
              <a:rPr lang="en-US" sz="2400" i="1" dirty="0"/>
              <a:t>m</a:t>
            </a:r>
            <a:r>
              <a:rPr lang="en-US" sz="2400" dirty="0"/>
              <a:t> raised to the </a:t>
            </a:r>
            <a:r>
              <a:rPr lang="en-US" sz="2400" i="1" dirty="0"/>
              <a:t>n</a:t>
            </a:r>
            <a:r>
              <a:rPr lang="en-US" sz="2400" dirty="0"/>
              <a:t>th power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Syntax:</a:t>
            </a:r>
          </a:p>
          <a:p>
            <a:r>
              <a:rPr lang="en-US" sz="2400" dirty="0"/>
              <a:t>POWER( m, n 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46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457200"/>
            <a:ext cx="7010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DATA TYPE:</a:t>
            </a:r>
          </a:p>
          <a:p>
            <a:r>
              <a:rPr lang="en-US" sz="2400" b="1" dirty="0" smtClean="0"/>
              <a:t>Data </a:t>
            </a:r>
            <a:r>
              <a:rPr lang="en-US" sz="2400" b="1" dirty="0"/>
              <a:t>Type </a:t>
            </a:r>
            <a:r>
              <a:rPr lang="en-US" sz="2400" dirty="0"/>
              <a:t>is a type of data which you store in each </a:t>
            </a:r>
            <a:r>
              <a:rPr lang="en-US" sz="2400" dirty="0" smtClean="0"/>
              <a:t>column</a:t>
            </a:r>
          </a:p>
          <a:p>
            <a:r>
              <a:rPr lang="en-US" sz="2400" dirty="0" smtClean="0"/>
              <a:t>Ex:</a:t>
            </a:r>
          </a:p>
          <a:p>
            <a:r>
              <a:rPr lang="en-US" sz="2400" b="1" dirty="0" err="1" smtClean="0"/>
              <a:t>Varchar</a:t>
            </a:r>
            <a:r>
              <a:rPr lang="en-US" sz="2400" b="1" dirty="0" smtClean="0"/>
              <a:t>/Varchar2</a:t>
            </a:r>
            <a:r>
              <a:rPr lang="en-US" sz="2400" dirty="0" smtClean="0"/>
              <a:t>: Store the alphanumeric character.</a:t>
            </a:r>
          </a:p>
          <a:p>
            <a:endParaRPr lang="en-US" sz="2400" dirty="0" smtClean="0"/>
          </a:p>
          <a:p>
            <a:r>
              <a:rPr lang="en-US" sz="2400" b="1" dirty="0"/>
              <a:t>Number</a:t>
            </a:r>
            <a:r>
              <a:rPr lang="en-US" sz="2400" b="1" dirty="0" smtClean="0"/>
              <a:t>:</a:t>
            </a:r>
            <a:r>
              <a:rPr lang="en-US" sz="2400" dirty="0" smtClean="0"/>
              <a:t>- </a:t>
            </a:r>
            <a:r>
              <a:rPr lang="en-US" sz="2400" dirty="0"/>
              <a:t>it stores numeric data.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b="1" dirty="0" smtClean="0"/>
              <a:t>Date: </a:t>
            </a:r>
            <a:r>
              <a:rPr lang="en-US" sz="2400" dirty="0" smtClean="0"/>
              <a:t>it </a:t>
            </a:r>
            <a:r>
              <a:rPr lang="en-US" sz="2400" dirty="0"/>
              <a:t>stores the date</a:t>
            </a:r>
          </a:p>
          <a:p>
            <a:r>
              <a:rPr lang="en-US" sz="2400" dirty="0"/>
              <a:t>default format :- 	</a:t>
            </a:r>
            <a:r>
              <a:rPr lang="en-US" sz="2400" dirty="0" err="1"/>
              <a:t>dd</a:t>
            </a:r>
            <a:r>
              <a:rPr lang="en-US" sz="2400" dirty="0"/>
              <a:t> – </a:t>
            </a:r>
            <a:r>
              <a:rPr lang="en-US" sz="2400" dirty="0" err="1"/>
              <a:t>mon</a:t>
            </a:r>
            <a:r>
              <a:rPr lang="en-US" sz="2400" dirty="0"/>
              <a:t> – </a:t>
            </a:r>
            <a:r>
              <a:rPr lang="en-US" sz="2400" dirty="0" err="1"/>
              <a:t>yy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378576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40327"/>
            <a:ext cx="7391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SIGN Function</a:t>
            </a:r>
          </a:p>
          <a:p>
            <a:r>
              <a:rPr lang="en-US" sz="2400" dirty="0"/>
              <a:t>SIGN function returns a value indicating the sign of a number</a:t>
            </a:r>
          </a:p>
          <a:p>
            <a:r>
              <a:rPr lang="en-US" sz="2400" dirty="0"/>
              <a:t>Syntax:</a:t>
            </a:r>
          </a:p>
          <a:p>
            <a:r>
              <a:rPr lang="en-US" sz="2400" dirty="0"/>
              <a:t>SIGN( number 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b="1" dirty="0"/>
              <a:t>Note:</a:t>
            </a:r>
            <a:endParaRPr lang="en-US" sz="2400" dirty="0"/>
          </a:p>
          <a:p>
            <a:r>
              <a:rPr lang="en-US" sz="2400" dirty="0"/>
              <a:t>If </a:t>
            </a:r>
            <a:r>
              <a:rPr lang="en-US" sz="2400" i="1" dirty="0"/>
              <a:t>number</a:t>
            </a:r>
            <a:r>
              <a:rPr lang="en-US" sz="2400" dirty="0"/>
              <a:t> &lt; 0, then sign returns -1.</a:t>
            </a:r>
          </a:p>
          <a:p>
            <a:r>
              <a:rPr lang="en-US" sz="2400" dirty="0"/>
              <a:t>If </a:t>
            </a:r>
            <a:r>
              <a:rPr lang="en-US" sz="2400" i="1" dirty="0"/>
              <a:t>number</a:t>
            </a:r>
            <a:r>
              <a:rPr lang="en-US" sz="2400" dirty="0"/>
              <a:t> = 0, then sign returns 0.</a:t>
            </a:r>
          </a:p>
          <a:p>
            <a:r>
              <a:rPr lang="en-US" sz="2400" dirty="0"/>
              <a:t>If </a:t>
            </a:r>
            <a:r>
              <a:rPr lang="en-US" sz="2400" i="1" dirty="0"/>
              <a:t>number</a:t>
            </a:r>
            <a:r>
              <a:rPr lang="en-US" sz="2400" dirty="0"/>
              <a:t> &gt; 0, then sign returns 1.</a:t>
            </a:r>
          </a:p>
        </p:txBody>
      </p:sp>
    </p:spTree>
    <p:extLst>
      <p:ext uri="{BB962C8B-B14F-4D97-AF65-F5344CB8AC3E}">
        <p14:creationId xmlns:p14="http://schemas.microsoft.com/office/powerpoint/2010/main" val="119096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145" y="228600"/>
            <a:ext cx="838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 smtClean="0"/>
              <a:t>Display all the employees whose job has string ‘MAN’</a:t>
            </a:r>
          </a:p>
          <a:p>
            <a:pPr marL="342900" indent="-342900">
              <a:buAutoNum type="arabicPeriod"/>
            </a:pPr>
            <a:endParaRPr lang="en-US" sz="2000" b="1" dirty="0" smtClean="0"/>
          </a:p>
          <a:p>
            <a:pPr marL="342900" indent="-342900">
              <a:buAutoNum type="arabicPeriod"/>
            </a:pPr>
            <a:r>
              <a:rPr lang="en-US" sz="2000" b="1" dirty="0" smtClean="0"/>
              <a:t>Display all the employees whose name has ‘L’ as third character.</a:t>
            </a:r>
          </a:p>
          <a:p>
            <a:pPr marL="342900" indent="-342900">
              <a:buAutoNum type="arabicPeriod"/>
            </a:pPr>
            <a:endParaRPr lang="en-US" sz="2000" b="1" dirty="0" smtClean="0"/>
          </a:p>
          <a:p>
            <a:pPr marL="342900" indent="-342900">
              <a:buAutoNum type="arabicPeriod"/>
            </a:pPr>
            <a:r>
              <a:rPr lang="en-US" sz="2000" b="1" dirty="0" smtClean="0"/>
              <a:t>Display the result in the following format, first character in lower case rest in uppercase.</a:t>
            </a:r>
          </a:p>
          <a:p>
            <a:pPr marL="342900" indent="-342900">
              <a:buAutoNum type="arabicPeriod"/>
            </a:pPr>
            <a:endParaRPr lang="en-US" sz="2000" b="1" dirty="0" smtClean="0"/>
          </a:p>
          <a:p>
            <a:pPr marL="342900" indent="-342900">
              <a:buAutoNum type="arabicPeriod"/>
            </a:pPr>
            <a:r>
              <a:rPr lang="en-US" sz="2000" b="1" dirty="0" smtClean="0"/>
              <a:t>Display all the employees which has at lest 2L’s in it.</a:t>
            </a:r>
          </a:p>
          <a:p>
            <a:pPr marL="342900" indent="-342900">
              <a:buAutoNum type="arabicPeriod"/>
            </a:pPr>
            <a:endParaRPr lang="en-US" sz="2000" b="1" dirty="0" smtClean="0"/>
          </a:p>
          <a:p>
            <a:pPr marL="342900" indent="-342900">
              <a:buAutoNum type="arabicPeriod"/>
            </a:pPr>
            <a:r>
              <a:rPr lang="en-US" sz="2000" b="1" dirty="0" smtClean="0"/>
              <a:t>Display the number of occurrence of substring in a string.</a:t>
            </a:r>
          </a:p>
          <a:p>
            <a:pPr marL="342900" indent="-342900"/>
            <a:r>
              <a:rPr lang="en-US" sz="2000" b="1" dirty="0" smtClean="0"/>
              <a:t>	Display the number of L’s in each name</a:t>
            </a:r>
          </a:p>
          <a:p>
            <a:pPr marL="342900" indent="-342900"/>
            <a:endParaRPr lang="en-US" sz="2000" b="1" dirty="0"/>
          </a:p>
          <a:p>
            <a:pPr marL="342900" indent="-342900"/>
            <a:r>
              <a:rPr lang="en-US" sz="2000" b="1" dirty="0" smtClean="0"/>
              <a:t>6. Display all the employees whose name is palindrome</a:t>
            </a:r>
          </a:p>
          <a:p>
            <a:pPr marL="342900" indent="-342900"/>
            <a:endParaRPr lang="en-US" sz="2000" b="1" dirty="0" smtClean="0"/>
          </a:p>
          <a:p>
            <a:pPr marL="342900" indent="-342900"/>
            <a:r>
              <a:rPr lang="en-US" sz="2000" b="1" dirty="0" smtClean="0"/>
              <a:t>7.Replace third character with * in </a:t>
            </a:r>
            <a:r>
              <a:rPr lang="en-US" sz="2000" b="1" dirty="0" err="1" smtClean="0"/>
              <a:t>ename</a:t>
            </a:r>
            <a:r>
              <a:rPr lang="en-US" sz="2000" b="1" dirty="0" smtClean="0"/>
              <a:t> column.</a:t>
            </a:r>
          </a:p>
          <a:p>
            <a:pPr marL="342900" indent="-342900"/>
            <a:endParaRPr lang="en-US" sz="2000" b="1" dirty="0" smtClean="0"/>
          </a:p>
          <a:p>
            <a:pPr marL="342900" indent="-342900"/>
            <a:r>
              <a:rPr lang="en-US" sz="2000" b="1" dirty="0" smtClean="0"/>
              <a:t>8. Display </a:t>
            </a:r>
            <a:r>
              <a:rPr lang="en-US" sz="2000" b="1" dirty="0" err="1" smtClean="0"/>
              <a:t>ename</a:t>
            </a:r>
            <a:r>
              <a:rPr lang="en-US" sz="2000" b="1" dirty="0" smtClean="0"/>
              <a:t> with first 3 char in uppercase and remaining in lowercase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3820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Working with Dates: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400" dirty="0"/>
              <a:t>Oracle database stores dates in an internal numeric format:</a:t>
            </a:r>
          </a:p>
          <a:p>
            <a:r>
              <a:rPr lang="en-US" sz="2400" dirty="0"/>
              <a:t>     Century, Year, Month, day, hours, minutes, Seconds.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400" dirty="0"/>
              <a:t>The default date display format is </a:t>
            </a:r>
            <a:r>
              <a:rPr lang="en-US" sz="2400" dirty="0" smtClean="0"/>
              <a:t>DD-MON-YY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Ex: Select </a:t>
            </a:r>
            <a:r>
              <a:rPr lang="en-US" sz="2400" dirty="0" err="1"/>
              <a:t>ename</a:t>
            </a:r>
            <a:r>
              <a:rPr lang="en-US" sz="2400" dirty="0"/>
              <a:t>, </a:t>
            </a:r>
            <a:r>
              <a:rPr lang="en-US" sz="2400" dirty="0" err="1"/>
              <a:t>hiredate</a:t>
            </a:r>
            <a:r>
              <a:rPr lang="en-US" sz="2400" dirty="0"/>
              <a:t> from </a:t>
            </a:r>
            <a:r>
              <a:rPr lang="en-US" sz="2400" dirty="0" err="1"/>
              <a:t>emp</a:t>
            </a: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err="1"/>
              <a:t>Sysdate</a:t>
            </a:r>
            <a:r>
              <a:rPr lang="en-US" sz="2400" b="1" dirty="0"/>
              <a:t>: </a:t>
            </a:r>
            <a:r>
              <a:rPr lang="en-US" sz="2400" dirty="0"/>
              <a:t>It is a function that returns date</a:t>
            </a:r>
          </a:p>
          <a:p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err="1"/>
              <a:t>Systimestamp</a:t>
            </a:r>
            <a:r>
              <a:rPr lang="en-US" sz="2400" dirty="0"/>
              <a:t>: It is a function that returns date,  time including milliseconds and time zone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3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533400"/>
            <a:ext cx="8153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Arithmetic With dates: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Add or subtract a number to or from a date for a resultant date value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Subtract two dates to find the number of days between those date.</a:t>
            </a:r>
          </a:p>
          <a:p>
            <a:r>
              <a:rPr lang="en-US" sz="2400" dirty="0"/>
              <a:t>Ex : To get future or past date</a:t>
            </a:r>
          </a:p>
          <a:p>
            <a:r>
              <a:rPr lang="en-US" sz="2400" dirty="0"/>
              <a:t>Select sysdate+100 , sysdate-70 from dual;</a:t>
            </a:r>
          </a:p>
          <a:p>
            <a:endParaRPr lang="en-US" sz="2400" dirty="0"/>
          </a:p>
          <a:p>
            <a:r>
              <a:rPr lang="en-US" sz="2400" dirty="0"/>
              <a:t>Ex: Experience with years;</a:t>
            </a:r>
          </a:p>
          <a:p>
            <a:r>
              <a:rPr lang="en-US" sz="2400" dirty="0"/>
              <a:t>Select </a:t>
            </a:r>
            <a:r>
              <a:rPr lang="en-US" sz="2400" dirty="0" err="1"/>
              <a:t>ename,hiredate</a:t>
            </a:r>
            <a:r>
              <a:rPr lang="en-US" sz="2400" dirty="0"/>
              <a:t>, round((</a:t>
            </a:r>
            <a:r>
              <a:rPr lang="en-US" sz="2400" dirty="0" err="1"/>
              <a:t>sysdate-hiredate</a:t>
            </a:r>
            <a:r>
              <a:rPr lang="en-US" sz="2400" dirty="0"/>
              <a:t>)/365) from </a:t>
            </a:r>
            <a:r>
              <a:rPr lang="en-US" sz="2400" dirty="0" err="1"/>
              <a:t>emp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145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1" y="457200"/>
            <a:ext cx="883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GENERAL FUNCTION:</a:t>
            </a:r>
          </a:p>
          <a:p>
            <a:endParaRPr lang="en-US" sz="2400" b="1" dirty="0"/>
          </a:p>
          <a:p>
            <a:r>
              <a:rPr lang="en-US" sz="2400" b="1" dirty="0"/>
              <a:t>1&gt; NVL(arg1,arg2)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If agr1 is null it returns arg2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If arg1 is not null then it returns itself</a:t>
            </a:r>
          </a:p>
          <a:p>
            <a:endParaRPr lang="en-US" sz="2400" dirty="0"/>
          </a:p>
          <a:p>
            <a:r>
              <a:rPr lang="en-US" sz="2400" dirty="0"/>
              <a:t>Converts a null to actual values:</a:t>
            </a:r>
          </a:p>
          <a:p>
            <a:r>
              <a:rPr lang="en-US" sz="2400" dirty="0"/>
              <a:t>Ex:</a:t>
            </a:r>
          </a:p>
          <a:p>
            <a:r>
              <a:rPr lang="en-US" sz="2400" dirty="0"/>
              <a:t>1.select </a:t>
            </a:r>
            <a:r>
              <a:rPr lang="en-US" sz="2400" dirty="0" err="1"/>
              <a:t>ename,sal,comm,nvl</a:t>
            </a:r>
            <a:r>
              <a:rPr lang="en-US" sz="2400" dirty="0"/>
              <a:t>(comm,0) from </a:t>
            </a:r>
            <a:r>
              <a:rPr lang="en-US" sz="2400" dirty="0" err="1"/>
              <a:t>emp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 SQL&gt; select </a:t>
            </a:r>
            <a:r>
              <a:rPr lang="en-US" sz="2400" dirty="0" err="1"/>
              <a:t>ename,sal,comm,sal+comm</a:t>
            </a:r>
            <a:r>
              <a:rPr lang="en-US" sz="2400" dirty="0"/>
              <a:t>, </a:t>
            </a:r>
            <a:r>
              <a:rPr lang="en-US" sz="2400" dirty="0" err="1"/>
              <a:t>sal+nvl</a:t>
            </a:r>
            <a:r>
              <a:rPr lang="en-US" sz="2400" dirty="0"/>
              <a:t>(comm,0) </a:t>
            </a:r>
            <a:r>
              <a:rPr lang="en-US" sz="2400" dirty="0" err="1"/>
              <a:t>totalsalary</a:t>
            </a:r>
            <a:r>
              <a:rPr lang="en-US" sz="2400" dirty="0"/>
              <a:t> from </a:t>
            </a:r>
            <a:r>
              <a:rPr lang="en-US" sz="2400" dirty="0" err="1"/>
              <a:t>emp</a:t>
            </a:r>
            <a:r>
              <a:rPr lang="en-US" sz="2400" dirty="0" smtClean="0"/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228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838200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NVL2:</a:t>
            </a:r>
          </a:p>
          <a:p>
            <a:r>
              <a:rPr lang="en-US" sz="2400" dirty="0"/>
              <a:t>SYNTAX:</a:t>
            </a:r>
          </a:p>
          <a:p>
            <a:r>
              <a:rPr lang="en-US" sz="2400" dirty="0"/>
              <a:t>NVL2(ARG1,AGR2,ARG3)</a:t>
            </a:r>
          </a:p>
          <a:p>
            <a:endParaRPr lang="en-US" sz="2400" dirty="0"/>
          </a:p>
          <a:p>
            <a:r>
              <a:rPr lang="en-US" sz="2400" dirty="0"/>
              <a:t>If Arg1 is null it returns Arg3</a:t>
            </a:r>
          </a:p>
          <a:p>
            <a:r>
              <a:rPr lang="en-US" sz="2400" dirty="0"/>
              <a:t>If Agr1 is not null then returns Agr2</a:t>
            </a:r>
          </a:p>
          <a:p>
            <a:endParaRPr lang="en-US" sz="2400" dirty="0"/>
          </a:p>
          <a:p>
            <a:r>
              <a:rPr lang="en-US" sz="2400" dirty="0"/>
              <a:t>Ex: SELECT ENAME,SAL, NVL2(COMM,COMM+SAL,SAL) "TOTAL SALARY" FROM EMP</a:t>
            </a:r>
            <a:r>
              <a:rPr lang="en-US" sz="2400" dirty="0" smtClean="0"/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117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73347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Group Functions/Multi row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8153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Group Functions operate on group of rows to give one row result per group.</a:t>
            </a:r>
          </a:p>
          <a:p>
            <a:r>
              <a:rPr lang="en-US" sz="2400" dirty="0" smtClean="0"/>
              <a:t>We have </a:t>
            </a:r>
            <a:r>
              <a:rPr lang="en-US" sz="2400" b="1" dirty="0" smtClean="0"/>
              <a:t>5 GROUP</a:t>
            </a:r>
            <a:r>
              <a:rPr lang="en-US" sz="2400" dirty="0" smtClean="0"/>
              <a:t> functions,</a:t>
            </a:r>
          </a:p>
          <a:p>
            <a:pPr lvl="0"/>
            <a:r>
              <a:rPr lang="en-US" sz="2400" dirty="0" smtClean="0"/>
              <a:t>Sum</a:t>
            </a:r>
          </a:p>
          <a:p>
            <a:pPr lvl="0"/>
            <a:r>
              <a:rPr lang="en-US" sz="2400" dirty="0" smtClean="0"/>
              <a:t>Max</a:t>
            </a:r>
          </a:p>
          <a:p>
            <a:pPr lvl="0"/>
            <a:r>
              <a:rPr lang="en-US" sz="2400" dirty="0" smtClean="0"/>
              <a:t>Min</a:t>
            </a:r>
          </a:p>
          <a:p>
            <a:pPr lvl="0"/>
            <a:r>
              <a:rPr lang="en-US" sz="2400" dirty="0" err="1" smtClean="0"/>
              <a:t>Avg</a:t>
            </a:r>
            <a:endParaRPr lang="en-US" sz="2400" dirty="0" smtClean="0"/>
          </a:p>
          <a:p>
            <a:pPr lvl="0"/>
            <a:r>
              <a:rPr lang="en-US" sz="2400" dirty="0" smtClean="0"/>
              <a:t>Count</a:t>
            </a:r>
          </a:p>
          <a:p>
            <a:r>
              <a:rPr lang="en-US" sz="2400" b="1" dirty="0" smtClean="0"/>
              <a:t>Sum – </a:t>
            </a:r>
            <a:r>
              <a:rPr lang="en-US" sz="2400" dirty="0" smtClean="0"/>
              <a:t>returns total value</a:t>
            </a:r>
          </a:p>
          <a:p>
            <a:r>
              <a:rPr lang="en-US" sz="2400" b="1" dirty="0" smtClean="0"/>
              <a:t>Max</a:t>
            </a:r>
            <a:r>
              <a:rPr lang="en-US" sz="2400" dirty="0" smtClean="0"/>
              <a:t> – returns maximum value</a:t>
            </a:r>
          </a:p>
          <a:p>
            <a:r>
              <a:rPr lang="en-US" sz="2400" b="1" dirty="0" smtClean="0"/>
              <a:t>Min</a:t>
            </a:r>
            <a:r>
              <a:rPr lang="en-US" sz="2400" dirty="0" smtClean="0"/>
              <a:t> – returns minimum value</a:t>
            </a:r>
          </a:p>
          <a:p>
            <a:r>
              <a:rPr lang="en-US" sz="2400" b="1" dirty="0" err="1" smtClean="0"/>
              <a:t>Avg</a:t>
            </a:r>
            <a:r>
              <a:rPr lang="en-US" sz="2400" dirty="0" smtClean="0"/>
              <a:t> – returns average value</a:t>
            </a:r>
          </a:p>
          <a:p>
            <a:r>
              <a:rPr lang="en-US" sz="2400" b="1" dirty="0" smtClean="0"/>
              <a:t>Count – </a:t>
            </a:r>
            <a:r>
              <a:rPr lang="en-US" sz="2400" dirty="0" smtClean="0"/>
              <a:t>returns number of records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3291" y="304800"/>
            <a:ext cx="762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 –</a:t>
            </a:r>
          </a:p>
          <a:p>
            <a:r>
              <a:rPr lang="en-US" sz="2400" b="1" dirty="0" smtClean="0"/>
              <a:t>1) display the maximum salary, minimum salary and total salary from employee</a:t>
            </a:r>
            <a:endParaRPr lang="en-US" sz="2400" dirty="0" smtClean="0"/>
          </a:p>
          <a:p>
            <a:r>
              <a:rPr lang="en-US" sz="2400" b="1" dirty="0" smtClean="0"/>
              <a:t>2)Write a query to display total number of employees</a:t>
            </a:r>
          </a:p>
          <a:p>
            <a:r>
              <a:rPr lang="en-US" sz="2400" b="1" dirty="0" smtClean="0"/>
              <a:t>3. Display the number of employee who has commission</a:t>
            </a:r>
          </a:p>
          <a:p>
            <a:r>
              <a:rPr lang="en-US" sz="2400" b="1" dirty="0" smtClean="0"/>
              <a:t>4) List the number of employees in department 30</a:t>
            </a:r>
            <a:endParaRPr lang="en-US" sz="2400" dirty="0" smtClean="0"/>
          </a:p>
          <a:p>
            <a:r>
              <a:rPr lang="en-US" sz="2400" b="1" dirty="0" smtClean="0"/>
              <a:t>5) Display the total salary in department 30</a:t>
            </a:r>
            <a:endParaRPr lang="en-US" sz="2400" dirty="0" smtClean="0"/>
          </a:p>
          <a:p>
            <a:r>
              <a:rPr lang="en-US" sz="2400" b="1" dirty="0" smtClean="0"/>
              <a:t>6) List the number of clerks in department 20</a:t>
            </a:r>
            <a:endParaRPr lang="en-US" sz="2400" dirty="0" smtClean="0"/>
          </a:p>
          <a:p>
            <a:r>
              <a:rPr lang="en-US" sz="2400" b="1" dirty="0" smtClean="0"/>
              <a:t>7) List the highest and lowest salary earned by salesmen</a:t>
            </a:r>
          </a:p>
          <a:p>
            <a:r>
              <a:rPr lang="en-US" sz="2400" b="1" dirty="0" smtClean="0"/>
              <a:t>8) Display the No of employees who are earning salary above 3000.</a:t>
            </a:r>
          </a:p>
          <a:p>
            <a:r>
              <a:rPr lang="en-US" sz="2400" b="1" dirty="0" smtClean="0"/>
              <a:t>9)Write a query to count  unique department Numbers</a:t>
            </a:r>
          </a:p>
          <a:p>
            <a:r>
              <a:rPr lang="en-US" sz="2400" b="1" dirty="0" smtClean="0"/>
              <a:t>10)</a:t>
            </a:r>
            <a:r>
              <a:rPr lang="en-US" sz="2400" dirty="0"/>
              <a:t> The below SELECT query returns the oldest and latest hired dates of employees in the organization.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418" y="304800"/>
            <a:ext cx="8077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GROUPING:</a:t>
            </a:r>
            <a:endParaRPr lang="en-US" sz="2400" dirty="0" smtClean="0"/>
          </a:p>
          <a:p>
            <a:r>
              <a:rPr lang="en-US" sz="2400" dirty="0" smtClean="0"/>
              <a:t>GROUP </a:t>
            </a:r>
            <a:r>
              <a:rPr lang="en-US" sz="2400" dirty="0"/>
              <a:t>BY clause is used in a </a:t>
            </a:r>
            <a:r>
              <a:rPr lang="en-US" sz="2400" dirty="0" smtClean="0"/>
              <a:t>Select statement </a:t>
            </a:r>
            <a:r>
              <a:rPr lang="en-US" sz="2400" b="1" dirty="0" smtClean="0"/>
              <a:t>to collect </a:t>
            </a:r>
            <a:r>
              <a:rPr lang="en-US" sz="2400" b="1" dirty="0"/>
              <a:t>data across multiple records and group the results by one or more columns</a:t>
            </a:r>
            <a:r>
              <a:rPr lang="en-US" sz="2400" dirty="0" smtClean="0"/>
              <a:t>. </a:t>
            </a:r>
          </a:p>
          <a:p>
            <a:r>
              <a:rPr lang="en-US" sz="2400" b="1" dirty="0" smtClean="0"/>
              <a:t>Syntax:</a:t>
            </a:r>
          </a:p>
          <a:p>
            <a:r>
              <a:rPr lang="en-US" sz="2400" dirty="0"/>
              <a:t>SELECT </a:t>
            </a:r>
            <a:r>
              <a:rPr lang="en-US" sz="2400" dirty="0" smtClean="0"/>
              <a:t>&lt;</a:t>
            </a:r>
            <a:r>
              <a:rPr lang="en-US" sz="2400" dirty="0"/>
              <a:t>COLUMN LIST&gt;, &lt;GROUP BY FUNCTIONS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/>
              <a:t>FROM &lt;TABLE_NAME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/>
              <a:t>WHERE &lt;FILTER CONDITIONS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/>
              <a:t>GROUP BY &lt;COLUMN_LIST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/>
              <a:t>HAVING &lt;CONDITION BASED ON GROUP BY FUNCTIONS</a:t>
            </a:r>
            <a:r>
              <a:rPr lang="en-US" sz="2400" dirty="0" smtClean="0"/>
              <a:t>&gt;</a:t>
            </a:r>
          </a:p>
          <a:p>
            <a:endParaRPr lang="en-US" sz="2400" dirty="0" smtClean="0"/>
          </a:p>
          <a:p>
            <a:r>
              <a:rPr lang="en-US" sz="2400" b="1" dirty="0" smtClean="0"/>
              <a:t>For ex – 1) Display the total salary of all departments</a:t>
            </a:r>
          </a:p>
          <a:p>
            <a:endParaRPr lang="en-US" sz="2400" b="1" dirty="0"/>
          </a:p>
          <a:p>
            <a:r>
              <a:rPr lang="en-US" sz="2400" b="1" dirty="0"/>
              <a:t> </a:t>
            </a:r>
            <a:r>
              <a:rPr lang="en-US" sz="2400" b="1" dirty="0" smtClean="0"/>
              <a:t>	2</a:t>
            </a:r>
            <a:r>
              <a:rPr lang="en-US" sz="2400" b="1" dirty="0"/>
              <a:t>) Display the maximum </a:t>
            </a:r>
            <a:r>
              <a:rPr lang="en-US" sz="2400" b="1" dirty="0" smtClean="0"/>
              <a:t> salary of </a:t>
            </a:r>
            <a:r>
              <a:rPr lang="en-US" sz="2400" b="1" dirty="0"/>
              <a:t>each </a:t>
            </a:r>
            <a:r>
              <a:rPr lang="en-US" sz="2400" b="1" dirty="0" smtClean="0"/>
              <a:t>job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7200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800100" lvl="1" indent="-342900">
              <a:buAutoNum type="arabicParenR"/>
            </a:pPr>
            <a:r>
              <a:rPr lang="en-US" sz="2400" b="1" dirty="0" smtClean="0"/>
              <a:t>Display </a:t>
            </a:r>
            <a:r>
              <a:rPr lang="en-US" sz="2400" b="1" dirty="0"/>
              <a:t>job-wise highest salary only if the highest salary is more than </a:t>
            </a:r>
            <a:r>
              <a:rPr lang="en-US" sz="2400" b="1" dirty="0" smtClean="0"/>
              <a:t>Rs1500</a:t>
            </a:r>
          </a:p>
          <a:p>
            <a:pPr marL="800100" lvl="1" indent="-342900">
              <a:buAutoNum type="arabicParenR"/>
            </a:pPr>
            <a:endParaRPr lang="en-US" sz="2400" b="1" u="sng" dirty="0"/>
          </a:p>
          <a:p>
            <a:pPr marL="800100" lvl="1" indent="-342900">
              <a:buFontTx/>
              <a:buAutoNum type="arabicParenR"/>
            </a:pPr>
            <a:r>
              <a:rPr lang="en-US" sz="2400" b="1" dirty="0" smtClean="0"/>
              <a:t>Display </a:t>
            </a:r>
            <a:r>
              <a:rPr lang="en-US" sz="2400" b="1" dirty="0"/>
              <a:t>job-wise highest salary only if the highest salary is more than 1500 excluding department 30. Sort the data based on highest salary in the ascending order.</a:t>
            </a:r>
            <a:endParaRPr lang="en-US" sz="2400" dirty="0"/>
          </a:p>
          <a:p>
            <a:pPr marL="342900" indent="-342900">
              <a:buAutoNum type="arabicParenR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933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228600"/>
            <a:ext cx="35798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Constraints</a:t>
            </a:r>
            <a:endParaRPr lang="en-US" sz="5400" b="1" cap="none" spc="0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219200"/>
            <a:ext cx="8153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CONSTRAINTS</a:t>
            </a:r>
            <a:endParaRPr lang="en-US" sz="2400" dirty="0" smtClean="0"/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A constraint is a condition which restricts the invalid data in the table. 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A constraint can be provided for a column of a table. </a:t>
            </a:r>
          </a:p>
          <a:p>
            <a:pPr>
              <a:buFont typeface="Wingdings" pitchFamily="2" charset="2"/>
              <a:buChar char="ü"/>
            </a:pPr>
            <a:endParaRPr lang="en-US" sz="2400" dirty="0" smtClean="0"/>
          </a:p>
          <a:p>
            <a:r>
              <a:rPr lang="en-US" sz="2400" b="1" u="sng" dirty="0" smtClean="0"/>
              <a:t>Types of Constraints</a:t>
            </a:r>
            <a:endParaRPr lang="en-US" sz="2400" dirty="0" smtClean="0"/>
          </a:p>
          <a:p>
            <a:pPr lvl="0"/>
            <a:r>
              <a:rPr lang="en-US" sz="2400" dirty="0" smtClean="0"/>
              <a:t>NOT NULL</a:t>
            </a:r>
          </a:p>
          <a:p>
            <a:pPr lvl="0"/>
            <a:r>
              <a:rPr lang="en-US" sz="2400" dirty="0" smtClean="0"/>
              <a:t>UNIQUE</a:t>
            </a:r>
          </a:p>
          <a:p>
            <a:pPr lvl="0"/>
            <a:r>
              <a:rPr lang="en-US" sz="2400" dirty="0" smtClean="0"/>
              <a:t>Primary Key</a:t>
            </a:r>
          </a:p>
          <a:p>
            <a:pPr lvl="0"/>
            <a:r>
              <a:rPr lang="en-US" sz="2400" dirty="0" smtClean="0"/>
              <a:t>Foreign Key</a:t>
            </a:r>
          </a:p>
          <a:p>
            <a:pPr lvl="0"/>
            <a:r>
              <a:rPr lang="en-US" sz="2400" dirty="0" smtClean="0"/>
              <a:t>Check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8610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000" b="1" dirty="0" smtClean="0"/>
              <a:t>Display the department numbers along with the number of employees in it</a:t>
            </a:r>
          </a:p>
          <a:p>
            <a:pPr marL="342900" indent="-342900">
              <a:buAutoNum type="arabicParenR"/>
            </a:pPr>
            <a:endParaRPr lang="en-US" sz="2000" b="1" dirty="0" smtClean="0"/>
          </a:p>
          <a:p>
            <a:pPr marL="342900" indent="-342900">
              <a:buFontTx/>
              <a:buAutoNum type="arabicParenR"/>
            </a:pPr>
            <a:r>
              <a:rPr lang="en-US" sz="2000" b="1" dirty="0" smtClean="0"/>
              <a:t>Display the department numbers which are having more than 4 employees in them</a:t>
            </a:r>
          </a:p>
          <a:p>
            <a:pPr marL="342900" indent="-342900">
              <a:buFontTx/>
              <a:buAutoNum type="arabicParenR"/>
            </a:pPr>
            <a:endParaRPr lang="en-US" sz="2000" dirty="0" smtClean="0"/>
          </a:p>
          <a:p>
            <a:pPr marL="342900" indent="-342900">
              <a:buFontTx/>
              <a:buAutoNum type="arabicParenR"/>
            </a:pPr>
            <a:r>
              <a:rPr lang="en-US" sz="2000" b="1" dirty="0" smtClean="0"/>
              <a:t>Display the maximum salary for each of the job excluding all the employees whose name ends with ‘S’</a:t>
            </a:r>
          </a:p>
          <a:p>
            <a:pPr marL="342900" indent="-342900">
              <a:buFontTx/>
              <a:buAutoNum type="arabicParenR"/>
            </a:pPr>
            <a:endParaRPr lang="en-US" sz="2000" dirty="0" smtClean="0"/>
          </a:p>
          <a:p>
            <a:pPr marL="342900" indent="-342900">
              <a:buFontTx/>
              <a:buAutoNum type="arabicParenR"/>
            </a:pPr>
            <a:r>
              <a:rPr lang="en-US" sz="2000" b="1" dirty="0" smtClean="0"/>
              <a:t> Display the department numbers which are having more than 9000 as their departmental total salary</a:t>
            </a:r>
            <a:endParaRPr lang="en-US" sz="2000" dirty="0" smtClean="0"/>
          </a:p>
          <a:p>
            <a:pPr marL="342900" indent="-342900">
              <a:buAutoNum type="arabicParenR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228600"/>
            <a:ext cx="43745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 smtClean="0"/>
              <a:t>SUB - QUERIES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25689"/>
            <a:ext cx="838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 query with in other query is known as sub query.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 sub-query is also called as a nested query. </a:t>
            </a:r>
          </a:p>
          <a:p>
            <a:r>
              <a:rPr lang="en-US" sz="2400" dirty="0" smtClean="0"/>
              <a:t> </a:t>
            </a:r>
          </a:p>
          <a:p>
            <a:r>
              <a:rPr lang="en-US" sz="2400" b="1" dirty="0" smtClean="0"/>
              <a:t>Syntax of a sub-query</a:t>
            </a:r>
            <a:endParaRPr lang="en-US" sz="2400" dirty="0" smtClean="0"/>
          </a:p>
          <a:p>
            <a:r>
              <a:rPr lang="en-US" sz="2400" b="1" dirty="0" smtClean="0"/>
              <a:t>OUTER QUERY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	</a:t>
            </a:r>
            <a:r>
              <a:rPr lang="en-US" sz="2400" b="1" dirty="0" smtClean="0"/>
              <a:t>Select …</a:t>
            </a:r>
            <a:endParaRPr lang="en-US" sz="2400" dirty="0" smtClean="0"/>
          </a:p>
          <a:p>
            <a:r>
              <a:rPr lang="en-US" sz="2400" b="1" dirty="0" smtClean="0"/>
              <a:t>			From …</a:t>
            </a:r>
            <a:endParaRPr lang="en-US" sz="2400" dirty="0" smtClean="0"/>
          </a:p>
          <a:p>
            <a:r>
              <a:rPr lang="en-US" sz="2400" b="1" dirty="0" smtClean="0"/>
              <a:t>			Where …	( select …</a:t>
            </a:r>
            <a:endParaRPr lang="en-US" sz="2400" dirty="0" smtClean="0"/>
          </a:p>
          <a:p>
            <a:r>
              <a:rPr lang="en-US" sz="2400" b="1" dirty="0" smtClean="0"/>
              <a:t>					 From …</a:t>
            </a:r>
            <a:endParaRPr lang="en-US" sz="2400" dirty="0" smtClean="0"/>
          </a:p>
          <a:p>
            <a:r>
              <a:rPr lang="en-US" sz="2400" b="1" dirty="0" smtClean="0"/>
              <a:t>					Where …</a:t>
            </a:r>
            <a:endParaRPr lang="en-US" sz="2400" dirty="0" smtClean="0"/>
          </a:p>
          <a:p>
            <a:r>
              <a:rPr lang="en-US" sz="2400" b="1" dirty="0" smtClean="0"/>
              <a:t>					)</a:t>
            </a:r>
            <a:endParaRPr lang="en-US" sz="2400" dirty="0" smtClean="0"/>
          </a:p>
          <a:p>
            <a:r>
              <a:rPr lang="en-US" sz="2400" b="1" dirty="0" smtClean="0"/>
              <a:t>						INNER QUERY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Here, the </a:t>
            </a:r>
            <a:r>
              <a:rPr lang="en-US" sz="2400" b="1" dirty="0" smtClean="0"/>
              <a:t>inner query</a:t>
            </a:r>
            <a:r>
              <a:rPr lang="en-US" sz="2400" dirty="0" smtClean="0"/>
              <a:t> will be executed first.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The output of </a:t>
            </a:r>
            <a:r>
              <a:rPr lang="en-US" sz="2400" b="1" dirty="0" smtClean="0"/>
              <a:t>inner query</a:t>
            </a:r>
            <a:r>
              <a:rPr lang="en-US" sz="2400" dirty="0" smtClean="0"/>
              <a:t> is passed as input to the </a:t>
            </a:r>
            <a:r>
              <a:rPr lang="en-US" sz="2400" b="1" dirty="0" smtClean="0"/>
              <a:t>outer query.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33400"/>
            <a:ext cx="8458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Types of </a:t>
            </a:r>
            <a:r>
              <a:rPr lang="en-US" sz="2400" b="1" dirty="0" smtClean="0"/>
              <a:t>sub queries</a:t>
            </a:r>
            <a:r>
              <a:rPr lang="en-US" sz="2400" b="1" dirty="0"/>
              <a:t>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Single </a:t>
            </a:r>
            <a:r>
              <a:rPr lang="en-US" sz="2400" dirty="0"/>
              <a:t>row sub queries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smtClean="0"/>
              <a:t>	A </a:t>
            </a:r>
            <a:r>
              <a:rPr lang="en-US" sz="2400" dirty="0"/>
              <a:t>sub query which returns single output value.</a:t>
            </a:r>
          </a:p>
          <a:p>
            <a:r>
              <a:rPr lang="en-US" sz="2400" dirty="0"/>
              <a:t>in this case in between the outer and inner queries we can use = operator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Ex:</a:t>
            </a:r>
          </a:p>
          <a:p>
            <a:r>
              <a:rPr lang="en-US" sz="2400" b="1" dirty="0"/>
              <a:t>List the employees working in ‘Research’ department</a:t>
            </a:r>
            <a:r>
              <a:rPr lang="en-US" sz="2400" b="1" dirty="0" smtClean="0"/>
              <a:t>.</a:t>
            </a:r>
            <a:endParaRPr lang="en-US" sz="2400" dirty="0"/>
          </a:p>
          <a:p>
            <a:r>
              <a:rPr lang="en-US" sz="2400" dirty="0"/>
              <a:t>2.Multi row sub query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smtClean="0"/>
              <a:t>	A sub query </a:t>
            </a:r>
            <a:r>
              <a:rPr lang="en-US" sz="2400" dirty="0"/>
              <a:t>which returns multiple output values.</a:t>
            </a:r>
          </a:p>
          <a:p>
            <a:r>
              <a:rPr lang="en-US" sz="2400" dirty="0"/>
              <a:t>in this case in between outer and inner queries we can use IN operator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Ex:</a:t>
            </a:r>
          </a:p>
          <a:p>
            <a:r>
              <a:rPr lang="en-US" sz="2400" b="1" dirty="0"/>
              <a:t>List the employees in Research and Sales department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006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85344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 sz="2400" b="1" dirty="0"/>
              <a:t>List the employees who has salary greater than </a:t>
            </a:r>
            <a:r>
              <a:rPr lang="en-US" sz="2400" b="1" dirty="0" smtClean="0"/>
              <a:t>Allen</a:t>
            </a:r>
          </a:p>
          <a:p>
            <a:endParaRPr lang="en-US" sz="2400" b="1" dirty="0"/>
          </a:p>
          <a:p>
            <a:r>
              <a:rPr lang="en-US" sz="2400" b="1" dirty="0" smtClean="0"/>
              <a:t>2)List the department names that are having analysts</a:t>
            </a:r>
          </a:p>
          <a:p>
            <a:endParaRPr lang="en-US" sz="2400" b="1" dirty="0"/>
          </a:p>
          <a:p>
            <a:r>
              <a:rPr lang="en-US" sz="2400" b="1" dirty="0" smtClean="0"/>
              <a:t>3)List the department names which are having salesmen in it. </a:t>
            </a:r>
          </a:p>
          <a:p>
            <a:pPr marL="342900" indent="-342900">
              <a:buFontTx/>
              <a:buAutoNum type="arabicParenR"/>
            </a:pPr>
            <a:endParaRPr lang="en-US" sz="2400" dirty="0" smtClean="0"/>
          </a:p>
          <a:p>
            <a:r>
              <a:rPr lang="en-US" sz="2400" b="1" dirty="0" smtClean="0"/>
              <a:t>4) Display the employees whose location is having at least one ‘O’ in it.</a:t>
            </a:r>
          </a:p>
          <a:p>
            <a:endParaRPr lang="en-US" sz="2400" b="1" dirty="0"/>
          </a:p>
          <a:p>
            <a:r>
              <a:rPr lang="en-US" sz="2400" b="1" dirty="0" smtClean="0"/>
              <a:t>5) List the department names that are having at least 1 employee in it.</a:t>
            </a:r>
          </a:p>
          <a:p>
            <a:pPr marL="342900" indent="-342900">
              <a:buAutoNum type="arabicParenR"/>
            </a:pPr>
            <a:endParaRPr lang="en-US" sz="2400" b="1" dirty="0" smtClean="0"/>
          </a:p>
          <a:p>
            <a:r>
              <a:rPr lang="en-US" sz="2400" b="1" dirty="0" smtClean="0"/>
              <a:t>6) List the department names that are having at least 4 employees in it</a:t>
            </a:r>
          </a:p>
          <a:p>
            <a:endParaRPr lang="en-US" sz="2400" b="1" dirty="0"/>
          </a:p>
          <a:p>
            <a:r>
              <a:rPr lang="en-US" sz="2400" b="1" smtClean="0"/>
              <a:t>7)Display </a:t>
            </a:r>
            <a:r>
              <a:rPr lang="en-US" sz="2400" b="1" dirty="0" smtClean="0"/>
              <a:t>the department names which are having at least  2 Clerks in it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33400"/>
            <a:ext cx="7391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sz="2400" b="1" dirty="0"/>
              <a:t> List the department names that are having no employees at </a:t>
            </a:r>
            <a:r>
              <a:rPr lang="en-US" sz="2400" b="1" dirty="0" smtClean="0"/>
              <a:t>all</a:t>
            </a:r>
          </a:p>
          <a:p>
            <a:pPr marL="342900" indent="-342900">
              <a:buAutoNum type="arabicParenR"/>
            </a:pPr>
            <a:endParaRPr lang="en-US" sz="2400" b="1" dirty="0"/>
          </a:p>
          <a:p>
            <a:pPr marL="342900" indent="-342900">
              <a:buAutoNum type="arabicParenR"/>
            </a:pPr>
            <a:r>
              <a:rPr lang="en-US" sz="2400" b="1" dirty="0"/>
              <a:t>Display all the employees whose job is same as </a:t>
            </a:r>
            <a:r>
              <a:rPr lang="en-US" sz="2400" b="1" dirty="0" err="1" smtClean="0"/>
              <a:t>scott</a:t>
            </a:r>
            <a:r>
              <a:rPr lang="en-US" sz="2400" b="1" dirty="0" smtClean="0"/>
              <a:t> </a:t>
            </a:r>
          </a:p>
          <a:p>
            <a:pPr marL="342900" indent="-342900">
              <a:buAutoNum type="arabicParenR"/>
            </a:pPr>
            <a:endParaRPr lang="en-US" sz="2400" b="1" dirty="0"/>
          </a:p>
          <a:p>
            <a:pPr marL="342900" indent="-342900">
              <a:buAutoNum type="arabicParenR"/>
            </a:pPr>
            <a:r>
              <a:rPr lang="en-US" sz="2400" b="1" dirty="0"/>
              <a:t>Display </a:t>
            </a:r>
            <a:r>
              <a:rPr lang="en-US" sz="2400" b="1" dirty="0" err="1"/>
              <a:t>scott</a:t>
            </a:r>
            <a:r>
              <a:rPr lang="en-US" sz="2400" b="1" dirty="0"/>
              <a:t> manager’s </a:t>
            </a:r>
            <a:r>
              <a:rPr lang="en-US" sz="2400" b="1" dirty="0" err="1"/>
              <a:t>manager’s</a:t>
            </a:r>
            <a:r>
              <a:rPr lang="en-US" sz="2400" b="1" dirty="0"/>
              <a:t> department </a:t>
            </a:r>
            <a:r>
              <a:rPr lang="en-US" sz="2400" b="1" dirty="0" smtClean="0"/>
              <a:t>name</a:t>
            </a:r>
          </a:p>
          <a:p>
            <a:pPr marL="342900" indent="-342900">
              <a:buAutoNum type="arabicParenR"/>
            </a:pPr>
            <a:endParaRPr lang="en-US" sz="2400" b="1" dirty="0"/>
          </a:p>
          <a:p>
            <a:pPr marL="342900" indent="-342900">
              <a:buAutoNum type="arabicParenR"/>
            </a:pPr>
            <a:r>
              <a:rPr lang="en-US" sz="2400" b="1" dirty="0"/>
              <a:t>List employees whose job is same as </a:t>
            </a:r>
            <a:r>
              <a:rPr lang="en-US" sz="2400" b="1" dirty="0" err="1"/>
              <a:t>scott</a:t>
            </a:r>
            <a:r>
              <a:rPr lang="en-US" sz="2400" b="1" dirty="0"/>
              <a:t> and their salary greater than smith’s </a:t>
            </a:r>
            <a:r>
              <a:rPr lang="en-US" sz="2400" b="1" dirty="0" smtClean="0"/>
              <a:t>salary</a:t>
            </a:r>
          </a:p>
          <a:p>
            <a:pPr marL="342900" indent="-342900">
              <a:buAutoNum type="arabicParenR"/>
            </a:pPr>
            <a:endParaRPr lang="en-US" sz="2400" b="1" dirty="0"/>
          </a:p>
          <a:p>
            <a:pPr marL="342900" indent="-342900">
              <a:buAutoNum type="arabicParenR"/>
            </a:pPr>
            <a:r>
              <a:rPr lang="en-US" sz="2400" b="1" dirty="0"/>
              <a:t>Display all the employees whose job is same as </a:t>
            </a:r>
            <a:r>
              <a:rPr lang="en-US" sz="2400" b="1" dirty="0" err="1"/>
              <a:t>scott</a:t>
            </a:r>
            <a:r>
              <a:rPr lang="en-US" sz="2400" b="1" dirty="0"/>
              <a:t> and </a:t>
            </a:r>
            <a:r>
              <a:rPr lang="en-US" sz="2400" b="1" dirty="0" err="1" smtClean="0"/>
              <a:t>allen</a:t>
            </a:r>
            <a:endParaRPr lang="en-US" sz="2400" b="1" dirty="0" smtClean="0"/>
          </a:p>
          <a:p>
            <a:pPr marL="342900" indent="-342900">
              <a:buAutoNum type="arabicParenR"/>
            </a:pPr>
            <a:endParaRPr lang="en-US" sz="2400" b="1" dirty="0"/>
          </a:p>
          <a:p>
            <a:pPr marL="342900" indent="-342900">
              <a:buAutoNum type="arabicParenR"/>
            </a:pPr>
            <a:r>
              <a:rPr lang="en-US" sz="2400" b="1" dirty="0"/>
              <a:t>Display all the employees who are actual </a:t>
            </a:r>
            <a:r>
              <a:rPr lang="en-US" sz="2400" b="1" dirty="0" smtClean="0"/>
              <a:t>managers</a:t>
            </a:r>
          </a:p>
          <a:p>
            <a:pPr marL="342900" indent="-342900">
              <a:buAutoNum type="arabicParenR"/>
            </a:pPr>
            <a:endParaRPr lang="en-US" sz="2400" b="1" dirty="0"/>
          </a:p>
          <a:p>
            <a:pPr marL="342900" indent="-342900">
              <a:buAutoNum type="arabicParenR"/>
            </a:pPr>
            <a:r>
              <a:rPr lang="en-US" sz="2400" b="1" dirty="0"/>
              <a:t>Display who are all the employees reporting to </a:t>
            </a:r>
            <a:r>
              <a:rPr lang="en-US" sz="2400" b="1" dirty="0" err="1" smtClean="0"/>
              <a:t>scott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9169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077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Display the 2</a:t>
            </a:r>
            <a:r>
              <a:rPr lang="en-US" b="1" baseline="30000" dirty="0" smtClean="0"/>
              <a:t>nd</a:t>
            </a:r>
            <a:r>
              <a:rPr lang="en-US" b="1" dirty="0" smtClean="0"/>
              <a:t> maximum salary</a:t>
            </a:r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Display the 3</a:t>
            </a:r>
            <a:r>
              <a:rPr lang="en-US" b="1" baseline="30000" dirty="0" smtClean="0"/>
              <a:t>rd</a:t>
            </a:r>
            <a:r>
              <a:rPr lang="en-US" b="1" dirty="0" smtClean="0"/>
              <a:t> maximum salary</a:t>
            </a:r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b="1" dirty="0" smtClean="0"/>
              <a:t>Display all the employees who are earning more than all the managers(JOB).</a:t>
            </a:r>
          </a:p>
          <a:p>
            <a:pPr marL="342900" lvl="0" indent="-342900">
              <a:buFont typeface="+mj-lt"/>
              <a:buAutoNum type="arabicPeriod"/>
            </a:pPr>
            <a:endParaRPr lang="en-US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b="1" dirty="0" smtClean="0"/>
              <a:t>Display all the employees who are earning more than any of the manager(JOB)</a:t>
            </a:r>
          </a:p>
          <a:p>
            <a:pPr marL="342900" lvl="0" indent="-342900">
              <a:buFont typeface="+mj-lt"/>
              <a:buAutoNum type="arabicPeriod"/>
            </a:pPr>
            <a:endParaRPr lang="en-US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b="1" dirty="0" smtClean="0"/>
              <a:t>Select </a:t>
            </a:r>
            <a:r>
              <a:rPr lang="en-US" b="1" dirty="0" err="1" smtClean="0"/>
              <a:t>empno</a:t>
            </a:r>
            <a:r>
              <a:rPr lang="en-US" b="1" dirty="0" smtClean="0"/>
              <a:t>, job and salary of all the analyst who are earning MORE THAN any of the manager(JOB)</a:t>
            </a:r>
          </a:p>
          <a:p>
            <a:pPr marL="342900" lvl="0" indent="-342900">
              <a:buFont typeface="+mj-lt"/>
              <a:buAutoNum type="arabicPeriod"/>
            </a:pPr>
            <a:endParaRPr lang="en-US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b="1" dirty="0" smtClean="0"/>
              <a:t>Select the department name and location of all the employees working for </a:t>
            </a:r>
            <a:r>
              <a:rPr lang="en-US" b="1" dirty="0" err="1" smtClean="0"/>
              <a:t>clark</a:t>
            </a:r>
            <a:r>
              <a:rPr lang="en-US" b="1" dirty="0" smtClean="0"/>
              <a:t>.</a:t>
            </a:r>
          </a:p>
          <a:p>
            <a:pPr marL="342900" lvl="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Select all the employees working for </a:t>
            </a:r>
            <a:r>
              <a:rPr lang="en-US" b="1" dirty="0" err="1" smtClean="0"/>
              <a:t>dallas</a:t>
            </a: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Display all the employees whose salary is greater than </a:t>
            </a:r>
            <a:r>
              <a:rPr lang="en-US" b="1" dirty="0" err="1" smtClean="0"/>
              <a:t>avg</a:t>
            </a:r>
            <a:r>
              <a:rPr lang="en-US" b="1" dirty="0" smtClean="0"/>
              <a:t> </a:t>
            </a:r>
            <a:r>
              <a:rPr lang="en-US" b="1" dirty="0" err="1" smtClean="0"/>
              <a:t>sal</a:t>
            </a:r>
            <a:r>
              <a:rPr lang="en-US" b="1" dirty="0" smtClean="0"/>
              <a:t> of department 20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Display all the employees who gets maximum salary.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Display first employee record based on </a:t>
            </a:r>
            <a:r>
              <a:rPr lang="en-US" b="1" dirty="0" err="1" smtClean="0"/>
              <a:t>hiredate</a:t>
            </a:r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8618" y="152400"/>
            <a:ext cx="18501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JOINS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927" y="1075730"/>
            <a:ext cx="8153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Joins </a:t>
            </a:r>
            <a:r>
              <a:rPr lang="en-US" sz="2400" dirty="0" smtClean="0"/>
              <a:t>are used when we need to fetch the data from multiple tables.</a:t>
            </a:r>
          </a:p>
          <a:p>
            <a:r>
              <a:rPr lang="en-US" sz="2400" b="1" u="sng" dirty="0" smtClean="0">
                <a:solidFill>
                  <a:srgbClr val="00B0F0"/>
                </a:solidFill>
              </a:rPr>
              <a:t>Types of JOIN(s)</a:t>
            </a:r>
          </a:p>
          <a:p>
            <a:endParaRPr lang="en-US" sz="2400" dirty="0" smtClean="0"/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2400" dirty="0" smtClean="0"/>
              <a:t>Cartesian Join (product)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2400" dirty="0" smtClean="0"/>
              <a:t>Inner (</a:t>
            </a:r>
            <a:r>
              <a:rPr lang="en-US" sz="2400" dirty="0" err="1" smtClean="0"/>
              <a:t>Equi</a:t>
            </a:r>
            <a:r>
              <a:rPr lang="en-US" sz="2400" dirty="0" smtClean="0"/>
              <a:t>) Join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2400" dirty="0" smtClean="0"/>
              <a:t>Outer Join  - Left Outer Join, Right Outer Join, Full Outer Join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2400" dirty="0" smtClean="0"/>
              <a:t>Self Join</a:t>
            </a:r>
          </a:p>
          <a:p>
            <a:endParaRPr lang="en-US" sz="2400" dirty="0" smtClean="0"/>
          </a:p>
          <a:p>
            <a:r>
              <a:rPr lang="en-US" sz="2400" b="1" u="sng" dirty="0" smtClean="0">
                <a:solidFill>
                  <a:srgbClr val="00B0F0"/>
                </a:solidFill>
              </a:rPr>
              <a:t>CARTESIAN JOIN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It is based on Cartesian product theory. </a:t>
            </a:r>
          </a:p>
          <a:p>
            <a:r>
              <a:rPr lang="en-US" sz="2400" dirty="0" smtClean="0"/>
              <a:t>Ex:</a:t>
            </a:r>
          </a:p>
          <a:p>
            <a:r>
              <a:rPr lang="en-US" sz="2400" b="1" dirty="0" smtClean="0"/>
              <a:t>Display employee name along with the department name</a:t>
            </a:r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457200"/>
            <a:ext cx="8077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00B0F0"/>
                </a:solidFill>
              </a:rPr>
              <a:t>INNER </a:t>
            </a:r>
            <a:r>
              <a:rPr lang="en-US" sz="2400" b="1" u="sng" dirty="0" smtClean="0">
                <a:solidFill>
                  <a:srgbClr val="00B0F0"/>
                </a:solidFill>
              </a:rPr>
              <a:t>JOIN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Inner join are also called as </a:t>
            </a:r>
            <a:r>
              <a:rPr lang="en-US" sz="2400" b="1" dirty="0"/>
              <a:t>equijoins</a:t>
            </a:r>
            <a:r>
              <a:rPr lang="en-US" sz="2400" dirty="0"/>
              <a:t>. </a:t>
            </a:r>
            <a:endParaRPr lang="en-US" sz="2400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They return the matching records between the tables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In the real time scenarios, this is the most frequently used Join. </a:t>
            </a:r>
          </a:p>
          <a:p>
            <a:endParaRPr lang="en-US" sz="2400" dirty="0"/>
          </a:p>
          <a:p>
            <a:r>
              <a:rPr lang="en-US" sz="2400" b="1" dirty="0"/>
              <a:t>Display employee name along with the department </a:t>
            </a:r>
            <a:r>
              <a:rPr lang="en-US" sz="2400" b="1" dirty="0" smtClean="0"/>
              <a:t>name</a:t>
            </a:r>
          </a:p>
          <a:p>
            <a:endParaRPr lang="en-US" sz="2400" b="1" dirty="0"/>
          </a:p>
          <a:p>
            <a:r>
              <a:rPr lang="en-US" sz="2400" b="1" dirty="0"/>
              <a:t>Note</a:t>
            </a:r>
            <a:r>
              <a:rPr lang="en-US" sz="2400" b="1" dirty="0" smtClean="0"/>
              <a:t>: </a:t>
            </a:r>
            <a:r>
              <a:rPr lang="en-US" sz="2400" dirty="0" smtClean="0"/>
              <a:t>JOIN </a:t>
            </a:r>
            <a:r>
              <a:rPr lang="en-US" sz="2400" dirty="0"/>
              <a:t>condition is mandatory for removing the Cartesian output. </a:t>
            </a:r>
          </a:p>
        </p:txBody>
      </p:sp>
    </p:spTree>
    <p:extLst>
      <p:ext uri="{BB962C8B-B14F-4D97-AF65-F5344CB8AC3E}">
        <p14:creationId xmlns:p14="http://schemas.microsoft.com/office/powerpoint/2010/main" val="357813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85800"/>
            <a:ext cx="8077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00B0F0"/>
                </a:solidFill>
              </a:rPr>
              <a:t>ANSI style JOINS</a:t>
            </a:r>
            <a:r>
              <a:rPr lang="en-US" sz="3200" dirty="0" smtClean="0">
                <a:solidFill>
                  <a:srgbClr val="00B0F0"/>
                </a:solidFill>
              </a:rPr>
              <a:t> </a:t>
            </a:r>
          </a:p>
          <a:p>
            <a:endParaRPr lang="en-US" sz="2400" dirty="0" smtClean="0"/>
          </a:p>
          <a:p>
            <a:r>
              <a:rPr lang="en-US" sz="2400" dirty="0" smtClean="0"/>
              <a:t>This was introduced from Oracle 9i. </a:t>
            </a:r>
          </a:p>
          <a:p>
            <a:r>
              <a:rPr lang="en-US" sz="2400" dirty="0" smtClean="0"/>
              <a:t>It is another way of writing inner joins with a few modifications. </a:t>
            </a:r>
          </a:p>
          <a:p>
            <a:r>
              <a:rPr lang="en-US" sz="2400" dirty="0" smtClean="0"/>
              <a:t> </a:t>
            </a:r>
          </a:p>
          <a:p>
            <a:pPr lvl="0"/>
            <a:r>
              <a:rPr lang="en-US" sz="2400" dirty="0" smtClean="0"/>
              <a:t>,(comma) has been replaced by the word ‘join’</a:t>
            </a:r>
          </a:p>
          <a:p>
            <a:pPr lvl="0"/>
            <a:r>
              <a:rPr lang="en-US" sz="2400" dirty="0" smtClean="0"/>
              <a:t>where’ has been replaced with ‘on’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1673"/>
            <a:ext cx="7772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00B0F0"/>
                </a:solidFill>
              </a:rPr>
              <a:t>OUTER JOIN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/>
              <a:t>It returns both matching and non-matching records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Outer join = inner join + non-matching records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Non-matching records means data present in one table, but absent in another table w.r.to common columns. </a:t>
            </a:r>
          </a:p>
          <a:p>
            <a:endParaRPr lang="en-US" sz="2400" dirty="0"/>
          </a:p>
          <a:p>
            <a:r>
              <a:rPr lang="en-US" sz="2400" b="1" dirty="0"/>
              <a:t>For ex,</a:t>
            </a:r>
            <a:r>
              <a:rPr lang="en-US" sz="2400" dirty="0"/>
              <a:t> 40 is there in </a:t>
            </a:r>
            <a:r>
              <a:rPr lang="en-US" sz="2400" dirty="0" err="1"/>
              <a:t>deptno</a:t>
            </a:r>
            <a:r>
              <a:rPr lang="en-US" sz="2400" dirty="0"/>
              <a:t> of </a:t>
            </a:r>
            <a:r>
              <a:rPr lang="en-US" sz="2400" dirty="0" err="1"/>
              <a:t>dept</a:t>
            </a:r>
            <a:r>
              <a:rPr lang="en-US" sz="2400" dirty="0"/>
              <a:t> table, but not there in </a:t>
            </a:r>
            <a:r>
              <a:rPr lang="en-US" sz="2400" dirty="0" err="1"/>
              <a:t>deptno</a:t>
            </a:r>
            <a:r>
              <a:rPr lang="en-US" sz="2400" dirty="0"/>
              <a:t> of </a:t>
            </a:r>
            <a:r>
              <a:rPr lang="en-US" sz="2400" dirty="0" err="1"/>
              <a:t>emp</a:t>
            </a:r>
            <a:r>
              <a:rPr lang="en-US" sz="2400" dirty="0"/>
              <a:t> table. </a:t>
            </a:r>
          </a:p>
        </p:txBody>
      </p:sp>
    </p:spTree>
    <p:extLst>
      <p:ext uri="{BB962C8B-B14F-4D97-AF65-F5344CB8AC3E}">
        <p14:creationId xmlns:p14="http://schemas.microsoft.com/office/powerpoint/2010/main" val="328294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66678"/>
            <a:ext cx="7696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NULL</a:t>
            </a:r>
            <a:endParaRPr lang="en-US" sz="2400" dirty="0"/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2400" dirty="0"/>
              <a:t>NULL is nothing, it is neither zero nor blank space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2400" dirty="0"/>
              <a:t>It will not occupy any space in the memory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2400" dirty="0"/>
              <a:t>Two NULLS are never same in Oracle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2400" dirty="0"/>
              <a:t>NULL represents unknown value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2400" dirty="0"/>
              <a:t>Any arithmetic operation we perform on NULL will result in NULL itself. </a:t>
            </a:r>
            <a:r>
              <a:rPr lang="en-US" sz="2400" b="1" dirty="0"/>
              <a:t>For ex, </a:t>
            </a:r>
            <a:r>
              <a:rPr lang="en-US" sz="2400" dirty="0"/>
              <a:t>100000 + NULL = NULL ; </a:t>
            </a:r>
            <a:endParaRPr lang="en-US" sz="2400" dirty="0" smtClean="0"/>
          </a:p>
          <a:p>
            <a:pPr lvl="0"/>
            <a:r>
              <a:rPr lang="en-US" sz="2400" dirty="0" smtClean="0"/>
              <a:t>100000 </a:t>
            </a:r>
            <a:r>
              <a:rPr lang="en-US" sz="2400" dirty="0"/>
              <a:t>* NULL = NULL</a:t>
            </a:r>
          </a:p>
        </p:txBody>
      </p:sp>
    </p:spTree>
    <p:extLst>
      <p:ext uri="{BB962C8B-B14F-4D97-AF65-F5344CB8AC3E}">
        <p14:creationId xmlns:p14="http://schemas.microsoft.com/office/powerpoint/2010/main" val="120909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610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b="1" dirty="0" smtClean="0"/>
              <a:t>Display employee name and his department name for the employees whose name starts with ‘S’</a:t>
            </a:r>
          </a:p>
          <a:p>
            <a:pPr marL="342900" indent="-342900">
              <a:buAutoNum type="arabicParenR"/>
            </a:pPr>
            <a:endParaRPr lang="en-US" sz="2400" b="1" dirty="0" smtClean="0"/>
          </a:p>
          <a:p>
            <a:pPr marL="342900" indent="-342900">
              <a:buFontTx/>
              <a:buAutoNum type="arabicParenR"/>
            </a:pPr>
            <a:r>
              <a:rPr lang="en-US" sz="2400" b="1" dirty="0" smtClean="0"/>
              <a:t> Display employee name and his department name who is earning 1</a:t>
            </a:r>
            <a:r>
              <a:rPr lang="en-US" sz="2400" b="1" baseline="30000" dirty="0" smtClean="0"/>
              <a:t>st</a:t>
            </a:r>
            <a:r>
              <a:rPr lang="en-US" sz="2400" b="1" dirty="0" smtClean="0"/>
              <a:t> maximum salary</a:t>
            </a:r>
          </a:p>
          <a:p>
            <a:pPr marL="342900" indent="-342900">
              <a:buFontTx/>
              <a:buAutoNum type="arabicParenR"/>
            </a:pPr>
            <a:endParaRPr lang="en-US" sz="2400" b="1" dirty="0" smtClean="0"/>
          </a:p>
          <a:p>
            <a:pPr marL="342900" indent="-342900">
              <a:buFontTx/>
              <a:buAutoNum type="arabicParenR"/>
            </a:pPr>
            <a:r>
              <a:rPr lang="en-US" sz="2400" b="1" dirty="0" smtClean="0"/>
              <a:t>Display employee name and his department name of all the employees who Working for ‘Research’</a:t>
            </a:r>
          </a:p>
          <a:p>
            <a:endParaRPr lang="en-US" sz="2400" dirty="0" smtClean="0">
              <a:solidFill>
                <a:srgbClr val="00B0F0"/>
              </a:solidFill>
            </a:endParaRPr>
          </a:p>
          <a:p>
            <a:r>
              <a:rPr lang="en-US" sz="2400" b="1" dirty="0" smtClean="0">
                <a:solidFill>
                  <a:srgbClr val="00B0F0"/>
                </a:solidFill>
              </a:rPr>
              <a:t>SELF JOIN</a:t>
            </a:r>
            <a:endParaRPr lang="en-US" sz="2400" dirty="0" smtClean="0"/>
          </a:p>
          <a:p>
            <a:r>
              <a:rPr lang="en-US" sz="2400" dirty="0" smtClean="0"/>
              <a:t>Joining a table to itself is called self join</a:t>
            </a:r>
          </a:p>
          <a:p>
            <a:endParaRPr lang="en-US" sz="2400" dirty="0" smtClean="0"/>
          </a:p>
          <a:p>
            <a:pPr marL="342900" indent="-342900">
              <a:buAutoNum type="arabicParenR"/>
            </a:pPr>
            <a:r>
              <a:rPr lang="en-US" sz="2400" b="1" dirty="0" smtClean="0"/>
              <a:t>Display employee name along with their manager name</a:t>
            </a:r>
          </a:p>
          <a:p>
            <a:pPr marL="342900" indent="-342900">
              <a:buAutoNum type="arabicParenR"/>
            </a:pPr>
            <a:endParaRPr lang="en-US" sz="2400" b="1" dirty="0" smtClean="0"/>
          </a:p>
          <a:p>
            <a:pPr marL="342900" indent="-342900">
              <a:buFontTx/>
              <a:buAutoNum type="arabicParenR"/>
            </a:pPr>
            <a:r>
              <a:rPr lang="en-US" sz="2400" b="1" dirty="0" smtClean="0"/>
              <a:t>Display the employees who are getting the same salary</a:t>
            </a:r>
            <a:endParaRPr lang="en-US" sz="2400" dirty="0" smtClean="0"/>
          </a:p>
          <a:p>
            <a:pPr marL="342900" indent="-342900">
              <a:buAutoNum type="arabicParenR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Equijoin: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Display </a:t>
            </a:r>
            <a:r>
              <a:rPr lang="en-US" sz="2400" dirty="0" err="1" smtClean="0"/>
              <a:t>ename,JOB,dname,loc</a:t>
            </a:r>
            <a:r>
              <a:rPr lang="en-US" sz="2400" dirty="0" smtClean="0"/>
              <a:t> of all the managers and clerks who work in </a:t>
            </a:r>
            <a:r>
              <a:rPr lang="en-US" sz="2400" smtClean="0"/>
              <a:t>accounts and SALES </a:t>
            </a:r>
            <a:r>
              <a:rPr lang="en-US" sz="2400" dirty="0" smtClean="0"/>
              <a:t>departments.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Display </a:t>
            </a:r>
            <a:r>
              <a:rPr lang="en-US" sz="2400" dirty="0" err="1" smtClean="0"/>
              <a:t>ename,sal,dname</a:t>
            </a:r>
            <a:r>
              <a:rPr lang="en-US" sz="2400" dirty="0" smtClean="0"/>
              <a:t> of all the salesman who are not located at DALLAS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Select </a:t>
            </a:r>
            <a:r>
              <a:rPr lang="en-US" sz="2400" dirty="0" err="1" smtClean="0"/>
              <a:t>ename</a:t>
            </a:r>
            <a:r>
              <a:rPr lang="en-US" sz="2400" dirty="0" smtClean="0"/>
              <a:t> and location all the employees who work in DALLAS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lvl="0" indent="-342900">
              <a:buFontTx/>
              <a:buAutoNum type="arabicPeriod"/>
            </a:pPr>
            <a:r>
              <a:rPr lang="en-US" sz="2400" dirty="0"/>
              <a:t>SELECT </a:t>
            </a:r>
            <a:r>
              <a:rPr lang="en-US" sz="2400" dirty="0" smtClean="0"/>
              <a:t>ENAME,DEPARTMET </a:t>
            </a:r>
            <a:r>
              <a:rPr lang="en-US" sz="2400" dirty="0"/>
              <a:t>NAME AND LOCATION OF ALL THE EMPLOYEES WHO ARE WORKING FOR CLARK</a:t>
            </a:r>
            <a:r>
              <a:rPr lang="en-US" sz="2400" dirty="0" smtClean="0"/>
              <a:t>.</a:t>
            </a:r>
          </a:p>
          <a:p>
            <a:pPr marL="342900" lvl="0" indent="-342900">
              <a:buFontTx/>
              <a:buAutoNum type="arabicPeriod"/>
            </a:pPr>
            <a:endParaRPr lang="en-US" sz="2400" dirty="0" smtClean="0"/>
          </a:p>
          <a:p>
            <a:pPr marL="342900" indent="-342900">
              <a:buFontTx/>
              <a:buAutoNum type="arabicPeriod"/>
            </a:pPr>
            <a:r>
              <a:rPr lang="en-US" sz="2400" dirty="0"/>
              <a:t>SELECT THE </a:t>
            </a:r>
            <a:r>
              <a:rPr lang="en-US" sz="2400" dirty="0" smtClean="0"/>
              <a:t>ENAME,JOB,DEPARTMENTAL </a:t>
            </a:r>
            <a:r>
              <a:rPr lang="en-US" sz="2400" dirty="0"/>
              <a:t>INFORMATION FOR ALL THE ACTUAL </a:t>
            </a:r>
            <a:r>
              <a:rPr lang="en-US" sz="2400" dirty="0" smtClean="0"/>
              <a:t>MANAGERS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30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SELF JOIN:</a:t>
            </a:r>
          </a:p>
          <a:p>
            <a:endParaRPr lang="en-US" sz="2400" b="1" dirty="0" smtClean="0"/>
          </a:p>
          <a:p>
            <a:pPr marL="342900" indent="-342900">
              <a:buAutoNum type="arabicPeriod"/>
            </a:pPr>
            <a:r>
              <a:rPr lang="en-US" sz="2400" b="1" dirty="0" smtClean="0"/>
              <a:t>Get all the employees who work in the same department as of </a:t>
            </a:r>
            <a:r>
              <a:rPr lang="en-US" sz="2400" b="1" dirty="0" err="1" smtClean="0"/>
              <a:t>scott</a:t>
            </a:r>
            <a:endParaRPr lang="en-US" sz="2400" b="1" dirty="0" smtClean="0"/>
          </a:p>
          <a:p>
            <a:pPr marL="342900" indent="-342900"/>
            <a:r>
              <a:rPr lang="en-US" sz="2400" dirty="0" smtClean="0"/>
              <a:t> </a:t>
            </a:r>
          </a:p>
          <a:p>
            <a:pPr marL="342900" indent="-342900"/>
            <a:r>
              <a:rPr lang="en-US" sz="2400" b="1" dirty="0" smtClean="0"/>
              <a:t>2.  List all the employees earning more than there manager</a:t>
            </a:r>
          </a:p>
          <a:p>
            <a:endParaRPr lang="en-US" sz="2400" dirty="0"/>
          </a:p>
          <a:p>
            <a:r>
              <a:rPr lang="en-US" sz="2400" b="1" dirty="0" smtClean="0"/>
              <a:t>3. Select all the employees who are earning same as ‘SMITH’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84582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Correlated </a:t>
            </a:r>
            <a:r>
              <a:rPr lang="en-US" sz="3200" b="1" u="sng" dirty="0" err="1" smtClean="0"/>
              <a:t>SubQueries</a:t>
            </a:r>
            <a:r>
              <a:rPr lang="en-US" sz="3200" b="1" dirty="0" smtClean="0"/>
              <a:t> :</a:t>
            </a:r>
            <a:endParaRPr lang="en-US" sz="3200" dirty="0" smtClean="0"/>
          </a:p>
          <a:p>
            <a:r>
              <a:rPr lang="en-US" dirty="0" smtClean="0"/>
              <a:t> 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They are special type of sub – queries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Here, both outer &amp; inner queries are inter-dependent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For each &amp; every record of outer query, the entire inner query will be executed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They work on the principles of both </a:t>
            </a:r>
            <a:r>
              <a:rPr lang="en-US" sz="2400" b="1" dirty="0" smtClean="0"/>
              <a:t>sub – queries &amp; JOIN(s)</a:t>
            </a:r>
            <a:r>
              <a:rPr lang="en-US" sz="2400" dirty="0" smtClean="0"/>
              <a:t>.</a:t>
            </a:r>
          </a:p>
          <a:p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7981" y="381000"/>
            <a:ext cx="804949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These sub queries use 2 operators either </a:t>
            </a:r>
            <a:r>
              <a:rPr lang="en-US" sz="2400" b="1" dirty="0"/>
              <a:t>exists</a:t>
            </a:r>
            <a:r>
              <a:rPr lang="en-US" sz="2400" dirty="0"/>
              <a:t> or </a:t>
            </a:r>
            <a:r>
              <a:rPr lang="en-US" sz="2400" b="1" dirty="0"/>
              <a:t>not </a:t>
            </a:r>
            <a:r>
              <a:rPr lang="en-US" sz="2400" b="1" dirty="0" smtClean="0"/>
              <a:t>exists</a:t>
            </a:r>
          </a:p>
          <a:p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EXISTS</a:t>
            </a:r>
            <a:r>
              <a:rPr lang="en-US" sz="2400" dirty="0" smtClean="0"/>
              <a:t> </a:t>
            </a:r>
            <a:r>
              <a:rPr lang="en-US" sz="2400" dirty="0"/>
              <a:t>it returns true if a sub query </a:t>
            </a:r>
            <a:r>
              <a:rPr lang="en-US" sz="2400" dirty="0" smtClean="0"/>
              <a:t>fetches </a:t>
            </a:r>
            <a:r>
              <a:rPr lang="en-US" sz="2400" dirty="0"/>
              <a:t>at least one value. if it returns true then outer query will display the result.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NOT EXISTS </a:t>
            </a:r>
            <a:r>
              <a:rPr lang="en-US" sz="2400" dirty="0" smtClean="0"/>
              <a:t>it </a:t>
            </a:r>
            <a:r>
              <a:rPr lang="en-US" sz="2400" dirty="0"/>
              <a:t>returns true if a sub query fetches no values at all.</a:t>
            </a:r>
          </a:p>
          <a:p>
            <a:r>
              <a:rPr lang="en-US" sz="2400" dirty="0" smtClean="0"/>
              <a:t>     If it returns </a:t>
            </a:r>
            <a:r>
              <a:rPr lang="en-US" sz="2400" dirty="0"/>
              <a:t>true then outer query will display the result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dirty="0" smtClean="0"/>
              <a:t>1, Display </a:t>
            </a:r>
            <a:r>
              <a:rPr lang="en-US" sz="2400" b="1" dirty="0"/>
              <a:t>department details which having at least one employee with in it?</a:t>
            </a:r>
          </a:p>
          <a:p>
            <a:endParaRPr lang="en-US" sz="2400" b="1" dirty="0"/>
          </a:p>
          <a:p>
            <a:r>
              <a:rPr lang="en-US" sz="2400" b="1" dirty="0" smtClean="0"/>
              <a:t>2, Display </a:t>
            </a:r>
            <a:r>
              <a:rPr lang="en-US" sz="2400" b="1" dirty="0"/>
              <a:t>department details which not  having at least one employee with in it?</a:t>
            </a:r>
          </a:p>
        </p:txBody>
      </p:sp>
    </p:spTree>
    <p:extLst>
      <p:ext uri="{BB962C8B-B14F-4D97-AF65-F5344CB8AC3E}">
        <p14:creationId xmlns:p14="http://schemas.microsoft.com/office/powerpoint/2010/main" val="2033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229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For ex, </a:t>
            </a:r>
            <a:r>
              <a:rPr lang="en-US" sz="2400" b="1" u="sng" dirty="0"/>
              <a:t>Display the employee who is earning the highest salary</a:t>
            </a:r>
          </a:p>
          <a:p>
            <a:r>
              <a:rPr lang="en-US" sz="2400" dirty="0"/>
              <a:t>SQL&gt; select * from </a:t>
            </a:r>
            <a:r>
              <a:rPr lang="en-US" sz="2400" dirty="0" err="1"/>
              <a:t>emp</a:t>
            </a:r>
            <a:r>
              <a:rPr lang="en-US" sz="2400" dirty="0"/>
              <a:t> A</a:t>
            </a:r>
          </a:p>
          <a:p>
            <a:r>
              <a:rPr lang="en-US" sz="2400" dirty="0"/>
              <a:t>  2  where 0=(Select count(distinct(</a:t>
            </a:r>
            <a:r>
              <a:rPr lang="en-US" sz="2400" dirty="0" err="1"/>
              <a:t>B.sal</a:t>
            </a:r>
            <a:r>
              <a:rPr lang="en-US" sz="2400" dirty="0"/>
              <a:t>)) </a:t>
            </a:r>
          </a:p>
          <a:p>
            <a:r>
              <a:rPr lang="en-US" sz="2400" dirty="0"/>
              <a:t>		from </a:t>
            </a:r>
            <a:r>
              <a:rPr lang="en-US" sz="2400" dirty="0" err="1"/>
              <a:t>emp</a:t>
            </a:r>
            <a:r>
              <a:rPr lang="en-US" sz="2400" dirty="0"/>
              <a:t> B where </a:t>
            </a:r>
            <a:r>
              <a:rPr lang="en-US" sz="2400" dirty="0" err="1"/>
              <a:t>A.Sal</a:t>
            </a:r>
            <a:r>
              <a:rPr lang="en-US" sz="2400" dirty="0"/>
              <a:t>&lt;</a:t>
            </a:r>
            <a:r>
              <a:rPr lang="en-US" sz="2400" dirty="0" err="1"/>
              <a:t>B.Sal</a:t>
            </a:r>
            <a:r>
              <a:rPr lang="en-US" sz="2400" dirty="0" smtClean="0"/>
              <a:t>);</a:t>
            </a:r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1) Display the least salary from the employee table.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2) Display top 3 person’s salaries from the employee table.</a:t>
            </a:r>
          </a:p>
          <a:p>
            <a:r>
              <a:rPr lang="en-US" sz="2400" b="1" dirty="0" smtClean="0"/>
              <a:t> </a:t>
            </a:r>
            <a:endParaRPr lang="en-US" sz="2400" dirty="0" smtClean="0"/>
          </a:p>
          <a:p>
            <a:r>
              <a:rPr lang="en-US" sz="2400" b="1" dirty="0" smtClean="0"/>
              <a:t>3) Write a query to display bottom 3 salaries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4) Display 1</a:t>
            </a:r>
            <a:r>
              <a:rPr lang="en-US" sz="2400" b="1" baseline="30000" dirty="0" smtClean="0"/>
              <a:t>st</a:t>
            </a:r>
            <a:r>
              <a:rPr lang="en-US" sz="2400" b="1" dirty="0" smtClean="0"/>
              <a:t> and 4</a:t>
            </a:r>
            <a:r>
              <a:rPr lang="en-US" sz="2400" b="1" baseline="30000" dirty="0" smtClean="0"/>
              <a:t>th</a:t>
            </a:r>
            <a:r>
              <a:rPr lang="en-US" sz="2400" b="1" dirty="0" smtClean="0"/>
              <a:t> maximum salary</a:t>
            </a:r>
          </a:p>
          <a:p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1000"/>
            <a:ext cx="7924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 smtClean="0">
                <a:solidFill>
                  <a:srgbClr val="0070C0"/>
                </a:solidFill>
              </a:rPr>
              <a:t>DDL – Data Definition Language</a:t>
            </a:r>
          </a:p>
          <a:p>
            <a:pPr lvl="0"/>
            <a:r>
              <a:rPr lang="en-US" sz="2000" b="1" dirty="0" smtClean="0"/>
              <a:t> </a:t>
            </a:r>
            <a:r>
              <a:rPr lang="en-US" sz="2000" dirty="0" smtClean="0"/>
              <a:t>The various commands in DDL are :- </a:t>
            </a:r>
            <a:r>
              <a:rPr lang="en-US" sz="2000" b="1" dirty="0" smtClean="0"/>
              <a:t>Create, Drop, Truncate, Alter, Rename</a:t>
            </a:r>
            <a:endParaRPr lang="en-US" sz="2000" dirty="0" smtClean="0"/>
          </a:p>
          <a:p>
            <a:r>
              <a:rPr lang="en-US" sz="2000" b="1" u="sng" dirty="0" smtClean="0"/>
              <a:t>CREATE</a:t>
            </a:r>
            <a:r>
              <a:rPr lang="en-US" sz="2000" dirty="0" smtClean="0"/>
              <a:t> – It creates the table. </a:t>
            </a:r>
          </a:p>
          <a:p>
            <a:r>
              <a:rPr lang="en-US" sz="2000" dirty="0" smtClean="0"/>
              <a:t>Before we study the </a:t>
            </a:r>
            <a:r>
              <a:rPr lang="en-US" sz="2000" b="1" dirty="0" smtClean="0"/>
              <a:t>Create</a:t>
            </a:r>
            <a:r>
              <a:rPr lang="en-US" sz="2000" dirty="0" smtClean="0"/>
              <a:t> command, let us first study the some of the basic </a:t>
            </a:r>
            <a:r>
              <a:rPr lang="en-US" sz="2000" b="1" dirty="0" smtClean="0"/>
              <a:t>data types</a:t>
            </a:r>
            <a:r>
              <a:rPr lang="en-US" sz="2000" dirty="0" smtClean="0"/>
              <a:t> we use in SQL.</a:t>
            </a:r>
          </a:p>
          <a:p>
            <a:r>
              <a:rPr lang="en-US" sz="2000" b="1" dirty="0" smtClean="0"/>
              <a:t>1) CHAR</a:t>
            </a:r>
            <a:r>
              <a:rPr lang="en-US" sz="2000" dirty="0" smtClean="0"/>
              <a:t> :-</a:t>
            </a:r>
          </a:p>
          <a:p>
            <a:r>
              <a:rPr lang="en-US" sz="2000" dirty="0" smtClean="0"/>
              <a:t>It stores the fixed length character data. </a:t>
            </a:r>
          </a:p>
          <a:p>
            <a:r>
              <a:rPr lang="en-US" sz="2000" dirty="0" smtClean="0"/>
              <a:t>It can store the alphanumeric data (</a:t>
            </a:r>
            <a:r>
              <a:rPr lang="en-US" sz="2000" dirty="0" err="1" smtClean="0"/>
              <a:t>i.e</a:t>
            </a:r>
            <a:r>
              <a:rPr lang="en-US" sz="2000" dirty="0" smtClean="0"/>
              <a:t>, numbers and characters). 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b="1" dirty="0" smtClean="0"/>
              <a:t>2) VARCHAR</a:t>
            </a:r>
            <a:endParaRPr lang="en-US" sz="2000" dirty="0" smtClean="0"/>
          </a:p>
          <a:p>
            <a:r>
              <a:rPr lang="en-US" sz="2000" dirty="0" smtClean="0"/>
              <a:t>It stores the variable length character data</a:t>
            </a:r>
          </a:p>
          <a:p>
            <a:r>
              <a:rPr lang="en-US" sz="2000" dirty="0" smtClean="0"/>
              <a:t>It can store alphanumeric data. </a:t>
            </a:r>
          </a:p>
          <a:p>
            <a:pPr lvl="0"/>
            <a:endParaRPr lang="en-US" sz="2000" dirty="0" smtClean="0"/>
          </a:p>
          <a:p>
            <a:r>
              <a:rPr lang="en-US" sz="2000" b="1" dirty="0" smtClean="0"/>
              <a:t>Another difference is</a:t>
            </a:r>
            <a:r>
              <a:rPr lang="en-US" sz="2000" dirty="0" smtClean="0"/>
              <a:t> : -</a:t>
            </a:r>
          </a:p>
          <a:p>
            <a:r>
              <a:rPr lang="en-US" sz="2000" dirty="0" smtClean="0"/>
              <a:t>In </a:t>
            </a:r>
            <a:r>
              <a:rPr lang="en-US" sz="2000" b="1" dirty="0" smtClean="0"/>
              <a:t>char</a:t>
            </a:r>
            <a:r>
              <a:rPr lang="en-US" sz="2000" dirty="0" smtClean="0"/>
              <a:t>, maximum value we can store is 2000 characters</a:t>
            </a:r>
          </a:p>
          <a:p>
            <a:r>
              <a:rPr lang="en-US" sz="2000" dirty="0" smtClean="0"/>
              <a:t>In </a:t>
            </a:r>
            <a:r>
              <a:rPr lang="en-US" sz="2000" b="1" dirty="0" err="1" smtClean="0"/>
              <a:t>varchar</a:t>
            </a:r>
            <a:r>
              <a:rPr lang="en-US" sz="2000" dirty="0" smtClean="0"/>
              <a:t>, maximum value we can store is 4000 characters.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001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3) NUMBER</a:t>
            </a:r>
            <a:endParaRPr lang="en-US" sz="2000" dirty="0" smtClean="0"/>
          </a:p>
          <a:p>
            <a:r>
              <a:rPr lang="en-US" sz="2000" dirty="0" smtClean="0"/>
              <a:t>- it stores numeric data. </a:t>
            </a:r>
          </a:p>
          <a:p>
            <a:r>
              <a:rPr lang="en-US" sz="2000" b="1" dirty="0" smtClean="0"/>
              <a:t>For ex – 1) </a:t>
            </a:r>
            <a:r>
              <a:rPr lang="en-US" sz="2000" b="1" dirty="0" err="1" smtClean="0"/>
              <a:t>sal</a:t>
            </a:r>
            <a:r>
              <a:rPr lang="en-US" sz="2000" b="1" dirty="0" smtClean="0"/>
              <a:t> number(4) ;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	Here the maximum possible value is 9999. 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	</a:t>
            </a:r>
            <a:r>
              <a:rPr lang="en-US" sz="2000" b="1" dirty="0" smtClean="0"/>
              <a:t>2) </a:t>
            </a:r>
            <a:r>
              <a:rPr lang="en-US" sz="2000" b="1" dirty="0" err="1" smtClean="0"/>
              <a:t>sal</a:t>
            </a:r>
            <a:r>
              <a:rPr lang="en-US" sz="2000" b="1" dirty="0" smtClean="0"/>
              <a:t> number (6, 2)</a:t>
            </a:r>
            <a:r>
              <a:rPr lang="en-US" sz="2000" dirty="0" smtClean="0"/>
              <a:t> </a:t>
            </a:r>
            <a:r>
              <a:rPr lang="en-US" sz="2000" b="1" dirty="0" smtClean="0"/>
              <a:t>;</a:t>
            </a:r>
            <a:endParaRPr lang="en-US" sz="2000" dirty="0" smtClean="0"/>
          </a:p>
          <a:p>
            <a:r>
              <a:rPr lang="en-US" sz="2000" dirty="0" smtClean="0"/>
              <a:t>	Here, 2 – scale (total number of decimal places)</a:t>
            </a:r>
          </a:p>
          <a:p>
            <a:r>
              <a:rPr lang="en-US" sz="2000" dirty="0" smtClean="0"/>
              <a:t>	           6 – precision (total number of digits including decimal places)</a:t>
            </a:r>
          </a:p>
          <a:p>
            <a:r>
              <a:rPr lang="en-US" sz="2000" dirty="0" smtClean="0"/>
              <a:t>	Maximum value is 9999.99</a:t>
            </a:r>
          </a:p>
          <a:p>
            <a:r>
              <a:rPr lang="en-US" sz="2000" dirty="0" smtClean="0"/>
              <a:t>	</a:t>
            </a:r>
            <a:r>
              <a:rPr lang="en-US" sz="2000" b="1" dirty="0" err="1" smtClean="0"/>
              <a:t>sal</a:t>
            </a:r>
            <a:r>
              <a:rPr lang="en-US" sz="2000" b="1" dirty="0" smtClean="0"/>
              <a:t> number (4, 3) ;</a:t>
            </a:r>
            <a:endParaRPr lang="en-US" sz="2000" dirty="0" smtClean="0"/>
          </a:p>
          <a:p>
            <a:r>
              <a:rPr lang="en-US" sz="2000" b="1" dirty="0" smtClean="0"/>
              <a:t>	</a:t>
            </a:r>
            <a:r>
              <a:rPr lang="en-US" sz="2000" dirty="0" smtClean="0"/>
              <a:t>maximum value is 9.999</a:t>
            </a:r>
          </a:p>
          <a:p>
            <a:r>
              <a:rPr lang="en-US" sz="2000" dirty="0" smtClean="0"/>
              <a:t>	</a:t>
            </a:r>
            <a:r>
              <a:rPr lang="en-US" sz="2000" b="1" dirty="0" err="1" smtClean="0"/>
              <a:t>sal</a:t>
            </a:r>
            <a:r>
              <a:rPr lang="en-US" sz="2000" b="1" dirty="0" smtClean="0"/>
              <a:t> number (2, 2)</a:t>
            </a:r>
            <a:endParaRPr lang="en-US" sz="2000" dirty="0" smtClean="0"/>
          </a:p>
          <a:p>
            <a:r>
              <a:rPr lang="en-US" sz="2000" dirty="0" smtClean="0"/>
              <a:t>	maximum value is .99</a:t>
            </a:r>
          </a:p>
          <a:p>
            <a:r>
              <a:rPr lang="en-US" sz="2000" b="1" dirty="0" smtClean="0"/>
              <a:t>4) DATE</a:t>
            </a:r>
            <a:endParaRPr lang="en-US" sz="2000" dirty="0" smtClean="0"/>
          </a:p>
          <a:p>
            <a:r>
              <a:rPr lang="en-US" sz="2000" dirty="0" smtClean="0"/>
              <a:t>- it stores date</a:t>
            </a:r>
          </a:p>
          <a:p>
            <a:r>
              <a:rPr lang="en-US" sz="2000" dirty="0" smtClean="0"/>
              <a:t>- no need to specify any length for this type. </a:t>
            </a:r>
          </a:p>
          <a:p>
            <a:r>
              <a:rPr lang="en-US" sz="2000" dirty="0" smtClean="0"/>
              <a:t>Date is always displayed in the default format :- 	</a:t>
            </a:r>
            <a:r>
              <a:rPr lang="en-US" sz="2000" b="1" dirty="0" err="1" smtClean="0"/>
              <a:t>dd</a:t>
            </a:r>
            <a:r>
              <a:rPr lang="en-US" sz="2000" b="1" dirty="0" smtClean="0"/>
              <a:t> – </a:t>
            </a:r>
            <a:r>
              <a:rPr lang="en-US" sz="2000" b="1" dirty="0" err="1" smtClean="0"/>
              <a:t>mon</a:t>
            </a:r>
            <a:r>
              <a:rPr lang="en-US" sz="2000" b="1" dirty="0" smtClean="0"/>
              <a:t> – </a:t>
            </a:r>
            <a:r>
              <a:rPr lang="en-US" sz="2000" b="1" dirty="0" err="1" smtClean="0"/>
              <a:t>yy</a:t>
            </a: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8077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5) BLOB</a:t>
            </a:r>
            <a:endParaRPr lang="en-US" sz="2400" dirty="0" smtClean="0"/>
          </a:p>
          <a:p>
            <a:r>
              <a:rPr lang="en-US" sz="2400" dirty="0" smtClean="0"/>
              <a:t>Stands for – Binary Large Object</a:t>
            </a:r>
          </a:p>
          <a:p>
            <a:r>
              <a:rPr lang="en-US" sz="2400" dirty="0" smtClean="0"/>
              <a:t>It stores binary data (images, movies, music files) within the database. It stores </a:t>
            </a:r>
            <a:r>
              <a:rPr lang="en-US" sz="2400" dirty="0" err="1" smtClean="0"/>
              <a:t>upto</a:t>
            </a:r>
            <a:r>
              <a:rPr lang="en-US" sz="2400" dirty="0" smtClean="0"/>
              <a:t> 4GB.</a:t>
            </a:r>
          </a:p>
          <a:p>
            <a:r>
              <a:rPr lang="en-US" sz="2400" dirty="0" smtClean="0"/>
              <a:t> </a:t>
            </a:r>
          </a:p>
          <a:p>
            <a:r>
              <a:rPr lang="en-US" sz="2400" b="1" dirty="0" smtClean="0"/>
              <a:t>6) CLOB</a:t>
            </a:r>
            <a:endParaRPr lang="en-US" sz="2400" dirty="0" smtClean="0"/>
          </a:p>
          <a:p>
            <a:r>
              <a:rPr lang="en-US" sz="2400" dirty="0" smtClean="0"/>
              <a:t>Stands for – Character Large Object</a:t>
            </a:r>
          </a:p>
          <a:p>
            <a:r>
              <a:rPr lang="en-US" sz="2400" dirty="0" smtClean="0"/>
              <a:t>It stores plain character data like </a:t>
            </a:r>
            <a:r>
              <a:rPr lang="en-US" sz="2400" b="1" dirty="0" err="1" smtClean="0"/>
              <a:t>varchar</a:t>
            </a:r>
            <a:r>
              <a:rPr lang="en-US" sz="2400" dirty="0" smtClean="0"/>
              <a:t> field </a:t>
            </a:r>
            <a:r>
              <a:rPr lang="en-US" sz="2400" dirty="0" err="1" smtClean="0"/>
              <a:t>upto</a:t>
            </a:r>
            <a:r>
              <a:rPr lang="en-US" sz="2400" dirty="0" smtClean="0"/>
              <a:t> 4GB. </a:t>
            </a:r>
          </a:p>
          <a:p>
            <a:endParaRPr lang="en-US" sz="2400" dirty="0" smtClean="0"/>
          </a:p>
          <a:p>
            <a:r>
              <a:rPr lang="en-US" sz="2400" b="1" dirty="0" smtClean="0"/>
              <a:t>NOTE :-</a:t>
            </a:r>
            <a:endParaRPr lang="en-US" sz="2400" dirty="0" smtClean="0"/>
          </a:p>
          <a:p>
            <a:r>
              <a:rPr lang="en-US" sz="2400" b="1" dirty="0" smtClean="0"/>
              <a:t>varchar2</a:t>
            </a:r>
            <a:r>
              <a:rPr lang="en-US" sz="2400" dirty="0" smtClean="0"/>
              <a:t> – from ORACLE 10g,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 &amp; varchar2 are the same. </a:t>
            </a:r>
          </a:p>
          <a:p>
            <a:r>
              <a:rPr lang="en-US" sz="2400" dirty="0" smtClean="0"/>
              <a:t>Earlier,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 was supporting </a:t>
            </a:r>
            <a:r>
              <a:rPr lang="en-US" sz="2400" dirty="0" err="1" smtClean="0"/>
              <a:t>upto</a:t>
            </a:r>
            <a:r>
              <a:rPr lang="en-US" sz="2400" dirty="0" smtClean="0"/>
              <a:t> 2000 characters and varchar2 was supporting </a:t>
            </a:r>
            <a:r>
              <a:rPr lang="en-US" sz="2400" dirty="0" err="1" smtClean="0"/>
              <a:t>upto</a:t>
            </a:r>
            <a:r>
              <a:rPr lang="en-US" sz="2400" dirty="0" smtClean="0"/>
              <a:t> 4000 characters.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04800"/>
            <a:ext cx="8229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 </a:t>
            </a:r>
            <a:r>
              <a:rPr lang="en-US" sz="2000" b="1" u="sng" dirty="0" smtClean="0"/>
              <a:t>Create the following tables</a:t>
            </a:r>
            <a:endParaRPr lang="en-US" sz="2000" dirty="0" smtClean="0"/>
          </a:p>
          <a:p>
            <a:r>
              <a:rPr lang="en-US" sz="2000" dirty="0" smtClean="0"/>
              <a:t> </a:t>
            </a:r>
          </a:p>
          <a:p>
            <a:r>
              <a:rPr lang="en-US" sz="2000" b="1" dirty="0" smtClean="0"/>
              <a:t>PRODUCTS</a:t>
            </a:r>
            <a:endParaRPr lang="en-US" sz="2000" dirty="0" smtClean="0"/>
          </a:p>
          <a:p>
            <a:r>
              <a:rPr lang="en-US" sz="2000" b="1" dirty="0" err="1" smtClean="0"/>
              <a:t>ProdID</a:t>
            </a:r>
            <a:r>
              <a:rPr lang="en-US" sz="2000" b="1" dirty="0" smtClean="0"/>
              <a:t> ( PK )</a:t>
            </a:r>
            <a:endParaRPr lang="en-US" sz="2000" dirty="0" smtClean="0"/>
          </a:p>
          <a:p>
            <a:r>
              <a:rPr lang="en-US" sz="2000" b="1" dirty="0" err="1" smtClean="0"/>
              <a:t>ProdName</a:t>
            </a:r>
            <a:r>
              <a:rPr lang="en-US" sz="2000" b="1" dirty="0" smtClean="0"/>
              <a:t> ( Not Null )</a:t>
            </a:r>
            <a:endParaRPr lang="en-US" sz="2000" dirty="0" smtClean="0"/>
          </a:p>
          <a:p>
            <a:r>
              <a:rPr lang="en-US" sz="2000" b="1" dirty="0" smtClean="0"/>
              <a:t>Qty ( </a:t>
            </a:r>
            <a:r>
              <a:rPr lang="en-US" sz="2000" b="1" dirty="0" err="1" smtClean="0"/>
              <a:t>Chk</a:t>
            </a:r>
            <a:r>
              <a:rPr lang="en-US" sz="2000" b="1" dirty="0" smtClean="0"/>
              <a:t> &gt; 0 )</a:t>
            </a:r>
            <a:endParaRPr lang="en-US" sz="2000" dirty="0" smtClean="0"/>
          </a:p>
          <a:p>
            <a:r>
              <a:rPr lang="en-US" sz="2000" b="1" dirty="0" smtClean="0"/>
              <a:t>Description</a:t>
            </a:r>
            <a:endParaRPr lang="en-US" sz="2000" dirty="0" smtClean="0"/>
          </a:p>
          <a:p>
            <a:r>
              <a:rPr lang="en-US" sz="2000" dirty="0" smtClean="0"/>
              <a:t> </a:t>
            </a:r>
          </a:p>
          <a:p>
            <a:r>
              <a:rPr lang="en-US" sz="2000" b="1" dirty="0" smtClean="0"/>
              <a:t>ORDERS</a:t>
            </a:r>
            <a:endParaRPr lang="en-US" sz="2000" dirty="0" smtClean="0"/>
          </a:p>
          <a:p>
            <a:r>
              <a:rPr lang="en-US" sz="2000" b="1" dirty="0" err="1" smtClean="0"/>
              <a:t>ProdID</a:t>
            </a:r>
            <a:r>
              <a:rPr lang="en-US" sz="2000" b="1" dirty="0" smtClean="0"/>
              <a:t> ( FK from products )</a:t>
            </a:r>
            <a:endParaRPr lang="en-US" sz="2000" dirty="0" smtClean="0"/>
          </a:p>
          <a:p>
            <a:r>
              <a:rPr lang="en-US" sz="2000" b="1" dirty="0" err="1" smtClean="0"/>
              <a:t>OrderID</a:t>
            </a:r>
            <a:r>
              <a:rPr lang="en-US" sz="2000" b="1" dirty="0" smtClean="0"/>
              <a:t> ( PK )</a:t>
            </a:r>
            <a:endParaRPr lang="en-US" sz="2000" dirty="0" smtClean="0"/>
          </a:p>
          <a:p>
            <a:r>
              <a:rPr lang="en-US" sz="2000" b="1" dirty="0" err="1" smtClean="0"/>
              <a:t>Qty_sold</a:t>
            </a:r>
            <a:r>
              <a:rPr lang="en-US" sz="2000" b="1" dirty="0" smtClean="0"/>
              <a:t> ( </a:t>
            </a:r>
            <a:r>
              <a:rPr lang="en-US" sz="2000" b="1" dirty="0" err="1" smtClean="0"/>
              <a:t>chk</a:t>
            </a:r>
            <a:r>
              <a:rPr lang="en-US" sz="2000" b="1" dirty="0" smtClean="0"/>
              <a:t> &gt; 0 )</a:t>
            </a:r>
            <a:endParaRPr lang="en-US" sz="2000" dirty="0" smtClean="0"/>
          </a:p>
          <a:p>
            <a:r>
              <a:rPr lang="en-US" sz="2000" b="1" dirty="0" smtClean="0"/>
              <a:t>Price </a:t>
            </a:r>
            <a:endParaRPr lang="en-US" sz="2000" dirty="0" smtClean="0"/>
          </a:p>
          <a:p>
            <a:r>
              <a:rPr lang="en-US" sz="2000" b="1" dirty="0" err="1" smtClean="0"/>
              <a:t>Order_Date</a:t>
            </a: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09600"/>
            <a:ext cx="8305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" pitchFamily="18" charset="0"/>
              </a:rPr>
              <a:t>NOT NULL</a:t>
            </a:r>
            <a:endParaRPr lang="en-US" sz="2400" dirty="0" smtClean="0">
              <a:latin typeface="Century" pitchFamily="18" charset="0"/>
            </a:endParaRPr>
          </a:p>
          <a:p>
            <a:r>
              <a:rPr lang="en-US" sz="2400" dirty="0" smtClean="0">
                <a:latin typeface="Century" pitchFamily="18" charset="0"/>
              </a:rPr>
              <a:t>- NOT NULL will ensure at least some value should be present in a column</a:t>
            </a:r>
          </a:p>
          <a:p>
            <a:r>
              <a:rPr lang="en-US" sz="2400" dirty="0" smtClean="0">
                <a:latin typeface="Century" pitchFamily="18" charset="0"/>
              </a:rPr>
              <a:t> </a:t>
            </a:r>
          </a:p>
          <a:p>
            <a:r>
              <a:rPr lang="en-US" sz="2400" b="1" dirty="0" smtClean="0">
                <a:latin typeface="Century" pitchFamily="18" charset="0"/>
              </a:rPr>
              <a:t>UNIQUE</a:t>
            </a:r>
            <a:endParaRPr lang="en-US" sz="2400" dirty="0" smtClean="0">
              <a:latin typeface="Century" pitchFamily="18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US" sz="2400" dirty="0" smtClean="0">
                <a:latin typeface="Century" pitchFamily="18" charset="0"/>
              </a:rPr>
              <a:t>It will not allow any duplicates in a column</a:t>
            </a:r>
          </a:p>
          <a:p>
            <a:pPr lvl="0">
              <a:buFont typeface="Wingdings" pitchFamily="2" charset="2"/>
              <a:buChar char="ü"/>
            </a:pPr>
            <a:r>
              <a:rPr lang="en-US" sz="2400" dirty="0" smtClean="0">
                <a:latin typeface="Century" pitchFamily="18" charset="0"/>
              </a:rPr>
              <a:t>UNIQUE column can take multiple NULL (s)</a:t>
            </a:r>
          </a:p>
          <a:p>
            <a:endParaRPr lang="en-US" sz="2400" dirty="0" smtClean="0">
              <a:latin typeface="Century" pitchFamily="18" charset="0"/>
            </a:endParaRPr>
          </a:p>
          <a:p>
            <a:r>
              <a:rPr lang="en-US" sz="2400" b="1" dirty="0" smtClean="0">
                <a:latin typeface="Century" pitchFamily="18" charset="0"/>
              </a:rPr>
              <a:t>Primary Key </a:t>
            </a:r>
          </a:p>
          <a:p>
            <a:r>
              <a:rPr lang="en-US" sz="2400" b="1" dirty="0" smtClean="0">
                <a:latin typeface="Century" pitchFamily="18" charset="0"/>
              </a:rPr>
              <a:t>It is column(s) which uniquely identifies a row</a:t>
            </a:r>
            <a:endParaRPr lang="en-US" sz="2400" dirty="0" smtClean="0">
              <a:latin typeface="Century" pitchFamily="18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US" sz="2400" dirty="0" smtClean="0">
                <a:latin typeface="Century" pitchFamily="18" charset="0"/>
              </a:rPr>
              <a:t>It is the combination of </a:t>
            </a:r>
            <a:r>
              <a:rPr lang="en-US" sz="2400" b="1" dirty="0" smtClean="0">
                <a:latin typeface="Century" pitchFamily="18" charset="0"/>
              </a:rPr>
              <a:t>NOT NULL</a:t>
            </a:r>
            <a:r>
              <a:rPr lang="en-US" sz="2400" dirty="0" smtClean="0">
                <a:latin typeface="Century" pitchFamily="18" charset="0"/>
              </a:rPr>
              <a:t> and </a:t>
            </a:r>
            <a:r>
              <a:rPr lang="en-US" sz="2400" b="1" dirty="0" smtClean="0">
                <a:latin typeface="Century" pitchFamily="18" charset="0"/>
              </a:rPr>
              <a:t>UNIQUE</a:t>
            </a:r>
            <a:endParaRPr lang="en-US" sz="2400" dirty="0" smtClean="0">
              <a:latin typeface="Century" pitchFamily="18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US" sz="2400" dirty="0" smtClean="0">
                <a:latin typeface="Century" pitchFamily="18" charset="0"/>
              </a:rPr>
              <a:t>Only one PK is allowed in a table</a:t>
            </a:r>
          </a:p>
          <a:p>
            <a:pPr lvl="0">
              <a:buFont typeface="Wingdings" pitchFamily="2" charset="2"/>
              <a:buChar char="ü"/>
            </a:pPr>
            <a:r>
              <a:rPr lang="en-US" sz="2400" dirty="0" smtClean="0">
                <a:latin typeface="Century" pitchFamily="18" charset="0"/>
              </a:rPr>
              <a:t>Creation of PK is not mandatory, but it is highly recommended to create</a:t>
            </a:r>
          </a:p>
          <a:p>
            <a:endParaRPr lang="en-US" sz="2400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01782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TABLE </a:t>
            </a:r>
            <a:r>
              <a:rPr lang="en-US" dirty="0" err="1" smtClean="0"/>
              <a:t>table_name</a:t>
            </a:r>
            <a:r>
              <a:rPr lang="en-US" dirty="0" smtClean="0"/>
              <a:t>(</a:t>
            </a:r>
          </a:p>
          <a:p>
            <a:r>
              <a:rPr lang="en-US" dirty="0" smtClean="0"/>
              <a:t>   column1 </a:t>
            </a:r>
            <a:r>
              <a:rPr lang="en-US" dirty="0" err="1" smtClean="0"/>
              <a:t>datatype</a:t>
            </a:r>
            <a:r>
              <a:rPr lang="en-US" dirty="0" smtClean="0"/>
              <a:t>(size) constraints</a:t>
            </a:r>
          </a:p>
          <a:p>
            <a:r>
              <a:rPr lang="en-US" dirty="0" smtClean="0"/>
              <a:t>   column2 </a:t>
            </a:r>
            <a:r>
              <a:rPr lang="en-US" dirty="0" err="1" smtClean="0"/>
              <a:t>datatype</a:t>
            </a:r>
            <a:r>
              <a:rPr lang="en-US" dirty="0" smtClean="0"/>
              <a:t>(size</a:t>
            </a:r>
            <a:r>
              <a:rPr lang="en-US" dirty="0"/>
              <a:t>) constraints</a:t>
            </a:r>
          </a:p>
          <a:p>
            <a:r>
              <a:rPr lang="en-US" dirty="0" smtClean="0"/>
              <a:t>  ……</a:t>
            </a:r>
          </a:p>
          <a:p>
            <a:r>
              <a:rPr lang="en-US" dirty="0"/>
              <a:t> </a:t>
            </a:r>
            <a:r>
              <a:rPr lang="en-US" dirty="0" smtClean="0"/>
              <a:t> .....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columnN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(size) constraints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2564" y="380837"/>
            <a:ext cx="8305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create table Products</a:t>
            </a:r>
          </a:p>
          <a:p>
            <a:r>
              <a:rPr lang="en-US" dirty="0" smtClean="0"/>
              <a:t>(</a:t>
            </a:r>
          </a:p>
          <a:p>
            <a:r>
              <a:rPr lang="en-US" dirty="0" err="1" smtClean="0"/>
              <a:t>prodid</a:t>
            </a:r>
            <a:r>
              <a:rPr lang="en-US" dirty="0" smtClean="0"/>
              <a:t> number(4) Primary key,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prodname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(10) Not null,</a:t>
            </a:r>
          </a:p>
          <a:p>
            <a:r>
              <a:rPr lang="en-US" dirty="0" smtClean="0"/>
              <a:t> qty number(3) check (qty&gt;0),</a:t>
            </a:r>
          </a:p>
          <a:p>
            <a:r>
              <a:rPr lang="en-US" dirty="0" smtClean="0"/>
              <a:t> description </a:t>
            </a:r>
            <a:r>
              <a:rPr lang="en-US" dirty="0" err="1" smtClean="0"/>
              <a:t>Varchar</a:t>
            </a:r>
            <a:r>
              <a:rPr lang="en-US" dirty="0" smtClean="0"/>
              <a:t>(20)</a:t>
            </a:r>
          </a:p>
          <a:p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 Create table Orders</a:t>
            </a:r>
          </a:p>
          <a:p>
            <a:r>
              <a:rPr lang="en-US" dirty="0" smtClean="0"/>
              <a:t> (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prodid</a:t>
            </a:r>
            <a:r>
              <a:rPr lang="en-US" dirty="0" smtClean="0"/>
              <a:t> number(4) references Products(</a:t>
            </a:r>
            <a:r>
              <a:rPr lang="en-US" dirty="0" err="1" smtClean="0"/>
              <a:t>prodid</a:t>
            </a:r>
            <a:r>
              <a:rPr lang="en-US" dirty="0" smtClean="0"/>
              <a:t>),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orderid</a:t>
            </a:r>
            <a:r>
              <a:rPr lang="en-US" dirty="0" smtClean="0"/>
              <a:t> number(4) Primary key,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qty_sold</a:t>
            </a:r>
            <a:r>
              <a:rPr lang="en-US" dirty="0" smtClean="0"/>
              <a:t> number(3) check (</a:t>
            </a:r>
            <a:r>
              <a:rPr lang="en-US" dirty="0" err="1" smtClean="0"/>
              <a:t>qty_sold</a:t>
            </a:r>
            <a:r>
              <a:rPr lang="en-US" dirty="0" smtClean="0"/>
              <a:t>&gt;0),</a:t>
            </a:r>
          </a:p>
          <a:p>
            <a:r>
              <a:rPr lang="en-US" dirty="0" smtClean="0"/>
              <a:t> price Number(8,2),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Order_dt</a:t>
            </a:r>
            <a:r>
              <a:rPr lang="en-US" dirty="0" smtClean="0"/>
              <a:t> date</a:t>
            </a:r>
          </a:p>
          <a:p>
            <a:r>
              <a:rPr lang="en-US" dirty="0" smtClean="0"/>
              <a:t> )</a:t>
            </a:r>
          </a:p>
          <a:p>
            <a:endParaRPr lang="en-US" dirty="0" smtClean="0"/>
          </a:p>
          <a:p>
            <a:r>
              <a:rPr lang="en-US" dirty="0" smtClean="0"/>
              <a:t>The new table </a:t>
            </a:r>
            <a:r>
              <a:rPr lang="en-US" b="1" dirty="0" smtClean="0"/>
              <a:t>orders</a:t>
            </a:r>
            <a:r>
              <a:rPr lang="en-US" dirty="0" smtClean="0"/>
              <a:t> has been created. We can see from the above query how to reference a child table to the parent table using the </a:t>
            </a:r>
            <a:r>
              <a:rPr lang="en-US" b="1" dirty="0" smtClean="0"/>
              <a:t>references</a:t>
            </a:r>
            <a:r>
              <a:rPr lang="en-US" dirty="0" smtClean="0"/>
              <a:t> keyword.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Creating a table from another table</a:t>
            </a:r>
            <a:r>
              <a:rPr lang="en-US" sz="2400" dirty="0" smtClean="0"/>
              <a:t> :- </a:t>
            </a:r>
          </a:p>
          <a:p>
            <a:r>
              <a:rPr lang="en-US" sz="2400" dirty="0" smtClean="0"/>
              <a:t>Now, we will see how to create a table from another table – </a:t>
            </a:r>
            <a:r>
              <a:rPr lang="en-US" sz="2400" dirty="0" err="1" smtClean="0"/>
              <a:t>i.e</a:t>
            </a:r>
            <a:r>
              <a:rPr lang="en-US" sz="2400" dirty="0" smtClean="0"/>
              <a:t>, it duplicates all the records and the characteristics of another table. </a:t>
            </a:r>
          </a:p>
          <a:p>
            <a:r>
              <a:rPr lang="en-US" sz="2400" dirty="0" smtClean="0"/>
              <a:t>The SQL query for it is as follows, </a:t>
            </a:r>
          </a:p>
          <a:p>
            <a:endParaRPr lang="en-US" sz="2400" dirty="0" smtClean="0">
              <a:solidFill>
                <a:srgbClr val="00B0F0"/>
              </a:solidFill>
            </a:endParaRPr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15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0B0F0"/>
                </a:solidFill>
              </a:rPr>
              <a:t>TRUNCATE</a:t>
            </a:r>
            <a:endParaRPr lang="en-US" sz="2400" dirty="0" smtClean="0"/>
          </a:p>
          <a:p>
            <a:r>
              <a:rPr lang="en-US" sz="2400" dirty="0" smtClean="0"/>
              <a:t>It removes all the data permanently, but the structure of the table remains as it is. </a:t>
            </a:r>
          </a:p>
          <a:p>
            <a:r>
              <a:rPr lang="en-US" sz="2400" b="1" dirty="0" smtClean="0"/>
              <a:t>Ex – SQL &gt; TRUNCATE TABLE &lt;TABLE_NAME&gt; ;</a:t>
            </a:r>
            <a:endParaRPr lang="en-US" sz="2400" dirty="0" smtClean="0"/>
          </a:p>
          <a:p>
            <a:r>
              <a:rPr lang="en-US" sz="2400" dirty="0" smtClean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762000"/>
            <a:ext cx="7848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00B0F0"/>
                </a:solidFill>
              </a:rPr>
              <a:t>DROP</a:t>
            </a:r>
            <a:endParaRPr lang="en-US" sz="2400" dirty="0"/>
          </a:p>
          <a:p>
            <a:r>
              <a:rPr lang="en-US" sz="2400" dirty="0"/>
              <a:t>It removes both data and the structure of the table permanently from the database.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b="1" dirty="0"/>
              <a:t>Ex – SQL &gt; DROP TABLE test ;</a:t>
            </a:r>
          </a:p>
          <a:p>
            <a:r>
              <a:rPr lang="en-US" sz="2400" dirty="0"/>
              <a:t>The functionality of Recycle Bin was introduced in Oracle 10G version . Thus even though the table has been dropped, we can still restore it using  </a:t>
            </a:r>
            <a:r>
              <a:rPr lang="en-US" sz="2400" b="1" dirty="0"/>
              <a:t>flashback command </a:t>
            </a:r>
            <a:r>
              <a:rPr lang="en-US" sz="2400" dirty="0"/>
              <a:t>or we can permanently remove it using the </a:t>
            </a:r>
            <a:r>
              <a:rPr lang="en-US" sz="2400" b="1" dirty="0"/>
              <a:t>purge </a:t>
            </a:r>
            <a:r>
              <a:rPr lang="en-US" sz="2400" dirty="0"/>
              <a:t>command. </a:t>
            </a:r>
          </a:p>
          <a:p>
            <a:r>
              <a:rPr lang="en-US" sz="2400" dirty="0"/>
              <a:t>This concept of Recycle bin was not there in the earlier versions of </a:t>
            </a:r>
            <a:r>
              <a:rPr lang="en-US" sz="2400" dirty="0" smtClean="0"/>
              <a:t>Oracle.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196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4127" y="762000"/>
            <a:ext cx="7620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Recovering Drop Tables (Undo Drop Table</a:t>
            </a:r>
            <a:r>
              <a:rPr lang="en-US" sz="2400" b="1" dirty="0" smtClean="0"/>
              <a:t>)</a:t>
            </a:r>
          </a:p>
          <a:p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dirty="0"/>
              <a:t>To recover this dropped table a user can type the command</a:t>
            </a:r>
          </a:p>
          <a:p>
            <a:r>
              <a:rPr lang="en-US" sz="2400" dirty="0"/>
              <a:t>SQL&gt; Flashback table </a:t>
            </a:r>
            <a:r>
              <a:rPr lang="en-US" sz="2400" dirty="0" err="1" smtClean="0"/>
              <a:t>table_name</a:t>
            </a:r>
            <a:r>
              <a:rPr lang="en-US" sz="2400" dirty="0" smtClean="0"/>
              <a:t> </a:t>
            </a:r>
            <a:r>
              <a:rPr lang="en-US" sz="2400" dirty="0"/>
              <a:t>to before drop; </a:t>
            </a:r>
          </a:p>
          <a:p>
            <a:endParaRPr lang="en-US" sz="2400" dirty="0"/>
          </a:p>
          <a:p>
            <a:r>
              <a:rPr lang="en-US" sz="2400" dirty="0"/>
              <a:t>You can also restore the dropped table by giving it a different name like this</a:t>
            </a:r>
          </a:p>
          <a:p>
            <a:r>
              <a:rPr lang="en-US" sz="2400" dirty="0"/>
              <a:t>SQL&gt; Flashback table </a:t>
            </a:r>
            <a:r>
              <a:rPr lang="en-US" sz="2400" dirty="0" err="1"/>
              <a:t>emp</a:t>
            </a:r>
            <a:r>
              <a:rPr lang="en-US" sz="2400" dirty="0"/>
              <a:t> to before drop rename to emp2;</a:t>
            </a:r>
          </a:p>
        </p:txBody>
      </p:sp>
    </p:spTree>
    <p:extLst>
      <p:ext uri="{BB962C8B-B14F-4D97-AF65-F5344CB8AC3E}">
        <p14:creationId xmlns:p14="http://schemas.microsoft.com/office/powerpoint/2010/main" val="38791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32509"/>
            <a:ext cx="830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Permanently deleting table after drop</a:t>
            </a:r>
          </a:p>
          <a:p>
            <a:r>
              <a:rPr lang="en-US" sz="2400" dirty="0" smtClean="0"/>
              <a:t>Purge table </a:t>
            </a:r>
            <a:r>
              <a:rPr lang="en-US" sz="2400" dirty="0" err="1" smtClean="0"/>
              <a:t>tableName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Permanently Dropping Tables</a:t>
            </a:r>
            <a:br>
              <a:rPr lang="en-US" sz="2400" b="1" dirty="0" smtClean="0"/>
            </a:br>
            <a:r>
              <a:rPr lang="en-US" sz="2400" dirty="0" smtClean="0"/>
              <a:t>If you want to permanently drop tables without putting it into Recycle Bin drop tables with purge command like this</a:t>
            </a:r>
          </a:p>
          <a:p>
            <a:r>
              <a:rPr lang="en-US" sz="2400" dirty="0" smtClean="0"/>
              <a:t>SQL&gt; drop table </a:t>
            </a:r>
            <a:r>
              <a:rPr lang="en-US" sz="2400" dirty="0" err="1" smtClean="0"/>
              <a:t>tablename</a:t>
            </a:r>
            <a:r>
              <a:rPr lang="en-US" sz="2400" dirty="0" smtClean="0"/>
              <a:t> purge;</a:t>
            </a:r>
          </a:p>
          <a:p>
            <a:r>
              <a:rPr lang="en-US" sz="2400" dirty="0" smtClean="0"/>
              <a:t>This will drop the table permanently and it cannot be restored.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789709"/>
            <a:ext cx="6629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Rename Table</a:t>
            </a:r>
            <a:r>
              <a:rPr lang="en-US" sz="2400" b="1" dirty="0" smtClean="0"/>
              <a:t>:</a:t>
            </a:r>
          </a:p>
          <a:p>
            <a:endParaRPr lang="en-US" sz="2400" b="1" dirty="0"/>
          </a:p>
          <a:p>
            <a:r>
              <a:rPr lang="en-US" sz="2400" dirty="0"/>
              <a:t>It renames a table. </a:t>
            </a:r>
          </a:p>
          <a:p>
            <a:r>
              <a:rPr lang="en-US" sz="2400" dirty="0"/>
              <a:t>Syntax:</a:t>
            </a:r>
          </a:p>
          <a:p>
            <a:r>
              <a:rPr lang="en-US" sz="2400" dirty="0"/>
              <a:t>Rename </a:t>
            </a:r>
            <a:r>
              <a:rPr lang="en-US" sz="2400" dirty="0" err="1"/>
              <a:t>table_name</a:t>
            </a:r>
            <a:r>
              <a:rPr lang="en-US" sz="2400" dirty="0"/>
              <a:t> to </a:t>
            </a:r>
            <a:r>
              <a:rPr lang="en-US" sz="2400" dirty="0" err="1"/>
              <a:t>new_table_name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439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ALTER</a:t>
            </a:r>
            <a:endParaRPr lang="en-US" sz="2400" dirty="0" smtClean="0"/>
          </a:p>
          <a:p>
            <a:r>
              <a:rPr lang="en-US" sz="2400" dirty="0" smtClean="0"/>
              <a:t>- this query alters / changes the structure of the table (</a:t>
            </a:r>
            <a:r>
              <a:rPr lang="en-US" sz="2400" dirty="0" err="1" smtClean="0"/>
              <a:t>i.e</a:t>
            </a:r>
            <a:r>
              <a:rPr lang="en-US" sz="2400" dirty="0" smtClean="0"/>
              <a:t>, - adding columns, removing columns, renaming columns etc ).</a:t>
            </a:r>
          </a:p>
          <a:p>
            <a:r>
              <a:rPr lang="en-US" sz="2400" dirty="0" smtClean="0"/>
              <a:t>1.</a:t>
            </a:r>
            <a:r>
              <a:rPr lang="en-US" sz="2400" b="1" dirty="0" smtClean="0"/>
              <a:t> ) Let us add a new column </a:t>
            </a:r>
          </a:p>
          <a:p>
            <a:r>
              <a:rPr lang="en-US" sz="2400" dirty="0" smtClean="0"/>
              <a:t> Alter table </a:t>
            </a:r>
            <a:r>
              <a:rPr lang="en-US" sz="2400" dirty="0" err="1" smtClean="0"/>
              <a:t>table_Name</a:t>
            </a:r>
            <a:endParaRPr lang="en-US" sz="2400" dirty="0" smtClean="0"/>
          </a:p>
          <a:p>
            <a:r>
              <a:rPr lang="en-US" sz="2400" dirty="0" smtClean="0"/>
              <a:t> add </a:t>
            </a:r>
            <a:r>
              <a:rPr lang="en-US" sz="2400" dirty="0" err="1" smtClean="0"/>
              <a:t>Column_Name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b="1" dirty="0" smtClean="0"/>
              <a:t>2.) </a:t>
            </a:r>
            <a:r>
              <a:rPr lang="en-US" sz="2400" b="1" dirty="0"/>
              <a:t>Let us rename the column </a:t>
            </a:r>
            <a:endParaRPr lang="en-US" sz="2400" b="1" dirty="0" smtClean="0"/>
          </a:p>
          <a:p>
            <a:r>
              <a:rPr lang="en-US" sz="2400" dirty="0" smtClean="0"/>
              <a:t>Alter </a:t>
            </a:r>
            <a:r>
              <a:rPr lang="en-US" sz="2400" dirty="0"/>
              <a:t>table </a:t>
            </a:r>
            <a:r>
              <a:rPr lang="en-US" sz="2400" dirty="0" err="1"/>
              <a:t>table_Name</a:t>
            </a:r>
            <a:endParaRPr lang="en-US" sz="2400" dirty="0"/>
          </a:p>
          <a:p>
            <a:r>
              <a:rPr lang="en-US" sz="2400" dirty="0"/>
              <a:t>rename column </a:t>
            </a:r>
            <a:r>
              <a:rPr lang="en-US" sz="2400" dirty="0" err="1"/>
              <a:t>Column_Name</a:t>
            </a:r>
            <a:r>
              <a:rPr lang="en-US" sz="2400" dirty="0"/>
              <a:t> to </a:t>
            </a:r>
            <a:r>
              <a:rPr lang="en-US" sz="2400" dirty="0" err="1"/>
              <a:t>New_Column_Name</a:t>
            </a:r>
            <a:endParaRPr lang="en-US" sz="2400" dirty="0"/>
          </a:p>
          <a:p>
            <a:endParaRPr lang="en-US" sz="2400" b="1" dirty="0" smtClean="0"/>
          </a:p>
          <a:p>
            <a:r>
              <a:rPr lang="en-US" sz="2400" b="1" dirty="0" smtClean="0"/>
              <a:t>3.)Now let us drop the column </a:t>
            </a:r>
          </a:p>
          <a:p>
            <a:endParaRPr lang="en-US" b="1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4800" y="4858435"/>
            <a:ext cx="73036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ALTER TABLE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table_name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DROP COLUMN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column_name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ALTER TABLE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table_name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DROP (column_name1, column_name2);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073" y="415290"/>
            <a:ext cx="8382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Assignments</a:t>
            </a:r>
            <a:endParaRPr lang="en-US" dirty="0" smtClean="0"/>
          </a:p>
          <a:p>
            <a:r>
              <a:rPr lang="en-US" b="1" dirty="0" smtClean="0"/>
              <a:t>1) Create the following tables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 a) Table name :- STUDENTS</a:t>
            </a:r>
          </a:p>
          <a:p>
            <a:r>
              <a:rPr lang="en-US" dirty="0" err="1" smtClean="0"/>
              <a:t>regno</a:t>
            </a:r>
            <a:r>
              <a:rPr lang="en-US" dirty="0" smtClean="0"/>
              <a:t> (PK)</a:t>
            </a:r>
          </a:p>
          <a:p>
            <a:r>
              <a:rPr lang="en-US" dirty="0" smtClean="0"/>
              <a:t>name (NN)</a:t>
            </a:r>
          </a:p>
          <a:p>
            <a:r>
              <a:rPr lang="en-US" dirty="0" smtClean="0"/>
              <a:t>semester</a:t>
            </a:r>
          </a:p>
          <a:p>
            <a:r>
              <a:rPr lang="en-US" dirty="0" smtClean="0"/>
              <a:t>DOB</a:t>
            </a:r>
          </a:p>
          <a:p>
            <a:r>
              <a:rPr lang="en-US" dirty="0" smtClean="0"/>
              <a:t>Phone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b) Table name :- BOOKS</a:t>
            </a:r>
          </a:p>
          <a:p>
            <a:r>
              <a:rPr lang="en-US" dirty="0" err="1" smtClean="0"/>
              <a:t>bookno</a:t>
            </a:r>
            <a:r>
              <a:rPr lang="en-US" dirty="0" smtClean="0"/>
              <a:t> (PK)</a:t>
            </a:r>
          </a:p>
          <a:p>
            <a:r>
              <a:rPr lang="en-US" dirty="0" err="1" smtClean="0"/>
              <a:t>bname</a:t>
            </a:r>
            <a:endParaRPr lang="en-US" dirty="0" smtClean="0"/>
          </a:p>
          <a:p>
            <a:r>
              <a:rPr lang="en-US" dirty="0" smtClean="0"/>
              <a:t>author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c) Table name :- LIBRARY</a:t>
            </a:r>
          </a:p>
          <a:p>
            <a:r>
              <a:rPr lang="en-US" dirty="0" err="1" smtClean="0"/>
              <a:t>regno</a:t>
            </a:r>
            <a:r>
              <a:rPr lang="en-US" dirty="0" smtClean="0"/>
              <a:t> (FK from students)</a:t>
            </a:r>
          </a:p>
          <a:p>
            <a:r>
              <a:rPr lang="en-US" dirty="0" err="1" smtClean="0"/>
              <a:t>bookno</a:t>
            </a:r>
            <a:r>
              <a:rPr lang="en-US" dirty="0" smtClean="0"/>
              <a:t> (FK from books)</a:t>
            </a:r>
          </a:p>
          <a:p>
            <a:r>
              <a:rPr lang="en-US" dirty="0" smtClean="0"/>
              <a:t>DOI –date of issue</a:t>
            </a:r>
          </a:p>
          <a:p>
            <a:r>
              <a:rPr lang="en-US" dirty="0" smtClean="0"/>
              <a:t>DOR – date of return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914400"/>
            <a:ext cx="7162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Candidate Key: </a:t>
            </a:r>
            <a:r>
              <a:rPr lang="en-US" sz="2800" dirty="0" smtClean="0"/>
              <a:t>Eligible to become PK</a:t>
            </a:r>
          </a:p>
          <a:p>
            <a:endParaRPr lang="en-US" sz="2800" dirty="0" smtClean="0"/>
          </a:p>
          <a:p>
            <a:r>
              <a:rPr lang="en-US" sz="2800" b="1" dirty="0" smtClean="0"/>
              <a:t>Alternate Key: </a:t>
            </a:r>
            <a:r>
              <a:rPr lang="en-US" sz="2800" dirty="0" smtClean="0"/>
              <a:t>Eligible to become primary key but not chosen as PK</a:t>
            </a:r>
          </a:p>
          <a:p>
            <a:endParaRPr lang="en-US" sz="2800" dirty="0"/>
          </a:p>
          <a:p>
            <a:r>
              <a:rPr lang="en-US" sz="2800" dirty="0" smtClean="0"/>
              <a:t>CK=PK+AK</a:t>
            </a:r>
          </a:p>
          <a:p>
            <a:r>
              <a:rPr lang="en-US" sz="2800" dirty="0" smtClean="0"/>
              <a:t>AK=CK-PK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27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10468" y="152400"/>
            <a:ext cx="15199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DML</a:t>
            </a:r>
            <a:endParaRPr 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/>
              <a:t>Data Manipulation Language (DML) statements are used for managing data in database. DML commands are not auto-committed. It means changes made by DML command are not permanent to database, it can be rolled back. </a:t>
            </a: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INSERT - insert data into a table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 UPDATE - updates existing data within a table 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DELETE - deletes all records from a table.</a:t>
            </a:r>
          </a:p>
          <a:p>
            <a:endParaRPr lang="en-US" sz="2000" dirty="0" smtClean="0"/>
          </a:p>
          <a:p>
            <a:r>
              <a:rPr lang="en-US" sz="2000" b="1" dirty="0" smtClean="0"/>
              <a:t>INSERT: </a:t>
            </a:r>
          </a:p>
          <a:p>
            <a:r>
              <a:rPr lang="en-US" sz="2000" b="1" dirty="0" smtClean="0"/>
              <a:t>Insert into </a:t>
            </a:r>
            <a:r>
              <a:rPr lang="en-US" sz="2000" b="1" dirty="0" err="1" smtClean="0"/>
              <a:t>table_Name</a:t>
            </a:r>
            <a:r>
              <a:rPr lang="en-US" sz="2000" b="1" dirty="0" smtClean="0"/>
              <a:t> </a:t>
            </a:r>
          </a:p>
          <a:p>
            <a:r>
              <a:rPr lang="en-US" sz="2000" b="1" dirty="0" smtClean="0"/>
              <a:t>Values(v1,v2,v2…)</a:t>
            </a:r>
          </a:p>
          <a:p>
            <a:r>
              <a:rPr lang="en-US" sz="2000" b="1" dirty="0" smtClean="0"/>
              <a:t>Or </a:t>
            </a:r>
          </a:p>
          <a:p>
            <a:r>
              <a:rPr lang="en-US" sz="2000" b="1" dirty="0" smtClean="0"/>
              <a:t>Insert into </a:t>
            </a:r>
            <a:r>
              <a:rPr lang="en-US" sz="2000" b="1" dirty="0" err="1" smtClean="0"/>
              <a:t>table_Name</a:t>
            </a:r>
            <a:r>
              <a:rPr lang="en-US" sz="2000" b="1" dirty="0" smtClean="0"/>
              <a:t> (column1,column2,…)</a:t>
            </a:r>
          </a:p>
          <a:p>
            <a:r>
              <a:rPr lang="en-US" sz="2000" b="1" dirty="0" smtClean="0"/>
              <a:t>Values (v1,v1,….)</a:t>
            </a:r>
          </a:p>
          <a:p>
            <a:r>
              <a:rPr lang="en-US" sz="2000" b="1" dirty="0" smtClean="0"/>
              <a:t>Note: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09600"/>
            <a:ext cx="800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All characters and alpha-numeric characters(ex – 10023sdf78) must be enclosed in single quotes (‘ ‘ ) and each value must be separated by comma. </a:t>
            </a:r>
            <a:endParaRPr lang="en-US" sz="2400" dirty="0" smtClean="0"/>
          </a:p>
          <a:p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We </a:t>
            </a:r>
            <a:r>
              <a:rPr lang="en-US" sz="2400" dirty="0"/>
              <a:t>must be careful in entering the data without violating the primary key, foreign key , unique constraints.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4776249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r>
              <a:rPr lang="en-US" sz="2400" b="1" u="sng" dirty="0" smtClean="0"/>
              <a:t>UPDATE</a:t>
            </a:r>
            <a:r>
              <a:rPr lang="en-US" sz="2400" dirty="0" smtClean="0"/>
              <a:t> :-  </a:t>
            </a:r>
          </a:p>
          <a:p>
            <a:r>
              <a:rPr lang="en-US" sz="2400" dirty="0"/>
              <a:t>Update command is used to update  </a:t>
            </a:r>
            <a:r>
              <a:rPr lang="en-US" sz="2400" dirty="0" smtClean="0"/>
              <a:t>one or more rows </a:t>
            </a:r>
            <a:r>
              <a:rPr lang="en-US" sz="2400" dirty="0"/>
              <a:t>of a table. Following is its general syntax,</a:t>
            </a:r>
          </a:p>
          <a:p>
            <a:r>
              <a:rPr lang="en-US" sz="2400" b="1" dirty="0"/>
              <a:t>UPDATE</a:t>
            </a:r>
            <a:r>
              <a:rPr lang="en-US" sz="2400" dirty="0"/>
              <a:t> </a:t>
            </a:r>
            <a:r>
              <a:rPr lang="en-US" sz="2400" i="1" dirty="0"/>
              <a:t>table-name</a:t>
            </a:r>
            <a:r>
              <a:rPr lang="en-US" sz="2400" dirty="0"/>
              <a:t> set column-name = value </a:t>
            </a:r>
            <a:endParaRPr lang="en-US" sz="2400" dirty="0" smtClean="0"/>
          </a:p>
          <a:p>
            <a:r>
              <a:rPr lang="en-US" sz="2400" i="1" dirty="0" smtClean="0"/>
              <a:t>where</a:t>
            </a:r>
            <a:r>
              <a:rPr lang="en-US" sz="2400" dirty="0" smtClean="0"/>
              <a:t> </a:t>
            </a:r>
            <a:r>
              <a:rPr lang="en-US" sz="2400" b="1" dirty="0"/>
              <a:t>condition</a:t>
            </a:r>
            <a:r>
              <a:rPr lang="en-US" sz="2400" dirty="0" smtClean="0"/>
              <a:t>;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28600"/>
            <a:ext cx="7772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DELETE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/>
              <a:t>Delete</a:t>
            </a:r>
            <a:r>
              <a:rPr lang="en-US" sz="2800" dirty="0"/>
              <a:t> command is used to delete data from a table.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Delete </a:t>
            </a:r>
            <a:r>
              <a:rPr lang="en-US" sz="2800" dirty="0"/>
              <a:t>command can also be used with condition to delete a particular row. </a:t>
            </a:r>
            <a:endParaRPr lang="en-US" sz="2800" dirty="0" smtClean="0"/>
          </a:p>
          <a:p>
            <a:r>
              <a:rPr lang="en-US" sz="2800" dirty="0" smtClean="0"/>
              <a:t>Following </a:t>
            </a:r>
            <a:r>
              <a:rPr lang="en-US" sz="2800" dirty="0"/>
              <a:t>is its general syntax</a:t>
            </a:r>
            <a:r>
              <a:rPr lang="en-US" sz="2800" dirty="0" smtClean="0"/>
              <a:t>,</a:t>
            </a:r>
          </a:p>
          <a:p>
            <a:endParaRPr lang="en-US" sz="2800" dirty="0"/>
          </a:p>
          <a:p>
            <a:r>
              <a:rPr lang="en-US" sz="2800" b="1" dirty="0"/>
              <a:t>DELETE</a:t>
            </a:r>
            <a:r>
              <a:rPr lang="en-US" sz="2800" dirty="0"/>
              <a:t> from </a:t>
            </a:r>
            <a:r>
              <a:rPr lang="en-US" sz="2800" i="1" dirty="0" smtClean="0"/>
              <a:t>table-name</a:t>
            </a:r>
          </a:p>
          <a:p>
            <a:r>
              <a:rPr lang="en-US" sz="2800" i="1" dirty="0" smtClean="0"/>
              <a:t>[Where Condition(s)]</a:t>
            </a:r>
            <a:r>
              <a:rPr lang="en-US" sz="2800" dirty="0" smtClean="0"/>
              <a:t>; 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706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46544"/>
            <a:ext cx="838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During an abnormal exit – </a:t>
            </a:r>
            <a:r>
              <a:rPr lang="en-US" sz="2400" dirty="0" err="1" smtClean="0"/>
              <a:t>i.e</a:t>
            </a:r>
            <a:r>
              <a:rPr lang="en-US" sz="2400" dirty="0" smtClean="0"/>
              <a:t>, shutdown or if the SQL window is closed by mouse click – then all the DML’s will be rolled back automatically. </a:t>
            </a:r>
          </a:p>
          <a:p>
            <a:endParaRPr lang="en-US" sz="2400" dirty="0" smtClean="0"/>
          </a:p>
          <a:p>
            <a:r>
              <a:rPr lang="en-US" sz="2400" dirty="0" smtClean="0"/>
              <a:t>During a normal exit – </a:t>
            </a:r>
            <a:r>
              <a:rPr lang="en-US" sz="2400" b="1" dirty="0" smtClean="0"/>
              <a:t>exit ;</a:t>
            </a:r>
            <a:r>
              <a:rPr lang="en-US" sz="2400" dirty="0" smtClean="0"/>
              <a:t> - all the DML’s will be auto-committed – and there will be no rollback. 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898313"/>
              </p:ext>
            </p:extLst>
          </p:nvPr>
        </p:nvGraphicFramePr>
        <p:xfrm>
          <a:off x="381000" y="685800"/>
          <a:ext cx="8229600" cy="47221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0600"/>
                <a:gridCol w="2971800"/>
                <a:gridCol w="4267200"/>
              </a:tblGrid>
              <a:tr h="4101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No.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DELETE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TRUNCATE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101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DELETE is a DML command.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TRUNCATE is a DDL command.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8074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We can use WHERE clause in DELETE command.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We cannot use WHERE clause with TRUNCATE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8074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DELETE statement is used to delete a row from a table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TRUNCATE statement is used to remove all the rows from a table. 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8074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DELETE is slower than TRUNCATE statement.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TRUNCATE statement is faster than DELETE statement.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05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TCL  (</a:t>
            </a:r>
            <a:r>
              <a:rPr lang="en-US" sz="2400" b="1" dirty="0"/>
              <a:t>Transaction Control </a:t>
            </a:r>
            <a:r>
              <a:rPr lang="en-US" sz="2400" b="1" dirty="0" smtClean="0"/>
              <a:t>Language)</a:t>
            </a:r>
          </a:p>
          <a:p>
            <a:endParaRPr lang="en-US" sz="2400" dirty="0" smtClean="0"/>
          </a:p>
          <a:p>
            <a:r>
              <a:rPr lang="en-US" sz="2400" dirty="0" smtClean="0"/>
              <a:t>Any DML change on a table is not a permanent one. </a:t>
            </a:r>
          </a:p>
          <a:p>
            <a:r>
              <a:rPr lang="en-US" sz="2400" dirty="0" smtClean="0"/>
              <a:t>We need to save the DML changes in order to make it permanent</a:t>
            </a:r>
          </a:p>
          <a:p>
            <a:r>
              <a:rPr lang="en-US" sz="2400" dirty="0" smtClean="0"/>
              <a:t>We can also undo (ignore) the same DML changes on a table. </a:t>
            </a:r>
          </a:p>
          <a:p>
            <a:r>
              <a:rPr lang="en-US" sz="2400" dirty="0" smtClean="0"/>
              <a:t> </a:t>
            </a:r>
          </a:p>
          <a:p>
            <a:r>
              <a:rPr lang="en-US" sz="2400" dirty="0" smtClean="0"/>
              <a:t>The DDL changes cannot be undone as they are implicitly saved. </a:t>
            </a:r>
          </a:p>
          <a:p>
            <a:r>
              <a:rPr lang="en-US" sz="2400" dirty="0" smtClean="0"/>
              <a:t> </a:t>
            </a:r>
          </a:p>
          <a:p>
            <a:r>
              <a:rPr lang="en-US" sz="2400" b="1" u="sng" dirty="0" smtClean="0"/>
              <a:t>ROLLBACK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It undoes the DML changes performed on a table. </a:t>
            </a:r>
          </a:p>
          <a:p>
            <a:endParaRPr lang="en-US" sz="2400" dirty="0" smtClean="0"/>
          </a:p>
          <a:p>
            <a:r>
              <a:rPr lang="en-US" sz="2400" b="1" u="sng" dirty="0" smtClean="0"/>
              <a:t>COMMIT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It saves the DML changes permanently to the database. </a:t>
            </a:r>
          </a:p>
          <a:p>
            <a:r>
              <a:rPr lang="en-US" sz="2400" b="1" dirty="0" smtClean="0"/>
              <a:t> </a:t>
            </a:r>
            <a:endParaRPr lang="en-US" sz="2400" dirty="0" smtClean="0"/>
          </a:p>
          <a:p>
            <a:r>
              <a:rPr lang="en-US" sz="2400" b="1" dirty="0" smtClean="0"/>
              <a:t>Committing after rollback &amp; vice versa will not have any effect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04800"/>
            <a:ext cx="7848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transaction </a:t>
            </a:r>
            <a:r>
              <a:rPr lang="en-US" sz="2400" b="1" dirty="0" smtClean="0"/>
              <a:t>Language(DTL)</a:t>
            </a:r>
            <a:endParaRPr lang="en-US" sz="2400" b="1" dirty="0"/>
          </a:p>
          <a:p>
            <a:r>
              <a:rPr lang="en-US" sz="2400" b="1" dirty="0" err="1" smtClean="0"/>
              <a:t>SavePoint</a:t>
            </a:r>
            <a:r>
              <a:rPr lang="en-US" sz="2400" b="1" dirty="0" smtClean="0"/>
              <a:t>:</a:t>
            </a:r>
          </a:p>
          <a:p>
            <a:r>
              <a:rPr lang="en-US" sz="2400" dirty="0"/>
              <a:t>The SAVEPOINT statement names and marks the current point in the </a:t>
            </a:r>
            <a:r>
              <a:rPr lang="en-US" sz="2400" dirty="0" smtClean="0"/>
              <a:t>processing of </a:t>
            </a:r>
            <a:r>
              <a:rPr lang="en-US" sz="2400" dirty="0"/>
              <a:t>a transaction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/>
              <a:t>With the ROLLBACK TO </a:t>
            </a:r>
            <a:r>
              <a:rPr lang="en-US" sz="2400" dirty="0" smtClean="0"/>
              <a:t>statement, </a:t>
            </a:r>
            <a:r>
              <a:rPr lang="en-US" sz="2400" dirty="0" err="1" smtClean="0"/>
              <a:t>savepoints</a:t>
            </a:r>
            <a:r>
              <a:rPr lang="en-US" sz="2400" dirty="0" smtClean="0"/>
              <a:t> </a:t>
            </a:r>
            <a:r>
              <a:rPr lang="en-US" sz="2400" dirty="0"/>
              <a:t>undo parts of a transaction instead of the whole transaction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Ex:Rollback</a:t>
            </a:r>
            <a:r>
              <a:rPr lang="en-US" sz="2400" dirty="0" smtClean="0"/>
              <a:t> to </a:t>
            </a:r>
            <a:r>
              <a:rPr lang="en-US" sz="2400" dirty="0" err="1" smtClean="0"/>
              <a:t>savepoint</a:t>
            </a:r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133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2672"/>
            <a:ext cx="80772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Data Control language(DCL)</a:t>
            </a:r>
          </a:p>
          <a:p>
            <a:r>
              <a:rPr lang="en-US" sz="2400" dirty="0"/>
              <a:t>DCL defines two commands,</a:t>
            </a:r>
          </a:p>
          <a:p>
            <a:endParaRPr lang="en-US" sz="2400" dirty="0"/>
          </a:p>
          <a:p>
            <a:r>
              <a:rPr lang="en-US" sz="2400" b="1" dirty="0"/>
              <a:t>Grant :</a:t>
            </a:r>
            <a:r>
              <a:rPr lang="en-US" sz="2400" dirty="0"/>
              <a:t> Gives user access privileges to database.</a:t>
            </a:r>
          </a:p>
          <a:p>
            <a:r>
              <a:rPr lang="en-US" sz="2400" b="1" dirty="0"/>
              <a:t>Revoke :</a:t>
            </a:r>
            <a:r>
              <a:rPr lang="en-US" sz="2400" dirty="0"/>
              <a:t> Take back permissions from user.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Grant</a:t>
            </a:r>
            <a:r>
              <a:rPr lang="en-US" sz="2400" b="1" dirty="0"/>
              <a:t>:</a:t>
            </a:r>
          </a:p>
          <a:p>
            <a:r>
              <a:rPr lang="en-US" sz="2400" b="1" dirty="0" smtClean="0"/>
              <a:t>grant </a:t>
            </a:r>
            <a:r>
              <a:rPr lang="en-US" sz="2400" b="1" dirty="0"/>
              <a:t>select on </a:t>
            </a:r>
            <a:r>
              <a:rPr lang="en-US" sz="2400" b="1" dirty="0" err="1"/>
              <a:t>emp</a:t>
            </a:r>
            <a:r>
              <a:rPr lang="en-US" sz="2400" b="1" dirty="0"/>
              <a:t> to </a:t>
            </a:r>
            <a:r>
              <a:rPr lang="en-US" sz="2400" b="1" dirty="0" err="1"/>
              <a:t>hr</a:t>
            </a:r>
            <a:r>
              <a:rPr lang="en-US" sz="2400" b="1" dirty="0" smtClean="0"/>
              <a:t>;</a:t>
            </a:r>
            <a:endParaRPr lang="en-US" sz="2400" b="1" dirty="0"/>
          </a:p>
          <a:p>
            <a:r>
              <a:rPr lang="en-US" sz="2400" dirty="0"/>
              <a:t>Login as </a:t>
            </a:r>
            <a:r>
              <a:rPr lang="en-US" sz="2400" dirty="0" smtClean="0"/>
              <a:t>HR</a:t>
            </a:r>
            <a:endParaRPr lang="en-US" sz="2400" dirty="0"/>
          </a:p>
          <a:p>
            <a:r>
              <a:rPr lang="en-US" sz="2400" dirty="0"/>
              <a:t>Execute the Bellow query</a:t>
            </a:r>
          </a:p>
          <a:p>
            <a:r>
              <a:rPr lang="en-US" sz="2400" dirty="0"/>
              <a:t>select * from </a:t>
            </a:r>
            <a:r>
              <a:rPr lang="en-US" sz="2400" dirty="0" err="1"/>
              <a:t>scott.emp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r>
              <a:rPr lang="en-US" sz="2400" b="1" dirty="0"/>
              <a:t>Revoke:</a:t>
            </a:r>
          </a:p>
          <a:p>
            <a:r>
              <a:rPr lang="en-US" sz="2400" dirty="0"/>
              <a:t>Login as Scott</a:t>
            </a:r>
          </a:p>
          <a:p>
            <a:r>
              <a:rPr lang="en-US" sz="2400" b="1" dirty="0" smtClean="0"/>
              <a:t>revoke </a:t>
            </a:r>
            <a:r>
              <a:rPr lang="en-US" sz="2400" b="1" dirty="0"/>
              <a:t>select on </a:t>
            </a:r>
            <a:r>
              <a:rPr lang="en-US" sz="2400" b="1" dirty="0" err="1"/>
              <a:t>emp</a:t>
            </a:r>
            <a:r>
              <a:rPr lang="en-US" sz="2400" b="1" dirty="0"/>
              <a:t> from </a:t>
            </a:r>
            <a:r>
              <a:rPr lang="en-US" sz="2400" b="1" dirty="0" err="1"/>
              <a:t>hr</a:t>
            </a:r>
            <a:r>
              <a:rPr lang="en-US" sz="2400" b="1" dirty="0"/>
              <a:t>;</a:t>
            </a:r>
          </a:p>
          <a:p>
            <a:r>
              <a:rPr lang="en-US" sz="2400" dirty="0"/>
              <a:t>Login as </a:t>
            </a:r>
            <a:r>
              <a:rPr lang="en-US" sz="2400" dirty="0" smtClean="0"/>
              <a:t>HR</a:t>
            </a:r>
          </a:p>
          <a:p>
            <a:r>
              <a:rPr lang="en-US" sz="2400" dirty="0"/>
              <a:t>select * from </a:t>
            </a:r>
            <a:r>
              <a:rPr lang="en-US" sz="2400" dirty="0" err="1"/>
              <a:t>scott.emp</a:t>
            </a:r>
            <a:r>
              <a:rPr lang="en-US" sz="2400" dirty="0" smtClean="0"/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226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5334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Difference Between Oracle and SQL Server</a:t>
            </a:r>
          </a:p>
          <a:p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964617"/>
              </p:ext>
            </p:extLst>
          </p:nvPr>
        </p:nvGraphicFramePr>
        <p:xfrm>
          <a:off x="533399" y="1600200"/>
          <a:ext cx="807720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3937636"/>
                <a:gridCol w="31299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SL No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Oracle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SQL Server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Oracle</a:t>
                      </a:r>
                      <a:r>
                        <a:rPr lang="en-US" sz="2400" baseline="0" dirty="0" smtClean="0"/>
                        <a:t> Server is developed by oracle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SQL Server is</a:t>
                      </a:r>
                      <a:r>
                        <a:rPr lang="en-US" sz="2400" baseline="0" dirty="0" smtClean="0"/>
                        <a:t> developed by Microsoft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It is</a:t>
                      </a:r>
                      <a:r>
                        <a:rPr lang="en-US" sz="2400" baseline="0" dirty="0" smtClean="0"/>
                        <a:t> available in multiple OS’s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It is available under</a:t>
                      </a:r>
                      <a:r>
                        <a:rPr lang="en-US" sz="2400" baseline="0" dirty="0" smtClean="0"/>
                        <a:t> only windows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Null != Null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Null=Null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81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21258</TotalTime>
  <Words>5744</Words>
  <Application>Microsoft Office PowerPoint</Application>
  <PresentationFormat>On-screen Show (4:3)</PresentationFormat>
  <Paragraphs>1115</Paragraphs>
  <Slides>108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5" baseType="lpstr">
      <vt:lpstr>Arial Unicode MS</vt:lpstr>
      <vt:lpstr>Arial</vt:lpstr>
      <vt:lpstr>Calibri</vt:lpstr>
      <vt:lpstr>Century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QSP-ADMIN</cp:lastModifiedBy>
  <cp:revision>1174</cp:revision>
  <dcterms:created xsi:type="dcterms:W3CDTF">2015-02-02T06:06:38Z</dcterms:created>
  <dcterms:modified xsi:type="dcterms:W3CDTF">2016-10-28T13:35:59Z</dcterms:modified>
</cp:coreProperties>
</file>