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6" r:id="rId23"/>
    <p:sldId id="277" r:id="rId24"/>
    <p:sldId id="307" r:id="rId25"/>
    <p:sldId id="278" r:id="rId26"/>
    <p:sldId id="308" r:id="rId27"/>
    <p:sldId id="279" r:id="rId28"/>
    <p:sldId id="309" r:id="rId29"/>
    <p:sldId id="280" r:id="rId30"/>
    <p:sldId id="310" r:id="rId31"/>
    <p:sldId id="281" r:id="rId32"/>
    <p:sldId id="311" r:id="rId33"/>
    <p:sldId id="282" r:id="rId34"/>
    <p:sldId id="312" r:id="rId35"/>
    <p:sldId id="283" r:id="rId36"/>
    <p:sldId id="313" r:id="rId37"/>
    <p:sldId id="284" r:id="rId38"/>
    <p:sldId id="314" r:id="rId39"/>
    <p:sldId id="285" r:id="rId40"/>
    <p:sldId id="315" r:id="rId41"/>
    <p:sldId id="286" r:id="rId42"/>
    <p:sldId id="316" r:id="rId43"/>
    <p:sldId id="287" r:id="rId44"/>
    <p:sldId id="317" r:id="rId45"/>
    <p:sldId id="288" r:id="rId46"/>
    <p:sldId id="318" r:id="rId47"/>
    <p:sldId id="289" r:id="rId48"/>
    <p:sldId id="319" r:id="rId49"/>
    <p:sldId id="290" r:id="rId50"/>
    <p:sldId id="320" r:id="rId51"/>
    <p:sldId id="291" r:id="rId52"/>
    <p:sldId id="321" r:id="rId53"/>
    <p:sldId id="292" r:id="rId54"/>
    <p:sldId id="322" r:id="rId55"/>
    <p:sldId id="293" r:id="rId56"/>
    <p:sldId id="323" r:id="rId57"/>
    <p:sldId id="294" r:id="rId58"/>
    <p:sldId id="324" r:id="rId59"/>
    <p:sldId id="295" r:id="rId60"/>
    <p:sldId id="325" r:id="rId61"/>
    <p:sldId id="296" r:id="rId62"/>
    <p:sldId id="326" r:id="rId63"/>
    <p:sldId id="297" r:id="rId64"/>
    <p:sldId id="327" r:id="rId65"/>
    <p:sldId id="298" r:id="rId66"/>
    <p:sldId id="328" r:id="rId67"/>
    <p:sldId id="299" r:id="rId68"/>
    <p:sldId id="329" r:id="rId69"/>
    <p:sldId id="300" r:id="rId70"/>
    <p:sldId id="330" r:id="rId71"/>
    <p:sldId id="301" r:id="rId72"/>
    <p:sldId id="331" r:id="rId73"/>
    <p:sldId id="302" r:id="rId74"/>
    <p:sldId id="332" r:id="rId75"/>
    <p:sldId id="303" r:id="rId76"/>
    <p:sldId id="333" r:id="rId77"/>
    <p:sldId id="305" r:id="rId78"/>
    <p:sldId id="334" r:id="rId79"/>
    <p:sldId id="304" r:id="rId80"/>
    <p:sldId id="335" r:id="rId8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93F7-F027-46FF-9BF7-BA3C9CCA284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49EB-F004-4676-9C7E-E8816C82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78" y="5664200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1. </a:t>
            </a:r>
            <a:r>
              <a:rPr lang="en-US" sz="5400" b="1" dirty="0" smtClean="0"/>
              <a:t>In </a:t>
            </a:r>
            <a:r>
              <a:rPr lang="en-US" sz="5400" b="1" dirty="0"/>
              <a:t>a certain code IMTITJU is written as TMIIUJT. How is TEMREMP written in that code</a:t>
            </a:r>
            <a:r>
              <a:rPr lang="en-US" sz="5400" b="1" dirty="0" smtClean="0"/>
              <a:t>?</a:t>
            </a:r>
            <a:br>
              <a:rPr lang="en-US" sz="5400" b="1" dirty="0" smtClean="0"/>
            </a:br>
            <a:r>
              <a:rPr lang="en-US" sz="5400" b="1" dirty="0" smtClean="0"/>
              <a:t>A. METERPM</a:t>
            </a:r>
            <a:br>
              <a:rPr lang="en-US" sz="5400" b="1" dirty="0" smtClean="0"/>
            </a:br>
            <a:r>
              <a:rPr lang="en-US" sz="5400" b="1" dirty="0" smtClean="0"/>
              <a:t>B. METRPME</a:t>
            </a:r>
            <a:br>
              <a:rPr lang="en-US" sz="5400" b="1" dirty="0" smtClean="0"/>
            </a:br>
            <a:r>
              <a:rPr lang="en-US" sz="5400" b="1" dirty="0" smtClean="0"/>
              <a:t>C. ETRMMEP</a:t>
            </a:r>
            <a:br>
              <a:rPr lang="en-US" sz="5400" b="1" dirty="0" smtClean="0"/>
            </a:br>
            <a:r>
              <a:rPr lang="en-US" sz="5400" b="1" dirty="0" smtClean="0"/>
              <a:t>D. MTERPME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303715" y="257578"/>
            <a:ext cx="358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</a:rPr>
              <a:t>Aptitude Test</a:t>
            </a:r>
            <a:endParaRPr lang="en-US" sz="48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1" y="5664200"/>
            <a:ext cx="12204879" cy="2387600"/>
          </a:xfrm>
        </p:spPr>
        <p:txBody>
          <a:bodyPr>
            <a:noAutofit/>
          </a:bodyPr>
          <a:lstStyle/>
          <a:p>
            <a:pPr algn="l"/>
            <a:r>
              <a:rPr lang="en-US" sz="6600" b="1" dirty="0" smtClean="0"/>
              <a:t>10. </a:t>
            </a:r>
            <a:r>
              <a:rPr lang="en-US" sz="6600" b="1" dirty="0"/>
              <a:t>If TAP is coded as SZO, then how is FREEZE coded ?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A. </a:t>
            </a:r>
            <a:r>
              <a:rPr lang="en-US" sz="6600" b="1" dirty="0"/>
              <a:t>EQDDZD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B. </a:t>
            </a:r>
            <a:r>
              <a:rPr lang="en-US" sz="6600" b="1" dirty="0"/>
              <a:t>ATSSTS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C. </a:t>
            </a:r>
            <a:r>
              <a:rPr lang="en-US" sz="6600" b="1" dirty="0"/>
              <a:t>EQDDYD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D. </a:t>
            </a:r>
            <a:r>
              <a:rPr lang="en-US" sz="6600" b="1" dirty="0"/>
              <a:t>ESDDYD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489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1" y="5664200"/>
            <a:ext cx="12204879" cy="2387600"/>
          </a:xfrm>
        </p:spPr>
        <p:txBody>
          <a:bodyPr>
            <a:noAutofit/>
          </a:bodyPr>
          <a:lstStyle/>
          <a:p>
            <a:pPr algn="l"/>
            <a:r>
              <a:rPr lang="en-US" sz="6600" b="1" dirty="0" smtClean="0"/>
              <a:t>11. If TAP is coded as SZO, then how is FREEZE coded ?</a:t>
            </a:r>
            <a:br>
              <a:rPr lang="en-US" sz="6600" b="1" dirty="0" smtClean="0"/>
            </a:br>
            <a:r>
              <a:rPr lang="en-US" sz="6600" b="1" dirty="0" smtClean="0"/>
              <a:t>A. </a:t>
            </a:r>
            <a:r>
              <a:rPr lang="en-US" sz="6600" b="1" dirty="0"/>
              <a:t>BTVMNIJK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B. </a:t>
            </a:r>
            <a:r>
              <a:rPr lang="en-US" sz="6600" b="1" dirty="0"/>
              <a:t>BTVMNKLM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C. </a:t>
            </a:r>
            <a:r>
              <a:rPr lang="en-US" sz="6600" b="1" dirty="0"/>
              <a:t>BTVNMIJK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D. </a:t>
            </a:r>
            <a:r>
              <a:rPr lang="en-US" sz="6600" b="1" dirty="0"/>
              <a:t>ZRTMNIJK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439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428" y="1211175"/>
            <a:ext cx="11178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sz="4000" b="1" dirty="0" smtClean="0">
                <a:latin typeface="Calibri Light (Headings)"/>
              </a:rPr>
              <a:t>In </a:t>
            </a:r>
            <a:r>
              <a:rPr lang="en-US" sz="4000" b="1" dirty="0">
                <a:latin typeface="Calibri Light (Headings)"/>
              </a:rPr>
              <a:t>a certain code SENSITIVE is written as QHLVGWGYC. How will MICROSOFT be written </a:t>
            </a:r>
            <a:r>
              <a:rPr lang="en-US" sz="4000" b="1" dirty="0" smtClean="0">
                <a:latin typeface="Calibri Light (Headings)"/>
              </a:rPr>
              <a:t>in </a:t>
            </a:r>
            <a:r>
              <a:rPr lang="en-US" sz="4000" b="1" dirty="0">
                <a:latin typeface="Calibri Light (Headings)"/>
              </a:rPr>
              <a:t>that code</a:t>
            </a:r>
            <a:r>
              <a:rPr lang="en-US" sz="4000" b="1" dirty="0" smtClean="0">
                <a:latin typeface="Calibri Light (Headings)"/>
              </a:rPr>
              <a:t>?</a:t>
            </a:r>
            <a:endParaRPr lang="en-US" sz="4000" dirty="0">
              <a:latin typeface="Calibri Light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342" y="3503055"/>
            <a:ext cx="37240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b="1" dirty="0" smtClean="0">
                <a:latin typeface="Calibri Light (Headings)"/>
              </a:rPr>
              <a:t>KGAPMQMDT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b="1" dirty="0" smtClean="0">
                <a:latin typeface="Calibri Light (Headings)"/>
              </a:rPr>
              <a:t>OKETQUQHV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b="1" dirty="0" smtClean="0">
                <a:latin typeface="Calibri Light (Headings)"/>
              </a:rPr>
              <a:t>KLAUMVMIR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b="1" dirty="0">
                <a:latin typeface="Calibri Light (Headings)"/>
              </a:rPr>
              <a:t>LKBTNUNHS</a:t>
            </a:r>
            <a:endParaRPr lang="en-US" sz="36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813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782" y="601201"/>
            <a:ext cx="1150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 startAt="13"/>
            </a:pPr>
            <a:r>
              <a:rPr lang="en-US" sz="4400" b="1" dirty="0">
                <a:latin typeface="In a certain code ABHIJIT is written as CEJLLLV. How will BROTHER be written in that code?"/>
              </a:rPr>
              <a:t>In a certain code ABHIJIT is written as CEJLLLV. How will BROTHER be written in that code</a:t>
            </a:r>
            <a:r>
              <a:rPr lang="en-US" sz="4400" b="1" dirty="0" smtClean="0">
                <a:latin typeface="In a certain code ABHIJIT is written as CEJLLLV. How will BROTHER be written in that code?"/>
              </a:rPr>
              <a:t>?</a:t>
            </a:r>
            <a:endParaRPr lang="en-US" sz="4400" dirty="0">
              <a:latin typeface="In a certain code ABHIJIT is written as CEJLLLV. How will BROTHER be written in that code?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435" y="2875722"/>
            <a:ext cx="38843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00050" indent="-400050">
              <a:buFont typeface="+mj-lt"/>
              <a:buAutoNum type="arabicPeriod" startAt="13"/>
              <a:defRPr sz="4400" b="1">
                <a:latin typeface="In a certain code ABHIJIT is written as CEJLLLV. How will BROTHER be written in that code?"/>
              </a:defRPr>
            </a:lvl1pPr>
          </a:lstStyle>
          <a:p>
            <a:pPr>
              <a:buFont typeface="+mj-lt"/>
              <a:buAutoNum type="alphaUcPeriod"/>
            </a:pPr>
            <a:r>
              <a:rPr lang="en-US" dirty="0"/>
              <a:t>ETRVKGU</a:t>
            </a:r>
          </a:p>
          <a:p>
            <a:pPr>
              <a:buFont typeface="+mj-lt"/>
              <a:buAutoNum type="alphaUcPeriod"/>
            </a:pPr>
            <a:r>
              <a:rPr lang="en-US" dirty="0"/>
              <a:t>DUQWJHT</a:t>
            </a:r>
          </a:p>
          <a:p>
            <a:pPr>
              <a:buFont typeface="+mj-lt"/>
              <a:buAutoNum type="alphaUcPeriod"/>
            </a:pPr>
            <a:r>
              <a:rPr lang="en-US" dirty="0"/>
              <a:t>DURWJIT</a:t>
            </a:r>
          </a:p>
          <a:p>
            <a:pPr>
              <a:buFont typeface="+mj-lt"/>
              <a:buAutoNum type="alphaUcPeriod"/>
            </a:pPr>
            <a:r>
              <a:rPr lang="en-US" dirty="0"/>
              <a:t>EUQWKHT</a:t>
            </a:r>
          </a:p>
        </p:txBody>
      </p:sp>
    </p:spTree>
    <p:extLst>
      <p:ext uri="{BB962C8B-B14F-4D97-AF65-F5344CB8AC3E}">
        <p14:creationId xmlns:p14="http://schemas.microsoft.com/office/powerpoint/2010/main" val="16682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1166191"/>
            <a:ext cx="10999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14"/>
            </a:pPr>
            <a:r>
              <a:rPr lang="en-US" sz="4000" b="1" dirty="0">
                <a:latin typeface="+mj-lt"/>
              </a:rPr>
              <a:t>In a certain code COMPUTER is written as RFUVQNPC. How will MEDICINE be written in that code</a:t>
            </a:r>
            <a:r>
              <a:rPr lang="en-US" sz="4000" b="1" dirty="0" smtClean="0">
                <a:latin typeface="+mj-lt"/>
              </a:rPr>
              <a:t>?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8956" y="3273286"/>
            <a:ext cx="28110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4000" b="1" dirty="0" smtClean="0">
                <a:latin typeface="+mj-lt"/>
              </a:rPr>
              <a:t>ETRVKGU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000" b="1" dirty="0" smtClean="0">
                <a:latin typeface="+mj-lt"/>
              </a:rPr>
              <a:t>DUQWJHT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000" b="1" dirty="0" smtClean="0">
                <a:latin typeface="+mj-lt"/>
              </a:rPr>
              <a:t>DURWJIT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000" b="1" dirty="0" smtClean="0">
                <a:latin typeface="+mj-lt"/>
              </a:rPr>
              <a:t>EUQWKHT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4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826" y="679408"/>
            <a:ext cx="114290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15"/>
            </a:pPr>
            <a:r>
              <a:rPr lang="en-US" sz="4400" b="1" dirty="0"/>
              <a:t>In a certain code HANGER is written as TDIMCG. How is KURESH be written in that code</a:t>
            </a:r>
            <a:r>
              <a:rPr lang="en-US" sz="4400" b="1" dirty="0" smtClean="0"/>
              <a:t>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481070" y="3116687"/>
            <a:ext cx="2375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4000" b="1" dirty="0" smtClean="0"/>
              <a:t>JRGQWJ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000" b="1" dirty="0" smtClean="0"/>
              <a:t>LVSFTI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000" b="1" dirty="0" smtClean="0"/>
              <a:t>MSTGUJ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000" b="1" dirty="0"/>
              <a:t>MVTFUI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538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935" y="695273"/>
            <a:ext cx="12214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16"/>
            </a:pPr>
            <a:r>
              <a:rPr lang="en-US" sz="4400" b="1" dirty="0"/>
              <a:t>In a certain code, MENTION is written as LNEITNO. How is PATTERN written in that code </a:t>
            </a:r>
            <a:r>
              <a:rPr lang="en-US" sz="4400" b="1" dirty="0" smtClean="0"/>
              <a:t>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146220" y="2485623"/>
            <a:ext cx="31123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4800" b="1" dirty="0" smtClean="0"/>
              <a:t>OTAETNR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800" b="1" dirty="0" smtClean="0"/>
              <a:t>ATAETNR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800" b="1" dirty="0" smtClean="0"/>
              <a:t>STAETNR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800" b="1" dirty="0"/>
              <a:t>OTAESNR</a:t>
            </a:r>
          </a:p>
        </p:txBody>
      </p:sp>
    </p:spTree>
    <p:extLst>
      <p:ext uri="{BB962C8B-B14F-4D97-AF65-F5344CB8AC3E}">
        <p14:creationId xmlns:p14="http://schemas.microsoft.com/office/powerpoint/2010/main" val="38617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" y="656823"/>
            <a:ext cx="11629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17"/>
            </a:pPr>
            <a:r>
              <a:rPr lang="en-US" sz="4800" b="1" dirty="0"/>
              <a:t>In a certain code, TOGETHER is written as RQEGRJCT. In the same code, PAROLE will be written as</a:t>
            </a:r>
            <a:r>
              <a:rPr lang="en-US" sz="4800" b="1" dirty="0" smtClean="0"/>
              <a:t>,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258956" y="3246783"/>
            <a:ext cx="25630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4400" b="1" dirty="0" smtClean="0"/>
              <a:t>RYPQJG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400" b="1" dirty="0" smtClean="0"/>
              <a:t>NCPQJG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400" b="1" dirty="0" smtClean="0"/>
              <a:t>RCPQJG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4400" b="1" dirty="0"/>
              <a:t>NCPQJC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66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645064"/>
            <a:ext cx="11545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18"/>
            </a:pPr>
            <a:r>
              <a:rPr lang="en-US" sz="5400" b="1" dirty="0"/>
              <a:t>If COMPLETED is coded as MOCELPDET, then DIRECTION will be coded as 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365161" y="3490174"/>
            <a:ext cx="352667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400" b="1" dirty="0" smtClean="0"/>
              <a:t>RIETCENOI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b="1" dirty="0" smtClean="0"/>
              <a:t>RIDTCENOI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b="1" dirty="0" smtClean="0"/>
              <a:t>RIDTCENOJ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b="1" dirty="0"/>
              <a:t>SIDTCENOI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76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708" y="855793"/>
            <a:ext cx="12085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19"/>
            </a:pPr>
            <a:r>
              <a:rPr lang="en-US" sz="5400" b="1" dirty="0"/>
              <a:t>If FRIEND is coded as HUMJTK, how is CANDLE written in that code </a:t>
            </a:r>
            <a:r>
              <a:rPr lang="en-US" sz="5400" b="1" dirty="0" smtClean="0"/>
              <a:t>?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550504" y="2941983"/>
            <a:ext cx="36709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lphaUcPeriod"/>
            </a:pPr>
            <a:r>
              <a:rPr lang="en-US" sz="5400" b="1" dirty="0" smtClean="0"/>
              <a:t>FYOBOC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5400" b="1" dirty="0" smtClean="0"/>
              <a:t>EDRIRL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5400" b="1" dirty="0" smtClean="0"/>
              <a:t>DCQHQK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5400" b="1" dirty="0"/>
              <a:t>DEQJQM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03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78" y="5024663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2.In </a:t>
            </a:r>
            <a:r>
              <a:rPr lang="en-US" sz="5400" b="1" dirty="0"/>
              <a:t>a certain code 'INACTIVE' is written as VITCANIE. How is 'COMPUTER' written in that code</a:t>
            </a:r>
            <a:r>
              <a:rPr lang="en-US" sz="5400" b="1" dirty="0" smtClean="0"/>
              <a:t>?</a:t>
            </a:r>
            <a:br>
              <a:rPr lang="en-US" sz="5400" b="1" dirty="0" smtClean="0"/>
            </a:br>
            <a:r>
              <a:rPr lang="en-US" sz="5400" b="1" dirty="0" smtClean="0"/>
              <a:t>A. </a:t>
            </a:r>
            <a:r>
              <a:rPr lang="en-US" sz="5400" b="1" dirty="0"/>
              <a:t>UTEPMOCR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B. </a:t>
            </a:r>
            <a:r>
              <a:rPr lang="en-US" sz="5400" b="1" dirty="0"/>
              <a:t>MOCPETUR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C. </a:t>
            </a:r>
            <a:r>
              <a:rPr lang="en-US" sz="5400" b="1" dirty="0"/>
              <a:t>ETUPMOCR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D. </a:t>
            </a:r>
            <a:r>
              <a:rPr lang="en-US" sz="5400" b="1" dirty="0"/>
              <a:t>PMOCRETU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34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1" y="834887"/>
            <a:ext cx="9161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20"/>
            </a:pPr>
            <a:r>
              <a:rPr lang="en-US" sz="4800" b="1" dirty="0"/>
              <a:t>If COOL is coded as DQRP, then write the code for </a:t>
            </a:r>
            <a:r>
              <a:rPr lang="en-US" sz="4800" b="1" dirty="0" smtClean="0"/>
              <a:t>HOT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635617" y="2601532"/>
            <a:ext cx="22865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lphaUcPeriod"/>
            </a:pPr>
            <a:r>
              <a:rPr lang="en-US" sz="4800" b="1" dirty="0" smtClean="0"/>
              <a:t>IQW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b="1" dirty="0" smtClean="0"/>
              <a:t>JQW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b="1" dirty="0" smtClean="0"/>
              <a:t>IQX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b="1" dirty="0"/>
              <a:t>IPW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798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4546"/>
            <a:ext cx="12024575" cy="630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Pointing to a photograph, </a:t>
            </a:r>
            <a:r>
              <a:rPr lang="en-US" sz="36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Vipul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said, "She is the daughter of my grandfather's only son." How is </a:t>
            </a:r>
            <a:r>
              <a:rPr lang="en-US" sz="36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Vipul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related to the girl in the photograph ?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Father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Cousin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Uncle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Grandson</a:t>
            </a:r>
          </a:p>
          <a:p>
            <a:pPr>
              <a:lnSpc>
                <a:spcPct val="115000"/>
              </a:lnSpc>
            </a:pP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41" y="577993"/>
            <a:ext cx="11973059" cy="567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Looking at a portrait of a man, Harsh said, "His mother is the wife of my father's son. Brothers and sisters I have none." At whose portrait was Harsh looking ?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His son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His cousin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His uncle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His nephew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3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2124"/>
            <a:ext cx="12192000" cy="630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If </a:t>
            </a:r>
            <a:r>
              <a:rPr lang="en-US" sz="36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Neena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says, "Anita`s father Raman is the only son of my father-in-law </a:t>
            </a:r>
            <a:r>
              <a:rPr lang="en-US" sz="36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Mahipal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then hoe is </a:t>
            </a:r>
            <a:r>
              <a:rPr lang="en-US" sz="36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Bindu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who is the sister of Anita, related to </a:t>
            </a:r>
            <a:r>
              <a:rPr lang="en-US" sz="36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Mahipal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Niece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Daughter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Wife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Daughter-in-law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</a:p>
          <a:p>
            <a:pPr>
              <a:lnSpc>
                <a:spcPct val="115000"/>
              </a:lnSpc>
            </a:pP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14" y="874207"/>
            <a:ext cx="11002851" cy="5104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Pointing to a girl in the photograph, Amar said, "Her mother`s brother is the only son of my mother's father." How is the girl`s mother related to Amar ?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Mother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Sister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Aunt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Grandmother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4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9411"/>
            <a:ext cx="12192000" cy="5735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25.A girl introduced a boy as the son of the daughter of the father of her uncle. The boy is girl`s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Son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Uncle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Son-in-law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Nephew</a:t>
            </a:r>
          </a:p>
          <a:p>
            <a:pPr>
              <a:lnSpc>
                <a:spcPct val="115000"/>
              </a:lnSpc>
            </a:pP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768" y="698467"/>
            <a:ext cx="11183155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26.If X is the brother of the son of Y`s son, how is X related to Y ?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Son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Cousin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Grandson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Uncle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9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7650"/>
            <a:ext cx="12192000" cy="623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27.Pointing to a gentleman, Deepak said, " His only brother is the father of my daughter`s father." How is the gentleman related to Deepak ?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Grandfather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Father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Brother-in-law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Uncle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</a:p>
          <a:p>
            <a:pPr>
              <a:lnSpc>
                <a:spcPct val="115000"/>
              </a:lnSpc>
            </a:pP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041" y="685587"/>
            <a:ext cx="11414976" cy="495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en-US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</a:t>
            </a: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Kamal says, "Ravi`s mother is the only daughter of my mother", how is Kamal related to Ravi ?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Grandfather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Father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Cannot be determined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</a:t>
            </a:r>
            <a:r>
              <a:rPr lang="en-US" sz="4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2276"/>
            <a:ext cx="12101848" cy="6160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</a:t>
            </a:r>
            <a:r>
              <a:rPr lang="en-US" sz="4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</a:t>
            </a:r>
            <a:r>
              <a:rPr lang="en-US" sz="40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Anuj</a:t>
            </a:r>
            <a:r>
              <a:rPr lang="en-US" sz="4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saw Manish, he recalled, "He is the son of the father of my daughter." Who is Manish ?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Brother-in-law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Brother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Cousin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Uncle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Nephew</a:t>
            </a:r>
          </a:p>
          <a:p>
            <a:pPr>
              <a:lnSpc>
                <a:spcPct val="115000"/>
              </a:lnSpc>
            </a:pP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78" y="5024663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3. In </a:t>
            </a:r>
            <a:r>
              <a:rPr lang="en-US" sz="5400" b="1" dirty="0"/>
              <a:t>a certain code STUDENT is written as TUTDNES. How will SOURCES be written in that code</a:t>
            </a:r>
            <a:r>
              <a:rPr lang="en-US" sz="5400" b="1" dirty="0" smtClean="0"/>
              <a:t>?</a:t>
            </a:r>
            <a:br>
              <a:rPr lang="en-US" sz="5400" b="1" dirty="0" smtClean="0"/>
            </a:br>
            <a:r>
              <a:rPr lang="en-US" sz="5400" b="1" dirty="0" smtClean="0"/>
              <a:t>A. </a:t>
            </a:r>
            <a:r>
              <a:rPr lang="en-US" sz="5400" b="1" dirty="0"/>
              <a:t>SOURCES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B. </a:t>
            </a:r>
            <a:r>
              <a:rPr lang="en-US" sz="5400" b="1" dirty="0"/>
              <a:t>SUORECS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C. </a:t>
            </a:r>
            <a:r>
              <a:rPr lang="en-US" sz="5400" b="1" dirty="0"/>
              <a:t>SRUOCES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D. </a:t>
            </a:r>
            <a:r>
              <a:rPr lang="en-US" sz="5400" b="1" dirty="0"/>
              <a:t>SOURSEC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11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56" y="812875"/>
            <a:ext cx="11062952" cy="531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Pointing to a photograph, a lady tells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Pramod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"I am the only daughter of this lady and her son is your maternal uncle." How is the speaker related to </a:t>
            </a:r>
            <a:r>
              <a:rPr lang="en-US" sz="3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Pramod`s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father ?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Sister-in-law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Wife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Either a or b</a:t>
            </a: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Neither a nor b</a:t>
            </a:r>
            <a:endParaRPr lang="en-US" sz="3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4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885" y="81930"/>
            <a:ext cx="11990231" cy="7299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31.</a:t>
            </a:r>
            <a:r>
              <a:rPr lang="en-US" sz="3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Pointing to a photograph, a woman says, "This man`s son`s sister is my mother-in-law." How is the woman`s husband related to the man in the photograph ?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Grandson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Son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Son-in-law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Nephew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4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  <a:endParaRPr lang="en-US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75"/>
              </a:spcAft>
            </a:pPr>
            <a:endParaRPr lang="en-US" sz="40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283" y="614800"/>
            <a:ext cx="11505127" cy="587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32.Pointing to a man in a photograph, a woman said, "His brother`s father is the only son of my grandfather.' How is the woman related to the man in the photograph?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Mother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Aunt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Sister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Daughter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Grandmother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0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7" y="283336"/>
            <a:ext cx="111551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33</a:t>
            </a:r>
            <a:r>
              <a:rPr lang="en-US" sz="4800" dirty="0"/>
              <a:t>. Pointing to an old man, </a:t>
            </a:r>
            <a:r>
              <a:rPr lang="en-US" sz="4800" dirty="0" err="1"/>
              <a:t>Kailash</a:t>
            </a:r>
            <a:r>
              <a:rPr lang="en-US" sz="4800" dirty="0"/>
              <a:t> said, "His son is my son`s uncle". How is the old man related to </a:t>
            </a:r>
            <a:r>
              <a:rPr lang="en-US" sz="4800" dirty="0" err="1"/>
              <a:t>Kailash</a:t>
            </a:r>
            <a:r>
              <a:rPr lang="en-US" sz="4800" dirty="0"/>
              <a:t>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Brother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Uncle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Father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Grandfather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None of these</a:t>
            </a:r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6551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" y="787431"/>
            <a:ext cx="110801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34.Daya has a brother Anil, </a:t>
            </a:r>
            <a:r>
              <a:rPr lang="en-US" sz="4800" dirty="0" err="1"/>
              <a:t>Daya</a:t>
            </a:r>
            <a:r>
              <a:rPr lang="en-US" sz="4800" dirty="0"/>
              <a:t> is the son of Chandra. </a:t>
            </a:r>
            <a:r>
              <a:rPr lang="en-US" sz="4800" dirty="0" err="1"/>
              <a:t>Bimal</a:t>
            </a:r>
            <a:r>
              <a:rPr lang="en-US" sz="4800" dirty="0"/>
              <a:t> is Chandra`s father. In term of relationship, what is Anil of </a:t>
            </a:r>
            <a:r>
              <a:rPr lang="en-US" sz="4800" dirty="0" err="1"/>
              <a:t>Bimal</a:t>
            </a:r>
            <a:r>
              <a:rPr lang="en-US" sz="4800" dirty="0"/>
              <a:t>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Son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Grandson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Brother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Grandfather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583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" y="151180"/>
            <a:ext cx="121018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35</a:t>
            </a:r>
            <a:r>
              <a:rPr lang="en-US" sz="4800" b="1" dirty="0"/>
              <a:t>.</a:t>
            </a:r>
            <a:r>
              <a:rPr lang="en-US" sz="4800" dirty="0"/>
              <a:t> Rahul`s mother is the only daughter of Monika`s father. How is Monika`s husband related to Rahul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Uncle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Father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Grandfather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Brother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Data inadequate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037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3" y="880753"/>
            <a:ext cx="114106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36. </a:t>
            </a:r>
            <a:r>
              <a:rPr lang="en-US" sz="4400" dirty="0"/>
              <a:t>If (</a:t>
            </a:r>
            <a:r>
              <a:rPr lang="en-US" sz="4400" dirty="0" err="1"/>
              <a:t>i</a:t>
            </a:r>
            <a:r>
              <a:rPr lang="en-US" sz="4400" dirty="0"/>
              <a:t>) M is brother of N; (ii) B is brother of N; (iii) M is brother of D, then which of the following statements is definitely true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N is brother of B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N is brother of D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M is brother of B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D is brother of M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None of these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18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" y="231820"/>
            <a:ext cx="118261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37</a:t>
            </a:r>
            <a:r>
              <a:rPr lang="en-US" sz="5400" b="1" dirty="0"/>
              <a:t>.</a:t>
            </a:r>
            <a:r>
              <a:rPr lang="en-US" sz="5400" dirty="0"/>
              <a:t> Deepak is brother of Ravi. </a:t>
            </a:r>
            <a:r>
              <a:rPr lang="en-US" sz="5400" dirty="0" err="1"/>
              <a:t>Rekha</a:t>
            </a:r>
            <a:r>
              <a:rPr lang="en-US" sz="5400" dirty="0"/>
              <a:t> is sister of </a:t>
            </a:r>
            <a:r>
              <a:rPr lang="en-US" sz="5400" dirty="0" err="1"/>
              <a:t>Atul</a:t>
            </a:r>
            <a:r>
              <a:rPr lang="en-US" sz="5400" dirty="0"/>
              <a:t>. Ravi is son of </a:t>
            </a:r>
            <a:r>
              <a:rPr lang="en-US" sz="5400" dirty="0" err="1"/>
              <a:t>Rekha</a:t>
            </a:r>
            <a:r>
              <a:rPr lang="en-US" sz="5400" dirty="0"/>
              <a:t>. How is Deepak related to </a:t>
            </a:r>
            <a:r>
              <a:rPr lang="en-US" sz="5400" dirty="0" err="1"/>
              <a:t>Rekha</a:t>
            </a:r>
            <a:r>
              <a:rPr lang="en-US" sz="5400" dirty="0"/>
              <a:t> ?</a:t>
            </a:r>
          </a:p>
          <a:p>
            <a:r>
              <a:rPr lang="en-US" sz="5400" b="1" dirty="0"/>
              <a:t>A.</a:t>
            </a:r>
            <a:r>
              <a:rPr lang="en-US" sz="5400" dirty="0"/>
              <a:t> Son</a:t>
            </a:r>
          </a:p>
          <a:p>
            <a:r>
              <a:rPr lang="en-US" sz="5400" b="1" dirty="0"/>
              <a:t>B.</a:t>
            </a:r>
            <a:r>
              <a:rPr lang="en-US" sz="5400" dirty="0"/>
              <a:t> Brother</a:t>
            </a:r>
          </a:p>
          <a:p>
            <a:r>
              <a:rPr lang="en-US" sz="5400" b="1" dirty="0"/>
              <a:t>C.</a:t>
            </a:r>
            <a:r>
              <a:rPr lang="en-US" sz="5400" dirty="0"/>
              <a:t> Nephew</a:t>
            </a:r>
          </a:p>
          <a:p>
            <a:r>
              <a:rPr lang="en-US" sz="5400" b="1" dirty="0"/>
              <a:t>D.</a:t>
            </a:r>
            <a:r>
              <a:rPr lang="en-US" sz="5400" dirty="0"/>
              <a:t> Father</a:t>
            </a:r>
          </a:p>
          <a:p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9794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1" y="658643"/>
            <a:ext cx="117240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38.A is B`s sister. C is B`s mother. D is C`s father. E is D`s mother. Then, how is A related to D ?</a:t>
            </a:r>
          </a:p>
          <a:p>
            <a:r>
              <a:rPr lang="en-US" sz="5400" b="1" dirty="0"/>
              <a:t>A.</a:t>
            </a:r>
            <a:r>
              <a:rPr lang="en-US" sz="5400" dirty="0"/>
              <a:t> Grandmother</a:t>
            </a:r>
          </a:p>
          <a:p>
            <a:r>
              <a:rPr lang="en-US" sz="5400" b="1" dirty="0"/>
              <a:t>B.</a:t>
            </a:r>
            <a:r>
              <a:rPr lang="en-US" sz="5400" dirty="0"/>
              <a:t> Grandfather</a:t>
            </a:r>
          </a:p>
          <a:p>
            <a:r>
              <a:rPr lang="en-US" sz="5400" b="1" dirty="0"/>
              <a:t>C.</a:t>
            </a:r>
            <a:r>
              <a:rPr lang="en-US" sz="5400" dirty="0"/>
              <a:t> Daughter</a:t>
            </a:r>
          </a:p>
          <a:p>
            <a:r>
              <a:rPr lang="en-US" sz="5400" b="1" dirty="0"/>
              <a:t>D.</a:t>
            </a:r>
            <a:r>
              <a:rPr lang="en-US" sz="5400" dirty="0"/>
              <a:t> Grand daughter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6992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21" y="0"/>
            <a:ext cx="1205937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39</a:t>
            </a:r>
            <a:r>
              <a:rPr lang="en-US" sz="4000" b="1" dirty="0"/>
              <a:t>. </a:t>
            </a:r>
            <a:r>
              <a:rPr lang="en-US" sz="4000" dirty="0"/>
              <a:t>Give that:</a:t>
            </a:r>
            <a:br>
              <a:rPr lang="en-US" sz="4000" dirty="0"/>
            </a:br>
            <a:r>
              <a:rPr lang="en-US" sz="4000" dirty="0"/>
              <a:t>1. A is brother of B.</a:t>
            </a:r>
            <a:br>
              <a:rPr lang="en-US" sz="4000" dirty="0"/>
            </a:br>
            <a:r>
              <a:rPr lang="en-US" sz="4000" dirty="0"/>
              <a:t>2. C is brother of A.</a:t>
            </a:r>
            <a:br>
              <a:rPr lang="en-US" sz="4000" dirty="0"/>
            </a:br>
            <a:r>
              <a:rPr lang="en-US" sz="4000" dirty="0"/>
              <a:t>3. D is brother of E.</a:t>
            </a:r>
            <a:br>
              <a:rPr lang="en-US" sz="4000" dirty="0"/>
            </a:br>
            <a:r>
              <a:rPr lang="en-US" sz="4000" dirty="0"/>
              <a:t>4. E is brother of B.</a:t>
            </a:r>
            <a:br>
              <a:rPr lang="en-US" sz="4000" dirty="0"/>
            </a:br>
            <a:r>
              <a:rPr lang="en-US" sz="4000" dirty="0"/>
              <a:t>Then uncle of D is</a:t>
            </a:r>
          </a:p>
          <a:p>
            <a:r>
              <a:rPr lang="en-US" sz="4000" b="1" dirty="0"/>
              <a:t>A.</a:t>
            </a:r>
            <a:r>
              <a:rPr lang="en-US" sz="4000" dirty="0"/>
              <a:t> A</a:t>
            </a:r>
          </a:p>
          <a:p>
            <a:r>
              <a:rPr lang="en-US" sz="4000" b="1" dirty="0"/>
              <a:t>B.</a:t>
            </a:r>
            <a:r>
              <a:rPr lang="en-US" sz="4000" dirty="0"/>
              <a:t> B</a:t>
            </a:r>
          </a:p>
          <a:p>
            <a:r>
              <a:rPr lang="en-US" sz="4000" b="1" dirty="0"/>
              <a:t>C.</a:t>
            </a:r>
            <a:r>
              <a:rPr lang="en-US" sz="4000" dirty="0"/>
              <a:t> C</a:t>
            </a:r>
          </a:p>
          <a:p>
            <a:r>
              <a:rPr lang="en-US" sz="4000" b="1" dirty="0"/>
              <a:t>D.</a:t>
            </a:r>
            <a:r>
              <a:rPr lang="en-US" sz="4000" dirty="0"/>
              <a:t> E</a:t>
            </a:r>
          </a:p>
          <a:p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1624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78" y="5140573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4. </a:t>
            </a:r>
            <a:r>
              <a:rPr lang="en-US" sz="5400" b="1" dirty="0"/>
              <a:t>In a certain code LEARNING is written as LGNINRAE. How will SURPRISE be written in that code?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A. </a:t>
            </a:r>
            <a:r>
              <a:rPr lang="en-US" sz="5400" b="1" dirty="0"/>
              <a:t>ESRIPRUS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B. </a:t>
            </a:r>
            <a:r>
              <a:rPr lang="en-US" sz="5400" b="1" dirty="0"/>
              <a:t>RUSEPSIR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C. </a:t>
            </a:r>
            <a:r>
              <a:rPr lang="en-US" sz="5400" b="1" dirty="0"/>
              <a:t>SESIRPRU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D. </a:t>
            </a:r>
            <a:r>
              <a:rPr lang="en-US" sz="5400" b="1" dirty="0"/>
              <a:t>ESIRPRSU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265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647" y="632885"/>
            <a:ext cx="114536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40. </a:t>
            </a:r>
            <a:r>
              <a:rPr lang="en-US" sz="4800" dirty="0"/>
              <a:t>A is father of C and D is son of B. E is brother of A. If C is sister of D, how is B related to E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Daughter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Brother-in-Law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Husband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Sister-in-Law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703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040" y="117693"/>
            <a:ext cx="115555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41</a:t>
            </a:r>
            <a:r>
              <a:rPr lang="en-US" sz="4800" b="1" dirty="0"/>
              <a:t>. </a:t>
            </a:r>
            <a:r>
              <a:rPr lang="en-US" sz="4800" dirty="0"/>
              <a:t>Q`s mother is sister of P and daughter of M. S is daughter of P and sister of T. How is M related to T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Grandmother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Father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Grandfather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Grandfather or Grandmother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None of these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8283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674"/>
            <a:ext cx="12101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42. </a:t>
            </a:r>
            <a:r>
              <a:rPr lang="en-US" sz="4800" dirty="0"/>
              <a:t> A is the son of B. C, B`s sister has a son D and a daughter E. F is the maternal uncle of D. How is A related to D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Cousin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Nephew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Uncle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Brother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635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547" y="117693"/>
            <a:ext cx="114750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43</a:t>
            </a:r>
            <a:r>
              <a:rPr lang="en-US" sz="4800" b="1" dirty="0"/>
              <a:t>. </a:t>
            </a:r>
            <a:r>
              <a:rPr lang="en-US" sz="4800" dirty="0"/>
              <a:t>A is the son of B.</a:t>
            </a:r>
            <a:br>
              <a:rPr lang="en-US" sz="4800" dirty="0"/>
            </a:br>
            <a:r>
              <a:rPr lang="en-US" sz="4800" dirty="0"/>
              <a:t>C, B`s sister has a son D and a daughter E.</a:t>
            </a:r>
            <a:br>
              <a:rPr lang="en-US" sz="4800" dirty="0"/>
            </a:br>
            <a:r>
              <a:rPr lang="en-US" sz="4800" dirty="0"/>
              <a:t>F is the maternal uncle of D. How is E related to F 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Sister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Daughter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Niece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Wife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3631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648" y="117693"/>
            <a:ext cx="118614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44. </a:t>
            </a:r>
            <a:r>
              <a:rPr lang="en-US" sz="5400" dirty="0"/>
              <a:t>A is the son of B. C, B`s sister has a son D and a daughter E. F is the maternal uncle of D. How many nephews does F have ?</a:t>
            </a:r>
          </a:p>
          <a:p>
            <a:r>
              <a:rPr lang="en-US" sz="5400" b="1" dirty="0"/>
              <a:t>A.</a:t>
            </a:r>
            <a:r>
              <a:rPr lang="en-US" sz="5400" dirty="0"/>
              <a:t> Nil</a:t>
            </a:r>
          </a:p>
          <a:p>
            <a:r>
              <a:rPr lang="en-US" sz="5400" b="1" dirty="0"/>
              <a:t>B.</a:t>
            </a:r>
            <a:r>
              <a:rPr lang="en-US" sz="5400" dirty="0"/>
              <a:t> One</a:t>
            </a:r>
          </a:p>
          <a:p>
            <a:r>
              <a:rPr lang="en-US" sz="5400" b="1" dirty="0"/>
              <a:t>C.</a:t>
            </a:r>
            <a:r>
              <a:rPr lang="en-US" sz="5400" dirty="0"/>
              <a:t> Two</a:t>
            </a:r>
          </a:p>
          <a:p>
            <a:r>
              <a:rPr lang="en-US" sz="5400" b="1" dirty="0"/>
              <a:t>D.</a:t>
            </a:r>
            <a:r>
              <a:rPr lang="en-US" sz="5400" dirty="0"/>
              <a:t> Three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5024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56138"/>
            <a:ext cx="115137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45</a:t>
            </a:r>
            <a:r>
              <a:rPr lang="en-US" sz="3600" b="1" dirty="0"/>
              <a:t>. </a:t>
            </a:r>
            <a:r>
              <a:rPr lang="en-US" sz="3600" dirty="0" err="1"/>
              <a:t>i</a:t>
            </a:r>
            <a:r>
              <a:rPr lang="en-US" sz="3600" dirty="0"/>
              <a:t>) In a family of six persons A, B, C, D, E and F, there are two married couples. </a:t>
            </a:r>
            <a:br>
              <a:rPr lang="en-US" sz="3600" dirty="0"/>
            </a:br>
            <a:r>
              <a:rPr lang="en-US" sz="3600" dirty="0"/>
              <a:t>(ii) D is grandmother of A and mother of B.</a:t>
            </a:r>
            <a:br>
              <a:rPr lang="en-US" sz="3600" dirty="0"/>
            </a:br>
            <a:r>
              <a:rPr lang="en-US" sz="3600" dirty="0"/>
              <a:t>(iii) C is wife of B and mother of F.</a:t>
            </a:r>
            <a:br>
              <a:rPr lang="en-US" sz="3600" dirty="0"/>
            </a:br>
            <a:r>
              <a:rPr lang="en-US" sz="3600" dirty="0"/>
              <a:t>(iv) F is the grand daughter of E.</a:t>
            </a:r>
          </a:p>
          <a:p>
            <a:r>
              <a:rPr lang="en-US" sz="3600" dirty="0"/>
              <a:t>What is C to A ?</a:t>
            </a:r>
          </a:p>
          <a:p>
            <a:r>
              <a:rPr lang="en-US" sz="3600" b="1" dirty="0"/>
              <a:t>A.</a:t>
            </a:r>
            <a:r>
              <a:rPr lang="en-US" sz="3600" dirty="0"/>
              <a:t> Daughter</a:t>
            </a:r>
          </a:p>
          <a:p>
            <a:r>
              <a:rPr lang="en-US" sz="3600" b="1" dirty="0"/>
              <a:t>B.</a:t>
            </a:r>
            <a:r>
              <a:rPr lang="en-US" sz="3600" dirty="0"/>
              <a:t> Grandmother</a:t>
            </a:r>
          </a:p>
          <a:p>
            <a:r>
              <a:rPr lang="en-US" sz="3600" b="1" dirty="0"/>
              <a:t>C.</a:t>
            </a:r>
            <a:r>
              <a:rPr lang="en-US" sz="3600" dirty="0"/>
              <a:t> Mother</a:t>
            </a:r>
          </a:p>
          <a:p>
            <a:r>
              <a:rPr lang="en-US" sz="3600" b="1" dirty="0"/>
              <a:t>D.</a:t>
            </a:r>
            <a:r>
              <a:rPr lang="en-US" sz="3600" dirty="0"/>
              <a:t> Cannot be determined</a:t>
            </a:r>
          </a:p>
          <a:p>
            <a:r>
              <a:rPr lang="en-US" sz="3600" b="1" dirty="0"/>
              <a:t>E.</a:t>
            </a:r>
            <a:r>
              <a:rPr lang="en-US" sz="3600" dirty="0"/>
              <a:t> None of these</a:t>
            </a:r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567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8406"/>
            <a:ext cx="118485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46.</a:t>
            </a:r>
            <a:r>
              <a:rPr lang="en-US" sz="3200" dirty="0"/>
              <a:t> (</a:t>
            </a:r>
            <a:r>
              <a:rPr lang="en-US" sz="3200" dirty="0" err="1"/>
              <a:t>i</a:t>
            </a:r>
            <a:r>
              <a:rPr lang="en-US" sz="3200" dirty="0"/>
              <a:t>) In a family of six persons A, B, C, D, E and F, there are two married couples. </a:t>
            </a:r>
            <a:br>
              <a:rPr lang="en-US" sz="3200" dirty="0"/>
            </a:br>
            <a:r>
              <a:rPr lang="en-US" sz="3200" dirty="0"/>
              <a:t>(ii) D is grandmother of A and mother of B.</a:t>
            </a:r>
            <a:br>
              <a:rPr lang="en-US" sz="3200" dirty="0"/>
            </a:br>
            <a:r>
              <a:rPr lang="en-US" sz="3200" dirty="0"/>
              <a:t>(iii) C is wife of B and mother of F.</a:t>
            </a:r>
            <a:br>
              <a:rPr lang="en-US" sz="3200" dirty="0"/>
            </a:br>
            <a:r>
              <a:rPr lang="en-US" sz="3200" dirty="0"/>
              <a:t>(iv) F is the grand daughter of E.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How many male members are there in the family ?</a:t>
            </a:r>
          </a:p>
          <a:p>
            <a:r>
              <a:rPr lang="en-US" sz="3200" b="1" dirty="0"/>
              <a:t>A.</a:t>
            </a:r>
            <a:r>
              <a:rPr lang="en-US" sz="3200" dirty="0"/>
              <a:t> Two</a:t>
            </a:r>
          </a:p>
          <a:p>
            <a:r>
              <a:rPr lang="en-US" sz="3200" b="1" dirty="0"/>
              <a:t>B.</a:t>
            </a:r>
            <a:r>
              <a:rPr lang="en-US" sz="3200" dirty="0"/>
              <a:t> Three</a:t>
            </a:r>
          </a:p>
          <a:p>
            <a:r>
              <a:rPr lang="en-US" sz="3200" b="1" dirty="0"/>
              <a:t>C.</a:t>
            </a:r>
            <a:r>
              <a:rPr lang="en-US" sz="3200" dirty="0"/>
              <a:t> Four</a:t>
            </a:r>
          </a:p>
          <a:p>
            <a:r>
              <a:rPr lang="en-US" sz="3200" b="1" dirty="0"/>
              <a:t>D.</a:t>
            </a:r>
            <a:r>
              <a:rPr lang="en-US" sz="3200" dirty="0"/>
              <a:t> Cannot be determined</a:t>
            </a:r>
          </a:p>
          <a:p>
            <a:r>
              <a:rPr lang="en-US" sz="3200" b="1" dirty="0"/>
              <a:t>E.</a:t>
            </a:r>
            <a:r>
              <a:rPr lang="en-US" sz="3200" dirty="0"/>
              <a:t> None of these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80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0" y="0"/>
            <a:ext cx="1164250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47.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err="1"/>
              <a:t>i</a:t>
            </a:r>
            <a:r>
              <a:rPr lang="en-US" sz="3600" dirty="0"/>
              <a:t>) In a family of six persons A, B, C, D, E and F, there are two married couples. </a:t>
            </a:r>
            <a:br>
              <a:rPr lang="en-US" sz="3600" dirty="0"/>
            </a:br>
            <a:r>
              <a:rPr lang="en-US" sz="3600" dirty="0"/>
              <a:t>(ii) D is grandmother of A and mother of B.</a:t>
            </a:r>
            <a:br>
              <a:rPr lang="en-US" sz="3600" dirty="0"/>
            </a:br>
            <a:r>
              <a:rPr lang="en-US" sz="3600" dirty="0"/>
              <a:t>(iii) C is wife of B and mother of F.</a:t>
            </a:r>
            <a:br>
              <a:rPr lang="en-US" sz="3600" dirty="0"/>
            </a:br>
            <a:r>
              <a:rPr lang="en-US" sz="3600" dirty="0"/>
              <a:t>(iv) F is the grand daughter of E.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Which of the following is true ?</a:t>
            </a:r>
          </a:p>
          <a:p>
            <a:r>
              <a:rPr lang="en-US" sz="3600" b="1" dirty="0"/>
              <a:t>A.</a:t>
            </a:r>
            <a:r>
              <a:rPr lang="en-US" sz="3600" dirty="0"/>
              <a:t> A is brother of F.</a:t>
            </a:r>
          </a:p>
          <a:p>
            <a:r>
              <a:rPr lang="en-US" sz="3600" b="1" dirty="0"/>
              <a:t>B.</a:t>
            </a:r>
            <a:r>
              <a:rPr lang="en-US" sz="3600" dirty="0"/>
              <a:t> A is sister of F.</a:t>
            </a:r>
          </a:p>
          <a:p>
            <a:r>
              <a:rPr lang="en-US" sz="3600" b="1" dirty="0"/>
              <a:t>C.</a:t>
            </a:r>
            <a:r>
              <a:rPr lang="en-US" sz="3600" dirty="0"/>
              <a:t> D has two grandsons.</a:t>
            </a:r>
          </a:p>
          <a:p>
            <a:r>
              <a:rPr lang="en-US" sz="3600" b="1" dirty="0"/>
              <a:t>D.</a:t>
            </a:r>
            <a:r>
              <a:rPr lang="en-US" sz="3600" dirty="0"/>
              <a:t> B has two daughters.</a:t>
            </a:r>
          </a:p>
          <a:p>
            <a:r>
              <a:rPr lang="en-US" sz="3600" b="1" dirty="0"/>
              <a:t>E.</a:t>
            </a:r>
            <a:r>
              <a:rPr lang="en-US" sz="3600" dirty="0"/>
              <a:t> None of these</a:t>
            </a:r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1307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2360"/>
            <a:ext cx="120245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48. </a:t>
            </a:r>
            <a:r>
              <a:rPr lang="en-US" sz="3600" dirty="0"/>
              <a:t>(</a:t>
            </a:r>
            <a:r>
              <a:rPr lang="en-US" sz="3600" dirty="0" err="1"/>
              <a:t>i</a:t>
            </a:r>
            <a:r>
              <a:rPr lang="en-US" sz="3600" dirty="0"/>
              <a:t>) In a family of six persons A, B, C, D, E and F, there are two married couples. </a:t>
            </a:r>
            <a:br>
              <a:rPr lang="en-US" sz="3600" dirty="0"/>
            </a:br>
            <a:r>
              <a:rPr lang="en-US" sz="3600" dirty="0"/>
              <a:t>(ii) D is grandmother of A and mother of B.</a:t>
            </a:r>
            <a:br>
              <a:rPr lang="en-US" sz="3600" dirty="0"/>
            </a:br>
            <a:r>
              <a:rPr lang="en-US" sz="3600" dirty="0"/>
              <a:t>(iii) C is wife of B and mother of F.</a:t>
            </a:r>
            <a:br>
              <a:rPr lang="en-US" sz="3600" dirty="0"/>
            </a:br>
            <a:r>
              <a:rPr lang="en-US" sz="3600" dirty="0"/>
              <a:t>(iv) F is the grand daughter of E.</a:t>
            </a:r>
            <a:br>
              <a:rPr lang="en-US" sz="3600" dirty="0"/>
            </a:br>
            <a:r>
              <a:rPr lang="en-US" sz="3600" dirty="0"/>
              <a:t>Who among the following is one of the couples ?</a:t>
            </a:r>
          </a:p>
          <a:p>
            <a:r>
              <a:rPr lang="en-US" sz="3600" b="1" dirty="0"/>
              <a:t>A.</a:t>
            </a:r>
            <a:r>
              <a:rPr lang="en-US" sz="3600" dirty="0"/>
              <a:t> CD</a:t>
            </a:r>
          </a:p>
          <a:p>
            <a:r>
              <a:rPr lang="en-US" sz="3600" b="1" dirty="0"/>
              <a:t>B.</a:t>
            </a:r>
            <a:r>
              <a:rPr lang="en-US" sz="3600" dirty="0"/>
              <a:t> DE</a:t>
            </a:r>
          </a:p>
          <a:p>
            <a:r>
              <a:rPr lang="en-US" sz="3600" b="1" dirty="0"/>
              <a:t>C.</a:t>
            </a:r>
            <a:r>
              <a:rPr lang="en-US" sz="3600" dirty="0"/>
              <a:t> EB</a:t>
            </a:r>
          </a:p>
          <a:p>
            <a:r>
              <a:rPr lang="en-US" sz="3600" b="1" dirty="0"/>
              <a:t>D.</a:t>
            </a:r>
            <a:r>
              <a:rPr lang="en-US" sz="3600" dirty="0"/>
              <a:t> Cannot be determined</a:t>
            </a:r>
          </a:p>
          <a:p>
            <a:r>
              <a:rPr lang="en-US" sz="3600" b="1" dirty="0"/>
              <a:t>E.</a:t>
            </a:r>
            <a:r>
              <a:rPr lang="en-US" sz="3600" dirty="0"/>
              <a:t> None of these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872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158" y="154547"/>
            <a:ext cx="1200684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49. </a:t>
            </a:r>
            <a:r>
              <a:rPr lang="en-US" sz="4400" dirty="0"/>
              <a:t>P + Q means P is the brother of Q; P - Q means P is the mother of Q and P * Q means P is the sister of Q. Which of the following means M is the maternal uncle of R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M + K + R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M - R + K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M + K - R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M + K * R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None of these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7425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0" y="4676933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5.If </a:t>
            </a:r>
            <a:r>
              <a:rPr lang="en-US" sz="5400" b="1" dirty="0"/>
              <a:t>PRIVATE is coded as 1234567 and RISK is coded as 2398, how is RIVETS coded</a:t>
            </a:r>
            <a:r>
              <a:rPr lang="en-US" sz="5400" b="1" dirty="0" smtClean="0"/>
              <a:t>?</a:t>
            </a:r>
            <a:br>
              <a:rPr lang="en-US" sz="5400" b="1" dirty="0" smtClean="0"/>
            </a:br>
            <a:r>
              <a:rPr lang="en-US" sz="5400" b="1" dirty="0" smtClean="0"/>
              <a:t>A. 232679</a:t>
            </a:r>
            <a:br>
              <a:rPr lang="en-US" sz="5400" b="1" dirty="0" smtClean="0"/>
            </a:br>
            <a:r>
              <a:rPr lang="en-US" sz="5400" b="1" dirty="0" smtClean="0"/>
              <a:t>B. </a:t>
            </a:r>
            <a:r>
              <a:rPr lang="en-US" sz="5400" b="1" dirty="0"/>
              <a:t>243769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C. </a:t>
            </a:r>
            <a:r>
              <a:rPr lang="en-US" sz="5400" b="1" dirty="0"/>
              <a:t>234769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D. </a:t>
            </a:r>
            <a:r>
              <a:rPr lang="en-US" sz="5400" b="1" dirty="0"/>
              <a:t>234976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51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" y="252855"/>
            <a:ext cx="115781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50.If A + B means A is the brother of B; A / B means A is the father of B and A * B means A is the sister of B, which of the following means M is the uncle of P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N * P / M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M + S / R / P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M / N * P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M + K / T * P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None of these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463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91" y="167426"/>
            <a:ext cx="116874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51.Pointing </a:t>
            </a:r>
            <a:r>
              <a:rPr lang="en-US" sz="4400" dirty="0"/>
              <a:t>to a man on the stage, Rita said, "He is the brother of the daughter of the wife of my husband."</a:t>
            </a:r>
            <a:br>
              <a:rPr lang="en-US" sz="4400" dirty="0"/>
            </a:br>
            <a:r>
              <a:rPr lang="en-US" sz="4400" dirty="0"/>
              <a:t>How is the man on the stage related to Rita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Son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Husband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Cousin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Nephew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Brother-in-law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6411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56" y="626343"/>
            <a:ext cx="1137204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52. Showing the man receiving the </a:t>
            </a:r>
            <a:r>
              <a:rPr lang="en-US" sz="4400" dirty="0" err="1"/>
              <a:t>priza</a:t>
            </a:r>
            <a:r>
              <a:rPr lang="en-US" sz="4400" dirty="0"/>
              <a:t>, </a:t>
            </a:r>
            <a:r>
              <a:rPr lang="en-US" sz="4400" dirty="0" err="1"/>
              <a:t>Saroj</a:t>
            </a:r>
            <a:r>
              <a:rPr lang="en-US" sz="4400" dirty="0"/>
              <a:t> said, "He is the brother of my uncle's daughter."</a:t>
            </a:r>
            <a:br>
              <a:rPr lang="en-US" sz="4400" dirty="0"/>
            </a:br>
            <a:r>
              <a:rPr lang="en-US" sz="4400" dirty="0"/>
              <a:t>Who is the man to </a:t>
            </a:r>
            <a:r>
              <a:rPr lang="en-US" sz="4400" dirty="0" err="1"/>
              <a:t>Saroj</a:t>
            </a:r>
            <a:r>
              <a:rPr lang="en-US" sz="4400" dirty="0"/>
              <a:t>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Son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Brother-in-law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Nephew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Uncle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Cousin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48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61" y="156330"/>
            <a:ext cx="119437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53. </a:t>
            </a:r>
            <a:r>
              <a:rPr lang="en-US" sz="4800" dirty="0"/>
              <a:t>Pointing to a man, a woman said, "His mother is the only daughter of my mother."</a:t>
            </a:r>
            <a:br>
              <a:rPr lang="en-US" sz="4800" dirty="0"/>
            </a:br>
            <a:r>
              <a:rPr lang="en-US" sz="4800" dirty="0"/>
              <a:t>How is the woman related to the man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Mother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Daughter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Sister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Grandmother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None of these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5118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8" y="294659"/>
            <a:ext cx="120503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54.</a:t>
            </a:r>
            <a:r>
              <a:rPr lang="en-US" sz="4000" dirty="0"/>
              <a:t> Pointing to a photograph, a person tells his friend, "She is the grand daughter of the elder brother of my father."</a:t>
            </a:r>
            <a:br>
              <a:rPr lang="en-US" sz="4000" dirty="0"/>
            </a:br>
            <a:r>
              <a:rPr lang="en-US" sz="4000" dirty="0"/>
              <a:t>How is the girl in the photograph related to his man ?</a:t>
            </a:r>
          </a:p>
          <a:p>
            <a:r>
              <a:rPr lang="en-US" sz="4000" b="1" dirty="0"/>
              <a:t> Option :</a:t>
            </a:r>
            <a:endParaRPr lang="en-US" sz="4000" dirty="0"/>
          </a:p>
          <a:p>
            <a:r>
              <a:rPr lang="en-US" sz="4000" b="1" dirty="0"/>
              <a:t>A.</a:t>
            </a:r>
            <a:r>
              <a:rPr lang="en-US" sz="4000" dirty="0"/>
              <a:t> Niece</a:t>
            </a:r>
          </a:p>
          <a:p>
            <a:r>
              <a:rPr lang="en-US" sz="4000" b="1" dirty="0"/>
              <a:t>B.</a:t>
            </a:r>
            <a:r>
              <a:rPr lang="en-US" sz="4000" dirty="0"/>
              <a:t> Sister</a:t>
            </a:r>
          </a:p>
          <a:p>
            <a:r>
              <a:rPr lang="en-US" sz="4000" b="1" dirty="0"/>
              <a:t>C.</a:t>
            </a:r>
            <a:r>
              <a:rPr lang="en-US" sz="4000" dirty="0"/>
              <a:t> Aunt</a:t>
            </a:r>
          </a:p>
          <a:p>
            <a:r>
              <a:rPr lang="en-US" sz="4000" b="1" dirty="0"/>
              <a:t>D.</a:t>
            </a:r>
            <a:r>
              <a:rPr lang="en-US" sz="4000" dirty="0"/>
              <a:t> Sister-in-law</a:t>
            </a:r>
          </a:p>
          <a:p>
            <a:r>
              <a:rPr lang="en-US" sz="4000" b="1" dirty="0"/>
              <a:t>E.</a:t>
            </a:r>
            <a:r>
              <a:rPr lang="en-US" sz="4000" dirty="0"/>
              <a:t> Maternal </a:t>
            </a:r>
            <a:r>
              <a:rPr lang="en-US" sz="4000" dirty="0" err="1"/>
              <a:t>sunt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979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0"/>
            <a:ext cx="1149654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55. </a:t>
            </a:r>
            <a:r>
              <a:rPr lang="en-US" sz="4400" dirty="0"/>
              <a:t>A woman introduces a man as the son of the brother of her mother.</a:t>
            </a:r>
            <a:br>
              <a:rPr lang="en-US" sz="4400" dirty="0"/>
            </a:br>
            <a:r>
              <a:rPr lang="en-US" sz="4400" dirty="0"/>
              <a:t>How is the related to the woman ?</a:t>
            </a:r>
          </a:p>
          <a:p>
            <a:r>
              <a:rPr lang="en-US" sz="4400" b="1" dirty="0"/>
              <a:t> Option :</a:t>
            </a:r>
            <a:endParaRPr lang="en-US" sz="4400" dirty="0"/>
          </a:p>
          <a:p>
            <a:r>
              <a:rPr lang="en-US" sz="4400" b="1" dirty="0"/>
              <a:t>A.</a:t>
            </a:r>
            <a:r>
              <a:rPr lang="en-US" sz="4400" dirty="0"/>
              <a:t> Nephew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Son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Cousin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Uncle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Grandson</a:t>
            </a:r>
          </a:p>
          <a:p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41023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95" y="214218"/>
            <a:ext cx="116339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56. </a:t>
            </a:r>
            <a:r>
              <a:rPr lang="en-US" sz="4800" dirty="0"/>
              <a:t>A man said to a lady, " Your mother's husband's sister is my aunt."</a:t>
            </a:r>
            <a:br>
              <a:rPr lang="en-US" sz="4800" dirty="0"/>
            </a:br>
            <a:r>
              <a:rPr lang="en-US" sz="4800" dirty="0"/>
              <a:t>How is the lady related to the man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Daughter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Grand Daughter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Mother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Sister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Aunt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8690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6195"/>
            <a:ext cx="1205518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57. </a:t>
            </a:r>
            <a:r>
              <a:rPr lang="en-US" sz="4400" dirty="0"/>
              <a:t>Introducing a man to her husband, a woman said, "his brother's father is the only son of my grandfather."</a:t>
            </a:r>
            <a:br>
              <a:rPr lang="en-US" sz="4400" dirty="0"/>
            </a:br>
            <a:r>
              <a:rPr lang="en-US" sz="4400" dirty="0"/>
              <a:t>How is the woman related to his man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Mother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Aunt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Sister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Daughter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Grandmother</a:t>
            </a:r>
          </a:p>
          <a:p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7727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643"/>
            <a:ext cx="118356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58.</a:t>
            </a:r>
            <a:r>
              <a:rPr lang="en-US" sz="4400" dirty="0"/>
              <a:t> </a:t>
            </a:r>
            <a:r>
              <a:rPr lang="en-US" sz="4400" dirty="0" err="1"/>
              <a:t>Pointng</a:t>
            </a:r>
            <a:r>
              <a:rPr lang="en-US" sz="4400" dirty="0"/>
              <a:t> out to a lady, a girl said, "She is the daughter-in-law of the grandmother of my father's only son."</a:t>
            </a:r>
            <a:br>
              <a:rPr lang="en-US" sz="4400" dirty="0"/>
            </a:br>
            <a:r>
              <a:rPr lang="en-US" sz="4400" dirty="0"/>
              <a:t>How is the lady related to  the girl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Sister-in-law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Mother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Aunt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Mother-in-law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Cousin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06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424"/>
            <a:ext cx="1208598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59. </a:t>
            </a:r>
            <a:r>
              <a:rPr lang="en-US" sz="4400" dirty="0"/>
              <a:t>Rita told Mani, "The girl I met yesterday at </a:t>
            </a:r>
            <a:r>
              <a:rPr lang="en-US" sz="4400" dirty="0" smtClean="0"/>
              <a:t>the beach </a:t>
            </a:r>
            <a:r>
              <a:rPr lang="en-US" sz="4400" dirty="0"/>
              <a:t>was the youngest daughter of the brother-in-law of my friend's mother."</a:t>
            </a:r>
            <a:br>
              <a:rPr lang="en-US" sz="4400" dirty="0"/>
            </a:br>
            <a:r>
              <a:rPr lang="en-US" sz="4400" dirty="0"/>
              <a:t>How is the girl related to Rita's friend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Cousin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Daughter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Niece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Friend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Aunt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8087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0" y="4676933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6. In </a:t>
            </a:r>
            <a:r>
              <a:rPr lang="en-US" sz="5400" b="1" dirty="0"/>
              <a:t>a certain code, SIKKIM is written as THLJJL, how is TRAINING written in that code ?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A. </a:t>
            </a:r>
            <a:r>
              <a:rPr lang="en-US" sz="5400" b="1" dirty="0"/>
              <a:t>SBQHOHOF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B. </a:t>
            </a:r>
            <a:r>
              <a:rPr lang="en-US" sz="5400" b="1" dirty="0"/>
              <a:t>UQBOHIOF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C. </a:t>
            </a:r>
            <a:r>
              <a:rPr lang="en-US" sz="5400" b="1" dirty="0"/>
              <a:t>UBQHOHOI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D. </a:t>
            </a:r>
            <a:r>
              <a:rPr lang="en-US" sz="5400" b="1" dirty="0"/>
              <a:t>UQBHOHOF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176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768" y="291492"/>
            <a:ext cx="115180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60. Rahul told </a:t>
            </a:r>
            <a:r>
              <a:rPr lang="en-US" sz="4400" dirty="0" err="1"/>
              <a:t>Anand</a:t>
            </a:r>
            <a:r>
              <a:rPr lang="en-US" sz="4400" dirty="0"/>
              <a:t>, 'Yesterday I defeated the only brother of the daughter of my grandmother.'</a:t>
            </a:r>
            <a:br>
              <a:rPr lang="en-US" sz="4400" dirty="0"/>
            </a:br>
            <a:r>
              <a:rPr lang="en-US" sz="4400" dirty="0"/>
              <a:t>Whom did Rahul defeat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Son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Father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Brother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Father-in-law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Cousin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21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4" y="115910"/>
            <a:ext cx="118356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61. </a:t>
            </a:r>
            <a:r>
              <a:rPr lang="en-US" sz="4800" dirty="0"/>
              <a:t>Introducing a man, a woman said, "He is the only son of my mother's mother."</a:t>
            </a:r>
            <a:br>
              <a:rPr lang="en-US" sz="4800" dirty="0"/>
            </a:br>
            <a:r>
              <a:rPr lang="en-US" sz="4800" dirty="0"/>
              <a:t>How is the woman </a:t>
            </a:r>
            <a:r>
              <a:rPr lang="en-US" sz="4800" dirty="0" err="1"/>
              <a:t>relatedto</a:t>
            </a:r>
            <a:r>
              <a:rPr lang="en-US" sz="4800" dirty="0"/>
              <a:t> the man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Mother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Aunt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Sister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Niece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None of these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817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546" y="117693"/>
            <a:ext cx="117970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62.</a:t>
            </a:r>
            <a:r>
              <a:rPr lang="en-US" sz="4800" dirty="0"/>
              <a:t> Pointing to a man in a photograph, Asha said, "His mother's only daughter is my mother."</a:t>
            </a:r>
            <a:br>
              <a:rPr lang="en-US" sz="4800" dirty="0"/>
            </a:br>
            <a:r>
              <a:rPr lang="en-US" sz="4800" dirty="0"/>
              <a:t>How is Asha related to that man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Nephew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Sister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Wife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Niece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Grand daughter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0903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" y="0"/>
            <a:ext cx="118743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63.Introducing </a:t>
            </a:r>
            <a:r>
              <a:rPr lang="en-US" sz="4800" dirty="0"/>
              <a:t>a man, a woman said, "His wife is the only daughter of my father."</a:t>
            </a:r>
            <a:br>
              <a:rPr lang="en-US" sz="4800" dirty="0"/>
            </a:br>
            <a:r>
              <a:rPr lang="en-US" sz="4800" dirty="0"/>
              <a:t>How is that man related to the woman ?</a:t>
            </a:r>
          </a:p>
          <a:p>
            <a:r>
              <a:rPr lang="en-US" sz="4800" b="1" dirty="0"/>
              <a:t>A.</a:t>
            </a:r>
            <a:r>
              <a:rPr lang="en-US" sz="4800" dirty="0"/>
              <a:t> Brother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Father-in-law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Maternal uncle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Husband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None of these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2248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304" y="410570"/>
            <a:ext cx="120116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64.</a:t>
            </a:r>
            <a:r>
              <a:rPr lang="en-US" sz="4400" dirty="0"/>
              <a:t> Deepak said to </a:t>
            </a:r>
            <a:r>
              <a:rPr lang="en-US" sz="4400" dirty="0" err="1"/>
              <a:t>Nitin</a:t>
            </a:r>
            <a:r>
              <a:rPr lang="en-US" sz="4400" dirty="0"/>
              <a:t>, "That boy playing with the football is the younger of the two brothers of the daughter of my father's wife."</a:t>
            </a:r>
            <a:br>
              <a:rPr lang="en-US" sz="4400" dirty="0"/>
            </a:br>
            <a:r>
              <a:rPr lang="en-US" sz="4400" dirty="0"/>
              <a:t>How is the boy playing football related to Deepak ?</a:t>
            </a:r>
          </a:p>
          <a:p>
            <a:r>
              <a:rPr lang="en-US" sz="4400" b="1" dirty="0"/>
              <a:t>A.</a:t>
            </a:r>
            <a:r>
              <a:rPr lang="en-US" sz="4400" dirty="0"/>
              <a:t> Son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Brother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Cousin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Nephew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Brother-in-law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80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36" y="112124"/>
            <a:ext cx="1206806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65.</a:t>
            </a:r>
            <a:r>
              <a:rPr lang="en-US" sz="4800" dirty="0" smtClean="0"/>
              <a:t> </a:t>
            </a:r>
            <a:r>
              <a:rPr lang="en-US" sz="4800" dirty="0"/>
              <a:t>Pointing to the lady on the platform, </a:t>
            </a:r>
            <a:r>
              <a:rPr lang="en-US" sz="4800" dirty="0" err="1"/>
              <a:t>Manju</a:t>
            </a:r>
            <a:r>
              <a:rPr lang="en-US" sz="4800" dirty="0"/>
              <a:t> said, "She is the sister of the father of my mother's son."</a:t>
            </a:r>
            <a:br>
              <a:rPr lang="en-US" sz="4800" dirty="0"/>
            </a:br>
            <a:r>
              <a:rPr lang="en-US" sz="4800" dirty="0"/>
              <a:t>Who is the lady to </a:t>
            </a:r>
            <a:r>
              <a:rPr lang="en-US" sz="4800" dirty="0" err="1"/>
              <a:t>Manju</a:t>
            </a:r>
            <a:r>
              <a:rPr lang="en-US" sz="4800" dirty="0"/>
              <a:t> ?</a:t>
            </a:r>
            <a:r>
              <a:rPr lang="en-US" sz="4800" b="1" dirty="0"/>
              <a:t> </a:t>
            </a:r>
            <a:endParaRPr lang="en-US" sz="4800" dirty="0"/>
          </a:p>
          <a:p>
            <a:r>
              <a:rPr lang="en-US" sz="4800" b="1" dirty="0"/>
              <a:t>A.</a:t>
            </a:r>
            <a:r>
              <a:rPr lang="en-US" sz="4800" dirty="0"/>
              <a:t> Mother</a:t>
            </a:r>
          </a:p>
          <a:p>
            <a:r>
              <a:rPr lang="en-US" sz="4800" b="1" dirty="0"/>
              <a:t>B.</a:t>
            </a:r>
            <a:r>
              <a:rPr lang="en-US" sz="4800" dirty="0"/>
              <a:t> Sister</a:t>
            </a:r>
          </a:p>
          <a:p>
            <a:r>
              <a:rPr lang="en-US" sz="4800" b="1" dirty="0"/>
              <a:t>C.</a:t>
            </a:r>
            <a:r>
              <a:rPr lang="en-US" sz="4800" dirty="0"/>
              <a:t> Aunt</a:t>
            </a:r>
          </a:p>
          <a:p>
            <a:r>
              <a:rPr lang="en-US" sz="4800" b="1" dirty="0"/>
              <a:t>D.</a:t>
            </a:r>
            <a:r>
              <a:rPr lang="en-US" sz="4800" dirty="0"/>
              <a:t> Niece</a:t>
            </a:r>
          </a:p>
          <a:p>
            <a:r>
              <a:rPr lang="en-US" sz="4800" b="1" dirty="0"/>
              <a:t>E.</a:t>
            </a:r>
            <a:r>
              <a:rPr lang="en-US" sz="4800" dirty="0"/>
              <a:t> None of these</a:t>
            </a:r>
          </a:p>
          <a:p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0151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7" y="526480"/>
            <a:ext cx="119215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66.</a:t>
            </a:r>
            <a:r>
              <a:rPr lang="en-US" sz="4000" dirty="0"/>
              <a:t> </a:t>
            </a:r>
            <a:r>
              <a:rPr lang="en-US" sz="4000" dirty="0" err="1"/>
              <a:t>Arun</a:t>
            </a:r>
            <a:r>
              <a:rPr lang="en-US" sz="4000" dirty="0"/>
              <a:t> said, "This girl is the wife of the grandson of my mother."</a:t>
            </a:r>
            <a:br>
              <a:rPr lang="en-US" sz="4000" dirty="0"/>
            </a:br>
            <a:r>
              <a:rPr lang="en-US" sz="4000" dirty="0"/>
              <a:t>Who is </a:t>
            </a:r>
            <a:r>
              <a:rPr lang="en-US" sz="4000" dirty="0" err="1"/>
              <a:t>Arun</a:t>
            </a:r>
            <a:r>
              <a:rPr lang="en-US" sz="4000" dirty="0"/>
              <a:t> to the girl ?</a:t>
            </a:r>
          </a:p>
          <a:p>
            <a:r>
              <a:rPr lang="en-US" sz="4000" b="1" dirty="0"/>
              <a:t> Option :</a:t>
            </a:r>
            <a:endParaRPr lang="en-US" sz="4000" dirty="0"/>
          </a:p>
          <a:p>
            <a:r>
              <a:rPr lang="en-US" sz="4000" b="1" dirty="0"/>
              <a:t>A.</a:t>
            </a:r>
            <a:r>
              <a:rPr lang="en-US" sz="4000" dirty="0"/>
              <a:t> Father</a:t>
            </a:r>
          </a:p>
          <a:p>
            <a:r>
              <a:rPr lang="en-US" sz="4000" b="1" dirty="0"/>
              <a:t>B.</a:t>
            </a:r>
            <a:r>
              <a:rPr lang="en-US" sz="4000" dirty="0"/>
              <a:t> Grandfather</a:t>
            </a:r>
          </a:p>
          <a:p>
            <a:r>
              <a:rPr lang="en-US" sz="4000" b="1" dirty="0"/>
              <a:t>C.</a:t>
            </a:r>
            <a:r>
              <a:rPr lang="en-US" sz="4000" dirty="0"/>
              <a:t> Husband</a:t>
            </a:r>
          </a:p>
          <a:p>
            <a:r>
              <a:rPr lang="en-US" sz="4000" b="1" dirty="0"/>
              <a:t>D.</a:t>
            </a:r>
            <a:r>
              <a:rPr lang="en-US" sz="4000" dirty="0"/>
              <a:t> Father-in-law</a:t>
            </a:r>
          </a:p>
          <a:p>
            <a:r>
              <a:rPr lang="en-US" sz="4000" b="1" dirty="0"/>
              <a:t>E.</a:t>
            </a:r>
            <a:r>
              <a:rPr lang="en-US" sz="4000" dirty="0"/>
              <a:t> None of these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952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42228"/>
            <a:ext cx="1219200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67.</a:t>
            </a:r>
            <a:r>
              <a:rPr lang="en-US" sz="4400" dirty="0" smtClean="0"/>
              <a:t> </a:t>
            </a:r>
            <a:r>
              <a:rPr lang="en-US" sz="4400" dirty="0"/>
              <a:t>Pointing to a person, a man said to a woman, "His mother is the only daughter of your father."</a:t>
            </a:r>
            <a:br>
              <a:rPr lang="en-US" sz="4400" dirty="0"/>
            </a:br>
            <a:r>
              <a:rPr lang="en-US" sz="4400" dirty="0"/>
              <a:t>How was the woman related to the person ?</a:t>
            </a:r>
          </a:p>
          <a:p>
            <a:r>
              <a:rPr lang="en-US" sz="4400" b="1" dirty="0" smtClean="0"/>
              <a:t>A</a:t>
            </a:r>
            <a:r>
              <a:rPr lang="en-US" sz="4400" b="1" dirty="0"/>
              <a:t>.</a:t>
            </a:r>
            <a:r>
              <a:rPr lang="en-US" sz="4400" dirty="0"/>
              <a:t> Aunt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Mother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Wife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Daughter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None of these</a:t>
            </a:r>
          </a:p>
          <a:p>
            <a:endParaRPr lang="en-US" sz="4400" b="1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33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10" y="384813"/>
            <a:ext cx="115480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68. </a:t>
            </a:r>
            <a:r>
              <a:rPr lang="en-US" sz="4000" dirty="0"/>
              <a:t>A man pointing to a photograph says, "The lady in the photograph is my nephew's maternal grandmother."</a:t>
            </a:r>
            <a:br>
              <a:rPr lang="en-US" sz="4000" dirty="0"/>
            </a:br>
            <a:r>
              <a:rPr lang="en-US" sz="4000" dirty="0"/>
              <a:t>How is the lady in the photograph related to the man's sister who has no other sister ?</a:t>
            </a:r>
          </a:p>
          <a:p>
            <a:r>
              <a:rPr lang="en-US" sz="4000" b="1" dirty="0"/>
              <a:t> Option :</a:t>
            </a:r>
            <a:endParaRPr lang="en-US" sz="4000" dirty="0"/>
          </a:p>
          <a:p>
            <a:r>
              <a:rPr lang="en-US" sz="4000" b="1" dirty="0"/>
              <a:t>A.</a:t>
            </a:r>
            <a:r>
              <a:rPr lang="en-US" sz="4000" dirty="0"/>
              <a:t> Cousin</a:t>
            </a:r>
          </a:p>
          <a:p>
            <a:r>
              <a:rPr lang="en-US" sz="4000" b="1" dirty="0"/>
              <a:t>B.</a:t>
            </a:r>
            <a:r>
              <a:rPr lang="en-US" sz="4000" dirty="0"/>
              <a:t> Sister-in-law</a:t>
            </a:r>
          </a:p>
          <a:p>
            <a:r>
              <a:rPr lang="en-US" sz="4000" b="1" dirty="0"/>
              <a:t>C.</a:t>
            </a:r>
            <a:r>
              <a:rPr lang="en-US" sz="4000" dirty="0"/>
              <a:t> Mother</a:t>
            </a:r>
          </a:p>
          <a:p>
            <a:r>
              <a:rPr lang="en-US" sz="4000" b="1" dirty="0"/>
              <a:t>D.</a:t>
            </a:r>
            <a:r>
              <a:rPr lang="en-US" sz="4000" dirty="0"/>
              <a:t> Mother-in-law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748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96447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69.</a:t>
            </a:r>
            <a:r>
              <a:rPr lang="en-US" sz="4400" dirty="0" smtClean="0"/>
              <a:t> </a:t>
            </a:r>
            <a:r>
              <a:rPr lang="en-US" sz="4400" dirty="0"/>
              <a:t>Pointing to a lady, a man said, "The son of her only brother is the brother of my wife."</a:t>
            </a:r>
            <a:br>
              <a:rPr lang="en-US" sz="4400" dirty="0"/>
            </a:br>
            <a:r>
              <a:rPr lang="en-US" sz="4400" dirty="0"/>
              <a:t>How is the lady related to the man ?</a:t>
            </a:r>
          </a:p>
          <a:p>
            <a:r>
              <a:rPr lang="en-US" sz="4400" b="1" dirty="0"/>
              <a:t> Option :</a:t>
            </a:r>
            <a:endParaRPr lang="en-US" sz="4400" dirty="0"/>
          </a:p>
          <a:p>
            <a:r>
              <a:rPr lang="en-US" sz="4400" b="1" dirty="0"/>
              <a:t>A.</a:t>
            </a:r>
            <a:r>
              <a:rPr lang="en-US" sz="4400" dirty="0"/>
              <a:t> Mother's sister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Grandmother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Mother-in-law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Sister of father-in-law</a:t>
            </a:r>
          </a:p>
          <a:p>
            <a:r>
              <a:rPr lang="en-US" sz="4400" b="1" dirty="0"/>
              <a:t>E.</a:t>
            </a:r>
            <a:r>
              <a:rPr lang="en-US" sz="4400" dirty="0"/>
              <a:t> Maternal aunt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21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0" y="4870116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/>
              <a:t>7</a:t>
            </a:r>
            <a:r>
              <a:rPr lang="en-US" sz="5400" b="1" dirty="0" smtClean="0"/>
              <a:t>. </a:t>
            </a:r>
            <a:r>
              <a:rPr lang="en-US" sz="5400" b="1" dirty="0"/>
              <a:t>In a certain code, TRIPPLE is written as SQHOOKD. How is DISPOSE written in that code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A. </a:t>
            </a:r>
            <a:r>
              <a:rPr lang="en-US" sz="5400" b="1" dirty="0"/>
              <a:t>CHRONRD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B. </a:t>
            </a:r>
            <a:r>
              <a:rPr lang="en-US" sz="5400" b="1" dirty="0"/>
              <a:t>EJTQPTG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C. </a:t>
            </a:r>
            <a:r>
              <a:rPr lang="en-US" sz="5400" b="1" dirty="0"/>
              <a:t>CHRPNRD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D. </a:t>
            </a:r>
            <a:r>
              <a:rPr lang="en-US" sz="5400" b="1" dirty="0"/>
              <a:t>EJTQPTF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505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41" y="349343"/>
            <a:ext cx="117197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70. A party consists of grandmother, father, mother, four sons and their wives and one son and two daughters to each of the sons.</a:t>
            </a:r>
            <a:br>
              <a:rPr lang="en-US" sz="4000" dirty="0"/>
            </a:br>
            <a:r>
              <a:rPr lang="en-US" sz="4000" dirty="0"/>
              <a:t>How many females are there is all ?</a:t>
            </a:r>
          </a:p>
          <a:p>
            <a:r>
              <a:rPr lang="en-US" sz="4000" b="1" dirty="0"/>
              <a:t> Option :</a:t>
            </a:r>
            <a:endParaRPr lang="en-US" sz="4000" dirty="0"/>
          </a:p>
          <a:p>
            <a:r>
              <a:rPr lang="en-US" sz="4000" b="1" dirty="0"/>
              <a:t>A.</a:t>
            </a:r>
            <a:r>
              <a:rPr lang="en-US" sz="4000" dirty="0"/>
              <a:t> 14</a:t>
            </a:r>
          </a:p>
          <a:p>
            <a:r>
              <a:rPr lang="en-US" sz="4000" b="1" dirty="0"/>
              <a:t>B.</a:t>
            </a:r>
            <a:r>
              <a:rPr lang="en-US" sz="4000" dirty="0"/>
              <a:t> 16</a:t>
            </a:r>
          </a:p>
          <a:p>
            <a:r>
              <a:rPr lang="en-US" sz="4000" b="1" dirty="0"/>
              <a:t>C.</a:t>
            </a:r>
            <a:r>
              <a:rPr lang="en-US" sz="4000" dirty="0"/>
              <a:t> 18</a:t>
            </a:r>
          </a:p>
          <a:p>
            <a:r>
              <a:rPr lang="en-US" sz="4000" b="1" dirty="0"/>
              <a:t>D.</a:t>
            </a:r>
            <a:r>
              <a:rPr lang="en-US" sz="4000" dirty="0"/>
              <a:t> 24</a:t>
            </a:r>
          </a:p>
          <a:p>
            <a:r>
              <a:rPr lang="en-US" sz="4000" b="1" dirty="0"/>
              <a:t>E.</a:t>
            </a:r>
            <a:r>
              <a:rPr lang="en-US" sz="4000" dirty="0"/>
              <a:t> None of these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158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668" y="206061"/>
            <a:ext cx="1205033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71.</a:t>
            </a:r>
            <a:r>
              <a:rPr lang="en-US" sz="4000" dirty="0" smtClean="0"/>
              <a:t> </a:t>
            </a:r>
            <a:r>
              <a:rPr lang="en-US" sz="4000" dirty="0"/>
              <a:t>Lakshmi and </a:t>
            </a:r>
            <a:r>
              <a:rPr lang="en-US" sz="4000" dirty="0" err="1"/>
              <a:t>Meena's</a:t>
            </a:r>
            <a:r>
              <a:rPr lang="en-US" sz="4000" dirty="0"/>
              <a:t> are Rohan's wives. </a:t>
            </a:r>
            <a:r>
              <a:rPr lang="en-US" sz="4000" dirty="0" err="1"/>
              <a:t>Shalini</a:t>
            </a:r>
            <a:r>
              <a:rPr lang="en-US" sz="4000" dirty="0"/>
              <a:t> is </a:t>
            </a:r>
            <a:r>
              <a:rPr lang="en-US" sz="4000" dirty="0" err="1"/>
              <a:t>Meena's</a:t>
            </a:r>
            <a:r>
              <a:rPr lang="en-US" sz="4000" dirty="0"/>
              <a:t> step-daughter.</a:t>
            </a:r>
            <a:br>
              <a:rPr lang="en-US" sz="4000" dirty="0"/>
            </a:br>
            <a:r>
              <a:rPr lang="en-US" sz="4000" dirty="0"/>
              <a:t>How is Lakshmi related to </a:t>
            </a:r>
            <a:r>
              <a:rPr lang="en-US" sz="4000" dirty="0" err="1"/>
              <a:t>Shalini</a:t>
            </a:r>
            <a:r>
              <a:rPr lang="en-US" sz="4000" dirty="0"/>
              <a:t> ?</a:t>
            </a:r>
          </a:p>
          <a:p>
            <a:r>
              <a:rPr lang="en-US" sz="4000" b="1" dirty="0"/>
              <a:t> Option :</a:t>
            </a:r>
            <a:endParaRPr lang="en-US" sz="4000" dirty="0"/>
          </a:p>
          <a:p>
            <a:r>
              <a:rPr lang="en-US" sz="4000" b="1" dirty="0"/>
              <a:t>A.</a:t>
            </a:r>
            <a:r>
              <a:rPr lang="en-US" sz="4000" dirty="0"/>
              <a:t> Sister</a:t>
            </a:r>
          </a:p>
          <a:p>
            <a:r>
              <a:rPr lang="en-US" sz="4000" b="1" dirty="0"/>
              <a:t>B.</a:t>
            </a:r>
            <a:r>
              <a:rPr lang="en-US" sz="4000" dirty="0"/>
              <a:t> Mother-in-Law</a:t>
            </a:r>
          </a:p>
          <a:p>
            <a:r>
              <a:rPr lang="en-US" sz="4000" b="1" dirty="0"/>
              <a:t>C.</a:t>
            </a:r>
            <a:r>
              <a:rPr lang="en-US" sz="4000" dirty="0"/>
              <a:t> Mother</a:t>
            </a:r>
          </a:p>
          <a:p>
            <a:r>
              <a:rPr lang="en-US" sz="4000" b="1" dirty="0"/>
              <a:t>D.</a:t>
            </a:r>
            <a:r>
              <a:rPr lang="en-US" sz="4000" dirty="0"/>
              <a:t> Step-mother</a:t>
            </a:r>
          </a:p>
          <a:p>
            <a:r>
              <a:rPr lang="en-US" sz="4000" b="1" dirty="0"/>
              <a:t>E.</a:t>
            </a:r>
            <a:r>
              <a:rPr lang="en-US" sz="4000" dirty="0"/>
              <a:t> None of </a:t>
            </a:r>
            <a:r>
              <a:rPr lang="en-US" sz="4000" dirty="0" smtClean="0"/>
              <a:t>these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16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2" y="687362"/>
            <a:ext cx="111359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72.</a:t>
            </a:r>
            <a:r>
              <a:rPr lang="en-US" sz="3200" dirty="0"/>
              <a:t> Q is the brother of R;</a:t>
            </a:r>
            <a:br>
              <a:rPr lang="en-US" sz="3200" dirty="0"/>
            </a:br>
            <a:r>
              <a:rPr lang="en-US" sz="3200" dirty="0"/>
              <a:t>P is the sister of Q;</a:t>
            </a:r>
            <a:br>
              <a:rPr lang="en-US" sz="3200" dirty="0"/>
            </a:br>
            <a:r>
              <a:rPr lang="en-US" sz="3200" dirty="0"/>
              <a:t>T is the brother of S;</a:t>
            </a:r>
            <a:br>
              <a:rPr lang="en-US" sz="3200" dirty="0"/>
            </a:br>
            <a:r>
              <a:rPr lang="en-US" sz="3200" dirty="0"/>
              <a:t>S is the daughter of R.</a:t>
            </a:r>
            <a:br>
              <a:rPr lang="en-US" sz="3200" dirty="0"/>
            </a:br>
            <a:r>
              <a:rPr lang="en-US" sz="3200" dirty="0"/>
              <a:t>Who are the </a:t>
            </a:r>
            <a:r>
              <a:rPr lang="en-US" sz="3200" dirty="0" err="1"/>
              <a:t>consins</a:t>
            </a:r>
            <a:r>
              <a:rPr lang="en-US" sz="3200" dirty="0"/>
              <a:t> of Q ?</a:t>
            </a:r>
          </a:p>
          <a:p>
            <a:r>
              <a:rPr lang="en-US" sz="3200" b="1" dirty="0"/>
              <a:t> Option :</a:t>
            </a:r>
            <a:endParaRPr lang="en-US" sz="3200" dirty="0"/>
          </a:p>
          <a:p>
            <a:r>
              <a:rPr lang="en-US" sz="3200" b="1" dirty="0"/>
              <a:t>A.</a:t>
            </a:r>
            <a:r>
              <a:rPr lang="en-US" sz="3200" dirty="0"/>
              <a:t> R and P</a:t>
            </a:r>
          </a:p>
          <a:p>
            <a:r>
              <a:rPr lang="en-US" sz="3200" b="1" dirty="0"/>
              <a:t>B.</a:t>
            </a:r>
            <a:r>
              <a:rPr lang="en-US" sz="3200" dirty="0"/>
              <a:t> P and T</a:t>
            </a:r>
          </a:p>
          <a:p>
            <a:r>
              <a:rPr lang="en-US" sz="3200" b="1" dirty="0"/>
              <a:t>C.</a:t>
            </a:r>
            <a:r>
              <a:rPr lang="en-US" sz="3200" dirty="0"/>
              <a:t> Q and T</a:t>
            </a:r>
          </a:p>
          <a:p>
            <a:r>
              <a:rPr lang="en-US" sz="3200" b="1" dirty="0"/>
              <a:t>D.</a:t>
            </a:r>
            <a:r>
              <a:rPr lang="en-US" sz="3200" dirty="0"/>
              <a:t> S and T</a:t>
            </a:r>
          </a:p>
          <a:p>
            <a:r>
              <a:rPr lang="en-US" sz="3200" b="1" dirty="0"/>
              <a:t>E.</a:t>
            </a:r>
            <a:r>
              <a:rPr lang="en-US" sz="3200" dirty="0"/>
              <a:t> None of these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880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591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73.</a:t>
            </a:r>
            <a:r>
              <a:rPr lang="en-US" sz="3600" dirty="0" smtClean="0"/>
              <a:t> </a:t>
            </a:r>
            <a:r>
              <a:rPr lang="en-US" sz="3600" dirty="0"/>
              <a:t>E is the son of A.</a:t>
            </a:r>
            <a:br>
              <a:rPr lang="en-US" sz="3600" dirty="0"/>
            </a:br>
            <a:r>
              <a:rPr lang="en-US" sz="3600" dirty="0"/>
              <a:t>D is the son of B.</a:t>
            </a:r>
            <a:br>
              <a:rPr lang="en-US" sz="3600" dirty="0"/>
            </a:br>
            <a:r>
              <a:rPr lang="en-US" sz="3600" dirty="0"/>
              <a:t>E is married to C.</a:t>
            </a:r>
            <a:br>
              <a:rPr lang="en-US" sz="3600" dirty="0"/>
            </a:br>
            <a:r>
              <a:rPr lang="en-US" sz="3600" dirty="0"/>
              <a:t>C is B's daughter.</a:t>
            </a:r>
            <a:br>
              <a:rPr lang="en-US" sz="3600" dirty="0"/>
            </a:br>
            <a:r>
              <a:rPr lang="en-US" sz="3600" dirty="0"/>
              <a:t>How is D related to E ?</a:t>
            </a:r>
          </a:p>
          <a:p>
            <a:r>
              <a:rPr lang="en-US" sz="3600" b="1" dirty="0"/>
              <a:t> Option :</a:t>
            </a:r>
            <a:endParaRPr lang="en-US" sz="3600" dirty="0"/>
          </a:p>
          <a:p>
            <a:r>
              <a:rPr lang="en-US" sz="3600" b="1" dirty="0"/>
              <a:t>A.</a:t>
            </a:r>
            <a:r>
              <a:rPr lang="en-US" sz="3600" dirty="0"/>
              <a:t> Brother</a:t>
            </a:r>
          </a:p>
          <a:p>
            <a:r>
              <a:rPr lang="en-US" sz="3600" b="1" dirty="0"/>
              <a:t>B.</a:t>
            </a:r>
            <a:r>
              <a:rPr lang="en-US" sz="3600" dirty="0"/>
              <a:t> Uncle</a:t>
            </a:r>
          </a:p>
          <a:p>
            <a:r>
              <a:rPr lang="en-US" sz="3600" b="1" dirty="0"/>
              <a:t>C.</a:t>
            </a:r>
            <a:r>
              <a:rPr lang="en-US" sz="3600" dirty="0"/>
              <a:t> Father-in-law</a:t>
            </a:r>
          </a:p>
          <a:p>
            <a:r>
              <a:rPr lang="en-US" sz="3600" b="1" dirty="0"/>
              <a:t>D.</a:t>
            </a:r>
            <a:r>
              <a:rPr lang="en-US" sz="3600" dirty="0"/>
              <a:t> Brother-in-law</a:t>
            </a:r>
          </a:p>
          <a:p>
            <a:r>
              <a:rPr lang="en-US" sz="3600" b="1" dirty="0"/>
              <a:t>E.</a:t>
            </a:r>
            <a:r>
              <a:rPr lang="en-US" sz="3600" dirty="0"/>
              <a:t> None of these</a:t>
            </a:r>
          </a:p>
          <a:p>
            <a:r>
              <a:rPr lang="en-US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834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74964"/>
            <a:ext cx="113505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74.C is A's father's nephew. D is A's cousin but not the brother of C.</a:t>
            </a:r>
            <a:br>
              <a:rPr lang="en-US" sz="4400" dirty="0"/>
            </a:br>
            <a:r>
              <a:rPr lang="en-US" sz="4400" dirty="0"/>
              <a:t>How is D related to C ?</a:t>
            </a:r>
          </a:p>
          <a:p>
            <a:r>
              <a:rPr lang="en-US" sz="4400" b="1" dirty="0"/>
              <a:t> Option :</a:t>
            </a:r>
            <a:endParaRPr lang="en-US" sz="4400" dirty="0"/>
          </a:p>
          <a:p>
            <a:r>
              <a:rPr lang="en-US" sz="4400" b="1" dirty="0"/>
              <a:t>A.</a:t>
            </a:r>
            <a:r>
              <a:rPr lang="en-US" sz="4400" dirty="0"/>
              <a:t> Father</a:t>
            </a:r>
          </a:p>
          <a:p>
            <a:r>
              <a:rPr lang="en-US" sz="4400" b="1" dirty="0"/>
              <a:t>B.</a:t>
            </a:r>
            <a:r>
              <a:rPr lang="en-US" sz="4400" dirty="0"/>
              <a:t> Sister</a:t>
            </a:r>
          </a:p>
          <a:p>
            <a:r>
              <a:rPr lang="en-US" sz="4400" b="1" dirty="0"/>
              <a:t>C.</a:t>
            </a:r>
            <a:r>
              <a:rPr lang="en-US" sz="4400" dirty="0"/>
              <a:t> Mother</a:t>
            </a:r>
          </a:p>
          <a:p>
            <a:r>
              <a:rPr lang="en-US" sz="4400" b="1" dirty="0"/>
              <a:t>D.</a:t>
            </a:r>
            <a:r>
              <a:rPr lang="en-US" sz="4400" dirty="0"/>
              <a:t> Aunt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287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14" y="1609859"/>
            <a:ext cx="10483403" cy="3880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5" marR="47625">
              <a:lnSpc>
                <a:spcPts val="1800"/>
              </a:lnSpc>
              <a:spcBef>
                <a:spcPts val="0"/>
              </a:spcBef>
              <a:spcAft>
                <a:spcPts val="375"/>
              </a:spcAf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75. P x Q means P is the sister of Q ;</a:t>
            </a:r>
            <a:b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P + Q means P is the father of Q ;</a:t>
            </a:r>
            <a:b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P - Q means P is the mother of Q.</a:t>
            </a:r>
            <a:b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means S is the aunt of T ?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050"/>
              </a:spcAft>
            </a:pPr>
            <a:r>
              <a:rPr lang="en-US" sz="2400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Option 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 x M + 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 + T x 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 x M + 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 x M + R - 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0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4892"/>
            <a:ext cx="11990604" cy="706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76.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+ B means A is the son of B ;</a:t>
            </a:r>
            <a:b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B means A is the husband of B ;</a:t>
            </a:r>
            <a:b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x B means A is the sister of B,</a:t>
            </a:r>
            <a:b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which of the following shows the relation Q is the maternal uncle of P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5000"/>
              </a:lnSpc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050"/>
              </a:spcAft>
            </a:pPr>
            <a:r>
              <a:rPr lang="en-US" sz="3200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Option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 + B - R x Q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 - B + R x Q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 + B x R -Q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 x B - R + Q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987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8" y="1624061"/>
            <a:ext cx="12192000" cy="352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marR="47625">
              <a:lnSpc>
                <a:spcPts val="1800"/>
              </a:lnSpc>
              <a:spcBef>
                <a:spcPts val="0"/>
              </a:spcBef>
              <a:spcAft>
                <a:spcPts val="375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77</a:t>
            </a:r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A + B means A is the mother of B ;</a:t>
            </a:r>
            <a:b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/ B means A is the brother of B ;</a:t>
            </a:r>
            <a:b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x B means A is the son of B  and</a:t>
            </a:r>
            <a:b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- B means A is the daughter of B,</a:t>
            </a:r>
            <a:b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means C is the niece of D ?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050"/>
              </a:spcAft>
            </a:pPr>
            <a:r>
              <a:rPr lang="en-US" b="1" dirty="0" smtClean="0"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Option :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 - C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 x P - C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 - P / D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 + D / C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 - P / C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940" y="1764405"/>
            <a:ext cx="10251583" cy="325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5" marR="47625">
              <a:lnSpc>
                <a:spcPts val="1800"/>
              </a:lnSpc>
              <a:spcBef>
                <a:spcPts val="0"/>
              </a:spcBef>
              <a:spcAft>
                <a:spcPts val="375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78.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If  (A) P + Q means P is the brother of Q ;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   (B) P x Q means P is the father of Q ;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   (C) P - Q means P is the sister of Q ;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represents S is the niece of T 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050"/>
              </a:spcAft>
            </a:pPr>
            <a:r>
              <a:rPr lang="en-US" b="1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Option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 x M + S - 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 - S x M + 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 + M x S - 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 x S + M - 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None of these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1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7693"/>
            <a:ext cx="121919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79. </a:t>
            </a:r>
            <a:r>
              <a:rPr lang="en-US" sz="3600" dirty="0"/>
              <a:t>If P + Q means P is the husband of Q ;</a:t>
            </a:r>
            <a:br>
              <a:rPr lang="en-US" sz="3600" dirty="0"/>
            </a:br>
            <a:r>
              <a:rPr lang="en-US" sz="3600" dirty="0"/>
              <a:t>P / Q </a:t>
            </a:r>
            <a:r>
              <a:rPr lang="en-US" sz="3600" dirty="0" err="1"/>
              <a:t>menas</a:t>
            </a:r>
            <a:r>
              <a:rPr lang="en-US" sz="3600" dirty="0"/>
              <a:t> P is the sister of Q  and</a:t>
            </a:r>
            <a:br>
              <a:rPr lang="en-US" sz="3600" dirty="0"/>
            </a:br>
            <a:r>
              <a:rPr lang="en-US" sz="3600" dirty="0"/>
              <a:t>P x Q means P is the son of Q,</a:t>
            </a:r>
            <a:br>
              <a:rPr lang="en-US" sz="3600" dirty="0"/>
            </a:br>
            <a:r>
              <a:rPr lang="en-US" sz="3600" dirty="0"/>
              <a:t>which of the following shows A is the daughter of B ?</a:t>
            </a:r>
          </a:p>
          <a:p>
            <a:r>
              <a:rPr lang="en-US" sz="3600" b="1" dirty="0"/>
              <a:t> Option :</a:t>
            </a:r>
            <a:endParaRPr lang="en-US" sz="3600" dirty="0"/>
          </a:p>
          <a:p>
            <a:r>
              <a:rPr lang="en-US" sz="3600" b="1" dirty="0"/>
              <a:t>A.</a:t>
            </a:r>
            <a:r>
              <a:rPr lang="en-US" sz="3600" dirty="0"/>
              <a:t> C x B / A</a:t>
            </a:r>
          </a:p>
          <a:p>
            <a:r>
              <a:rPr lang="en-US" sz="3600" b="1" dirty="0"/>
              <a:t>B.</a:t>
            </a:r>
            <a:r>
              <a:rPr lang="en-US" sz="3600" dirty="0"/>
              <a:t> B + C x A</a:t>
            </a:r>
          </a:p>
          <a:p>
            <a:r>
              <a:rPr lang="en-US" sz="3600" b="1" dirty="0"/>
              <a:t>C.</a:t>
            </a:r>
            <a:r>
              <a:rPr lang="en-US" sz="3600" dirty="0"/>
              <a:t> D x B + C / A</a:t>
            </a:r>
          </a:p>
          <a:p>
            <a:r>
              <a:rPr lang="en-US" sz="3600" b="1" dirty="0"/>
              <a:t>D.</a:t>
            </a:r>
            <a:r>
              <a:rPr lang="en-US" sz="3600" dirty="0"/>
              <a:t> A / D x B</a:t>
            </a:r>
          </a:p>
          <a:p>
            <a:r>
              <a:rPr lang="en-US" sz="3600" b="1" dirty="0"/>
              <a:t>E.</a:t>
            </a:r>
            <a:r>
              <a:rPr lang="en-US" sz="3600" dirty="0"/>
              <a:t> None of these</a:t>
            </a:r>
          </a:p>
          <a:p>
            <a:endParaRPr lang="en-US" sz="3600" b="1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14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8" y="5114815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8. </a:t>
            </a:r>
            <a:r>
              <a:rPr lang="en-US" b="1" dirty="0"/>
              <a:t>If JOSEPH is coded as FKOALD, then GEORGE will be coded as 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A. </a:t>
            </a:r>
            <a:r>
              <a:rPr lang="en-US" b="1" dirty="0"/>
              <a:t>HAKNCA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</a:t>
            </a:r>
            <a:r>
              <a:rPr lang="en-US" b="1" dirty="0"/>
              <a:t>CBKNCA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C. </a:t>
            </a:r>
            <a:r>
              <a:rPr lang="en-US" b="1" dirty="0"/>
              <a:t>CALNCA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D. </a:t>
            </a:r>
            <a:r>
              <a:rPr lang="en-US" b="1" dirty="0"/>
              <a:t>CAKNCA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53" y="507059"/>
            <a:ext cx="112604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80. </a:t>
            </a:r>
            <a:r>
              <a:rPr lang="en-US" sz="3600" dirty="0"/>
              <a:t>A + B means A is the daughter of B ;</a:t>
            </a:r>
            <a:br>
              <a:rPr lang="en-US" sz="3600" dirty="0"/>
            </a:br>
            <a:r>
              <a:rPr lang="en-US" sz="3600" dirty="0"/>
              <a:t>A x B means A is the son of B  and</a:t>
            </a:r>
            <a:br>
              <a:rPr lang="en-US" sz="3600" dirty="0"/>
            </a:br>
            <a:r>
              <a:rPr lang="en-US" sz="3600" dirty="0"/>
              <a:t>A - B means A is the wife of B.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If P x Q - S, which of the following is true ?</a:t>
            </a:r>
          </a:p>
          <a:p>
            <a:r>
              <a:rPr lang="en-US" sz="3600" b="1" dirty="0"/>
              <a:t> Option :</a:t>
            </a:r>
            <a:endParaRPr lang="en-US" sz="3600" dirty="0"/>
          </a:p>
          <a:p>
            <a:r>
              <a:rPr lang="en-US" sz="3600" b="1" dirty="0"/>
              <a:t>A.</a:t>
            </a:r>
            <a:r>
              <a:rPr lang="en-US" sz="3600" dirty="0"/>
              <a:t> S is wife of Q</a:t>
            </a:r>
          </a:p>
          <a:p>
            <a:r>
              <a:rPr lang="en-US" sz="3600" b="1" dirty="0"/>
              <a:t>B.</a:t>
            </a:r>
            <a:r>
              <a:rPr lang="en-US" sz="3600" dirty="0"/>
              <a:t> S is father of P</a:t>
            </a:r>
          </a:p>
          <a:p>
            <a:r>
              <a:rPr lang="en-US" sz="3600" b="1" dirty="0"/>
              <a:t>C.</a:t>
            </a:r>
            <a:r>
              <a:rPr lang="en-US" sz="3600" dirty="0"/>
              <a:t> P is daughter of Q</a:t>
            </a:r>
          </a:p>
          <a:p>
            <a:r>
              <a:rPr lang="en-US" sz="3600" b="1" dirty="0"/>
              <a:t>D.</a:t>
            </a:r>
            <a:r>
              <a:rPr lang="en-US" sz="3600" dirty="0"/>
              <a:t> Q is father of P</a:t>
            </a:r>
          </a:p>
          <a:p>
            <a:r>
              <a:rPr lang="en-US" sz="3600" b="1" dirty="0"/>
              <a:t>E.</a:t>
            </a:r>
            <a:r>
              <a:rPr lang="en-US" sz="3600" dirty="0"/>
              <a:t> None of these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670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60000"/>
    </mc:Choice>
    <mc:Fallback>
      <p:transition spd="slow" advClick="0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8" y="5526939"/>
            <a:ext cx="11934422" cy="23876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9</a:t>
            </a:r>
            <a:r>
              <a:rPr lang="en-US" b="1" dirty="0" smtClean="0"/>
              <a:t>. </a:t>
            </a:r>
            <a:r>
              <a:rPr lang="en-US" b="1" dirty="0"/>
              <a:t>In a certain language, MADRAS is coded as NBESBT, how is BOMBAY coded in that code ?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A. </a:t>
            </a:r>
            <a:r>
              <a:rPr lang="en-US" b="1" dirty="0"/>
              <a:t>DPNCBX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</a:t>
            </a:r>
            <a:r>
              <a:rPr lang="en-US" b="1" dirty="0"/>
              <a:t>CPNCBZ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C. </a:t>
            </a:r>
            <a:r>
              <a:rPr lang="en-US" b="1" dirty="0"/>
              <a:t>DPNCBX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D. </a:t>
            </a:r>
            <a:r>
              <a:rPr lang="en-US" b="1" dirty="0"/>
              <a:t>DPNCBZ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1881</Words>
  <Application>Microsoft Office PowerPoint</Application>
  <PresentationFormat>Widescreen</PresentationFormat>
  <Paragraphs>428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Calibri Light (Headings)</vt:lpstr>
      <vt:lpstr>In a certain code ABHIJIT is written as CEJLLLV. How will BROTHER be written in that code?</vt:lpstr>
      <vt:lpstr>inherit</vt:lpstr>
      <vt:lpstr>Times New Roman</vt:lpstr>
      <vt:lpstr>Office Theme</vt:lpstr>
      <vt:lpstr> 1. In a certain code IMTITJU is written as TMIIUJT. How is TEMREMP written in that code? A. METERPM B. METRPME C. ETRMMEP D. MTERPME  </vt:lpstr>
      <vt:lpstr>2.In a certain code 'INACTIVE' is written as VITCANIE. How is 'COMPUTER' written in that code? A. UTEPMOCR B. MOCPETUR C. ETUPMOCR D. PMOCRETU  </vt:lpstr>
      <vt:lpstr>3. In a certain code STUDENT is written as TUTDNES. How will SOURCES be written in that code? A. SOURCES B. SUORECS C. SRUOCES D. SOURSEC  </vt:lpstr>
      <vt:lpstr>4. In a certain code LEARNING is written as LGNINRAE. How will SURPRISE be written in that code? A. ESRIPRUS B. RUSEPSIR C. SESIRPRU D. ESIRPRSU  </vt:lpstr>
      <vt:lpstr>5.If PRIVATE is coded as 1234567 and RISK is coded as 2398, how is RIVETS coded? A. 232679 B. 243769 C. 234769 D. 234976  </vt:lpstr>
      <vt:lpstr>6. In a certain code, SIKKIM is written as THLJJL, how is TRAINING written in that code ? A. SBQHOHOF B. UQBOHIOF C. UBQHOHOI D. UQBHOHOF  </vt:lpstr>
      <vt:lpstr>7. In a certain code, TRIPPLE is written as SQHOOKD. How is DISPOSE written in that code  A. CHRONRD B. EJTQPTG C. CHRPNRD D. EJTQPTF  </vt:lpstr>
      <vt:lpstr>8. If JOSEPH is coded as FKOALD, then GEORGE will be coded as : A. HAKNCA B. CBKNCA C. CALNCA D. CAKNCA  </vt:lpstr>
      <vt:lpstr>9. In a certain language, MADRAS is coded as NBESBT, how is BOMBAY coded in that code ? A. DPNCBX B. CPNCBZ C. DPNCBX D. DPNCBZ  </vt:lpstr>
      <vt:lpstr>10. If TAP is coded as SZO, then how is FREEZE coded ? A. EQDDZD B. ATSSTS C. EQDDYD D. ESDDYD  </vt:lpstr>
      <vt:lpstr>11. If TAP is coded as SZO, then how is FREEZE coded ? A. BTVMNIJK B. BTVMNKLM C. BTVNMIJK D. ZRTMNIJK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and decoding 1. In a certain code IMTITJU is written as TMIIUJT. How is TEMREMP written in that code? A. METERPM B. METRPME C. ETRMMEP D. MTERPME</dc:title>
  <dc:creator>qsp-rece</dc:creator>
  <cp:lastModifiedBy>qsp-rece</cp:lastModifiedBy>
  <cp:revision>38</cp:revision>
  <dcterms:created xsi:type="dcterms:W3CDTF">2016-12-30T07:40:30Z</dcterms:created>
  <dcterms:modified xsi:type="dcterms:W3CDTF">2016-12-30T10:14:35Z</dcterms:modified>
</cp:coreProperties>
</file>