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2"/>
  </p:notesMasterIdLst>
  <p:sldIdLst>
    <p:sldId id="256" r:id="rId2"/>
    <p:sldId id="265" r:id="rId3"/>
    <p:sldId id="258" r:id="rId4"/>
    <p:sldId id="259" r:id="rId5"/>
    <p:sldId id="264" r:id="rId6"/>
    <p:sldId id="257" r:id="rId7"/>
    <p:sldId id="260" r:id="rId8"/>
    <p:sldId id="263" r:id="rId9"/>
    <p:sldId id="262"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BD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0" autoAdjust="0"/>
    <p:restoredTop sz="94660"/>
  </p:normalViewPr>
  <p:slideViewPr>
    <p:cSldViewPr>
      <p:cViewPr>
        <p:scale>
          <a:sx n="66" d="100"/>
          <a:sy n="66" d="100"/>
        </p:scale>
        <p:origin x="-118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C8163D-6F1D-4F8D-AEA9-4D6F8A341995}"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E9E14-BF2F-4450-B99C-63333D832E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E9E14-BF2F-4450-B99C-63333D832E1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F394CF-5B0A-4E91-A06E-DE57D33162C8}"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394CF-5B0A-4E91-A06E-DE57D33162C8}"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394CF-5B0A-4E91-A06E-DE57D33162C8}"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394CF-5B0A-4E91-A06E-DE57D33162C8}"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394CF-5B0A-4E91-A06E-DE57D33162C8}"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F394CF-5B0A-4E91-A06E-DE57D33162C8}"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F394CF-5B0A-4E91-A06E-DE57D33162C8}" type="datetimeFigureOut">
              <a:rPr lang="en-US" smtClean="0"/>
              <a:pPr/>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F394CF-5B0A-4E91-A06E-DE57D33162C8}" type="datetimeFigureOut">
              <a:rPr lang="en-US" smtClean="0"/>
              <a:pPr/>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394CF-5B0A-4E91-A06E-DE57D33162C8}"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394CF-5B0A-4E91-A06E-DE57D33162C8}"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394CF-5B0A-4E91-A06E-DE57D33162C8}"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668F6-D5EE-497F-B211-A6184F1229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394CF-5B0A-4E91-A06E-DE57D33162C8}" type="datetimeFigureOut">
              <a:rPr lang="en-US" smtClean="0"/>
              <a:pPr/>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668F6-D5EE-497F-B211-A6184F1229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geeksforgeeks.org/" TargetMode="External"/><Relationship Id="rId4" Type="http://schemas.openxmlformats.org/officeDocument/2006/relationships/hyperlink" Target="https://en.wikipedia.org/wiki/Main_P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3000" y="2152650"/>
            <a:ext cx="7620000" cy="461665"/>
          </a:xfrm>
          <a:prstGeom prst="rect">
            <a:avLst/>
          </a:prstGeom>
          <a:noFill/>
        </p:spPr>
        <p:txBody>
          <a:bodyPr wrap="square" rtlCol="0" anchor="ctr">
            <a:spAutoFit/>
          </a:bodyPr>
          <a:lstStyle/>
          <a:p>
            <a:r>
              <a:rPr lang="en-US" sz="2400" b="1" dirty="0" smtClean="0"/>
              <a:t>         </a:t>
            </a:r>
            <a:endParaRPr lang="en-US" sz="2400" b="1" dirty="0">
              <a:latin typeface="Times New Roman" pitchFamily="18" charset="0"/>
              <a:cs typeface="Times New Roman" pitchFamily="18" charset="0"/>
            </a:endParaRPr>
          </a:p>
        </p:txBody>
      </p:sp>
      <p:sp>
        <p:nvSpPr>
          <p:cNvPr id="9" name="TextBox 8"/>
          <p:cNvSpPr txBox="1"/>
          <p:nvPr/>
        </p:nvSpPr>
        <p:spPr>
          <a:xfrm>
            <a:off x="1447800" y="2743200"/>
            <a:ext cx="6248400" cy="1138773"/>
          </a:xfrm>
          <a:prstGeom prst="rect">
            <a:avLst/>
          </a:prstGeom>
          <a:noFill/>
        </p:spPr>
        <p:txBody>
          <a:bodyPr wrap="square" rtlCol="0">
            <a:spAutoFit/>
          </a:bodyPr>
          <a:lstStyle/>
          <a:p>
            <a:r>
              <a:rPr lang="en-US" dirty="0" smtClean="0"/>
              <a:t>                                           </a:t>
            </a:r>
            <a:r>
              <a:rPr lang="en-US" sz="2000" u="sng" dirty="0" smtClean="0">
                <a:latin typeface="Times New Roman" pitchFamily="18" charset="0"/>
                <a:cs typeface="Times New Roman" pitchFamily="18" charset="0"/>
              </a:rPr>
              <a:t>Project Done </a:t>
            </a:r>
            <a:r>
              <a:rPr lang="en-US" sz="2000" u="sng" dirty="0" smtClean="0">
                <a:latin typeface="Times New Roman" pitchFamily="18" charset="0"/>
                <a:cs typeface="Times New Roman" pitchFamily="18" charset="0"/>
              </a:rPr>
              <a:t>By</a:t>
            </a:r>
            <a:endParaRPr lang="en-US" sz="2000" u="sng"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Abhay</a:t>
            </a:r>
            <a:r>
              <a:rPr lang="en-US" sz="1600" dirty="0" smtClean="0">
                <a:latin typeface="Times New Roman" pitchFamily="18" charset="0"/>
                <a:cs typeface="Times New Roman" pitchFamily="18" charset="0"/>
              </a:rPr>
              <a:t> Singh </a:t>
            </a:r>
            <a:r>
              <a:rPr lang="en-US" sz="1600" dirty="0" err="1" smtClean="0">
                <a:latin typeface="Times New Roman" pitchFamily="18" charset="0"/>
                <a:cs typeface="Times New Roman" pitchFamily="18" charset="0"/>
              </a:rPr>
              <a:t>Thakur</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30602218053)</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Gangadhar</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Swain  </a:t>
            </a:r>
            <a:r>
              <a:rPr lang="en-US" sz="1600" dirty="0" smtClean="0">
                <a:latin typeface="Times New Roman" pitchFamily="18" charset="0"/>
                <a:cs typeface="Times New Roman" pitchFamily="18" charset="0"/>
              </a:rPr>
              <a:t>(303602218046)</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Basant</a:t>
            </a:r>
            <a:r>
              <a:rPr lang="en-US" sz="1600" dirty="0" smtClean="0">
                <a:latin typeface="Times New Roman" pitchFamily="18" charset="0"/>
                <a:cs typeface="Times New Roman" pitchFamily="18" charset="0"/>
              </a:rPr>
              <a:t> Kumar </a:t>
            </a:r>
            <a:r>
              <a:rPr lang="en-US" sz="1600" dirty="0" err="1" smtClean="0">
                <a:latin typeface="Times New Roman" pitchFamily="18" charset="0"/>
                <a:cs typeface="Times New Roman" pitchFamily="18" charset="0"/>
              </a:rPr>
              <a:t>Nahak</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303602218041)</a:t>
            </a:r>
            <a:endParaRPr lang="en-US" sz="1600" dirty="0">
              <a:latin typeface="Times New Roman" pitchFamily="18" charset="0"/>
              <a:cs typeface="Times New Roman" pitchFamily="18" charset="0"/>
            </a:endParaRPr>
          </a:p>
        </p:txBody>
      </p:sp>
      <p:sp>
        <p:nvSpPr>
          <p:cNvPr id="10" name="TextBox 9"/>
          <p:cNvSpPr txBox="1"/>
          <p:nvPr/>
        </p:nvSpPr>
        <p:spPr>
          <a:xfrm>
            <a:off x="2667000" y="4038600"/>
            <a:ext cx="41910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Under The Guidance Of:</a:t>
            </a: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Dr. </a:t>
            </a:r>
            <a:r>
              <a:rPr lang="en-US" sz="1600" dirty="0" err="1" smtClean="0">
                <a:latin typeface="Times New Roman" pitchFamily="18" charset="0"/>
                <a:cs typeface="Times New Roman" pitchFamily="18" charset="0"/>
              </a:rPr>
              <a:t>Abha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Chooubey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Mam</a:t>
            </a:r>
            <a:endParaRPr lang="en-US" sz="1600" dirty="0">
              <a:latin typeface="Times New Roman" pitchFamily="18" charset="0"/>
              <a:cs typeface="Times New Roman" pitchFamily="18" charset="0"/>
            </a:endParaRPr>
          </a:p>
        </p:txBody>
      </p:sp>
      <p:sp>
        <p:nvSpPr>
          <p:cNvPr id="12" name="TextBox 11"/>
          <p:cNvSpPr txBox="1"/>
          <p:nvPr/>
        </p:nvSpPr>
        <p:spPr>
          <a:xfrm>
            <a:off x="1981200" y="3962400"/>
            <a:ext cx="3352800" cy="369332"/>
          </a:xfrm>
          <a:prstGeom prst="rect">
            <a:avLst/>
          </a:prstGeom>
          <a:noFill/>
        </p:spPr>
        <p:txBody>
          <a:bodyPr wrap="square" rtlCol="0">
            <a:spAutoFit/>
          </a:bodyPr>
          <a:lstStyle/>
          <a:p>
            <a:r>
              <a:rPr lang="en-US" dirty="0" smtClean="0"/>
              <a:t>                </a:t>
            </a:r>
            <a:endParaRPr lang="en-US" sz="2000" b="1" dirty="0"/>
          </a:p>
        </p:txBody>
      </p:sp>
      <p:sp>
        <p:nvSpPr>
          <p:cNvPr id="16" name="TextBox 15"/>
          <p:cNvSpPr txBox="1"/>
          <p:nvPr/>
        </p:nvSpPr>
        <p:spPr>
          <a:xfrm>
            <a:off x="5715000" y="5257800"/>
            <a:ext cx="3581400" cy="369332"/>
          </a:xfrm>
          <a:prstGeom prst="rect">
            <a:avLst/>
          </a:prstGeom>
          <a:noFill/>
        </p:spPr>
        <p:txBody>
          <a:bodyPr wrap="square" rtlCol="0">
            <a:spAutoFit/>
          </a:bodyPr>
          <a:lstStyle/>
          <a:p>
            <a:pPr marL="342900" indent="-342900"/>
            <a:r>
              <a:rPr lang="en-US" b="1" dirty="0" smtClean="0"/>
              <a:t>         </a:t>
            </a:r>
            <a:endParaRPr lang="en-US" b="1" dirty="0"/>
          </a:p>
        </p:txBody>
      </p:sp>
      <p:sp>
        <p:nvSpPr>
          <p:cNvPr id="19" name="TextBox 18"/>
          <p:cNvSpPr txBox="1"/>
          <p:nvPr/>
        </p:nvSpPr>
        <p:spPr>
          <a:xfrm>
            <a:off x="2057400" y="5410200"/>
            <a:ext cx="6477000" cy="369332"/>
          </a:xfrm>
          <a:prstGeom prst="rect">
            <a:avLst/>
          </a:prstGeom>
          <a:noFill/>
        </p:spPr>
        <p:txBody>
          <a:bodyPr wrap="square" rtlCol="0">
            <a:spAutoFit/>
          </a:bodyPr>
          <a:lstStyle/>
          <a:p>
            <a:pPr marL="342900" indent="-342900"/>
            <a:r>
              <a:rPr lang="en-US" b="1" dirty="0" smtClean="0"/>
              <a:t>                 </a:t>
            </a:r>
            <a:endParaRPr lang="en-US" b="1" dirty="0"/>
          </a:p>
        </p:txBody>
      </p:sp>
      <p:pic>
        <p:nvPicPr>
          <p:cNvPr id="11" name="Picture 10" descr="SSGI_logo.png"/>
          <p:cNvPicPr>
            <a:picLocks noChangeAspect="1"/>
          </p:cNvPicPr>
          <p:nvPr/>
        </p:nvPicPr>
        <p:blipFill>
          <a:blip r:embed="rId2" cstate="print"/>
          <a:stretch>
            <a:fillRect/>
          </a:stretch>
        </p:blipFill>
        <p:spPr>
          <a:xfrm>
            <a:off x="3810000" y="152400"/>
            <a:ext cx="1600200" cy="1600200"/>
          </a:xfrm>
          <a:prstGeom prst="rect">
            <a:avLst/>
          </a:prstGeom>
        </p:spPr>
      </p:pic>
      <p:sp>
        <p:nvSpPr>
          <p:cNvPr id="14" name="TextBox 13"/>
          <p:cNvSpPr txBox="1"/>
          <p:nvPr/>
        </p:nvSpPr>
        <p:spPr>
          <a:xfrm>
            <a:off x="838200" y="5410200"/>
            <a:ext cx="74676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Department Of Computer Science And Engineering</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Shri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Shankaracharya</a:t>
            </a:r>
            <a:r>
              <a:rPr lang="en-US" sz="1600" dirty="0" smtClean="0">
                <a:latin typeface="Times New Roman" pitchFamily="18" charset="0"/>
                <a:cs typeface="Times New Roman" pitchFamily="18" charset="0"/>
              </a:rPr>
              <a:t>  Technical Campus (SSTC), </a:t>
            </a:r>
            <a:r>
              <a:rPr lang="en-US" sz="1600" dirty="0" err="1" smtClean="0">
                <a:latin typeface="Times New Roman" pitchFamily="18" charset="0"/>
                <a:cs typeface="Times New Roman" pitchFamily="18" charset="0"/>
              </a:rPr>
              <a:t>Bhilai</a:t>
            </a:r>
            <a:endParaRPr lang="en-US" sz="1600" dirty="0" smtClean="0">
              <a:latin typeface="Times New Roman" pitchFamily="18" charset="0"/>
              <a:cs typeface="Times New Roman" pitchFamily="18" charset="0"/>
            </a:endParaRPr>
          </a:p>
        </p:txBody>
      </p:sp>
      <p:sp>
        <p:nvSpPr>
          <p:cNvPr id="13" name="TextBox 12"/>
          <p:cNvSpPr txBox="1"/>
          <p:nvPr/>
        </p:nvSpPr>
        <p:spPr>
          <a:xfrm>
            <a:off x="1143000" y="2209800"/>
            <a:ext cx="7239000" cy="369332"/>
          </a:xfrm>
          <a:prstGeom prst="rect">
            <a:avLst/>
          </a:prstGeom>
          <a:noFill/>
        </p:spPr>
        <p:txBody>
          <a:bodyPr wrap="square" rtlCol="0">
            <a:spAutoFit/>
          </a:bodyPr>
          <a:lstStyle/>
          <a:p>
            <a:r>
              <a:rPr lang="en-US" dirty="0" smtClean="0"/>
              <a:t>            </a:t>
            </a:r>
            <a:r>
              <a:rPr lang="en-US" dirty="0" smtClean="0">
                <a:latin typeface="Times New Roman" pitchFamily="18" charset="0"/>
                <a:cs typeface="Times New Roman" pitchFamily="18" charset="0"/>
              </a:rPr>
              <a:t>A Website For Electric Vehicle </a:t>
            </a:r>
            <a:r>
              <a:rPr lang="en-US" dirty="0" err="1" smtClean="0">
                <a:latin typeface="Times New Roman" pitchFamily="18" charset="0"/>
                <a:cs typeface="Times New Roman" pitchFamily="18" charset="0"/>
              </a:rPr>
              <a:t>Infromation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System “EV Plan”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0600" y="2971800"/>
            <a:ext cx="7086600" cy="769441"/>
          </a:xfrm>
          <a:prstGeom prst="rect">
            <a:avLst/>
          </a:prstGeom>
          <a:noFill/>
        </p:spPr>
        <p:txBody>
          <a:bodyPr wrap="square" rtlCol="0">
            <a:spAutoFit/>
          </a:bodyPr>
          <a:lstStyle/>
          <a:p>
            <a:pPr algn="ctr"/>
            <a:r>
              <a:rPr lang="en-US" dirty="0" smtClean="0"/>
              <a:t>    </a:t>
            </a:r>
            <a:r>
              <a:rPr lang="en-US" sz="4400" b="1" dirty="0" smtClean="0">
                <a:latin typeface="Times New Roman" pitchFamily="18" charset="0"/>
                <a:cs typeface="Times New Roman" pitchFamily="18" charset="0"/>
              </a:rPr>
              <a:t>Thank You</a:t>
            </a:r>
            <a:endParaRPr lang="en-US"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1600200" cy="46166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Index </a:t>
            </a:r>
            <a:endParaRPr lang="en-US" sz="2400" b="1" u="sng" dirty="0">
              <a:latin typeface="Times New Roman" pitchFamily="18" charset="0"/>
              <a:cs typeface="Times New Roman" pitchFamily="18" charset="0"/>
            </a:endParaRPr>
          </a:p>
        </p:txBody>
      </p:sp>
      <p:sp>
        <p:nvSpPr>
          <p:cNvPr id="3" name="TextBox 2"/>
          <p:cNvSpPr txBox="1"/>
          <p:nvPr/>
        </p:nvSpPr>
        <p:spPr>
          <a:xfrm>
            <a:off x="685800" y="1143000"/>
            <a:ext cx="5715000" cy="4801314"/>
          </a:xfrm>
          <a:prstGeom prst="rect">
            <a:avLst/>
          </a:prstGeom>
          <a:noFill/>
        </p:spPr>
        <p:txBody>
          <a:bodyPr wrap="square" rtlCol="0">
            <a:spAutoFit/>
          </a:bodyPr>
          <a:lstStyle/>
          <a:p>
            <a:pPr>
              <a:lnSpc>
                <a:spcPct val="200000"/>
              </a:lnSpc>
              <a:buFont typeface="Arial" pitchFamily="34" charset="0"/>
              <a:buChar char="•"/>
            </a:pPr>
            <a:r>
              <a:rPr lang="en-US" dirty="0" smtClean="0">
                <a:latin typeface="Times New Roman" pitchFamily="18" charset="0"/>
                <a:cs typeface="Times New Roman" pitchFamily="18" charset="0"/>
              </a:rPr>
              <a:t>    Introduction</a:t>
            </a:r>
            <a:endParaRPr lang="en-US" dirty="0" smtClean="0">
              <a:latin typeface="Times New Roman" pitchFamily="18" charset="0"/>
              <a:cs typeface="Times New Roman" pitchFamily="18" charset="0"/>
            </a:endParaRPr>
          </a:p>
          <a:p>
            <a:pPr>
              <a:lnSpc>
                <a:spcPct val="200000"/>
              </a:lnSpc>
              <a:buFont typeface="Arial" pitchFamily="34" charset="0"/>
              <a:buChar char="•"/>
            </a:pPr>
            <a:r>
              <a:rPr lang="en-US" dirty="0" smtClean="0">
                <a:latin typeface="Times New Roman" pitchFamily="18" charset="0"/>
                <a:cs typeface="Times New Roman" pitchFamily="18" charset="0"/>
              </a:rPr>
              <a:t>    Hardware </a:t>
            </a:r>
            <a:r>
              <a:rPr lang="en-US" dirty="0" smtClean="0">
                <a:latin typeface="Times New Roman" pitchFamily="18" charset="0"/>
                <a:cs typeface="Times New Roman" pitchFamily="18" charset="0"/>
              </a:rPr>
              <a:t>and Software </a:t>
            </a:r>
            <a:r>
              <a:rPr lang="en-US" dirty="0" smtClean="0">
                <a:latin typeface="Times New Roman" pitchFamily="18" charset="0"/>
                <a:cs typeface="Times New Roman" pitchFamily="18" charset="0"/>
              </a:rPr>
              <a:t>Requirement</a:t>
            </a:r>
            <a:endParaRPr lang="en-US" dirty="0" smtClean="0">
              <a:latin typeface="Times New Roman" pitchFamily="18" charset="0"/>
              <a:cs typeface="Times New Roman" pitchFamily="18" charset="0"/>
            </a:endParaRPr>
          </a:p>
          <a:p>
            <a:pPr>
              <a:lnSpc>
                <a:spcPct val="200000"/>
              </a:lnSpc>
              <a:buFont typeface="Arial" pitchFamily="34" charset="0"/>
              <a:buChar char="•"/>
            </a:pPr>
            <a:r>
              <a:rPr lang="en-US" dirty="0" smtClean="0">
                <a:latin typeface="Times New Roman" pitchFamily="18" charset="0"/>
                <a:cs typeface="Times New Roman" pitchFamily="18" charset="0"/>
              </a:rPr>
              <a:t>    Proposed Result</a:t>
            </a:r>
          </a:p>
          <a:p>
            <a:pPr>
              <a:lnSpc>
                <a:spcPct val="200000"/>
              </a:lnSpc>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Technologies </a:t>
            </a:r>
            <a:endParaRPr lang="en-US" dirty="0" smtClean="0">
              <a:latin typeface="Times New Roman" pitchFamily="18" charset="0"/>
              <a:cs typeface="Times New Roman" pitchFamily="18" charset="0"/>
            </a:endParaRPr>
          </a:p>
          <a:p>
            <a:pPr>
              <a:lnSpc>
                <a:spcPct val="200000"/>
              </a:lnSpc>
              <a:buFont typeface="Arial" pitchFamily="34" charset="0"/>
              <a:buChar char="•"/>
            </a:pPr>
            <a:r>
              <a:rPr lang="en-US" dirty="0" smtClean="0">
                <a:latin typeface="Times New Roman" pitchFamily="18" charset="0"/>
                <a:cs typeface="Times New Roman" pitchFamily="18" charset="0"/>
              </a:rPr>
              <a:t>    Future </a:t>
            </a:r>
            <a:r>
              <a:rPr lang="en-US" dirty="0" smtClean="0">
                <a:latin typeface="Times New Roman" pitchFamily="18" charset="0"/>
                <a:cs typeface="Times New Roman" pitchFamily="18" charset="0"/>
              </a:rPr>
              <a:t>Scope of Project</a:t>
            </a:r>
          </a:p>
          <a:p>
            <a:pPr>
              <a:lnSpc>
                <a:spcPct val="200000"/>
              </a:lnSpc>
              <a:buFont typeface="Arial" pitchFamily="34" charset="0"/>
              <a:buChar char="•"/>
            </a:pPr>
            <a:r>
              <a:rPr lang="en-US" dirty="0" smtClean="0">
                <a:latin typeface="Times New Roman" pitchFamily="18" charset="0"/>
                <a:cs typeface="Times New Roman" pitchFamily="18" charset="0"/>
              </a:rPr>
              <a:t>    References</a:t>
            </a:r>
            <a:endParaRPr lang="en-US" dirty="0" smtClean="0">
              <a:latin typeface="Times New Roman" pitchFamily="18" charset="0"/>
              <a:cs typeface="Times New Roman" pitchFamily="18" charset="0"/>
            </a:endParaRPr>
          </a:p>
          <a:p>
            <a:pPr>
              <a:buFont typeface="Arial" pitchFamily="34" charset="0"/>
              <a:buChar char="•"/>
            </a:pPr>
            <a:endParaRPr lang="en-US" b="1" u="sng"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533400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b="1" dirty="0" smtClean="0">
                <a:latin typeface="Times New Roman" pitchFamily="18" charset="0"/>
                <a:cs typeface="Times New Roman" pitchFamily="18" charset="0"/>
              </a:rPr>
              <a:t>Introductions</a:t>
            </a:r>
            <a:endParaRPr lang="en-US" sz="2800" b="1" dirty="0">
              <a:latin typeface="Times New Roman" pitchFamily="18" charset="0"/>
              <a:cs typeface="Times New Roman" pitchFamily="18" charset="0"/>
            </a:endParaRPr>
          </a:p>
        </p:txBody>
      </p:sp>
      <p:sp>
        <p:nvSpPr>
          <p:cNvPr id="8" name="TextBox 7"/>
          <p:cNvSpPr txBox="1"/>
          <p:nvPr/>
        </p:nvSpPr>
        <p:spPr>
          <a:xfrm>
            <a:off x="304800" y="990600"/>
            <a:ext cx="8458200" cy="5355312"/>
          </a:xfrm>
          <a:prstGeom prst="rect">
            <a:avLst/>
          </a:prstGeom>
          <a:noFill/>
          <a:ln w="6350">
            <a:noFill/>
          </a:ln>
          <a:effectLst>
            <a:outerShdw blurRad="50800" dist="50800" dir="5400000" sx="1000" sy="1000" algn="ctr" rotWithShape="0">
              <a:srgbClr val="000000"/>
            </a:outerShdw>
          </a:effectLst>
        </p:spPr>
        <p:txBody>
          <a:bodyPr wrap="square" numCol="1" rtlCol="0">
            <a:spAutoFit/>
          </a:bodyPr>
          <a:lstStyle/>
          <a:p>
            <a:pPr>
              <a:lnSpc>
                <a:spcPct val="150000"/>
              </a:lnSpc>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The world is moving towards the sustainable energy like solar energy, wind e</a:t>
            </a:r>
            <a:r>
              <a:rPr lang="en-US" sz="1600" dirty="0" smtClean="0">
                <a:solidFill>
                  <a:schemeClr val="tx1">
                    <a:lumMod val="75000"/>
                    <a:lumOff val="25000"/>
                  </a:schemeClr>
                </a:solidFill>
                <a:latin typeface="Times New Roman" pitchFamily="18" charset="0"/>
                <a:cs typeface="Times New Roman" pitchFamily="18" charset="0"/>
              </a:rPr>
              <a:t>nergy, hydropower                  energy. These source of energy helping us to generate the electrical energy</a:t>
            </a:r>
            <a:r>
              <a:rPr lang="en-US" sz="1600" dirty="0" smtClean="0">
                <a:solidFill>
                  <a:schemeClr val="tx1">
                    <a:lumMod val="75000"/>
                    <a:lumOff val="25000"/>
                  </a:schemeClr>
                </a:solidFill>
                <a:latin typeface="Times New Roman" pitchFamily="18" charset="0"/>
                <a:cs typeface="Times New Roman" pitchFamily="18" charset="0"/>
              </a:rPr>
              <a:t> which is used in many different sectors that are: </a:t>
            </a:r>
          </a:p>
          <a:p>
            <a:pPr>
              <a:lnSpc>
                <a:spcPct val="150000"/>
              </a:lnSpc>
              <a:buFont typeface="Wingdings" pitchFamily="2" charset="2"/>
              <a:buChar char="Ø"/>
            </a:pPr>
            <a:r>
              <a:rPr lang="en-US" sz="1600" dirty="0" smtClean="0">
                <a:solidFill>
                  <a:schemeClr val="tx1">
                    <a:lumMod val="75000"/>
                    <a:lumOff val="25000"/>
                  </a:schemeClr>
                </a:solidFill>
                <a:latin typeface="Times New Roman" pitchFamily="18" charset="0"/>
                <a:cs typeface="Times New Roman" pitchFamily="18" charset="0"/>
              </a:rPr>
              <a:t>      Automotive Sector </a:t>
            </a:r>
          </a:p>
          <a:p>
            <a:pPr>
              <a:lnSpc>
                <a:spcPct val="150000"/>
              </a:lnSpc>
              <a:buFont typeface="Wingdings" pitchFamily="2" charset="2"/>
              <a:buChar char="Ø"/>
            </a:pPr>
            <a:r>
              <a:rPr lang="en-US" sz="1600" dirty="0" smtClean="0">
                <a:solidFill>
                  <a:schemeClr val="tx1">
                    <a:lumMod val="75000"/>
                    <a:lumOff val="25000"/>
                  </a:schemeClr>
                </a:solidFill>
                <a:latin typeface="Times New Roman" pitchFamily="18" charset="0"/>
                <a:cs typeface="Times New Roman" pitchFamily="18" charset="0"/>
              </a:rPr>
              <a:t>      Telecommunication Sector</a:t>
            </a:r>
          </a:p>
          <a:p>
            <a:pPr>
              <a:lnSpc>
                <a:spcPct val="150000"/>
              </a:lnSpc>
              <a:buFont typeface="Wingdings" pitchFamily="2" charset="2"/>
              <a:buChar char="Ø"/>
            </a:pPr>
            <a:r>
              <a:rPr lang="en-US" sz="1600" dirty="0" smtClean="0">
                <a:solidFill>
                  <a:schemeClr val="tx1">
                    <a:lumMod val="75000"/>
                    <a:lumOff val="25000"/>
                  </a:schemeClr>
                </a:solidFill>
                <a:latin typeface="Times New Roman" pitchFamily="18" charset="0"/>
                <a:cs typeface="Times New Roman" pitchFamily="18" charset="0"/>
              </a:rPr>
              <a:t>      Electronic and Electrical Sector.</a:t>
            </a:r>
            <a:endParaRPr lang="en-US" sz="1600" dirty="0" smtClean="0">
              <a:solidFill>
                <a:schemeClr val="tx1">
                  <a:lumMod val="75000"/>
                  <a:lumOff val="25000"/>
                </a:schemeClr>
              </a:solidFill>
              <a:latin typeface="Times New Roman" pitchFamily="18" charset="0"/>
              <a:cs typeface="Times New Roman" pitchFamily="18" charset="0"/>
            </a:endParaRPr>
          </a:p>
          <a:p>
            <a:endParaRPr lang="en-US" sz="2000" i="1" dirty="0" smtClean="0">
              <a:solidFill>
                <a:schemeClr val="tx1">
                  <a:lumMod val="75000"/>
                  <a:lumOff val="25000"/>
                </a:schemeClr>
              </a:solidFill>
            </a:endParaRPr>
          </a:p>
          <a:p>
            <a:pPr>
              <a:lnSpc>
                <a:spcPct val="150000"/>
              </a:lnSpc>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Automotive Sector using these electric energy to make vehicle powered by battery. These vehicle is called EVs. </a:t>
            </a:r>
            <a:r>
              <a:rPr lang="en-US" sz="1600" dirty="0" smtClean="0">
                <a:solidFill>
                  <a:schemeClr val="tx1">
                    <a:lumMod val="75000"/>
                    <a:lumOff val="25000"/>
                  </a:schemeClr>
                </a:solidFill>
                <a:latin typeface="Times New Roman" pitchFamily="18" charset="0"/>
                <a:cs typeface="Times New Roman" pitchFamily="18" charset="0"/>
              </a:rPr>
              <a:t>These vehicle with rechargeable batteries and no gasoline engine. All energy to run vehicle comes from the battery pack which is recharged from grid.</a:t>
            </a:r>
          </a:p>
          <a:p>
            <a:pPr>
              <a:lnSpc>
                <a:spcPct val="150000"/>
              </a:lnSpc>
              <a:buFont typeface="Arial" pitchFamily="34" charset="0"/>
              <a:buChar char="•"/>
            </a:pPr>
            <a:endParaRPr lang="en-US" sz="1600" dirty="0" smtClean="0">
              <a:solidFill>
                <a:schemeClr val="tx1">
                  <a:lumMod val="75000"/>
                  <a:lumOff val="25000"/>
                </a:schemeClr>
              </a:solidFill>
              <a:latin typeface="Times New Roman" pitchFamily="18" charset="0"/>
              <a:cs typeface="Times New Roman" pitchFamily="18" charset="0"/>
            </a:endParaRPr>
          </a:p>
          <a:p>
            <a:pPr>
              <a:lnSpc>
                <a:spcPct val="150000"/>
              </a:lnSpc>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Many companies are making these types of  vehicle by which the customer is not getting the right information and getting confuse by the market for buying an electric powered vehicle.</a:t>
            </a:r>
          </a:p>
          <a:p>
            <a:endParaRPr lang="en-US" sz="1600" dirty="0" smtClean="0">
              <a:solidFill>
                <a:schemeClr val="tx1">
                  <a:lumMod val="75000"/>
                  <a:lumOff val="25000"/>
                </a:schemeClr>
              </a:solidFill>
              <a:latin typeface="Times New Roman" pitchFamily="18" charset="0"/>
              <a:cs typeface="Times New Roman" pitchFamily="18" charset="0"/>
            </a:endParaRPr>
          </a:p>
          <a:p>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TextBox 2"/>
          <p:cNvSpPr txBox="1"/>
          <p:nvPr/>
        </p:nvSpPr>
        <p:spPr>
          <a:xfrm>
            <a:off x="685800" y="838200"/>
            <a:ext cx="8077200" cy="4462760"/>
          </a:xfrm>
          <a:prstGeom prst="rect">
            <a:avLst/>
          </a:prstGeom>
          <a:scene3d>
            <a:camera prst="orthographicFront"/>
            <a:lightRig rig="threePt" dir="t"/>
          </a:scene3d>
          <a:sp3d>
            <a:bevelB prst="angle"/>
          </a:sp3d>
        </p:spPr>
        <p:txBody>
          <a:bodyPr wrap="square" rtlCol="0">
            <a:spAutoFit/>
          </a:bodyPr>
          <a:lstStyle/>
          <a:p>
            <a:endParaRPr lang="en-US" sz="1600" dirty="0" smtClean="0">
              <a:solidFill>
                <a:schemeClr val="tx1">
                  <a:lumMod val="75000"/>
                  <a:lumOff val="25000"/>
                </a:schemeClr>
              </a:solidFill>
              <a:latin typeface="Times New Roman" pitchFamily="18" charset="0"/>
              <a:cs typeface="Times New Roman" pitchFamily="18" charset="0"/>
            </a:endParaRPr>
          </a:p>
          <a:p>
            <a:pPr>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We are providing a solution for these problem. We are making a website that has almost      anything and everything about an electric vehicle. </a:t>
            </a:r>
          </a:p>
          <a:p>
            <a:endParaRPr lang="en-US" sz="1600" dirty="0" smtClean="0">
              <a:solidFill>
                <a:schemeClr val="tx1">
                  <a:lumMod val="75000"/>
                  <a:lumOff val="25000"/>
                </a:schemeClr>
              </a:solidFill>
              <a:latin typeface="Times New Roman" pitchFamily="18" charset="0"/>
              <a:cs typeface="Times New Roman" pitchFamily="18" charset="0"/>
            </a:endParaRPr>
          </a:p>
          <a:p>
            <a:endParaRPr lang="en-US" sz="1600" dirty="0" smtClean="0">
              <a:solidFill>
                <a:schemeClr val="tx1">
                  <a:lumMod val="75000"/>
                  <a:lumOff val="25000"/>
                </a:schemeClr>
              </a:solidFill>
              <a:latin typeface="Times New Roman" pitchFamily="18" charset="0"/>
              <a:cs typeface="Times New Roman" pitchFamily="18" charset="0"/>
            </a:endParaRPr>
          </a:p>
          <a:p>
            <a:pPr>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The website </a:t>
            </a:r>
            <a:r>
              <a:rPr lang="en-US" sz="1600" b="1" dirty="0" err="1" smtClean="0">
                <a:solidFill>
                  <a:schemeClr val="tx1">
                    <a:lumMod val="75000"/>
                    <a:lumOff val="25000"/>
                  </a:schemeClr>
                </a:solidFill>
                <a:latin typeface="Times New Roman" pitchFamily="18" charset="0"/>
                <a:cs typeface="Times New Roman" pitchFamily="18" charset="0"/>
              </a:rPr>
              <a:t>EVplan</a:t>
            </a:r>
            <a:r>
              <a:rPr lang="en-US" sz="1600" dirty="0" smtClean="0">
                <a:solidFill>
                  <a:schemeClr val="tx1">
                    <a:lumMod val="75000"/>
                    <a:lumOff val="25000"/>
                  </a:schemeClr>
                </a:solidFill>
                <a:latin typeface="Times New Roman" pitchFamily="18" charset="0"/>
                <a:cs typeface="Times New Roman" pitchFamily="18" charset="0"/>
              </a:rPr>
              <a:t> providing all the information related to an electric vehicle like pricing, companies, type of battery , rechargeable, battery exchange etc.</a:t>
            </a:r>
          </a:p>
          <a:p>
            <a:endParaRPr lang="en-US" sz="1600" dirty="0" smtClean="0">
              <a:solidFill>
                <a:schemeClr val="tx1">
                  <a:lumMod val="75000"/>
                  <a:lumOff val="25000"/>
                </a:schemeClr>
              </a:solidFill>
              <a:latin typeface="Times New Roman" pitchFamily="18" charset="0"/>
              <a:cs typeface="Times New Roman" pitchFamily="18" charset="0"/>
            </a:endParaRPr>
          </a:p>
          <a:p>
            <a:pPr>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We provide information about all type of vehicle like cars, bike, transport vehicles , bicycle etc. we also provide  the news and state and central government schemes and subsidy related to electric vehicles .</a:t>
            </a:r>
          </a:p>
          <a:p>
            <a:pPr>
              <a:buFont typeface="Arial" pitchFamily="34" charset="0"/>
              <a:buChar char="•"/>
            </a:pPr>
            <a:endParaRPr lang="en-US" sz="1600" dirty="0" smtClean="0">
              <a:solidFill>
                <a:schemeClr val="tx1">
                  <a:lumMod val="75000"/>
                  <a:lumOff val="25000"/>
                </a:schemeClr>
              </a:solidFill>
              <a:latin typeface="Times New Roman" pitchFamily="18" charset="0"/>
              <a:cs typeface="Times New Roman" pitchFamily="18" charset="0"/>
            </a:endParaRPr>
          </a:p>
          <a:p>
            <a:pPr>
              <a:buFont typeface="Arial" pitchFamily="34" charset="0"/>
              <a:buChar char="•"/>
            </a:pPr>
            <a:r>
              <a:rPr lang="en-US" sz="1600" dirty="0" smtClean="0">
                <a:solidFill>
                  <a:schemeClr val="tx1">
                    <a:lumMod val="75000"/>
                    <a:lumOff val="25000"/>
                  </a:schemeClr>
                </a:solidFill>
                <a:latin typeface="Times New Roman" pitchFamily="18" charset="0"/>
                <a:cs typeface="Times New Roman" pitchFamily="18" charset="0"/>
              </a:rPr>
              <a:t>    Our website helps the customer to make an opinion in their mind about an particular electric vehicle. And  type of vehicle he/she can buy and of which companies.</a:t>
            </a:r>
          </a:p>
          <a:p>
            <a:endParaRPr lang="en-US" sz="2000" i="1" dirty="0" smtClean="0">
              <a:solidFill>
                <a:schemeClr val="tx1">
                  <a:lumMod val="75000"/>
                  <a:lumOff val="25000"/>
                </a:schemeClr>
              </a:solidFill>
            </a:endParaRPr>
          </a:p>
          <a:p>
            <a:endParaRPr lang="en-US" sz="2000" i="1" dirty="0" smtClean="0">
              <a:solidFill>
                <a:schemeClr val="tx1">
                  <a:lumMod val="75000"/>
                  <a:lumOff val="25000"/>
                </a:schemeClr>
              </a:solidFill>
            </a:endParaRPr>
          </a:p>
          <a:p>
            <a:endParaRPr lang="en-US" sz="2000" i="1"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
            <a:ext cx="7391400" cy="1015663"/>
          </a:xfrm>
          <a:prstGeom prst="rect">
            <a:avLst/>
          </a:prstGeom>
          <a:noFill/>
          <a:effectLst>
            <a:outerShdw blurRad="50800" dist="38100" dir="2700000" algn="tl" rotWithShape="0">
              <a:prstClr val="black">
                <a:alpha val="40000"/>
              </a:prstClr>
            </a:outerShdw>
            <a:softEdge rad="12700"/>
          </a:effectLst>
        </p:spPr>
        <p:txBody>
          <a:bodyPr wrap="square" rtlCol="0">
            <a:spAutoFit/>
          </a:bodyPr>
          <a:lstStyle/>
          <a:p>
            <a:r>
              <a:rPr lang="en-US" sz="6000" b="1" dirty="0" smtClean="0"/>
              <a:t>   </a:t>
            </a:r>
            <a:endParaRPr lang="en-US" sz="6000" b="1" dirty="0"/>
          </a:p>
        </p:txBody>
      </p:sp>
      <p:sp>
        <p:nvSpPr>
          <p:cNvPr id="3" name="TextBox 2"/>
          <p:cNvSpPr txBox="1"/>
          <p:nvPr/>
        </p:nvSpPr>
        <p:spPr>
          <a:xfrm>
            <a:off x="609600" y="685800"/>
            <a:ext cx="7924800" cy="523220"/>
          </a:xfrm>
          <a:prstGeom prst="rect">
            <a:avLst/>
          </a:prstGeom>
          <a:noFill/>
        </p:spPr>
        <p:txBody>
          <a:bodyPr wrap="square" rtlCol="0">
            <a:spAutoFit/>
          </a:bodyPr>
          <a:lstStyle/>
          <a:p>
            <a:r>
              <a:rPr lang="en-US" dirty="0" smtClean="0"/>
              <a:t>                    </a:t>
            </a:r>
            <a:r>
              <a:rPr lang="en-US" sz="2800" b="1" dirty="0" smtClean="0">
                <a:latin typeface="Times New Roman" pitchFamily="18" charset="0"/>
                <a:cs typeface="Times New Roman" pitchFamily="18" charset="0"/>
              </a:rPr>
              <a:t>Hardware And Software Requirement</a:t>
            </a:r>
            <a:endParaRPr lang="en-US" sz="2800" b="1" dirty="0">
              <a:latin typeface="Times New Roman" pitchFamily="18" charset="0"/>
              <a:cs typeface="Times New Roman" pitchFamily="18" charset="0"/>
            </a:endParaRPr>
          </a:p>
        </p:txBody>
      </p:sp>
      <p:sp>
        <p:nvSpPr>
          <p:cNvPr id="4" name="TextBox 3"/>
          <p:cNvSpPr txBox="1"/>
          <p:nvPr/>
        </p:nvSpPr>
        <p:spPr>
          <a:xfrm>
            <a:off x="685800" y="1371600"/>
            <a:ext cx="7848600" cy="5109091"/>
          </a:xfrm>
          <a:prstGeom prst="rect">
            <a:avLst/>
          </a:prstGeom>
          <a:noFill/>
        </p:spPr>
        <p:txBody>
          <a:bodyPr wrap="square" rtlCol="0">
            <a:spAutoFit/>
          </a:bodyPr>
          <a:lstStyle/>
          <a:p>
            <a:pPr>
              <a:lnSpc>
                <a:spcPct val="150000"/>
              </a:lnSpc>
              <a:buFont typeface="Arial" pitchFamily="34" charset="0"/>
              <a:buChar char="•"/>
            </a:pPr>
            <a:r>
              <a:rPr lang="en-US" dirty="0" smtClean="0"/>
              <a:t>  </a:t>
            </a:r>
            <a:r>
              <a:rPr lang="en-US" dirty="0" smtClean="0">
                <a:latin typeface="Times New Roman" pitchFamily="18" charset="0"/>
                <a:cs typeface="Times New Roman" pitchFamily="18" charset="0"/>
              </a:rPr>
              <a:t>Software Requirement</a:t>
            </a:r>
          </a:p>
          <a:p>
            <a:pPr marL="0" lvl="1">
              <a:lnSpc>
                <a:spcPct val="150000"/>
              </a:lnSpc>
            </a:pPr>
            <a:r>
              <a:rPr lang="en-US" dirty="0" smtClean="0"/>
              <a:t>              </a:t>
            </a:r>
            <a:r>
              <a:rPr lang="en-US" sz="1600" dirty="0" smtClean="0">
                <a:latin typeface="Times New Roman" pitchFamily="18" charset="0"/>
                <a:cs typeface="Times New Roman" pitchFamily="18" charset="0"/>
              </a:rPr>
              <a:t>1.</a:t>
            </a:r>
            <a:r>
              <a:rPr lang="en-US" dirty="0" smtClean="0"/>
              <a:t> </a:t>
            </a:r>
            <a:r>
              <a:rPr lang="en-US" sz="1600" dirty="0" smtClean="0">
                <a:latin typeface="Times New Roman" pitchFamily="18" charset="0"/>
                <a:cs typeface="Times New Roman" pitchFamily="18" charset="0"/>
              </a:rPr>
              <a:t>Operating </a:t>
            </a:r>
            <a:r>
              <a:rPr lang="en-US" sz="1600" dirty="0" smtClean="0">
                <a:latin typeface="Times New Roman" pitchFamily="18" charset="0"/>
                <a:cs typeface="Times New Roman" pitchFamily="18" charset="0"/>
              </a:rPr>
              <a:t>systems: </a:t>
            </a:r>
            <a:r>
              <a:rPr lang="en-US" sz="1600" dirty="0" smtClean="0">
                <a:latin typeface="Times New Roman" pitchFamily="18" charset="0"/>
                <a:cs typeface="Times New Roman" pitchFamily="18" charset="0"/>
              </a:rPr>
              <a:t>Google Android, Apple IOS etc.</a:t>
            </a:r>
          </a:p>
          <a:p>
            <a:pPr marL="0" lvl="1">
              <a:lnSpc>
                <a:spcPct val="150000"/>
              </a:lnSpc>
            </a:pPr>
            <a:r>
              <a:rPr lang="en-US" sz="1600" dirty="0" smtClean="0">
                <a:latin typeface="Times New Roman" pitchFamily="18" charset="0"/>
                <a:cs typeface="Times New Roman" pitchFamily="18" charset="0"/>
              </a:rPr>
              <a:t>               2.  Internet Connection. </a:t>
            </a:r>
          </a:p>
          <a:p>
            <a:pPr marL="0" lvl="1">
              <a:lnSpc>
                <a:spcPct val="150000"/>
              </a:lnSpc>
            </a:pPr>
            <a:r>
              <a:rPr lang="en-US" sz="1600" dirty="0" smtClean="0">
                <a:latin typeface="Times New Roman" pitchFamily="18" charset="0"/>
                <a:cs typeface="Times New Roman" pitchFamily="18" charset="0"/>
              </a:rPr>
              <a:t>               3.  Environment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Visual Studio Code.</a:t>
            </a:r>
          </a:p>
          <a:p>
            <a:pPr marL="0" lvl="1">
              <a:lnSpc>
                <a:spcPct val="150000"/>
              </a:lnSpc>
            </a:pPr>
            <a:endParaRPr lang="en-US" sz="1600" dirty="0" smtClean="0">
              <a:latin typeface="Times New Roman" pitchFamily="18" charset="0"/>
              <a:cs typeface="Times New Roman" pitchFamily="18" charset="0"/>
            </a:endParaRPr>
          </a:p>
          <a:p>
            <a:pPr marL="0" lvl="1">
              <a:lnSpc>
                <a:spcPct val="150000"/>
              </a:lnSpc>
            </a:pPr>
            <a:endParaRPr lang="en-US" sz="1600" dirty="0" smtClean="0">
              <a:latin typeface="Times New Roman" pitchFamily="18" charset="0"/>
              <a:cs typeface="Times New Roman" pitchFamily="18" charset="0"/>
            </a:endParaRPr>
          </a:p>
          <a:p>
            <a:pPr marL="0" lvl="1">
              <a:lnSpc>
                <a:spcPct val="150000"/>
              </a:lnSpc>
              <a:buFont typeface="Arial" pitchFamily="34" charset="0"/>
              <a:buChar char="•"/>
            </a:pPr>
            <a:r>
              <a:rPr lang="en-US" sz="16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Hardware Requirement </a:t>
            </a:r>
          </a:p>
          <a:p>
            <a:pPr lvl="1">
              <a:lnSpc>
                <a:spcPct val="150000"/>
              </a:lnSpc>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1. </a:t>
            </a:r>
            <a:r>
              <a:rPr lang="en-IN" sz="1600" dirty="0" smtClean="0">
                <a:latin typeface="Times New Roman" pitchFamily="18" charset="0"/>
                <a:cs typeface="Times New Roman" pitchFamily="18" charset="0"/>
              </a:rPr>
              <a:t>Memory: 4 GB RAM.</a:t>
            </a:r>
          </a:p>
          <a:p>
            <a:pPr lvl="1">
              <a:lnSpc>
                <a:spcPct val="150000"/>
              </a:lnSpc>
            </a:pPr>
            <a:r>
              <a:rPr lang="en-IN" sz="1600" dirty="0" smtClean="0">
                <a:latin typeface="Times New Roman" pitchFamily="18" charset="0"/>
                <a:cs typeface="Times New Roman" pitchFamily="18" charset="0"/>
              </a:rPr>
              <a:t>      2. Disk </a:t>
            </a:r>
            <a:r>
              <a:rPr lang="en-IN" sz="1600" dirty="0" smtClean="0">
                <a:latin typeface="Times New Roman" pitchFamily="18" charset="0"/>
                <a:cs typeface="Times New Roman" pitchFamily="18" charset="0"/>
              </a:rPr>
              <a:t>space: 20 GB.</a:t>
            </a:r>
          </a:p>
          <a:p>
            <a:pPr marL="0" lvl="1">
              <a:lnSpc>
                <a:spcPct val="150000"/>
              </a:lnSpc>
            </a:pPr>
            <a:endParaRPr lang="en-US" sz="1600" dirty="0" smtClean="0">
              <a:latin typeface="Times New Roman" pitchFamily="18" charset="0"/>
              <a:cs typeface="Times New Roman" pitchFamily="18" charset="0"/>
            </a:endParaRPr>
          </a:p>
          <a:p>
            <a:pPr marL="0" lvl="1"/>
            <a:endParaRPr lang="en-US" sz="1600" dirty="0" smtClean="0">
              <a:latin typeface="Times New Roman" pitchFamily="18" charset="0"/>
              <a:cs typeface="Times New Roman" pitchFamily="18" charset="0"/>
            </a:endParaRPr>
          </a:p>
          <a:p>
            <a:pPr marL="0" lvl="1"/>
            <a:endParaRPr lang="en-US" sz="1600" dirty="0" smtClean="0">
              <a:latin typeface="Times New Roman" pitchFamily="18" charset="0"/>
              <a:cs typeface="Times New Roman" pitchFamily="18" charset="0"/>
            </a:endParaRPr>
          </a:p>
          <a:p>
            <a:pPr marL="0" lvl="1"/>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457200"/>
            <a:ext cx="8153400" cy="523220"/>
          </a:xfrm>
          <a:prstGeom prst="rect">
            <a:avLst/>
          </a:prstGeom>
          <a:noFill/>
          <a:effectLst>
            <a:outerShdw blurRad="50800" dist="38100" dir="2700000" algn="tl" rotWithShape="0">
              <a:prstClr val="black">
                <a:alpha val="40000"/>
              </a:prstClr>
            </a:outerShdw>
            <a:softEdge rad="12700"/>
          </a:effectLst>
        </p:spPr>
        <p:txBody>
          <a:bodyPr wrap="square" rtlCol="0">
            <a:spAutoFit/>
          </a:bodyPr>
          <a:lstStyle/>
          <a:p>
            <a:r>
              <a:rPr lang="en-US" sz="2800" b="1" dirty="0" smtClean="0">
                <a:latin typeface="Times New Roman" pitchFamily="18" charset="0"/>
                <a:cs typeface="Times New Roman" pitchFamily="18" charset="0"/>
              </a:rPr>
              <a:t>Proposed Results</a:t>
            </a:r>
            <a:endParaRPr lang="en-US" sz="2800" b="1" dirty="0">
              <a:latin typeface="Times New Roman" pitchFamily="18" charset="0"/>
              <a:cs typeface="Times New Roman" pitchFamily="18" charset="0"/>
            </a:endParaRPr>
          </a:p>
        </p:txBody>
      </p:sp>
      <p:sp>
        <p:nvSpPr>
          <p:cNvPr id="5" name="TextBox 4"/>
          <p:cNvSpPr txBox="1"/>
          <p:nvPr/>
        </p:nvSpPr>
        <p:spPr>
          <a:xfrm>
            <a:off x="457200" y="1225689"/>
            <a:ext cx="8153400" cy="5632311"/>
          </a:xfrm>
          <a:prstGeom prst="rect">
            <a:avLst/>
          </a:prstGeom>
          <a:noFill/>
        </p:spPr>
        <p:txBody>
          <a:bodyPr wrap="square" rtlCol="0">
            <a:spAutoFit/>
          </a:bodyPr>
          <a:lstStyle/>
          <a:p>
            <a:pPr>
              <a:buFont typeface="Arial" pitchFamily="34" charset="0"/>
              <a:buChar char="•"/>
            </a:pPr>
            <a:r>
              <a:rPr lang="en-US" sz="1600" dirty="0" smtClean="0">
                <a:latin typeface="Times New Roman" pitchFamily="18" charset="0"/>
                <a:cs typeface="Times New Roman" pitchFamily="18" charset="0"/>
              </a:rPr>
              <a:t>    The  renewable energy demand is increasing day by day and there is a huge market of  auto -motive industry. The aim of our website </a:t>
            </a:r>
            <a:r>
              <a:rPr lang="en-US" sz="1600" b="1" dirty="0" err="1" smtClean="0">
                <a:latin typeface="Times New Roman" pitchFamily="18" charset="0"/>
                <a:cs typeface="Times New Roman" pitchFamily="18" charset="0"/>
              </a:rPr>
              <a:t>Evplan</a:t>
            </a:r>
            <a:r>
              <a:rPr lang="en-US" sz="1600" dirty="0" smtClean="0">
                <a:latin typeface="Times New Roman" pitchFamily="18" charset="0"/>
                <a:cs typeface="Times New Roman" pitchFamily="18" charset="0"/>
              </a:rPr>
              <a:t> is to become a part of these huge demanding and growing market and give a better market review  related to electric vehicle.</a:t>
            </a:r>
          </a:p>
          <a:p>
            <a:endParaRPr lang="en-US" dirty="0" smtClean="0"/>
          </a:p>
          <a:p>
            <a:pPr>
              <a:buFont typeface="Arial" pitchFamily="34" charset="0"/>
              <a:buChar char="•"/>
            </a:pPr>
            <a:r>
              <a:rPr lang="en-US" sz="1600" dirty="0" smtClean="0">
                <a:latin typeface="Times New Roman" pitchFamily="18" charset="0"/>
                <a:cs typeface="Times New Roman" pitchFamily="18" charset="0"/>
              </a:rPr>
              <a:t>    The main purpose of our website </a:t>
            </a:r>
            <a:r>
              <a:rPr lang="en-US" sz="1600" b="1" dirty="0" err="1" smtClean="0">
                <a:latin typeface="Times New Roman" pitchFamily="18" charset="0"/>
                <a:cs typeface="Times New Roman" pitchFamily="18" charset="0"/>
              </a:rPr>
              <a:t>Evplan</a:t>
            </a:r>
            <a:r>
              <a:rPr lang="en-US" sz="1600" dirty="0" smtClean="0">
                <a:latin typeface="Times New Roman" pitchFamily="18" charset="0"/>
                <a:cs typeface="Times New Roman" pitchFamily="18" charset="0"/>
              </a:rPr>
              <a:t> is to create an awareness  about how the electric vehicle is design and developed. And what are the type of electric vehicle are present in the market like hybrid modal electric vehicle, rechargeable battery vehicle, </a:t>
            </a:r>
          </a:p>
          <a:p>
            <a:r>
              <a:rPr lang="en-US" sz="1600" dirty="0" smtClean="0">
                <a:latin typeface="Times New Roman" pitchFamily="18" charset="0"/>
                <a:cs typeface="Times New Roman" pitchFamily="18" charset="0"/>
              </a:rPr>
              <a:t>Solar energy rechargeable vehicle.</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We have categories our website vehicle information in 3 category that are:</a:t>
            </a:r>
          </a:p>
          <a:p>
            <a:r>
              <a:rPr lang="en-US" sz="1600" b="1" dirty="0" smtClean="0">
                <a:latin typeface="Times New Roman" pitchFamily="18" charset="0"/>
                <a:cs typeface="Times New Roman" pitchFamily="18" charset="0"/>
              </a:rPr>
              <a:t>1.Pricing and Overview of vehicle </a:t>
            </a:r>
            <a:r>
              <a:rPr lang="en-US" dirty="0" smtClean="0"/>
              <a:t>- </a:t>
            </a:r>
            <a:r>
              <a:rPr lang="en-US" sz="1600" dirty="0" smtClean="0">
                <a:latin typeface="Times New Roman" pitchFamily="18" charset="0"/>
                <a:cs typeface="Times New Roman" pitchFamily="18" charset="0"/>
              </a:rPr>
              <a:t>Our website gives the 360 view of electric vehicles and provide all advantages and disadvantages  of the vehicles like price, battery type , battery hour etc.</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2. News and Research related to Vehicle – </a:t>
            </a:r>
            <a:r>
              <a:rPr lang="en-US" sz="1600" dirty="0" smtClean="0">
                <a:latin typeface="Times New Roman" pitchFamily="18" charset="0"/>
                <a:cs typeface="Times New Roman" pitchFamily="18" charset="0"/>
              </a:rPr>
              <a:t>In these category we are giving all the information and research ongoing round the world related to electric vehicles.</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3. Government Schemes related to vehicle – </a:t>
            </a:r>
            <a:r>
              <a:rPr lang="en-US" sz="1600" dirty="0" smtClean="0">
                <a:latin typeface="Times New Roman" pitchFamily="18" charset="0"/>
                <a:cs typeface="Times New Roman" pitchFamily="18" charset="0"/>
              </a:rPr>
              <a:t>In these category we are giving information related to various state and central government schemes and subsidy to buy electric vehicle. And all government work related to electric vehicles.</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7620000" cy="523220"/>
          </a:xfrm>
          <a:prstGeom prst="rect">
            <a:avLst/>
          </a:prstGeom>
          <a:noFill/>
          <a:effectLst>
            <a:outerShdw blurRad="50800" dist="38100" dir="2700000" algn="tl" rotWithShape="0">
              <a:prstClr val="black">
                <a:alpha val="40000"/>
              </a:prstClr>
            </a:outerShdw>
            <a:softEdge rad="12700"/>
          </a:effectLst>
        </p:spPr>
        <p:txBody>
          <a:bodyPr wrap="square" rtlCol="0">
            <a:spAutoFit/>
          </a:bodyPr>
          <a:lstStyle/>
          <a:p>
            <a:r>
              <a:rPr lang="en-US" sz="2800" b="1" dirty="0" smtClean="0">
                <a:latin typeface="Times New Roman" pitchFamily="18" charset="0"/>
                <a:cs typeface="Times New Roman" pitchFamily="18" charset="0"/>
              </a:rPr>
              <a:t>Technologies We Are Using</a:t>
            </a:r>
            <a:endParaRPr lang="en-US" sz="2800" b="1" dirty="0">
              <a:latin typeface="Times New Roman" pitchFamily="18" charset="0"/>
              <a:cs typeface="Times New Roman" pitchFamily="18" charset="0"/>
            </a:endParaRPr>
          </a:p>
        </p:txBody>
      </p:sp>
      <p:sp>
        <p:nvSpPr>
          <p:cNvPr id="9" name="TextBox 8"/>
          <p:cNvSpPr txBox="1"/>
          <p:nvPr/>
        </p:nvSpPr>
        <p:spPr>
          <a:xfrm>
            <a:off x="838200" y="1600200"/>
            <a:ext cx="5715000" cy="3416320"/>
          </a:xfrm>
          <a:prstGeom prst="rect">
            <a:avLst/>
          </a:prstGeom>
          <a:noFill/>
        </p:spPr>
        <p:txBody>
          <a:bodyPr wrap="square" rtlCol="0">
            <a:spAutoFit/>
          </a:bodyPr>
          <a:lstStyle/>
          <a:p>
            <a:pPr>
              <a:buFont typeface="Wingdings" pitchFamily="2" charset="2"/>
              <a:buChar char="Ø"/>
            </a:pPr>
            <a:r>
              <a:rPr lang="en-US" sz="2000" i="1" dirty="0" smtClean="0">
                <a:solidFill>
                  <a:schemeClr val="tx1">
                    <a:lumMod val="75000"/>
                    <a:lumOff val="25000"/>
                  </a:schemeClr>
                </a:solidFill>
              </a:rPr>
              <a:t>  </a:t>
            </a:r>
            <a:r>
              <a:rPr lang="en-US" sz="1600" dirty="0" smtClean="0">
                <a:solidFill>
                  <a:schemeClr val="tx1">
                    <a:lumMod val="75000"/>
                    <a:lumOff val="25000"/>
                  </a:schemeClr>
                </a:solidFill>
                <a:latin typeface="Times New Roman" pitchFamily="18" charset="0"/>
                <a:cs typeface="Times New Roman" pitchFamily="18" charset="0"/>
              </a:rPr>
              <a:t> Front End Part:-</a:t>
            </a:r>
          </a:p>
          <a:p>
            <a:r>
              <a:rPr lang="en-US" sz="1600" dirty="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HTML</a:t>
            </a:r>
          </a:p>
          <a:p>
            <a:r>
              <a:rPr lang="en-US" sz="1600" dirty="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CSS (Cascading Style sheet) </a:t>
            </a:r>
          </a:p>
          <a:p>
            <a:r>
              <a:rPr lang="en-US" sz="1600" dirty="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Sass , Bootstrap</a:t>
            </a:r>
            <a:endParaRPr lang="en-US" sz="1600" dirty="0" smtClean="0">
              <a:solidFill>
                <a:schemeClr val="tx1">
                  <a:lumMod val="75000"/>
                  <a:lumOff val="25000"/>
                </a:schemeClr>
              </a:solidFill>
              <a:latin typeface="Times New Roman" pitchFamily="18" charset="0"/>
              <a:cs typeface="Times New Roman" pitchFamily="18" charset="0"/>
            </a:endParaRPr>
          </a:p>
          <a:p>
            <a:r>
              <a:rPr lang="en-US" sz="1600" dirty="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JavaScript</a:t>
            </a:r>
            <a:r>
              <a:rPr lang="en-US" sz="1600" dirty="0" smtClean="0">
                <a:solidFill>
                  <a:schemeClr val="tx1">
                    <a:lumMod val="75000"/>
                    <a:lumOff val="25000"/>
                  </a:schemeClr>
                </a:solidFill>
                <a:latin typeface="Times New Roman" pitchFamily="18" charset="0"/>
                <a:cs typeface="Times New Roman" pitchFamily="18" charset="0"/>
              </a:rPr>
              <a:t> - </a:t>
            </a:r>
            <a:r>
              <a:rPr lang="en-US" sz="1600" dirty="0" smtClean="0">
                <a:solidFill>
                  <a:schemeClr val="tx1">
                    <a:lumMod val="75000"/>
                    <a:lumOff val="25000"/>
                  </a:schemeClr>
                </a:solidFill>
                <a:latin typeface="Times New Roman" pitchFamily="18" charset="0"/>
                <a:cs typeface="Times New Roman" pitchFamily="18" charset="0"/>
              </a:rPr>
              <a:t> </a:t>
            </a:r>
            <a:r>
              <a:rPr lang="en-US" sz="1600" dirty="0" err="1" smtClean="0">
                <a:solidFill>
                  <a:schemeClr val="tx1">
                    <a:lumMod val="75000"/>
                    <a:lumOff val="25000"/>
                  </a:schemeClr>
                </a:solidFill>
                <a:latin typeface="Times New Roman" pitchFamily="18" charset="0"/>
                <a:cs typeface="Times New Roman" pitchFamily="18" charset="0"/>
              </a:rPr>
              <a:t>jquery</a:t>
            </a:r>
            <a:endParaRPr lang="en-US" sz="1600" dirty="0" smtClean="0">
              <a:solidFill>
                <a:schemeClr val="tx1">
                  <a:lumMod val="75000"/>
                  <a:lumOff val="25000"/>
                </a:schemeClr>
              </a:solidFill>
              <a:latin typeface="Times New Roman" pitchFamily="18" charset="0"/>
              <a:cs typeface="Times New Roman" pitchFamily="18" charset="0"/>
            </a:endParaRPr>
          </a:p>
          <a:p>
            <a:endParaRPr lang="en-US" sz="1600" dirty="0">
              <a:solidFill>
                <a:schemeClr val="tx1">
                  <a:lumMod val="75000"/>
                  <a:lumOff val="25000"/>
                </a:schemeClr>
              </a:solidFill>
              <a:latin typeface="Times New Roman" pitchFamily="18" charset="0"/>
              <a:cs typeface="Times New Roman" pitchFamily="18" charset="0"/>
            </a:endParaRPr>
          </a:p>
          <a:p>
            <a:pPr>
              <a:buFont typeface="Wingdings" pitchFamily="2" charset="2"/>
              <a:buChar char="Ø"/>
            </a:pPr>
            <a:r>
              <a:rPr lang="en-US" sz="1600" dirty="0" smtClean="0">
                <a:solidFill>
                  <a:schemeClr val="tx1">
                    <a:lumMod val="75000"/>
                    <a:lumOff val="25000"/>
                  </a:schemeClr>
                </a:solidFill>
                <a:latin typeface="Times New Roman" pitchFamily="18" charset="0"/>
                <a:cs typeface="Times New Roman" pitchFamily="18" charset="0"/>
              </a:rPr>
              <a:t>   Back End Part:-</a:t>
            </a:r>
          </a:p>
          <a:p>
            <a:r>
              <a:rPr lang="en-US" sz="1600" dirty="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a:t>
            </a:r>
            <a:r>
              <a:rPr lang="en-US" sz="1600" dirty="0" err="1" smtClean="0">
                <a:solidFill>
                  <a:schemeClr val="tx1">
                    <a:lumMod val="75000"/>
                    <a:lumOff val="25000"/>
                  </a:schemeClr>
                </a:solidFill>
                <a:latin typeface="Times New Roman" pitchFamily="18" charset="0"/>
                <a:cs typeface="Times New Roman" pitchFamily="18" charset="0"/>
              </a:rPr>
              <a:t>DateBase</a:t>
            </a:r>
            <a:r>
              <a:rPr lang="en-US" sz="1600" dirty="0" smtClean="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a:t>
            </a:r>
            <a:r>
              <a:rPr lang="en-US" sz="1600" dirty="0" err="1" smtClean="0">
                <a:solidFill>
                  <a:schemeClr val="tx1">
                    <a:lumMod val="75000"/>
                    <a:lumOff val="25000"/>
                  </a:schemeClr>
                </a:solidFill>
                <a:latin typeface="Times New Roman" pitchFamily="18" charset="0"/>
                <a:cs typeface="Times New Roman" pitchFamily="18" charset="0"/>
              </a:rPr>
              <a:t>MySql</a:t>
            </a:r>
            <a:r>
              <a:rPr lang="en-US" sz="1600" dirty="0" smtClean="0">
                <a:solidFill>
                  <a:schemeClr val="tx1">
                    <a:lumMod val="75000"/>
                    <a:lumOff val="25000"/>
                  </a:schemeClr>
                </a:solidFill>
                <a:latin typeface="Times New Roman" pitchFamily="18" charset="0"/>
                <a:cs typeface="Times New Roman" pitchFamily="18" charset="0"/>
              </a:rPr>
              <a:t> Relational Database</a:t>
            </a:r>
          </a:p>
          <a:p>
            <a:r>
              <a:rPr lang="en-US" sz="1600" dirty="0" smtClean="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         ( For storing the vehicle information)</a:t>
            </a:r>
            <a:endParaRPr lang="en-US" sz="1600" dirty="0">
              <a:solidFill>
                <a:schemeClr val="tx1">
                  <a:lumMod val="75000"/>
                  <a:lumOff val="25000"/>
                </a:schemeClr>
              </a:solidFill>
              <a:latin typeface="Times New Roman" pitchFamily="18" charset="0"/>
              <a:cs typeface="Times New Roman" pitchFamily="18" charset="0"/>
            </a:endParaRPr>
          </a:p>
          <a:p>
            <a:endParaRPr lang="en-US" sz="1600" dirty="0">
              <a:solidFill>
                <a:schemeClr val="tx1">
                  <a:lumMod val="75000"/>
                  <a:lumOff val="25000"/>
                </a:schemeClr>
              </a:solidFill>
              <a:latin typeface="Times New Roman" pitchFamily="18" charset="0"/>
              <a:cs typeface="Times New Roman" pitchFamily="18" charset="0"/>
            </a:endParaRPr>
          </a:p>
          <a:p>
            <a:pPr>
              <a:buFont typeface="Wingdings" pitchFamily="2" charset="2"/>
              <a:buChar char="Ø"/>
            </a:pPr>
            <a:r>
              <a:rPr lang="en-US" sz="1600" dirty="0" smtClean="0">
                <a:solidFill>
                  <a:schemeClr val="tx1">
                    <a:lumMod val="75000"/>
                    <a:lumOff val="25000"/>
                  </a:schemeClr>
                </a:solidFill>
                <a:latin typeface="Times New Roman" pitchFamily="18" charset="0"/>
                <a:cs typeface="Times New Roman" pitchFamily="18" charset="0"/>
              </a:rPr>
              <a:t>  </a:t>
            </a:r>
            <a:r>
              <a:rPr lang="en-US" sz="1600" dirty="0" smtClean="0">
                <a:solidFill>
                  <a:schemeClr val="tx1">
                    <a:lumMod val="75000"/>
                    <a:lumOff val="25000"/>
                  </a:schemeClr>
                </a:solidFill>
                <a:latin typeface="Times New Roman" pitchFamily="18" charset="0"/>
                <a:cs typeface="Times New Roman" pitchFamily="18" charset="0"/>
              </a:rPr>
              <a:t>API for getting the news part.</a:t>
            </a:r>
            <a:endParaRPr lang="en-US" sz="1600" dirty="0" smtClean="0">
              <a:solidFill>
                <a:schemeClr val="tx1">
                  <a:lumMod val="75000"/>
                  <a:lumOff val="25000"/>
                </a:schemeClr>
              </a:solidFill>
              <a:latin typeface="Times New Roman" pitchFamily="18" charset="0"/>
              <a:cs typeface="Times New Roman" pitchFamily="18" charset="0"/>
            </a:endParaRPr>
          </a:p>
          <a:p>
            <a:r>
              <a:rPr lang="en-US" dirty="0"/>
              <a:t> </a:t>
            </a:r>
            <a:r>
              <a:rPr lang="en-US" dirty="0" smtClean="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153400" cy="523220"/>
          </a:xfrm>
          <a:prstGeom prst="rect">
            <a:avLst/>
          </a:prstGeom>
          <a:noFill/>
          <a:effectLst>
            <a:outerShdw blurRad="50800" dist="38100" dir="2700000" algn="tl" rotWithShape="0">
              <a:prstClr val="black">
                <a:alpha val="40000"/>
              </a:prstClr>
            </a:outerShdw>
            <a:softEdge rad="12700"/>
          </a:effectLst>
        </p:spPr>
        <p:txBody>
          <a:bodyPr wrap="square" rtlCol="0">
            <a:spAutoFit/>
          </a:bodyPr>
          <a:lstStyle/>
          <a:p>
            <a:r>
              <a:rPr lang="en-US" sz="2800" b="1" dirty="0" smtClean="0">
                <a:latin typeface="Times New Roman" pitchFamily="18" charset="0"/>
                <a:cs typeface="Times New Roman" pitchFamily="18" charset="0"/>
              </a:rPr>
              <a:t>Future </a:t>
            </a:r>
            <a:r>
              <a:rPr lang="en-US" sz="2800" b="1" dirty="0" smtClean="0">
                <a:latin typeface="Times New Roman" pitchFamily="18" charset="0"/>
                <a:cs typeface="Times New Roman" pitchFamily="18" charset="0"/>
              </a:rPr>
              <a:t>Scope</a:t>
            </a:r>
            <a:r>
              <a:rPr lang="en-US"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of Project </a:t>
            </a:r>
            <a:endParaRPr lang="en-US" sz="2800" b="1" dirty="0">
              <a:latin typeface="Times New Roman" pitchFamily="18" charset="0"/>
              <a:cs typeface="Times New Roman" pitchFamily="18" charset="0"/>
            </a:endParaRPr>
          </a:p>
        </p:txBody>
      </p:sp>
      <p:sp>
        <p:nvSpPr>
          <p:cNvPr id="4" name="TextBox 3"/>
          <p:cNvSpPr txBox="1"/>
          <p:nvPr/>
        </p:nvSpPr>
        <p:spPr>
          <a:xfrm>
            <a:off x="533400" y="1143000"/>
            <a:ext cx="8153400" cy="6432530"/>
          </a:xfrm>
          <a:prstGeom prst="rect">
            <a:avLst/>
          </a:prstGeom>
          <a:noFill/>
        </p:spPr>
        <p:txBody>
          <a:bodyPr wrap="square" rtlCol="0">
            <a:spAutoFit/>
          </a:bodyPr>
          <a:lstStyle/>
          <a:p>
            <a:endParaRPr lang="en-US" dirty="0" smtClean="0">
              <a:solidFill>
                <a:schemeClr val="tx1">
                  <a:lumMod val="75000"/>
                  <a:lumOff val="25000"/>
                </a:schemeClr>
              </a:solidFill>
              <a:latin typeface="Times New Roman" pitchFamily="18" charset="0"/>
              <a:cs typeface="Times New Roman" pitchFamily="18" charset="0"/>
            </a:endParaRPr>
          </a:p>
          <a:p>
            <a:r>
              <a:rPr lang="en-US" dirty="0" smtClean="0">
                <a:solidFill>
                  <a:schemeClr val="tx1">
                    <a:lumMod val="75000"/>
                    <a:lumOff val="25000"/>
                  </a:schemeClr>
                </a:solidFill>
                <a:latin typeface="Times New Roman" pitchFamily="18" charset="0"/>
                <a:cs typeface="Times New Roman" pitchFamily="18" charset="0"/>
              </a:rPr>
              <a:t>In future we are planning  we add some more category like :</a:t>
            </a:r>
          </a:p>
          <a:p>
            <a:endParaRPr lang="en-US" dirty="0" smtClean="0">
              <a:solidFill>
                <a:schemeClr val="tx1">
                  <a:lumMod val="75000"/>
                  <a:lumOff val="25000"/>
                </a:schemeClr>
              </a:solidFill>
              <a:latin typeface="Times New Roman" pitchFamily="18" charset="0"/>
              <a:cs typeface="Times New Roman" pitchFamily="18" charset="0"/>
            </a:endParaRPr>
          </a:p>
          <a:p>
            <a:endParaRPr lang="en-US" dirty="0" smtClean="0">
              <a:solidFill>
                <a:schemeClr val="tx1">
                  <a:lumMod val="75000"/>
                  <a:lumOff val="25000"/>
                </a:schemeClr>
              </a:solidFill>
              <a:latin typeface="Times New Roman" pitchFamily="18" charset="0"/>
              <a:cs typeface="Times New Roman" pitchFamily="18" charset="0"/>
            </a:endParaRPr>
          </a:p>
          <a:p>
            <a:pPr marL="457200" indent="-457200">
              <a:buAutoNum type="arabicPeriod"/>
            </a:pPr>
            <a:r>
              <a:rPr lang="en-US" dirty="0" smtClean="0">
                <a:solidFill>
                  <a:schemeClr val="tx1">
                    <a:lumMod val="75000"/>
                    <a:lumOff val="25000"/>
                  </a:schemeClr>
                </a:solidFill>
                <a:latin typeface="Times New Roman" pitchFamily="18" charset="0"/>
                <a:cs typeface="Times New Roman" pitchFamily="18" charset="0"/>
              </a:rPr>
              <a:t>Comparing of two electric vehicle – In these we compare two electric vehicle of same price which help the customer to make opinion about the vehicle.</a:t>
            </a:r>
          </a:p>
          <a:p>
            <a:pPr marL="457200" indent="-457200">
              <a:buAutoNum type="arabicPeriod"/>
            </a:pPr>
            <a:endParaRPr lang="en-US" dirty="0" smtClean="0">
              <a:solidFill>
                <a:schemeClr val="tx1">
                  <a:lumMod val="75000"/>
                  <a:lumOff val="25000"/>
                </a:schemeClr>
              </a:solidFill>
              <a:latin typeface="Times New Roman" pitchFamily="18" charset="0"/>
              <a:cs typeface="Times New Roman" pitchFamily="18" charset="0"/>
            </a:endParaRPr>
          </a:p>
          <a:p>
            <a:pPr marL="457200" indent="-457200">
              <a:buAutoNum type="arabicPeriod" startAt="2"/>
            </a:pPr>
            <a:r>
              <a:rPr lang="en-US" dirty="0" smtClean="0">
                <a:solidFill>
                  <a:schemeClr val="tx1">
                    <a:lumMod val="75000"/>
                    <a:lumOff val="25000"/>
                  </a:schemeClr>
                </a:solidFill>
                <a:latin typeface="Times New Roman" pitchFamily="18" charset="0"/>
                <a:cs typeface="Times New Roman" pitchFamily="18" charset="0"/>
              </a:rPr>
              <a:t>Providing Information related to charging station  -  In future we can add information related to charging station and various battery company.</a:t>
            </a:r>
          </a:p>
          <a:p>
            <a:pPr marL="457200" indent="-457200"/>
            <a:r>
              <a:rPr lang="en-US"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W</a:t>
            </a:r>
            <a:r>
              <a:rPr lang="en-US" dirty="0" smtClean="0">
                <a:solidFill>
                  <a:schemeClr val="tx1">
                    <a:lumMod val="75000"/>
                    <a:lumOff val="25000"/>
                  </a:schemeClr>
                </a:solidFill>
                <a:latin typeface="Times New Roman" pitchFamily="18" charset="0"/>
                <a:cs typeface="Times New Roman" pitchFamily="18" charset="0"/>
              </a:rPr>
              <a:t>e can use map in future to the station.</a:t>
            </a:r>
          </a:p>
          <a:p>
            <a:pPr marL="457200" indent="-457200">
              <a:buAutoNum type="arabicPeriod" startAt="2"/>
            </a:pPr>
            <a:endParaRPr lang="en-US" dirty="0" smtClean="0">
              <a:solidFill>
                <a:schemeClr val="tx1">
                  <a:lumMod val="75000"/>
                  <a:lumOff val="25000"/>
                </a:schemeClr>
              </a:solidFill>
              <a:latin typeface="Times New Roman" pitchFamily="18" charset="0"/>
              <a:cs typeface="Times New Roman" pitchFamily="18" charset="0"/>
            </a:endParaRPr>
          </a:p>
          <a:p>
            <a:pPr marL="457200" indent="-457200">
              <a:buAutoNum type="arabicPeriod" startAt="3"/>
            </a:pPr>
            <a:r>
              <a:rPr lang="en-US" dirty="0" smtClean="0">
                <a:solidFill>
                  <a:schemeClr val="tx1">
                    <a:lumMod val="75000"/>
                    <a:lumOff val="25000"/>
                  </a:schemeClr>
                </a:solidFill>
                <a:latin typeface="Times New Roman" pitchFamily="18" charset="0"/>
                <a:cs typeface="Times New Roman" pitchFamily="18" charset="0"/>
              </a:rPr>
              <a:t>Advertisement – In future we can tie – up with various electric vehicle company to their products.</a:t>
            </a:r>
          </a:p>
          <a:p>
            <a:pPr marL="457200" indent="-457200">
              <a:buAutoNum type="arabicPeriod" startAt="3"/>
            </a:pPr>
            <a:endParaRPr lang="en-US" sz="2000" dirty="0" smtClean="0">
              <a:solidFill>
                <a:schemeClr val="tx1">
                  <a:lumMod val="75000"/>
                  <a:lumOff val="25000"/>
                </a:schemeClr>
              </a:solidFill>
            </a:endParaRPr>
          </a:p>
          <a:p>
            <a:pPr marL="457200" indent="-457200">
              <a:buAutoNum type="arabicPeriod" startAt="4"/>
            </a:pPr>
            <a:r>
              <a:rPr lang="en-US" dirty="0" smtClean="0">
                <a:solidFill>
                  <a:schemeClr val="tx1">
                    <a:lumMod val="75000"/>
                    <a:lumOff val="25000"/>
                  </a:schemeClr>
                </a:solidFill>
                <a:latin typeface="Times New Roman" pitchFamily="18" charset="0"/>
                <a:cs typeface="Times New Roman" pitchFamily="18" charset="0"/>
              </a:rPr>
              <a:t>In future we are planning to these website into an application form by these user can easily install the app in their smart phones.</a:t>
            </a:r>
          </a:p>
          <a:p>
            <a:pPr marL="457200" indent="-457200"/>
            <a:endParaRPr lang="en-US" sz="2000" dirty="0" smtClean="0">
              <a:solidFill>
                <a:schemeClr val="tx1">
                  <a:lumMod val="75000"/>
                  <a:lumOff val="25000"/>
                </a:schemeClr>
              </a:solidFill>
            </a:endParaRPr>
          </a:p>
          <a:p>
            <a:pPr marL="457200" indent="-457200"/>
            <a:endParaRPr lang="en-US" sz="2000" dirty="0" smtClean="0">
              <a:solidFill>
                <a:schemeClr val="tx1">
                  <a:lumMod val="75000"/>
                  <a:lumOff val="25000"/>
                </a:schemeClr>
              </a:solidFill>
            </a:endParaRPr>
          </a:p>
          <a:p>
            <a:endParaRPr lang="en-US" sz="2000" dirty="0" smtClean="0">
              <a:solidFill>
                <a:schemeClr val="tx1">
                  <a:lumMod val="75000"/>
                  <a:lumOff val="25000"/>
                </a:schemeClr>
              </a:solidFill>
            </a:endParaRPr>
          </a:p>
          <a:p>
            <a:endParaRPr lang="en-US" sz="2000" dirty="0" smtClean="0">
              <a:solidFill>
                <a:schemeClr val="tx1">
                  <a:lumMod val="75000"/>
                  <a:lumOff val="25000"/>
                </a:schemeClr>
              </a:solidFill>
            </a:endParaRPr>
          </a:p>
          <a:p>
            <a:r>
              <a:rPr lang="en-US" sz="2000" dirty="0" smtClean="0">
                <a:solidFill>
                  <a:schemeClr val="tx1">
                    <a:lumMod val="75000"/>
                    <a:lumOff val="25000"/>
                  </a:schemeClr>
                </a:solidFill>
              </a:rPr>
              <a:t> </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p:cNvSpPr txBox="1"/>
          <p:nvPr/>
        </p:nvSpPr>
        <p:spPr>
          <a:xfrm>
            <a:off x="228600" y="2895600"/>
            <a:ext cx="762000" cy="400110"/>
          </a:xfrm>
          <a:prstGeom prst="rect">
            <a:avLst/>
          </a:prstGeom>
          <a:solidFill>
            <a:schemeClr val="bg1"/>
          </a:solidFill>
          <a:ln>
            <a:solidFill>
              <a:schemeClr val="bg1"/>
            </a:solidFill>
          </a:ln>
        </p:spPr>
        <p:txBody>
          <a:bodyPr wrap="square" rtlCol="0">
            <a:spAutoFit/>
          </a:bodyPr>
          <a:lstStyle/>
          <a:p>
            <a:pPr algn="ctr"/>
            <a:endParaRPr lang="en-US" sz="2000" dirty="0"/>
          </a:p>
        </p:txBody>
      </p:sp>
      <p:sp>
        <p:nvSpPr>
          <p:cNvPr id="29" name="TextBox 28"/>
          <p:cNvSpPr txBox="1"/>
          <p:nvPr/>
        </p:nvSpPr>
        <p:spPr>
          <a:xfrm>
            <a:off x="609600" y="762000"/>
            <a:ext cx="7696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 References  </a:t>
            </a:r>
            <a:endParaRPr lang="en-US" sz="2800" b="1" dirty="0" smtClean="0">
              <a:latin typeface="Times New Roman" pitchFamily="18" charset="0"/>
              <a:cs typeface="Times New Roman" pitchFamily="18" charset="0"/>
            </a:endParaRPr>
          </a:p>
        </p:txBody>
      </p:sp>
      <p:sp>
        <p:nvSpPr>
          <p:cNvPr id="31" name="TextBox 30"/>
          <p:cNvSpPr txBox="1"/>
          <p:nvPr/>
        </p:nvSpPr>
        <p:spPr>
          <a:xfrm>
            <a:off x="609600" y="1600200"/>
            <a:ext cx="7848600" cy="2954655"/>
          </a:xfrm>
          <a:prstGeom prst="rect">
            <a:avLst/>
          </a:prstGeom>
          <a:noFill/>
        </p:spPr>
        <p:txBody>
          <a:bodyPr wrap="square" rtlCol="0">
            <a:spAutoFit/>
          </a:bodyPr>
          <a:lstStyle/>
          <a:p>
            <a:pPr>
              <a:buFont typeface="Wingdings" panose="05000000000000000000" pitchFamily="2" charset="2"/>
              <a:buChar char="Ø"/>
            </a:pPr>
            <a:r>
              <a:rPr lang="en-US" sz="2400" dirty="0" smtClean="0"/>
              <a:t> </a:t>
            </a:r>
            <a:r>
              <a:rPr lang="en-US" dirty="0" smtClean="0">
                <a:latin typeface="Times New Roman" pitchFamily="18" charset="0"/>
                <a:cs typeface="Times New Roman" pitchFamily="18" charset="0"/>
              </a:rPr>
              <a:t>Internet:	</a:t>
            </a:r>
          </a:p>
          <a:p>
            <a:pPr lvl="1"/>
            <a:r>
              <a:rPr lang="en-US" dirty="0" smtClean="0">
                <a:latin typeface="Times New Roman" pitchFamily="18" charset="0"/>
                <a:cs typeface="Times New Roman" pitchFamily="18" charset="0"/>
              </a:rPr>
              <a:t>Google (</a:t>
            </a:r>
            <a:r>
              <a:rPr lang="en-US" dirty="0" smtClean="0">
                <a:latin typeface="Times New Roman" pitchFamily="18" charset="0"/>
                <a:cs typeface="Times New Roman" pitchFamily="18" charset="0"/>
                <a:hlinkClick r:id="rId3"/>
              </a:rPr>
              <a:t>www.google.co.in</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Wikipedia (</a:t>
            </a:r>
            <a:r>
              <a:rPr lang="en-US" dirty="0" smtClean="0">
                <a:latin typeface="Times New Roman" pitchFamily="18" charset="0"/>
                <a:cs typeface="Times New Roman" pitchFamily="18" charset="0"/>
                <a:hlinkClick r:id="rId4"/>
              </a:rPr>
              <a:t>https://en.wikipedia.org/wiki/Main_Page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Geeks for Geeks (</a:t>
            </a:r>
            <a:r>
              <a:rPr lang="en-US" dirty="0" smtClean="0">
                <a:latin typeface="Times New Roman" pitchFamily="18" charset="0"/>
                <a:cs typeface="Times New Roman" pitchFamily="18" charset="0"/>
                <a:hlinkClick r:id="rId5"/>
              </a:rPr>
              <a:t>www.geeksforgeeks.org</a:t>
            </a:r>
            <a:r>
              <a:rPr lang="en-US" dirty="0" smtClean="0">
                <a:latin typeface="Times New Roman" pitchFamily="18" charset="0"/>
                <a:cs typeface="Times New Roman" pitchFamily="18" charset="0"/>
              </a:rPr>
              <a:t>)</a:t>
            </a:r>
          </a:p>
          <a:p>
            <a:pPr lvl="0">
              <a:buClr>
                <a:srgbClr val="DADADA"/>
              </a:buClr>
              <a:buFont typeface="Wingdings" panose="05000000000000000000" pitchFamily="2" charset="2"/>
              <a:buChar char="Ø"/>
            </a:pPr>
            <a:r>
              <a:rPr lang="en-US" dirty="0" smtClean="0">
                <a:ln>
                  <a:solidFill>
                    <a:prstClr val="black">
                      <a:lumMod val="75000"/>
                      <a:lumOff val="25000"/>
                      <a:alpha val="10000"/>
                    </a:prstClr>
                  </a:solidFill>
                </a:ln>
                <a:effectLst>
                  <a:outerShdw blurRad="38100" dist="38100" dir="2700000" algn="tl">
                    <a:srgbClr val="000000">
                      <a:alpha val="43137"/>
                    </a:srgbClr>
                  </a:outerShdw>
                </a:effectLst>
                <a:latin typeface="Times New Roman" pitchFamily="18" charset="0"/>
                <a:cs typeface="Times New Roman" pitchFamily="18" charset="0"/>
              </a:rPr>
              <a:t>Books</a:t>
            </a:r>
            <a:r>
              <a:rPr lang="en-US" dirty="0" smtClean="0">
                <a:ln>
                  <a:solidFill>
                    <a:prstClr val="black">
                      <a:lumMod val="75000"/>
                      <a:lumOff val="25000"/>
                      <a:alpha val="10000"/>
                    </a:prstClr>
                  </a:solidFill>
                </a:ln>
                <a:solidFill>
                  <a:srgbClr val="DADADA"/>
                </a:solidFill>
                <a:effectLst>
                  <a:outerShdw blurRad="38100" dist="38100" dir="2700000" algn="tl" rotWithShape="0">
                    <a:srgbClr val="000000">
                      <a:alpha val="43137"/>
                    </a:srgbClr>
                  </a:outerShdw>
                </a:effectLst>
                <a:latin typeface="Times New Roman" pitchFamily="18" charset="0"/>
                <a:cs typeface="Times New Roman" pitchFamily="18" charset="0"/>
              </a:rPr>
              <a:t> </a:t>
            </a:r>
            <a:r>
              <a:rPr lang="en-US" dirty="0" smtClean="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Coifman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“Concept of EVs" </a:t>
            </a:r>
            <a:r>
              <a:rPr lang="en-US" dirty="0" smtClean="0">
                <a:latin typeface="Times New Roman" pitchFamily="18" charset="0"/>
                <a:cs typeface="Times New Roman" pitchFamily="18" charset="0"/>
              </a:rPr>
              <a:t>University of California, 1998.</a:t>
            </a:r>
          </a:p>
          <a:p>
            <a:pPr lvl="1"/>
            <a:r>
              <a:rPr lang="en-US" dirty="0" smtClean="0">
                <a:latin typeface="Times New Roman" pitchFamily="18" charset="0"/>
                <a:cs typeface="Times New Roman" pitchFamily="18" charset="0"/>
              </a:rPr>
              <a:t>S. </a:t>
            </a:r>
            <a:r>
              <a:rPr lang="en-US" dirty="0" err="1" smtClean="0">
                <a:latin typeface="Times New Roman" pitchFamily="18" charset="0"/>
                <a:cs typeface="Times New Roman" pitchFamily="18" charset="0"/>
              </a:rPr>
              <a:t>Gupte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Foundation of Sustainable energy vehicle ”, </a:t>
            </a:r>
            <a:r>
              <a:rPr lang="en-US" dirty="0" smtClean="0">
                <a:latin typeface="Times New Roman" pitchFamily="18" charset="0"/>
                <a:cs typeface="Times New Roman" pitchFamily="18" charset="0"/>
              </a:rPr>
              <a:t>University of Minnesota 2002.</a:t>
            </a:r>
          </a:p>
          <a:p>
            <a:pPr lvl="1"/>
            <a:r>
              <a:rPr lang="en-US" dirty="0" smtClean="0">
                <a:latin typeface="Times New Roman" pitchFamily="18" charset="0"/>
                <a:cs typeface="Times New Roman" pitchFamily="18" charset="0"/>
              </a:rPr>
              <a:t>Z.W. Kim </a:t>
            </a:r>
            <a:r>
              <a:rPr lang="en-US" dirty="0" smtClean="0">
                <a:latin typeface="Times New Roman" pitchFamily="18" charset="0"/>
                <a:cs typeface="Times New Roman" pitchFamily="18" charset="0"/>
              </a:rPr>
              <a:t>“Electric Vehicle Working Principal ", </a:t>
            </a:r>
            <a:r>
              <a:rPr lang="en-US" dirty="0" err="1" smtClean="0">
                <a:latin typeface="Times New Roman" pitchFamily="18" charset="0"/>
                <a:cs typeface="Times New Roman" pitchFamily="18" charset="0"/>
              </a:rPr>
              <a:t>CiteSeer</a:t>
            </a:r>
            <a:r>
              <a:rPr lang="en-US" dirty="0" smtClean="0">
                <a:latin typeface="Times New Roman" pitchFamily="18" charset="0"/>
                <a:cs typeface="Times New Roman" pitchFamily="18" charset="0"/>
              </a:rPr>
              <a:t>, 2001.</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TotalTime>
  <Words>806</Words>
  <Application>Microsoft Office PowerPoint</Application>
  <PresentationFormat>On-screen Show (4:3)</PresentationFormat>
  <Paragraphs>117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Abhay Singh</dc:creator>
  <cp:lastModifiedBy>Abhay Singh</cp:lastModifiedBy>
  <cp:revision>77</cp:revision>
  <dcterms:created xsi:type="dcterms:W3CDTF">2021-06-07T04:04:49Z</dcterms:created>
  <dcterms:modified xsi:type="dcterms:W3CDTF">2022-04-13T05:18:35Z</dcterms:modified>
</cp:coreProperties>
</file>