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handoutMasterIdLst>
    <p:handoutMasterId r:id="rId51"/>
  </p:handoutMasterIdLst>
  <p:sldIdLst>
    <p:sldId id="256" r:id="rId3"/>
    <p:sldId id="287" r:id="rId4"/>
    <p:sldId id="279" r:id="rId5"/>
    <p:sldId id="280" r:id="rId6"/>
    <p:sldId id="281" r:id="rId7"/>
    <p:sldId id="282" r:id="rId8"/>
    <p:sldId id="283" r:id="rId9"/>
    <p:sldId id="284" r:id="rId10"/>
    <p:sldId id="285" r:id="rId11"/>
    <p:sldId id="286" r:id="rId12"/>
    <p:sldId id="288" r:id="rId13"/>
    <p:sldId id="258" r:id="rId14"/>
    <p:sldId id="259" r:id="rId15"/>
    <p:sldId id="260" r:id="rId16"/>
    <p:sldId id="261" r:id="rId17"/>
    <p:sldId id="262" r:id="rId18"/>
    <p:sldId id="263" r:id="rId19"/>
    <p:sldId id="264" r:id="rId20"/>
    <p:sldId id="265" r:id="rId21"/>
    <p:sldId id="318" r:id="rId22"/>
    <p:sldId id="266" r:id="rId23"/>
    <p:sldId id="267" r:id="rId24"/>
    <p:sldId id="268" r:id="rId25"/>
    <p:sldId id="269" r:id="rId26"/>
    <p:sldId id="270" r:id="rId27"/>
    <p:sldId id="271" r:id="rId28"/>
    <p:sldId id="272" r:id="rId29"/>
    <p:sldId id="273" r:id="rId30"/>
    <p:sldId id="274" r:id="rId31"/>
    <p:sldId id="275" r:id="rId32"/>
    <p:sldId id="276" r:id="rId33"/>
    <p:sldId id="347" r:id="rId34"/>
    <p:sldId id="345" r:id="rId35"/>
    <p:sldId id="332" r:id="rId36"/>
    <p:sldId id="277" r:id="rId37"/>
    <p:sldId id="278" r:id="rId38"/>
    <p:sldId id="333" r:id="rId39"/>
    <p:sldId id="348" r:id="rId40"/>
    <p:sldId id="334" r:id="rId41"/>
    <p:sldId id="335" r:id="rId42"/>
    <p:sldId id="336" r:id="rId43"/>
    <p:sldId id="339" r:id="rId44"/>
    <p:sldId id="340" r:id="rId45"/>
    <p:sldId id="341" r:id="rId46"/>
    <p:sldId id="342" r:id="rId47"/>
    <p:sldId id="344" r:id="rId48"/>
    <p:sldId id="346" r:id="rId4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096"/>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notesMaster" Target="notesMasters/notesMaster1.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ltLang="en-US"/>
              <a:t>Memory Addressing</a:t>
            </a:r>
            <a:endParaRPr lang="en-US" alt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86360"/>
            <a:ext cx="10515600" cy="946785"/>
          </a:xfrm>
        </p:spPr>
        <p:txBody>
          <a:bodyPr/>
          <a:p>
            <a:r>
              <a:rPr lang="en-US" altLang="en-US" sz="3200"/>
              <a:t>Device Drivers</a:t>
            </a:r>
            <a:endParaRPr lang="en-US" altLang="en-US" sz="3200"/>
          </a:p>
        </p:txBody>
      </p:sp>
      <p:sp>
        <p:nvSpPr>
          <p:cNvPr id="3" name="Content Placeholder 2"/>
          <p:cNvSpPr>
            <a:spLocks noGrp="1"/>
          </p:cNvSpPr>
          <p:nvPr>
            <p:ph idx="1"/>
          </p:nvPr>
        </p:nvSpPr>
        <p:spPr>
          <a:xfrm>
            <a:off x="647700" y="680085"/>
            <a:ext cx="10515600" cy="6204585"/>
          </a:xfrm>
        </p:spPr>
        <p:txBody>
          <a:bodyPr>
            <a:noAutofit/>
          </a:bodyPr>
          <a:p>
            <a:pPr algn="just"/>
            <a:r>
              <a:rPr lang="en-US" sz="2300"/>
              <a:t>The kernel interacts with I/O devices by means of device drivers. Device drivers are included in the kernel and consist of data structures and functions that control one or more devices, such as hard disks, keyboards, mouses, monitors, network interfaces, and devices connected to a SCSI bus. </a:t>
            </a:r>
            <a:endParaRPr lang="en-US" sz="2300"/>
          </a:p>
          <a:p>
            <a:pPr algn="just"/>
            <a:r>
              <a:rPr lang="en-US" sz="2300"/>
              <a:t>Each driver interacts with the remaining part of the kernel (even with other drivers) through a specific interface. </a:t>
            </a:r>
            <a:endParaRPr lang="en-US" sz="2300"/>
          </a:p>
          <a:p>
            <a:pPr algn="just"/>
            <a:r>
              <a:rPr lang="en-US" sz="2300"/>
              <a:t>This approach has the following advantages: </a:t>
            </a:r>
            <a:endParaRPr lang="en-US" sz="2300"/>
          </a:p>
          <a:p>
            <a:pPr lvl="1" algn="just"/>
            <a:r>
              <a:rPr lang="en-US" sz="2300"/>
              <a:t>Device-specific code can be encapsulated in a specific module. </a:t>
            </a:r>
            <a:endParaRPr lang="en-US" sz="2300"/>
          </a:p>
          <a:p>
            <a:pPr lvl="1" algn="just"/>
            <a:r>
              <a:rPr lang="en-US" sz="2300"/>
              <a:t>Vendors can add new devices without knowing the kernel source code: only the interface specifications must be known. </a:t>
            </a:r>
            <a:endParaRPr lang="en-US" sz="2300"/>
          </a:p>
          <a:p>
            <a:pPr lvl="1" algn="just"/>
            <a:r>
              <a:rPr lang="en-US" sz="2300"/>
              <a:t>The kernel deals with all devices in a uniform way and accesses them through the same interface. </a:t>
            </a:r>
            <a:endParaRPr lang="en-US" sz="2300"/>
          </a:p>
          <a:p>
            <a:pPr lvl="1" algn="just"/>
            <a:r>
              <a:rPr lang="en-US" sz="2300"/>
              <a:t>It is possible to write a device driver as a module that can be dynamically loaded in the kernel without requiring the system to be rebooted. It is also possible to dynamically unload a module that is no longer needed, thus minimizing the size of the kernel image stored in RAM. </a:t>
            </a:r>
            <a:endParaRPr lang="en-US" sz="23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3"/>
          <p:cNvPicPr>
            <a:picLocks noChangeAspect="1"/>
          </p:cNvPicPr>
          <p:nvPr>
            <p:ph idx="1"/>
          </p:nvPr>
        </p:nvPicPr>
        <p:blipFill>
          <a:blip r:embed="rId1"/>
          <a:srcRect l="43965" t="22734" r="12125" b="31710"/>
          <a:stretch>
            <a:fillRect/>
          </a:stretch>
        </p:blipFill>
        <p:spPr>
          <a:xfrm>
            <a:off x="483235" y="115570"/>
            <a:ext cx="11832590" cy="66522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766445"/>
          </a:xfrm>
        </p:spPr>
        <p:txBody>
          <a:bodyPr/>
          <a:p>
            <a:r>
              <a:rPr lang="en-US" altLang="en-US" sz="3200"/>
              <a:t>Memory Addresses</a:t>
            </a:r>
            <a:endParaRPr lang="en-US" altLang="en-US" sz="3200"/>
          </a:p>
        </p:txBody>
      </p:sp>
      <p:sp>
        <p:nvSpPr>
          <p:cNvPr id="3" name="Content Placeholder 2"/>
          <p:cNvSpPr>
            <a:spLocks noGrp="1"/>
          </p:cNvSpPr>
          <p:nvPr>
            <p:ph idx="1"/>
          </p:nvPr>
        </p:nvSpPr>
        <p:spPr>
          <a:xfrm>
            <a:off x="647700" y="1024255"/>
            <a:ext cx="10515600" cy="5596255"/>
          </a:xfrm>
        </p:spPr>
        <p:txBody>
          <a:bodyPr/>
          <a:p>
            <a:pPr algn="just"/>
            <a:r>
              <a:rPr lang="en-US"/>
              <a:t>Programmers casually refer to a memory address as the way to access the contents of a memory cell.</a:t>
            </a:r>
            <a:endParaRPr lang="en-US"/>
          </a:p>
          <a:p>
            <a:pPr algn="just"/>
            <a:r>
              <a:rPr lang="en-US"/>
              <a:t> </a:t>
            </a:r>
            <a:r>
              <a:rPr lang="en-US" altLang="en-US"/>
              <a:t>W</a:t>
            </a:r>
            <a:r>
              <a:rPr lang="en-US"/>
              <a:t>e have to distinguish among three kinds of addresses: </a:t>
            </a:r>
            <a:endParaRPr lang="en-US"/>
          </a:p>
          <a:p>
            <a:pPr lvl="1" algn="just"/>
            <a:r>
              <a:rPr lang="en-US" altLang="en-US"/>
              <a:t>Logical address - Included in the machine language instructions to specify the address of an operand or of an instruction. Each logical address consists of a segment and an offset that denotes the distance from the start of the segment to the actual address. </a:t>
            </a:r>
            <a:endParaRPr lang="en-US" altLang="en-US"/>
          </a:p>
          <a:p>
            <a:pPr marL="457200" lvl="1" indent="0" algn="just">
              <a:buNone/>
            </a:pPr>
            <a:endParaRPr lang="en-US" altLang="en-US"/>
          </a:p>
          <a:p>
            <a:pPr lvl="1" algn="just"/>
            <a:r>
              <a:rPr lang="en-US" altLang="en-US"/>
              <a:t>Linear address - A single 32-bit unsigned integer that can be used to address up to 4 GB, that is, up to 4,294,967,296 memory cells. </a:t>
            </a:r>
            <a:endParaRPr lang="en-US" altLang="en-US"/>
          </a:p>
          <a:p>
            <a:pPr marL="457200" lvl="1" indent="0" algn="just">
              <a:buNone/>
            </a:pPr>
            <a:endParaRPr lang="en-US" altLang="en-US"/>
          </a:p>
          <a:p>
            <a:pPr lvl="1" algn="just"/>
            <a:r>
              <a:rPr lang="en-US" altLang="en-US"/>
              <a:t>Physical addresses - Used to address memory cells included in memory chips. They correspond to the electrical signals sent along the address pins of the microprocessor to the memory bus. Physical addresses are represented as 32-bit unsigned integers. </a:t>
            </a: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a:xfrm>
            <a:off x="647700" y="258445"/>
            <a:ext cx="10515600" cy="964565"/>
          </a:xfrm>
        </p:spPr>
        <p:txBody>
          <a:bodyPr/>
          <a:p>
            <a:r>
              <a:rPr lang="en-US" altLang="en-US" sz="3200"/>
              <a:t>Segmentation in Hardware</a:t>
            </a:r>
            <a:endParaRPr lang="en-US" altLang="en-US" sz="3200"/>
          </a:p>
        </p:txBody>
      </p:sp>
      <p:sp>
        <p:nvSpPr>
          <p:cNvPr id="10" name="Content Placeholder 9"/>
          <p:cNvSpPr>
            <a:spLocks noGrp="1"/>
          </p:cNvSpPr>
          <p:nvPr>
            <p:ph idx="1"/>
          </p:nvPr>
        </p:nvSpPr>
        <p:spPr>
          <a:xfrm>
            <a:off x="647700" y="1102360"/>
            <a:ext cx="10515600" cy="5502275"/>
          </a:xfrm>
        </p:spPr>
        <p:txBody>
          <a:bodyPr/>
          <a:p>
            <a:pPr algn="just"/>
            <a:r>
              <a:rPr lang="en-US"/>
              <a:t>Intel microprocessors perform address translation in two different ways called real mode and protected mode. </a:t>
            </a:r>
            <a:endParaRPr lang="en-US"/>
          </a:p>
          <a:p>
            <a:pPr algn="just"/>
            <a:r>
              <a:rPr lang="en-US"/>
              <a:t>Real mode exists mostly to maintain  processor compatibility with older models and to allow the operating system to bootstrap</a:t>
            </a:r>
            <a:r>
              <a:rPr lang="en-US" altLang="en-US"/>
              <a:t>.</a:t>
            </a:r>
            <a:endParaRPr lang="en-US" altLang="en-US"/>
          </a:p>
          <a:p>
            <a:pPr algn="just"/>
            <a:r>
              <a:rPr lang="en-US" altLang="en-US"/>
              <a:t>Focus is on protected mode.</a:t>
            </a:r>
            <a:endParaRPr lang="en-US" altLang="en-US"/>
          </a:p>
          <a:p>
            <a:pPr algn="just"/>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833120"/>
          </a:xfrm>
        </p:spPr>
        <p:txBody>
          <a:bodyPr/>
          <a:p>
            <a:r>
              <a:rPr lang="en-US" altLang="en-US" sz="3200"/>
              <a:t>Segmentation Registers</a:t>
            </a:r>
            <a:endParaRPr lang="en-US" altLang="en-US" sz="3200"/>
          </a:p>
        </p:txBody>
      </p:sp>
      <p:sp>
        <p:nvSpPr>
          <p:cNvPr id="3" name="Content Placeholder 2"/>
          <p:cNvSpPr>
            <a:spLocks noGrp="1"/>
          </p:cNvSpPr>
          <p:nvPr>
            <p:ph idx="1"/>
          </p:nvPr>
        </p:nvSpPr>
        <p:spPr>
          <a:xfrm>
            <a:off x="647700" y="1090930"/>
            <a:ext cx="10515600" cy="5480685"/>
          </a:xfrm>
        </p:spPr>
        <p:txBody>
          <a:bodyPr>
            <a:noAutofit/>
          </a:bodyPr>
          <a:p>
            <a:r>
              <a:rPr lang="en-US" sz="1800"/>
              <a:t>A logical address consists of two parts: a segment identifier</a:t>
            </a:r>
            <a:r>
              <a:rPr lang="en-US" altLang="en-US" sz="1800"/>
              <a:t>(16 bit - Segment Selector)</a:t>
            </a:r>
            <a:r>
              <a:rPr lang="en-US" sz="1800"/>
              <a:t> and an offset </a:t>
            </a:r>
            <a:r>
              <a:rPr lang="en-US" altLang="en-US" sz="1800"/>
              <a:t>(32 bit) </a:t>
            </a:r>
            <a:r>
              <a:rPr lang="en-US" sz="1800"/>
              <a:t>that specifies the relative address within the segment. </a:t>
            </a:r>
            <a:endParaRPr lang="en-US" sz="1800"/>
          </a:p>
          <a:p>
            <a:r>
              <a:rPr lang="en-US" sz="1800"/>
              <a:t>To make it easy to retrieve segment selectors quickly, the processor provides segmentation registers whose only purpose is to hold Segment Selectors; these registers are called cs, ss, ds, es, fs, and gs.</a:t>
            </a:r>
            <a:endParaRPr lang="en-US" sz="1800"/>
          </a:p>
          <a:p>
            <a:r>
              <a:rPr lang="en-US" altLang="en-US" sz="1800"/>
              <a:t>A </a:t>
            </a:r>
            <a:r>
              <a:rPr lang="en-US" sz="1800"/>
              <a:t>program can reuse the same segmentation register for different purposes by saving its content in memory and then restoring it later. </a:t>
            </a:r>
            <a:endParaRPr lang="en-US" sz="1800"/>
          </a:p>
          <a:p>
            <a:r>
              <a:rPr lang="en-US" sz="1800"/>
              <a:t>Three of the six segmentation registers have specific purposes: </a:t>
            </a:r>
            <a:endParaRPr lang="en-US" sz="1800"/>
          </a:p>
          <a:p>
            <a:r>
              <a:rPr lang="en-US" sz="1800"/>
              <a:t>cs</a:t>
            </a:r>
            <a:endParaRPr lang="en-US" sz="1800"/>
          </a:p>
          <a:p>
            <a:pPr lvl="1"/>
            <a:r>
              <a:rPr lang="en-US" sz="1800"/>
              <a:t>The code segment register, which points to a segment containing program instructions </a:t>
            </a:r>
            <a:endParaRPr lang="en-US" sz="1800"/>
          </a:p>
          <a:p>
            <a:r>
              <a:rPr lang="en-US" sz="1800"/>
              <a:t>ss</a:t>
            </a:r>
            <a:endParaRPr lang="en-US" sz="1800"/>
          </a:p>
          <a:p>
            <a:pPr lvl="1"/>
            <a:r>
              <a:rPr lang="en-US" sz="1800"/>
              <a:t>The stack segment register, which points to a segment containing the current program stack </a:t>
            </a:r>
            <a:endParaRPr lang="en-US" sz="1800"/>
          </a:p>
          <a:p>
            <a:r>
              <a:rPr lang="en-US" sz="1800"/>
              <a:t>ds</a:t>
            </a:r>
            <a:endParaRPr lang="en-US" sz="1800"/>
          </a:p>
          <a:p>
            <a:pPr lvl="1"/>
            <a:r>
              <a:rPr lang="en-US" sz="1800"/>
              <a:t>The data segment register, which points to a segment containing static and external data </a:t>
            </a:r>
            <a:endParaRPr lang="en-US" sz="1800"/>
          </a:p>
          <a:p>
            <a:r>
              <a:rPr lang="en-US" sz="1800"/>
              <a:t>The remaining three segmentation registers are general purpose and may refer to arbitrary  segments. </a:t>
            </a:r>
            <a:endParaRPr 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The cs register has another important function: it includes a 2-bit field that specifies the  Current Privilege Level (CPL) of the CPU. </a:t>
            </a:r>
            <a:endParaRPr lang="en-US"/>
          </a:p>
          <a:p>
            <a:r>
              <a:rPr lang="en-US"/>
              <a:t>The value denotes the highest privilege level, while the value 3 denotes the lowest one. Linux uses only levels and 3, which are respectively called Kernel Mode and User Mode.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750570"/>
          </a:xfrm>
        </p:spPr>
        <p:txBody>
          <a:bodyPr/>
          <a:p>
            <a:r>
              <a:rPr lang="en-US" altLang="en-US" sz="3200"/>
              <a:t>Segment Descriptors</a:t>
            </a:r>
            <a:endParaRPr lang="en-US" altLang="en-US" sz="3200"/>
          </a:p>
        </p:txBody>
      </p:sp>
      <p:sp>
        <p:nvSpPr>
          <p:cNvPr id="3" name="Content Placeholder 2"/>
          <p:cNvSpPr>
            <a:spLocks noGrp="1"/>
          </p:cNvSpPr>
          <p:nvPr>
            <p:ph idx="1"/>
          </p:nvPr>
        </p:nvSpPr>
        <p:spPr>
          <a:xfrm>
            <a:off x="647700" y="1009015"/>
            <a:ext cx="10515600" cy="5628005"/>
          </a:xfrm>
        </p:spPr>
        <p:txBody>
          <a:bodyPr/>
          <a:p>
            <a:pPr algn="just"/>
            <a:r>
              <a:rPr lang="en-US"/>
              <a:t>Each segment is represented by an 8-byte Segment Descriptor that describes  the segment characteristics. Segment Descriptors are stored either in the Global Descriptor Table (GDT ) or in the Local Descriptor Table (LDT ). </a:t>
            </a:r>
            <a:endParaRPr lang="en-US"/>
          </a:p>
          <a:p>
            <a:pPr algn="just"/>
            <a:r>
              <a:rPr lang="en-US"/>
              <a:t>Usually only one GDT is defined, while each process may have its own LDT. The address of the GDT in main memory is contained in the gdtr processor register and the address of the currently used LDT is contained in the ldtr processor register. </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3"/>
          <p:cNvPicPr>
            <a:picLocks noChangeAspect="1"/>
          </p:cNvPicPr>
          <p:nvPr>
            <p:ph idx="1"/>
          </p:nvPr>
        </p:nvPicPr>
        <p:blipFill>
          <a:blip r:embed="rId1"/>
          <a:srcRect l="44700" t="22142" r="15238" b="20629"/>
          <a:stretch>
            <a:fillRect/>
          </a:stretch>
        </p:blipFill>
        <p:spPr>
          <a:xfrm>
            <a:off x="688975" y="311785"/>
            <a:ext cx="10432415" cy="62928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526415"/>
            <a:ext cx="10515600" cy="5650865"/>
          </a:xfrm>
        </p:spPr>
        <p:txBody>
          <a:bodyPr>
            <a:normAutofit lnSpcReduction="10000"/>
          </a:bodyPr>
          <a:p>
            <a:r>
              <a:rPr lang="en-US"/>
              <a:t>Each Segment Descriptor consists of the following fields: </a:t>
            </a:r>
            <a:endParaRPr lang="en-US"/>
          </a:p>
          <a:p>
            <a:r>
              <a:rPr lang="en-US"/>
              <a:t>A 32-bit Base field that contains the linear address of the first byte of the segment. </a:t>
            </a:r>
            <a:endParaRPr lang="en-US"/>
          </a:p>
          <a:p>
            <a:r>
              <a:rPr lang="en-US"/>
              <a:t>A G granularity flag: if it is cleared, the segment size is expressed in bytes; otherwise, it is expressed in multiples of 4096 bytes. </a:t>
            </a:r>
            <a:endParaRPr lang="en-US"/>
          </a:p>
          <a:p>
            <a:r>
              <a:rPr lang="en-US"/>
              <a:t> A 20-bit Limit field that denotes the segment length in bytes. If G is set to 0, the size of a non-null segment may vary between 1 byte and 1 MB; otherwise, it may vary between 4 KB and 4 GB. </a:t>
            </a:r>
            <a:endParaRPr lang="en-US"/>
          </a:p>
          <a:p>
            <a:r>
              <a:rPr lang="en-US"/>
              <a:t>An S system flag: if it is cleared, the segment is a system segment that stores kernel data structures; otherwise, it is a normal code or data segment. </a:t>
            </a:r>
            <a:endParaRPr lang="en-US"/>
          </a:p>
          <a:p>
            <a:r>
              <a:rPr lang="en-US"/>
              <a:t>A 4-bit Type field that characterizes the segment type and its access rights. </a:t>
            </a:r>
            <a:endParaRPr lang="en-US"/>
          </a:p>
          <a:p>
            <a:pPr marL="0" indent="0">
              <a:buNone/>
            </a:pPr>
            <a:r>
              <a:rPr lang="en-US"/>
              <a:t>   The following Segment Descriptor types are widely </a:t>
            </a:r>
            <a:r>
              <a:rPr lang="en-US" altLang="en-US"/>
              <a:t>used:</a:t>
            </a:r>
            <a:endParaRPr lang="en-US" altLang="en-US"/>
          </a:p>
          <a:p>
            <a:pPr marL="0" indent="0">
              <a:buNone/>
            </a:pPr>
            <a:r>
              <a:rPr lang="en-US" altLang="en-US"/>
              <a:t>	- Code segment descriptor</a:t>
            </a:r>
            <a:endParaRPr lang="en-US" altLang="en-US"/>
          </a:p>
          <a:p>
            <a:pPr marL="0" indent="0">
              <a:buNone/>
            </a:pPr>
            <a:r>
              <a:rPr lang="en-US" altLang="en-US"/>
              <a:t>	- Data segment descriptor</a:t>
            </a:r>
            <a:endParaRPr lang="en-US" altLang="en-US"/>
          </a:p>
          <a:p>
            <a:pPr marL="0" indent="0">
              <a:buNone/>
            </a:pPr>
            <a:r>
              <a:rPr lang="en-US" altLang="en-US"/>
              <a:t>	- Task State Segment descriptor</a:t>
            </a:r>
            <a:endParaRPr lang="en-US" altLang="en-US"/>
          </a:p>
          <a:p>
            <a:pPr marL="0" indent="0">
              <a:buNone/>
            </a:pPr>
            <a:r>
              <a:rPr lang="en-US" altLang="en-US"/>
              <a:t>	- Local descriptor Table descriptor</a:t>
            </a:r>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542925"/>
            <a:ext cx="10515600" cy="6045200"/>
          </a:xfrm>
        </p:spPr>
        <p:txBody>
          <a:bodyPr>
            <a:noAutofit/>
          </a:bodyPr>
          <a:p>
            <a:pPr algn="just"/>
            <a:r>
              <a:rPr lang="en-US" sz="1900"/>
              <a:t>Indicates that the Segment Descriptor refers to a segment containing an LDT; it can appear only in the GDT. The corresponding Type field has the value 2. The S flag of such descriptors is set to 0. </a:t>
            </a:r>
            <a:endParaRPr lang="en-US" sz="1900"/>
          </a:p>
          <a:p>
            <a:pPr algn="just"/>
            <a:r>
              <a:rPr lang="en-US" sz="1900"/>
              <a:t>A DPL (Descriptor Privilege Level ) 2-bit field used to restrict accesses to the segment. </a:t>
            </a:r>
            <a:endParaRPr lang="en-US" sz="1900"/>
          </a:p>
          <a:p>
            <a:pPr algn="just"/>
            <a:r>
              <a:rPr lang="en-US" sz="1900"/>
              <a:t>It represents the minimal CPU privilege level requested for accessing the segment. </a:t>
            </a:r>
            <a:endParaRPr lang="en-US" sz="1900"/>
          </a:p>
          <a:p>
            <a:pPr algn="just"/>
            <a:r>
              <a:rPr lang="en-US" sz="1900"/>
              <a:t>Therefore, a segment with its DPL set to is accessible only when the CPL is 0, that is, in Kernel Mode, while a segment with its DPL set to 3 is accessible with every CPL value. </a:t>
            </a:r>
            <a:endParaRPr lang="en-US" sz="1900"/>
          </a:p>
          <a:p>
            <a:pPr algn="just"/>
            <a:r>
              <a:rPr lang="en-US" sz="1900"/>
              <a:t>A Segment-Present flag that is set to if the segment is currently not stored in main memory. </a:t>
            </a:r>
            <a:endParaRPr lang="en-US" sz="1900"/>
          </a:p>
          <a:p>
            <a:pPr algn="just"/>
            <a:r>
              <a:rPr lang="en-US" sz="1900"/>
              <a:t>Linux always sets this field to 1, since it never swaps out whole segments to disk. </a:t>
            </a:r>
            <a:endParaRPr lang="en-US" sz="1900"/>
          </a:p>
          <a:p>
            <a:pPr algn="just"/>
            <a:r>
              <a:rPr lang="en-US" sz="1900"/>
              <a:t>An additional flag called D or B depending on whether the segment contains code or  data. Its meaning is slightly different in the two cases, but it is basically set if the  addresses used as segment offsets are 32 bits long and it is cleared if they are 16 bits long . </a:t>
            </a:r>
            <a:endParaRPr lang="en-US" sz="1900"/>
          </a:p>
          <a:p>
            <a:pPr algn="just"/>
            <a:r>
              <a:rPr lang="en-US" sz="1900"/>
              <a:t>A reserved bit (bit 53) always set to 0. </a:t>
            </a:r>
            <a:endParaRPr lang="en-US" sz="1900"/>
          </a:p>
          <a:p>
            <a:pPr algn="just"/>
            <a:r>
              <a:rPr lang="en-US" sz="1900"/>
              <a:t>An AVL flag that may be used by the operating system but is ignored in Linux. </a:t>
            </a:r>
            <a:endParaRPr lang="en-US" sz="1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832485"/>
          </a:xfrm>
        </p:spPr>
        <p:txBody>
          <a:bodyPr/>
          <a:p>
            <a:r>
              <a:rPr lang="en-US" altLang="en-US" sz="3600"/>
              <a:t>Memory Management</a:t>
            </a:r>
            <a:endParaRPr lang="en-US" altLang="en-US" sz="3600"/>
          </a:p>
        </p:txBody>
      </p:sp>
      <p:sp>
        <p:nvSpPr>
          <p:cNvPr id="3" name="Content Placeholder 2"/>
          <p:cNvSpPr>
            <a:spLocks noGrp="1"/>
          </p:cNvSpPr>
          <p:nvPr>
            <p:ph idx="1"/>
          </p:nvPr>
        </p:nvSpPr>
        <p:spPr>
          <a:xfrm>
            <a:off x="647700" y="1600835"/>
            <a:ext cx="10515600" cy="4394200"/>
          </a:xfrm>
        </p:spPr>
        <p:txBody>
          <a:bodyPr/>
          <a:p>
            <a:pPr algn="just"/>
            <a:r>
              <a:rPr lang="en-US" altLang="en-US" sz="2800"/>
              <a:t>This chapter deals with addressing techniques. </a:t>
            </a:r>
            <a:endParaRPr lang="en-US" altLang="en-US" sz="2800"/>
          </a:p>
          <a:p>
            <a:pPr algn="just"/>
            <a:r>
              <a:rPr lang="en-US" altLang="en-US" sz="2800"/>
              <a:t>An operating system is not forced to keep track of physical memory all by itself.</a:t>
            </a:r>
            <a:endParaRPr lang="en-US" altLang="en-US" sz="2800"/>
          </a:p>
          <a:p>
            <a:pPr algn="just"/>
            <a:endParaRPr lang="en-US" alt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716915"/>
          </a:xfrm>
        </p:spPr>
        <p:txBody>
          <a:bodyPr/>
          <a:p>
            <a:r>
              <a:rPr lang="en-US" altLang="en-US" sz="3200"/>
              <a:t>Segment Selectors</a:t>
            </a:r>
            <a:endParaRPr lang="en-US" altLang="en-US" sz="3200"/>
          </a:p>
        </p:txBody>
      </p:sp>
      <p:sp>
        <p:nvSpPr>
          <p:cNvPr id="3" name="Content Placeholder 2"/>
          <p:cNvSpPr>
            <a:spLocks noGrp="1"/>
          </p:cNvSpPr>
          <p:nvPr>
            <p:ph idx="1"/>
          </p:nvPr>
        </p:nvSpPr>
        <p:spPr>
          <a:xfrm>
            <a:off x="647700" y="975360"/>
            <a:ext cx="10515600" cy="5201920"/>
          </a:xfrm>
        </p:spPr>
        <p:txBody>
          <a:bodyPr/>
          <a:p>
            <a:pPr algn="just"/>
            <a:r>
              <a:rPr lang="en-US"/>
              <a:t>To speed up the translation of logical addresses into linear addresses, the Intel processor provides an additional nonprogrammable register</a:t>
            </a:r>
            <a:r>
              <a:rPr lang="en-US" altLang="en-US"/>
              <a:t>.</a:t>
            </a:r>
            <a:endParaRPr lang="en-US" altLang="en-US"/>
          </a:p>
          <a:p>
            <a:pPr algn="just"/>
            <a:r>
              <a:rPr lang="en-US" altLang="en-US"/>
              <a:t>Each nonprogrammable register contains the 8-byte Segment Descriptor specified by the Segment Selector contained in the corresponding segmentation register.</a:t>
            </a:r>
            <a:endParaRPr lang="en-US" altLang="en-US"/>
          </a:p>
          <a:p>
            <a:pPr algn="just"/>
            <a:r>
              <a:rPr lang="en-US" altLang="en-US"/>
              <a:t>Every time a Segment Selector is loaded in a segmentation register, the  corresponding Segment Descriptor is loaded from memory into the matching  nonprogrammable CPU register.</a:t>
            </a:r>
            <a:endParaRPr lang="en-US" altLang="en-US"/>
          </a:p>
          <a:p>
            <a:pPr algn="just"/>
            <a:r>
              <a:rPr lang="en-US" altLang="en-US"/>
              <a:t>From then on, translations of logical addresses referring to that segment can be performed without accessing the GDT or LDT stored in main memory;  the processor can just refer directly to the CPU register containing the Segment Descriptor. </a:t>
            </a:r>
            <a:endParaRPr lang="en-US" altLang="en-US"/>
          </a:p>
          <a:p>
            <a:pPr algn="just"/>
            <a:r>
              <a:rPr lang="en-US" altLang="en-US"/>
              <a:t>Accesses to the GDT or LDT are necessary only when the contents of the segmentation register change.</a:t>
            </a:r>
            <a:endParaRPr lang="en-US" altLang="en-US"/>
          </a:p>
          <a:p>
            <a:pPr algn="just"/>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323850"/>
            <a:ext cx="10515600" cy="5853430"/>
          </a:xfrm>
        </p:spPr>
        <p:txBody>
          <a:bodyPr/>
          <a:p>
            <a:pPr algn="just"/>
            <a:r>
              <a:rPr lang="en-US"/>
              <a:t>Each Segment Selector includes the following fields: </a:t>
            </a:r>
            <a:endParaRPr lang="en-US"/>
          </a:p>
          <a:p>
            <a:pPr lvl="1" algn="just"/>
            <a:r>
              <a:rPr lang="en-US"/>
              <a:t>A 13-bit index  that identifies the corresponding Segment Descriptor entry contained in the GDT or in the LDT</a:t>
            </a:r>
            <a:r>
              <a:rPr lang="en-US" altLang="en-US"/>
              <a:t>.</a:t>
            </a:r>
            <a:endParaRPr lang="en-US"/>
          </a:p>
          <a:p>
            <a:pPr lvl="1" algn="just"/>
            <a:r>
              <a:rPr lang="en-US"/>
              <a:t>A TI (Table Indicator) flag that specifies whether the Segment Descriptor is included in the GDT (TI = 0) or in the LDT (TI = 1)</a:t>
            </a:r>
            <a:r>
              <a:rPr lang="en-US" altLang="en-US"/>
              <a:t>. </a:t>
            </a:r>
            <a:endParaRPr lang="en-US" altLang="en-US"/>
          </a:p>
          <a:p>
            <a:pPr lvl="1" algn="just"/>
            <a:r>
              <a:rPr lang="en-US"/>
              <a:t>An RPL (Requestor Privilege Level ) 2-bit field, which is precisely the Current Privilege Level of the CPU when the corresponding Segment Selector is loaded into the cs register</a:t>
            </a:r>
            <a:r>
              <a:rPr lang="en-US" altLang="en-US"/>
              <a:t>.</a:t>
            </a:r>
            <a:endParaRPr lang="en-US" altLang="en-US"/>
          </a:p>
          <a:p>
            <a:pPr lvl="0" algn="just"/>
            <a:r>
              <a:rPr lang="en-US" altLang="en-US"/>
              <a:t>Since a Segment Descriptor is 8 bytes long, its relative address inside the GDT or the LDT is obtained by multiplying the most significant 13 bits of the Segment Selector by 8.</a:t>
            </a:r>
            <a:endParaRPr lang="en-US" altLang="en-US"/>
          </a:p>
          <a:p>
            <a:pPr lvl="0" algn="just"/>
            <a:r>
              <a:rPr lang="en-US" altLang="en-US"/>
              <a:t>The first entry of the GDT is always set to 0: this ensures that logical addresses with a null Segment Selector will be considered invalid, thus causing a processor exception. </a:t>
            </a:r>
            <a:endParaRPr lang="en-US" altLang="en-US"/>
          </a:p>
          <a:p>
            <a:pPr lvl="0" algn="just"/>
            <a:r>
              <a:rPr lang="en-US" altLang="en-US"/>
              <a:t>The maximum number of Segment Descriptors that can be stored in the GDT is thus 8191, that is, 2</a:t>
            </a:r>
            <a:r>
              <a:rPr lang="en-US" altLang="en-US" baseline="30000"/>
              <a:t>13</a:t>
            </a:r>
            <a:r>
              <a:rPr lang="en-US" altLang="en-US"/>
              <a:t>-1. </a:t>
            </a: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3"/>
          <p:cNvPicPr>
            <a:picLocks noChangeAspect="1"/>
          </p:cNvPicPr>
          <p:nvPr>
            <p:ph idx="1"/>
          </p:nvPr>
        </p:nvPicPr>
        <p:blipFill>
          <a:blip r:embed="rId1"/>
          <a:srcRect l="48380" t="38942" r="18456" b="31566"/>
          <a:stretch>
            <a:fillRect/>
          </a:stretch>
        </p:blipFill>
        <p:spPr>
          <a:xfrm>
            <a:off x="633095" y="669290"/>
            <a:ext cx="10365740" cy="58286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81280"/>
            <a:ext cx="10515600" cy="577850"/>
          </a:xfrm>
        </p:spPr>
        <p:txBody>
          <a:bodyPr/>
          <a:p>
            <a:r>
              <a:rPr lang="en-US" altLang="en-US" sz="3200"/>
              <a:t>Segmentation Unit</a:t>
            </a:r>
            <a:endParaRPr lang="en-US" altLang="en-US" sz="3200"/>
          </a:p>
        </p:txBody>
      </p:sp>
      <p:sp>
        <p:nvSpPr>
          <p:cNvPr id="3" name="Content Placeholder 2"/>
          <p:cNvSpPr>
            <a:spLocks noGrp="1"/>
          </p:cNvSpPr>
          <p:nvPr>
            <p:ph idx="1"/>
          </p:nvPr>
        </p:nvSpPr>
        <p:spPr>
          <a:xfrm>
            <a:off x="647700" y="859790"/>
            <a:ext cx="10515600" cy="5738495"/>
          </a:xfrm>
        </p:spPr>
        <p:txBody>
          <a:bodyPr>
            <a:normAutofit/>
          </a:bodyPr>
          <a:p>
            <a:pPr algn="just"/>
            <a:r>
              <a:rPr lang="en-US" altLang="en-US"/>
              <a:t>Here,  a logical address is translated into a corresponding linear address. The segmentation unit performs the following operations: </a:t>
            </a:r>
            <a:endParaRPr lang="en-US" altLang="en-US"/>
          </a:p>
          <a:p>
            <a:pPr lvl="1" algn="just"/>
            <a:r>
              <a:rPr lang="en-US" altLang="en-US"/>
              <a:t>Examines the TI field of the Segment Selector, in order to determine which Descriptor Table stores the Segment Descriptor. This field indicates that the Descriptor is either in the GDT (in which case the segmentation unit gets the base linear address of the GDT from the gdtr register) or in the active LDT (in which case the segmentation unit gets the base linear address of that LDT from the ldtr register). </a:t>
            </a:r>
            <a:endParaRPr lang="en-US" altLang="en-US"/>
          </a:p>
          <a:p>
            <a:pPr lvl="1" algn="just"/>
            <a:r>
              <a:rPr lang="en-US" altLang="en-US"/>
              <a:t>Computes the address of the Segment Descriptor from the index field of the Segment Selector. The index field is multiplied by 8 (the size of a Segment Descriptor), and the result is added to the content of the gdtr or ldtr register.  </a:t>
            </a:r>
            <a:endParaRPr lang="en-US" altLang="en-US"/>
          </a:p>
          <a:p>
            <a:pPr lvl="1" algn="just"/>
            <a:r>
              <a:rPr lang="en-US" altLang="en-US"/>
              <a:t>Adds to the Base field of the Segment Descriptor the offset of the logical address, thus obtains the linear address. </a:t>
            </a:r>
            <a:endParaRPr lang="en-US" altLang="en-US"/>
          </a:p>
          <a:p>
            <a:pPr lvl="0" algn="just"/>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3"/>
          <p:cNvPicPr>
            <a:picLocks noChangeAspect="1"/>
          </p:cNvPicPr>
          <p:nvPr>
            <p:ph idx="1"/>
          </p:nvPr>
        </p:nvPicPr>
        <p:blipFill>
          <a:blip r:embed="rId1"/>
          <a:srcRect l="47096" t="24646" r="19495" b="33766"/>
          <a:stretch>
            <a:fillRect/>
          </a:stretch>
        </p:blipFill>
        <p:spPr>
          <a:xfrm>
            <a:off x="864235" y="423545"/>
            <a:ext cx="10691495" cy="601154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65785" y="53975"/>
            <a:ext cx="10515600" cy="781685"/>
          </a:xfrm>
        </p:spPr>
        <p:txBody>
          <a:bodyPr/>
          <a:p>
            <a:r>
              <a:rPr lang="en-US" altLang="en-US" sz="3200"/>
              <a:t>Segmentation in Linux</a:t>
            </a:r>
            <a:endParaRPr lang="en-US" altLang="en-US" sz="3200"/>
          </a:p>
        </p:txBody>
      </p:sp>
      <p:sp>
        <p:nvSpPr>
          <p:cNvPr id="3" name="Content Placeholder 2"/>
          <p:cNvSpPr>
            <a:spLocks noGrp="1"/>
          </p:cNvSpPr>
          <p:nvPr>
            <p:ph idx="1"/>
          </p:nvPr>
        </p:nvSpPr>
        <p:spPr>
          <a:xfrm>
            <a:off x="647700" y="713740"/>
            <a:ext cx="10515600" cy="6143625"/>
          </a:xfrm>
        </p:spPr>
        <p:txBody>
          <a:bodyPr>
            <a:noAutofit/>
          </a:bodyPr>
          <a:p>
            <a:pPr algn="just"/>
            <a:r>
              <a:rPr lang="en-US" sz="2400"/>
              <a:t>Segmentation has been included in Intel microprocessors to encourage programmers to split their applications in logically related entities, such as subroutines or global and local data areas. </a:t>
            </a:r>
            <a:endParaRPr lang="en-US" sz="2400"/>
          </a:p>
          <a:p>
            <a:pPr algn="just"/>
            <a:r>
              <a:rPr lang="en-US" sz="2400"/>
              <a:t>Linux uses segmentation in a very limited way</a:t>
            </a:r>
            <a:r>
              <a:rPr lang="en-US" altLang="en-US" sz="2400"/>
              <a:t>.</a:t>
            </a:r>
            <a:endParaRPr lang="en-US" altLang="en-US" sz="2400"/>
          </a:p>
          <a:p>
            <a:pPr algn="just"/>
            <a:r>
              <a:rPr lang="en-US" altLang="en-US" sz="2400"/>
              <a:t>Segmentation and paging are somewhat redundant since both can be used to separate the physical address spaces of processes: Segmentation can assign a different linear address space to each process while Paging can map the same linear address space into different physical address spaces.</a:t>
            </a:r>
            <a:endParaRPr lang="en-US" altLang="en-US" sz="2400"/>
          </a:p>
          <a:p>
            <a:pPr algn="just"/>
            <a:r>
              <a:rPr lang="en-US" altLang="en-US" sz="2400"/>
              <a:t>Linux prefers paging to segmentation for the following reasons: </a:t>
            </a:r>
            <a:endParaRPr lang="en-US" altLang="en-US" sz="2400"/>
          </a:p>
          <a:p>
            <a:pPr lvl="1" algn="just"/>
            <a:r>
              <a:rPr lang="en-US" altLang="en-US" sz="2400"/>
              <a:t>Memory management is simpler when all processes use the same segment register values, that is, when they share the same set of linear addresses. </a:t>
            </a:r>
            <a:endParaRPr lang="en-US" altLang="en-US" sz="2400"/>
          </a:p>
          <a:p>
            <a:pPr lvl="1" algn="just"/>
            <a:r>
              <a:rPr lang="en-US" altLang="en-US" sz="2400"/>
              <a:t>One of the design objectives of Linux is portability to the most popular architectures; however, several RISC processors support segmentation in a very limited way.</a:t>
            </a:r>
            <a:endParaRPr lang="en-US"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478790"/>
            <a:ext cx="10515600" cy="6187440"/>
          </a:xfrm>
        </p:spPr>
        <p:txBody>
          <a:bodyPr>
            <a:noAutofit/>
          </a:bodyPr>
          <a:p>
            <a:pPr algn="just"/>
            <a:r>
              <a:rPr lang="en-US" sz="2200"/>
              <a:t> </a:t>
            </a:r>
            <a:r>
              <a:rPr lang="en-US" altLang="en-US" sz="2200"/>
              <a:t>A</a:t>
            </a:r>
            <a:r>
              <a:rPr lang="en-US" sz="2200"/>
              <a:t>ll processes use the same logical addresses, so the total number of  segments to be defined is quite limited and it is possible to store all Segment Descriptors in the Global Descriptor Table (GDT). </a:t>
            </a:r>
            <a:endParaRPr lang="en-US" sz="2200"/>
          </a:p>
          <a:p>
            <a:pPr algn="just"/>
            <a:r>
              <a:rPr lang="en-US" sz="2200"/>
              <a:t>This table is implemented by the array gdt_table referred by the gdt variable. </a:t>
            </a:r>
            <a:endParaRPr lang="en-US" sz="2200"/>
          </a:p>
          <a:p>
            <a:pPr algn="just"/>
            <a:r>
              <a:rPr lang="en-US" sz="2200"/>
              <a:t>Local Descriptor Tables are not used by the kernel, although a system call exists that allows processes to create their own LDTs.</a:t>
            </a:r>
            <a:endParaRPr lang="en-US" sz="2200"/>
          </a:p>
          <a:p>
            <a:pPr algn="just"/>
            <a:r>
              <a:rPr lang="en-US" sz="2200"/>
              <a:t>Here are the segments used by Linux: </a:t>
            </a:r>
            <a:endParaRPr lang="en-US" sz="2200"/>
          </a:p>
          <a:p>
            <a:pPr algn="just"/>
            <a:r>
              <a:rPr lang="en-US" sz="2200"/>
              <a:t>A kernel code segment. The fields of the corresponding Segment Descriptor in the GDT have the following values: </a:t>
            </a:r>
            <a:endParaRPr lang="en-US" sz="2200"/>
          </a:p>
          <a:p>
            <a:pPr lvl="2" algn="just"/>
            <a:r>
              <a:rPr lang="en-US" sz="2200"/>
              <a:t>Base = 0x00000000</a:t>
            </a:r>
            <a:endParaRPr lang="en-US" sz="2200"/>
          </a:p>
          <a:p>
            <a:pPr lvl="2" algn="just"/>
            <a:r>
              <a:rPr lang="en-US" sz="2200"/>
              <a:t>Limit = 0xfffff</a:t>
            </a:r>
            <a:endParaRPr lang="en-US" sz="2200"/>
          </a:p>
          <a:p>
            <a:pPr lvl="2" algn="just"/>
            <a:r>
              <a:rPr lang="en-US" sz="2200"/>
              <a:t>G (granularity flag) = 1, for segment size expressed in pages </a:t>
            </a:r>
            <a:endParaRPr lang="en-US" sz="2200"/>
          </a:p>
          <a:p>
            <a:pPr lvl="2" algn="just"/>
            <a:r>
              <a:rPr lang="en-US" sz="2200"/>
              <a:t>S (system flag) = 1, for normal code or data segment </a:t>
            </a:r>
            <a:endParaRPr lang="en-US" sz="2200"/>
          </a:p>
          <a:p>
            <a:pPr lvl="2" algn="just"/>
            <a:r>
              <a:rPr lang="en-US" altLang="en-US" sz="2200"/>
              <a:t>T</a:t>
            </a:r>
            <a:r>
              <a:rPr lang="en-US" sz="2200"/>
              <a:t>ype = 0xa, for code segment that can be read and executed </a:t>
            </a:r>
            <a:endParaRPr lang="en-US" sz="2200"/>
          </a:p>
          <a:p>
            <a:pPr lvl="2" algn="just"/>
            <a:r>
              <a:rPr lang="en-US" sz="2200"/>
              <a:t>DPL (Descriptor Privilege Level) = 0, for Kernel Mode </a:t>
            </a:r>
            <a:endParaRPr lang="en-US" sz="2200"/>
          </a:p>
          <a:p>
            <a:pPr lvl="2" algn="just"/>
            <a:r>
              <a:rPr lang="en-US" sz="2200"/>
              <a:t>D/B (32-bit address flag) = 1, for 32-bit offset addresses </a:t>
            </a:r>
            <a:endParaRPr lang="en-US" sz="2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260985"/>
            <a:ext cx="10515600" cy="5916295"/>
          </a:xfrm>
        </p:spPr>
        <p:txBody>
          <a:bodyPr>
            <a:normAutofit/>
          </a:bodyPr>
          <a:p>
            <a:pPr algn="just"/>
            <a:r>
              <a:rPr lang="en-US"/>
              <a:t>Thus, the linear addresses associated with that segment start at and reach the addressing limit of 232 - 1. </a:t>
            </a:r>
            <a:endParaRPr lang="en-US"/>
          </a:p>
          <a:p>
            <a:pPr algn="just"/>
            <a:r>
              <a:rPr lang="en-US"/>
              <a:t>The S and Type fields specify that the segment is a code segment that can be read and executed. </a:t>
            </a:r>
            <a:endParaRPr lang="en-US"/>
          </a:p>
          <a:p>
            <a:pPr algn="just"/>
            <a:r>
              <a:rPr lang="en-US"/>
              <a:t>Its DPL value is 0, thus it can be accessed only n Kernel Mode. </a:t>
            </a:r>
            <a:endParaRPr lang="en-US"/>
          </a:p>
          <a:p>
            <a:pPr algn="just"/>
            <a:r>
              <a:rPr lang="en-US"/>
              <a:t>The corresponding Segment Selector is defined by the __KERNEL_CS macro: in order to address the segment, the kernel just loads the value yielded by the macro into the cs register.</a:t>
            </a:r>
            <a:endParaRPr lang="en-US"/>
          </a:p>
          <a:p>
            <a:pPr algn="just"/>
            <a:r>
              <a:rPr lang="en-US"/>
              <a:t>A kernel data segment. The fields of the corresponding Segment Descriptor in the GDT have the following values: </a:t>
            </a:r>
            <a:endParaRPr lang="en-US"/>
          </a:p>
          <a:p>
            <a:pPr lvl="1" algn="just"/>
            <a:r>
              <a:rPr lang="en-US"/>
              <a:t>Base = 0x00000000</a:t>
            </a:r>
            <a:endParaRPr lang="en-US"/>
          </a:p>
          <a:p>
            <a:pPr lvl="1" algn="just"/>
            <a:r>
              <a:rPr lang="en-US"/>
              <a:t>Limit = 0xfffff</a:t>
            </a:r>
            <a:endParaRPr lang="en-US"/>
          </a:p>
          <a:p>
            <a:pPr lvl="1" algn="just"/>
            <a:r>
              <a:rPr lang="en-US"/>
              <a:t>G (granularity flag) = 1, for segment size expressed in pages </a:t>
            </a:r>
            <a:endParaRPr lang="en-US"/>
          </a:p>
          <a:p>
            <a:pPr lvl="1" algn="just"/>
            <a:r>
              <a:rPr lang="en-US"/>
              <a:t>S (system flag) = 1, for normal code or data segment </a:t>
            </a:r>
            <a:endParaRPr lang="en-US"/>
          </a:p>
          <a:p>
            <a:pPr lvl="1" algn="just"/>
            <a:r>
              <a:rPr lang="en-US"/>
              <a:t>Type = 2, for data segment that can be read and written </a:t>
            </a:r>
            <a:endParaRPr lang="en-US"/>
          </a:p>
          <a:p>
            <a:pPr lvl="1" algn="just"/>
            <a:r>
              <a:rPr lang="en-US"/>
              <a:t>DPL (Descriptor Privilege Level) = 0, for Kernel Mode </a:t>
            </a:r>
            <a:endParaRPr lang="en-US"/>
          </a:p>
          <a:p>
            <a:pPr lvl="1" algn="just"/>
            <a:r>
              <a:rPr lang="en-US"/>
              <a:t>D/B (32-bit address flag) = 1, for 32-bit offset addresses </a:t>
            </a:r>
            <a:endParaRPr lang="en-US"/>
          </a:p>
          <a:p>
            <a:pPr lvl="0" algn="just"/>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424815"/>
            <a:ext cx="10515600" cy="6174105"/>
          </a:xfrm>
        </p:spPr>
        <p:txBody>
          <a:bodyPr/>
          <a:p>
            <a:pPr algn="just"/>
            <a:r>
              <a:rPr lang="en-US" sz="2200"/>
              <a:t>A user code segment shared by all processes in User Mode. The fields of the corresponding Segment Descriptor in the GDT have the following values: </a:t>
            </a:r>
            <a:endParaRPr lang="en-US" sz="2200"/>
          </a:p>
          <a:p>
            <a:pPr lvl="1" algn="just"/>
            <a:r>
              <a:rPr lang="en-US" sz="2200"/>
              <a:t>Base = 0x00000000</a:t>
            </a:r>
            <a:endParaRPr lang="en-US" sz="2200"/>
          </a:p>
          <a:p>
            <a:pPr lvl="1" algn="just"/>
            <a:r>
              <a:rPr lang="en-US" sz="2200"/>
              <a:t>Limit = 0xfffff</a:t>
            </a:r>
            <a:endParaRPr lang="en-US" sz="2200"/>
          </a:p>
          <a:p>
            <a:pPr lvl="1" algn="just"/>
            <a:r>
              <a:rPr lang="en-US" sz="2200"/>
              <a:t>G (granularity flag) = 1, for segment size expressed in pages </a:t>
            </a:r>
            <a:endParaRPr lang="en-US" sz="2200"/>
          </a:p>
          <a:p>
            <a:pPr lvl="1" algn="just"/>
            <a:r>
              <a:rPr lang="en-US" sz="2200"/>
              <a:t>S (system flag) = 1, for normal code or data segment </a:t>
            </a:r>
            <a:endParaRPr lang="en-US" sz="2200"/>
          </a:p>
          <a:p>
            <a:pPr lvl="1" algn="just"/>
            <a:r>
              <a:rPr lang="en-US" altLang="en-US" sz="2200"/>
              <a:t>T</a:t>
            </a:r>
            <a:r>
              <a:rPr lang="en-US" sz="2200"/>
              <a:t>ype = 0xa, for code segment that can be read and executed </a:t>
            </a:r>
            <a:endParaRPr lang="en-US" sz="2200"/>
          </a:p>
          <a:p>
            <a:pPr lvl="1" algn="just"/>
            <a:r>
              <a:rPr lang="en-US" sz="2200"/>
              <a:t>DPL (Descriptor Privilege Level) = 3, for User Mode </a:t>
            </a:r>
            <a:endParaRPr lang="en-US" sz="2200"/>
          </a:p>
          <a:p>
            <a:pPr lvl="1" algn="just"/>
            <a:r>
              <a:rPr lang="en-US" sz="2200"/>
              <a:t>D/B (32-bit address flag) = 1, for 32-bit offset addresses </a:t>
            </a:r>
            <a:endParaRPr lang="en-US" sz="2200"/>
          </a:p>
          <a:p>
            <a:pPr lvl="0" algn="just"/>
            <a:r>
              <a:rPr lang="en-US" sz="2200"/>
              <a:t>The S and DPL fields specify that the segment is not a system segment and that its privilege level is equal to 3; it can thus be accessed both in Kernel Mode and in User Mode. The corresponding Segment Selector is defined by the __USER_CS macro. </a:t>
            </a:r>
            <a:endParaRPr lang="en-US" sz="2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125095"/>
            <a:ext cx="10515600" cy="6052185"/>
          </a:xfrm>
        </p:spPr>
        <p:txBody>
          <a:bodyPr/>
          <a:p>
            <a:r>
              <a:rPr lang="en-US" sz="2200"/>
              <a:t>A user data segment shared by all processes in User Mode. The fields of the corresponding Segment Descriptor in the GDT have the following values: </a:t>
            </a:r>
            <a:endParaRPr lang="en-US" sz="2200"/>
          </a:p>
          <a:p>
            <a:pPr lvl="1"/>
            <a:r>
              <a:rPr lang="en-US" sz="2200"/>
              <a:t>Base = 0x00000000</a:t>
            </a:r>
            <a:endParaRPr lang="en-US" sz="2200"/>
          </a:p>
          <a:p>
            <a:pPr lvl="1"/>
            <a:r>
              <a:rPr lang="en-US" sz="2200"/>
              <a:t>Limit = 0xfffff</a:t>
            </a:r>
            <a:endParaRPr lang="en-US" sz="2200"/>
          </a:p>
          <a:p>
            <a:pPr lvl="1"/>
            <a:r>
              <a:rPr lang="en-US" sz="2200"/>
              <a:t>G (granularity flag) = 1, for segment size expressed in pages </a:t>
            </a:r>
            <a:endParaRPr lang="en-US" sz="2200"/>
          </a:p>
          <a:p>
            <a:pPr lvl="1"/>
            <a:r>
              <a:rPr lang="en-US" sz="2200"/>
              <a:t>S (system flag) = 1, for normal code or data segment </a:t>
            </a:r>
            <a:endParaRPr lang="en-US" sz="2200"/>
          </a:p>
          <a:p>
            <a:pPr lvl="1"/>
            <a:r>
              <a:rPr lang="en-US" sz="2200"/>
              <a:t>Type = 2, for data segment that can be read and written </a:t>
            </a:r>
            <a:endParaRPr lang="en-US" sz="2200"/>
          </a:p>
          <a:p>
            <a:pPr lvl="1"/>
            <a:r>
              <a:rPr lang="en-US" sz="2200"/>
              <a:t>DPL (Descriptor Privilege Level) = 3, for User Mode </a:t>
            </a:r>
            <a:endParaRPr lang="en-US" sz="2200"/>
          </a:p>
          <a:p>
            <a:pPr lvl="1"/>
            <a:r>
              <a:rPr lang="en-US" sz="2200"/>
              <a:t>D/B (32-bit address flag) = 1, for 32-bit offset addresses </a:t>
            </a:r>
            <a:endParaRPr lang="en-US" sz="2200"/>
          </a:p>
          <a:p>
            <a:r>
              <a:rPr lang="en-US" sz="2200"/>
              <a:t>This segment overlaps the previous one: they are identical, except for the value of Type. The corresponding Segment Selector is defined by the __USER_DS macro. </a:t>
            </a:r>
            <a:endParaRPr lang="en-US" sz="2200"/>
          </a:p>
          <a:p>
            <a:endParaRPr lang="en-US" sz="2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979805"/>
          </a:xfrm>
        </p:spPr>
        <p:txBody>
          <a:bodyPr/>
          <a:p>
            <a:r>
              <a:rPr lang="en-US" altLang="en-US" sz="3200"/>
              <a:t>Brief Overview of Memory Managment</a:t>
            </a:r>
            <a:endParaRPr lang="en-US" altLang="en-US" sz="3200"/>
          </a:p>
        </p:txBody>
      </p:sp>
      <p:sp>
        <p:nvSpPr>
          <p:cNvPr id="3" name="Content Placeholder 2"/>
          <p:cNvSpPr>
            <a:spLocks noGrp="1"/>
          </p:cNvSpPr>
          <p:nvPr>
            <p:ph idx="1"/>
          </p:nvPr>
        </p:nvSpPr>
        <p:spPr>
          <a:xfrm>
            <a:off x="647700" y="1238250"/>
            <a:ext cx="10515600" cy="5365750"/>
          </a:xfrm>
        </p:spPr>
        <p:txBody>
          <a:bodyPr>
            <a:normAutofit/>
          </a:bodyPr>
          <a:p>
            <a:pPr algn="just"/>
            <a:r>
              <a:rPr lang="en-US" sz="1900"/>
              <a:t>Memory management is by far the most complex activity in a Unix kernel. </a:t>
            </a:r>
            <a:endParaRPr lang="en-US" sz="1900"/>
          </a:p>
          <a:p>
            <a:pPr algn="just"/>
            <a:r>
              <a:rPr lang="en-US" sz="1900"/>
              <a:t>All recent Unix systems provide a useful abstraction called virtual memory.</a:t>
            </a:r>
            <a:endParaRPr lang="en-US" sz="1900"/>
          </a:p>
          <a:p>
            <a:pPr algn="just"/>
            <a:r>
              <a:rPr lang="en-US" sz="1900"/>
              <a:t>Virtual memory acts as a logical layer between the application memory requests and the hardware Memory Management Unit (MMU). </a:t>
            </a:r>
            <a:endParaRPr lang="en-US" sz="1900"/>
          </a:p>
          <a:p>
            <a:pPr algn="just"/>
            <a:r>
              <a:rPr lang="en-US" sz="1900"/>
              <a:t>Virtual memory has many purposes and advantages: </a:t>
            </a:r>
            <a:endParaRPr lang="en-US" sz="1900"/>
          </a:p>
          <a:p>
            <a:pPr algn="just"/>
            <a:r>
              <a:rPr lang="en-US" sz="1900"/>
              <a:t>Several processes can be executed concurrently. </a:t>
            </a:r>
            <a:endParaRPr lang="en-US" sz="1900"/>
          </a:p>
          <a:p>
            <a:pPr algn="just"/>
            <a:r>
              <a:rPr lang="en-US" sz="1900"/>
              <a:t>It is possible to run applications whose memory needs are larger than the available physical memory. </a:t>
            </a:r>
            <a:endParaRPr lang="en-US" sz="1900"/>
          </a:p>
          <a:p>
            <a:pPr algn="just"/>
            <a:r>
              <a:rPr lang="en-US" sz="1900"/>
              <a:t>Processes can execute a program whose code is only partially loaded in memory. </a:t>
            </a:r>
            <a:endParaRPr lang="en-US" sz="1900"/>
          </a:p>
          <a:p>
            <a:pPr algn="just"/>
            <a:r>
              <a:rPr lang="en-US" sz="1900"/>
              <a:t>Each process is allowed to access a subset of the available physical memory. </a:t>
            </a:r>
            <a:endParaRPr lang="en-US" sz="1900"/>
          </a:p>
          <a:p>
            <a:pPr algn="just"/>
            <a:r>
              <a:rPr lang="en-US" sz="1900"/>
              <a:t>Processes can share a single memory image of a library or program. </a:t>
            </a:r>
            <a:endParaRPr lang="en-US" sz="1900"/>
          </a:p>
          <a:p>
            <a:pPr algn="just"/>
            <a:r>
              <a:rPr lang="en-US" sz="1900"/>
              <a:t>Programs can be relocatable, that is, they can be placed anywhere in physical memory. </a:t>
            </a:r>
            <a:endParaRPr lang="en-US" sz="1900"/>
          </a:p>
          <a:p>
            <a:pPr algn="just"/>
            <a:r>
              <a:rPr lang="en-US" sz="1900"/>
              <a:t>Programmers can write machine-independent code, since they do not need to be concerned about physical memory organization. </a:t>
            </a:r>
            <a:endParaRPr lang="en-US" sz="1900"/>
          </a:p>
          <a:p>
            <a:pPr algn="just"/>
            <a:endParaRPr lang="en-US" sz="19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165735"/>
            <a:ext cx="10515600" cy="6011545"/>
          </a:xfrm>
        </p:spPr>
        <p:txBody>
          <a:bodyPr>
            <a:normAutofit/>
          </a:bodyPr>
          <a:p>
            <a:pPr algn="just"/>
            <a:r>
              <a:rPr lang="en-US"/>
              <a:t>A Task State Segment (TSS) segment for each process. The descriptors of these segments are stored in the GDT. The Base field of the TSS descriptor associated with each process contains the address of the tss field of the corresponding process descriptor. </a:t>
            </a:r>
            <a:endParaRPr lang="en-US"/>
          </a:p>
          <a:p>
            <a:pPr algn="just"/>
            <a:r>
              <a:rPr lang="en-US"/>
              <a:t>The G flag is cleared, while the Limit field is set to 0xeb, since the TSS segment is 236 bytes long. The Type field is set to 9 or 11 (available 32-bit TSS), and the DPL is set to 0, since processes in User Mode are not allowed to access TSS segments. </a:t>
            </a:r>
            <a:endParaRPr lang="en-US"/>
          </a:p>
          <a:p>
            <a:pPr algn="just"/>
            <a:r>
              <a:rPr lang="en-US"/>
              <a:t>A default LDT segment that is usually shared by all processes. This segment is stored  in the default_ldt variable. The default LDT includes a single entry consisting of a null Segment Descriptor. </a:t>
            </a:r>
            <a:endParaRPr lang="en-US"/>
          </a:p>
          <a:p>
            <a:pPr algn="just"/>
            <a:r>
              <a:rPr lang="en-US"/>
              <a:t>Each process has its own LDT Segment Descriptor, which usually points to the common default LDT segment. The Base field is set to the address of default_ldt and the Limit field is set to 7. If a process requires a real LDT, a new 4096-byte segment is created (it can include up to 511 Segment Descriptors), and the default LDT Segment Descriptor associated with that process is replaced in the GDT with a new descriptor with specific values for the Base and Limit fields. </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34290"/>
            <a:ext cx="10515600" cy="611505"/>
          </a:xfrm>
        </p:spPr>
        <p:txBody>
          <a:bodyPr/>
          <a:p>
            <a:r>
              <a:rPr lang="en-US" altLang="en-US" sz="3200"/>
              <a:t>Paging in Hardware</a:t>
            </a:r>
            <a:endParaRPr lang="en-US" altLang="en-US" sz="3200"/>
          </a:p>
        </p:txBody>
      </p:sp>
      <p:sp>
        <p:nvSpPr>
          <p:cNvPr id="3" name="Content Placeholder 2"/>
          <p:cNvSpPr>
            <a:spLocks noGrp="1"/>
          </p:cNvSpPr>
          <p:nvPr>
            <p:ph idx="1"/>
          </p:nvPr>
        </p:nvSpPr>
        <p:spPr>
          <a:xfrm>
            <a:off x="647700" y="645795"/>
            <a:ext cx="10515600" cy="6148070"/>
          </a:xfrm>
        </p:spPr>
        <p:txBody>
          <a:bodyPr>
            <a:noAutofit/>
          </a:bodyPr>
          <a:p>
            <a:pPr algn="just"/>
            <a:r>
              <a:rPr lang="en-US"/>
              <a:t>The paging unit translates linear addresses into physical ones.</a:t>
            </a:r>
            <a:endParaRPr lang="en-US"/>
          </a:p>
          <a:p>
            <a:pPr algn="just"/>
            <a:r>
              <a:rPr lang="en-US"/>
              <a:t> It checks the requested access type against the access rights of the linear address. </a:t>
            </a:r>
            <a:endParaRPr lang="en-US"/>
          </a:p>
          <a:p>
            <a:pPr algn="just"/>
            <a:r>
              <a:rPr lang="en-US"/>
              <a:t>If the memory access is not valid, it generates a page fault exception</a:t>
            </a:r>
            <a:r>
              <a:rPr lang="en-US" altLang="en-US"/>
              <a:t>. </a:t>
            </a:r>
            <a:endParaRPr lang="en-US" altLang="en-US"/>
          </a:p>
          <a:p>
            <a:pPr algn="just"/>
            <a:r>
              <a:rPr lang="en-US" altLang="en-US"/>
              <a:t>Linear addresses are grouped in fixed-length intervals called pages; contiguous linear addresses within a page are mapped into contiguous physical addresses. </a:t>
            </a:r>
            <a:endParaRPr lang="en-US" altLang="en-US"/>
          </a:p>
          <a:p>
            <a:pPr algn="just"/>
            <a:r>
              <a:rPr lang="en-US" altLang="en-US"/>
              <a:t>In this way, the kernel can specify the physical address and the access rights of a page instead of those of all the linear addresses included in it.</a:t>
            </a:r>
            <a:endParaRPr lang="en-US" altLang="en-US"/>
          </a:p>
          <a:p>
            <a:pPr algn="just"/>
            <a:r>
              <a:rPr lang="en-US" altLang="en-US"/>
              <a:t>The paging unit thinks of all RAM as partitioned into fixed-length page frames.</a:t>
            </a:r>
            <a:endParaRPr lang="en-US" altLang="en-US"/>
          </a:p>
          <a:p>
            <a:pPr algn="just"/>
            <a:r>
              <a:rPr lang="en-US" altLang="en-US"/>
              <a:t> Each page frame contains a page, i.e., the length of a page frame coincides with that of a page. </a:t>
            </a:r>
            <a:endParaRPr lang="en-US" altLang="en-US"/>
          </a:p>
          <a:p>
            <a:pPr algn="just"/>
            <a:r>
              <a:rPr lang="en-US" altLang="en-US"/>
              <a:t>A page frame is a constituent of main memory, and hence it is a storage area. </a:t>
            </a:r>
            <a:endParaRPr lang="en-US" altLang="en-US"/>
          </a:p>
          <a:p>
            <a:pPr algn="just"/>
            <a:r>
              <a:rPr lang="en-US" altLang="en-US"/>
              <a:t>The data structures that map linear to physical addresses are called page tables; they are stored in main memory and must be properly initialized by the kernel before enabling the paging unit. </a:t>
            </a:r>
            <a:endParaRPr lang="en-US" altLang="en-US"/>
          </a:p>
          <a:p>
            <a:pPr algn="just"/>
            <a:r>
              <a:rPr lang="en-US" altLang="en-US">
                <a:sym typeface="+mn-ea"/>
              </a:rPr>
              <a:t>In Intel processors, paging is enabled by setting the </a:t>
            </a:r>
            <a:r>
              <a:rPr lang="en-US" altLang="en-US" b="1">
                <a:sym typeface="+mn-ea"/>
              </a:rPr>
              <a:t>PG flag</a:t>
            </a:r>
            <a:r>
              <a:rPr lang="en-US" altLang="en-US">
                <a:sym typeface="+mn-ea"/>
              </a:rPr>
              <a:t> of the </a:t>
            </a:r>
            <a:r>
              <a:rPr lang="en-US" altLang="en-US" b="1">
                <a:sym typeface="+mn-ea"/>
              </a:rPr>
              <a:t>cr0 </a:t>
            </a:r>
            <a:r>
              <a:rPr lang="en-US" altLang="en-US">
                <a:sym typeface="+mn-ea"/>
              </a:rPr>
              <a:t>register. When </a:t>
            </a:r>
            <a:r>
              <a:rPr lang="en-US" altLang="en-US" b="1">
                <a:sym typeface="+mn-ea"/>
              </a:rPr>
              <a:t>PG = 0</a:t>
            </a:r>
            <a:r>
              <a:rPr lang="en-US" altLang="en-US">
                <a:sym typeface="+mn-ea"/>
              </a:rPr>
              <a:t>, linear addresses are interpreted as physical addresses.</a:t>
            </a:r>
            <a:endParaRPr lang="en-US" altLang="en-US"/>
          </a:p>
          <a:p>
            <a:pPr marL="0" indent="0" algn="just">
              <a:buNone/>
            </a:pPr>
            <a:endParaRPr lang="en-US" altLang="en-US"/>
          </a:p>
          <a:p>
            <a:pPr algn="just"/>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4"/>
          <p:cNvPicPr>
            <a:picLocks noChangeAspect="1"/>
          </p:cNvPicPr>
          <p:nvPr>
            <p:ph idx="1"/>
          </p:nvPr>
        </p:nvPicPr>
        <p:blipFill>
          <a:blip r:embed="rId1"/>
          <a:srcRect l="48753" t="23602" r="5791" b="13172"/>
          <a:stretch>
            <a:fillRect/>
          </a:stretch>
        </p:blipFill>
        <p:spPr>
          <a:xfrm>
            <a:off x="405765" y="427355"/>
            <a:ext cx="10963910" cy="616458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3"/>
          <p:cNvPicPr>
            <a:picLocks noChangeAspect="1"/>
          </p:cNvPicPr>
          <p:nvPr>
            <p:ph idx="1"/>
          </p:nvPr>
        </p:nvPicPr>
        <p:blipFill>
          <a:blip r:embed="rId1"/>
          <a:srcRect l="22784" t="21386" r="27778" b="9592"/>
          <a:stretch>
            <a:fillRect/>
          </a:stretch>
        </p:blipFill>
        <p:spPr>
          <a:xfrm>
            <a:off x="373380" y="229235"/>
            <a:ext cx="11769725" cy="661797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47700" y="1270"/>
            <a:ext cx="10515600" cy="809625"/>
          </a:xfrm>
        </p:spPr>
        <p:txBody>
          <a:bodyPr/>
          <a:p>
            <a:r>
              <a:rPr lang="en-US" altLang="en-US" sz="3200"/>
              <a:t>Regular Paging</a:t>
            </a:r>
            <a:endParaRPr lang="en-US" altLang="en-US" sz="3200"/>
          </a:p>
        </p:txBody>
      </p:sp>
      <p:sp>
        <p:nvSpPr>
          <p:cNvPr id="5" name="Content Placeholder 4"/>
          <p:cNvSpPr>
            <a:spLocks noGrp="1"/>
          </p:cNvSpPr>
          <p:nvPr>
            <p:ph idx="1"/>
          </p:nvPr>
        </p:nvSpPr>
        <p:spPr>
          <a:xfrm>
            <a:off x="647700" y="672465"/>
            <a:ext cx="10515600" cy="6038215"/>
          </a:xfrm>
        </p:spPr>
        <p:txBody>
          <a:bodyPr>
            <a:noAutofit/>
          </a:bodyPr>
          <a:p>
            <a:pPr algn="just"/>
            <a:r>
              <a:rPr lang="en-US" sz="2200"/>
              <a:t>Starting with the i80386, the paging unit of Intel processors handles 4 KB pages. The 32 bits of a linear address are divided into three fields: </a:t>
            </a:r>
            <a:endParaRPr lang="en-US" sz="2200"/>
          </a:p>
          <a:p>
            <a:pPr lvl="1" algn="just"/>
            <a:r>
              <a:rPr lang="en-US" sz="2200"/>
              <a:t>Directory  </a:t>
            </a:r>
            <a:r>
              <a:rPr lang="en-US" altLang="en-US" sz="2200"/>
              <a:t>- </a:t>
            </a:r>
            <a:r>
              <a:rPr lang="en-US" sz="2200"/>
              <a:t>The most significant 10 bits </a:t>
            </a:r>
            <a:endParaRPr lang="en-US" sz="2200"/>
          </a:p>
          <a:p>
            <a:pPr lvl="1" algn="just"/>
            <a:r>
              <a:rPr lang="en-US" sz="2200"/>
              <a:t>Table  </a:t>
            </a:r>
            <a:r>
              <a:rPr lang="en-US" altLang="en-US" sz="2200"/>
              <a:t>- </a:t>
            </a:r>
            <a:r>
              <a:rPr lang="en-US" sz="2200"/>
              <a:t>The intermediate 10 bits </a:t>
            </a:r>
            <a:endParaRPr lang="en-US" sz="2200"/>
          </a:p>
          <a:p>
            <a:pPr lvl="1" algn="just"/>
            <a:r>
              <a:rPr lang="en-US" sz="2200"/>
              <a:t>Offset </a:t>
            </a:r>
            <a:r>
              <a:rPr lang="en-US" altLang="en-US" sz="2200"/>
              <a:t>- </a:t>
            </a:r>
            <a:r>
              <a:rPr lang="en-US" sz="2200"/>
              <a:t>The least significant 12 bits </a:t>
            </a:r>
            <a:endParaRPr lang="en-US" sz="2200"/>
          </a:p>
          <a:p>
            <a:pPr algn="just"/>
            <a:r>
              <a:rPr lang="en-US" sz="2200"/>
              <a:t>The translation of linear addresses is accomplished in two steps, each based on a type of translation table. The first translation table is called PageDirectory and the second is called Page Table. </a:t>
            </a:r>
            <a:endParaRPr lang="en-US" sz="2200"/>
          </a:p>
          <a:p>
            <a:pPr algn="just"/>
            <a:r>
              <a:rPr lang="en-US" sz="2200"/>
              <a:t>The physical address of the Page Directory in use is stored in the cr3 processor register. </a:t>
            </a:r>
            <a:endParaRPr lang="en-US" sz="2200"/>
          </a:p>
          <a:p>
            <a:pPr algn="just"/>
            <a:r>
              <a:rPr lang="en-US" sz="2200"/>
              <a:t>The Directory field within the linear address determines the entry in the Page Directory that points to the proper Page Table. </a:t>
            </a:r>
            <a:endParaRPr lang="en-US" sz="2200"/>
          </a:p>
          <a:p>
            <a:pPr algn="just"/>
            <a:r>
              <a:rPr lang="en-US" sz="2200"/>
              <a:t>The address's Table field, in turn, determines the entry in the Page Table that contains the physical address of the page frame containing the page. </a:t>
            </a:r>
            <a:endParaRPr lang="en-US" sz="2200"/>
          </a:p>
          <a:p>
            <a:pPr algn="just"/>
            <a:r>
              <a:rPr lang="en-US" sz="2200"/>
              <a:t>The Offset field determines the relative position within the page frame. Since it is 12 bits long, each page consists of 4096 bytes of data. </a:t>
            </a:r>
            <a:endParaRPr lang="en-US" sz="2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3"/>
          <p:cNvPicPr>
            <a:picLocks noChangeAspect="1"/>
          </p:cNvPicPr>
          <p:nvPr>
            <p:ph idx="1"/>
          </p:nvPr>
        </p:nvPicPr>
        <p:blipFill>
          <a:blip r:embed="rId1"/>
          <a:srcRect l="44980" t="36933" r="16093" b="16590"/>
          <a:stretch>
            <a:fillRect/>
          </a:stretch>
        </p:blipFill>
        <p:spPr>
          <a:xfrm>
            <a:off x="730250" y="358140"/>
            <a:ext cx="10872470" cy="611314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52705"/>
            <a:ext cx="10515600" cy="6744335"/>
          </a:xfrm>
        </p:spPr>
        <p:txBody>
          <a:bodyPr>
            <a:noAutofit/>
          </a:bodyPr>
          <a:p>
            <a:r>
              <a:rPr lang="en-US" sz="2200"/>
              <a:t>Both the Directory and the Table fields are 10 bits long, so Page Directories and Page Tables can include up to 1024 entries. It follows that a Page Directory can address up to 1024 x 1024 x 4096=232 memory cells</a:t>
            </a:r>
            <a:r>
              <a:rPr lang="en-US" altLang="en-US" sz="2200"/>
              <a:t>.</a:t>
            </a:r>
            <a:endParaRPr lang="en-US" altLang="en-US" sz="2200"/>
          </a:p>
          <a:p>
            <a:r>
              <a:rPr lang="en-US" altLang="en-US" sz="2200"/>
              <a:t>The entries of Page Directories and Page Tables have the same structure. Each entry includes the following fields: </a:t>
            </a:r>
            <a:endParaRPr lang="en-US" altLang="en-US" sz="2200"/>
          </a:p>
          <a:p>
            <a:pPr lvl="1"/>
            <a:r>
              <a:rPr lang="en-US" altLang="en-US" sz="2200"/>
              <a:t>Present Flag - If it is set, the referred page (or Page Table) is contained in main memory; if the flag is 0, the page is not contained in main memory and the remaining entry bits may be used by the operating system for its own purposes.</a:t>
            </a:r>
            <a:endParaRPr lang="en-US" altLang="en-US" sz="2200"/>
          </a:p>
          <a:p>
            <a:pPr lvl="1"/>
            <a:r>
              <a:rPr lang="en-US" altLang="en-US" sz="2200"/>
              <a:t>Field containing the 20 most significant bits of a page frame physical address  - Since each page frame has a 4 KB capacity, its physical address must be a multiple of 4096, so the 12 least significant bits of the physical address are always equal to 0. If the field refers to a Page Directory, the page frame contains a Page Table; if it refers to a Page Table, the page frame contains a page of data. </a:t>
            </a:r>
            <a:endParaRPr lang="en-US" altLang="en-US" sz="2200"/>
          </a:p>
          <a:p>
            <a:pPr lvl="1"/>
            <a:r>
              <a:rPr lang="en-US" altLang="en-US" sz="2200"/>
              <a:t>Accessed flag - Is set each time the paging unit addresses the corresponding page frame. This flag may be used by the operating system when selecting pages to be swapped out. The paging unit never resets this flag; this must be done by the operating system.</a:t>
            </a:r>
            <a:endParaRPr lang="en-US" altLang="en-US" sz="2200"/>
          </a:p>
          <a:p>
            <a:pPr marL="457200" lvl="1" indent="0">
              <a:buNone/>
            </a:pPr>
            <a:endParaRPr lang="en-US" altLang="en-US" sz="2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137795"/>
            <a:ext cx="10515600" cy="6555740"/>
          </a:xfrm>
        </p:spPr>
        <p:txBody>
          <a:bodyPr/>
          <a:p>
            <a:pPr algn="just"/>
            <a:r>
              <a:rPr lang="en-US" sz="2400"/>
              <a:t>Dirty flag </a:t>
            </a:r>
            <a:r>
              <a:rPr lang="en-US" altLang="en-US" sz="2400"/>
              <a:t>- </a:t>
            </a:r>
            <a:r>
              <a:rPr lang="en-US" sz="2400"/>
              <a:t>Applies only to the Page Table entries. It is set each time a write operation is performed on the page frame. As in the previous case, this flag may be used by the operating system when selecting pages to be swapped out. The paging unit never resets this flag; this must be done by the operating system. </a:t>
            </a:r>
            <a:endParaRPr lang="en-US" sz="2400"/>
          </a:p>
          <a:p>
            <a:pPr algn="just"/>
            <a:r>
              <a:rPr lang="en-US" sz="2400"/>
              <a:t>Read/Write flag </a:t>
            </a:r>
            <a:r>
              <a:rPr lang="en-US" altLang="en-US" sz="2400"/>
              <a:t>- </a:t>
            </a:r>
            <a:r>
              <a:rPr lang="en-US" sz="2400"/>
              <a:t>Contains the access right (Read/Write or Read) of the page or of the Page TableRead/Write flag</a:t>
            </a:r>
            <a:r>
              <a:rPr lang="en-US" altLang="en-US" sz="2400"/>
              <a:t>.</a:t>
            </a:r>
            <a:endParaRPr lang="en-US" sz="2400"/>
          </a:p>
          <a:p>
            <a:pPr algn="just"/>
            <a:r>
              <a:rPr lang="en-US" sz="2400"/>
              <a:t>User/Supervisor flag </a:t>
            </a:r>
            <a:r>
              <a:rPr lang="en-US" altLang="en-US" sz="2400"/>
              <a:t>- </a:t>
            </a:r>
            <a:r>
              <a:rPr lang="en-US" sz="2400"/>
              <a:t>Contains the privilege level required to access the page or Page Table</a:t>
            </a:r>
            <a:r>
              <a:rPr lang="en-US" altLang="en-US" sz="2400"/>
              <a:t>.</a:t>
            </a:r>
            <a:endParaRPr lang="en-US" altLang="en-US" sz="2400"/>
          </a:p>
          <a:p>
            <a:pPr algn="just"/>
            <a:r>
              <a:rPr lang="en-US" altLang="en-US" sz="2400"/>
              <a:t>Two flags called PCD and PWT- Control the way the page or Page Table is handled by the hardware cache.</a:t>
            </a:r>
            <a:endParaRPr lang="en-US" altLang="en-US" sz="2400"/>
          </a:p>
          <a:p>
            <a:pPr algn="just"/>
            <a:r>
              <a:rPr lang="en-US" altLang="en-US" sz="2400"/>
              <a:t>Page Size flag - Applies only to Page Directory entries. If it is set, the entry refers to a 4 MB long page frame.</a:t>
            </a:r>
            <a:endParaRPr lang="en-US" altLang="en-US" sz="2400"/>
          </a:p>
          <a:p>
            <a:pPr algn="just"/>
            <a:r>
              <a:rPr lang="en-US" altLang="en-US" sz="2400"/>
              <a:t>If the entry of a Page Table or Page Directory needed to perform an address translation has the Present flag cleared, the paging unit stores the linear address in the cr2 processor register and generates the exception 14, that is, the "Page fault" exception. </a:t>
            </a:r>
            <a:endParaRPr lang="en-US" altLang="en-US"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3"/>
          <p:cNvPicPr>
            <a:picLocks noChangeAspect="1"/>
          </p:cNvPicPr>
          <p:nvPr>
            <p:ph idx="1"/>
          </p:nvPr>
        </p:nvPicPr>
        <p:blipFill>
          <a:blip r:embed="rId1"/>
          <a:srcRect l="26920" t="18956" r="5225" b="8468"/>
          <a:stretch>
            <a:fillRect/>
          </a:stretch>
        </p:blipFill>
        <p:spPr>
          <a:xfrm>
            <a:off x="290830" y="344805"/>
            <a:ext cx="11555730" cy="649732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0"/>
            <a:ext cx="10515600" cy="723265"/>
          </a:xfrm>
        </p:spPr>
        <p:txBody>
          <a:bodyPr/>
          <a:p>
            <a:r>
              <a:rPr lang="en-US" altLang="en-US" sz="3200"/>
              <a:t>Extended Paging</a:t>
            </a:r>
            <a:endParaRPr lang="en-US" altLang="en-US" sz="3200"/>
          </a:p>
        </p:txBody>
      </p:sp>
      <p:sp>
        <p:nvSpPr>
          <p:cNvPr id="3" name="Content Placeholder 2"/>
          <p:cNvSpPr>
            <a:spLocks noGrp="1"/>
          </p:cNvSpPr>
          <p:nvPr>
            <p:ph idx="1"/>
          </p:nvPr>
        </p:nvSpPr>
        <p:spPr>
          <a:xfrm>
            <a:off x="647700" y="827405"/>
            <a:ext cx="10515600" cy="5831840"/>
          </a:xfrm>
        </p:spPr>
        <p:txBody>
          <a:bodyPr/>
          <a:p>
            <a:pPr algn="just"/>
            <a:r>
              <a:rPr lang="en-US"/>
              <a:t>Starting with the Pentium model, Intel 80x86 microprocessors introduce extended paging , which allows page frames to be either 4 KB or 4 MB in size</a:t>
            </a:r>
            <a:r>
              <a:rPr lang="en-US" altLang="en-US"/>
              <a:t>.</a:t>
            </a:r>
            <a:endParaRPr lang="en-US" altLang="en-US"/>
          </a:p>
          <a:p>
            <a:pPr marL="0" indent="0" algn="just">
              <a:buNone/>
            </a:pPr>
            <a:endParaRPr lang="en-US" altLang="en-US"/>
          </a:p>
          <a:p>
            <a:pPr algn="just"/>
            <a:endParaRPr lang="en-US" altLang="en-US"/>
          </a:p>
        </p:txBody>
      </p:sp>
      <p:pic>
        <p:nvPicPr>
          <p:cNvPr id="5" name="Picture 4"/>
          <p:cNvPicPr>
            <a:picLocks noChangeAspect="1"/>
          </p:cNvPicPr>
          <p:nvPr/>
        </p:nvPicPr>
        <p:blipFill>
          <a:blip r:embed="rId1"/>
          <a:srcRect l="50503" t="42682" r="19283" b="16085"/>
          <a:stretch>
            <a:fillRect/>
          </a:stretch>
        </p:blipFill>
        <p:spPr>
          <a:xfrm>
            <a:off x="2435225" y="1572895"/>
            <a:ext cx="6428740" cy="49326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558800"/>
            <a:ext cx="10515600" cy="5618480"/>
          </a:xfrm>
        </p:spPr>
        <p:txBody>
          <a:bodyPr/>
          <a:p>
            <a:pPr algn="just"/>
            <a:r>
              <a:rPr lang="en-US"/>
              <a:t>The main ingredient of a virtual memory subsystem is the notion of virtual address space. </a:t>
            </a:r>
            <a:endParaRPr lang="en-US"/>
          </a:p>
          <a:p>
            <a:pPr algn="just"/>
            <a:r>
              <a:rPr lang="en-US"/>
              <a:t>The set of memory references that a process can use is different from physical memory addresses. </a:t>
            </a:r>
            <a:endParaRPr lang="en-US"/>
          </a:p>
          <a:p>
            <a:pPr algn="just"/>
            <a:r>
              <a:rPr lang="en-US"/>
              <a:t>When a process uses a virtual address, the kernel and the MMU cooperate to locate the actual physical location of the requested memory item.</a:t>
            </a:r>
            <a:endParaRPr lang="en-US"/>
          </a:p>
          <a:p>
            <a:pPr algn="just"/>
            <a:r>
              <a:rPr lang="en-US"/>
              <a:t>Today's CPUs include hardware circuits that automatically translate the virtual addresses into physical ones.</a:t>
            </a:r>
            <a:endParaRPr lang="en-US"/>
          </a:p>
          <a:p>
            <a:pPr algn="just"/>
            <a:r>
              <a:rPr lang="en-US"/>
              <a:t> </a:t>
            </a:r>
            <a:r>
              <a:rPr lang="en-US" altLang="en-US"/>
              <a:t>T</a:t>
            </a:r>
            <a:r>
              <a:rPr lang="en-US"/>
              <a:t>he available RAM is partitioned into page frames 4 or 8 KB in length, and a set of page tables is introduced to specify the correspondence between virtual and physical addresses.</a:t>
            </a:r>
            <a:endParaRPr lang="en-US"/>
          </a:p>
          <a:p>
            <a:pPr algn="just"/>
            <a:r>
              <a:rPr lang="en-US"/>
              <a:t>These circuits make memory allocation simpler, since a request for a block of contiguous virtual addresses can be satisfied by allocating a group of page frames having noncontiguous physical addresses. </a:t>
            </a:r>
            <a:endParaRPr lang="en-US"/>
          </a:p>
          <a:p>
            <a:pPr algn="just"/>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187960"/>
            <a:ext cx="10515600" cy="6637020"/>
          </a:xfrm>
        </p:spPr>
        <p:txBody>
          <a:bodyPr>
            <a:noAutofit/>
          </a:bodyPr>
          <a:p>
            <a:pPr algn="just"/>
            <a:r>
              <a:rPr lang="en-US" sz="2250"/>
              <a:t> </a:t>
            </a:r>
            <a:r>
              <a:rPr lang="en-US" altLang="en-US" sz="2250"/>
              <a:t>E</a:t>
            </a:r>
            <a:r>
              <a:rPr lang="en-US" sz="2250"/>
              <a:t>xtended paging is enabled by setting the Page Size flag of a Page Directory entry. </a:t>
            </a:r>
            <a:endParaRPr lang="en-US" sz="2250"/>
          </a:p>
          <a:p>
            <a:pPr algn="just"/>
            <a:r>
              <a:rPr lang="en-US" sz="2250"/>
              <a:t>In this case, the paging unit divides the 32 bits of a linear address into two fields: </a:t>
            </a:r>
            <a:endParaRPr lang="en-US" sz="2250"/>
          </a:p>
          <a:p>
            <a:pPr lvl="1" algn="just"/>
            <a:r>
              <a:rPr lang="en-US" sz="2250"/>
              <a:t>Directory </a:t>
            </a:r>
            <a:r>
              <a:rPr lang="en-US" altLang="en-US" sz="2250"/>
              <a:t>- </a:t>
            </a:r>
            <a:r>
              <a:rPr lang="en-US" sz="2250"/>
              <a:t>The most significant 10 bits </a:t>
            </a:r>
            <a:endParaRPr lang="en-US" sz="2250"/>
          </a:p>
          <a:p>
            <a:pPr lvl="1" algn="just"/>
            <a:r>
              <a:rPr lang="en-US" sz="2250"/>
              <a:t>Offset </a:t>
            </a:r>
            <a:r>
              <a:rPr lang="en-US" altLang="en-US" sz="2250"/>
              <a:t>- </a:t>
            </a:r>
            <a:r>
              <a:rPr lang="en-US" sz="2250"/>
              <a:t>The remaining 22 bits </a:t>
            </a:r>
            <a:endParaRPr lang="en-US" sz="2250"/>
          </a:p>
          <a:p>
            <a:pPr algn="just"/>
            <a:r>
              <a:rPr lang="en-US" sz="2250"/>
              <a:t>Page Directory entries for extended paging are the same as for normal paging, except that: </a:t>
            </a:r>
            <a:endParaRPr lang="en-US" sz="2250"/>
          </a:p>
          <a:p>
            <a:pPr lvl="1" algn="just"/>
            <a:r>
              <a:rPr lang="en-US" sz="2250"/>
              <a:t>The Page Size flag must be set. </a:t>
            </a:r>
            <a:endParaRPr lang="en-US" sz="2250"/>
          </a:p>
          <a:p>
            <a:pPr lvl="1" algn="just"/>
            <a:r>
              <a:rPr lang="en-US" sz="2250"/>
              <a:t>Only the first 10 most significant bits of the 20-bit physical address field are significant. This is because each physical address is aligned on a 4 MB boundary, so the 22 least significant bits of the address are 0. </a:t>
            </a:r>
            <a:endParaRPr lang="en-US" sz="2250"/>
          </a:p>
          <a:p>
            <a:pPr lvl="0" algn="just"/>
            <a:r>
              <a:rPr lang="en-US" sz="2250"/>
              <a:t>Extended paging coexists with regular paging; it is enabled by setting the PSE flag of the cr4 processor register. </a:t>
            </a:r>
            <a:endParaRPr lang="en-US" sz="2250"/>
          </a:p>
          <a:p>
            <a:pPr lvl="0" algn="just"/>
            <a:r>
              <a:rPr lang="en-US" sz="2250"/>
              <a:t>Extended paging is used to translate large intervals of contiguous linear addresses into corresponding physical ones; in these cases, the kernel can do without intermediate Page Tables and thus save memory. </a:t>
            </a:r>
            <a:endParaRPr lang="en-US" sz="225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7620"/>
            <a:ext cx="10515600" cy="824230"/>
          </a:xfrm>
        </p:spPr>
        <p:txBody>
          <a:bodyPr/>
          <a:p>
            <a:r>
              <a:rPr lang="en-US" altLang="en-US" sz="3200"/>
              <a:t>Hardware Protection Scheme</a:t>
            </a:r>
            <a:endParaRPr lang="en-US" altLang="en-US" sz="3200"/>
          </a:p>
        </p:txBody>
      </p:sp>
      <p:sp>
        <p:nvSpPr>
          <p:cNvPr id="3" name="Content Placeholder 2"/>
          <p:cNvSpPr>
            <a:spLocks noGrp="1"/>
          </p:cNvSpPr>
          <p:nvPr>
            <p:ph idx="1"/>
          </p:nvPr>
        </p:nvSpPr>
        <p:spPr>
          <a:xfrm>
            <a:off x="647700" y="927735"/>
            <a:ext cx="10515600" cy="5249545"/>
          </a:xfrm>
        </p:spPr>
        <p:txBody>
          <a:bodyPr/>
          <a:p>
            <a:pPr algn="just"/>
            <a:r>
              <a:rPr lang="en-US"/>
              <a:t>The paging unit uses a different protection scheme from the segmentation unit.</a:t>
            </a:r>
            <a:endParaRPr lang="en-US"/>
          </a:p>
          <a:p>
            <a:pPr algn="just"/>
            <a:r>
              <a:rPr lang="en-US" altLang="en-US"/>
              <a:t>Here, </a:t>
            </a:r>
            <a:r>
              <a:rPr lang="en-US"/>
              <a:t>only two privilege levels are associated with pages and Page Tables, because privileges are controlled by the User/Supervisor flag</a:t>
            </a:r>
            <a:r>
              <a:rPr lang="en-US" altLang="en-US"/>
              <a:t>.</a:t>
            </a:r>
            <a:endParaRPr lang="en-US" altLang="en-US"/>
          </a:p>
          <a:p>
            <a:pPr algn="just"/>
            <a:r>
              <a:rPr lang="en-US"/>
              <a:t>When this flag is 0, the page can be addressed only when the CPL is less than 3</a:t>
            </a:r>
            <a:r>
              <a:rPr lang="en-US" altLang="en-US"/>
              <a:t>.</a:t>
            </a:r>
            <a:endParaRPr lang="en-US" altLang="en-US"/>
          </a:p>
          <a:p>
            <a:pPr algn="just"/>
            <a:r>
              <a:rPr lang="en-US"/>
              <a:t> When the flag is 1, the page can always be addressed</a:t>
            </a:r>
            <a:r>
              <a:rPr lang="en-US" altLang="en-US"/>
              <a:t>.</a:t>
            </a:r>
            <a:endParaRPr lang="en-US" altLang="en-US"/>
          </a:p>
          <a:p>
            <a:pPr algn="just"/>
            <a:r>
              <a:rPr lang="en-US" altLang="en-US"/>
              <a:t>Also here,  only two types of access rights (Read, Write) are associated with pages. </a:t>
            </a:r>
            <a:endParaRPr lang="en-US" altLang="en-US"/>
          </a:p>
          <a:p>
            <a:pPr algn="just"/>
            <a:r>
              <a:rPr lang="en-US" altLang="en-US"/>
              <a:t>If the </a:t>
            </a:r>
            <a:r>
              <a:rPr lang="en-US"/>
              <a:t>Read/Write flag of a Page Directory or Page Table entry is equal to 0, the corresponding Page Table or page can only be read; otherwise it can be read and written.  </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0320"/>
            <a:ext cx="10515600" cy="595630"/>
          </a:xfrm>
        </p:spPr>
        <p:txBody>
          <a:bodyPr>
            <a:normAutofit/>
          </a:bodyPr>
          <a:p>
            <a:r>
              <a:rPr lang="" altLang="en-US" sz="3200"/>
              <a:t>Three Level Paging</a:t>
            </a:r>
            <a:endParaRPr lang="" altLang="en-US" sz="3200"/>
          </a:p>
        </p:txBody>
      </p:sp>
      <p:sp>
        <p:nvSpPr>
          <p:cNvPr id="3" name="Content Placeholder 2"/>
          <p:cNvSpPr>
            <a:spLocks noGrp="1"/>
          </p:cNvSpPr>
          <p:nvPr>
            <p:ph idx="1"/>
          </p:nvPr>
        </p:nvSpPr>
        <p:spPr>
          <a:xfrm>
            <a:off x="647700" y="692785"/>
            <a:ext cx="10515600" cy="5857240"/>
          </a:xfrm>
        </p:spPr>
        <p:txBody>
          <a:bodyPr>
            <a:normAutofit lnSpcReduction="20000"/>
          </a:bodyPr>
          <a:p>
            <a:pPr algn="just"/>
            <a:r>
              <a:rPr lang="" altLang="en-US"/>
              <a:t>Two-level paging is used by 32-bit microprocessors. Several microprocessors have  adopted a 64-bit architecture. </a:t>
            </a:r>
            <a:endParaRPr lang="" altLang="en-US"/>
          </a:p>
          <a:p>
            <a:pPr algn="just"/>
            <a:r>
              <a:rPr lang="" altLang="en-US"/>
              <a:t> Let's choose 16 KB for the page size. Since 1 KB covers a range of 210 addresses, 16 KB covers 214 addresses, so the Offset field would be 14 bits. This leaves 50 bits of the linear address to be distributed between the Table  and the Directory fields. If we now decide to reserve 25 bits for each of these two fields, this means that both the Page Directory and the Page Tables of a process would include 225 entries, that is, more than 32 million entries. </a:t>
            </a:r>
            <a:endParaRPr lang="" altLang="en-US"/>
          </a:p>
          <a:p>
            <a:pPr algn="just"/>
            <a:r>
              <a:rPr lang="" altLang="en-US"/>
              <a:t>Solution:-</a:t>
            </a:r>
            <a:endParaRPr lang="" altLang="en-US"/>
          </a:p>
          <a:p>
            <a:pPr algn="just"/>
            <a:r>
              <a:rPr lang="" altLang="en-US"/>
              <a:t>Page frames are 8 KB long, so the Offset field is 13 bits long. </a:t>
            </a:r>
            <a:endParaRPr lang="" altLang="en-US"/>
          </a:p>
          <a:p>
            <a:pPr algn="just"/>
            <a:r>
              <a:rPr lang="" altLang="en-US"/>
              <a:t>Only the least significant 43 bits of an address are used. (The most significant 21 bits are always set 0.) </a:t>
            </a:r>
            <a:endParaRPr lang="" altLang="en-US"/>
          </a:p>
          <a:p>
            <a:pPr algn="just"/>
            <a:r>
              <a:rPr lang="" altLang="en-US"/>
              <a:t>Three levels of page tables are introduced so that the remaining 30 bits of the address can be split into three 10-bit fields (see Figure 2-9 later in this chapter). So the Page Tables include 210 = 1024 entries as in the two-level paging schema examined previously.</a:t>
            </a:r>
            <a:endParaRPr lang=""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0955"/>
            <a:ext cx="10515600" cy="602615"/>
          </a:xfrm>
        </p:spPr>
        <p:txBody>
          <a:bodyPr/>
          <a:p>
            <a:r>
              <a:rPr lang="" altLang="en-US" sz="3200"/>
              <a:t>Paging in Linux</a:t>
            </a:r>
            <a:endParaRPr lang="" altLang="en-US" sz="3200"/>
          </a:p>
        </p:txBody>
      </p:sp>
      <p:sp>
        <p:nvSpPr>
          <p:cNvPr id="3" name="Content Placeholder 2"/>
          <p:cNvSpPr>
            <a:spLocks noGrp="1"/>
          </p:cNvSpPr>
          <p:nvPr>
            <p:ph idx="1"/>
          </p:nvPr>
        </p:nvSpPr>
        <p:spPr>
          <a:xfrm>
            <a:off x="647700" y="691515"/>
            <a:ext cx="10515600" cy="6077585"/>
          </a:xfrm>
        </p:spPr>
        <p:txBody>
          <a:bodyPr/>
          <a:p>
            <a:pPr algn="just"/>
            <a:r>
              <a:rPr lang="en-US"/>
              <a:t> Linux adopted a three-level paging model so paging is feasible on 64-bit architectures.</a:t>
            </a:r>
            <a:endParaRPr lang="en-US"/>
          </a:p>
          <a:p>
            <a:pPr algn="just"/>
            <a:r>
              <a:rPr lang="" altLang="en-US"/>
              <a:t>There are</a:t>
            </a:r>
            <a:r>
              <a:rPr lang="en-US"/>
              <a:t> three types of paging tables: </a:t>
            </a:r>
            <a:endParaRPr lang="en-US"/>
          </a:p>
          <a:p>
            <a:pPr lvl="1" algn="just"/>
            <a:r>
              <a:rPr lang="en-US"/>
              <a:t>Page Global Directory </a:t>
            </a:r>
            <a:endParaRPr lang="en-US"/>
          </a:p>
          <a:p>
            <a:pPr lvl="1" algn="just"/>
            <a:r>
              <a:rPr lang="en-US"/>
              <a:t>Page Middle Directory </a:t>
            </a:r>
            <a:endParaRPr lang="en-US"/>
          </a:p>
          <a:p>
            <a:pPr lvl="1" algn="just"/>
            <a:r>
              <a:rPr lang="en-US"/>
              <a:t>Page Table </a:t>
            </a:r>
            <a:endParaRPr lang="en-US"/>
          </a:p>
          <a:p>
            <a:pPr algn="just"/>
            <a:r>
              <a:rPr lang="en-US"/>
              <a:t>The Page Global Directory includes the addresses of several Page Middle Directories, which in turn include the addresses of several Page Tables. Each Page Table entry points to a page frame. The linear address is thus split into four parts.</a:t>
            </a:r>
            <a:endParaRPr lang="en-US"/>
          </a:p>
          <a:p>
            <a:pPr algn="just"/>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3"/>
          <p:cNvPicPr>
            <a:picLocks noChangeAspect="1"/>
          </p:cNvPicPr>
          <p:nvPr>
            <p:ph idx="1"/>
          </p:nvPr>
        </p:nvPicPr>
        <p:blipFill>
          <a:blip r:embed="rId1"/>
          <a:srcRect l="43738" t="21855" r="12505" b="35792"/>
          <a:stretch>
            <a:fillRect/>
          </a:stretch>
        </p:blipFill>
        <p:spPr>
          <a:xfrm>
            <a:off x="762635" y="394970"/>
            <a:ext cx="10869295" cy="611124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279400"/>
            <a:ext cx="10515600" cy="5897880"/>
          </a:xfrm>
        </p:spPr>
        <p:txBody>
          <a:bodyPr/>
          <a:p>
            <a:r>
              <a:rPr lang="en-US" sz="2200"/>
              <a:t>Linux handling of processes relies heavily on paging. In fact, the automatic translation of linear addresses into physical ones makes the following design objectives feasible: </a:t>
            </a:r>
            <a:endParaRPr lang="en-US" sz="2200"/>
          </a:p>
          <a:p>
            <a:pPr lvl="1"/>
            <a:r>
              <a:rPr lang="en-US" sz="2200"/>
              <a:t>Assign a different physical address space to each process, thus ensuring an efficient protection against addressing errors. </a:t>
            </a:r>
            <a:endParaRPr lang="en-US" sz="2200"/>
          </a:p>
          <a:p>
            <a:pPr lvl="1"/>
            <a:r>
              <a:rPr lang="en-US" sz="2200"/>
              <a:t>Distinguish pages, that is, groups of data, from page frames, that is, physical addresses in main memory. This allows the same page to be stored in a page frame, then saved to disk, and later reloaded in a different page frame. This is the basic ingredient of the virtual memory mechanism</a:t>
            </a:r>
            <a:r>
              <a:rPr lang="" altLang="en-US" sz="2200"/>
              <a:t>.</a:t>
            </a:r>
            <a:endParaRPr lang="" altLang="en-US" sz="22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11430"/>
            <a:ext cx="10515600" cy="750570"/>
          </a:xfrm>
        </p:spPr>
        <p:txBody>
          <a:bodyPr/>
          <a:p>
            <a:r>
              <a:rPr lang="" altLang="en-US" sz="3200"/>
              <a:t>The Linear Address field</a:t>
            </a:r>
            <a:endParaRPr lang="" altLang="en-US" sz="3200"/>
          </a:p>
        </p:txBody>
      </p:sp>
      <p:sp>
        <p:nvSpPr>
          <p:cNvPr id="3" name="Content Placeholder 2"/>
          <p:cNvSpPr>
            <a:spLocks noGrp="1"/>
          </p:cNvSpPr>
          <p:nvPr>
            <p:ph idx="1"/>
          </p:nvPr>
        </p:nvSpPr>
        <p:spPr>
          <a:xfrm>
            <a:off x="647700" y="761365"/>
            <a:ext cx="10515600" cy="5909310"/>
          </a:xfrm>
        </p:spPr>
        <p:txBody>
          <a:bodyPr>
            <a:noAutofit/>
          </a:bodyPr>
          <a:p>
            <a:pPr algn="just"/>
            <a:r>
              <a:rPr lang="en-US" sz="2200"/>
              <a:t>The following macros simplify page table handling: </a:t>
            </a:r>
            <a:endParaRPr lang="en-US" sz="2200"/>
          </a:p>
          <a:p>
            <a:pPr algn="just"/>
            <a:r>
              <a:rPr lang="en-US" sz="2200"/>
              <a:t>PAGE_SHIFT </a:t>
            </a:r>
            <a:r>
              <a:rPr lang="" altLang="en-US" sz="2200"/>
              <a:t>- </a:t>
            </a:r>
            <a:r>
              <a:rPr lang="en-US" sz="2200"/>
              <a:t>Specifies the length in bits of the Offset field; when applied to Pentium processors it yields the value 12. Since all the addresses in a page must fit in the Offset field, the size of a page on Intel 80x86 systems is 212 or the familiar 4096 bytes; the PAGE_SHIFT of 12 can thus be considered the logarithm base 2 of the total page size. This macro is used by PAGE_SIZE to return the size of the page. Finally, the PAGE_MASK macro is defined as the value 0xfffff000; it is used to mask all the bits of the Offset field. </a:t>
            </a:r>
            <a:endParaRPr lang="en-US" sz="2200"/>
          </a:p>
          <a:p>
            <a:pPr algn="just"/>
            <a:r>
              <a:rPr lang="en-US" sz="2200"/>
              <a:t>PMD_SHIFT</a:t>
            </a:r>
            <a:endParaRPr lang="en-US" sz="2200"/>
          </a:p>
          <a:p>
            <a:pPr algn="just"/>
            <a:r>
              <a:rPr lang="en-US" sz="2200"/>
              <a:t>Determines the number of bits in an address that are mapped by the second-level page table. It yields the value 22 (12 from Offset plus 10 from Table). The PMD_SIZE macro computes the size of the area mapped by a single entry of the Page Middle Directory, that is, of a Page Table. Thus, PMD_SIZE yields 222 or 4 MB. The PMD_MASK macro yields the value 0xffc00000; it is used to mask all the bits of the Offset and Table fields. </a:t>
            </a:r>
            <a:endParaRPr lang="en-US" sz="22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427355"/>
            <a:ext cx="10515600" cy="5749925"/>
          </a:xfrm>
        </p:spPr>
        <p:txBody>
          <a:bodyPr/>
          <a:p>
            <a:pPr algn="just"/>
            <a:r>
              <a:rPr lang="en-US" sz="2500"/>
              <a:t>PGDIR_SHIFT </a:t>
            </a:r>
            <a:r>
              <a:rPr lang="" altLang="en-US" sz="2500"/>
              <a:t>- </a:t>
            </a:r>
            <a:r>
              <a:rPr lang="en-US" sz="2500"/>
              <a:t>Determines the logarithm of the size of the area a first-level page table can map. Since the Middle Directory field has length 0, this macro yields the same value yielded by PMD_SHIFT, which is 22. The PGDIR_SIZE macro computes the size of the area mapped by a single entry of the Page Global Directory, that is, of a Page Directory. PGDIR_SIZE therefore yields 4 MB. The PGDIR_MASK macro yields the value 0xffc00000, the same as PMD_MASK. </a:t>
            </a:r>
            <a:endParaRPr lang="en-US" sz="2500"/>
          </a:p>
          <a:p>
            <a:pPr marL="0" indent="0" algn="just">
              <a:buNone/>
            </a:pPr>
            <a:endParaRPr lang="en-US" sz="2500"/>
          </a:p>
          <a:p>
            <a:pPr algn="just"/>
            <a:r>
              <a:rPr lang="en-US" sz="2500"/>
              <a:t>PTRS_PER_PTE , PTRS_PER_PMD , and PTRS_PER_PGD </a:t>
            </a:r>
            <a:r>
              <a:rPr lang="" altLang="en-US" sz="2500"/>
              <a:t>- </a:t>
            </a:r>
            <a:r>
              <a:rPr lang="en-US" sz="2500"/>
              <a:t>Compute the number of entries in the Page Table, Page Middle Directory, and Page </a:t>
            </a:r>
            <a:r>
              <a:rPr lang="" altLang="en-US" sz="2500"/>
              <a:t>22</a:t>
            </a:r>
            <a:r>
              <a:rPr lang="en-US" sz="2500"/>
              <a:t>Global Directory; they yield the values 1024, 1, and 1024, respectively</a:t>
            </a:r>
            <a:endParaRPr lang="en-US" sz="2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58445"/>
            <a:ext cx="10515600" cy="931545"/>
          </a:xfrm>
        </p:spPr>
        <p:txBody>
          <a:bodyPr/>
          <a:p>
            <a:r>
              <a:rPr lang="en-US" altLang="en-US" sz="3200"/>
              <a:t>Random Access Memory</a:t>
            </a:r>
            <a:endParaRPr lang="en-US" altLang="en-US" sz="3200"/>
          </a:p>
        </p:txBody>
      </p:sp>
      <p:sp>
        <p:nvSpPr>
          <p:cNvPr id="3" name="Content Placeholder 2"/>
          <p:cNvSpPr>
            <a:spLocks noGrp="1"/>
          </p:cNvSpPr>
          <p:nvPr>
            <p:ph idx="1"/>
          </p:nvPr>
        </p:nvSpPr>
        <p:spPr>
          <a:xfrm>
            <a:off x="647700" y="1002665"/>
            <a:ext cx="10515600" cy="5700395"/>
          </a:xfrm>
        </p:spPr>
        <p:txBody>
          <a:bodyPr/>
          <a:p>
            <a:pPr algn="just"/>
            <a:r>
              <a:rPr lang="en-US" sz="2400"/>
              <a:t>All Unix operating systems clearly distinguish two portions of the random access memory (RAM). </a:t>
            </a:r>
            <a:endParaRPr lang="en-US" sz="2400"/>
          </a:p>
          <a:p>
            <a:pPr algn="just"/>
            <a:r>
              <a:rPr lang="en-US" sz="2400"/>
              <a:t>A few megabytes are dedicated to storing the kernel image (i.e., the kernel code and the kernel static data structures). </a:t>
            </a:r>
            <a:endParaRPr lang="en-US" sz="2400"/>
          </a:p>
          <a:p>
            <a:pPr algn="just"/>
            <a:r>
              <a:rPr lang="en-US" sz="2400"/>
              <a:t>The remaining portion of RAM is usually handled by the virtual memory system and is used in three possible ways: </a:t>
            </a:r>
            <a:endParaRPr lang="en-US" sz="2400"/>
          </a:p>
          <a:p>
            <a:pPr marL="0" indent="0" algn="just">
              <a:buNone/>
            </a:pPr>
            <a:endParaRPr lang="en-US" sz="2400"/>
          </a:p>
          <a:p>
            <a:pPr lvl="1" algn="just"/>
            <a:r>
              <a:rPr lang="en-US" altLang="en-US" sz="2400"/>
              <a:t>T</a:t>
            </a:r>
            <a:r>
              <a:rPr lang="en-US" sz="2400"/>
              <a:t>o satisfy kernel requests for buffers, descriptors, and other dynamic kernel data structures</a:t>
            </a:r>
            <a:r>
              <a:rPr lang="en-US" altLang="en-US" sz="2400"/>
              <a:t>.</a:t>
            </a:r>
            <a:endParaRPr lang="en-US" altLang="en-US" sz="2400"/>
          </a:p>
          <a:p>
            <a:pPr lvl="1" algn="just"/>
            <a:r>
              <a:rPr lang="en-US" sz="2400"/>
              <a:t>To satisfy process requests for generic memory areas and for memory mapping of files </a:t>
            </a:r>
            <a:endParaRPr lang="en-US" sz="2400"/>
          </a:p>
          <a:p>
            <a:pPr lvl="1" algn="just"/>
            <a:r>
              <a:rPr lang="en-US" sz="2400"/>
              <a:t>To get better performance from disks and other buffered devices by means of caches </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459740"/>
            <a:ext cx="10515600" cy="5717540"/>
          </a:xfrm>
        </p:spPr>
        <p:txBody>
          <a:bodyPr/>
          <a:p>
            <a:pPr algn="just"/>
            <a:r>
              <a:rPr lang="en-US" sz="2500"/>
              <a:t> </a:t>
            </a:r>
            <a:r>
              <a:rPr lang="en-US" altLang="en-US" sz="2500"/>
              <a:t>S</a:t>
            </a:r>
            <a:r>
              <a:rPr lang="en-US" sz="2500"/>
              <a:t>ince the available RAM is limited, some balancing among request types must be done, particularly when little available memory is left. </a:t>
            </a:r>
            <a:endParaRPr lang="en-US" sz="2500"/>
          </a:p>
          <a:p>
            <a:pPr algn="just"/>
            <a:r>
              <a:rPr lang="en-US" altLang="en-US" sz="2500"/>
              <a:t>W</a:t>
            </a:r>
            <a:r>
              <a:rPr lang="en-US" sz="2500"/>
              <a:t>hen some critical threshold of available memory is reached and a page-fram</a:t>
            </a:r>
            <a:r>
              <a:rPr lang="en-US" altLang="en-US" sz="2500"/>
              <a:t>e </a:t>
            </a:r>
            <a:r>
              <a:rPr lang="en-US" sz="2500"/>
              <a:t>reclaiming algorithm is invoked to free additional memory</a:t>
            </a:r>
            <a:r>
              <a:rPr lang="en-US" altLang="en-US" sz="2500"/>
              <a:t>.</a:t>
            </a:r>
            <a:endParaRPr lang="en-US" altLang="en-US" sz="2500"/>
          </a:p>
          <a:p>
            <a:pPr algn="just"/>
            <a:r>
              <a:rPr lang="en-US" altLang="en-US" sz="2500"/>
              <a:t>One major problem that must be solved by the virtual memory system is memory fragmentation . </a:t>
            </a:r>
            <a:endParaRPr lang="en-US" altLang="en-US" sz="2500"/>
          </a:p>
          <a:p>
            <a:pPr algn="just"/>
            <a:r>
              <a:rPr lang="en-US" altLang="en-US" sz="2500"/>
              <a:t>Ideally, a memory request should fail only when the number of free page frames is too small. </a:t>
            </a:r>
            <a:endParaRPr lang="en-US" altLang="en-US" sz="2500"/>
          </a:p>
          <a:p>
            <a:pPr algn="just"/>
            <a:r>
              <a:rPr lang="en-US" altLang="en-US" sz="2500"/>
              <a:t>However, the kernel is often forced to use physically contiguous memory areas, hence the memory request could fail even if there is enough memory available but it is not available as one contiguous chunk. </a:t>
            </a:r>
            <a:endParaRPr lang="en-US" altLang="en-US" sz="2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33680"/>
            <a:ext cx="10515600" cy="1291590"/>
          </a:xfrm>
        </p:spPr>
        <p:txBody>
          <a:bodyPr/>
          <a:p>
            <a:r>
              <a:rPr lang="en-US" altLang="en-US" sz="3200"/>
              <a:t>Kernel Memory Allocator</a:t>
            </a:r>
            <a:endParaRPr lang="en-US" altLang="en-US" sz="3200"/>
          </a:p>
        </p:txBody>
      </p:sp>
      <p:sp>
        <p:nvSpPr>
          <p:cNvPr id="3" name="Content Placeholder 2"/>
          <p:cNvSpPr>
            <a:spLocks noGrp="1"/>
          </p:cNvSpPr>
          <p:nvPr>
            <p:ph idx="1"/>
          </p:nvPr>
        </p:nvSpPr>
        <p:spPr>
          <a:xfrm>
            <a:off x="647700" y="690880"/>
            <a:ext cx="10515600" cy="6109970"/>
          </a:xfrm>
        </p:spPr>
        <p:txBody>
          <a:bodyPr>
            <a:noAutofit/>
          </a:bodyPr>
          <a:p>
            <a:pPr algn="just"/>
            <a:r>
              <a:rPr lang="en-US" sz="2100"/>
              <a:t>The Kernel Memory Allocator (KMA) is a subsystem that tries to satisfy the requests for memory areas from all parts of the system. </a:t>
            </a:r>
            <a:endParaRPr lang="en-US" sz="2100"/>
          </a:p>
          <a:p>
            <a:pPr algn="just"/>
            <a:r>
              <a:rPr lang="en-US" sz="2100"/>
              <a:t>A good KMA should have the following features: </a:t>
            </a:r>
            <a:endParaRPr lang="en-US" sz="2100"/>
          </a:p>
          <a:p>
            <a:pPr lvl="1" algn="just"/>
            <a:r>
              <a:rPr lang="en-US" sz="2100"/>
              <a:t>It must be fast. Actually, this is the most crucial attribute, since it is invoked by all kernel subsystems (including the interrupt handlers). </a:t>
            </a:r>
            <a:endParaRPr lang="en-US" sz="2100"/>
          </a:p>
          <a:p>
            <a:pPr lvl="1" algn="just"/>
            <a:r>
              <a:rPr lang="en-US" sz="2100"/>
              <a:t>It should minimize the amount of wasted memory. </a:t>
            </a:r>
            <a:endParaRPr lang="en-US" sz="2100"/>
          </a:p>
          <a:p>
            <a:pPr lvl="1" algn="just"/>
            <a:r>
              <a:rPr lang="en-US" sz="2100"/>
              <a:t>It should try to reduce the memory fragmentation problem. </a:t>
            </a:r>
            <a:endParaRPr lang="en-US" sz="2100"/>
          </a:p>
          <a:p>
            <a:pPr lvl="1" algn="just"/>
            <a:r>
              <a:rPr lang="en-US" sz="2100"/>
              <a:t>It should be able to cooperate with the other memory management subsystems in order to borrow and release page frames from them. </a:t>
            </a:r>
            <a:endParaRPr lang="en-US" sz="2100"/>
          </a:p>
          <a:p>
            <a:pPr lvl="0" algn="just"/>
            <a:r>
              <a:rPr lang="en-US" sz="2100"/>
              <a:t>Several kinds of KMAs have been proposed, based on a variety of different algorithmic techniques, including: </a:t>
            </a:r>
            <a:endParaRPr lang="en-US" sz="2100"/>
          </a:p>
          <a:p>
            <a:pPr lvl="1" algn="just"/>
            <a:r>
              <a:rPr lang="en-US" sz="2100"/>
              <a:t>Resource map allocator </a:t>
            </a:r>
            <a:endParaRPr lang="en-US" sz="2100"/>
          </a:p>
          <a:p>
            <a:pPr lvl="1" algn="just"/>
            <a:r>
              <a:rPr lang="en-US" sz="2100"/>
              <a:t>Power-of-two free lists </a:t>
            </a:r>
            <a:endParaRPr lang="en-US" sz="2100"/>
          </a:p>
          <a:p>
            <a:pPr lvl="1" algn="just"/>
            <a:r>
              <a:rPr lang="en-US" sz="2100"/>
              <a:t>McKusick-Karels allocator </a:t>
            </a:r>
            <a:endParaRPr lang="en-US" sz="2100"/>
          </a:p>
          <a:p>
            <a:pPr lvl="1" algn="just"/>
            <a:r>
              <a:rPr lang="en-US" sz="2100"/>
              <a:t>Buddy system </a:t>
            </a:r>
            <a:endParaRPr lang="en-US" sz="2100"/>
          </a:p>
          <a:p>
            <a:pPr lvl="1" algn="just"/>
            <a:r>
              <a:rPr lang="en-US" sz="2100"/>
              <a:t>Mach's Zone allocator </a:t>
            </a:r>
            <a:endParaRPr lang="en-US" sz="2100"/>
          </a:p>
          <a:p>
            <a:pPr lvl="1" algn="just"/>
            <a:r>
              <a:rPr lang="en-US" sz="2100"/>
              <a:t>Dynix allocator </a:t>
            </a:r>
            <a:endParaRPr lang="en-US" sz="2100"/>
          </a:p>
          <a:p>
            <a:pPr lvl="1" algn="just"/>
            <a:r>
              <a:rPr lang="en-US" sz="2100"/>
              <a:t>Solaris's Slab allocator </a:t>
            </a:r>
            <a:endParaRPr lang="en-US" sz="2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151765"/>
            <a:ext cx="10515600" cy="979170"/>
          </a:xfrm>
        </p:spPr>
        <p:txBody>
          <a:bodyPr/>
          <a:p>
            <a:r>
              <a:rPr lang="en-US" altLang="en-US" sz="3200"/>
              <a:t>Process Virtual Address space handling</a:t>
            </a:r>
            <a:endParaRPr lang="en-US" altLang="en-US" sz="3200"/>
          </a:p>
        </p:txBody>
      </p:sp>
      <p:sp>
        <p:nvSpPr>
          <p:cNvPr id="3" name="Content Placeholder 2"/>
          <p:cNvSpPr>
            <a:spLocks noGrp="1"/>
          </p:cNvSpPr>
          <p:nvPr>
            <p:ph idx="1"/>
          </p:nvPr>
        </p:nvSpPr>
        <p:spPr>
          <a:xfrm>
            <a:off x="647700" y="591820"/>
            <a:ext cx="10515600" cy="6128385"/>
          </a:xfrm>
        </p:spPr>
        <p:txBody>
          <a:bodyPr>
            <a:normAutofit lnSpcReduction="20000"/>
          </a:bodyPr>
          <a:p>
            <a:pPr algn="just"/>
            <a:r>
              <a:rPr lang="en-US" sz="2250"/>
              <a:t>The address space of a process contains all the virtual memory addresses that the process is allowed to reference. </a:t>
            </a:r>
            <a:endParaRPr lang="en-US" sz="2250"/>
          </a:p>
          <a:p>
            <a:pPr algn="just"/>
            <a:r>
              <a:rPr lang="en-US" sz="2250"/>
              <a:t>The kernel usually stores a process virtual address space as a list of memory area descriptors. </a:t>
            </a:r>
            <a:endParaRPr lang="en-US" sz="2250"/>
          </a:p>
          <a:p>
            <a:pPr algn="just"/>
            <a:r>
              <a:rPr lang="en-US" altLang="en-US" sz="2250"/>
              <a:t>W</a:t>
            </a:r>
            <a:r>
              <a:rPr lang="en-US" sz="2250"/>
              <a:t>hen a process starts the execution of some program via an exec( )-like system call, the kernel assigns to the process a virtual address space that comprises memory areas for: </a:t>
            </a:r>
            <a:endParaRPr lang="en-US" sz="2250"/>
          </a:p>
          <a:p>
            <a:pPr lvl="1" algn="just"/>
            <a:r>
              <a:rPr lang="en-US" sz="2250"/>
              <a:t>The executable code of the program </a:t>
            </a:r>
            <a:endParaRPr lang="en-US" sz="2250"/>
          </a:p>
          <a:p>
            <a:pPr lvl="1" algn="just"/>
            <a:r>
              <a:rPr lang="en-US" sz="2250"/>
              <a:t>The initialized data of the program </a:t>
            </a:r>
            <a:endParaRPr lang="en-US" sz="2250"/>
          </a:p>
          <a:p>
            <a:pPr lvl="1" algn="just"/>
            <a:r>
              <a:rPr lang="en-US" sz="2250"/>
              <a:t>The uninitialized data of the program </a:t>
            </a:r>
            <a:endParaRPr lang="en-US" sz="2250"/>
          </a:p>
          <a:p>
            <a:pPr lvl="1" algn="just"/>
            <a:r>
              <a:rPr lang="en-US" sz="2250"/>
              <a:t>The initial program stack (that is, the User Mode stack) </a:t>
            </a:r>
            <a:endParaRPr lang="en-US" sz="2250"/>
          </a:p>
          <a:p>
            <a:pPr lvl="1" algn="just"/>
            <a:r>
              <a:rPr lang="en-US" sz="2250"/>
              <a:t>The executable code and data of needed shared libraries </a:t>
            </a:r>
            <a:endParaRPr lang="en-US" sz="2250"/>
          </a:p>
          <a:p>
            <a:pPr lvl="1" algn="just"/>
            <a:r>
              <a:rPr lang="en-US" sz="2250"/>
              <a:t>The heap (the memory dynamically requested by the program)</a:t>
            </a:r>
            <a:endParaRPr lang="en-US" sz="2250"/>
          </a:p>
          <a:p>
            <a:pPr lvl="0" algn="just"/>
            <a:r>
              <a:rPr lang="en-US" sz="2250"/>
              <a:t>All recent Unix operating systems adopt a memory allocation strategy called demand paging. </a:t>
            </a:r>
            <a:endParaRPr lang="en-US" sz="2250"/>
          </a:p>
          <a:p>
            <a:pPr lvl="0" algn="just"/>
            <a:r>
              <a:rPr lang="en-US" sz="2250"/>
              <a:t>With demand paging, a process can start program execution with none of its pages in physical memory. </a:t>
            </a:r>
            <a:endParaRPr lang="en-US" sz="2250"/>
          </a:p>
          <a:p>
            <a:pPr lvl="0" algn="just"/>
            <a:r>
              <a:rPr lang="en-US" sz="2250"/>
              <a:t>As it accesses a nonpresent page, the MMU generates an exception; the exception handler finds the affected memory region, allocates a free page, and initializes it with the appropriate data. </a:t>
            </a:r>
            <a:endParaRPr lang="en-US" sz="225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11430"/>
            <a:ext cx="10515600" cy="766445"/>
          </a:xfrm>
        </p:spPr>
        <p:txBody>
          <a:bodyPr/>
          <a:p>
            <a:r>
              <a:rPr lang="en-US" altLang="en-US" sz="3200"/>
              <a:t>Swapping and Caching</a:t>
            </a:r>
            <a:endParaRPr lang="en-US" altLang="en-US" sz="3200"/>
          </a:p>
        </p:txBody>
      </p:sp>
      <p:sp>
        <p:nvSpPr>
          <p:cNvPr id="3" name="Content Placeholder 2"/>
          <p:cNvSpPr>
            <a:spLocks noGrp="1"/>
          </p:cNvSpPr>
          <p:nvPr>
            <p:ph idx="1"/>
          </p:nvPr>
        </p:nvSpPr>
        <p:spPr>
          <a:xfrm>
            <a:off x="647700" y="777875"/>
            <a:ext cx="10515600" cy="5777865"/>
          </a:xfrm>
        </p:spPr>
        <p:txBody>
          <a:bodyPr>
            <a:noAutofit/>
          </a:bodyPr>
          <a:p>
            <a:pPr algn="just"/>
            <a:r>
              <a:rPr lang="en-US" sz="2400"/>
              <a:t>In order to extend the size of the virtual address space usable by the processes, the Unix operating system makes use of swap areas on disk. </a:t>
            </a:r>
            <a:endParaRPr lang="en-US" sz="2400"/>
          </a:p>
          <a:p>
            <a:pPr algn="just"/>
            <a:r>
              <a:rPr lang="en-US" sz="2400"/>
              <a:t>The virtual memory system regards the contents of a page frame as the basic unit for swapping. </a:t>
            </a:r>
            <a:endParaRPr lang="en-US" sz="2400"/>
          </a:p>
          <a:p>
            <a:pPr algn="just"/>
            <a:r>
              <a:rPr lang="en-US" sz="2400"/>
              <a:t>Whenever some process refers to a swapped-out page, the MMU raises an exception. </a:t>
            </a:r>
            <a:endParaRPr lang="en-US" sz="2400"/>
          </a:p>
          <a:p>
            <a:pPr algn="just"/>
            <a:r>
              <a:rPr lang="en-US" sz="2400"/>
              <a:t>The exception handler then allocates a new page frame and initializes the page frame with its old contents saved on disk. </a:t>
            </a:r>
            <a:endParaRPr lang="en-US" sz="2400"/>
          </a:p>
          <a:p>
            <a:pPr algn="just"/>
            <a:r>
              <a:rPr lang="en-US" sz="2400"/>
              <a:t>On the other hand, physical memory is also used as cache for hard disks and other block devices. </a:t>
            </a:r>
            <a:endParaRPr lang="en-US" sz="2400"/>
          </a:p>
          <a:p>
            <a:pPr algn="just"/>
            <a:r>
              <a:rPr lang="en-US" sz="2400"/>
              <a:t>This is because hard drives are very slow: a disk access requires several milliseconds, which is a very long time compared with the RAM access time.</a:t>
            </a:r>
            <a:endParaRPr lang="en-US" sz="2400"/>
          </a:p>
          <a:p>
            <a:pPr algn="just"/>
            <a:r>
              <a:rPr lang="en-US" sz="2400"/>
              <a:t>Therefore, disks are often the bottleneck in system performance. </a:t>
            </a:r>
            <a:endParaRPr lang="en-US" sz="24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29430</Words>
  <Application>WPS Presentation</Application>
  <PresentationFormat>宽屏</PresentationFormat>
  <Paragraphs>347</Paragraphs>
  <Slides>47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47</vt:i4>
      </vt:variant>
    </vt:vector>
  </HeadingPairs>
  <TitlesOfParts>
    <vt:vector size="58" baseType="lpstr">
      <vt:lpstr>Arial</vt:lpstr>
      <vt:lpstr>SimSun</vt:lpstr>
      <vt:lpstr>Wingdings</vt:lpstr>
      <vt:lpstr>DejaVu Sans</vt:lpstr>
      <vt:lpstr>Arial Black</vt:lpstr>
      <vt:lpstr>SimSun</vt:lpstr>
      <vt:lpstr>Droid Sans Fallback</vt:lpstr>
      <vt:lpstr>微软雅黑</vt:lpstr>
      <vt:lpstr>Arial Unicode MS</vt:lpstr>
      <vt:lpstr>FontAwesome</vt:lpstr>
      <vt:lpstr>Office 主题​​</vt:lpstr>
      <vt:lpstr>Memory Addressing</vt:lpstr>
      <vt:lpstr>Memory Management</vt:lpstr>
      <vt:lpstr>Brief Overview of Memory Managment</vt:lpstr>
      <vt:lpstr>PowerPoint 演示文稿</vt:lpstr>
      <vt:lpstr>Random Access Memory</vt:lpstr>
      <vt:lpstr>PowerPoint 演示文稿</vt:lpstr>
      <vt:lpstr>Kernel Memory Allocator</vt:lpstr>
      <vt:lpstr>Process Virtual Address space handling</vt:lpstr>
      <vt:lpstr>Swapping and Caching</vt:lpstr>
      <vt:lpstr>Device Drivers</vt:lpstr>
      <vt:lpstr>PowerPoint 演示文稿</vt:lpstr>
      <vt:lpstr>Memory Addresses</vt:lpstr>
      <vt:lpstr>Segmentation in Hardware</vt:lpstr>
      <vt:lpstr>Segmentation Registers</vt:lpstr>
      <vt:lpstr>PowerPoint 演示文稿</vt:lpstr>
      <vt:lpstr>Segment Descriptors</vt:lpstr>
      <vt:lpstr>PowerPoint 演示文稿</vt:lpstr>
      <vt:lpstr>PowerPoint 演示文稿</vt:lpstr>
      <vt:lpstr>PowerPoint 演示文稿</vt:lpstr>
      <vt:lpstr>Segment Selectors</vt:lpstr>
      <vt:lpstr>PowerPoint 演示文稿</vt:lpstr>
      <vt:lpstr>PowerPoint 演示文稿</vt:lpstr>
      <vt:lpstr>Segmentation Unit</vt:lpstr>
      <vt:lpstr>PowerPoint 演示文稿</vt:lpstr>
      <vt:lpstr>Segmentation in Linux</vt:lpstr>
      <vt:lpstr>PowerPoint 演示文稿</vt:lpstr>
      <vt:lpstr>PowerPoint 演示文稿</vt:lpstr>
      <vt:lpstr>PowerPoint 演示文稿</vt:lpstr>
      <vt:lpstr>PowerPoint 演示文稿</vt:lpstr>
      <vt:lpstr>PowerPoint 演示文稿</vt:lpstr>
      <vt:lpstr>Paging in Hardware</vt:lpstr>
      <vt:lpstr>PowerPoint 演示文稿</vt:lpstr>
      <vt:lpstr>PowerPoint 演示文稿</vt:lpstr>
      <vt:lpstr>Regular Paging</vt:lpstr>
      <vt:lpstr>PowerPoint 演示文稿</vt:lpstr>
      <vt:lpstr>PowerPoint 演示文稿</vt:lpstr>
      <vt:lpstr>PowerPoint 演示文稿</vt:lpstr>
      <vt:lpstr>PowerPoint 演示文稿</vt:lpstr>
      <vt:lpstr>Extended Paging</vt:lpstr>
      <vt:lpstr>PowerPoint 演示文稿</vt:lpstr>
      <vt:lpstr>Hardware Protection Scheme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shyam</dc:creator>
  <cp:lastModifiedBy>shyam</cp:lastModifiedBy>
  <cp:revision>8</cp:revision>
  <dcterms:created xsi:type="dcterms:W3CDTF">2023-09-02T10:55:08Z</dcterms:created>
  <dcterms:modified xsi:type="dcterms:W3CDTF">2023-09-02T10:55:08Z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