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6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99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a:bodyPr>
          <a:p>
            <a:r>
              <a:rPr lang="en-US" altLang="en-US"/>
              <a:t>Memory Management</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21615"/>
            <a:ext cx="10515600" cy="6594475"/>
          </a:xfrm>
        </p:spPr>
        <p:txBody>
          <a:bodyPr/>
          <a:p>
            <a:pPr marL="0" indent="0">
              <a:buNone/>
            </a:pPr>
            <a:r>
              <a:rPr lang="en-US" altLang="en-US"/>
              <a:t>		</a:t>
            </a:r>
            <a:r>
              <a:rPr lang="en-US"/>
              <a:t>while (start_mem &lt; end_mem) { </a:t>
            </a:r>
            <a:endParaRPr lang="en-US"/>
          </a:p>
          <a:p>
            <a:pPr marL="0" indent="0">
              <a:buNone/>
            </a:pPr>
            <a:r>
              <a:rPr lang="en-US" altLang="en-US"/>
              <a:t>		</a:t>
            </a:r>
            <a:r>
              <a:rPr lang="en-US"/>
              <a:t> clear_bit(PG_reserved, </a:t>
            </a:r>
            <a:endParaRPr lang="en-US"/>
          </a:p>
          <a:p>
            <a:pPr marL="0" indent="0">
              <a:buNone/>
            </a:pPr>
            <a:r>
              <a:rPr lang="en-US"/>
              <a:t> </a:t>
            </a:r>
            <a:r>
              <a:rPr lang="en-US" altLang="en-US"/>
              <a:t>		</a:t>
            </a:r>
            <a:r>
              <a:rPr lang="en-US"/>
              <a:t>&amp;mem_map[MAP_NR(start_mem)].flags); </a:t>
            </a:r>
            <a:endParaRPr lang="en-US"/>
          </a:p>
          <a:p>
            <a:pPr marL="0" indent="0">
              <a:buNone/>
            </a:pPr>
            <a:r>
              <a:rPr lang="en-US"/>
              <a:t> </a:t>
            </a:r>
            <a:r>
              <a:rPr lang="en-US" altLang="en-US"/>
              <a:t>		</a:t>
            </a:r>
            <a:r>
              <a:rPr lang="en-US"/>
              <a:t>start_mem += PAGE_SIZE; </a:t>
            </a:r>
            <a:endParaRPr lang="en-US"/>
          </a:p>
          <a:p>
            <a:pPr marL="0" indent="0">
              <a:buNone/>
            </a:pPr>
            <a:r>
              <a:rPr lang="en-US" altLang="en-US"/>
              <a:t>		</a:t>
            </a:r>
            <a:r>
              <a:rPr lang="en-US"/>
              <a:t>} </a:t>
            </a:r>
            <a:endParaRPr lang="en-US"/>
          </a:p>
          <a:p>
            <a:pPr marL="0" indent="0">
              <a:buNone/>
            </a:pPr>
            <a:r>
              <a:rPr lang="en-US" altLang="en-US"/>
              <a:t>	</a:t>
            </a:r>
            <a:r>
              <a:rPr lang="en-US"/>
              <a:t>for (tmp = PAGE_OFFSET ; tmp &lt; end_mem ; tmp += PAGE_SIZE) { </a:t>
            </a:r>
            <a:endParaRPr lang="en-US"/>
          </a:p>
          <a:p>
            <a:pPr marL="0" indent="0">
              <a:buNone/>
            </a:pPr>
            <a:r>
              <a:rPr lang="en-US"/>
              <a:t> </a:t>
            </a:r>
            <a:r>
              <a:rPr lang="en-US" altLang="en-US"/>
              <a:t>		</a:t>
            </a:r>
            <a:r>
              <a:rPr lang="en-US"/>
              <a:t>if (tmp &gt;= PAGE_OFFSET+0x1000000) </a:t>
            </a:r>
            <a:endParaRPr lang="en-US"/>
          </a:p>
          <a:p>
            <a:pPr marL="0" indent="0">
              <a:buNone/>
            </a:pPr>
            <a:r>
              <a:rPr lang="en-US"/>
              <a:t> </a:t>
            </a:r>
            <a:r>
              <a:rPr lang="en-US" altLang="en-US"/>
              <a:t>		</a:t>
            </a:r>
            <a:r>
              <a:rPr lang="en-US"/>
              <a:t>clear_bit(PG_DMA, &amp;mem_map[MAP_NR(tmp)].flags); </a:t>
            </a:r>
            <a:endParaRPr lang="en-US"/>
          </a:p>
          <a:p>
            <a:pPr marL="0" indent="0">
              <a:buNone/>
            </a:pPr>
            <a:r>
              <a:rPr lang="en-US" altLang="en-US"/>
              <a:t>		</a:t>
            </a:r>
            <a:r>
              <a:rPr lang="en-US"/>
              <a:t> if (PageReserved(mem_map+MAP_NR(tmp))) { </a:t>
            </a:r>
            <a:endParaRPr lang="en-US"/>
          </a:p>
          <a:p>
            <a:pPr marL="0" indent="0">
              <a:buNone/>
            </a:pPr>
            <a:r>
              <a:rPr lang="en-US"/>
              <a:t> </a:t>
            </a:r>
            <a:r>
              <a:rPr lang="en-US" altLang="en-US"/>
              <a:t>	</a:t>
            </a:r>
            <a:r>
              <a:rPr lang="en-US"/>
              <a:t>if (tmp &gt;= (unsigned long) &amp;_text &amp;&amp; tmp &lt; (unsigned long) &amp;_edata) </a:t>
            </a:r>
            <a:endParaRPr lang="en-US"/>
          </a:p>
          <a:p>
            <a:pPr marL="0" indent="0">
              <a:buNone/>
            </a:pPr>
            <a:r>
              <a:rPr lang="en-US"/>
              <a:t> </a:t>
            </a:r>
            <a:r>
              <a:rPr lang="en-US" altLang="en-US"/>
              <a:t>		</a:t>
            </a:r>
            <a:r>
              <a:rPr lang="en-US"/>
              <a:t>if (tmp &lt; (unsigned long) &amp;_etext) </a:t>
            </a:r>
            <a:endParaRPr lang="en-US"/>
          </a:p>
          <a:p>
            <a:pPr marL="0" indent="0">
              <a:buNone/>
            </a:pPr>
            <a:r>
              <a:rPr lang="en-US" altLang="en-US"/>
              <a:t>		</a:t>
            </a:r>
            <a:r>
              <a:rPr lang="en-US"/>
              <a:t>codepages++; </a:t>
            </a:r>
            <a:endParaRPr lang="en-US"/>
          </a:p>
          <a:p>
            <a:pPr marL="0" indent="0">
              <a:buNone/>
            </a:pPr>
            <a:r>
              <a:rPr lang="en-US"/>
              <a:t> else </a:t>
            </a:r>
            <a:endParaRPr lang="en-US"/>
          </a:p>
          <a:p>
            <a:pPr marL="0" indent="0">
              <a:buNone/>
            </a:pPr>
            <a:r>
              <a:rPr lang="en-US" altLang="en-US"/>
              <a:t>		</a:t>
            </a:r>
            <a:r>
              <a:rPr lang="en-US"/>
              <a:t>datapages++;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79705"/>
            <a:ext cx="10515600" cy="5997575"/>
          </a:xfrm>
        </p:spPr>
        <p:txBody>
          <a:bodyPr/>
          <a:p>
            <a:pPr marL="0" indent="0">
              <a:buNone/>
            </a:pPr>
            <a:r>
              <a:rPr lang="en-US" altLang="en-US"/>
              <a:t>	</a:t>
            </a:r>
            <a:r>
              <a:rPr lang="en-US"/>
              <a:t>else if (tmp &gt;= (unsigned long) &amp;__init_begin &amp;&amp; tmp &lt; (unsigned long) &amp;__init_end) </a:t>
            </a:r>
            <a:endParaRPr lang="en-US"/>
          </a:p>
          <a:p>
            <a:pPr marL="0" indent="0">
              <a:buNone/>
            </a:pPr>
            <a:r>
              <a:rPr lang="en-US"/>
              <a:t> </a:t>
            </a:r>
            <a:r>
              <a:rPr lang="en-US" altLang="en-US"/>
              <a:t>		</a:t>
            </a:r>
            <a:r>
              <a:rPr lang="en-US"/>
              <a:t>initpages++; </a:t>
            </a:r>
            <a:endParaRPr lang="en-US"/>
          </a:p>
          <a:p>
            <a:pPr marL="0" indent="0">
              <a:buNone/>
            </a:pPr>
            <a:r>
              <a:rPr lang="en-US"/>
              <a:t> </a:t>
            </a:r>
            <a:r>
              <a:rPr lang="en-US" altLang="en-US"/>
              <a:t>		</a:t>
            </a:r>
            <a:r>
              <a:rPr lang="en-US"/>
              <a:t>else if (tmp &gt;= (unsigned long) &amp;__bss_start  &amp;&amp; tmp &lt; (unsigned long) start_mem) </a:t>
            </a:r>
            <a:endParaRPr lang="en-US"/>
          </a:p>
          <a:p>
            <a:pPr marL="0" indent="0">
              <a:buNone/>
            </a:pPr>
            <a:r>
              <a:rPr lang="en-US"/>
              <a:t> </a:t>
            </a:r>
            <a:r>
              <a:rPr lang="en-US" altLang="en-US"/>
              <a:t>		</a:t>
            </a:r>
            <a:r>
              <a:rPr lang="en-US"/>
              <a:t>datapages++; </a:t>
            </a:r>
            <a:endParaRPr lang="en-US"/>
          </a:p>
          <a:p>
            <a:pPr marL="0" indent="0">
              <a:buNone/>
            </a:pPr>
            <a:r>
              <a:rPr lang="en-US"/>
              <a:t> </a:t>
            </a:r>
            <a:r>
              <a:rPr lang="en-US" altLang="en-US"/>
              <a:t>		</a:t>
            </a:r>
            <a:r>
              <a:rPr lang="en-US"/>
              <a:t>else </a:t>
            </a:r>
            <a:endParaRPr lang="en-US"/>
          </a:p>
          <a:p>
            <a:pPr marL="0" indent="0">
              <a:buNone/>
            </a:pPr>
            <a:r>
              <a:rPr lang="en-US"/>
              <a:t> </a:t>
            </a:r>
            <a:r>
              <a:rPr lang="en-US" altLang="en-US"/>
              <a:t>		</a:t>
            </a:r>
            <a:r>
              <a:rPr lang="en-US"/>
              <a:t>reservedpages++; </a:t>
            </a:r>
            <a:endParaRPr lang="en-US"/>
          </a:p>
          <a:p>
            <a:pPr marL="0" indent="0">
              <a:buNone/>
            </a:pPr>
            <a:r>
              <a:rPr lang="en-US"/>
              <a:t> </a:t>
            </a:r>
            <a:r>
              <a:rPr lang="en-US" altLang="en-US"/>
              <a:t>		</a:t>
            </a:r>
            <a:r>
              <a:rPr lang="en-US"/>
              <a:t>continue; </a:t>
            </a:r>
            <a:endParaRPr lang="en-US"/>
          </a:p>
          <a:p>
            <a:pPr marL="0" indent="0">
              <a:buNone/>
            </a:pPr>
            <a:r>
              <a:rPr lang="en-US"/>
              <a:t> </a:t>
            </a:r>
            <a:r>
              <a:rPr lang="en-US" altLang="en-US"/>
              <a:t>	</a:t>
            </a:r>
            <a:r>
              <a:rPr lang="en-US"/>
              <a:t>} </a:t>
            </a:r>
            <a:endParaRPr lang="en-US"/>
          </a:p>
          <a:p>
            <a:pPr marL="0" indent="0">
              <a:buNone/>
            </a:pPr>
            <a:r>
              <a:rPr lang="en-US"/>
              <a:t> </a:t>
            </a:r>
            <a:r>
              <a:rPr lang="en-US" altLang="en-US"/>
              <a:t>		</a:t>
            </a:r>
            <a:r>
              <a:rPr lang="en-US"/>
              <a:t>mem_map[MAP_NR(tmp)].count = 1; </a:t>
            </a:r>
            <a:endParaRPr lang="en-US"/>
          </a:p>
          <a:p>
            <a:pPr marL="0" indent="0">
              <a:buNone/>
            </a:pPr>
            <a:r>
              <a:rPr lang="en-US"/>
              <a:t> </a:t>
            </a:r>
            <a:r>
              <a:rPr lang="en-US" altLang="en-US"/>
              <a:t>		</a:t>
            </a:r>
            <a:r>
              <a:rPr lang="en-US"/>
              <a:t>free_page(tmp); </a:t>
            </a:r>
            <a:endParaRPr lang="en-US"/>
          </a:p>
          <a:p>
            <a:pPr marL="0" indent="0">
              <a:buNone/>
            </a:pP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509270"/>
          </a:xfrm>
        </p:spPr>
        <p:txBody>
          <a:bodyPr>
            <a:noAutofit/>
          </a:bodyPr>
          <a:p>
            <a:r>
              <a:rPr lang="en-US" altLang="en-US" sz="3200"/>
              <a:t>Requesting and Releasing Page Frames</a:t>
            </a:r>
            <a:endParaRPr lang="en-US" altLang="en-US" sz="3200"/>
          </a:p>
        </p:txBody>
      </p:sp>
      <p:sp>
        <p:nvSpPr>
          <p:cNvPr id="3" name="Content Placeholder 2"/>
          <p:cNvSpPr>
            <a:spLocks noGrp="1"/>
          </p:cNvSpPr>
          <p:nvPr>
            <p:ph idx="1"/>
          </p:nvPr>
        </p:nvSpPr>
        <p:spPr>
          <a:xfrm>
            <a:off x="647700" y="601345"/>
            <a:ext cx="10515600" cy="6010275"/>
          </a:xfrm>
        </p:spPr>
        <p:txBody>
          <a:bodyPr>
            <a:noAutofit/>
          </a:bodyPr>
          <a:p>
            <a:pPr algn="just"/>
            <a:r>
              <a:rPr lang="en-US" sz="1800"/>
              <a:t> </a:t>
            </a:r>
            <a:r>
              <a:rPr lang="en-US" altLang="en-US" sz="1800"/>
              <a:t>T</a:t>
            </a:r>
            <a:r>
              <a:rPr lang="en-US" sz="1800"/>
              <a:t>he kernel allocates and initializes the data structures for page frame handling</a:t>
            </a:r>
            <a:r>
              <a:rPr lang="en-US" altLang="en-US" sz="1800"/>
              <a:t>.</a:t>
            </a:r>
            <a:endParaRPr lang="en-US" altLang="en-US" sz="1800"/>
          </a:p>
          <a:p>
            <a:pPr algn="just"/>
            <a:r>
              <a:rPr lang="en-US" altLang="en-US" sz="1800"/>
              <a:t>Page frames can be requested by making use of four slightly differing functions and macros: </a:t>
            </a:r>
            <a:endParaRPr lang="en-US" altLang="en-US" sz="1800"/>
          </a:p>
          <a:p>
            <a:pPr algn="just"/>
            <a:r>
              <a:rPr lang="en-US" altLang="en-US" sz="1800"/>
              <a:t>__get_free_pages(gfp_mask, order) - Function used to request 2order contiguous page frames. </a:t>
            </a:r>
            <a:endParaRPr lang="en-US" altLang="en-US" sz="1800"/>
          </a:p>
          <a:p>
            <a:pPr algn="just"/>
            <a:r>
              <a:rPr lang="en-US" altLang="en-US" sz="1800"/>
              <a:t>__get_dma_pages(gfp_mask, order) - Macro used to get page frames suitable for DMA; it expands to: </a:t>
            </a:r>
            <a:endParaRPr lang="en-US" altLang="en-US" sz="1800"/>
          </a:p>
          <a:p>
            <a:pPr marL="0" indent="0" algn="just">
              <a:buNone/>
            </a:pPr>
            <a:r>
              <a:rPr lang="en-US" altLang="en-US" sz="1800"/>
              <a:t>			__get_free_pages(gfp_mask | GFP_DMA, order) </a:t>
            </a:r>
            <a:endParaRPr lang="en-US" altLang="en-US" sz="1800"/>
          </a:p>
          <a:p>
            <a:pPr algn="just"/>
            <a:r>
              <a:rPr lang="en-US" altLang="en-US" sz="1800"/>
              <a:t>__get_free_page(gfp_mask) - Macro used to get a single page frame; it expands to: </a:t>
            </a:r>
            <a:endParaRPr lang="en-US" altLang="en-US" sz="1800"/>
          </a:p>
          <a:p>
            <a:pPr marL="0" indent="0" algn="just">
              <a:buNone/>
            </a:pPr>
            <a:r>
              <a:rPr lang="en-US" altLang="en-US" sz="1800"/>
              <a:t>			__get_free_pages(gfp_mask, 0) </a:t>
            </a:r>
            <a:endParaRPr lang="en-US" altLang="en-US" sz="1800"/>
          </a:p>
          <a:p>
            <a:pPr algn="just"/>
            <a:r>
              <a:rPr lang="en-US" altLang="en-US" sz="1800"/>
              <a:t>get_free_page(gfp_mask) - Function that invokes: </a:t>
            </a:r>
            <a:endParaRPr lang="en-US" altLang="en-US" sz="1800"/>
          </a:p>
          <a:p>
            <a:pPr marL="0" indent="0" algn="just">
              <a:buNone/>
            </a:pPr>
            <a:r>
              <a:rPr lang="en-US" altLang="en-US" sz="1800"/>
              <a:t>			__get_free_page(gfp_mask) </a:t>
            </a:r>
            <a:endParaRPr lang="en-US" altLang="en-US" sz="1800"/>
          </a:p>
          <a:p>
            <a:pPr marL="0" indent="0" algn="just">
              <a:buNone/>
            </a:pPr>
            <a:r>
              <a:rPr lang="en-US" altLang="en-US" sz="1800"/>
              <a:t>    and then fills the page frame obtained with zeros. </a:t>
            </a:r>
            <a:endParaRPr lang="en-US" altLang="en-US" sz="1800"/>
          </a:p>
          <a:p>
            <a:pPr algn="just"/>
            <a:r>
              <a:rPr lang="en-US" altLang="en-US" sz="1800"/>
              <a:t>The parameter gfp_mask specifies how to look for free page frames. It consists of the following flags: </a:t>
            </a:r>
            <a:endParaRPr lang="en-US" altLang="en-US" sz="1800"/>
          </a:p>
          <a:p>
            <a:pPr algn="just"/>
            <a:r>
              <a:rPr lang="en-US" altLang="en-US" sz="1800"/>
              <a:t>__GFP_WAIT - Set if the kernel is allowed to discard the contents of page frames in order to free memory before satisfying the request. </a:t>
            </a:r>
            <a:endParaRPr lang="en-US" altLang="en-US" sz="1800"/>
          </a:p>
          <a:p>
            <a:pPr marL="0" indent="0" algn="just">
              <a:buNone/>
            </a:pPr>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15595"/>
            <a:ext cx="10515600" cy="5861685"/>
          </a:xfrm>
        </p:spPr>
        <p:txBody>
          <a:bodyPr/>
          <a:p>
            <a:r>
              <a:rPr lang="en-US"/>
              <a:t>__GFP_IO </a:t>
            </a:r>
            <a:r>
              <a:rPr lang="en-US" altLang="en-US"/>
              <a:t>- </a:t>
            </a:r>
            <a:r>
              <a:rPr lang="en-US"/>
              <a:t>Set if the kernel is allowed to write pages to disk in order to free the corresponding page frames. (Since swapping can block the process in Kernel Mode, this flag must be cleared when handling interrupts or modifying critical kernel data structures.) </a:t>
            </a:r>
            <a:endParaRPr lang="en-US"/>
          </a:p>
          <a:p>
            <a:r>
              <a:rPr lang="en-US"/>
              <a:t>__GFP_DMA </a:t>
            </a:r>
            <a:r>
              <a:rPr lang="en-US" altLang="en-US"/>
              <a:t>- </a:t>
            </a:r>
            <a:r>
              <a:rPr lang="en-US"/>
              <a:t>Set if the requested page frames must be suitable for DMA.  </a:t>
            </a:r>
            <a:endParaRPr lang="en-US"/>
          </a:p>
          <a:p>
            <a:r>
              <a:rPr lang="en-US"/>
              <a:t>__GFP_HIGH , __GFP_MED , __GFP_LOW </a:t>
            </a:r>
            <a:r>
              <a:rPr lang="en-US" altLang="en-US"/>
              <a:t>- </a:t>
            </a:r>
            <a:r>
              <a:rPr lang="en-US"/>
              <a:t>Specify the request priority. </a:t>
            </a:r>
            <a:endParaRPr lang="en-US"/>
          </a:p>
          <a:p>
            <a:pPr marL="0" indent="0">
              <a:buNone/>
            </a:pPr>
            <a:r>
              <a:rPr lang="en-US"/>
              <a:t>_ _GFP_LOW is usually associated with dynamic memory requests issued by User Mode processes, while the other priorities are associated with kernel requests. </a:t>
            </a:r>
            <a:endParaRPr lang="en-US"/>
          </a:p>
          <a:p>
            <a:pPr marL="0" indent="0">
              <a:buNone/>
            </a:pPr>
            <a:endParaRPr lang="en-US"/>
          </a:p>
        </p:txBody>
      </p:sp>
      <p:pic>
        <p:nvPicPr>
          <p:cNvPr id="5" name="Picture 4"/>
          <p:cNvPicPr>
            <a:picLocks noChangeAspect="1"/>
          </p:cNvPicPr>
          <p:nvPr/>
        </p:nvPicPr>
        <p:blipFill>
          <a:blip r:embed="rId1"/>
          <a:srcRect l="38541" t="45755" r="8741" b="31589"/>
          <a:stretch>
            <a:fillRect/>
          </a:stretch>
        </p:blipFill>
        <p:spPr>
          <a:xfrm>
            <a:off x="191135" y="3323590"/>
            <a:ext cx="11810365" cy="2853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74955"/>
            <a:ext cx="10515600" cy="5902325"/>
          </a:xfrm>
        </p:spPr>
        <p:txBody>
          <a:bodyPr>
            <a:normAutofit/>
          </a:bodyPr>
          <a:p>
            <a:pPr algn="just"/>
            <a:r>
              <a:rPr lang="en-US"/>
              <a:t>Page frames can be released through any of the following three functions and macros: </a:t>
            </a:r>
            <a:endParaRPr lang="en-US"/>
          </a:p>
          <a:p>
            <a:pPr algn="just"/>
            <a:r>
              <a:rPr lang="en-US"/>
              <a:t>free_pages(addr, order) </a:t>
            </a:r>
            <a:r>
              <a:rPr lang="en-US" altLang="en-US"/>
              <a:t>- </a:t>
            </a:r>
            <a:r>
              <a:rPr lang="en-US"/>
              <a:t>This function checks the page descriptor of the page frame having physical address addr; if the page frame is not reserved (i.e., if the PG_reserved flag is equal to 0), it decrements the count field of the descriptor. If count becomes 0, it assumes that 2order contiguous page frames starting from addr are no longer used. In that case, the function invokes free_ pages_ok( ) to insert the page frame descriptor of the first free page in the proper list of free page frames</a:t>
            </a:r>
            <a:r>
              <a:rPr lang="en-US" altLang="en-US"/>
              <a:t>.</a:t>
            </a:r>
            <a:r>
              <a:rPr lang="en-US"/>
              <a:t> </a:t>
            </a:r>
            <a:endParaRPr lang="en-US"/>
          </a:p>
          <a:p>
            <a:pPr algn="just"/>
            <a:r>
              <a:rPr lang="en-US"/>
              <a:t>__free_page(p) </a:t>
            </a:r>
            <a:r>
              <a:rPr lang="en-US" altLang="en-US"/>
              <a:t>- </a:t>
            </a:r>
            <a:r>
              <a:rPr lang="en-US"/>
              <a:t>Similar to the previous function, except that it releases the page frame whose descriptor is pointed to by parameter p. </a:t>
            </a:r>
            <a:endParaRPr lang="en-US"/>
          </a:p>
          <a:p>
            <a:pPr algn="just"/>
            <a:r>
              <a:rPr lang="en-US"/>
              <a:t>free_page(addr) </a:t>
            </a:r>
            <a:r>
              <a:rPr lang="en-US" altLang="en-US"/>
              <a:t>- </a:t>
            </a:r>
            <a:r>
              <a:rPr lang="en-US"/>
              <a:t>Macro used to release the page frame having physical address addr; it expands to free_pages(addr,0)</a:t>
            </a:r>
            <a:r>
              <a:rPr lang="en-US" altLang="en-US"/>
              <a:t>.</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3335"/>
            <a:ext cx="10515600" cy="537210"/>
          </a:xfrm>
        </p:spPr>
        <p:txBody>
          <a:bodyPr>
            <a:noAutofit/>
          </a:bodyPr>
          <a:p>
            <a:r>
              <a:rPr lang="en-US" altLang="en-US" sz="3200"/>
              <a:t>The Buddy System Algorithm</a:t>
            </a:r>
            <a:endParaRPr lang="en-US" altLang="en-US" sz="3200"/>
          </a:p>
        </p:txBody>
      </p:sp>
      <p:sp>
        <p:nvSpPr>
          <p:cNvPr id="3" name="Content Placeholder 2"/>
          <p:cNvSpPr>
            <a:spLocks noGrp="1"/>
          </p:cNvSpPr>
          <p:nvPr>
            <p:ph idx="1"/>
          </p:nvPr>
        </p:nvSpPr>
        <p:spPr>
          <a:xfrm>
            <a:off x="647700" y="709930"/>
            <a:ext cx="10515600" cy="5902325"/>
          </a:xfrm>
        </p:spPr>
        <p:txBody>
          <a:bodyPr>
            <a:normAutofit/>
          </a:bodyPr>
          <a:p>
            <a:pPr algn="just"/>
            <a:r>
              <a:rPr lang="en-US" sz="2200"/>
              <a:t>The kernel must establish a robust and efficient strategy for allocating groups of contiguous page frames. </a:t>
            </a:r>
            <a:endParaRPr lang="en-US" sz="2200"/>
          </a:p>
          <a:p>
            <a:pPr algn="just"/>
            <a:r>
              <a:rPr lang="en-US" sz="2200"/>
              <a:t>In doing so, it must deal with a well-known memory management problem called external fragmentation : frequent requests and releases of groups of contiguous page frames of different sizes may lead to a situation in which several small blocks of free page frames are "scattered" inside blocks of allocated page frames. As a result, it may become impossible to allocate a large block of contiguous page frames, even if there are enough free pages to satisfy the request. </a:t>
            </a:r>
            <a:endParaRPr lang="en-US" sz="2200"/>
          </a:p>
          <a:p>
            <a:pPr algn="just"/>
            <a:r>
              <a:rPr lang="en-US" sz="2200"/>
              <a:t>There are essentially two ways to avoid external fragmentation: </a:t>
            </a:r>
            <a:endParaRPr lang="en-US" sz="2200"/>
          </a:p>
          <a:p>
            <a:pPr marL="0" indent="0" algn="just">
              <a:buNone/>
            </a:pPr>
            <a:r>
              <a:rPr lang="en-US" altLang="en-US" sz="2200"/>
              <a:t>	- </a:t>
            </a:r>
            <a:r>
              <a:rPr lang="en-US" sz="2200"/>
              <a:t>Make use of the paging circuitry to map groups of noncontiguous free page frames into intervals of contiguous linear addresses. </a:t>
            </a:r>
            <a:endParaRPr lang="en-US" sz="2200"/>
          </a:p>
          <a:p>
            <a:pPr marL="0" indent="0" algn="just">
              <a:buNone/>
            </a:pPr>
            <a:r>
              <a:rPr lang="en-US" altLang="en-US" sz="2200"/>
              <a:t>	- </a:t>
            </a:r>
            <a:r>
              <a:rPr lang="en-US" sz="2200"/>
              <a:t>Develop a suitable technique to keep track of the existing blocks of free contiguous page frames, avoiding as much as possible the need to split up a large free block in order to satisfy a request for a smaller one. </a:t>
            </a:r>
            <a:endParaRPr 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71120"/>
            <a:ext cx="10515600" cy="6677025"/>
          </a:xfrm>
        </p:spPr>
        <p:txBody>
          <a:bodyPr>
            <a:noAutofit/>
          </a:bodyPr>
          <a:p>
            <a:pPr algn="just"/>
            <a:r>
              <a:rPr lang="en-US" sz="2050"/>
              <a:t>The second approach is the one preferred by the kernel for two good reasons: </a:t>
            </a:r>
            <a:endParaRPr lang="en-US" sz="2050"/>
          </a:p>
          <a:p>
            <a:pPr marL="0" indent="0" algn="just">
              <a:buNone/>
            </a:pPr>
            <a:r>
              <a:rPr lang="en-US" altLang="en-US" sz="2050"/>
              <a:t>	- </a:t>
            </a:r>
            <a:r>
              <a:rPr lang="en-US" sz="2050"/>
              <a:t>In some cases, contiguous page frames are really necessary, since contiguous linear addresses are not sufficient to satisfy the request. A typical example is a memory request for buffers to be assigned to a DMA processor</a:t>
            </a:r>
            <a:r>
              <a:rPr lang="en-US" altLang="en-US" sz="2050"/>
              <a:t>.</a:t>
            </a:r>
            <a:endParaRPr lang="en-US" altLang="en-US" sz="2050"/>
          </a:p>
          <a:p>
            <a:pPr algn="just"/>
            <a:r>
              <a:rPr lang="en-US" sz="2050"/>
              <a:t>Since the DMA ignores the paging circuitry and accesses the address bus directly while transferring several disk sectors in a single I/O operation, the buffers requested must be located in contiguous page frames. </a:t>
            </a:r>
            <a:endParaRPr lang="en-US" sz="2050"/>
          </a:p>
          <a:p>
            <a:pPr marL="0" indent="0" algn="just">
              <a:buNone/>
            </a:pPr>
            <a:r>
              <a:rPr lang="en-US" altLang="en-US" sz="2050"/>
              <a:t>	- </a:t>
            </a:r>
            <a:r>
              <a:rPr lang="en-US" sz="2050"/>
              <a:t>Even if contiguous page frame allocation is not strictly necessary, it offers the big advantage of leaving the kernel paging tables unchanged. What's wrong with modifying the page tables? As we know from Chapter 2, frequent page table modifications lead to higher average memory access times, since they make the CPU flush the contents of the translation lookaside buffers. </a:t>
            </a:r>
            <a:endParaRPr lang="en-US" sz="2050"/>
          </a:p>
          <a:p>
            <a:pPr algn="just"/>
            <a:r>
              <a:rPr lang="en-US" sz="2050"/>
              <a:t>The technique adopted by Linux to solve the external fragmentation problem is based on the well-known buddy system algorithm. All free page frames are grouped into 10 lists of blocks that contain groups of 1, 2, 4, 8, 16, 32, 64, 128, 256, and 512 contiguous page frames, respectively. The physical address of the first page frame of a block is a multiple of the group size: for example, the initial address of a 16-page-frame block is a multiple of 16 x 2</a:t>
            </a:r>
            <a:r>
              <a:rPr lang="en-US" sz="2050" baseline="30000"/>
              <a:t>12</a:t>
            </a:r>
            <a:r>
              <a:rPr lang="en-US" sz="2050"/>
              <a:t> </a:t>
            </a:r>
            <a:r>
              <a:rPr lang="en-US" altLang="en-US" sz="2050"/>
              <a:t>.</a:t>
            </a:r>
            <a:endParaRPr lang="en-US" altLang="en-US" sz="20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424815"/>
            <a:ext cx="10515600" cy="5752465"/>
          </a:xfrm>
        </p:spPr>
        <p:txBody>
          <a:bodyPr/>
          <a:p>
            <a:pPr algn="just"/>
            <a:r>
              <a:rPr lang="en-US"/>
              <a:t>The reverse operation, releasing blocks of page frames, gives rise to the name of this algorithm. The kernel attempts to merge together pairs of free buddy blocks of size b into a single block of size 2b. Two blocks are considered buddy if: </a:t>
            </a:r>
            <a:endParaRPr lang="en-US"/>
          </a:p>
          <a:p>
            <a:pPr marL="0" indent="0" algn="just">
              <a:buNone/>
            </a:pPr>
            <a:r>
              <a:rPr lang="en-US" altLang="en-US"/>
              <a:t>	- </a:t>
            </a:r>
            <a:r>
              <a:rPr lang="en-US"/>
              <a:t>Both blocks have the same size, say b. </a:t>
            </a:r>
            <a:endParaRPr lang="en-US"/>
          </a:p>
          <a:p>
            <a:pPr marL="0" indent="0" algn="just">
              <a:buNone/>
            </a:pPr>
            <a:r>
              <a:rPr lang="en-US" altLang="en-US"/>
              <a:t>	- </a:t>
            </a:r>
            <a:r>
              <a:rPr lang="en-US"/>
              <a:t>They are located in contiguous physical addresses. </a:t>
            </a:r>
            <a:endParaRPr lang="en-US"/>
          </a:p>
          <a:p>
            <a:pPr marL="0" indent="0" algn="just">
              <a:buNone/>
            </a:pPr>
            <a:r>
              <a:rPr lang="en-US" altLang="en-US"/>
              <a:t>	- </a:t>
            </a:r>
            <a:r>
              <a:rPr lang="en-US"/>
              <a:t>The physical address of the first page frame of the first block is a multiple of 2 x b x 2</a:t>
            </a:r>
            <a:r>
              <a:rPr lang="en-US" baseline="30000"/>
              <a:t>12</a:t>
            </a:r>
            <a:r>
              <a:rPr lang="en-US"/>
              <a:t>. </a:t>
            </a:r>
            <a:endParaRPr lang="en-US"/>
          </a:p>
          <a:p>
            <a:pPr algn="just"/>
            <a:r>
              <a:rPr lang="en-US"/>
              <a:t>The algorithm is iterative; if it succeeds in merging released blocks, it doubles b and tries again so as to create even bigger blocks</a:t>
            </a:r>
            <a:r>
              <a:rPr lang="en-US" altLang="en-US"/>
              <a:t>.</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460375"/>
          </a:xfrm>
        </p:spPr>
        <p:txBody>
          <a:bodyPr>
            <a:noAutofit/>
          </a:bodyPr>
          <a:p>
            <a:r>
              <a:rPr lang="en-US" altLang="en-US" sz="3200"/>
              <a:t>Data Structures</a:t>
            </a:r>
            <a:endParaRPr lang="en-US" altLang="en-US" sz="3200"/>
          </a:p>
        </p:txBody>
      </p:sp>
      <p:sp>
        <p:nvSpPr>
          <p:cNvPr id="3" name="Content Placeholder 2"/>
          <p:cNvSpPr>
            <a:spLocks noGrp="1"/>
          </p:cNvSpPr>
          <p:nvPr>
            <p:ph idx="1"/>
          </p:nvPr>
        </p:nvSpPr>
        <p:spPr>
          <a:xfrm>
            <a:off x="647700" y="449580"/>
            <a:ext cx="10515600" cy="5727700"/>
          </a:xfrm>
        </p:spPr>
        <p:txBody>
          <a:bodyPr/>
          <a:p>
            <a:pPr algn="just"/>
            <a:r>
              <a:rPr lang="en-US"/>
              <a:t>Linux makes use of two different buddy systems: one handles the page frames suitable for ISA DMA, while the other one handles the remaining page frames. Each buddy system relies on the following main data structures: </a:t>
            </a:r>
            <a:endParaRPr lang="en-US"/>
          </a:p>
          <a:p>
            <a:pPr algn="just"/>
            <a:r>
              <a:rPr lang="en-US"/>
              <a:t>The mem_map array introduced previously. </a:t>
            </a:r>
            <a:endParaRPr lang="en-US"/>
          </a:p>
          <a:p>
            <a:pPr algn="just"/>
            <a:r>
              <a:rPr lang="en-US"/>
              <a:t>An array having 10 elements of type </a:t>
            </a:r>
            <a:r>
              <a:rPr lang="en-US" b="1"/>
              <a:t>free_area_struct</a:t>
            </a:r>
            <a:r>
              <a:rPr lang="en-US"/>
              <a:t>, one element for each group size. The variable </a:t>
            </a:r>
            <a:r>
              <a:rPr lang="en-US" b="1"/>
              <a:t>free_area[0]</a:t>
            </a:r>
            <a:r>
              <a:rPr lang="en-US"/>
              <a:t> points to the array used by the buddy system for the page frames that are not suitable for ISA DMA, while </a:t>
            </a:r>
            <a:r>
              <a:rPr lang="en-US" b="1"/>
              <a:t>free_area[1]</a:t>
            </a:r>
            <a:r>
              <a:rPr lang="en-US"/>
              <a:t> points to the array used by the buddy system for page frames suitable for ISA DMA. </a:t>
            </a:r>
            <a:endParaRPr lang="en-US"/>
          </a:p>
          <a:p>
            <a:pPr algn="just"/>
            <a:r>
              <a:rPr lang="en-US"/>
              <a:t>Ten binary arrays named bitmaps, one for each group size. Each buddy system has its own set of bitmaps, which it uses to keep track of the blocks it allocates.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1"/>
          <p:cNvPicPr>
            <a:picLocks noChangeAspect="1"/>
          </p:cNvPicPr>
          <p:nvPr>
            <p:ph idx="1"/>
          </p:nvPr>
        </p:nvPicPr>
        <p:blipFill>
          <a:blip r:embed="rId1"/>
          <a:srcRect l="22886" t="31139" r="19275" b="8786"/>
          <a:stretch>
            <a:fillRect/>
          </a:stretch>
        </p:blipFill>
        <p:spPr>
          <a:xfrm>
            <a:off x="524510" y="192405"/>
            <a:ext cx="11489690" cy="646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7940"/>
            <a:ext cx="10515600" cy="568960"/>
          </a:xfrm>
        </p:spPr>
        <p:txBody>
          <a:bodyPr/>
          <a:p>
            <a:r>
              <a:rPr lang="en-US" altLang="en-US" sz="3200"/>
              <a:t>Introduction</a:t>
            </a:r>
            <a:endParaRPr lang="en-US" altLang="en-US" sz="3200"/>
          </a:p>
        </p:txBody>
      </p:sp>
      <p:sp>
        <p:nvSpPr>
          <p:cNvPr id="3" name="Content Placeholder 2"/>
          <p:cNvSpPr>
            <a:spLocks noGrp="1"/>
          </p:cNvSpPr>
          <p:nvPr>
            <p:ph idx="1"/>
          </p:nvPr>
        </p:nvSpPr>
        <p:spPr>
          <a:xfrm>
            <a:off x="647700" y="756285"/>
            <a:ext cx="10515600" cy="5930265"/>
          </a:xfrm>
        </p:spPr>
        <p:txBody>
          <a:bodyPr/>
          <a:p>
            <a:pPr algn="just"/>
            <a:r>
              <a:rPr lang="en-US" sz="2500"/>
              <a:t>Linux takes advantage of Intel's segmentation and paging circuits </a:t>
            </a:r>
            <a:r>
              <a:rPr lang="en-US" altLang="en-US" sz="2500"/>
              <a:t>t</a:t>
            </a:r>
            <a:r>
              <a:rPr lang="en-US" sz="2500"/>
              <a:t>o translate logical addresses into physical ones.</a:t>
            </a:r>
            <a:endParaRPr lang="en-US" sz="2500"/>
          </a:p>
          <a:p>
            <a:pPr algn="just"/>
            <a:r>
              <a:rPr lang="en-US" sz="2500"/>
              <a:t> </a:t>
            </a:r>
            <a:r>
              <a:rPr lang="en-US" altLang="en-US" sz="2500"/>
              <a:t>S</a:t>
            </a:r>
            <a:r>
              <a:rPr lang="en-US" sz="2500"/>
              <a:t>ome portion of RAM is permanently assigned to the kernel and used to store both the kernel code and the static kernel data structures.</a:t>
            </a:r>
            <a:endParaRPr lang="en-US" sz="2500"/>
          </a:p>
          <a:p>
            <a:pPr algn="just"/>
            <a:r>
              <a:rPr lang="en-US" sz="2500"/>
              <a:t>The remaining part of the RAM is called dynamic memory. It is a valuable resource, needed not only by the processes but also by the kernel itself. </a:t>
            </a:r>
            <a:endParaRPr lang="en-US" sz="2500"/>
          </a:p>
          <a:p>
            <a:pPr algn="just"/>
            <a:r>
              <a:rPr lang="en-US" sz="2500"/>
              <a:t>In fact, the performance of the entire system depends on how efficiently dynamic memory is managed. </a:t>
            </a:r>
            <a:endParaRPr lang="en-US" sz="2500"/>
          </a:p>
          <a:p>
            <a:pPr algn="just"/>
            <a:r>
              <a:rPr lang="en-US" sz="2500"/>
              <a:t>Therefore, all current multitasking operating systems try to optimize the use of dynamic memory, assigning it only when it is needed and freeing it as soon as possible. </a:t>
            </a:r>
            <a:endParaRPr lang="en-US"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2700"/>
            <a:ext cx="10515600" cy="455930"/>
          </a:xfrm>
        </p:spPr>
        <p:txBody>
          <a:bodyPr>
            <a:noAutofit/>
          </a:bodyPr>
          <a:p>
            <a:r>
              <a:rPr lang="en-US" altLang="en-US" sz="3200"/>
              <a:t>Allocating a block</a:t>
            </a:r>
            <a:endParaRPr lang="en-US" altLang="en-US" sz="3200"/>
          </a:p>
        </p:txBody>
      </p:sp>
      <p:sp>
        <p:nvSpPr>
          <p:cNvPr id="3" name="Content Placeholder 2"/>
          <p:cNvSpPr>
            <a:spLocks noGrp="1"/>
          </p:cNvSpPr>
          <p:nvPr>
            <p:ph idx="1"/>
          </p:nvPr>
        </p:nvSpPr>
        <p:spPr>
          <a:xfrm>
            <a:off x="647700" y="642620"/>
            <a:ext cx="11100435" cy="6037580"/>
          </a:xfrm>
        </p:spPr>
        <p:txBody>
          <a:bodyPr>
            <a:normAutofit fontScale="90000"/>
          </a:bodyPr>
          <a:p>
            <a:pPr algn="just"/>
            <a:r>
              <a:rPr lang="en-US"/>
              <a:t>The </a:t>
            </a:r>
            <a:r>
              <a:rPr lang="en-US" b="1"/>
              <a:t>__get_free_ pages( )</a:t>
            </a:r>
            <a:r>
              <a:rPr lang="en-US"/>
              <a:t> function implements the buddy system strategy for allocating page frames. </a:t>
            </a:r>
            <a:endParaRPr lang="en-US"/>
          </a:p>
          <a:p>
            <a:pPr algn="just"/>
            <a:r>
              <a:rPr lang="en-US"/>
              <a:t>This function checks first whether there are enough free pages, that is, if </a:t>
            </a:r>
            <a:r>
              <a:rPr lang="en-US" b="1"/>
              <a:t>nr_free_ pages</a:t>
            </a:r>
            <a:r>
              <a:rPr lang="en-US"/>
              <a:t> is greater than freepages.min. </a:t>
            </a:r>
            <a:endParaRPr lang="en-US"/>
          </a:p>
          <a:p>
            <a:pPr algn="just"/>
            <a:r>
              <a:rPr lang="en-US"/>
              <a:t>If not, it may decide to reclaim page frames</a:t>
            </a:r>
            <a:r>
              <a:rPr lang="en-US" altLang="en-US"/>
              <a:t>.</a:t>
            </a:r>
            <a:r>
              <a:rPr lang="en-US"/>
              <a:t> Otherwise, it goes on with the allocation by executing the code included in the RMQUEUE_TYPE macro: </a:t>
            </a:r>
            <a:endParaRPr lang="en-US"/>
          </a:p>
          <a:p>
            <a:pPr marL="0" indent="0" algn="just">
              <a:buNone/>
            </a:pPr>
            <a:r>
              <a:rPr lang="en-US" altLang="en-US"/>
              <a:t>		</a:t>
            </a:r>
            <a:r>
              <a:rPr lang="en-US"/>
              <a:t>if (!(gfp_mask &amp; __GFP_DMA)) </a:t>
            </a:r>
            <a:endParaRPr lang="en-US"/>
          </a:p>
          <a:p>
            <a:pPr marL="0" indent="0" algn="just">
              <a:buNone/>
            </a:pPr>
            <a:r>
              <a:rPr lang="en-US" altLang="en-US"/>
              <a:t>			</a:t>
            </a:r>
            <a:r>
              <a:rPr lang="en-US"/>
              <a:t>RMQUEUE_TYPE(order, 0); </a:t>
            </a:r>
            <a:endParaRPr lang="en-US"/>
          </a:p>
          <a:p>
            <a:pPr marL="0" indent="0" algn="just">
              <a:buNone/>
            </a:pPr>
            <a:r>
              <a:rPr lang="en-US" altLang="en-US"/>
              <a:t>			</a:t>
            </a:r>
            <a:r>
              <a:rPr lang="en-US"/>
              <a:t>RMQUEUE_TYPE(order, 1); </a:t>
            </a:r>
            <a:endParaRPr lang="en-US"/>
          </a:p>
          <a:p>
            <a:pPr algn="just"/>
            <a:r>
              <a:rPr lang="en-US"/>
              <a:t>The order parameter denotes the logarithm of the size of the requested block of free pages. </a:t>
            </a:r>
            <a:endParaRPr lang="en-US"/>
          </a:p>
          <a:p>
            <a:pPr algn="just"/>
            <a:r>
              <a:rPr lang="en-US"/>
              <a:t>The second parameter is the index into free_area, which is for non-DMA blocks and 1 for DMA blocks. So the code checks gfp_mask to see whether non-DMA blocks are allowed and, if so, tries to get blocks from that list (index 0), because it would be better to save DMA blocks for requests that really need them. </a:t>
            </a:r>
            <a:endParaRPr lang="en-US"/>
          </a:p>
          <a:p>
            <a:pPr algn="just"/>
            <a:r>
              <a:rPr lang="en-US"/>
              <a:t>If the page frames are successfully allocated, the code in the RMQUEUE_TYPE macro executes a return statement, thus terminating the </a:t>
            </a:r>
            <a:r>
              <a:rPr lang="en-US" b="1"/>
              <a:t>_ _get_free_ pages( ) </a:t>
            </a:r>
            <a:r>
              <a:rPr lang="en-US"/>
              <a:t>function. </a:t>
            </a:r>
            <a:endParaRPr lang="en-US"/>
          </a:p>
          <a:p>
            <a:pPr algn="just"/>
            <a:r>
              <a:rPr lang="en-US"/>
              <a:t>Otherwise, the code in the RMQUEUE_TYPE macro is executed again with the second parameter equal to 1, that is, the memory allocation request is satisfied using page frames suitable for DMA.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37795"/>
            <a:ext cx="10515600" cy="6039485"/>
          </a:xfrm>
        </p:spPr>
        <p:txBody>
          <a:bodyPr/>
          <a:p>
            <a:pPr algn="just"/>
            <a:r>
              <a:rPr lang="en-US"/>
              <a:t>RMQUEUE_TYPE updates the count field of the page descriptor associated with the selected block and executes a return instruction: </a:t>
            </a:r>
            <a:endParaRPr lang="en-US"/>
          </a:p>
          <a:p>
            <a:pPr marL="0" indent="0" algn="just">
              <a:buNone/>
            </a:pPr>
            <a:r>
              <a:rPr lang="en-US" altLang="en-US"/>
              <a:t>			</a:t>
            </a:r>
            <a:r>
              <a:rPr lang="en-US"/>
              <a:t>ret-&gt;count = 1; </a:t>
            </a:r>
            <a:endParaRPr lang="en-US"/>
          </a:p>
          <a:p>
            <a:pPr marL="0" indent="0" algn="just">
              <a:buNone/>
            </a:pPr>
            <a:r>
              <a:rPr lang="en-US" altLang="en-US"/>
              <a:t>		</a:t>
            </a:r>
            <a:r>
              <a:rPr lang="en-US"/>
              <a:t>return PAGE_OFFSET + (map_nr &lt;&lt; PAGE_SHIFT); </a:t>
            </a:r>
            <a:endParaRPr lang="en-US"/>
          </a:p>
          <a:p>
            <a:pPr algn="just"/>
            <a:r>
              <a:rPr lang="en-US"/>
              <a:t>As a result, the </a:t>
            </a:r>
            <a:r>
              <a:rPr lang="en-US" b="1"/>
              <a:t>__get_free_pages( )</a:t>
            </a:r>
            <a:r>
              <a:rPr lang="en-US"/>
              <a:t> function returns the address of the block found.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6420" y="13970"/>
            <a:ext cx="10515600" cy="481965"/>
          </a:xfrm>
        </p:spPr>
        <p:txBody>
          <a:bodyPr>
            <a:noAutofit/>
          </a:bodyPr>
          <a:p>
            <a:r>
              <a:rPr lang="en-US" altLang="en-US" sz="3200"/>
              <a:t>Freeing a Block</a:t>
            </a:r>
            <a:endParaRPr lang="en-US" altLang="en-US" sz="3200"/>
          </a:p>
        </p:txBody>
      </p:sp>
      <p:sp>
        <p:nvSpPr>
          <p:cNvPr id="3" name="Content Placeholder 2"/>
          <p:cNvSpPr>
            <a:spLocks noGrp="1"/>
          </p:cNvSpPr>
          <p:nvPr>
            <p:ph idx="1"/>
          </p:nvPr>
        </p:nvSpPr>
        <p:spPr>
          <a:xfrm>
            <a:off x="647700" y="614680"/>
            <a:ext cx="10515600" cy="5562600"/>
          </a:xfrm>
        </p:spPr>
        <p:txBody>
          <a:bodyPr/>
          <a:p>
            <a:pPr algn="just"/>
            <a:r>
              <a:rPr lang="en-US"/>
              <a:t>The free_ pages_ok( ) function implements the buddy system strategy for freeing page frames. It makes use of three input parameters: </a:t>
            </a:r>
            <a:endParaRPr lang="en-US"/>
          </a:p>
          <a:p>
            <a:pPr algn="just"/>
            <a:r>
              <a:rPr lang="en-US"/>
              <a:t>map_nr </a:t>
            </a:r>
            <a:r>
              <a:rPr lang="en-US" altLang="en-US"/>
              <a:t>- </a:t>
            </a:r>
            <a:r>
              <a:rPr lang="en-US"/>
              <a:t>The page number of one of the page frames included in the block to be released</a:t>
            </a:r>
            <a:r>
              <a:rPr lang="en-US" altLang="en-US"/>
              <a:t>.</a:t>
            </a:r>
            <a:endParaRPr lang="en-US" altLang="en-US"/>
          </a:p>
          <a:p>
            <a:pPr algn="just"/>
            <a:r>
              <a:rPr lang="en-US"/>
              <a:t> order </a:t>
            </a:r>
            <a:r>
              <a:rPr lang="en-US" altLang="en-US"/>
              <a:t>- </a:t>
            </a:r>
            <a:r>
              <a:rPr lang="en-US"/>
              <a:t>The logarithmic size of the block </a:t>
            </a:r>
            <a:endParaRPr lang="en-US"/>
          </a:p>
          <a:p>
            <a:pPr algn="just"/>
            <a:r>
              <a:rPr lang="en-US"/>
              <a:t>type </a:t>
            </a:r>
            <a:r>
              <a:rPr lang="en-US" altLang="en-US"/>
              <a:t>- </a:t>
            </a:r>
            <a:r>
              <a:rPr lang="en-US"/>
              <a:t>Equal to 1 if the page frames are suitable for DMA and to if they are not </a:t>
            </a:r>
            <a:endParaRPr lang="en-US"/>
          </a:p>
          <a:p>
            <a:pPr algn="just"/>
            <a:r>
              <a:rPr lang="en-US"/>
              <a:t>The function starts by declaring and initializing a few local variables: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40"/>
            <a:ext cx="10515600" cy="554990"/>
          </a:xfrm>
        </p:spPr>
        <p:txBody>
          <a:bodyPr>
            <a:noAutofit/>
          </a:bodyPr>
          <a:p>
            <a:pPr algn="just"/>
            <a:r>
              <a:rPr lang="en-US" altLang="en-US" sz="3200"/>
              <a:t>Memory Area Management</a:t>
            </a:r>
            <a:endParaRPr lang="en-US" altLang="en-US" sz="3200"/>
          </a:p>
        </p:txBody>
      </p:sp>
      <p:sp>
        <p:nvSpPr>
          <p:cNvPr id="3" name="Content Placeholder 2"/>
          <p:cNvSpPr>
            <a:spLocks noGrp="1"/>
          </p:cNvSpPr>
          <p:nvPr>
            <p:ph idx="1"/>
          </p:nvPr>
        </p:nvSpPr>
        <p:spPr>
          <a:xfrm>
            <a:off x="647700" y="557530"/>
            <a:ext cx="10515600" cy="6146800"/>
          </a:xfrm>
        </p:spPr>
        <p:txBody>
          <a:bodyPr>
            <a:normAutofit fontScale="90000"/>
          </a:bodyPr>
          <a:p>
            <a:pPr algn="just"/>
            <a:r>
              <a:rPr lang="en-US"/>
              <a:t>This section deals with memory areas, that is, with sequences of memory cells having contiguous physical addresses and an arbitrary length. </a:t>
            </a:r>
            <a:endParaRPr lang="en-US"/>
          </a:p>
          <a:p>
            <a:pPr algn="just"/>
            <a:r>
              <a:rPr lang="en-US"/>
              <a:t>The buddy system algorithm adopts the page frame as the basic memory area. This is fine for dealing with relatively large memory requests, but how are we going to deal with requests for small memory areas, say a few tens or hundred of bytes?</a:t>
            </a:r>
            <a:endParaRPr lang="en-US"/>
          </a:p>
          <a:p>
            <a:pPr algn="just"/>
            <a:r>
              <a:rPr lang="en-US" altLang="en-US"/>
              <a:t>I</a:t>
            </a:r>
            <a:r>
              <a:rPr lang="en-US"/>
              <a:t>t would be </a:t>
            </a:r>
            <a:r>
              <a:rPr lang="en-US" altLang="en-US"/>
              <a:t>w</a:t>
            </a:r>
            <a:r>
              <a:rPr lang="en-US"/>
              <a:t>asteful to allocate a full page frame to store a few bytes. The correct approach </a:t>
            </a:r>
            <a:r>
              <a:rPr lang="en-US" altLang="en-US"/>
              <a:t>is to</a:t>
            </a:r>
            <a:r>
              <a:rPr lang="en-US"/>
              <a:t> introduc</a:t>
            </a:r>
            <a:r>
              <a:rPr lang="en-US" altLang="en-US"/>
              <a:t>e</a:t>
            </a:r>
            <a:r>
              <a:rPr lang="en-US"/>
              <a:t> new data structures that describe how small memory areas are allocated within the same page frame. In doing so, we introduce a new problem called internal fragmentation. It is caused by a mismatch between the size of the memory request and the size of the memory area allocated to satisfy the request. </a:t>
            </a:r>
            <a:endParaRPr lang="en-US"/>
          </a:p>
          <a:p>
            <a:pPr algn="just"/>
            <a:r>
              <a:rPr lang="en-US"/>
              <a:t>A classical solution adopted by Linux 2.0 consists of providing memory areas whose sizes are geometrically distributed</a:t>
            </a:r>
            <a:r>
              <a:rPr lang="en-US" altLang="en-US"/>
              <a:t>, i.e., </a:t>
            </a:r>
            <a:r>
              <a:rPr lang="en-US"/>
              <a:t>the size depends on a power of 2 rather than on the size of the data to be stored. </a:t>
            </a:r>
            <a:endParaRPr lang="en-US"/>
          </a:p>
          <a:p>
            <a:pPr algn="just"/>
            <a:r>
              <a:rPr lang="en-US"/>
              <a:t>In this way, no matter what the memory request size is, we can ensure that the internal fragmentation is always smaller than 50%. </a:t>
            </a:r>
            <a:endParaRPr lang="en-US"/>
          </a:p>
          <a:p>
            <a:pPr algn="just"/>
            <a:r>
              <a:rPr lang="en-US"/>
              <a:t>Following this approach, Linux 2.0 creates 13 geometrically distributed lists of free memory areas whose sizes range from 32 to 131056 bytes. </a:t>
            </a:r>
            <a:endParaRPr lang="en-US"/>
          </a:p>
          <a:p>
            <a:pPr algn="just"/>
            <a:r>
              <a:rPr lang="en-US"/>
              <a:t>The buddy system is invoked both to obtain additional page frames needed to store new memory areas and conversely to release page frames that no longer contain memory areas. A dynamic list is used to keep track of the free memory areas contained in each page frame. </a:t>
            </a:r>
            <a:endParaRPr lang="en-US"/>
          </a:p>
          <a:p>
            <a:pPr algn="just"/>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40"/>
            <a:ext cx="10515600" cy="499745"/>
          </a:xfrm>
        </p:spPr>
        <p:txBody>
          <a:bodyPr>
            <a:noAutofit/>
          </a:bodyPr>
          <a:p>
            <a:r>
              <a:rPr lang="en-US" altLang="en-US" sz="3200"/>
              <a:t>The Slab Allocator</a:t>
            </a:r>
            <a:endParaRPr lang="en-US" altLang="en-US" sz="3200"/>
          </a:p>
        </p:txBody>
      </p:sp>
      <p:sp>
        <p:nvSpPr>
          <p:cNvPr id="3" name="Content Placeholder 2"/>
          <p:cNvSpPr>
            <a:spLocks noGrp="1"/>
          </p:cNvSpPr>
          <p:nvPr>
            <p:ph idx="1"/>
          </p:nvPr>
        </p:nvSpPr>
        <p:spPr>
          <a:xfrm>
            <a:off x="647700" y="502285"/>
            <a:ext cx="10515600" cy="6269355"/>
          </a:xfrm>
        </p:spPr>
        <p:txBody>
          <a:bodyPr>
            <a:normAutofit/>
          </a:bodyPr>
          <a:p>
            <a:pPr algn="just"/>
            <a:r>
              <a:rPr lang="en-US" sz="2200"/>
              <a:t>Running a memory area allocation algorithm on top of the buddy algorithm is not efficient.</a:t>
            </a:r>
            <a:endParaRPr lang="en-US" sz="2200"/>
          </a:p>
          <a:p>
            <a:pPr algn="just"/>
            <a:r>
              <a:rPr lang="en-US" sz="2200"/>
              <a:t> Linux 2.2 reexamines the memory area allocation from scratch and comes out with some very clever improvements.</a:t>
            </a:r>
            <a:endParaRPr lang="en-US" sz="2200"/>
          </a:p>
          <a:p>
            <a:pPr algn="just"/>
            <a:r>
              <a:rPr lang="en-US" sz="2200"/>
              <a:t>The new algorithm is derived from the slab allocator schema developed in 1994 for the Sun Microsystem Solaris 2.4 operating system. It is based on the following premises: </a:t>
            </a:r>
            <a:endParaRPr lang="en-US" sz="2200"/>
          </a:p>
          <a:p>
            <a:pPr algn="just"/>
            <a:r>
              <a:rPr lang="en-US" sz="2200"/>
              <a:t>The type of data to be stored may affect how memory areas are allocated; for instance, when allocating a page frame to a User Mode process, the kernel invokes the </a:t>
            </a:r>
            <a:r>
              <a:rPr lang="en-US" sz="2200" b="1"/>
              <a:t>get_free_page( )</a:t>
            </a:r>
            <a:r>
              <a:rPr lang="en-US" sz="2200"/>
              <a:t> function, which fills the page with zeros. The concept of a slab allocator expands upon this idea and views the memory areas as objects consisting of both a set of data structures and a couple of functions or methods called the constructor and destructor : the former initializes the memory area while the latter deinitializes it. In order to avoid initializing objects repeatedly, the slab allocator does not discard the objects that have been allocated and then released but saves them in memory. When a new object is then requested, it can be taken from memory without having to be reinitialized. </a:t>
            </a:r>
            <a:endParaRPr lang="en-US"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57810"/>
            <a:ext cx="10515600" cy="6568440"/>
          </a:xfrm>
        </p:spPr>
        <p:txBody>
          <a:bodyPr>
            <a:normAutofit lnSpcReduction="20000"/>
          </a:bodyPr>
          <a:p>
            <a:pPr algn="just"/>
            <a:r>
              <a:rPr lang="en-US" sz="2150"/>
              <a:t>The kernel functions tend to request memory areas of the same type repeatedly. For instance, whenever the kernel creates a new process, it allocates memory areas for some fixed size tables such as the process descriptor, the open file object, and so on</a:t>
            </a:r>
            <a:r>
              <a:rPr lang="en-US" altLang="en-US" sz="2150"/>
              <a:t>.</a:t>
            </a:r>
            <a:r>
              <a:rPr lang="en-US" sz="2150"/>
              <a:t>When a process terminates, the memory areas used to contain these tables can be reused. Since processes are created and destroyed frequently, previous versions of the Linux kernel wasted time allocating and deallocating the page frames containing the same memory areas repeatedly</a:t>
            </a:r>
            <a:r>
              <a:rPr lang="en-US" altLang="en-US" sz="2150"/>
              <a:t>.I</a:t>
            </a:r>
            <a:r>
              <a:rPr lang="en-US" sz="2150"/>
              <a:t>n Linux 2.2 they are saved in a cache and reused instead. </a:t>
            </a:r>
            <a:endParaRPr lang="en-US" sz="2150"/>
          </a:p>
          <a:p>
            <a:pPr algn="just"/>
            <a:r>
              <a:rPr lang="en-US" sz="2150"/>
              <a:t>Requests for memory areas can be classified according to their frequency. Requests of a particular size that are expected to occur frequently can be handled most efficiently by creating a set of special purpose objects having the right size, thus avoiding internal fragmentation. </a:t>
            </a:r>
            <a:r>
              <a:rPr lang="en-US" altLang="en-US" sz="2150"/>
              <a:t>Therefore, sizes that are rarely encountered can be handled through an </a:t>
            </a:r>
            <a:r>
              <a:rPr lang="en-US" sz="2150"/>
              <a:t>allocation scheme based on objects in a series of geometrically distributed sizes (such as the power-of-2 sizes used in Linux 2.0), even if this approach leads to internal fragmentation. </a:t>
            </a:r>
            <a:endParaRPr lang="en-US" sz="2150"/>
          </a:p>
          <a:p>
            <a:pPr algn="just"/>
            <a:r>
              <a:rPr lang="en-US" sz="2150"/>
              <a:t>There is another </a:t>
            </a:r>
            <a:r>
              <a:rPr lang="en-US" altLang="en-US" sz="2150"/>
              <a:t>way</a:t>
            </a:r>
            <a:r>
              <a:rPr lang="en-US" sz="2150"/>
              <a:t> in introducing objects whose sizes are not geometrically distributed: the initial addresses of the data structures are less prone to be concentrated on physical addresses whose values are a power of 2. This, in turn, leads to better performance by the processor hardware cache. </a:t>
            </a:r>
            <a:endParaRPr lang="en-US" sz="2150"/>
          </a:p>
          <a:p>
            <a:pPr algn="just"/>
            <a:r>
              <a:rPr lang="en-US" sz="2150"/>
              <a:t>Hardware cache performance creates an additional reason for limiting calls to the buddy system allocator as much as possible: every call to a buddy system function "dirties" the hardware cache, thus increasing the average memory access time</a:t>
            </a:r>
            <a:endParaRPr lang="en-US" sz="21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29235"/>
            <a:ext cx="10515600" cy="6421120"/>
          </a:xfrm>
        </p:spPr>
        <p:txBody>
          <a:bodyPr>
            <a:noAutofit/>
          </a:bodyPr>
          <a:p>
            <a:pPr algn="just"/>
            <a:r>
              <a:rPr lang="en-US" sz="2200"/>
              <a:t>The slab allocator groups objects into caches. </a:t>
            </a:r>
            <a:endParaRPr lang="en-US" sz="2200"/>
          </a:p>
          <a:p>
            <a:pPr algn="just"/>
            <a:r>
              <a:rPr lang="en-US" sz="2200"/>
              <a:t>Each cache is a "store" of objects of the same type. </a:t>
            </a:r>
            <a:endParaRPr lang="en-US" sz="2200"/>
          </a:p>
          <a:p>
            <a:pPr algn="just"/>
            <a:r>
              <a:rPr lang="en-US" sz="2200"/>
              <a:t>For instance, when a file is opened, the memory area needed to store the corresponding "open file" object is taken from a slab allocator cache named filp (for "file pointer"). </a:t>
            </a:r>
            <a:endParaRPr lang="en-US" sz="2200"/>
          </a:p>
          <a:p>
            <a:pPr algn="just"/>
            <a:r>
              <a:rPr lang="en-US" sz="2200"/>
              <a:t>The slab allocator caches used by Linux may be viewed at runtime by reading the /proc/slabinfo file. </a:t>
            </a:r>
            <a:endParaRPr lang="en-US" sz="2200"/>
          </a:p>
          <a:p>
            <a:pPr algn="just"/>
            <a:r>
              <a:rPr lang="en-US" sz="2200"/>
              <a:t>The area of main memory that contains a cache is divided into slabs; each slab consists of one or more contiguous page frames that contain both allocated and free objects</a:t>
            </a:r>
            <a:r>
              <a:rPr lang="en-US" altLang="en-US" sz="2200"/>
              <a:t>.</a:t>
            </a:r>
            <a:endParaRPr lang="en-US" altLang="en-US" sz="2200"/>
          </a:p>
          <a:p>
            <a:pPr algn="just"/>
            <a:r>
              <a:rPr lang="en-US" altLang="en-US" sz="2200"/>
              <a:t>The slab allocator never releases the page frames of an empty slab on its own. </a:t>
            </a:r>
            <a:endParaRPr lang="en-US" altLang="en-US" sz="2200"/>
          </a:p>
          <a:p>
            <a:pPr algn="just"/>
            <a:r>
              <a:rPr lang="en-US" altLang="en-US" sz="2200"/>
              <a:t>It would not know when free memory is needed, and there is no benefit to releasing objects when there is still plenty of free memory for new objects. </a:t>
            </a:r>
            <a:endParaRPr lang="en-US" altLang="en-US" sz="2200"/>
          </a:p>
          <a:p>
            <a:pPr algn="just"/>
            <a:r>
              <a:rPr lang="en-US" altLang="en-US" sz="2200"/>
              <a:t>Therefore, releases occur only when the kernel is looking for additional free page frames.</a:t>
            </a:r>
            <a:endParaRPr lang="en-US" alt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6"/>
          <p:cNvPicPr>
            <a:picLocks noChangeAspect="1"/>
          </p:cNvPicPr>
          <p:nvPr>
            <p:ph idx="1"/>
          </p:nvPr>
        </p:nvPicPr>
        <p:blipFill>
          <a:blip r:embed="rId1"/>
          <a:srcRect l="28062" t="27777" r="25483" b="37014"/>
          <a:stretch>
            <a:fillRect/>
          </a:stretch>
        </p:blipFill>
        <p:spPr>
          <a:xfrm>
            <a:off x="620395" y="355600"/>
            <a:ext cx="10377170" cy="58350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564515"/>
          </a:xfrm>
        </p:spPr>
        <p:txBody>
          <a:bodyPr/>
          <a:p>
            <a:r>
              <a:rPr lang="en-US" altLang="en-US" sz="3200"/>
              <a:t>Cache Descriptor</a:t>
            </a:r>
            <a:endParaRPr lang="en-US" altLang="en-US" sz="3200"/>
          </a:p>
        </p:txBody>
      </p:sp>
      <p:sp>
        <p:nvSpPr>
          <p:cNvPr id="3" name="Content Placeholder 2"/>
          <p:cNvSpPr>
            <a:spLocks noGrp="1"/>
          </p:cNvSpPr>
          <p:nvPr>
            <p:ph idx="1"/>
          </p:nvPr>
        </p:nvSpPr>
        <p:spPr>
          <a:xfrm>
            <a:off x="647700" y="563880"/>
            <a:ext cx="10515600" cy="6156960"/>
          </a:xfrm>
        </p:spPr>
        <p:txBody>
          <a:bodyPr>
            <a:noAutofit/>
          </a:bodyPr>
          <a:p>
            <a:pPr algn="just"/>
            <a:r>
              <a:rPr lang="en-US"/>
              <a:t>Each cache is described by a table of type </a:t>
            </a:r>
            <a:r>
              <a:rPr lang="en-US" b="1"/>
              <a:t>struct kmem_cache_s</a:t>
            </a:r>
            <a:r>
              <a:rPr lang="en-US" altLang="en-US" b="1"/>
              <a:t>.</a:t>
            </a:r>
            <a:r>
              <a:rPr lang="en-US" altLang="en-US"/>
              <a:t> The most significant fields of this table are: </a:t>
            </a:r>
            <a:endParaRPr lang="en-US" altLang="en-US"/>
          </a:p>
          <a:p>
            <a:pPr algn="just"/>
            <a:r>
              <a:rPr lang="en-US" altLang="en-US"/>
              <a:t>c_name - Points to the name of the cache. </a:t>
            </a:r>
            <a:endParaRPr lang="en-US" altLang="en-US"/>
          </a:p>
          <a:p>
            <a:pPr algn="just"/>
            <a:r>
              <a:rPr lang="en-US" altLang="en-US"/>
              <a:t>c_firstp , c_lastp - Point, respectively, to the first and last slab descriptor of the cache. The slab descriptors of a cache are linked together through a doubly linked, circular, partially ordered list: the first elements of the list include slabs with no free objects, then come the slabs that include used objects along with at least one free object, and finally the slabs that include only free objects. </a:t>
            </a:r>
            <a:endParaRPr lang="en-US" altLang="en-US"/>
          </a:p>
          <a:p>
            <a:pPr algn="just"/>
            <a:r>
              <a:rPr lang="en-US" altLang="en-US"/>
              <a:t>c_freep - Points to the s_nextp field of the first slab descriptor that includes at least one free object. </a:t>
            </a:r>
            <a:endParaRPr lang="en-US" altLang="en-US"/>
          </a:p>
          <a:p>
            <a:pPr algn="just"/>
            <a:r>
              <a:rPr lang="en-US" altLang="en-US"/>
              <a:t>c_num - Number of objects packed into a single slab. (All slabs of the cache have the same size.) </a:t>
            </a:r>
            <a:endParaRPr lang="en-US" altLang="en-US"/>
          </a:p>
          <a:p>
            <a:pPr algn="just"/>
            <a:r>
              <a:rPr lang="en-US" altLang="en-US"/>
              <a:t>c_offset - Size of the objects included in the cache. (This size may be rounded up if the initial addresses of the objects must be memory aligned.) </a:t>
            </a:r>
            <a:endParaRPr lang="en-US" altLang="en-US"/>
          </a:p>
          <a:p>
            <a:pPr algn="just"/>
            <a:r>
              <a:rPr lang="en-US" altLang="en-US"/>
              <a:t>c_ gfporder - Logarithm of the number of contiguous page frames included in a single slab. </a:t>
            </a:r>
            <a:endParaRPr lang="en-US" altLang="en-US"/>
          </a:p>
          <a:p>
            <a:pPr algn="just"/>
            <a:r>
              <a:rPr lang="en-US" altLang="en-US"/>
              <a:t>c_ctor , c_dtor - Point, respectively, to the constructor and destructor methods associated with the cache objects. They are currently set to NULL, as stated earlier. </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96875"/>
            <a:ext cx="10515600" cy="5780405"/>
          </a:xfrm>
        </p:spPr>
        <p:txBody>
          <a:bodyPr/>
          <a:p>
            <a:pPr algn="just"/>
            <a:r>
              <a:rPr lang="en-US"/>
              <a:t>c_nextp </a:t>
            </a:r>
            <a:r>
              <a:rPr lang="en-US" altLang="en-US"/>
              <a:t>- </a:t>
            </a:r>
            <a:r>
              <a:rPr lang="en-US"/>
              <a:t>Points to the next cache descriptor. All cache descriptors are linked together in a simple list by means of this field. </a:t>
            </a:r>
            <a:endParaRPr lang="en-US"/>
          </a:p>
          <a:p>
            <a:pPr algn="just"/>
            <a:r>
              <a:rPr lang="en-US"/>
              <a:t>c_flags </a:t>
            </a:r>
            <a:r>
              <a:rPr lang="en-US" altLang="en-US"/>
              <a:t>- </a:t>
            </a:r>
            <a:r>
              <a:rPr lang="en-US"/>
              <a:t>An array of flags that describes some permanent properties of the cache. There is, for instance, a flag that specifies which of two possible alternatives has been chosen to store the object descriptors in memory. </a:t>
            </a:r>
            <a:endParaRPr lang="en-US"/>
          </a:p>
          <a:p>
            <a:pPr algn="just"/>
            <a:r>
              <a:rPr lang="en-US"/>
              <a:t>c_magic </a:t>
            </a:r>
            <a:r>
              <a:rPr lang="en-US" altLang="en-US"/>
              <a:t>- </a:t>
            </a:r>
            <a:r>
              <a:rPr lang="en-US"/>
              <a:t>A magic number selected from a predefined set of values. Used to check both the current state of the cache and its consistency.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905"/>
            <a:ext cx="10515600" cy="487680"/>
          </a:xfrm>
        </p:spPr>
        <p:txBody>
          <a:bodyPr>
            <a:noAutofit/>
          </a:bodyPr>
          <a:p>
            <a:r>
              <a:rPr lang="en-US" altLang="en-US" sz="3200"/>
              <a:t>Page Frame Management</a:t>
            </a:r>
            <a:endParaRPr lang="en-US" altLang="en-US" sz="3200"/>
          </a:p>
        </p:txBody>
      </p:sp>
      <p:sp>
        <p:nvSpPr>
          <p:cNvPr id="3" name="Content Placeholder 2"/>
          <p:cNvSpPr>
            <a:spLocks noGrp="1"/>
          </p:cNvSpPr>
          <p:nvPr>
            <p:ph idx="1"/>
          </p:nvPr>
        </p:nvSpPr>
        <p:spPr>
          <a:xfrm>
            <a:off x="647700" y="675640"/>
            <a:ext cx="10515600" cy="6015355"/>
          </a:xfrm>
        </p:spPr>
        <p:txBody>
          <a:bodyPr>
            <a:noAutofit/>
          </a:bodyPr>
          <a:p>
            <a:pPr algn="just"/>
            <a:r>
              <a:rPr lang="en-US" altLang="en-US" sz="1900"/>
              <a:t>T</a:t>
            </a:r>
            <a:r>
              <a:rPr lang="en-US" sz="1900"/>
              <a:t>he Intel Pentium processor can use two different page frame sizes: 4 KB and 4 MB. </a:t>
            </a:r>
            <a:endParaRPr lang="en-US" sz="1900"/>
          </a:p>
          <a:p>
            <a:pPr algn="just"/>
            <a:r>
              <a:rPr lang="en-US" sz="1900"/>
              <a:t>Linux adopts the smaller 4 KB page frame size as the standard memory allocation unit. </a:t>
            </a:r>
            <a:endParaRPr lang="en-US" sz="1900"/>
          </a:p>
          <a:p>
            <a:pPr algn="just"/>
            <a:r>
              <a:rPr lang="en-US" sz="1900"/>
              <a:t>This makes things simpler for two reasons: </a:t>
            </a:r>
            <a:endParaRPr lang="en-US" sz="1900"/>
          </a:p>
          <a:p>
            <a:pPr marL="0" indent="0" algn="just">
              <a:buNone/>
            </a:pPr>
            <a:r>
              <a:rPr lang="en-US" altLang="en-US" sz="1900"/>
              <a:t>	- </a:t>
            </a:r>
            <a:r>
              <a:rPr lang="en-US" sz="1900"/>
              <a:t>The paging circuitry automatically checks whether the page being addressed is contained in some page frame; furthermore, each page frame is hardware-protected through the flags included in the Page Table entry that points to it. By choosing a 4 KB allocation unit, the kernel can directly determine the memory allocation unit associated with the page where a page fault exception occurs. </a:t>
            </a:r>
            <a:endParaRPr lang="en-US" sz="1900"/>
          </a:p>
          <a:p>
            <a:pPr marL="0" indent="0" algn="just">
              <a:buNone/>
            </a:pPr>
            <a:r>
              <a:rPr lang="en-US" altLang="en-US" sz="1900"/>
              <a:t>	- </a:t>
            </a:r>
            <a:r>
              <a:rPr lang="en-US" sz="1900"/>
              <a:t>The 4 KB size is a multiple of most disk block sizes, so transfers of data between main memory and disks are more efficient. Yet this smaller size is much more manageable than the 4 MB size. </a:t>
            </a:r>
            <a:endParaRPr lang="en-US" sz="1900"/>
          </a:p>
          <a:p>
            <a:pPr algn="just"/>
            <a:r>
              <a:rPr lang="en-US" sz="1900"/>
              <a:t>The kernel must keep track of the current status of each page frame. </a:t>
            </a:r>
            <a:endParaRPr lang="en-US" sz="1900"/>
          </a:p>
          <a:p>
            <a:pPr algn="just"/>
            <a:r>
              <a:rPr lang="en-US" sz="1900"/>
              <a:t>For instance, it must be able to distinguish the page frames used to contain pages belonging to processes from those that contain kernel code or kernel data structures</a:t>
            </a:r>
            <a:r>
              <a:rPr lang="en-US" altLang="en-US" sz="1900"/>
              <a:t>.</a:t>
            </a:r>
            <a:r>
              <a:rPr lang="en-US" sz="1900"/>
              <a:t> </a:t>
            </a:r>
            <a:endParaRPr lang="en-US" sz="1900"/>
          </a:p>
          <a:p>
            <a:pPr algn="just"/>
            <a:r>
              <a:rPr lang="en-US" altLang="en-US" sz="1900"/>
              <a:t>S</a:t>
            </a:r>
            <a:r>
              <a:rPr lang="en-US" sz="1900"/>
              <a:t>imilarly, it must be able to determine whether a page frame in dynamic memory is free or not. This sort of state information is kept in an array of descriptors, one for each page frame.</a:t>
            </a:r>
            <a:endParaRPr lang="en-US"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3335"/>
            <a:ext cx="10515600" cy="509270"/>
          </a:xfrm>
        </p:spPr>
        <p:txBody>
          <a:bodyPr>
            <a:noAutofit/>
          </a:bodyPr>
          <a:p>
            <a:r>
              <a:rPr lang="en-US" altLang="en-US" sz="3200"/>
              <a:t>Slab Descriptor</a:t>
            </a:r>
            <a:endParaRPr lang="en-US" altLang="en-US" sz="3200"/>
          </a:p>
        </p:txBody>
      </p:sp>
      <p:sp>
        <p:nvSpPr>
          <p:cNvPr id="3" name="Content Placeholder 2"/>
          <p:cNvSpPr>
            <a:spLocks noGrp="1"/>
          </p:cNvSpPr>
          <p:nvPr>
            <p:ph idx="1"/>
          </p:nvPr>
        </p:nvSpPr>
        <p:spPr>
          <a:xfrm>
            <a:off x="647700" y="427355"/>
            <a:ext cx="10515600" cy="6470650"/>
          </a:xfrm>
        </p:spPr>
        <p:txBody>
          <a:bodyPr>
            <a:noAutofit/>
          </a:bodyPr>
          <a:p>
            <a:pPr algn="just"/>
            <a:r>
              <a:rPr lang="en-US" sz="1900"/>
              <a:t>Each slab of a cache has its own descriptor of type struct </a:t>
            </a:r>
            <a:r>
              <a:rPr lang="en-US" sz="1900" b="1"/>
              <a:t>kmem_slab_s</a:t>
            </a:r>
            <a:r>
              <a:rPr lang="en-US" altLang="en-US" sz="1900" b="1"/>
              <a:t>.</a:t>
            </a:r>
            <a:endParaRPr lang="en-US" altLang="en-US" sz="1900" b="1"/>
          </a:p>
          <a:p>
            <a:pPr algn="just"/>
            <a:r>
              <a:rPr lang="en-US" sz="1900"/>
              <a:t>Slab descriptors can be stored in two possible places, the choice depending normally on the size of the objects in the slab. If the object size is smaller than 512 bytes, the slab descriptor is stored at the end of the slab; otherwise, it is stored outside of the slab. </a:t>
            </a:r>
            <a:endParaRPr lang="en-US" sz="1900"/>
          </a:p>
          <a:p>
            <a:pPr algn="just"/>
            <a:r>
              <a:rPr lang="en-US" sz="1900"/>
              <a:t>The most significant fields of a slab descriptor are: </a:t>
            </a:r>
            <a:endParaRPr lang="en-US" sz="1900"/>
          </a:p>
          <a:p>
            <a:pPr algn="just"/>
            <a:r>
              <a:rPr lang="en-US" sz="1900"/>
              <a:t>s_inuse </a:t>
            </a:r>
            <a:r>
              <a:rPr lang="en-US" altLang="en-US" sz="1900"/>
              <a:t>- </a:t>
            </a:r>
            <a:r>
              <a:rPr lang="en-US" sz="1900"/>
              <a:t>Number of objects in the slab that are currently allocated. </a:t>
            </a:r>
            <a:endParaRPr lang="en-US" sz="1900"/>
          </a:p>
          <a:p>
            <a:pPr algn="just"/>
            <a:r>
              <a:rPr lang="en-US" sz="1900"/>
              <a:t>s_mem </a:t>
            </a:r>
            <a:r>
              <a:rPr lang="en-US" altLang="en-US" sz="1900"/>
              <a:t>- </a:t>
            </a:r>
            <a:r>
              <a:rPr lang="en-US" sz="1900"/>
              <a:t>Points to the first object (either allocated or free) inside the slab. </a:t>
            </a:r>
            <a:endParaRPr lang="en-US" sz="1900"/>
          </a:p>
          <a:p>
            <a:pPr algn="just"/>
            <a:r>
              <a:rPr lang="en-US" sz="1900"/>
              <a:t>s_freep </a:t>
            </a:r>
            <a:r>
              <a:rPr lang="en-US" altLang="en-US" sz="1900"/>
              <a:t>- </a:t>
            </a:r>
            <a:r>
              <a:rPr lang="en-US" sz="1900"/>
              <a:t>Points to the first free object (if any) in the slab. </a:t>
            </a:r>
            <a:endParaRPr lang="en-US" sz="1900"/>
          </a:p>
          <a:p>
            <a:pPr algn="just"/>
            <a:r>
              <a:rPr lang="en-US" sz="1900"/>
              <a:t>s_nextp , s_prevp </a:t>
            </a:r>
            <a:r>
              <a:rPr lang="en-US" altLang="en-US" sz="1900"/>
              <a:t>- </a:t>
            </a:r>
            <a:r>
              <a:rPr lang="en-US" sz="1900"/>
              <a:t>Point, to the next and previous slab descriptor. The s_nextp field of the last slab descriptor in the list points to the c_offset field of the corresponding cache descriptor. </a:t>
            </a:r>
            <a:endParaRPr lang="en-US" sz="1900"/>
          </a:p>
          <a:p>
            <a:pPr algn="just"/>
            <a:r>
              <a:rPr lang="en-US" sz="1900"/>
              <a:t>s_dma </a:t>
            </a:r>
            <a:r>
              <a:rPr lang="en-US" altLang="en-US" sz="1900"/>
              <a:t>- </a:t>
            </a:r>
            <a:r>
              <a:rPr lang="en-US" sz="1900"/>
              <a:t>Flag set if the objects included in the slab can be used by the DMA processor. </a:t>
            </a:r>
            <a:endParaRPr lang="en-US" sz="1900"/>
          </a:p>
          <a:p>
            <a:pPr algn="just"/>
            <a:r>
              <a:rPr lang="en-US" sz="1900"/>
              <a:t>s_magic </a:t>
            </a:r>
            <a:r>
              <a:rPr lang="en-US" altLang="en-US" sz="1900"/>
              <a:t>- </a:t>
            </a:r>
            <a:r>
              <a:rPr lang="en-US" sz="1900"/>
              <a:t>Similar to the c_magic field of the cache descriptor. It contains a magic number selected from a predefined set of values and is used to check both the current state of the slab and its consistency. The values of this field are different from those of the corresponding c_magic field of the cache descriptor. The offset of s_magic within the slab descriptor is equal to the offset of c_magic with respect to c_offset inside the cache descriptor; the checking routine relies on their being the same. </a:t>
            </a:r>
            <a:endParaRPr lang="en-US"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22886" t="25360" r="20308" b="16187"/>
          <a:stretch>
            <a:fillRect/>
          </a:stretch>
        </p:blipFill>
        <p:spPr>
          <a:xfrm>
            <a:off x="401955" y="301625"/>
            <a:ext cx="11208385" cy="63023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3085" y="1905"/>
            <a:ext cx="10515600" cy="513715"/>
          </a:xfrm>
        </p:spPr>
        <p:txBody>
          <a:bodyPr>
            <a:noAutofit/>
          </a:bodyPr>
          <a:p>
            <a:r>
              <a:rPr lang="en-US" altLang="en-US" sz="3000"/>
              <a:t>Interfacing Slab Allocator with Buddy system</a:t>
            </a:r>
            <a:endParaRPr lang="en-US" altLang="en-US" sz="3000"/>
          </a:p>
        </p:txBody>
      </p:sp>
      <p:sp>
        <p:nvSpPr>
          <p:cNvPr id="3" name="Content Placeholder 2"/>
          <p:cNvSpPr>
            <a:spLocks noGrp="1"/>
          </p:cNvSpPr>
          <p:nvPr>
            <p:ph idx="1"/>
          </p:nvPr>
        </p:nvSpPr>
        <p:spPr>
          <a:xfrm>
            <a:off x="647700" y="648970"/>
            <a:ext cx="10515600" cy="6068695"/>
          </a:xfrm>
        </p:spPr>
        <p:txBody>
          <a:bodyPr>
            <a:noAutofit/>
          </a:bodyPr>
          <a:p>
            <a:pPr algn="just"/>
            <a:r>
              <a:rPr lang="en-US" sz="2200"/>
              <a:t>When the slab allocator creates new slabs, it relies on the buddy system algorithm to obtain a group of free contiguous page frames. </a:t>
            </a:r>
            <a:endParaRPr lang="en-US" sz="2200"/>
          </a:p>
          <a:p>
            <a:pPr algn="just"/>
            <a:r>
              <a:rPr lang="en-US" sz="2200"/>
              <a:t> </a:t>
            </a:r>
            <a:r>
              <a:rPr lang="en-US" altLang="en-US" sz="2200"/>
              <a:t>I</a:t>
            </a:r>
            <a:r>
              <a:rPr lang="en-US" sz="2200"/>
              <a:t>t invokes the </a:t>
            </a:r>
            <a:r>
              <a:rPr lang="en-US" sz="2200" b="1"/>
              <a:t>kmem_getpages( )</a:t>
            </a:r>
            <a:r>
              <a:rPr lang="en-US" sz="2200"/>
              <a:t> function</a:t>
            </a:r>
            <a:r>
              <a:rPr lang="en-US" altLang="en-US" sz="2200"/>
              <a:t>.</a:t>
            </a:r>
            <a:endParaRPr lang="en-US" altLang="en-US" sz="2200"/>
          </a:p>
          <a:p>
            <a:pPr algn="just"/>
            <a:r>
              <a:rPr lang="en-US" altLang="en-US" sz="2200"/>
              <a:t>The parameters used in </a:t>
            </a:r>
            <a:r>
              <a:rPr lang="en-US" sz="2200" b="1">
                <a:sym typeface="+mn-ea"/>
              </a:rPr>
              <a:t>kmem_getpages( )</a:t>
            </a:r>
            <a:r>
              <a:rPr lang="en-US" sz="2200">
                <a:sym typeface="+mn-ea"/>
              </a:rPr>
              <a:t> function </a:t>
            </a:r>
            <a:r>
              <a:rPr lang="en-US" altLang="en-US" sz="2200"/>
              <a:t>have the following meaning: </a:t>
            </a:r>
            <a:endParaRPr lang="en-US" altLang="en-US" sz="2200"/>
          </a:p>
          <a:p>
            <a:pPr algn="just"/>
            <a:r>
              <a:rPr lang="en-US" altLang="en-US" sz="2200"/>
              <a:t>cachep - Points to the cache descriptor of the cache that needs additional page frames (the number of required page frames is in the cachep-&gt;c_gfporder field) </a:t>
            </a:r>
            <a:endParaRPr lang="en-US" altLang="en-US" sz="2200"/>
          </a:p>
          <a:p>
            <a:pPr algn="just"/>
            <a:r>
              <a:rPr lang="en-US" altLang="en-US" sz="2200"/>
              <a:t>flags - Specifies how the page frame is requested (see Section 6.1.1 earlier in this chapter) </a:t>
            </a:r>
            <a:endParaRPr lang="en-US" altLang="en-US" sz="2200"/>
          </a:p>
          <a:p>
            <a:pPr algn="just"/>
            <a:r>
              <a:rPr lang="en-US" altLang="en-US" sz="2200"/>
              <a:t>dma - Points to a variable that is set to 1 by kmem_getpages( ) if the allocated page frames are suitable for ISA DMA.</a:t>
            </a:r>
            <a:endParaRPr lang="en-US" altLang="en-US" sz="2200"/>
          </a:p>
          <a:p>
            <a:pPr algn="just"/>
            <a:r>
              <a:rPr lang="en-US" altLang="en-US" sz="2200"/>
              <a:t>In the reverse operation, page frames assigned to a slab allocator can be released by invoking the </a:t>
            </a:r>
            <a:r>
              <a:rPr lang="en-US" altLang="en-US" sz="2200" b="1"/>
              <a:t>kmem_freepages( )</a:t>
            </a:r>
            <a:r>
              <a:rPr lang="en-US" altLang="en-US" sz="2200"/>
              <a:t> function.</a:t>
            </a:r>
            <a:endParaRPr lang="en-US" altLang="en-US" sz="2200"/>
          </a:p>
          <a:p>
            <a:pPr algn="just"/>
            <a:r>
              <a:rPr lang="en-US" altLang="en-US" sz="2200"/>
              <a:t>The function releases the page frames, starting from the one having physical address addr, that had been allocated to the slab of the cache identified by cachep.</a:t>
            </a:r>
            <a:endParaRPr lang="en-US" altLang="en-US" sz="2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905"/>
            <a:ext cx="10515600" cy="636905"/>
          </a:xfrm>
        </p:spPr>
        <p:txBody>
          <a:bodyPr/>
          <a:p>
            <a:r>
              <a:rPr lang="en-US" altLang="en-US" sz="3200"/>
              <a:t>Allocating a Slab to a Cache</a:t>
            </a:r>
            <a:endParaRPr lang="en-US" altLang="en-US" sz="3200"/>
          </a:p>
        </p:txBody>
      </p:sp>
      <p:sp>
        <p:nvSpPr>
          <p:cNvPr id="3" name="Content Placeholder 2"/>
          <p:cNvSpPr>
            <a:spLocks noGrp="1"/>
          </p:cNvSpPr>
          <p:nvPr>
            <p:ph idx="1"/>
          </p:nvPr>
        </p:nvSpPr>
        <p:spPr>
          <a:xfrm>
            <a:off x="647700" y="638175"/>
            <a:ext cx="10515600" cy="6215380"/>
          </a:xfrm>
        </p:spPr>
        <p:txBody>
          <a:bodyPr>
            <a:normAutofit fontScale="80000"/>
          </a:bodyPr>
          <a:p>
            <a:pPr algn="just"/>
            <a:r>
              <a:rPr lang="en-US" sz="2200"/>
              <a:t>A newly created cache does not contain any slab and therefore no free objects. New slabs are assigned to a cache only when both of the following are true: </a:t>
            </a:r>
            <a:endParaRPr lang="en-US" sz="2200"/>
          </a:p>
          <a:p>
            <a:pPr algn="just"/>
            <a:r>
              <a:rPr lang="en-US" sz="2200"/>
              <a:t>A request has been issued to allocate a new object. </a:t>
            </a:r>
            <a:endParaRPr lang="en-US" sz="2200"/>
          </a:p>
          <a:p>
            <a:pPr algn="just"/>
            <a:r>
              <a:rPr lang="en-US" sz="2200"/>
              <a:t>The cache does not include any free object. </a:t>
            </a:r>
            <a:endParaRPr lang="en-US" sz="2200"/>
          </a:p>
          <a:p>
            <a:pPr algn="just"/>
            <a:r>
              <a:rPr lang="en-US" sz="2200"/>
              <a:t>When this occurs, the slab allocator assigns a new slab to the cache by invoking </a:t>
            </a:r>
            <a:r>
              <a:rPr lang="en-US" sz="2200" b="1"/>
              <a:t>kmem_cache_ grow( )</a:t>
            </a:r>
            <a:r>
              <a:rPr lang="en-US" sz="2200"/>
              <a:t>. This function calls </a:t>
            </a:r>
            <a:r>
              <a:rPr lang="en-US" sz="2200" b="1"/>
              <a:t>kmem_ getpages( )</a:t>
            </a:r>
            <a:r>
              <a:rPr lang="en-US" sz="2200"/>
              <a:t> to obtain a group of page frames from the buddy system</a:t>
            </a:r>
            <a:r>
              <a:rPr lang="en-US" altLang="en-US" sz="2200"/>
              <a:t>. </a:t>
            </a:r>
            <a:endParaRPr lang="en-US" altLang="en-US" sz="2200"/>
          </a:p>
          <a:p>
            <a:pPr algn="just"/>
            <a:r>
              <a:rPr lang="en-US" altLang="en-US" sz="2200"/>
              <a:t>I</a:t>
            </a:r>
            <a:r>
              <a:rPr lang="en-US" sz="2200"/>
              <a:t>t then calls </a:t>
            </a:r>
            <a:r>
              <a:rPr lang="en-US" sz="2200" b="1"/>
              <a:t>kmem_cache_slabmgmt( )</a:t>
            </a:r>
            <a:r>
              <a:rPr lang="en-US" sz="2200"/>
              <a:t> to get a new slab descriptor. </a:t>
            </a:r>
            <a:endParaRPr lang="en-US" sz="2200"/>
          </a:p>
          <a:p>
            <a:pPr algn="just"/>
            <a:r>
              <a:rPr lang="en-US" sz="2200"/>
              <a:t>Next, it calls </a:t>
            </a:r>
            <a:r>
              <a:rPr lang="en-US" sz="2200" b="1"/>
              <a:t>kmem_cache_init_objs( )</a:t>
            </a:r>
            <a:r>
              <a:rPr lang="en-US" sz="2200"/>
              <a:t>, which applies the constructor method </a:t>
            </a:r>
            <a:r>
              <a:rPr lang="en-US" altLang="en-US" sz="2200"/>
              <a:t>t</a:t>
            </a:r>
            <a:r>
              <a:rPr lang="en-US" sz="2200"/>
              <a:t>o all the objects contained in the new slab. It then calls </a:t>
            </a:r>
            <a:r>
              <a:rPr lang="en-US" sz="2200" b="1"/>
              <a:t>kmem_slab_link_end( )</a:t>
            </a:r>
            <a:r>
              <a:rPr lang="en-US" sz="2200"/>
              <a:t>, which inserts the slab descriptor at the end of the cache slab list</a:t>
            </a:r>
            <a:r>
              <a:rPr lang="en-US" altLang="en-US" sz="2200"/>
              <a:t>.</a:t>
            </a:r>
            <a:endParaRPr lang="en-US" altLang="en-US" sz="2200"/>
          </a:p>
          <a:p>
            <a:pPr algn="just"/>
            <a:r>
              <a:rPr lang="en-US" altLang="en-US" sz="2200"/>
              <a:t>The </a:t>
            </a:r>
            <a:r>
              <a:rPr lang="en-US" altLang="en-US" sz="2200" b="1"/>
              <a:t>kmem_slab_end </a:t>
            </a:r>
            <a:r>
              <a:rPr lang="en-US" altLang="en-US" sz="2200"/>
              <a:t>macro yields the address of the c_offset field of the corresponding cache descriptor.</a:t>
            </a:r>
            <a:endParaRPr lang="en-US" altLang="en-US" sz="2200"/>
          </a:p>
          <a:p>
            <a:pPr algn="just"/>
            <a:r>
              <a:rPr lang="en-US" altLang="en-US" sz="2200"/>
              <a:t>After inserting the new slab descriptor into the list, </a:t>
            </a:r>
            <a:r>
              <a:rPr lang="en-US" altLang="en-US" sz="2200" b="1"/>
              <a:t>kmem_cache_ grow( )</a:t>
            </a:r>
            <a:r>
              <a:rPr lang="en-US" altLang="en-US" sz="2200"/>
              <a:t> loads the next and prev fields, respectively, of the descriptors of all page frames included in the new slab with the address of the cache descriptor and the address of the slab descriptor.</a:t>
            </a:r>
            <a:endParaRPr lang="en-US" altLang="en-US" sz="2200"/>
          </a:p>
          <a:p>
            <a:pPr algn="just"/>
            <a:r>
              <a:rPr lang="en-US" altLang="en-US" sz="2200"/>
              <a:t>This works correctly because the next and prev fields are used by functions of the buddy system only when the page frame is free, while page frames handled by the slab allocator functions are not free as far as the buddy system is concerned.</a:t>
            </a:r>
            <a:endParaRPr lang="en-US" altLang="en-US"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528320"/>
          </a:xfrm>
        </p:spPr>
        <p:txBody>
          <a:bodyPr>
            <a:noAutofit/>
          </a:bodyPr>
          <a:p>
            <a:r>
              <a:rPr lang="en-US" altLang="en-US" sz="3200"/>
              <a:t>Releasing a Slab from Cache</a:t>
            </a:r>
            <a:endParaRPr lang="en-US" altLang="en-US" sz="3200"/>
          </a:p>
        </p:txBody>
      </p:sp>
      <p:sp>
        <p:nvSpPr>
          <p:cNvPr id="3" name="Content Placeholder 2"/>
          <p:cNvSpPr>
            <a:spLocks noGrp="1"/>
          </p:cNvSpPr>
          <p:nvPr>
            <p:ph idx="1"/>
          </p:nvPr>
        </p:nvSpPr>
        <p:spPr>
          <a:xfrm>
            <a:off x="647700" y="665480"/>
            <a:ext cx="10515600" cy="5270500"/>
          </a:xfrm>
        </p:spPr>
        <p:txBody>
          <a:bodyPr/>
          <a:p>
            <a:pPr algn="just"/>
            <a:r>
              <a:rPr lang="en-US" altLang="en-US"/>
              <a:t>T</a:t>
            </a:r>
            <a:r>
              <a:rPr lang="en-US"/>
              <a:t>he slab allocator never releases the page frames of an empty slab on its own. In fact, a slab is released only if both the following conditions hold: </a:t>
            </a:r>
            <a:endParaRPr lang="en-US"/>
          </a:p>
          <a:p>
            <a:pPr algn="just"/>
            <a:r>
              <a:rPr lang="en-US"/>
              <a:t>The buddy system is unable to satisfy a new request for a group of page frames. </a:t>
            </a:r>
            <a:endParaRPr lang="en-US"/>
          </a:p>
          <a:p>
            <a:pPr algn="just"/>
            <a:r>
              <a:rPr lang="en-US"/>
              <a:t>The slab is empty, that is, all the objects included in it are free. </a:t>
            </a:r>
            <a:endParaRPr lang="en-US"/>
          </a:p>
          <a:p>
            <a:pPr algn="just"/>
            <a:r>
              <a:rPr lang="en-US"/>
              <a:t>When the kernel looks for additional free page frames, it calls </a:t>
            </a:r>
            <a:r>
              <a:rPr lang="en-US" b="1"/>
              <a:t>try_to_free_pages( )</a:t>
            </a:r>
            <a:r>
              <a:rPr lang="en-US"/>
              <a:t>; this function, in turn, may invoke </a:t>
            </a:r>
            <a:r>
              <a:rPr lang="en-US" b="1"/>
              <a:t>kmem_cache_reap( )</a:t>
            </a:r>
            <a:r>
              <a:rPr lang="en-US"/>
              <a:t>, which selects a cache that contains at least one empty slab. The </a:t>
            </a:r>
            <a:r>
              <a:rPr lang="en-US" b="1"/>
              <a:t>kmem_slab_unlink( )</a:t>
            </a:r>
            <a:r>
              <a:rPr lang="en-US"/>
              <a:t> function then removes the slab from the cache list of slabs</a:t>
            </a:r>
            <a:r>
              <a:rPr lang="en-US" altLang="en-US"/>
              <a:t>.</a:t>
            </a:r>
            <a:endParaRPr lang="en-US" altLang="en-US"/>
          </a:p>
          <a:p>
            <a:pPr algn="just"/>
            <a:r>
              <a:rPr lang="en-US" altLang="en-US"/>
              <a:t>The slab—together with the objects in it—is destroyed by invoking </a:t>
            </a:r>
            <a:r>
              <a:rPr lang="en-US" altLang="en-US" b="1"/>
              <a:t>kmem_slab_destroy( )</a:t>
            </a:r>
            <a:r>
              <a:rPr lang="en-US" altLang="en-US"/>
              <a:t>.</a:t>
            </a:r>
            <a:endParaRPr lang="en-US" altLang="en-US"/>
          </a:p>
          <a:p>
            <a:pPr algn="just"/>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43205"/>
            <a:ext cx="10515600" cy="5934075"/>
          </a:xfrm>
        </p:spPr>
        <p:txBody>
          <a:bodyPr>
            <a:normAutofit/>
          </a:bodyPr>
          <a:p>
            <a:pPr algn="just"/>
            <a:r>
              <a:rPr lang="en-US"/>
              <a:t>The function checks whether the cache has a destructor method for its objects in which case it applies the destructor to all the objects in the slab; the </a:t>
            </a:r>
            <a:r>
              <a:rPr lang="en-US" b="1"/>
              <a:t>objp</a:t>
            </a:r>
            <a:r>
              <a:rPr lang="en-US"/>
              <a:t> local variable keeps track of the currently examined object. </a:t>
            </a:r>
            <a:endParaRPr lang="en-US"/>
          </a:p>
          <a:p>
            <a:pPr algn="just"/>
            <a:r>
              <a:rPr lang="en-US"/>
              <a:t>Next, it calls </a:t>
            </a:r>
            <a:r>
              <a:rPr lang="en-US" b="1"/>
              <a:t>kmem_freepages( </a:t>
            </a:r>
            <a:r>
              <a:rPr lang="en-US"/>
              <a:t>)</a:t>
            </a:r>
            <a:r>
              <a:rPr lang="en-US" altLang="en-US"/>
              <a:t>,</a:t>
            </a:r>
            <a:r>
              <a:rPr lang="en-US"/>
              <a:t> which returns all the contiguous page frames used by the slab to the buddy system. </a:t>
            </a:r>
            <a:endParaRPr lang="en-US"/>
          </a:p>
          <a:p>
            <a:pPr algn="just"/>
            <a:r>
              <a:rPr lang="en-US"/>
              <a:t>Finally, if the slab descriptor is stored outside of the slab , the function releases it from the cache of the slab descriptors. </a:t>
            </a:r>
            <a:endParaRPr lang="en-US"/>
          </a:p>
          <a:p>
            <a:pPr algn="just"/>
            <a:r>
              <a:rPr lang="en-US"/>
              <a:t> In order to avoid wasting memory space, the kernel must destroy all slabs in all caches created by a module before removing it.</a:t>
            </a:r>
            <a:endParaRPr lang="en-US"/>
          </a:p>
          <a:p>
            <a:pPr algn="just"/>
            <a:r>
              <a:rPr lang="en-US"/>
              <a:t> The </a:t>
            </a:r>
            <a:r>
              <a:rPr lang="en-US" b="1"/>
              <a:t>kmem_cache_shrink( ) </a:t>
            </a:r>
            <a:r>
              <a:rPr lang="en-US"/>
              <a:t>function destroys all the slabs in a cache by invoking </a:t>
            </a:r>
            <a:r>
              <a:rPr lang="en-US" b="1"/>
              <a:t>kmem_slab_destroy( )</a:t>
            </a:r>
            <a:r>
              <a:rPr lang="en-US"/>
              <a:t> iteratively. </a:t>
            </a:r>
            <a:endParaRPr lang="en-US"/>
          </a:p>
          <a:p>
            <a:pPr algn="just"/>
            <a:r>
              <a:rPr lang="en-US"/>
              <a:t>The </a:t>
            </a:r>
            <a:r>
              <a:rPr lang="en-US" b="1"/>
              <a:t>c_ growing</a:t>
            </a:r>
            <a:r>
              <a:rPr lang="en-US"/>
              <a:t> field of the cache descriptor is used to prevent </a:t>
            </a:r>
            <a:r>
              <a:rPr lang="en-US" b="1"/>
              <a:t>kmem_cache_shrink( )</a:t>
            </a:r>
            <a:r>
              <a:rPr lang="en-US"/>
              <a:t> from shrinking a cache while another kernel control path attempts to allocate a new slab for it.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500380"/>
          </a:xfrm>
        </p:spPr>
        <p:txBody>
          <a:bodyPr>
            <a:normAutofit fontScale="90000"/>
          </a:bodyPr>
          <a:p>
            <a:r>
              <a:rPr lang="en-US" altLang="en-US" sz="3200"/>
              <a:t>Object descriptor</a:t>
            </a:r>
            <a:endParaRPr lang="en-US" altLang="en-US" sz="3200"/>
          </a:p>
        </p:txBody>
      </p:sp>
      <p:sp>
        <p:nvSpPr>
          <p:cNvPr id="3" name="Content Placeholder 2"/>
          <p:cNvSpPr>
            <a:spLocks noGrp="1"/>
          </p:cNvSpPr>
          <p:nvPr>
            <p:ph idx="1"/>
          </p:nvPr>
        </p:nvSpPr>
        <p:spPr>
          <a:xfrm>
            <a:off x="647700" y="488950"/>
            <a:ext cx="10515600" cy="6202680"/>
          </a:xfrm>
        </p:spPr>
        <p:txBody>
          <a:bodyPr>
            <a:normAutofit lnSpcReduction="10000"/>
          </a:bodyPr>
          <a:p>
            <a:pPr algn="just"/>
            <a:r>
              <a:rPr lang="en-US" sz="2400"/>
              <a:t>Each object has a descriptor of type struct kmem_bufctl_s</a:t>
            </a:r>
            <a:r>
              <a:rPr lang="en-US" altLang="en-US" sz="2400"/>
              <a:t>.</a:t>
            </a:r>
            <a:endParaRPr lang="en-US" altLang="en-US" sz="2400"/>
          </a:p>
          <a:p>
            <a:pPr algn="just"/>
            <a:r>
              <a:rPr lang="en-US" altLang="en-US" sz="2400"/>
              <a:t>The object descriptors of a slab can be stored in two possible ways,</a:t>
            </a:r>
            <a:endParaRPr lang="en-US" altLang="en-US" sz="2400"/>
          </a:p>
          <a:p>
            <a:pPr algn="just"/>
            <a:r>
              <a:rPr lang="en-US" altLang="en-US" sz="2400"/>
              <a:t>External Object descriptor - Stored outside the slab, in one of thegeneral caches pointed to by cache_sizes. The first object descriptor in the memory area describes the first object in the slab and so on. The size of the memory area, and the general cache used to store object descriptors, depends on the number of objects stored in the slab (c_num field of the cache descriptor). The cache containing the objects themselves is tied to the cache containing their descriptors through two fields. First, the </a:t>
            </a:r>
            <a:r>
              <a:rPr lang="en-US" altLang="en-US" sz="2400" b="1"/>
              <a:t>c_index_cachep</a:t>
            </a:r>
            <a:r>
              <a:rPr lang="en-US" altLang="en-US" sz="2400"/>
              <a:t> field of the cache containing the slab points to the cache descriptor of the cache containing the object descriptors. Second, the s_index field of the slab descriptor points to the memory area containing the object descriptors. </a:t>
            </a:r>
            <a:endParaRPr lang="en-US" altLang="en-US" sz="2400"/>
          </a:p>
          <a:p>
            <a:pPr algn="just"/>
            <a:r>
              <a:rPr lang="en-US" altLang="en-US" sz="2400"/>
              <a:t>Internal Object descriptor - Stored inside the slab, right after the objects they describe. In this case, the </a:t>
            </a:r>
            <a:r>
              <a:rPr lang="en-US" altLang="en-US" sz="2400" b="1"/>
              <a:t>c_index_cachep</a:t>
            </a:r>
            <a:r>
              <a:rPr lang="en-US" altLang="en-US" sz="2400"/>
              <a:t> field of the cache descriptor and the s_index field of the slab descriptor are both NULL. </a:t>
            </a: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24438" t="16412" r="22379" b="7637"/>
          <a:stretch>
            <a:fillRect/>
          </a:stretch>
        </p:blipFill>
        <p:spPr>
          <a:xfrm>
            <a:off x="647700" y="208915"/>
            <a:ext cx="11386185" cy="64014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60985"/>
            <a:ext cx="10515600" cy="5916295"/>
          </a:xfrm>
        </p:spPr>
        <p:txBody>
          <a:bodyPr>
            <a:normAutofit lnSpcReduction="10000"/>
          </a:bodyPr>
          <a:p>
            <a:r>
              <a:rPr lang="en-US"/>
              <a:t>The slab allocator chooses the first solution when the size of the objects is a multiple of 512, 1024, 2048, or 4096: in this case, storing control structures inside the slab would result in a high level of internal fragmentation.</a:t>
            </a:r>
            <a:endParaRPr lang="en-US"/>
          </a:p>
          <a:p>
            <a:r>
              <a:rPr lang="en-US" altLang="en-US"/>
              <a:t>I</a:t>
            </a:r>
            <a:r>
              <a:rPr lang="en-US"/>
              <a:t>f the size of the objects is smaller than 512 bytes or not a multiple of 512, 1024, 2048, or 4096 the slab allocator stores the object descriptors inside the slab. </a:t>
            </a:r>
            <a:endParaRPr lang="en-US"/>
          </a:p>
          <a:p>
            <a:r>
              <a:rPr lang="en-US"/>
              <a:t>Object descriptors are simple structures consisting of a single field:</a:t>
            </a:r>
            <a:endParaRPr lang="en-US"/>
          </a:p>
          <a:p>
            <a:pPr marL="0" indent="0">
              <a:buNone/>
            </a:pPr>
            <a:r>
              <a:rPr lang="en-US" altLang="en-US"/>
              <a:t>		</a:t>
            </a:r>
            <a:r>
              <a:rPr lang="en-US"/>
              <a:t>typedef struct kmem_bufctl_s { </a:t>
            </a:r>
            <a:endParaRPr lang="en-US"/>
          </a:p>
          <a:p>
            <a:pPr marL="0" indent="0">
              <a:buNone/>
            </a:pPr>
            <a:r>
              <a:rPr lang="en-US"/>
              <a:t> </a:t>
            </a:r>
            <a:r>
              <a:rPr lang="en-US" altLang="en-US"/>
              <a:t>		</a:t>
            </a:r>
            <a:r>
              <a:rPr lang="en-US"/>
              <a:t>union { </a:t>
            </a:r>
            <a:endParaRPr lang="en-US"/>
          </a:p>
          <a:p>
            <a:pPr marL="0" indent="0">
              <a:buNone/>
            </a:pPr>
            <a:r>
              <a:rPr lang="en-US"/>
              <a:t> </a:t>
            </a:r>
            <a:r>
              <a:rPr lang="en-US" altLang="en-US"/>
              <a:t>			</a:t>
            </a:r>
            <a:r>
              <a:rPr lang="en-US"/>
              <a:t>struct kmem_bufctl_s * buf_nextp; </a:t>
            </a:r>
            <a:endParaRPr lang="en-US"/>
          </a:p>
          <a:p>
            <a:pPr marL="0" indent="0">
              <a:buNone/>
            </a:pPr>
            <a:r>
              <a:rPr lang="en-US"/>
              <a:t> </a:t>
            </a:r>
            <a:r>
              <a:rPr lang="en-US" altLang="en-US"/>
              <a:t>			</a:t>
            </a:r>
            <a:r>
              <a:rPr lang="en-US"/>
              <a:t>kmem_slab_t * buf_slabp; </a:t>
            </a:r>
            <a:endParaRPr lang="en-US"/>
          </a:p>
          <a:p>
            <a:pPr marL="0" indent="0">
              <a:buNone/>
            </a:pPr>
            <a:r>
              <a:rPr lang="en-US"/>
              <a:t> </a:t>
            </a:r>
            <a:r>
              <a:rPr lang="en-US" altLang="en-US"/>
              <a:t>		</a:t>
            </a:r>
            <a:r>
              <a:rPr lang="en-US"/>
              <a:t>void * buf_objp; </a:t>
            </a:r>
            <a:endParaRPr lang="en-US"/>
          </a:p>
          <a:p>
            <a:pPr marL="0" indent="0">
              <a:buNone/>
            </a:pPr>
            <a:r>
              <a:rPr lang="en-US"/>
              <a:t> </a:t>
            </a:r>
            <a:r>
              <a:rPr lang="en-US" altLang="en-US"/>
              <a:t>			</a:t>
            </a:r>
            <a:r>
              <a:rPr lang="en-US"/>
              <a:t>} u; </a:t>
            </a:r>
            <a:endParaRPr lang="en-US"/>
          </a:p>
          <a:p>
            <a:pPr marL="0" indent="0">
              <a:buNone/>
            </a:pPr>
            <a:r>
              <a:rPr lang="en-US" altLang="en-US"/>
              <a:t>		</a:t>
            </a:r>
            <a:r>
              <a:rPr lang="en-US"/>
              <a:t>} kmem_bufctl_t; </a:t>
            </a:r>
            <a:endParaRPr lang="en-US"/>
          </a:p>
          <a:p>
            <a:pPr marL="0" indent="0">
              <a:buNone/>
            </a:pPr>
            <a:r>
              <a:rPr lang="en-US" altLang="en-US"/>
              <a:t>		</a:t>
            </a:r>
            <a:r>
              <a:rPr lang="en-US"/>
              <a:t>#define buf_nextp u.buf_nextp </a:t>
            </a:r>
            <a:endParaRPr lang="en-US"/>
          </a:p>
          <a:p>
            <a:pPr marL="0" indent="0">
              <a:buNone/>
            </a:pPr>
            <a:r>
              <a:rPr lang="en-US" altLang="en-US"/>
              <a:t>		</a:t>
            </a:r>
            <a:r>
              <a:rPr lang="en-US"/>
              <a:t>#define buf_slabp u.buf_slabp </a:t>
            </a:r>
            <a:endParaRPr lang="en-US"/>
          </a:p>
          <a:p>
            <a:pPr marL="0" indent="0">
              <a:buNone/>
            </a:pPr>
            <a:r>
              <a:rPr lang="en-US" altLang="en-US"/>
              <a:t>		</a:t>
            </a:r>
            <a:r>
              <a:rPr lang="en-US"/>
              <a:t>#define buf_objp u.buf_objp </a:t>
            </a:r>
            <a:endParaRPr lang="en-US"/>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60985"/>
            <a:ext cx="10515600" cy="5916295"/>
          </a:xfrm>
        </p:spPr>
        <p:txBody>
          <a:bodyPr>
            <a:normAutofit lnSpcReduction="10000"/>
          </a:bodyPr>
          <a:p>
            <a:pPr algn="just"/>
            <a:r>
              <a:rPr lang="en-US"/>
              <a:t>This field has the following meaning, depending on the state of the object and the locations of the object descriptors: </a:t>
            </a:r>
            <a:endParaRPr lang="en-US"/>
          </a:p>
          <a:p>
            <a:pPr algn="just"/>
            <a:r>
              <a:rPr lang="en-US"/>
              <a:t>buf_nextp </a:t>
            </a:r>
            <a:r>
              <a:rPr lang="en-US" altLang="en-US"/>
              <a:t>- </a:t>
            </a:r>
            <a:r>
              <a:rPr lang="en-US"/>
              <a:t>If the object is free, it points to the next free object in the slab, thus implementing a simple list of free objects inside the slab. </a:t>
            </a:r>
            <a:endParaRPr lang="en-US"/>
          </a:p>
          <a:p>
            <a:pPr algn="just"/>
            <a:r>
              <a:rPr lang="en-US"/>
              <a:t>buf_objp </a:t>
            </a:r>
            <a:r>
              <a:rPr lang="en-US" altLang="en-US"/>
              <a:t>- </a:t>
            </a:r>
            <a:r>
              <a:rPr lang="en-US"/>
              <a:t>If the object is allocated and its object descriptor is stored outside of the slab, it points to the object. </a:t>
            </a:r>
            <a:endParaRPr lang="en-US"/>
          </a:p>
          <a:p>
            <a:pPr algn="just"/>
            <a:r>
              <a:rPr lang="en-US"/>
              <a:t>buf_slabp </a:t>
            </a:r>
            <a:r>
              <a:rPr lang="en-US" altLang="en-US"/>
              <a:t>- </a:t>
            </a:r>
            <a:r>
              <a:rPr lang="en-US"/>
              <a:t>If the object is allocated and its object descriptor is stored inside the slab, it points to the slab descriptor of the slab in which the object is stored. This holds whether the slab descriptor is stored inside or outside of the slab.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67690"/>
            <a:ext cx="10515600" cy="5609590"/>
          </a:xfrm>
        </p:spPr>
        <p:txBody>
          <a:bodyPr/>
          <a:p>
            <a:r>
              <a:rPr lang="en-US"/>
              <a:t> The descriptors of type struct page have the following format: </a:t>
            </a:r>
            <a:endParaRPr lang="en-US"/>
          </a:p>
          <a:p>
            <a:pPr marL="0" indent="0">
              <a:buNone/>
            </a:pPr>
            <a:r>
              <a:rPr lang="en-US" altLang="en-US"/>
              <a:t>	</a:t>
            </a:r>
            <a:r>
              <a:rPr lang="en-US"/>
              <a:t>typedef struct page { </a:t>
            </a:r>
            <a:endParaRPr lang="en-US"/>
          </a:p>
          <a:p>
            <a:pPr marL="0" indent="0">
              <a:buNone/>
            </a:pPr>
            <a:r>
              <a:rPr lang="en-US"/>
              <a:t> </a:t>
            </a:r>
            <a:r>
              <a:rPr lang="en-US" altLang="en-US"/>
              <a:t>	</a:t>
            </a:r>
            <a:r>
              <a:rPr lang="en-US"/>
              <a:t>struct page *next; </a:t>
            </a:r>
            <a:endParaRPr lang="en-US"/>
          </a:p>
          <a:p>
            <a:pPr marL="0" indent="0">
              <a:buNone/>
            </a:pPr>
            <a:r>
              <a:rPr lang="en-US"/>
              <a:t> </a:t>
            </a:r>
            <a:r>
              <a:rPr lang="en-US" altLang="en-US"/>
              <a:t>	</a:t>
            </a:r>
            <a:r>
              <a:rPr lang="en-US"/>
              <a:t>struct page *prev; </a:t>
            </a:r>
            <a:endParaRPr lang="en-US"/>
          </a:p>
          <a:p>
            <a:pPr marL="0" indent="0">
              <a:buNone/>
            </a:pPr>
            <a:r>
              <a:rPr lang="en-US"/>
              <a:t> </a:t>
            </a:r>
            <a:r>
              <a:rPr lang="en-US" altLang="en-US"/>
              <a:t>	</a:t>
            </a:r>
            <a:r>
              <a:rPr lang="en-US"/>
              <a:t>struct inode *inode; </a:t>
            </a:r>
            <a:endParaRPr lang="en-US"/>
          </a:p>
          <a:p>
            <a:pPr marL="0" indent="0">
              <a:buNone/>
            </a:pPr>
            <a:r>
              <a:rPr lang="en-US"/>
              <a:t> </a:t>
            </a:r>
            <a:r>
              <a:rPr lang="en-US" altLang="en-US"/>
              <a:t>	</a:t>
            </a:r>
            <a:r>
              <a:rPr lang="en-US"/>
              <a:t>unsigned long offset; </a:t>
            </a:r>
            <a:endParaRPr lang="en-US"/>
          </a:p>
          <a:p>
            <a:pPr marL="0" indent="0">
              <a:buNone/>
            </a:pPr>
            <a:r>
              <a:rPr lang="en-US"/>
              <a:t> </a:t>
            </a:r>
            <a:r>
              <a:rPr lang="en-US" altLang="en-US"/>
              <a:t>	</a:t>
            </a:r>
            <a:r>
              <a:rPr lang="en-US"/>
              <a:t>struct page *next_hash; </a:t>
            </a:r>
            <a:endParaRPr lang="en-US"/>
          </a:p>
          <a:p>
            <a:pPr marL="0" indent="0">
              <a:buNone/>
            </a:pPr>
            <a:r>
              <a:rPr lang="en-US"/>
              <a:t> </a:t>
            </a:r>
            <a:r>
              <a:rPr lang="en-US" altLang="en-US"/>
              <a:t>	</a:t>
            </a:r>
            <a:r>
              <a:rPr lang="en-US"/>
              <a:t>atomic_t count; </a:t>
            </a:r>
            <a:endParaRPr lang="en-US"/>
          </a:p>
          <a:p>
            <a:pPr marL="0" indent="0">
              <a:buNone/>
            </a:pPr>
            <a:r>
              <a:rPr lang="en-US"/>
              <a:t> </a:t>
            </a:r>
            <a:r>
              <a:rPr lang="en-US" altLang="en-US"/>
              <a:t>	</a:t>
            </a:r>
            <a:r>
              <a:rPr lang="en-US"/>
              <a:t>unsigned long flags; </a:t>
            </a:r>
            <a:endParaRPr lang="en-US"/>
          </a:p>
          <a:p>
            <a:pPr marL="0" indent="0">
              <a:buNone/>
            </a:pPr>
            <a:r>
              <a:rPr lang="en-US"/>
              <a:t> </a:t>
            </a:r>
            <a:r>
              <a:rPr lang="en-US" altLang="en-US"/>
              <a:t>	</a:t>
            </a:r>
            <a:r>
              <a:rPr lang="en-US"/>
              <a:t>struct wait_queue *wait; </a:t>
            </a:r>
            <a:endParaRPr lang="en-US"/>
          </a:p>
          <a:p>
            <a:pPr marL="0" indent="0">
              <a:buNone/>
            </a:pPr>
            <a:r>
              <a:rPr lang="en-US"/>
              <a:t> </a:t>
            </a:r>
            <a:r>
              <a:rPr lang="en-US" altLang="en-US"/>
              <a:t>	</a:t>
            </a:r>
            <a:r>
              <a:rPr lang="en-US"/>
              <a:t>struct page **pprev_hash; </a:t>
            </a:r>
            <a:endParaRPr lang="en-US"/>
          </a:p>
          <a:p>
            <a:pPr marL="0" indent="0">
              <a:buNone/>
            </a:pPr>
            <a:r>
              <a:rPr lang="en-US"/>
              <a:t> </a:t>
            </a:r>
            <a:r>
              <a:rPr lang="en-US" altLang="en-US"/>
              <a:t>	</a:t>
            </a:r>
            <a:r>
              <a:rPr lang="en-US"/>
              <a:t>struct buffer_head * buffers; </a:t>
            </a:r>
            <a:endParaRPr lang="en-US"/>
          </a:p>
          <a:p>
            <a:pPr marL="0" indent="0">
              <a:buNone/>
            </a:pPr>
            <a:r>
              <a:rPr lang="en-US" altLang="en-US"/>
              <a:t>	</a:t>
            </a:r>
            <a:r>
              <a:rPr lang="en-US"/>
              <a:t>} mem_map_t; </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7305"/>
            <a:ext cx="10515600" cy="633095"/>
          </a:xfrm>
        </p:spPr>
        <p:txBody>
          <a:bodyPr/>
          <a:p>
            <a:r>
              <a:rPr lang="en-US" altLang="en-US" sz="3200"/>
              <a:t>Aligning Objects in Memory</a:t>
            </a:r>
            <a:endParaRPr lang="en-US" altLang="en-US" sz="3200"/>
          </a:p>
        </p:txBody>
      </p:sp>
      <p:sp>
        <p:nvSpPr>
          <p:cNvPr id="3" name="Content Placeholder 2"/>
          <p:cNvSpPr>
            <a:spLocks noGrp="1"/>
          </p:cNvSpPr>
          <p:nvPr>
            <p:ph idx="1"/>
          </p:nvPr>
        </p:nvSpPr>
        <p:spPr>
          <a:xfrm>
            <a:off x="647700" y="751205"/>
            <a:ext cx="10515600" cy="5833745"/>
          </a:xfrm>
        </p:spPr>
        <p:txBody>
          <a:bodyPr/>
          <a:p>
            <a:pPr algn="just"/>
            <a:r>
              <a:rPr lang="en-US"/>
              <a:t>The objects managed by the slab allocator can be aligned in memory</a:t>
            </a:r>
            <a:r>
              <a:rPr lang="en-US" altLang="en-US"/>
              <a:t>, that is, they can be stored in memory cells whose initial physical addresses are multiples of a given constant, usually a power of 2. </a:t>
            </a:r>
            <a:endParaRPr lang="en-US" altLang="en-US"/>
          </a:p>
          <a:p>
            <a:pPr algn="just"/>
            <a:r>
              <a:rPr lang="en-US" altLang="en-US"/>
              <a:t>This constant is called the alignment factor, and its value is stored in the </a:t>
            </a:r>
            <a:r>
              <a:rPr lang="en-US" altLang="en-US" b="1"/>
              <a:t>c_align</a:t>
            </a:r>
            <a:r>
              <a:rPr lang="en-US" altLang="en-US"/>
              <a:t> field of the cache descriptor. The </a:t>
            </a:r>
            <a:r>
              <a:rPr lang="en-US" altLang="en-US" b="1"/>
              <a:t>c_offset</a:t>
            </a:r>
            <a:r>
              <a:rPr lang="en-US" altLang="en-US"/>
              <a:t> field, which contains the object size, takes into account the number of padding bytes added to obtain the proper alignment. If the value of </a:t>
            </a:r>
            <a:r>
              <a:rPr lang="en-US" altLang="en-US" b="1"/>
              <a:t>c_align</a:t>
            </a:r>
            <a:r>
              <a:rPr lang="en-US" altLang="en-US"/>
              <a:t> is 0, no alignment is required for the objects. </a:t>
            </a:r>
            <a:endParaRPr lang="en-US" altLang="en-US"/>
          </a:p>
          <a:p>
            <a:pPr algn="just"/>
            <a:r>
              <a:rPr lang="en-US" altLang="en-US"/>
              <a:t>The largest alignment factor allowed by the slab allocator is 4096, that is, the page frame size. This means that objects can be aligned by referring either to their physical addresses or to their linear addresses: in both cases, only the 12 least significant bits of the address may be altered by the alignment. </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74955"/>
            <a:ext cx="10515600" cy="5902325"/>
          </a:xfrm>
        </p:spPr>
        <p:txBody>
          <a:bodyPr/>
          <a:p>
            <a:pPr algn="just"/>
            <a:r>
              <a:rPr lang="en-US"/>
              <a:t>When creating a new cache, it's possible to specify that the objects included in it be aligned in the first-level cache. To achieve this, set the </a:t>
            </a:r>
            <a:r>
              <a:rPr lang="en-US" b="1"/>
              <a:t>SLAB_HWCACHE_ALIGN</a:t>
            </a:r>
            <a:r>
              <a:rPr lang="en-US"/>
              <a:t> cache descriptor flag. The </a:t>
            </a:r>
            <a:r>
              <a:rPr lang="en-US" b="1"/>
              <a:t>kmem_cache_create( )</a:t>
            </a:r>
            <a:r>
              <a:rPr lang="en-US"/>
              <a:t> function handles the request as follows: </a:t>
            </a:r>
            <a:endParaRPr lang="en-US"/>
          </a:p>
          <a:p>
            <a:pPr algn="just"/>
            <a:r>
              <a:rPr lang="en-US"/>
              <a:t>If the object's size is greater than half of a cache line, it is aligned in RAM to a multiple of L1_CACHE_BYTES, that is, at the beginning of the line. </a:t>
            </a:r>
            <a:endParaRPr lang="en-US"/>
          </a:p>
          <a:p>
            <a:pPr algn="just"/>
            <a:r>
              <a:rPr lang="en-US"/>
              <a:t>Otherwise, the object size is rounded up to a factor of L1_CACHE_BYTES; this ensures that an object will never span across two cache lines. </a:t>
            </a:r>
            <a:endParaRPr lang="en-US"/>
          </a:p>
          <a:p>
            <a:pPr algn="just"/>
            <a:r>
              <a:rPr lang="en-US"/>
              <a:t>Clearly, what the slab allocator is doing here is trading memory space for access time: it gets better cache performance by artificially increasing the object size, thus causing additional internal fragmentation. </a:t>
            </a:r>
            <a:endParaRPr lang="en-US"/>
          </a:p>
          <a:p>
            <a:pPr algn="just"/>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635"/>
            <a:ext cx="10515600" cy="605155"/>
          </a:xfrm>
        </p:spPr>
        <p:txBody>
          <a:bodyPr/>
          <a:p>
            <a:r>
              <a:rPr lang="en-US" altLang="en-US" sz="3200"/>
              <a:t>Slab Coloring</a:t>
            </a:r>
            <a:endParaRPr lang="en-US" altLang="en-US" sz="3200"/>
          </a:p>
        </p:txBody>
      </p:sp>
      <p:sp>
        <p:nvSpPr>
          <p:cNvPr id="3" name="Content Placeholder 2"/>
          <p:cNvSpPr>
            <a:spLocks noGrp="1"/>
          </p:cNvSpPr>
          <p:nvPr>
            <p:ph idx="1"/>
          </p:nvPr>
        </p:nvSpPr>
        <p:spPr>
          <a:xfrm>
            <a:off x="647700" y="605790"/>
            <a:ext cx="10515600" cy="5571490"/>
          </a:xfrm>
        </p:spPr>
        <p:txBody>
          <a:bodyPr>
            <a:normAutofit lnSpcReduction="20000"/>
          </a:bodyPr>
          <a:p>
            <a:pPr algn="just"/>
            <a:r>
              <a:rPr lang="en-US" altLang="en-US"/>
              <a:t>The</a:t>
            </a:r>
            <a:r>
              <a:rPr lang="en-US"/>
              <a:t> objects of the same size tend to be stored at the same offset within a cache. </a:t>
            </a:r>
            <a:endParaRPr lang="en-US"/>
          </a:p>
          <a:p>
            <a:pPr algn="just"/>
            <a:r>
              <a:rPr lang="en-US"/>
              <a:t>Objects that have the same offset within different slabs will, with a relatively high probability, end up mapped in the same cache line. </a:t>
            </a:r>
            <a:endParaRPr lang="en-US"/>
          </a:p>
          <a:p>
            <a:pPr algn="just"/>
            <a:r>
              <a:rPr lang="en-US"/>
              <a:t>The cache hardware might therefore waste memory cycles transferring two objects from the same cache line back and forth to different RAM locations, while other cache lines go underutilized. </a:t>
            </a:r>
            <a:endParaRPr lang="en-US"/>
          </a:p>
          <a:p>
            <a:pPr algn="just"/>
            <a:r>
              <a:rPr lang="en-US"/>
              <a:t>The slab allocator tries to reduce this unpleasant cache behavior by a policy called slab coloring: different arbitrary values called colors are assigned to the slabs. </a:t>
            </a:r>
            <a:endParaRPr lang="en-US"/>
          </a:p>
          <a:p>
            <a:pPr algn="just"/>
            <a:r>
              <a:rPr lang="en-US"/>
              <a:t>Before examining slab coloring, we have to look at the layout of objects in the cache. </a:t>
            </a:r>
            <a:endParaRPr lang="en-US"/>
          </a:p>
          <a:p>
            <a:pPr algn="just"/>
            <a:r>
              <a:rPr lang="en-US"/>
              <a:t>Let us consider a cache whose objects are aligned in RAM. </a:t>
            </a:r>
            <a:endParaRPr lang="en-US"/>
          </a:p>
          <a:p>
            <a:pPr algn="just"/>
            <a:r>
              <a:rPr lang="en-US"/>
              <a:t>Thus, the c_align field of the cache descriptor has a positive value, say aln. Even taking into account the alignment constraint, there are many possible ways to place objects inside the slab. </a:t>
            </a:r>
            <a:endParaRPr lang="en-US"/>
          </a:p>
          <a:p>
            <a:pPr algn="just"/>
            <a:r>
              <a:rPr lang="en-US"/>
              <a:t>The choices depend on decisions made for the following variables: </a:t>
            </a:r>
            <a:endParaRPr lang="en-US"/>
          </a:p>
          <a:p>
            <a:pPr algn="just"/>
            <a:r>
              <a:rPr lang="en-US" altLang="en-US"/>
              <a:t>num - Number of objects that can be stored in a slab. (value stored in the c_num field of the cache descriptor)</a:t>
            </a: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39065"/>
            <a:ext cx="10515600" cy="6038215"/>
          </a:xfrm>
        </p:spPr>
        <p:txBody>
          <a:bodyPr/>
          <a:p>
            <a:pPr algn="just"/>
            <a:r>
              <a:rPr lang="en-US"/>
              <a:t>osize </a:t>
            </a:r>
            <a:r>
              <a:rPr lang="en-US" altLang="en-US"/>
              <a:t>- </a:t>
            </a:r>
            <a:r>
              <a:rPr lang="en-US"/>
              <a:t>Object size including the alignment bytes (its value is in the c_offset field) plus object descriptor size (if the descriptor is contained inside the slab). </a:t>
            </a:r>
            <a:endParaRPr lang="en-US"/>
          </a:p>
          <a:p>
            <a:pPr algn="just"/>
            <a:r>
              <a:rPr lang="en-US"/>
              <a:t>dsize </a:t>
            </a:r>
            <a:r>
              <a:rPr lang="en-US" altLang="en-US"/>
              <a:t>- </a:t>
            </a:r>
            <a:r>
              <a:rPr lang="en-US"/>
              <a:t>Slab descriptor size; its value is equal to if the slab descriptor is stored outside of the </a:t>
            </a:r>
            <a:r>
              <a:rPr lang="en-US" altLang="en-US"/>
              <a:t>s</a:t>
            </a:r>
            <a:r>
              <a:rPr lang="en-US"/>
              <a:t>lab. </a:t>
            </a:r>
            <a:endParaRPr lang="en-US"/>
          </a:p>
          <a:p>
            <a:pPr algn="just"/>
            <a:r>
              <a:rPr lang="en-US"/>
              <a:t>free </a:t>
            </a:r>
            <a:r>
              <a:rPr lang="en-US" altLang="en-US"/>
              <a:t>- </a:t>
            </a:r>
            <a:r>
              <a:rPr lang="en-US"/>
              <a:t>Number of unused bytes (bytes not assigned to any object) inside the slab. </a:t>
            </a:r>
            <a:endParaRPr lang="en-US"/>
          </a:p>
          <a:p>
            <a:pPr algn="just"/>
            <a:r>
              <a:rPr lang="en-US"/>
              <a:t>The total length in bytes of a slab can then be expressed as: </a:t>
            </a:r>
            <a:endParaRPr lang="en-US"/>
          </a:p>
          <a:p>
            <a:pPr marL="0" indent="0" algn="just">
              <a:buNone/>
            </a:pPr>
            <a:r>
              <a:rPr lang="en-US" altLang="en-US"/>
              <a:t>			</a:t>
            </a:r>
            <a:r>
              <a:rPr lang="en-US" b="1"/>
              <a:t>slab length = (num x osize)+dsize +free </a:t>
            </a:r>
            <a:endParaRPr lang="en-US" b="1"/>
          </a:p>
          <a:p>
            <a:pPr algn="just"/>
            <a:r>
              <a:rPr lang="en-US"/>
              <a:t>free is always smaller than osize, since otherwise it would be possible to place additional objects inside the slab. However, free could be greater than aln. </a:t>
            </a:r>
            <a:endParaRPr lang="en-US"/>
          </a:p>
          <a:p>
            <a:pPr algn="just"/>
            <a:r>
              <a:rPr lang="en-US"/>
              <a:t>The slab allocator takes advantage of the free unused bytes to color the slab.</a:t>
            </a:r>
            <a:endParaRPr lang="en-US"/>
          </a:p>
          <a:p>
            <a:pPr algn="just"/>
            <a:r>
              <a:rPr lang="en-US" altLang="en-US"/>
              <a:t>T</a:t>
            </a:r>
            <a:r>
              <a:rPr lang="en-US"/>
              <a:t>he term "color" is used simply to subdivide the slabs and allow the memory allocator to spread objects out among different linear addresses. </a:t>
            </a:r>
            <a:endParaRPr lang="en-US"/>
          </a:p>
          <a:p>
            <a:pPr algn="just"/>
            <a:r>
              <a:rPr lang="en-US"/>
              <a:t>In this way, the kernel obtains the best possible performance from the microprocessor's hardware cache. </a:t>
            </a:r>
            <a:endParaRPr lang="en-US"/>
          </a:p>
          <a:p>
            <a:pPr algn="just"/>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93675"/>
            <a:ext cx="10515600" cy="5983605"/>
          </a:xfrm>
        </p:spPr>
        <p:txBody>
          <a:bodyPr/>
          <a:p>
            <a:pPr algn="just"/>
            <a:r>
              <a:rPr lang="en-US"/>
              <a:t>Slabs having different colors store the first object of the slab in different memory locations, while satisfying the alignment constraint. The number of available colors is free/aln+1. </a:t>
            </a:r>
            <a:endParaRPr lang="en-US"/>
          </a:p>
          <a:p>
            <a:pPr algn="just"/>
            <a:r>
              <a:rPr lang="en-US"/>
              <a:t>The first color is denoted as and the last one (whose value is in the c_colour field of the cache descriptor) is denoted as free/aln. </a:t>
            </a:r>
            <a:endParaRPr lang="en-US"/>
          </a:p>
          <a:p>
            <a:pPr algn="just"/>
            <a:r>
              <a:rPr lang="en-US"/>
              <a:t>If a slab is colored with color col, the offset of the first object (with respect to the slab initial address) is equal to col x aln bytes; this value is stored in the s_offset field of the slab descriptor</a:t>
            </a:r>
            <a:r>
              <a:rPr lang="en-US" altLang="en-US"/>
              <a:t>.</a:t>
            </a:r>
            <a:endParaRPr lang="en-US" altLang="en-US"/>
          </a:p>
          <a:p>
            <a:pPr marL="0" indent="0" algn="just">
              <a:buNone/>
            </a:pPr>
            <a:endParaRPr lang="en-US" altLang="en-US"/>
          </a:p>
          <a:p>
            <a:pPr marL="0" indent="0" algn="just">
              <a:buNone/>
            </a:pPr>
            <a:endParaRPr lang="en-US" altLang="en-US"/>
          </a:p>
        </p:txBody>
      </p:sp>
      <p:pic>
        <p:nvPicPr>
          <p:cNvPr id="5" name="Picture 4"/>
          <p:cNvPicPr>
            <a:picLocks noChangeAspect="1"/>
          </p:cNvPicPr>
          <p:nvPr/>
        </p:nvPicPr>
        <p:blipFill>
          <a:blip r:embed="rId1"/>
          <a:srcRect l="29663" t="20608" r="26310" b="54097"/>
          <a:stretch>
            <a:fillRect/>
          </a:stretch>
        </p:blipFill>
        <p:spPr>
          <a:xfrm>
            <a:off x="932815" y="2830195"/>
            <a:ext cx="10656570" cy="34423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92405"/>
            <a:ext cx="10515600" cy="5984875"/>
          </a:xfrm>
        </p:spPr>
        <p:txBody>
          <a:bodyPr/>
          <a:p>
            <a:pPr algn="just"/>
            <a:r>
              <a:rPr lang="en-US"/>
              <a:t>Coloring works only when free is large enough. Clearly, if no alignment is required for the objects or if the number of unused bytes inside the slab is smaller than the required alignment (free &lt; aln), the only possible slab coloring is the one having the color 0, that is, the one that assigns a zero offset to the first object. </a:t>
            </a:r>
            <a:endParaRPr lang="en-US"/>
          </a:p>
          <a:p>
            <a:pPr algn="just"/>
            <a:r>
              <a:rPr lang="en-US"/>
              <a:t>The various colors are distributed equally among slabs of a given object type by storing the current color in a field of the cache descriptor called </a:t>
            </a:r>
            <a:r>
              <a:rPr lang="en-US" b="1"/>
              <a:t>c_colour_next</a:t>
            </a:r>
            <a:r>
              <a:rPr lang="en-US"/>
              <a:t>. The </a:t>
            </a:r>
            <a:r>
              <a:rPr lang="en-US" b="1"/>
              <a:t>kmem_cache_ grow( )</a:t>
            </a:r>
            <a:r>
              <a:rPr lang="en-US"/>
              <a:t> function assigns the color specified by </a:t>
            </a:r>
            <a:r>
              <a:rPr lang="en-US" b="1"/>
              <a:t>c_colour_next</a:t>
            </a:r>
            <a:r>
              <a:rPr lang="en-US"/>
              <a:t> to a new slab and then decrements the value of this field. After reaching 0, it wraps around again to the maximum available value: </a:t>
            </a:r>
            <a:endParaRPr lang="en-US"/>
          </a:p>
          <a:p>
            <a:pPr marL="0" indent="0" algn="just">
              <a:buNone/>
            </a:pPr>
            <a:r>
              <a:rPr lang="en-US" altLang="en-US"/>
              <a:t>		</a:t>
            </a:r>
            <a:r>
              <a:rPr lang="en-US"/>
              <a:t>if (!(offset = cachep-&gt;c_colour_next--)) </a:t>
            </a:r>
            <a:endParaRPr lang="en-US"/>
          </a:p>
          <a:p>
            <a:pPr marL="0" indent="0" algn="just">
              <a:buNone/>
            </a:pPr>
            <a:r>
              <a:rPr lang="en-US" altLang="en-US"/>
              <a:t>		</a:t>
            </a:r>
            <a:r>
              <a:rPr lang="en-US"/>
              <a:t> cachep-&gt;c_colour_next = cachep-&gt;c_colour; </a:t>
            </a:r>
            <a:endParaRPr lang="en-US"/>
          </a:p>
          <a:p>
            <a:pPr marL="0" indent="0" algn="just">
              <a:buNone/>
            </a:pPr>
            <a:r>
              <a:rPr lang="en-US" altLang="en-US"/>
              <a:t>		</a:t>
            </a:r>
            <a:r>
              <a:rPr lang="en-US"/>
              <a:t>offset *= cachep-&gt;c_align; </a:t>
            </a:r>
            <a:endParaRPr lang="en-US"/>
          </a:p>
          <a:p>
            <a:pPr marL="0" indent="0" algn="just">
              <a:buNone/>
            </a:pPr>
            <a:r>
              <a:rPr lang="en-US" altLang="en-US"/>
              <a:t>		</a:t>
            </a:r>
            <a:r>
              <a:rPr lang="en-US"/>
              <a:t>slabp-&gt;s_offset = offset; </a:t>
            </a:r>
            <a:endParaRPr lang="en-US"/>
          </a:p>
          <a:p>
            <a:pPr algn="just"/>
            <a:r>
              <a:rPr lang="en-US"/>
              <a:t>In this way, each slab is created with a different color from the previous one, up to the maximum available colors. </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577215"/>
          </a:xfrm>
        </p:spPr>
        <p:txBody>
          <a:bodyPr/>
          <a:p>
            <a:r>
              <a:rPr lang="en-US" altLang="en-US" sz="3200"/>
              <a:t>Allocating an Object into a Cache</a:t>
            </a:r>
            <a:endParaRPr lang="en-US" altLang="en-US" sz="3200"/>
          </a:p>
        </p:txBody>
      </p:sp>
      <p:sp>
        <p:nvSpPr>
          <p:cNvPr id="3" name="Content Placeholder 2"/>
          <p:cNvSpPr>
            <a:spLocks noGrp="1"/>
          </p:cNvSpPr>
          <p:nvPr>
            <p:ph idx="1"/>
          </p:nvPr>
        </p:nvSpPr>
        <p:spPr>
          <a:xfrm>
            <a:off x="647700" y="576580"/>
            <a:ext cx="10515600" cy="6254115"/>
          </a:xfrm>
        </p:spPr>
        <p:txBody>
          <a:bodyPr>
            <a:noAutofit/>
          </a:bodyPr>
          <a:p>
            <a:pPr algn="just"/>
            <a:r>
              <a:rPr lang="en-US" sz="2050"/>
              <a:t>New objects may be obtained by invoking the </a:t>
            </a:r>
            <a:r>
              <a:rPr lang="en-US" sz="2050" b="1"/>
              <a:t>kmem_cache_alloc( )</a:t>
            </a:r>
            <a:r>
              <a:rPr lang="en-US" sz="2050"/>
              <a:t> function. </a:t>
            </a:r>
            <a:endParaRPr lang="en-US" sz="2050"/>
          </a:p>
          <a:p>
            <a:pPr algn="just"/>
            <a:r>
              <a:rPr lang="en-US" sz="2050"/>
              <a:t>The parameter </a:t>
            </a:r>
            <a:r>
              <a:rPr lang="en-US" sz="2050" b="1"/>
              <a:t>cachep</a:t>
            </a:r>
            <a:r>
              <a:rPr lang="en-US" sz="2050"/>
              <a:t> points to the cache descriptor from which the new free object must be obtained. </a:t>
            </a:r>
            <a:endParaRPr lang="en-US" sz="2050"/>
          </a:p>
          <a:p>
            <a:pPr algn="just"/>
            <a:r>
              <a:rPr lang="en-US" sz="2050" b="1"/>
              <a:t>kmem_cache_alloc( )</a:t>
            </a:r>
            <a:r>
              <a:rPr lang="en-US" sz="2050"/>
              <a:t> first checks whether the cache descriptor exists; it then retrieves from the </a:t>
            </a:r>
            <a:r>
              <a:rPr lang="en-US" sz="2050" b="1"/>
              <a:t>c_freep</a:t>
            </a:r>
            <a:r>
              <a:rPr lang="en-US" sz="2050"/>
              <a:t> field the address of the </a:t>
            </a:r>
            <a:r>
              <a:rPr lang="en-US" sz="2050" b="1"/>
              <a:t>s_nextp</a:t>
            </a:r>
            <a:r>
              <a:rPr lang="en-US" sz="2050"/>
              <a:t> field of the first slab that includes </a:t>
            </a:r>
            <a:r>
              <a:rPr lang="en-US" altLang="en-US" sz="2050"/>
              <a:t>a</a:t>
            </a:r>
            <a:r>
              <a:rPr lang="en-US" sz="2050"/>
              <a:t>t least one free object: </a:t>
            </a:r>
            <a:endParaRPr lang="en-US" sz="2050"/>
          </a:p>
          <a:p>
            <a:pPr marL="0" indent="0" algn="just">
              <a:buNone/>
            </a:pPr>
            <a:r>
              <a:rPr lang="en-US" sz="2050"/>
              <a:t> </a:t>
            </a:r>
            <a:r>
              <a:rPr lang="en-US" altLang="en-US" sz="2050"/>
              <a:t>		</a:t>
            </a:r>
            <a:r>
              <a:rPr lang="en-US" sz="2050"/>
              <a:t>slabp = cachep-&gt;c_freep; </a:t>
            </a:r>
            <a:endParaRPr lang="en-US" sz="2050"/>
          </a:p>
          <a:p>
            <a:pPr algn="just"/>
            <a:r>
              <a:rPr lang="en-US" sz="2050"/>
              <a:t>If </a:t>
            </a:r>
            <a:r>
              <a:rPr lang="en-US" sz="2050" b="1"/>
              <a:t>slabp</a:t>
            </a:r>
            <a:r>
              <a:rPr lang="en-US" sz="2050"/>
              <a:t> does not point to a slab, it then jumps to </a:t>
            </a:r>
            <a:r>
              <a:rPr lang="en-US" sz="2050" b="1"/>
              <a:t>alloc_new_slab</a:t>
            </a:r>
            <a:r>
              <a:rPr lang="en-US" sz="2050"/>
              <a:t> and invokes </a:t>
            </a:r>
            <a:r>
              <a:rPr lang="en-US" sz="2050" b="1"/>
              <a:t>kmem_cache_grow( )</a:t>
            </a:r>
            <a:r>
              <a:rPr lang="en-US" sz="2050"/>
              <a:t> to add a new slab to the cache: </a:t>
            </a:r>
            <a:endParaRPr lang="en-US" sz="2050"/>
          </a:p>
          <a:p>
            <a:pPr marL="0" indent="0" algn="just">
              <a:buNone/>
            </a:pPr>
            <a:r>
              <a:rPr lang="en-US" altLang="en-US" sz="2050"/>
              <a:t>		</a:t>
            </a:r>
            <a:r>
              <a:rPr lang="en-US" sz="2050"/>
              <a:t>if (slabp-&gt;s_magic != SLAB_MAGIC_ALLOC) </a:t>
            </a:r>
            <a:endParaRPr lang="en-US" sz="2050"/>
          </a:p>
          <a:p>
            <a:pPr marL="0" indent="0" algn="just">
              <a:buNone/>
            </a:pPr>
            <a:r>
              <a:rPr lang="en-US" altLang="en-US" sz="2050"/>
              <a:t>		</a:t>
            </a:r>
            <a:r>
              <a:rPr lang="en-US" sz="2050"/>
              <a:t>goto alloc_new_slab; </a:t>
            </a:r>
            <a:endParaRPr lang="en-US" sz="2050"/>
          </a:p>
          <a:p>
            <a:pPr algn="just"/>
            <a:r>
              <a:rPr lang="en-US" sz="2050"/>
              <a:t>The value </a:t>
            </a:r>
            <a:r>
              <a:rPr lang="en-US" sz="2050" b="1"/>
              <a:t>SLAB_MAGIC_ALLOC</a:t>
            </a:r>
            <a:r>
              <a:rPr lang="en-US" sz="2050"/>
              <a:t> in the </a:t>
            </a:r>
            <a:r>
              <a:rPr lang="en-US" sz="2050" b="1"/>
              <a:t>s_magic</a:t>
            </a:r>
            <a:r>
              <a:rPr lang="en-US" sz="2050"/>
              <a:t> field indicates that the slab contains at least one free object. </a:t>
            </a:r>
            <a:endParaRPr lang="en-US" sz="2050"/>
          </a:p>
          <a:p>
            <a:pPr algn="just"/>
            <a:r>
              <a:rPr lang="en-US" sz="2050"/>
              <a:t>If the slab is full, </a:t>
            </a:r>
            <a:r>
              <a:rPr lang="en-US" sz="2050" b="1"/>
              <a:t>slabp</a:t>
            </a:r>
            <a:r>
              <a:rPr lang="en-US" sz="2050"/>
              <a:t> points to the </a:t>
            </a:r>
            <a:r>
              <a:rPr lang="en-US" sz="2050" b="1"/>
              <a:t>cachep-&gt;c_offset</a:t>
            </a:r>
            <a:r>
              <a:rPr lang="en-US" sz="2050"/>
              <a:t> field, and thus </a:t>
            </a:r>
            <a:r>
              <a:rPr lang="en-US" sz="2050" b="1"/>
              <a:t>slabp-&gt;s_magic</a:t>
            </a:r>
            <a:r>
              <a:rPr lang="en-US" sz="2050"/>
              <a:t> coincides with </a:t>
            </a:r>
            <a:r>
              <a:rPr lang="en-US" sz="2050" b="1"/>
              <a:t>cachep-&gt;c_magic</a:t>
            </a:r>
            <a:r>
              <a:rPr lang="en-US" sz="2050"/>
              <a:t>: in this case, however, this field contains a magic number for the cache different from </a:t>
            </a:r>
            <a:r>
              <a:rPr lang="en-US" sz="2050" b="1"/>
              <a:t>SLAB_MAGIC_ALLOC. </a:t>
            </a:r>
            <a:endParaRPr lang="en-US" sz="205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51765"/>
            <a:ext cx="10515600" cy="6515100"/>
          </a:xfrm>
        </p:spPr>
        <p:txBody>
          <a:bodyPr>
            <a:noAutofit/>
          </a:bodyPr>
          <a:p>
            <a:pPr algn="just"/>
            <a:r>
              <a:rPr lang="en-US" sz="2100"/>
              <a:t>After obtaining a slab with a free object, the function increments the counter containing the number of objects currently allocated in the slab: </a:t>
            </a:r>
            <a:endParaRPr lang="en-US" sz="2100"/>
          </a:p>
          <a:p>
            <a:pPr marL="0" indent="0" algn="just">
              <a:buNone/>
            </a:pPr>
            <a:r>
              <a:rPr lang="en-US" altLang="en-US" sz="2100"/>
              <a:t>			</a:t>
            </a:r>
            <a:r>
              <a:rPr lang="en-US" sz="2100"/>
              <a:t>slabp-&gt;s_inuse++; </a:t>
            </a:r>
            <a:endParaRPr lang="en-US" sz="2100"/>
          </a:p>
          <a:p>
            <a:pPr algn="just"/>
            <a:r>
              <a:rPr lang="en-US" sz="2100"/>
              <a:t>It then loads </a:t>
            </a:r>
            <a:r>
              <a:rPr lang="en-US" sz="2100" b="1"/>
              <a:t>bufp</a:t>
            </a:r>
            <a:r>
              <a:rPr lang="en-US" sz="2100"/>
              <a:t> with the address of the first free object inside the slab and, correspondingly, updates the </a:t>
            </a:r>
            <a:r>
              <a:rPr lang="en-US" sz="2100" b="1"/>
              <a:t>slabp-&gt;s_freep</a:t>
            </a:r>
            <a:r>
              <a:rPr lang="en-US" sz="2100"/>
              <a:t> field of the slab descriptor to point to the next free object: </a:t>
            </a:r>
            <a:endParaRPr lang="en-US" sz="2100"/>
          </a:p>
          <a:p>
            <a:pPr marL="0" indent="0" algn="just">
              <a:buNone/>
            </a:pPr>
            <a:r>
              <a:rPr lang="en-US" altLang="en-US" sz="2100"/>
              <a:t>			</a:t>
            </a:r>
            <a:r>
              <a:rPr lang="en-US" sz="2100"/>
              <a:t>bufp = slabp-&gt;s_freep; </a:t>
            </a:r>
            <a:endParaRPr lang="en-US" sz="2100"/>
          </a:p>
          <a:p>
            <a:pPr marL="0" indent="0" algn="just">
              <a:buNone/>
            </a:pPr>
            <a:r>
              <a:rPr lang="en-US" altLang="en-US" sz="2100"/>
              <a:t>			</a:t>
            </a:r>
            <a:r>
              <a:rPr lang="en-US" sz="2100"/>
              <a:t>slabp-&gt;s_freep = bufp-&gt;buf_nextp; </a:t>
            </a:r>
            <a:endParaRPr lang="en-US" sz="2100"/>
          </a:p>
          <a:p>
            <a:pPr algn="just"/>
            <a:r>
              <a:rPr lang="en-US" sz="2100"/>
              <a:t>If </a:t>
            </a:r>
            <a:r>
              <a:rPr lang="en-US" sz="2100" b="1"/>
              <a:t>slabp-&gt;s_freep</a:t>
            </a:r>
            <a:r>
              <a:rPr lang="en-US" sz="2100"/>
              <a:t> becomes NULL, the slab no longer includes free objects, so the </a:t>
            </a:r>
            <a:r>
              <a:rPr lang="en-US" sz="2100" b="1"/>
              <a:t>c_freepfield </a:t>
            </a:r>
            <a:r>
              <a:rPr lang="en-US" sz="2100"/>
              <a:t>of the cache descriptor must be updated: </a:t>
            </a:r>
            <a:endParaRPr lang="en-US" sz="2100"/>
          </a:p>
          <a:p>
            <a:pPr marL="0" indent="0" algn="just">
              <a:buNone/>
            </a:pPr>
            <a:r>
              <a:rPr lang="en-US" altLang="en-US" sz="2100"/>
              <a:t>			</a:t>
            </a:r>
            <a:r>
              <a:rPr lang="en-US" sz="2100"/>
              <a:t>if (!slabp-&gt;s_freep) </a:t>
            </a:r>
            <a:endParaRPr lang="en-US" sz="2100"/>
          </a:p>
          <a:p>
            <a:pPr marL="0" indent="0" algn="just">
              <a:buNone/>
            </a:pPr>
            <a:r>
              <a:rPr lang="en-US" altLang="en-US" sz="2100"/>
              <a:t>			</a:t>
            </a:r>
            <a:r>
              <a:rPr lang="en-US" sz="2100"/>
              <a:t>cachep-&gt;c_freep = slabp-&gt;s_nextp; </a:t>
            </a:r>
            <a:endParaRPr lang="en-US" sz="2100"/>
          </a:p>
          <a:p>
            <a:pPr algn="just"/>
            <a:r>
              <a:rPr lang="en-US" sz="2100"/>
              <a:t>If the </a:t>
            </a:r>
            <a:r>
              <a:rPr lang="en-US" sz="2100" b="1"/>
              <a:t>slabp-&gt;s_index</a:t>
            </a:r>
            <a:r>
              <a:rPr lang="en-US" sz="2100"/>
              <a:t> field is null, the object descriptors are stored right after the objects inside the slab. </a:t>
            </a:r>
            <a:endParaRPr lang="en-US" sz="2100"/>
          </a:p>
          <a:p>
            <a:pPr algn="just"/>
            <a:r>
              <a:rPr lang="en-US" sz="2100"/>
              <a:t>In this case, the address of the slab descriptor is first stored in the object descriptor's single field to denote the fact that the object is no longer free; then the object address is derived by subtracting from the address of the object descriptor the object size included in the </a:t>
            </a:r>
            <a:r>
              <a:rPr lang="en-US" sz="2100" b="1"/>
              <a:t>cachep-&gt;c_offset</a:t>
            </a:r>
            <a:r>
              <a:rPr lang="en-US" sz="2100"/>
              <a:t> field:  </a:t>
            </a:r>
            <a:endParaRPr lang="en-US" sz="21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74955"/>
            <a:ext cx="10515600" cy="6433185"/>
          </a:xfrm>
        </p:spPr>
        <p:txBody>
          <a:bodyPr>
            <a:normAutofit lnSpcReduction="10000"/>
          </a:bodyPr>
          <a:p>
            <a:pPr marL="0" indent="0">
              <a:buNone/>
            </a:pPr>
            <a:r>
              <a:rPr lang="en-US" altLang="en-US"/>
              <a:t>			</a:t>
            </a:r>
            <a:r>
              <a:rPr lang="en-US"/>
              <a:t>if (!slabp-&gt;s_index) { </a:t>
            </a:r>
            <a:endParaRPr lang="en-US"/>
          </a:p>
          <a:p>
            <a:pPr marL="0" indent="0">
              <a:buNone/>
            </a:pPr>
            <a:r>
              <a:rPr lang="en-US" altLang="en-US"/>
              <a:t>			</a:t>
            </a:r>
            <a:r>
              <a:rPr lang="en-US"/>
              <a:t>bufp-&gt;buf_slabp = slabp; </a:t>
            </a:r>
            <a:endParaRPr lang="en-US"/>
          </a:p>
          <a:p>
            <a:pPr marL="0" indent="0">
              <a:buNone/>
            </a:pPr>
            <a:r>
              <a:rPr lang="en-US" altLang="en-US"/>
              <a:t>			</a:t>
            </a:r>
            <a:r>
              <a:rPr lang="en-US"/>
              <a:t>objp = ((void*)bufp) - cachep-&gt;c_offset; </a:t>
            </a:r>
            <a:endParaRPr lang="en-US"/>
          </a:p>
          <a:p>
            <a:pPr marL="0" indent="0">
              <a:buNone/>
            </a:pPr>
            <a:r>
              <a:rPr lang="en-US" altLang="en-US"/>
              <a:t>			</a:t>
            </a:r>
            <a:r>
              <a:rPr lang="en-US"/>
              <a:t>} </a:t>
            </a:r>
            <a:endParaRPr lang="en-US"/>
          </a:p>
          <a:p>
            <a:pPr algn="just"/>
            <a:r>
              <a:rPr lang="en-US"/>
              <a:t>If the </a:t>
            </a:r>
            <a:r>
              <a:rPr lang="en-US" b="1"/>
              <a:t>slabp-&gt;s_index</a:t>
            </a:r>
            <a:r>
              <a:rPr lang="en-US"/>
              <a:t> field is not zero, it points to a memory area outside of the slab where the object descriptors are stored. </a:t>
            </a:r>
            <a:endParaRPr lang="en-US"/>
          </a:p>
          <a:p>
            <a:pPr algn="just"/>
            <a:r>
              <a:rPr lang="en-US"/>
              <a:t>In this case, the function first computes the relative position of the object descriptor in the outside memory area; it then multiplies this number by the object size; finally, it adds the result to the address of the first object in the slab, thus yielding the address of the object to be returned. </a:t>
            </a:r>
            <a:endParaRPr lang="en-US"/>
          </a:p>
          <a:p>
            <a:pPr algn="just"/>
            <a:r>
              <a:rPr lang="en-US"/>
              <a:t>As in the previous case, the object descriptor single field is updated and points now to the object: </a:t>
            </a:r>
            <a:endParaRPr lang="en-US"/>
          </a:p>
          <a:p>
            <a:pPr marL="0" indent="0">
              <a:buNone/>
            </a:pPr>
            <a:r>
              <a:rPr lang="en-US" altLang="en-US"/>
              <a:t>			</a:t>
            </a:r>
            <a:r>
              <a:rPr lang="en-US"/>
              <a:t>if (slabp-&gt;s_index) { </a:t>
            </a:r>
            <a:endParaRPr lang="en-US"/>
          </a:p>
          <a:p>
            <a:pPr marL="0" indent="0">
              <a:buNone/>
            </a:pPr>
            <a:r>
              <a:rPr lang="en-US" altLang="en-US"/>
              <a:t>			</a:t>
            </a:r>
            <a:r>
              <a:rPr lang="en-US"/>
              <a:t>objp = ((bufp-slabp-&gt;s_index)*cachep-&gt;c_offset) + </a:t>
            </a:r>
            <a:endParaRPr lang="en-US"/>
          </a:p>
          <a:p>
            <a:pPr marL="0" indent="0">
              <a:buNone/>
            </a:pPr>
            <a:r>
              <a:rPr lang="en-US" altLang="en-US"/>
              <a:t>			</a:t>
            </a:r>
            <a:r>
              <a:rPr lang="en-US"/>
              <a:t>slabp-&gt;s_mem; </a:t>
            </a:r>
            <a:endParaRPr lang="en-US"/>
          </a:p>
          <a:p>
            <a:pPr marL="0" indent="0">
              <a:buNone/>
            </a:pPr>
            <a:r>
              <a:rPr lang="en-US" altLang="en-US"/>
              <a:t>			</a:t>
            </a:r>
            <a:r>
              <a:rPr lang="en-US"/>
              <a:t>bufp-&gt;buf_objp = objp; </a:t>
            </a:r>
            <a:r>
              <a:rPr lang="en-US" altLang="en-US"/>
              <a:t>	</a:t>
            </a:r>
            <a:endParaRPr lang="en-US" altLang="en-US"/>
          </a:p>
          <a:p>
            <a:pPr marL="0" indent="0">
              <a:buNone/>
            </a:pPr>
            <a:r>
              <a:rPr lang="en-US" altLang="en-US"/>
              <a:t>			</a:t>
            </a:r>
            <a:r>
              <a:rPr lang="en-US"/>
              <a:t>} </a:t>
            </a:r>
            <a:endParaRPr lang="en-US"/>
          </a:p>
          <a:p>
            <a:r>
              <a:rPr lang="en-US"/>
              <a:t>The function terminates by returning the address of the new object: </a:t>
            </a:r>
            <a:endParaRPr lang="en-US"/>
          </a:p>
          <a:p>
            <a:pPr marL="0" indent="0">
              <a:buNone/>
            </a:pPr>
            <a:r>
              <a:rPr lang="en-US" altLang="en-US"/>
              <a:t>			</a:t>
            </a:r>
            <a:r>
              <a:rPr lang="en-US"/>
              <a:t>return objp; </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3335"/>
            <a:ext cx="10515600" cy="713740"/>
          </a:xfrm>
        </p:spPr>
        <p:txBody>
          <a:bodyPr/>
          <a:p>
            <a:r>
              <a:rPr lang="en-US" altLang="en-US" sz="3200"/>
              <a:t>Releasing an Object from a Cache</a:t>
            </a:r>
            <a:endParaRPr lang="en-US" altLang="en-US" sz="3200"/>
          </a:p>
        </p:txBody>
      </p:sp>
      <p:sp>
        <p:nvSpPr>
          <p:cNvPr id="3" name="Content Placeholder 2"/>
          <p:cNvSpPr>
            <a:spLocks noGrp="1"/>
          </p:cNvSpPr>
          <p:nvPr>
            <p:ph idx="1"/>
          </p:nvPr>
        </p:nvSpPr>
        <p:spPr>
          <a:xfrm>
            <a:off x="647700" y="727710"/>
            <a:ext cx="10515600" cy="5449570"/>
          </a:xfrm>
        </p:spPr>
        <p:txBody>
          <a:bodyPr>
            <a:normAutofit/>
          </a:bodyPr>
          <a:p>
            <a:pPr algn="just"/>
            <a:r>
              <a:rPr lang="en-US"/>
              <a:t>The </a:t>
            </a:r>
            <a:r>
              <a:rPr lang="en-US" b="1"/>
              <a:t>kmem_cache_free( )</a:t>
            </a:r>
            <a:r>
              <a:rPr lang="en-US"/>
              <a:t> function releases an object previously obtained by the slab allocator. Its parameters are </a:t>
            </a:r>
            <a:r>
              <a:rPr lang="en-US" b="1"/>
              <a:t>cachep</a:t>
            </a:r>
            <a:r>
              <a:rPr lang="en-US"/>
              <a:t>, the address of the cache descriptor, and </a:t>
            </a:r>
            <a:r>
              <a:rPr lang="en-US" b="1"/>
              <a:t>objp</a:t>
            </a:r>
            <a:r>
              <a:rPr lang="en-US"/>
              <a:t>, the address of the object to be released. The function starts by checking the parameters, after which it determines the address of the object descriptor and that of the slab containing the object. </a:t>
            </a:r>
            <a:endParaRPr lang="en-US"/>
          </a:p>
          <a:p>
            <a:pPr algn="just"/>
            <a:r>
              <a:rPr lang="en-US"/>
              <a:t>It uses the </a:t>
            </a:r>
            <a:r>
              <a:rPr lang="en-US" b="1"/>
              <a:t>cachep-&gt;c_flags</a:t>
            </a:r>
            <a:r>
              <a:rPr lang="en-US"/>
              <a:t> flag, included in the cache descriptor, to determine whether the object descriptor is located inside or outside of the slab. </a:t>
            </a:r>
            <a:endParaRPr lang="en-US"/>
          </a:p>
          <a:p>
            <a:pPr algn="just"/>
            <a:r>
              <a:rPr lang="en-US"/>
              <a:t>In the former case, it determines the address of the object descriptor by adding the object's size to its initial address. The address of the slab descriptor is then extracted from the appropriate field in the object descriptor: </a:t>
            </a:r>
            <a:endParaRPr lang="en-US"/>
          </a:p>
          <a:p>
            <a:pPr marL="0" indent="0" algn="just">
              <a:buNone/>
            </a:pPr>
            <a:r>
              <a:rPr lang="en-US" altLang="en-US"/>
              <a:t>		</a:t>
            </a:r>
            <a:r>
              <a:rPr lang="en-US"/>
              <a:t>if (!SLAB_BUFCTL(cachep-&gt;c_flags)) { </a:t>
            </a:r>
            <a:endParaRPr lang="en-US"/>
          </a:p>
          <a:p>
            <a:pPr marL="0" indent="0" algn="just">
              <a:buNone/>
            </a:pPr>
            <a:r>
              <a:rPr lang="en-US" altLang="en-US"/>
              <a:t>		</a:t>
            </a:r>
            <a:r>
              <a:rPr lang="en-US"/>
              <a:t>bufp = (kmem_bufctl_t *)(objp+cachep-&gt;c_offset); </a:t>
            </a:r>
            <a:endParaRPr lang="en-US"/>
          </a:p>
          <a:p>
            <a:pPr marL="0" indent="0" algn="just">
              <a:buNone/>
            </a:pPr>
            <a:r>
              <a:rPr lang="en-US" altLang="en-US"/>
              <a:t>		</a:t>
            </a:r>
            <a:r>
              <a:rPr lang="en-US"/>
              <a:t>slabp = bufp-&gt;buf_slabp; </a:t>
            </a:r>
            <a:endParaRPr lang="en-US"/>
          </a:p>
          <a:p>
            <a:pPr marL="0" indent="0" algn="just">
              <a:buNone/>
            </a:pPr>
            <a:r>
              <a:rPr lang="en-US" altLang="en-US"/>
              <a:t>		</a:t>
            </a:r>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446405"/>
            <a:ext cx="10515600" cy="5730875"/>
          </a:xfrm>
        </p:spPr>
        <p:txBody>
          <a:bodyPr>
            <a:normAutofit lnSpcReduction="10000"/>
          </a:bodyPr>
          <a:p>
            <a:pPr algn="just"/>
            <a:r>
              <a:rPr lang="en-US" altLang="en-US"/>
              <a:t>Some of the fields are - </a:t>
            </a:r>
            <a:endParaRPr lang="en-US" altLang="en-US"/>
          </a:p>
          <a:p>
            <a:pPr marL="0" indent="0" algn="just">
              <a:buNone/>
            </a:pPr>
            <a:r>
              <a:rPr lang="en-US" altLang="en-US"/>
              <a:t>	- count - Set 0 to if the corresponding page frame is free; set to a value greater than if the page frame has been assigned to one or more processes or if it is used for some kernel data structures. </a:t>
            </a:r>
            <a:endParaRPr lang="en-US" altLang="en-US"/>
          </a:p>
          <a:p>
            <a:pPr marL="0" indent="0" algn="just">
              <a:buNone/>
            </a:pPr>
            <a:r>
              <a:rPr lang="en-US" altLang="en-US"/>
              <a:t>	- prev , next - Used to insert the descriptor in a doubly linked circular list. The meaning of these fields depends on the current use of the page frame. </a:t>
            </a:r>
            <a:endParaRPr lang="en-US" altLang="en-US"/>
          </a:p>
          <a:p>
            <a:pPr marL="0" indent="0" algn="just">
              <a:buNone/>
            </a:pPr>
            <a:r>
              <a:rPr lang="en-US" altLang="en-US"/>
              <a:t>	- flags - An array of up to 32 flags describing the status of the page frame. For each PG_xyz flag, a corresponding PageXyz macro has been defined to read or set its value. </a:t>
            </a:r>
            <a:endParaRPr lang="en-US" altLang="en-US"/>
          </a:p>
          <a:p>
            <a:pPr marL="0" indent="0" algn="just">
              <a:buNone/>
            </a:pPr>
            <a:endParaRPr lang="en-US" altLang="en-US"/>
          </a:p>
          <a:p>
            <a:pPr marL="0" indent="0" algn="just">
              <a:buNone/>
            </a:pPr>
            <a:endParaRPr lang="en-US" altLang="en-US"/>
          </a:p>
        </p:txBody>
      </p:sp>
      <p:pic>
        <p:nvPicPr>
          <p:cNvPr id="6" name="Picture 5"/>
          <p:cNvPicPr>
            <a:picLocks noChangeAspect="1"/>
          </p:cNvPicPr>
          <p:nvPr/>
        </p:nvPicPr>
        <p:blipFill>
          <a:blip r:embed="rId1"/>
          <a:srcRect l="38751" t="33108" r="9161" b="18012"/>
          <a:stretch>
            <a:fillRect/>
          </a:stretch>
        </p:blipFill>
        <p:spPr>
          <a:xfrm>
            <a:off x="3115310" y="2833370"/>
            <a:ext cx="7348855" cy="387731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65735"/>
            <a:ext cx="10515600" cy="6011545"/>
          </a:xfrm>
        </p:spPr>
        <p:txBody>
          <a:bodyPr>
            <a:normAutofit lnSpcReduction="10000"/>
          </a:bodyPr>
          <a:p>
            <a:pPr algn="just"/>
            <a:r>
              <a:rPr lang="en-US"/>
              <a:t>In the latter case, it determines the address of the slab descriptor from the prev field of the descriptor of the page frame containing the object</a:t>
            </a:r>
            <a:r>
              <a:rPr lang="en-US" altLang="en-US"/>
              <a:t>.</a:t>
            </a:r>
            <a:endParaRPr lang="en-US" altLang="en-US"/>
          </a:p>
          <a:p>
            <a:pPr algn="just"/>
            <a:r>
              <a:rPr lang="en-US"/>
              <a:t>The address of the object descriptor is derived by first computing the sequence number of the object inside the slab (object address minus first object address divided by object length). </a:t>
            </a:r>
            <a:endParaRPr lang="en-US"/>
          </a:p>
          <a:p>
            <a:pPr algn="just"/>
            <a:r>
              <a:rPr lang="en-US"/>
              <a:t>This number is then used to determine the position of the object descriptor starting from the beginning of the outside area pointed to by the </a:t>
            </a:r>
            <a:r>
              <a:rPr lang="en-US" b="1"/>
              <a:t>slabp-&gt;s_index</a:t>
            </a:r>
            <a:r>
              <a:rPr lang="en-US"/>
              <a:t> field of the slab descriptor. </a:t>
            </a:r>
            <a:endParaRPr lang="en-US"/>
          </a:p>
          <a:p>
            <a:pPr algn="just"/>
            <a:r>
              <a:rPr lang="en-US"/>
              <a:t>To be on the safe side, the function checks that the object's address passed as a parameter coincides with the address that its object descriptor says it should have: </a:t>
            </a:r>
            <a:endParaRPr lang="en-US"/>
          </a:p>
          <a:p>
            <a:pPr marL="0" indent="0" algn="just">
              <a:buNone/>
            </a:pPr>
            <a:r>
              <a:rPr lang="en-US" altLang="en-US"/>
              <a:t>		</a:t>
            </a:r>
            <a:r>
              <a:rPr lang="en-US"/>
              <a:t>if (SLAB_BUFCTL(cachep-&gt;c_flags)) { </a:t>
            </a:r>
            <a:endParaRPr lang="en-US"/>
          </a:p>
          <a:p>
            <a:pPr marL="0" indent="0" algn="just">
              <a:buNone/>
            </a:pPr>
            <a:r>
              <a:rPr lang="en-US"/>
              <a:t> </a:t>
            </a:r>
            <a:r>
              <a:rPr lang="en-US" altLang="en-US"/>
              <a:t>		</a:t>
            </a:r>
            <a:r>
              <a:rPr lang="en-US"/>
              <a:t>slabp = (kmem_slab_t *)((&amp;mem_map[MAP_NR(objp)])-&gt;prev); </a:t>
            </a:r>
            <a:endParaRPr lang="en-US"/>
          </a:p>
          <a:p>
            <a:pPr marL="0" indent="0" algn="just">
              <a:buNone/>
            </a:pPr>
            <a:r>
              <a:rPr lang="en-US"/>
              <a:t> </a:t>
            </a:r>
            <a:r>
              <a:rPr lang="en-US" altLang="en-US"/>
              <a:t>		</a:t>
            </a:r>
            <a:r>
              <a:rPr lang="en-US"/>
              <a:t>bufp = &amp;slabp-&gt;s_index[(objp - slabp-&gt;s_mem) / </a:t>
            </a:r>
            <a:endParaRPr lang="en-US"/>
          </a:p>
          <a:p>
            <a:pPr marL="0" indent="0" algn="just">
              <a:buNone/>
            </a:pPr>
            <a:r>
              <a:rPr lang="en-US"/>
              <a:t> </a:t>
            </a:r>
            <a:r>
              <a:rPr lang="en-US" altLang="en-US"/>
              <a:t>		</a:t>
            </a:r>
            <a:r>
              <a:rPr lang="en-US"/>
              <a:t>cachep-&gt;c_offset]; </a:t>
            </a:r>
            <a:endParaRPr lang="en-US"/>
          </a:p>
          <a:p>
            <a:pPr marL="0" indent="0" algn="just">
              <a:buNone/>
            </a:pPr>
            <a:r>
              <a:rPr lang="en-US"/>
              <a:t> </a:t>
            </a:r>
            <a:r>
              <a:rPr lang="en-US" altLang="en-US"/>
              <a:t>		</a:t>
            </a:r>
            <a:r>
              <a:rPr lang="en-US"/>
              <a:t>if (objp != bufp-&gt;buf_objp) </a:t>
            </a:r>
            <a:endParaRPr lang="en-US"/>
          </a:p>
          <a:p>
            <a:pPr marL="0" indent="0" algn="just">
              <a:buNone/>
            </a:pPr>
            <a:r>
              <a:rPr lang="en-US"/>
              <a:t> </a:t>
            </a:r>
            <a:r>
              <a:rPr lang="en-US" altLang="en-US"/>
              <a:t>		</a:t>
            </a:r>
            <a:r>
              <a:rPr lang="en-US"/>
              <a:t>goto bad_obj_addr; </a:t>
            </a:r>
            <a:endParaRPr lang="en-US"/>
          </a:p>
          <a:p>
            <a:pPr marL="0" indent="0" algn="just">
              <a:buNone/>
            </a:pPr>
            <a:r>
              <a:rPr lang="en-US" altLang="en-US"/>
              <a:t>		</a:t>
            </a:r>
            <a:r>
              <a:rPr lang="en-US"/>
              <a:t>} </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42900"/>
            <a:ext cx="10515600" cy="6391910"/>
          </a:xfrm>
        </p:spPr>
        <p:txBody>
          <a:bodyPr>
            <a:noAutofit/>
          </a:bodyPr>
          <a:p>
            <a:pPr algn="just"/>
            <a:r>
              <a:rPr lang="en-US" sz="2200"/>
              <a:t>Now the function checks whether the </a:t>
            </a:r>
            <a:r>
              <a:rPr lang="en-US" sz="2200" b="1"/>
              <a:t>slabp-&gt;s_magic </a:t>
            </a:r>
            <a:r>
              <a:rPr lang="en-US" sz="2200"/>
              <a:t>field of the slab descriptor contains the correct magic number and whether the </a:t>
            </a:r>
            <a:r>
              <a:rPr lang="en-US" sz="2200" b="1"/>
              <a:t>slabp-&gt;s_inuse</a:t>
            </a:r>
            <a:r>
              <a:rPr lang="en-US" sz="2200"/>
              <a:t> field is greater than 0. </a:t>
            </a:r>
            <a:endParaRPr lang="en-US" sz="2200"/>
          </a:p>
          <a:p>
            <a:pPr algn="just"/>
            <a:r>
              <a:rPr lang="en-US" sz="2200"/>
              <a:t>If everything is okay, it decrements the value of </a:t>
            </a:r>
            <a:r>
              <a:rPr lang="en-US" sz="2200" b="1"/>
              <a:t>slabp-&gt;s_inuse</a:t>
            </a:r>
            <a:r>
              <a:rPr lang="en-US" sz="2200"/>
              <a:t> and inserts the object into the slab list of free objects: </a:t>
            </a:r>
            <a:endParaRPr lang="en-US" sz="2200"/>
          </a:p>
          <a:p>
            <a:pPr marL="0" indent="0" algn="just">
              <a:buNone/>
            </a:pPr>
            <a:r>
              <a:rPr lang="en-US" altLang="en-US" sz="2200"/>
              <a:t>		</a:t>
            </a:r>
            <a:r>
              <a:rPr lang="en-US" sz="2200"/>
              <a:t>slabp-&gt;s_inuse--; </a:t>
            </a:r>
            <a:endParaRPr lang="en-US" sz="2200"/>
          </a:p>
          <a:p>
            <a:pPr marL="0" indent="0" algn="just">
              <a:buNone/>
            </a:pPr>
            <a:r>
              <a:rPr lang="en-US" altLang="en-US" sz="2200"/>
              <a:t>		</a:t>
            </a:r>
            <a:r>
              <a:rPr lang="en-US" sz="2200"/>
              <a:t>bufp-&gt;buf_nextp = slabp-&gt;s_freep; </a:t>
            </a:r>
            <a:endParaRPr lang="en-US" sz="2200"/>
          </a:p>
          <a:p>
            <a:pPr marL="0" indent="0" algn="just">
              <a:buNone/>
            </a:pPr>
            <a:r>
              <a:rPr lang="en-US" altLang="en-US" sz="2200"/>
              <a:t>		</a:t>
            </a:r>
            <a:r>
              <a:rPr lang="en-US" sz="2200"/>
              <a:t>slabp-&gt;s_freep = bufp; </a:t>
            </a:r>
            <a:endParaRPr lang="en-US" sz="2200"/>
          </a:p>
          <a:p>
            <a:pPr algn="just"/>
            <a:r>
              <a:rPr lang="en-US" sz="2200"/>
              <a:t>If </a:t>
            </a:r>
            <a:r>
              <a:rPr lang="en-US" sz="2200" b="1"/>
              <a:t>bufp-&gt;buf_nextp</a:t>
            </a:r>
            <a:r>
              <a:rPr lang="en-US" sz="2200"/>
              <a:t> is NULL, the list of free objects includes only one element: the object that is being released. In this case, the slab was previously filled to capacity and it might be necessary to reinsert its slab descriptor in a new position in the list of slab descriptors. </a:t>
            </a:r>
            <a:endParaRPr lang="en-US" sz="2200"/>
          </a:p>
          <a:p>
            <a:pPr algn="just"/>
            <a:r>
              <a:rPr lang="en-US" sz="2200"/>
              <a:t>(Remember that completely filled slabs appear before slabs with some free objects in the partially ordered list.) </a:t>
            </a:r>
            <a:endParaRPr lang="en-US" sz="2200"/>
          </a:p>
          <a:p>
            <a:pPr algn="just"/>
            <a:r>
              <a:rPr lang="en-US" sz="2200"/>
              <a:t>This is done by the kmem_cache_one_free( ) function: </a:t>
            </a:r>
            <a:endParaRPr lang="en-US" sz="2200"/>
          </a:p>
          <a:p>
            <a:pPr marL="0" indent="0" algn="just">
              <a:buNone/>
            </a:pPr>
            <a:r>
              <a:rPr lang="en-US" altLang="en-US" sz="2200"/>
              <a:t>			</a:t>
            </a:r>
            <a:r>
              <a:rPr lang="en-US" sz="2200"/>
              <a:t>if (!bufp-&gt;buf_nextp) </a:t>
            </a:r>
            <a:endParaRPr lang="en-US" sz="2200"/>
          </a:p>
          <a:p>
            <a:pPr marL="0" indent="0" algn="just">
              <a:buNone/>
            </a:pPr>
            <a:r>
              <a:rPr lang="en-US" altLang="en-US" sz="2200"/>
              <a:t>			</a:t>
            </a:r>
            <a:r>
              <a:rPr lang="en-US" sz="2200"/>
              <a:t>kmem_cache_one_free(cachep, slabp); </a:t>
            </a:r>
            <a:endParaRPr lang="en-US" sz="2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42265"/>
            <a:ext cx="10515600" cy="5835015"/>
          </a:xfrm>
        </p:spPr>
        <p:txBody>
          <a:bodyPr/>
          <a:p>
            <a:pPr algn="just"/>
            <a:r>
              <a:rPr lang="en-US"/>
              <a:t>If the slab includes other free objects besides the one being released, it is necessary to check whether all objects are free. As in the previous case, this would make it necessary to reinsert the slab descriptor in a new position in the list of slab descriptors. The move is done by the </a:t>
            </a:r>
            <a:r>
              <a:rPr lang="en-US" b="1"/>
              <a:t>kmem_cache_full_free(</a:t>
            </a:r>
            <a:r>
              <a:rPr lang="en-US" altLang="en-US" b="1"/>
              <a:t>) </a:t>
            </a:r>
            <a:r>
              <a:rPr lang="en-US"/>
              <a:t>function: </a:t>
            </a:r>
            <a:endParaRPr lang="en-US"/>
          </a:p>
          <a:p>
            <a:pPr marL="0" indent="0" algn="just">
              <a:buNone/>
            </a:pPr>
            <a:r>
              <a:rPr lang="en-US" altLang="en-US"/>
              <a:t>		</a:t>
            </a:r>
            <a:r>
              <a:rPr lang="en-US"/>
              <a:t>if (bufp-&gt;buf_nextp) </a:t>
            </a:r>
            <a:endParaRPr lang="en-US"/>
          </a:p>
          <a:p>
            <a:pPr marL="0" indent="0" algn="just">
              <a:buNone/>
            </a:pPr>
            <a:r>
              <a:rPr lang="en-US" altLang="en-US"/>
              <a:t>		</a:t>
            </a:r>
            <a:r>
              <a:rPr lang="en-US"/>
              <a:t>if (!slabp-&gt;s_inuse) </a:t>
            </a:r>
            <a:endParaRPr lang="en-US"/>
          </a:p>
          <a:p>
            <a:pPr marL="0" indent="0" algn="just">
              <a:buNone/>
            </a:pPr>
            <a:r>
              <a:rPr lang="en-US" altLang="en-US"/>
              <a:t>		</a:t>
            </a:r>
            <a:r>
              <a:rPr lang="en-US"/>
              <a:t>kmem_cache_full_free(cachep, slabp); </a:t>
            </a:r>
            <a:endParaRPr lang="en-US"/>
          </a:p>
          <a:p>
            <a:pPr algn="just"/>
            <a:r>
              <a:rPr lang="en-US"/>
              <a:t>The kmem_cache_free( ) function terminates here. </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905"/>
            <a:ext cx="10515600" cy="650240"/>
          </a:xfrm>
        </p:spPr>
        <p:txBody>
          <a:bodyPr/>
          <a:p>
            <a:r>
              <a:rPr lang="en-US" altLang="en-US" sz="3200"/>
              <a:t>Noncontiguous Memory Area Management</a:t>
            </a:r>
            <a:endParaRPr lang="en-US" altLang="en-US" sz="3200"/>
          </a:p>
        </p:txBody>
      </p:sp>
      <p:sp>
        <p:nvSpPr>
          <p:cNvPr id="3" name="Content Placeholder 2"/>
          <p:cNvSpPr>
            <a:spLocks noGrp="1"/>
          </p:cNvSpPr>
          <p:nvPr>
            <p:ph idx="1"/>
          </p:nvPr>
        </p:nvSpPr>
        <p:spPr>
          <a:xfrm>
            <a:off x="647700" y="838200"/>
            <a:ext cx="10515600" cy="5636895"/>
          </a:xfrm>
        </p:spPr>
        <p:txBody>
          <a:bodyPr>
            <a:noAutofit/>
          </a:bodyPr>
          <a:p>
            <a:pPr algn="just"/>
            <a:r>
              <a:rPr lang="en-US" sz="2400"/>
              <a:t> </a:t>
            </a:r>
            <a:r>
              <a:rPr lang="en-US" altLang="en-US" sz="2400"/>
              <a:t>I</a:t>
            </a:r>
            <a:r>
              <a:rPr lang="en-US" sz="2400"/>
              <a:t>t is preferable to map memory areas into sets of contiguous page frames, thus making better use of the cache and achieving lower average memory access times. </a:t>
            </a:r>
            <a:endParaRPr lang="en-US" sz="2400"/>
          </a:p>
          <a:p>
            <a:pPr algn="just"/>
            <a:r>
              <a:rPr lang="en-US" sz="2400"/>
              <a:t>Nevertheless, if the requests for memory areas are infrequent, it makes sense to consider an allocation schema based on noncontiguous page frames accessed through contiguous linear addresses. </a:t>
            </a:r>
            <a:endParaRPr lang="en-US" sz="2400"/>
          </a:p>
          <a:p>
            <a:pPr algn="just"/>
            <a:r>
              <a:rPr lang="en-US" sz="2400"/>
              <a:t>The main advantage of this schema is to avoid external fragmentation, while the disadvantage is that it is necessary to fiddle with the kernel page tables. </a:t>
            </a:r>
            <a:endParaRPr lang="en-US" sz="2400"/>
          </a:p>
          <a:p>
            <a:pPr algn="just"/>
            <a:r>
              <a:rPr lang="en-US" sz="2400"/>
              <a:t>Clearly, the size of a noncontiguous memory area must be a multiple of 4096.</a:t>
            </a:r>
            <a:endParaRPr lang="en-US" sz="2400"/>
          </a:p>
          <a:p>
            <a:pPr algn="just"/>
            <a:r>
              <a:rPr lang="en-US" sz="2400"/>
              <a:t>Linux uses noncontiguous memory areas sparingly, for instance, to allocate data structures for active swap areas</a:t>
            </a:r>
            <a:r>
              <a:rPr lang="en-US" altLang="en-US" sz="2400"/>
              <a:t>,  to allocate space for a module,  or to allocate buffers to some I/O drivers.</a:t>
            </a:r>
            <a:endParaRPr lang="en-US" altLang="en-US" sz="2400"/>
          </a:p>
          <a:p>
            <a:pPr algn="just"/>
            <a:endParaRPr lang="en-US"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514985"/>
          </a:xfrm>
        </p:spPr>
        <p:txBody>
          <a:bodyPr/>
          <a:p>
            <a:r>
              <a:rPr lang="en-US" altLang="en-US" sz="2800"/>
              <a:t>Linear Addresses of Noncontiguous Memory Areas</a:t>
            </a:r>
            <a:endParaRPr lang="en-US" altLang="en-US" sz="2800"/>
          </a:p>
        </p:txBody>
      </p:sp>
      <p:sp>
        <p:nvSpPr>
          <p:cNvPr id="3" name="Content Placeholder 2"/>
          <p:cNvSpPr>
            <a:spLocks noGrp="1"/>
          </p:cNvSpPr>
          <p:nvPr>
            <p:ph idx="1"/>
          </p:nvPr>
        </p:nvSpPr>
        <p:spPr>
          <a:xfrm>
            <a:off x="647700" y="502920"/>
            <a:ext cx="10515600" cy="6269355"/>
          </a:xfrm>
        </p:spPr>
        <p:txBody>
          <a:bodyPr>
            <a:normAutofit/>
          </a:bodyPr>
          <a:p>
            <a:pPr algn="just"/>
            <a:r>
              <a:rPr lang="en-US" sz="2050"/>
              <a:t>To find a free range of linear addresses, we can look in the area starting from PAGE_OFFSET</a:t>
            </a:r>
            <a:r>
              <a:rPr lang="en-US" altLang="en-US" sz="2050"/>
              <a:t>, i.e., the kernel reserved this whole upper area of memory to map available RAM for kernel use. </a:t>
            </a:r>
            <a:endParaRPr lang="en-US" altLang="en-US" sz="2050"/>
          </a:p>
          <a:p>
            <a:pPr algn="just"/>
            <a:r>
              <a:rPr lang="en-US" altLang="en-US" sz="2050"/>
              <a:t>The RAM occupies only a small fraction of the gigabyte, starting at the PAGE_OFFSET address. </a:t>
            </a:r>
            <a:endParaRPr lang="en-US" altLang="en-US" sz="2050"/>
          </a:p>
          <a:p>
            <a:pPr algn="just"/>
            <a:r>
              <a:rPr lang="en-US" altLang="en-US" sz="2050"/>
              <a:t>All the linear addresses above that reserved area are available for mapping noncontiguous memory areas. </a:t>
            </a:r>
            <a:endParaRPr lang="en-US" altLang="en-US" sz="2050"/>
          </a:p>
          <a:p>
            <a:pPr algn="just"/>
            <a:r>
              <a:rPr lang="en-US" altLang="en-US" sz="2050"/>
              <a:t>The linear address that corresponds to the end of physical memory is stored in the high_memory variable. </a:t>
            </a:r>
            <a:endParaRPr lang="en-US" altLang="en-US" sz="2050"/>
          </a:p>
          <a:p>
            <a:pPr algn="just"/>
            <a:r>
              <a:rPr lang="en-US" altLang="en-US" sz="2050"/>
              <a:t> A safety interval of size 8 MB (macro </a:t>
            </a:r>
            <a:r>
              <a:rPr lang="en-US" altLang="en-US" sz="2050" b="1"/>
              <a:t>VMALLOC_OFFSET</a:t>
            </a:r>
            <a:r>
              <a:rPr lang="en-US" altLang="en-US" sz="2050"/>
              <a:t>) is inserted between the end of the physical memory and the first memory area; its purpose is to "capture" out-of-bounds memory accesses. </a:t>
            </a:r>
            <a:endParaRPr lang="en-US" altLang="en-US" sz="2050"/>
          </a:p>
          <a:p>
            <a:pPr algn="just"/>
            <a:r>
              <a:rPr lang="en-US" altLang="en-US" sz="2050"/>
              <a:t>For the same reason, additional safety intervals of size 4 KB are inserted to separate noncontiguous memory areas. </a:t>
            </a:r>
            <a:endParaRPr lang="en-US" altLang="en-US" sz="2050"/>
          </a:p>
          <a:p>
            <a:pPr algn="just"/>
            <a:r>
              <a:rPr lang="en-US" altLang="en-US" sz="2050"/>
              <a:t>The </a:t>
            </a:r>
            <a:r>
              <a:rPr lang="en-US" altLang="en-US" sz="2050" b="1"/>
              <a:t>VMALLOC_START</a:t>
            </a:r>
            <a:r>
              <a:rPr lang="en-US" altLang="en-US" sz="2050"/>
              <a:t> macro defines the starting address of the linear space reserved for noncontiguous memory areas. It is defined as follows: </a:t>
            </a:r>
            <a:endParaRPr lang="en-US" altLang="en-US" sz="2050"/>
          </a:p>
          <a:p>
            <a:pPr marL="0" indent="0" algn="just">
              <a:buNone/>
            </a:pPr>
            <a:r>
              <a:rPr lang="en-US" altLang="en-US" sz="2050"/>
              <a:t>		#define VMALLOC_START (((unsigned long) high_memory + \  VMALLOC_OFFSET) &amp; ~(VMALLOC_OFFSET-1)) </a:t>
            </a:r>
            <a:endParaRPr lang="en-US" altLang="en-US" sz="205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26250" t="29409" r="23025" b="46187"/>
          <a:stretch>
            <a:fillRect/>
          </a:stretch>
        </p:blipFill>
        <p:spPr>
          <a:xfrm>
            <a:off x="647700" y="1621790"/>
            <a:ext cx="10664190" cy="38608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635"/>
            <a:ext cx="10515600" cy="673100"/>
          </a:xfrm>
        </p:spPr>
        <p:txBody>
          <a:bodyPr/>
          <a:p>
            <a:r>
              <a:rPr lang="en-US" altLang="en-US" sz="3200"/>
              <a:t>Descriptors of Noncontiguous Memory Areas</a:t>
            </a:r>
            <a:endParaRPr lang="en-US" altLang="en-US" sz="3200"/>
          </a:p>
        </p:txBody>
      </p:sp>
      <p:sp>
        <p:nvSpPr>
          <p:cNvPr id="3" name="Content Placeholder 2"/>
          <p:cNvSpPr>
            <a:spLocks noGrp="1"/>
          </p:cNvSpPr>
          <p:nvPr>
            <p:ph idx="1"/>
          </p:nvPr>
        </p:nvSpPr>
        <p:spPr>
          <a:xfrm>
            <a:off x="647700" y="673100"/>
            <a:ext cx="10515600" cy="5925185"/>
          </a:xfrm>
        </p:spPr>
        <p:txBody>
          <a:bodyPr>
            <a:noAutofit/>
          </a:bodyPr>
          <a:p>
            <a:pPr algn="just"/>
            <a:r>
              <a:rPr lang="en-US" sz="2200"/>
              <a:t>Each noncontiguous memory area is associated with a descriptor of type </a:t>
            </a:r>
            <a:r>
              <a:rPr lang="en-US" sz="2200" b="1"/>
              <a:t>struct vm_struct</a:t>
            </a:r>
            <a:r>
              <a:rPr lang="en-US" sz="2200"/>
              <a:t>: </a:t>
            </a:r>
            <a:endParaRPr lang="en-US" sz="2200"/>
          </a:p>
          <a:p>
            <a:pPr marL="0" indent="0" algn="just">
              <a:buNone/>
            </a:pPr>
            <a:r>
              <a:rPr lang="en-US" altLang="en-US" sz="2200"/>
              <a:t>			</a:t>
            </a:r>
            <a:r>
              <a:rPr lang="en-US" sz="2200"/>
              <a:t>struct vm_struct { </a:t>
            </a:r>
            <a:endParaRPr lang="en-US" sz="2200"/>
          </a:p>
          <a:p>
            <a:pPr marL="0" indent="0" algn="just">
              <a:buNone/>
            </a:pPr>
            <a:r>
              <a:rPr lang="en-US" altLang="en-US" sz="2200"/>
              <a:t>				</a:t>
            </a:r>
            <a:r>
              <a:rPr lang="en-US" sz="2200"/>
              <a:t>unsigned long flags; </a:t>
            </a:r>
            <a:endParaRPr lang="en-US" sz="2200"/>
          </a:p>
          <a:p>
            <a:pPr marL="0" indent="0" algn="just">
              <a:buNone/>
            </a:pPr>
            <a:r>
              <a:rPr lang="en-US" altLang="en-US" sz="2200"/>
              <a:t>				</a:t>
            </a:r>
            <a:r>
              <a:rPr lang="en-US" sz="2200"/>
              <a:t>void * addr; </a:t>
            </a:r>
            <a:endParaRPr lang="en-US" sz="2200"/>
          </a:p>
          <a:p>
            <a:pPr marL="0" indent="0" algn="just">
              <a:buNone/>
            </a:pPr>
            <a:r>
              <a:rPr lang="en-US" altLang="en-US" sz="2200"/>
              <a:t>				</a:t>
            </a:r>
            <a:r>
              <a:rPr lang="en-US" sz="2200"/>
              <a:t>unsigned long size; </a:t>
            </a:r>
            <a:endParaRPr lang="en-US" sz="2200"/>
          </a:p>
          <a:p>
            <a:pPr marL="0" indent="0" algn="just">
              <a:buNone/>
            </a:pPr>
            <a:r>
              <a:rPr lang="en-US" altLang="en-US" sz="2200"/>
              <a:t>				</a:t>
            </a:r>
            <a:r>
              <a:rPr lang="en-US" sz="2200"/>
              <a:t>struct vm_struct * next; </a:t>
            </a:r>
            <a:endParaRPr lang="en-US" sz="2200"/>
          </a:p>
          <a:p>
            <a:pPr marL="0" indent="0" algn="just">
              <a:buNone/>
            </a:pPr>
            <a:r>
              <a:rPr lang="en-US" altLang="en-US" sz="2200"/>
              <a:t>				</a:t>
            </a:r>
            <a:r>
              <a:rPr lang="en-US" sz="2200"/>
              <a:t>}; </a:t>
            </a:r>
            <a:endParaRPr lang="en-US" sz="2200"/>
          </a:p>
          <a:p>
            <a:pPr algn="just"/>
            <a:r>
              <a:rPr lang="en-US" sz="2200"/>
              <a:t>These descriptors are inserted in a simple list by means of the next field; the address of the first element of the list is stored in the vmlist variable. </a:t>
            </a:r>
            <a:endParaRPr lang="en-US" sz="2200"/>
          </a:p>
          <a:p>
            <a:pPr algn="just"/>
            <a:r>
              <a:rPr lang="en-US" sz="2200"/>
              <a:t>The addr field contains the linear address of the first memory cell of the area</a:t>
            </a:r>
            <a:r>
              <a:rPr lang="en-US" altLang="en-US" sz="2200"/>
              <a:t>.</a:t>
            </a:r>
            <a:endParaRPr lang="en-US" altLang="en-US" sz="2200"/>
          </a:p>
          <a:p>
            <a:pPr algn="just"/>
            <a:r>
              <a:rPr lang="en-US" sz="2200"/>
              <a:t> </a:t>
            </a:r>
            <a:r>
              <a:rPr lang="en-US" altLang="en-US" sz="2200"/>
              <a:t>T</a:t>
            </a:r>
            <a:r>
              <a:rPr lang="en-US" sz="2200"/>
              <a:t>he size field contains the size of the area plus 4096 (the size of the previously mentioned interarea safety interval). </a:t>
            </a:r>
            <a:endParaRPr lang="en-US" sz="2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29565"/>
            <a:ext cx="10515600" cy="5847715"/>
          </a:xfrm>
        </p:spPr>
        <p:txBody>
          <a:bodyPr/>
          <a:p>
            <a:pPr algn="just"/>
            <a:r>
              <a:rPr lang="en-US" sz="2400"/>
              <a:t>The </a:t>
            </a:r>
            <a:r>
              <a:rPr lang="en-US" sz="2400" b="1"/>
              <a:t>get_vm_area( )</a:t>
            </a:r>
            <a:r>
              <a:rPr lang="en-US" sz="2400"/>
              <a:t> function creates new descriptors of type struct </a:t>
            </a:r>
            <a:r>
              <a:rPr lang="en-US" sz="2400" b="1"/>
              <a:t>vm_struct</a:t>
            </a:r>
            <a:r>
              <a:rPr lang="en-US" sz="2400"/>
              <a:t>; its parameter size specifies the size of the new memory area</a:t>
            </a:r>
            <a:r>
              <a:rPr lang="en-US" altLang="en-US" sz="2400"/>
              <a:t>.</a:t>
            </a:r>
            <a:endParaRPr lang="en-US" altLang="en-US" sz="2400"/>
          </a:p>
          <a:p>
            <a:pPr algn="just"/>
            <a:r>
              <a:rPr lang="en-US" altLang="en-US" sz="2400"/>
              <a:t>The function first calls </a:t>
            </a:r>
            <a:r>
              <a:rPr lang="en-US" altLang="en-US" sz="2400" b="1"/>
              <a:t>kmalloc( )</a:t>
            </a:r>
            <a:r>
              <a:rPr lang="en-US" altLang="en-US" sz="2400"/>
              <a:t> to obtain a memory area for the new descriptor. </a:t>
            </a:r>
            <a:endParaRPr lang="en-US" altLang="en-US" sz="2400"/>
          </a:p>
          <a:p>
            <a:pPr algn="just"/>
            <a:r>
              <a:rPr lang="en-US" altLang="en-US" sz="2400"/>
              <a:t>It then scans the list of descriptors of type struct vm_struct looking for an available range of linear addresses that includes at least size+4096 addresses. </a:t>
            </a:r>
            <a:endParaRPr lang="en-US" altLang="en-US" sz="2400"/>
          </a:p>
          <a:p>
            <a:pPr algn="just"/>
            <a:r>
              <a:rPr lang="en-US" altLang="en-US" sz="2400"/>
              <a:t>If such an interval exists, the function initializes the fields of the descriptor and terminates by returning the initial address of the noncontiguous memory area. </a:t>
            </a:r>
            <a:endParaRPr lang="en-US" altLang="en-US" sz="2400"/>
          </a:p>
          <a:p>
            <a:pPr algn="just"/>
            <a:r>
              <a:rPr lang="en-US" altLang="en-US" sz="2400"/>
              <a:t>Otherwise, when addr + size exceeds the 4 GB limit, </a:t>
            </a:r>
            <a:r>
              <a:rPr lang="en-US" altLang="en-US" sz="2400" b="1"/>
              <a:t>get_vm_area( )</a:t>
            </a:r>
            <a:r>
              <a:rPr lang="en-US" altLang="en-US" sz="2400"/>
              <a:t> releases the descriptor and returns NULL. </a:t>
            </a:r>
            <a:endParaRPr lang="en-US"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3335"/>
            <a:ext cx="10515600" cy="617855"/>
          </a:xfrm>
        </p:spPr>
        <p:txBody>
          <a:bodyPr/>
          <a:p>
            <a:r>
              <a:rPr lang="en-US" altLang="en-US" sz="3200"/>
              <a:t>Allocating a Noncontiguous Memory Areas</a:t>
            </a:r>
            <a:endParaRPr lang="en-US" altLang="en-US" sz="3200"/>
          </a:p>
        </p:txBody>
      </p:sp>
      <p:sp>
        <p:nvSpPr>
          <p:cNvPr id="3" name="Content Placeholder 2"/>
          <p:cNvSpPr>
            <a:spLocks noGrp="1"/>
          </p:cNvSpPr>
          <p:nvPr>
            <p:ph idx="1"/>
          </p:nvPr>
        </p:nvSpPr>
        <p:spPr>
          <a:xfrm>
            <a:off x="647700" y="737870"/>
            <a:ext cx="10515600" cy="5735955"/>
          </a:xfrm>
        </p:spPr>
        <p:txBody>
          <a:bodyPr>
            <a:normAutofit fontScale="90000"/>
          </a:bodyPr>
          <a:p>
            <a:pPr algn="just"/>
            <a:r>
              <a:rPr lang="en-US"/>
              <a:t>The </a:t>
            </a:r>
            <a:r>
              <a:rPr lang="en-US" b="1"/>
              <a:t>vmalloc( )</a:t>
            </a:r>
            <a:r>
              <a:rPr lang="en-US"/>
              <a:t> function allocates a noncontiguous memory area to the kernel. </a:t>
            </a:r>
            <a:endParaRPr lang="en-US"/>
          </a:p>
          <a:p>
            <a:pPr algn="just"/>
            <a:r>
              <a:rPr lang="en-US"/>
              <a:t>The parameter size denotes the size of the requested area. </a:t>
            </a:r>
            <a:endParaRPr lang="en-US"/>
          </a:p>
          <a:p>
            <a:pPr algn="just"/>
            <a:r>
              <a:rPr lang="en-US"/>
              <a:t>If the function is able to satisfy the request, then it returns the initial linear address of the new area; otherwise, it returns a NULL pointer</a:t>
            </a:r>
            <a:r>
              <a:rPr lang="en-US" altLang="en-US"/>
              <a:t>.</a:t>
            </a:r>
            <a:endParaRPr lang="en-US" altLang="en-US"/>
          </a:p>
          <a:p>
            <a:pPr algn="just"/>
            <a:r>
              <a:rPr lang="en-US" altLang="en-US"/>
              <a:t>The function starts with size parameter, whose value has a multiple of 4096. It checks whether the size is greater than, less than or equal to existing number of page frames. </a:t>
            </a:r>
            <a:endParaRPr lang="en-US" altLang="en-US"/>
          </a:p>
          <a:p>
            <a:pPr algn="just"/>
            <a:r>
              <a:rPr lang="en-US" altLang="en-US"/>
              <a:t>If the size fits the avaliable memory, the function invokes vm_area(), which creates a new descriptor, and returns the linear addresses assigned to the memory area.</a:t>
            </a:r>
            <a:endParaRPr lang="en-US" altLang="en-US"/>
          </a:p>
          <a:p>
            <a:pPr algn="just"/>
            <a:r>
              <a:rPr lang="en-US" altLang="en-US" b="1"/>
              <a:t>vmalloc( )</a:t>
            </a:r>
            <a:r>
              <a:rPr lang="en-US" altLang="en-US"/>
              <a:t> invokes </a:t>
            </a:r>
            <a:r>
              <a:rPr lang="en-US" altLang="en-US" b="1"/>
              <a:t>vmalloc_area_pages( )</a:t>
            </a:r>
            <a:r>
              <a:rPr lang="en-US" altLang="en-US"/>
              <a:t> to request noncontiguous page frames and terminates by returning the initial linear address of the noncontiguous memory area. </a:t>
            </a:r>
            <a:endParaRPr lang="en-US" altLang="en-US"/>
          </a:p>
          <a:p>
            <a:pPr algn="just"/>
            <a:r>
              <a:rPr lang="en-US" altLang="en-US"/>
              <a:t>The </a:t>
            </a:r>
            <a:r>
              <a:rPr lang="en-US" altLang="en-US" b="1"/>
              <a:t>vmalloc_area_pages( )</a:t>
            </a:r>
            <a:r>
              <a:rPr lang="en-US" altLang="en-US"/>
              <a:t> function makes use of two parameters: address, the initial linear address of the area, and size, its size. The linear address of the end of the area is assigned to the end local variable: </a:t>
            </a:r>
            <a:endParaRPr lang="en-US" altLang="en-US"/>
          </a:p>
          <a:p>
            <a:pPr marL="0" indent="0" algn="just">
              <a:buNone/>
            </a:pPr>
            <a:r>
              <a:rPr lang="en-US" altLang="en-US"/>
              <a:t>				end = address + size; </a:t>
            </a:r>
            <a:endParaRPr lang="en-US" altLang="en-US"/>
          </a:p>
          <a:p>
            <a:pPr algn="just"/>
            <a:r>
              <a:rPr lang="en-US" altLang="en-US"/>
              <a:t>The cycle is repeated until all page table entries referring to the noncontiguous memory area have been set up.</a:t>
            </a:r>
            <a:endParaRPr lang="en-US" altLang="en-US"/>
          </a:p>
          <a:p>
            <a:pPr marL="0" indent="0" algn="just">
              <a:buNone/>
            </a:pPr>
            <a:endParaRPr lang="en-US" altLang="en-US"/>
          </a:p>
          <a:p>
            <a:pPr marL="0" indent="0" algn="just">
              <a:buNone/>
            </a:pPr>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635"/>
            <a:ext cx="10515600" cy="618490"/>
          </a:xfrm>
        </p:spPr>
        <p:txBody>
          <a:bodyPr/>
          <a:p>
            <a:r>
              <a:rPr lang="en-US" sz="3200"/>
              <a:t>Releasing a Noncontiguous Memory Area </a:t>
            </a:r>
            <a:endParaRPr lang="en-US" sz="3200"/>
          </a:p>
        </p:txBody>
      </p:sp>
      <p:sp>
        <p:nvSpPr>
          <p:cNvPr id="3" name="Content Placeholder 2"/>
          <p:cNvSpPr>
            <a:spLocks noGrp="1"/>
          </p:cNvSpPr>
          <p:nvPr>
            <p:ph idx="1"/>
          </p:nvPr>
        </p:nvSpPr>
        <p:spPr>
          <a:xfrm>
            <a:off x="647700" y="723900"/>
            <a:ext cx="10515600" cy="5453380"/>
          </a:xfrm>
        </p:spPr>
        <p:txBody>
          <a:bodyPr/>
          <a:p>
            <a:r>
              <a:rPr lang="en-US"/>
              <a:t>The </a:t>
            </a:r>
            <a:r>
              <a:rPr lang="en-US" b="1"/>
              <a:t>vfree( )</a:t>
            </a:r>
            <a:r>
              <a:rPr lang="en-US"/>
              <a:t> function releases noncontiguous memory areas. Its parameter addr contains the initial linear address of the area to be released. </a:t>
            </a:r>
            <a:endParaRPr lang="en-US"/>
          </a:p>
          <a:p>
            <a:r>
              <a:rPr lang="en-US" b="1"/>
              <a:t>vfree( )</a:t>
            </a:r>
            <a:r>
              <a:rPr lang="en-US"/>
              <a:t> first scans the list pointed by vmlist to find the address of the area descriptor associated with the area to be released</a:t>
            </a:r>
            <a:r>
              <a:rPr lang="en-US" altLang="en-US"/>
              <a:t>.</a:t>
            </a:r>
            <a:endParaRPr lang="en-US" altLang="en-US"/>
          </a:p>
          <a:p>
            <a:r>
              <a:rPr lang="en-US" altLang="en-US"/>
              <a:t>Each page frame assigned to the noncontiguous memory area is released by means of the buddy system </a:t>
            </a:r>
            <a:r>
              <a:rPr lang="en-US" altLang="en-US" b="1"/>
              <a:t>free_ page( )</a:t>
            </a:r>
            <a:r>
              <a:rPr lang="en-US" altLang="en-US"/>
              <a:t> function. </a:t>
            </a:r>
            <a:endParaRPr lang="en-US" altLang="en-US"/>
          </a:p>
          <a:p>
            <a:r>
              <a:rPr lang="en-US" altLang="en-US"/>
              <a:t>The size field of the descriptor specifies the size of the area to be released. The area itself is released by invoking </a:t>
            </a:r>
            <a:r>
              <a:rPr lang="en-US" altLang="en-US" b="1"/>
              <a:t>vmfree_area_pages( ), </a:t>
            </a:r>
            <a:r>
              <a:rPr lang="en-US" altLang="en-US"/>
              <a:t>while the descriptor is released by invoking </a:t>
            </a:r>
            <a:r>
              <a:rPr lang="en-US" altLang="en-US" b="1"/>
              <a:t>kfree( )</a:t>
            </a:r>
            <a:r>
              <a:rPr lang="en-US" altLang="en-US"/>
              <a:t>. </a:t>
            </a:r>
            <a:endParaRPr lang="en-US" altLang="en-US"/>
          </a:p>
          <a:p>
            <a:r>
              <a:rPr lang="en-US" altLang="en-US"/>
              <a:t>The </a:t>
            </a:r>
            <a:r>
              <a:rPr lang="en-US" altLang="en-US" b="1"/>
              <a:t>vmfree_area_pages( )</a:t>
            </a:r>
            <a:r>
              <a:rPr lang="en-US" altLang="en-US"/>
              <a:t> function takes two parameters: the initial linear address and the size of the area. It executes the following cycle to reverse the actions performed by </a:t>
            </a:r>
            <a:r>
              <a:rPr lang="en-US" altLang="en-US" b="1"/>
              <a:t>vmalloc_area_pages( ).</a:t>
            </a:r>
            <a:endParaRPr lang="en-US" altLang="en-US" b="1"/>
          </a:p>
          <a:p>
            <a:pPr marL="0" indent="0">
              <a:buNone/>
            </a:pP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47015"/>
            <a:ext cx="10515600" cy="5930265"/>
          </a:xfrm>
        </p:spPr>
        <p:txBody>
          <a:bodyPr/>
          <a:p>
            <a:pPr algn="just"/>
            <a:r>
              <a:rPr lang="en-US"/>
              <a:t>All the page frame descriptors on the system are included in an array called </a:t>
            </a:r>
            <a:r>
              <a:rPr lang="en-US" b="1"/>
              <a:t>mem_map</a:t>
            </a:r>
            <a:r>
              <a:rPr lang="en-US"/>
              <a:t>. Since each descriptor is less than 64 bytes long, mem_map requires about four page frames for each megabyte of RAM. </a:t>
            </a:r>
            <a:endParaRPr lang="en-US"/>
          </a:p>
          <a:p>
            <a:pPr algn="just"/>
            <a:r>
              <a:rPr lang="en-US"/>
              <a:t>The </a:t>
            </a:r>
            <a:r>
              <a:rPr lang="en-US" b="1"/>
              <a:t>MAP_NR</a:t>
            </a:r>
            <a:r>
              <a:rPr lang="en-US"/>
              <a:t> macro computes the number of the page frame whose address is passed as a parameter, and thus the index of the corresponding descriptor in mem_map: </a:t>
            </a:r>
            <a:endParaRPr lang="en-US"/>
          </a:p>
          <a:p>
            <a:pPr marL="0" indent="0" algn="just">
              <a:buNone/>
            </a:pPr>
            <a:r>
              <a:rPr lang="en-US" altLang="en-US"/>
              <a:t>		#define  MAP_NR(addr) (__pa(addr) &gt;&gt; PAGE_SHIFT) </a:t>
            </a:r>
            <a:endParaRPr lang="en-US" altLang="en-US"/>
          </a:p>
          <a:p>
            <a:pPr algn="just"/>
            <a:r>
              <a:rPr lang="en-US" altLang="en-US"/>
              <a:t>__ pa macro, which converts a logical address to a physical one. </a:t>
            </a:r>
            <a:endParaRPr lang="en-US" altLang="en-US"/>
          </a:p>
          <a:p>
            <a:pPr algn="just"/>
            <a:endParaRPr lang="en-US" altLang="en-US"/>
          </a:p>
        </p:txBody>
      </p:sp>
      <p:pic>
        <p:nvPicPr>
          <p:cNvPr id="5" name="Picture 4"/>
          <p:cNvPicPr>
            <a:picLocks noChangeAspect="1"/>
          </p:cNvPicPr>
          <p:nvPr/>
        </p:nvPicPr>
        <p:blipFill>
          <a:blip r:embed="rId1"/>
          <a:srcRect l="44397" t="35521" r="14388" b="34566"/>
          <a:stretch>
            <a:fillRect/>
          </a:stretch>
        </p:blipFill>
        <p:spPr>
          <a:xfrm>
            <a:off x="2223770" y="3009900"/>
            <a:ext cx="8463915" cy="3453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70205"/>
            <a:ext cx="10515600" cy="5807075"/>
          </a:xfrm>
        </p:spPr>
        <p:txBody>
          <a:bodyPr/>
          <a:p>
            <a:pPr algn="just"/>
            <a:r>
              <a:rPr lang="en-US"/>
              <a:t>Page frame descriptors are initialized by the </a:t>
            </a:r>
            <a:r>
              <a:rPr lang="en-US" b="1"/>
              <a:t>free_area_init( )</a:t>
            </a:r>
            <a:r>
              <a:rPr lang="en-US"/>
              <a:t> function, which acts on two parameters: </a:t>
            </a:r>
            <a:r>
              <a:rPr lang="en-US" b="1"/>
              <a:t>start_mem</a:t>
            </a:r>
            <a:r>
              <a:rPr lang="en-US"/>
              <a:t> denotes the first linear address of the dynamic memory immediately after the kernel memory, while </a:t>
            </a:r>
            <a:r>
              <a:rPr lang="en-US" b="1"/>
              <a:t>end_mem</a:t>
            </a:r>
            <a:r>
              <a:rPr lang="en-US"/>
              <a:t> denotes the last linear address of the dynamic memory plus 1. </a:t>
            </a:r>
            <a:endParaRPr lang="en-US"/>
          </a:p>
          <a:p>
            <a:pPr algn="just"/>
            <a:r>
              <a:rPr lang="en-US"/>
              <a:t>The </a:t>
            </a:r>
            <a:r>
              <a:rPr lang="en-US" b="1"/>
              <a:t>free_area_init( ) </a:t>
            </a:r>
            <a:r>
              <a:rPr lang="en-US"/>
              <a:t>function also considers the i386_endbase variable, which stores the initial address of the reserved page frames. </a:t>
            </a:r>
            <a:endParaRPr lang="en-US"/>
          </a:p>
          <a:p>
            <a:pPr algn="just"/>
            <a:r>
              <a:rPr lang="en-US"/>
              <a:t>The function allocates a suitably sized memory area to mem_map. </a:t>
            </a:r>
            <a:endParaRPr lang="en-US"/>
          </a:p>
          <a:p>
            <a:pPr algn="just"/>
            <a:r>
              <a:rPr lang="en-US"/>
              <a:t>The function then initializes the area by setting all fields to 0, except for the flags fields, in which it sets the PG_DMA and PG_reserved flags</a:t>
            </a:r>
            <a:r>
              <a:rPr lang="en-US" altLang="en-US"/>
              <a:t>.</a:t>
            </a:r>
            <a:endParaRPr lang="en-US" altLang="en-US"/>
          </a:p>
          <a:p>
            <a:pPr algn="just"/>
            <a:r>
              <a:rPr lang="en-US" altLang="en-US"/>
              <a:t>Subsequently, the mem_init( ) function clears both the PG_reserved flag of the page frames, so they can be used as dynamic memory and the PG_DMA flags of all page frames having physical addresses greater than or equal to 0x1000000. </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60985"/>
            <a:ext cx="10515600" cy="5916295"/>
          </a:xfrm>
        </p:spPr>
        <p:txBody>
          <a:bodyPr>
            <a:normAutofit/>
          </a:bodyPr>
          <a:p>
            <a:pPr algn="just"/>
            <a:r>
              <a:rPr lang="en-US" sz="2500"/>
              <a:t>First, the </a:t>
            </a:r>
            <a:r>
              <a:rPr lang="en-US" sz="2500" b="1"/>
              <a:t>mem_init( </a:t>
            </a:r>
            <a:r>
              <a:rPr lang="en-US" sz="2500"/>
              <a:t>) function determines the value of num_physpages, the total number of page frames present in the system. It then counts the number of page frames of type PG_reserved. </a:t>
            </a:r>
            <a:endParaRPr lang="en-US" sz="2500"/>
          </a:p>
          <a:p>
            <a:pPr algn="just"/>
            <a:r>
              <a:rPr lang="en-US" sz="2500"/>
              <a:t>Several symbols produced while compiling the kernel  enable the function to count the number of page frames reserved for the hardware, kernel code, and kernel data and the number of page frames used during kernel initialization that can be successively released. </a:t>
            </a:r>
            <a:endParaRPr lang="en-US" sz="2500"/>
          </a:p>
          <a:p>
            <a:pPr algn="just"/>
            <a:r>
              <a:rPr lang="en-US" sz="2500"/>
              <a:t>Finally, </a:t>
            </a:r>
            <a:r>
              <a:rPr lang="en-US" sz="2500" b="1"/>
              <a:t>mem_init( )</a:t>
            </a:r>
            <a:r>
              <a:rPr lang="en-US" sz="2500"/>
              <a:t> sets the count field of each page frame descriptor associated with the dynamic memory to 1 and calls the </a:t>
            </a:r>
            <a:r>
              <a:rPr lang="en-US" sz="2500" b="1"/>
              <a:t>free_ page( )</a:t>
            </a:r>
            <a:r>
              <a:rPr lang="en-US" sz="2500"/>
              <a:t> function.</a:t>
            </a:r>
            <a:endParaRPr lang="en-US" sz="2500"/>
          </a:p>
          <a:p>
            <a:pPr algn="just"/>
            <a:r>
              <a:rPr lang="en-US" sz="2500"/>
              <a:t>Since this function increments the value of the variable nr_free_pages, that variable will contain the total number of page frames in the dynamic memory at the end of the loop. </a:t>
            </a:r>
            <a:endParaRPr lang="en-US"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98425"/>
            <a:ext cx="10515600" cy="6078855"/>
          </a:xfrm>
        </p:spPr>
        <p:txBody>
          <a:bodyPr>
            <a:normAutofit lnSpcReduction="10000"/>
          </a:bodyPr>
          <a:p>
            <a:pPr marL="0" indent="0">
              <a:buNone/>
            </a:pPr>
            <a:r>
              <a:rPr lang="en-US" altLang="en-US"/>
              <a:t>		</a:t>
            </a:r>
            <a:r>
              <a:rPr lang="en-US"/>
              <a:t>mem_map = (mem_map_t *) start_mem; </a:t>
            </a:r>
            <a:endParaRPr lang="en-US"/>
          </a:p>
          <a:p>
            <a:pPr marL="0" indent="0">
              <a:buNone/>
            </a:pPr>
            <a:r>
              <a:rPr lang="en-US" altLang="en-US"/>
              <a:t>		</a:t>
            </a:r>
            <a:r>
              <a:rPr lang="en-US"/>
              <a:t>p = mem_map + MAP_NR(end_mem); </a:t>
            </a:r>
            <a:endParaRPr lang="en-US"/>
          </a:p>
          <a:p>
            <a:pPr marL="0" indent="0">
              <a:buNone/>
            </a:pPr>
            <a:r>
              <a:rPr lang="en-US" altLang="en-US"/>
              <a:t>	</a:t>
            </a:r>
            <a:r>
              <a:rPr lang="en-US"/>
              <a:t>start_mem = ((unsigned long) p + sizeof(long) - 1) &amp; ~(sizeof(long)-1); </a:t>
            </a:r>
            <a:endParaRPr lang="en-US"/>
          </a:p>
          <a:p>
            <a:pPr marL="0" indent="0">
              <a:buNone/>
            </a:pPr>
            <a:r>
              <a:rPr lang="en-US" altLang="en-US"/>
              <a:t>	</a:t>
            </a:r>
            <a:r>
              <a:rPr lang="en-US"/>
              <a:t>memset(mem_map, 0, start_mem - (unsigned long) mem_map); </a:t>
            </a:r>
            <a:endParaRPr lang="en-US"/>
          </a:p>
          <a:p>
            <a:pPr marL="0" indent="0">
              <a:buNone/>
            </a:pPr>
            <a:r>
              <a:rPr lang="en-US" altLang="en-US"/>
              <a:t>	</a:t>
            </a:r>
            <a:r>
              <a:rPr lang="en-US"/>
              <a:t>do { </a:t>
            </a:r>
            <a:endParaRPr lang="en-US"/>
          </a:p>
          <a:p>
            <a:pPr marL="0" indent="0">
              <a:buNone/>
            </a:pPr>
            <a:r>
              <a:rPr lang="en-US" altLang="en-US"/>
              <a:t>		</a:t>
            </a:r>
            <a:r>
              <a:rPr lang="en-US"/>
              <a:t> --p; </a:t>
            </a:r>
            <a:endParaRPr lang="en-US"/>
          </a:p>
          <a:p>
            <a:pPr marL="0" indent="0">
              <a:buNone/>
            </a:pPr>
            <a:r>
              <a:rPr lang="en-US"/>
              <a:t> </a:t>
            </a:r>
            <a:r>
              <a:rPr lang="en-US" altLang="en-US"/>
              <a:t>		</a:t>
            </a:r>
            <a:r>
              <a:rPr lang="en-US"/>
              <a:t>p-&gt;count = 0; </a:t>
            </a:r>
            <a:endParaRPr lang="en-US"/>
          </a:p>
          <a:p>
            <a:pPr marL="0" indent="0">
              <a:buNone/>
            </a:pPr>
            <a:r>
              <a:rPr lang="en-US"/>
              <a:t> </a:t>
            </a:r>
            <a:r>
              <a:rPr lang="en-US" altLang="en-US"/>
              <a:t>		</a:t>
            </a:r>
            <a:r>
              <a:rPr lang="en-US"/>
              <a:t>p-&gt;flags = (1 &lt;&lt; PG_DMA) | (1 &lt;&lt; PG_reserved); </a:t>
            </a:r>
            <a:endParaRPr lang="en-US"/>
          </a:p>
          <a:p>
            <a:pPr marL="0" indent="0">
              <a:buNone/>
            </a:pPr>
            <a:r>
              <a:rPr lang="en-US" altLang="en-US"/>
              <a:t>		</a:t>
            </a:r>
            <a:r>
              <a:rPr lang="en-US"/>
              <a:t>} while (p &gt; mem_map); </a:t>
            </a:r>
            <a:endParaRPr lang="en-US"/>
          </a:p>
          <a:p>
            <a:pPr marL="0" indent="0">
              <a:buNone/>
            </a:pPr>
            <a:r>
              <a:rPr lang="en-US" altLang="en-US"/>
              <a:t>		</a:t>
            </a:r>
            <a:r>
              <a:rPr lang="en-US"/>
              <a:t>start_low_mem = PAGE_SIZE + PAGE_OFFSET; </a:t>
            </a:r>
            <a:endParaRPr lang="en-US"/>
          </a:p>
          <a:p>
            <a:pPr marL="0" indent="0">
              <a:buNone/>
            </a:pPr>
            <a:r>
              <a:rPr lang="en-US" altLang="en-US"/>
              <a:t>		</a:t>
            </a:r>
            <a:r>
              <a:rPr lang="en-US"/>
              <a:t>num_physpages = MAP_NR(end_mem); </a:t>
            </a:r>
            <a:endParaRPr lang="en-US"/>
          </a:p>
          <a:p>
            <a:pPr marL="0" indent="0">
              <a:buNone/>
            </a:pPr>
            <a:r>
              <a:rPr lang="en-US" altLang="en-US"/>
              <a:t>		</a:t>
            </a:r>
            <a:r>
              <a:rPr lang="en-US"/>
              <a:t>while (start_low_mem &lt; i386_endbase) { </a:t>
            </a:r>
            <a:endParaRPr lang="en-US"/>
          </a:p>
          <a:p>
            <a:pPr marL="0" indent="0">
              <a:buNone/>
            </a:pPr>
            <a:r>
              <a:rPr lang="en-US"/>
              <a:t> </a:t>
            </a:r>
            <a:r>
              <a:rPr lang="en-US" altLang="en-US"/>
              <a:t>			</a:t>
            </a:r>
            <a:r>
              <a:rPr lang="en-US"/>
              <a:t>clear_bit(PG_reserved, </a:t>
            </a:r>
            <a:endParaRPr lang="en-US"/>
          </a:p>
          <a:p>
            <a:pPr marL="0" indent="0">
              <a:buNone/>
            </a:pPr>
            <a:r>
              <a:rPr lang="en-US"/>
              <a:t> </a:t>
            </a:r>
            <a:r>
              <a:rPr lang="en-US" altLang="en-US"/>
              <a:t>		</a:t>
            </a:r>
            <a:r>
              <a:rPr lang="en-US"/>
              <a:t>&amp;mem_map[MAP_NR(start_low_mem)].flags); </a:t>
            </a:r>
            <a:endParaRPr lang="en-US"/>
          </a:p>
          <a:p>
            <a:pPr marL="0" indent="0">
              <a:buNone/>
            </a:pPr>
            <a:r>
              <a:rPr lang="en-US" altLang="en-US"/>
              <a:t>			</a:t>
            </a:r>
            <a:r>
              <a:rPr lang="en-US"/>
              <a:t> start_low_mem += PAGE_SIZE; </a:t>
            </a:r>
            <a:endParaRPr lang="en-US"/>
          </a:p>
          <a:p>
            <a:pPr marL="0" indent="0">
              <a:buNone/>
            </a:pPr>
            <a:r>
              <a:rPr lang="en-US" altLang="en-US"/>
              <a:t>		</a:t>
            </a:r>
            <a:r>
              <a:rPr lang="en-US"/>
              <a:t>} </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45279</Words>
  <Application>WPS Presentation</Application>
  <PresentationFormat>宽屏</PresentationFormat>
  <Paragraphs>497</Paragraphs>
  <Slides>59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Arial</vt:lpstr>
      <vt:lpstr>SimSun</vt:lpstr>
      <vt:lpstr>Wingdings</vt:lpstr>
      <vt:lpstr>DejaVu Sans</vt:lpstr>
      <vt:lpstr>Arial Black</vt:lpstr>
      <vt:lpstr>SimSun</vt:lpstr>
      <vt:lpstr>Droid Sans Fallback</vt:lpstr>
      <vt:lpstr>微软雅黑</vt:lpstr>
      <vt:lpstr>Arial Unicode MS</vt:lpstr>
      <vt:lpstr>FontAwesome</vt:lpstr>
      <vt:lpstr>Office 主题​​</vt:lpstr>
      <vt:lpstr>Memory Management</vt:lpstr>
      <vt:lpstr>Introduction</vt:lpstr>
      <vt:lpstr>Page Frame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Requesting and Releasing Page Frames</vt:lpstr>
      <vt:lpstr>PowerPoint 演示文稿</vt:lpstr>
      <vt:lpstr>PowerPoint 演示文稿</vt:lpstr>
      <vt:lpstr>The Buddy System Algorithm</vt:lpstr>
      <vt:lpstr>PowerPoint 演示文稿</vt:lpstr>
      <vt:lpstr>PowerPoint 演示文稿</vt:lpstr>
      <vt:lpstr>Data Structures</vt:lpstr>
      <vt:lpstr>PowerPoint 演示文稿</vt:lpstr>
      <vt:lpstr>Allocating a block</vt:lpstr>
      <vt:lpstr>PowerPoint 演示文稿</vt:lpstr>
      <vt:lpstr>Freeing a Block</vt:lpstr>
      <vt:lpstr>Memory Area Management</vt:lpstr>
      <vt:lpstr>The Slab Allocator</vt:lpstr>
      <vt:lpstr>PowerPoint 演示文稿</vt:lpstr>
      <vt:lpstr>PowerPoint 演示文稿</vt:lpstr>
      <vt:lpstr>PowerPoint 演示文稿</vt:lpstr>
      <vt:lpstr>Cache Descriptor</vt:lpstr>
      <vt:lpstr>PowerPoint 演示文稿</vt:lpstr>
      <vt:lpstr>Slab Descriptor</vt:lpstr>
      <vt:lpstr>PowerPoint 演示文稿</vt:lpstr>
      <vt:lpstr>Interfacing Slab Allocator with Buddy system</vt:lpstr>
      <vt:lpstr>Allocating a Slab to a Cache</vt:lpstr>
      <vt:lpstr>Releasing a Slab from Cache</vt:lpstr>
      <vt:lpstr>PowerPoint 演示文稿</vt:lpstr>
      <vt:lpstr>Object descriptor</vt:lpstr>
      <vt:lpstr>PowerPoint 演示文稿</vt:lpstr>
      <vt:lpstr>PowerPoint 演示文稿</vt:lpstr>
      <vt:lpstr>PowerPoint 演示文稿</vt:lpstr>
      <vt:lpstr>Aligning Objects in Memory</vt:lpstr>
      <vt:lpstr>PowerPoint 演示文稿</vt:lpstr>
      <vt:lpstr>Slab Coloring</vt:lpstr>
      <vt:lpstr>PowerPoint 演示文稿</vt:lpstr>
      <vt:lpstr>PowerPoint 演示文稿</vt:lpstr>
      <vt:lpstr>PowerPoint 演示文稿</vt:lpstr>
      <vt:lpstr>Allocating an Object into a Cache</vt:lpstr>
      <vt:lpstr>PowerPoint 演示文稿</vt:lpstr>
      <vt:lpstr>PowerPoint 演示文稿</vt:lpstr>
      <vt:lpstr>Releasing an Object from a Cache</vt:lpstr>
      <vt:lpstr>PowerPoint 演示文稿</vt:lpstr>
      <vt:lpstr>PowerPoint 演示文稿</vt:lpstr>
      <vt:lpstr>PowerPoint 演示文稿</vt:lpstr>
      <vt:lpstr>Noncontiguous Memory Area Management</vt:lpstr>
      <vt:lpstr>Linear Addresses of Noncontiguous Memory Areas</vt:lpstr>
      <vt:lpstr>PowerPoint 演示文稿</vt:lpstr>
      <vt:lpstr>Descriptors of Noncontiguous Memory Areas</vt:lpstr>
      <vt:lpstr>PowerPoint 演示文稿</vt:lpstr>
      <vt:lpstr>Allocating a Noncontiguous Memory Areas</vt:lpstr>
      <vt:lpstr>Releasing a Noncontiguous Memory Area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dc:creator>
  <cp:lastModifiedBy>shyam</cp:lastModifiedBy>
  <cp:revision>10</cp:revision>
  <dcterms:created xsi:type="dcterms:W3CDTF">2023-11-27T05:17:25Z</dcterms:created>
  <dcterms:modified xsi:type="dcterms:W3CDTF">2023-11-27T05:17:25Z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