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3"/>
  </p:notesMasterIdLst>
  <p:handoutMasterIdLst>
    <p:handoutMasterId r:id="rId34"/>
  </p:handoutMasterIdLst>
  <p:sldIdLst>
    <p:sldId id="256" r:id="rId2"/>
    <p:sldId id="257" r:id="rId3"/>
    <p:sldId id="280" r:id="rId4"/>
    <p:sldId id="258" r:id="rId5"/>
    <p:sldId id="281" r:id="rId6"/>
    <p:sldId id="259" r:id="rId7"/>
    <p:sldId id="260" r:id="rId8"/>
    <p:sldId id="261" r:id="rId9"/>
    <p:sldId id="262" r:id="rId10"/>
    <p:sldId id="263" r:id="rId11"/>
    <p:sldId id="264" r:id="rId12"/>
    <p:sldId id="265" r:id="rId13"/>
    <p:sldId id="266" r:id="rId14"/>
    <p:sldId id="267" r:id="rId15"/>
    <p:sldId id="268" r:id="rId16"/>
    <p:sldId id="269" r:id="rId17"/>
    <p:sldId id="305" r:id="rId18"/>
    <p:sldId id="270" r:id="rId19"/>
    <p:sldId id="271" r:id="rId20"/>
    <p:sldId id="272" r:id="rId21"/>
    <p:sldId id="273" r:id="rId22"/>
    <p:sldId id="274" r:id="rId23"/>
    <p:sldId id="275" r:id="rId24"/>
    <p:sldId id="276" r:id="rId25"/>
    <p:sldId id="277" r:id="rId26"/>
    <p:sldId id="278" r:id="rId27"/>
    <p:sldId id="279" r:id="rId28"/>
    <p:sldId id="304" r:id="rId29"/>
    <p:sldId id="317" r:id="rId30"/>
    <p:sldId id="318" r:id="rId31"/>
    <p:sldId id="319" r:id="rId32"/>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4">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7" d="100"/>
          <a:sy n="77" d="100"/>
        </p:scale>
        <p:origin x="372" y="72"/>
      </p:cViewPr>
      <p:guideLst>
        <p:guide orient="horz" pos="2194"/>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hithsaidatta Pasupuleti" userId="0c22c71ff95c3042" providerId="LiveId" clId="{E744068F-4BFF-4E48-8084-19A505B00496}"/>
    <pc:docChg chg="modSld">
      <pc:chgData name="Rohithsaidatta Pasupuleti" userId="0c22c71ff95c3042" providerId="LiveId" clId="{E744068F-4BFF-4E48-8084-19A505B00496}" dt="2023-11-30T13:54:53.500" v="0" actId="1076"/>
      <pc:docMkLst>
        <pc:docMk/>
      </pc:docMkLst>
      <pc:sldChg chg="modSp mod">
        <pc:chgData name="Rohithsaidatta Pasupuleti" userId="0c22c71ff95c3042" providerId="LiveId" clId="{E744068F-4BFF-4E48-8084-19A505B00496}" dt="2023-11-30T13:54:53.500" v="0" actId="1076"/>
        <pc:sldMkLst>
          <pc:docMk/>
          <pc:sldMk cId="0" sldId="269"/>
        </pc:sldMkLst>
        <pc:spChg chg="mod">
          <ac:chgData name="Rohithsaidatta Pasupuleti" userId="0c22c71ff95c3042" providerId="LiveId" clId="{E744068F-4BFF-4E48-8084-19A505B00496}" dt="2023-11-30T13:54:53.500" v="0" actId="1076"/>
          <ac:spMkLst>
            <pc:docMk/>
            <pc:sldMk cId="0" sldId="269"/>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2023/11/30</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2023/11/30</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1117"/>
            <a:ext cx="7321550" cy="811357"/>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单击此处编辑标题</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2023/11/30</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单击此处编辑母版标题样式</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2023/11/30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a:t>Process Scheduling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3335"/>
            <a:ext cx="10515600" cy="496570"/>
          </a:xfrm>
        </p:spPr>
        <p:txBody>
          <a:bodyPr>
            <a:noAutofit/>
          </a:bodyPr>
          <a:lstStyle/>
          <a:p>
            <a:r>
              <a:rPr lang="en-US" altLang="en-US" sz="3200"/>
              <a:t>How Long must a Quantum Last?</a:t>
            </a:r>
          </a:p>
        </p:txBody>
      </p:sp>
      <p:sp>
        <p:nvSpPr>
          <p:cNvPr id="3" name="Content Placeholder 2"/>
          <p:cNvSpPr>
            <a:spLocks noGrp="1"/>
          </p:cNvSpPr>
          <p:nvPr>
            <p:ph idx="1"/>
          </p:nvPr>
        </p:nvSpPr>
        <p:spPr>
          <a:xfrm>
            <a:off x="647700" y="483235"/>
            <a:ext cx="10515600" cy="6381115"/>
          </a:xfrm>
        </p:spPr>
        <p:txBody>
          <a:bodyPr>
            <a:noAutofit/>
          </a:bodyPr>
          <a:lstStyle/>
          <a:p>
            <a:pPr algn="just"/>
            <a:r>
              <a:rPr lang="en-US" sz="2050"/>
              <a:t>The quantum duration is critical for system performances: it should be neither too long nor too short. </a:t>
            </a:r>
          </a:p>
          <a:p>
            <a:pPr algn="just"/>
            <a:r>
              <a:rPr lang="en-US" sz="2050"/>
              <a:t>If the quantum duration is too short, the system overhead caused by task switches becomes excessively high. For instance, suppose that a task switch requires 10 milliseconds; if the quantum is also set to 10 milliseconds, then at least 50% of the CPU cycles will be dedicated to task switch</a:t>
            </a:r>
            <a:r>
              <a:rPr lang="en-US" altLang="en-US" sz="2050"/>
              <a:t>.</a:t>
            </a:r>
          </a:p>
          <a:p>
            <a:pPr algn="just"/>
            <a:r>
              <a:rPr lang="en-US" altLang="en-US" sz="2050"/>
              <a:t>If the quantum duration is too long, processes no longer appear to be executed concurrently. For instance, let's suppose that the quantum is set to five seconds; each runnable process makes progress for about five seconds, but then it stops for a very long time.</a:t>
            </a:r>
          </a:p>
          <a:p>
            <a:pPr algn="just"/>
            <a:r>
              <a:rPr lang="en-US" altLang="en-US" sz="2050"/>
              <a:t>It is often believed that a long quantum duration degrades the response time of interactive applications. This is usually false. </a:t>
            </a:r>
          </a:p>
          <a:p>
            <a:pPr algn="just"/>
            <a:r>
              <a:rPr lang="en-US" altLang="en-US" sz="2050"/>
              <a:t>Interactive processes have a relatively high priority, therefore they quickly preempt the batch processes, no matter how long the quantum duration is. </a:t>
            </a:r>
          </a:p>
          <a:p>
            <a:pPr algn="just"/>
            <a:r>
              <a:rPr lang="en-US" altLang="en-US" sz="2050"/>
              <a:t>In some cases, a quantum duration that is too long degrades the responsiveness of the system. </a:t>
            </a:r>
          </a:p>
          <a:p>
            <a:pPr algn="just"/>
            <a:r>
              <a:rPr lang="en-US" altLang="en-US" sz="2050"/>
              <a:t>The choice of quantum duration is always a compromise. The rule of thumb adopted by Linux is: choose a duration as long as possible, while keeping good system response time. </a:t>
            </a:r>
          </a:p>
          <a:p>
            <a:pPr algn="just"/>
            <a:endParaRPr lang="en-US" altLang="en-US" sz="205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3335"/>
            <a:ext cx="10515600" cy="537210"/>
          </a:xfrm>
        </p:spPr>
        <p:txBody>
          <a:bodyPr>
            <a:noAutofit/>
          </a:bodyPr>
          <a:lstStyle/>
          <a:p>
            <a:r>
              <a:rPr lang="en-US" altLang="en-US" sz="3200"/>
              <a:t>Scheduling Algorithm</a:t>
            </a:r>
          </a:p>
        </p:txBody>
      </p:sp>
      <p:sp>
        <p:nvSpPr>
          <p:cNvPr id="3" name="Content Placeholder 2"/>
          <p:cNvSpPr>
            <a:spLocks noGrp="1"/>
          </p:cNvSpPr>
          <p:nvPr>
            <p:ph idx="1"/>
          </p:nvPr>
        </p:nvSpPr>
        <p:spPr>
          <a:xfrm>
            <a:off x="647700" y="550545"/>
            <a:ext cx="10515600" cy="6265545"/>
          </a:xfrm>
        </p:spPr>
        <p:txBody>
          <a:bodyPr>
            <a:noAutofit/>
          </a:bodyPr>
          <a:lstStyle/>
          <a:p>
            <a:pPr algn="just"/>
            <a:r>
              <a:rPr lang="en-US" sz="1900" dirty="0"/>
              <a:t>The Linux scheduling algorithm works by dividing the CPU time into epochs . </a:t>
            </a:r>
          </a:p>
          <a:p>
            <a:pPr algn="just"/>
            <a:r>
              <a:rPr lang="en-US" sz="1900" dirty="0"/>
              <a:t>In a single epoch, every process has a specified time quantum whose duration is computed when the epoch begins. </a:t>
            </a:r>
          </a:p>
          <a:p>
            <a:pPr algn="just"/>
            <a:r>
              <a:rPr lang="en-US" sz="1900" dirty="0"/>
              <a:t>In general, different processes have different time quantum durations. </a:t>
            </a:r>
          </a:p>
          <a:p>
            <a:pPr algn="just"/>
            <a:r>
              <a:rPr lang="en-US" sz="1900" dirty="0"/>
              <a:t>The time quantum value is the maximum CPU time portion assigned to the process in that epoch. </a:t>
            </a:r>
          </a:p>
          <a:p>
            <a:pPr algn="just"/>
            <a:r>
              <a:rPr lang="en-US" sz="1900" dirty="0"/>
              <a:t>When a process has exhausted its time quantum, it is preempted and replaced by another runnable process. </a:t>
            </a:r>
          </a:p>
          <a:p>
            <a:pPr algn="just"/>
            <a:r>
              <a:rPr lang="en-US" sz="1900" dirty="0"/>
              <a:t>Of course, a process can be selected several times from the scheduler in the same epoch, as long as its quantum has not been exhausted—for instance, if it suspends itself to wait for I/O, it preserves some of its time quantum and can be selected again during the same epoch. </a:t>
            </a:r>
          </a:p>
          <a:p>
            <a:pPr algn="just"/>
            <a:r>
              <a:rPr lang="en-US" sz="1900" dirty="0"/>
              <a:t>The epoch ends when all runnable processes have exhausted their quantum; in this case, the scheduler algorithm recomputes the time-quantum durations of all processes and a new epoch begins. </a:t>
            </a:r>
          </a:p>
          <a:p>
            <a:pPr algn="just"/>
            <a:r>
              <a:rPr lang="en-US" sz="1900" dirty="0"/>
              <a:t>Each process has a base time quantum: it is the time-quantum value assigned by the scheduler to the process if it has exhausted its quantum in the previous epoch. </a:t>
            </a:r>
          </a:p>
          <a:p>
            <a:pPr algn="just"/>
            <a:r>
              <a:rPr lang="en-US" sz="1900" dirty="0"/>
              <a:t>The users can change the base time quantum of their processes by using the </a:t>
            </a:r>
            <a:r>
              <a:rPr lang="en-US" sz="1900" b="1" dirty="0"/>
              <a:t>nice( )</a:t>
            </a:r>
            <a:r>
              <a:rPr lang="en-US" sz="1900" dirty="0"/>
              <a:t> and </a:t>
            </a:r>
            <a:r>
              <a:rPr lang="en-US" sz="1900" b="1" dirty="0" err="1"/>
              <a:t>setpriority</a:t>
            </a:r>
            <a:r>
              <a:rPr lang="en-US" sz="1900" b="1" dirty="0"/>
              <a:t>( )</a:t>
            </a:r>
            <a:r>
              <a:rPr lang="en-US" sz="1900" dirty="0"/>
              <a:t> system calls</a:t>
            </a:r>
            <a:r>
              <a:rPr lang="en-US" altLang="en-US" sz="1900" dirty="0"/>
              <a:t>. </a:t>
            </a:r>
            <a:r>
              <a:rPr lang="en-US" sz="1900" dirty="0"/>
              <a:t>A new process always inherits the base time quantum of its parent.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88925"/>
            <a:ext cx="10515600" cy="6351270"/>
          </a:xfrm>
        </p:spPr>
        <p:txBody>
          <a:bodyPr>
            <a:noAutofit/>
          </a:bodyPr>
          <a:lstStyle/>
          <a:p>
            <a:pPr algn="just"/>
            <a:r>
              <a:rPr lang="en-US" sz="2200" dirty="0"/>
              <a:t>The </a:t>
            </a:r>
            <a:r>
              <a:rPr lang="en-US" sz="2200" b="1" dirty="0"/>
              <a:t>INIT_TASK</a:t>
            </a:r>
            <a:r>
              <a:rPr lang="en-US" sz="2200" dirty="0"/>
              <a:t> macro sets the value of the base time quantum of process (swapper) to </a:t>
            </a:r>
            <a:r>
              <a:rPr lang="en-US" sz="2200" b="1" dirty="0"/>
              <a:t>DEF_PRIORITY</a:t>
            </a:r>
            <a:r>
              <a:rPr lang="en-US" sz="2200" dirty="0"/>
              <a:t>; that macro is defined as follows: </a:t>
            </a:r>
          </a:p>
          <a:p>
            <a:pPr marL="0" indent="0" algn="just">
              <a:buNone/>
            </a:pPr>
            <a:r>
              <a:rPr lang="en-US" altLang="en-US" sz="2200" dirty="0"/>
              <a:t>			</a:t>
            </a:r>
            <a:r>
              <a:rPr lang="en-US" sz="2200" dirty="0"/>
              <a:t>#define DEF_PRIORITY (20*HZ/100) </a:t>
            </a:r>
          </a:p>
          <a:p>
            <a:pPr algn="just"/>
            <a:r>
              <a:rPr lang="en-US" sz="2200" dirty="0"/>
              <a:t>Since HZ, which denotes the frequency of timer interrupts, is set to 100 for IBM PCs</a:t>
            </a:r>
            <a:r>
              <a:rPr lang="en-US" altLang="en-US" sz="2200" dirty="0"/>
              <a:t>,</a:t>
            </a:r>
            <a:r>
              <a:rPr lang="en-US" sz="2200" dirty="0"/>
              <a:t> the value of </a:t>
            </a:r>
            <a:r>
              <a:rPr lang="en-US" sz="2200" b="1" dirty="0"/>
              <a:t>DEF_PRIORITY</a:t>
            </a:r>
            <a:r>
              <a:rPr lang="en-US" sz="2200" dirty="0"/>
              <a:t> is 20 ticks, that is, about 210 </a:t>
            </a:r>
            <a:r>
              <a:rPr lang="en-US" sz="2200" dirty="0" err="1"/>
              <a:t>ms.</a:t>
            </a:r>
            <a:endParaRPr lang="en-US" sz="2200" dirty="0"/>
          </a:p>
          <a:p>
            <a:pPr algn="just"/>
            <a:r>
              <a:rPr lang="en-US" sz="2200" dirty="0"/>
              <a:t>Users rarely change the base time quantum of their processes, so </a:t>
            </a:r>
            <a:r>
              <a:rPr lang="en-US" sz="2200" b="1" dirty="0"/>
              <a:t>DEF_PRIORITY</a:t>
            </a:r>
            <a:r>
              <a:rPr lang="en-US" sz="2200" dirty="0"/>
              <a:t> also denotes the base time quantum of most processes in the system. </a:t>
            </a:r>
          </a:p>
          <a:p>
            <a:pPr algn="just"/>
            <a:r>
              <a:rPr lang="en-US" sz="2200" dirty="0"/>
              <a:t>In order to select a process to run, the Linux scheduler must consider the priority of each process. Actually, there are two kinds of priority: </a:t>
            </a:r>
          </a:p>
          <a:p>
            <a:pPr algn="just"/>
            <a:r>
              <a:rPr lang="en-US" sz="2200" b="1" dirty="0"/>
              <a:t>Static priority </a:t>
            </a:r>
            <a:r>
              <a:rPr lang="en-US" altLang="en-US" sz="2200" dirty="0"/>
              <a:t>- </a:t>
            </a:r>
            <a:r>
              <a:rPr lang="en-US" sz="2200" dirty="0"/>
              <a:t>This kind is assigned by the users to real-time processes and ranges from 1 to 99. It is never changed by the scheduler. </a:t>
            </a:r>
          </a:p>
          <a:p>
            <a:pPr algn="just"/>
            <a:r>
              <a:rPr lang="en-US" sz="2200" b="1" dirty="0"/>
              <a:t>Dynamic priority</a:t>
            </a:r>
            <a:r>
              <a:rPr lang="en-US" sz="2200" dirty="0"/>
              <a:t> </a:t>
            </a:r>
            <a:r>
              <a:rPr lang="en-US" altLang="en-US" sz="2200" dirty="0"/>
              <a:t>- </a:t>
            </a:r>
            <a:r>
              <a:rPr lang="en-US" sz="2200" dirty="0"/>
              <a:t>This kind applies only to conventional processes; it is essentially the sum of the base time quantum (which is therefore also called the base priority of the process) and of the number of ticks of CPU time left to the process before its quantum expires in the current epoch.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3335"/>
            <a:ext cx="10515600" cy="673100"/>
          </a:xfrm>
        </p:spPr>
        <p:txBody>
          <a:bodyPr/>
          <a:lstStyle/>
          <a:p>
            <a:r>
              <a:rPr lang="en-US" altLang="en-US" sz="3200" dirty="0"/>
              <a:t>Data Structure used by the scheduler()</a:t>
            </a:r>
          </a:p>
        </p:txBody>
      </p:sp>
      <p:sp>
        <p:nvSpPr>
          <p:cNvPr id="3" name="Content Placeholder 2"/>
          <p:cNvSpPr>
            <a:spLocks noGrp="1"/>
          </p:cNvSpPr>
          <p:nvPr>
            <p:ph idx="1"/>
          </p:nvPr>
        </p:nvSpPr>
        <p:spPr>
          <a:xfrm>
            <a:off x="647700" y="660400"/>
            <a:ext cx="10515600" cy="6156325"/>
          </a:xfrm>
        </p:spPr>
        <p:txBody>
          <a:bodyPr>
            <a:normAutofit/>
          </a:bodyPr>
          <a:lstStyle/>
          <a:p>
            <a:pPr algn="just"/>
            <a:r>
              <a:rPr lang="en-US" altLang="en-US" sz="1800" dirty="0"/>
              <a:t>T</a:t>
            </a:r>
            <a:r>
              <a:rPr lang="en-US" sz="1800" dirty="0"/>
              <a:t>he process list links together all process descriptors, while the </a:t>
            </a:r>
            <a:r>
              <a:rPr lang="en-US" sz="1800" dirty="0" err="1"/>
              <a:t>runqueue</a:t>
            </a:r>
            <a:r>
              <a:rPr lang="en-US" sz="1800" dirty="0"/>
              <a:t> list links together the process descriptors of all runnable processes—that is, of those in a TASK_RUNNING state. </a:t>
            </a:r>
          </a:p>
          <a:p>
            <a:pPr algn="just"/>
            <a:r>
              <a:rPr lang="en-US" sz="1800" dirty="0"/>
              <a:t>In both cases, the</a:t>
            </a:r>
            <a:r>
              <a:rPr lang="en-US" sz="1800" b="1" dirty="0"/>
              <a:t> </a:t>
            </a:r>
            <a:r>
              <a:rPr lang="en-US" sz="1800" b="1" dirty="0" err="1"/>
              <a:t>init_task</a:t>
            </a:r>
            <a:r>
              <a:rPr lang="en-US" sz="1800" dirty="0"/>
              <a:t> process descriptor plays the role of list header. </a:t>
            </a:r>
            <a:r>
              <a:rPr lang="en-US" altLang="en-US" sz="1800" dirty="0"/>
              <a:t>E</a:t>
            </a:r>
            <a:r>
              <a:rPr lang="en-US" sz="1800" dirty="0"/>
              <a:t>ach process descriptor includes several fields related to scheduling: </a:t>
            </a:r>
          </a:p>
          <a:p>
            <a:pPr algn="just"/>
            <a:r>
              <a:rPr lang="en-US" sz="1800" b="1" dirty="0" err="1"/>
              <a:t>need_resched</a:t>
            </a:r>
            <a:r>
              <a:rPr lang="en-US" sz="1800" b="1" dirty="0"/>
              <a:t> </a:t>
            </a:r>
            <a:r>
              <a:rPr lang="en-US" altLang="en-US" sz="1800" b="1" dirty="0"/>
              <a:t>- </a:t>
            </a:r>
            <a:r>
              <a:rPr lang="en-US" sz="1800" dirty="0"/>
              <a:t>A flag checked by </a:t>
            </a:r>
            <a:r>
              <a:rPr lang="en-US" sz="1800" b="1" dirty="0" err="1"/>
              <a:t>ret_from_intr</a:t>
            </a:r>
            <a:r>
              <a:rPr lang="en-US" sz="1800" b="1" dirty="0"/>
              <a:t>( )</a:t>
            </a:r>
            <a:r>
              <a:rPr lang="en-US" sz="1800" dirty="0"/>
              <a:t> to decide whether to invoke the schedule( )function</a:t>
            </a:r>
            <a:r>
              <a:rPr lang="en-US" altLang="en-US" sz="1800" dirty="0"/>
              <a:t>.</a:t>
            </a:r>
            <a:endParaRPr lang="en-US" sz="1800" dirty="0"/>
          </a:p>
          <a:p>
            <a:pPr algn="just"/>
            <a:r>
              <a:rPr lang="en-US" sz="1800" b="1" dirty="0"/>
              <a:t>policy </a:t>
            </a:r>
            <a:r>
              <a:rPr lang="en-US" altLang="en-US" sz="1800" b="1" dirty="0"/>
              <a:t>- </a:t>
            </a:r>
            <a:r>
              <a:rPr lang="en-US" sz="1800" dirty="0"/>
              <a:t>The scheduling class. The values permitted are: </a:t>
            </a:r>
          </a:p>
          <a:p>
            <a:pPr lvl="1" algn="just"/>
            <a:r>
              <a:rPr lang="en-US" sz="1800" b="1" dirty="0"/>
              <a:t>SCHED_FIFO </a:t>
            </a:r>
            <a:r>
              <a:rPr lang="en-US" altLang="en-US" sz="1800" b="1" dirty="0"/>
              <a:t>- </a:t>
            </a:r>
            <a:r>
              <a:rPr lang="en-US" sz="1800" dirty="0"/>
              <a:t>A First-In, First-Out real-time process. When the scheduler assigns the CPU to the process, it leaves the process descriptor in its current position in the </a:t>
            </a:r>
            <a:r>
              <a:rPr lang="en-US" sz="1800" dirty="0" err="1"/>
              <a:t>runqueue</a:t>
            </a:r>
            <a:r>
              <a:rPr lang="en-US" sz="1800" dirty="0"/>
              <a:t> list. If no other higher-priority real-time process is runnable, the process will continue to use the CPU as long as it wishes, even if other real-time processes having the same priority are runnable. </a:t>
            </a:r>
          </a:p>
          <a:p>
            <a:pPr lvl="1" algn="just"/>
            <a:r>
              <a:rPr lang="en-US" sz="1800" b="1" dirty="0"/>
              <a:t>SCHED_RR </a:t>
            </a:r>
            <a:r>
              <a:rPr lang="en-US" altLang="en-US" sz="1800" b="1" dirty="0"/>
              <a:t>- </a:t>
            </a:r>
            <a:r>
              <a:rPr lang="en-US" sz="1800" dirty="0"/>
              <a:t>A Round Robin real-time process. When the scheduler assigns the CPU to the process, it puts the process descriptor at the end of the </a:t>
            </a:r>
            <a:r>
              <a:rPr lang="en-US" sz="1800" dirty="0" err="1"/>
              <a:t>runqueue</a:t>
            </a:r>
            <a:r>
              <a:rPr lang="en-US" sz="1800" dirty="0"/>
              <a:t> list. This policy ensures a fair assignment of CPU time to all SCHED_RR real-time processes that have the same priority. </a:t>
            </a:r>
          </a:p>
          <a:p>
            <a:pPr lvl="1" algn="just"/>
            <a:r>
              <a:rPr lang="en-US" sz="1800" b="1" dirty="0"/>
              <a:t>SCHED_OTHER </a:t>
            </a:r>
            <a:r>
              <a:rPr lang="en-US" altLang="en-US" sz="1800" b="1" dirty="0"/>
              <a:t>- </a:t>
            </a:r>
            <a:r>
              <a:rPr lang="en-US" sz="1800" dirty="0"/>
              <a:t>A conventional, time-shared process. The policy field also encodes a SCHED_YIELD binary flag. This flag is set when the process invokes the </a:t>
            </a:r>
            <a:r>
              <a:rPr lang="en-US" sz="1800" b="1" dirty="0"/>
              <a:t>sched_ yield( )</a:t>
            </a:r>
            <a:r>
              <a:rPr lang="en-US" sz="1800" dirty="0"/>
              <a:t> system call a way of voluntarily relinquishing the processor without the need to start an I/O operation or go to sleep;  The scheduler puts the process descriptor at the bottom of the </a:t>
            </a:r>
            <a:r>
              <a:rPr lang="en-US" sz="1800" dirty="0" err="1"/>
              <a:t>runqueue</a:t>
            </a:r>
            <a:r>
              <a:rPr lang="en-US" sz="1800" dirty="0"/>
              <a:t> list</a:t>
            </a:r>
            <a:r>
              <a:rPr lang="en-US" altLang="en-US" sz="1800" dirty="0"/>
              <a:t>.</a:t>
            </a:r>
            <a:endParaRPr lang="en-US" sz="1800" dirty="0"/>
          </a:p>
          <a:p>
            <a:pPr marL="457200" lvl="1" indent="0" algn="just">
              <a:buNone/>
            </a:pP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06375"/>
            <a:ext cx="10515600" cy="5970905"/>
          </a:xfrm>
        </p:spPr>
        <p:txBody>
          <a:bodyPr>
            <a:normAutofit/>
          </a:bodyPr>
          <a:lstStyle/>
          <a:p>
            <a:pPr algn="just"/>
            <a:r>
              <a:rPr lang="en-US" b="1" dirty="0" err="1"/>
              <a:t>rt_priority</a:t>
            </a:r>
            <a:r>
              <a:rPr lang="en-US" dirty="0"/>
              <a:t> </a:t>
            </a:r>
            <a:r>
              <a:rPr lang="en-US" altLang="en-US" dirty="0"/>
              <a:t>- </a:t>
            </a:r>
            <a:r>
              <a:rPr lang="en-US" dirty="0"/>
              <a:t>The static priority of a real-time process. Conventional processes do not make use of this field. </a:t>
            </a:r>
          </a:p>
          <a:p>
            <a:pPr algn="just"/>
            <a:r>
              <a:rPr lang="en-US" b="1" dirty="0"/>
              <a:t>priority</a:t>
            </a:r>
            <a:r>
              <a:rPr lang="en-US" dirty="0"/>
              <a:t> </a:t>
            </a:r>
            <a:r>
              <a:rPr lang="en-US" altLang="en-US" dirty="0"/>
              <a:t>- </a:t>
            </a:r>
            <a:r>
              <a:rPr lang="en-US" dirty="0"/>
              <a:t>The base time quantum (or base priority) of the process. </a:t>
            </a:r>
          </a:p>
          <a:p>
            <a:pPr algn="just"/>
            <a:r>
              <a:rPr lang="en-US" b="1" dirty="0"/>
              <a:t>counter</a:t>
            </a:r>
            <a:r>
              <a:rPr lang="en-US" dirty="0"/>
              <a:t> </a:t>
            </a:r>
            <a:r>
              <a:rPr lang="en-US" altLang="en-US" dirty="0"/>
              <a:t>- </a:t>
            </a:r>
            <a:r>
              <a:rPr lang="en-US" dirty="0"/>
              <a:t>The number of ticks of CPU time left to the process before its quantum expires; when a new epoch begins, this field contains the time-quantum duration of the process. </a:t>
            </a:r>
          </a:p>
          <a:p>
            <a:pPr algn="just"/>
            <a:endParaRPr lang="en-US" dirty="0"/>
          </a:p>
          <a:p>
            <a:pPr algn="just"/>
            <a:r>
              <a:rPr lang="en-US" dirty="0"/>
              <a:t>Recall that the </a:t>
            </a:r>
            <a:r>
              <a:rPr lang="en-US" b="1" dirty="0" err="1"/>
              <a:t>update_process_times</a:t>
            </a:r>
            <a:r>
              <a:rPr lang="en-US" b="1" dirty="0"/>
              <a:t>( )</a:t>
            </a:r>
            <a:r>
              <a:rPr lang="en-US" dirty="0"/>
              <a:t> function decrements the counter field of the current process by 1 at every tick. </a:t>
            </a:r>
          </a:p>
          <a:p>
            <a:pPr algn="just"/>
            <a:r>
              <a:rPr lang="en-US" dirty="0"/>
              <a:t>When a new process is created, </a:t>
            </a:r>
            <a:r>
              <a:rPr lang="en-US" b="1" dirty="0" err="1"/>
              <a:t>do_fork</a:t>
            </a:r>
            <a:r>
              <a:rPr lang="en-US" b="1" dirty="0"/>
              <a:t>( )</a:t>
            </a:r>
            <a:r>
              <a:rPr lang="en-US" dirty="0"/>
              <a:t> sets the counter field of both current (the parent) and p (the child) processes in the following way: </a:t>
            </a:r>
          </a:p>
          <a:p>
            <a:pPr marL="0" indent="0" algn="just">
              <a:buNone/>
            </a:pPr>
            <a:r>
              <a:rPr lang="en-US" altLang="en-US" dirty="0"/>
              <a:t>				</a:t>
            </a:r>
            <a:r>
              <a:rPr lang="en-US" dirty="0"/>
              <a:t>current-&gt;counter &gt;&gt;= 1; </a:t>
            </a:r>
          </a:p>
          <a:p>
            <a:pPr marL="0" indent="0" algn="just">
              <a:buNone/>
            </a:pPr>
            <a:r>
              <a:rPr lang="en-US" altLang="en-US" dirty="0"/>
              <a:t>				</a:t>
            </a:r>
            <a:r>
              <a:rPr lang="en-US" dirty="0"/>
              <a:t>p-&gt;counter = current-&gt;counter; </a:t>
            </a:r>
          </a:p>
          <a:p>
            <a:pPr algn="just"/>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342265"/>
            <a:ext cx="10515600" cy="5835015"/>
          </a:xfrm>
        </p:spPr>
        <p:txBody>
          <a:bodyPr>
            <a:normAutofit lnSpcReduction="20000"/>
          </a:bodyPr>
          <a:lstStyle/>
          <a:p>
            <a:r>
              <a:rPr lang="en-US" dirty="0"/>
              <a:t>In other words, the number of ticks left to the parent is split in two halves, one for the parent and one for the child. </a:t>
            </a:r>
          </a:p>
          <a:p>
            <a:r>
              <a:rPr lang="en-US" dirty="0"/>
              <a:t>This is done to prevent users from getting an unlimited amount of CPU time by using the following method: the parent process creates a child process that runs the same code and then kills itself; by properly adjusting the creation rate, the child process would always get a fresh quantum before the quantum of its parent expires. </a:t>
            </a:r>
          </a:p>
          <a:p>
            <a:pPr algn="just"/>
            <a:r>
              <a:rPr lang="en-US" dirty="0"/>
              <a:t>This programming trick does not work since the kernel does not reward forks. Similarly, a user cannot hog an unfair share of the processor by starting lots of background processes in a shell or by opening a lot of windows on a graphical desktop. </a:t>
            </a:r>
          </a:p>
          <a:p>
            <a:pPr algn="just"/>
            <a:r>
              <a:rPr lang="en-US" dirty="0"/>
              <a:t>More generally speaking, a process cannot hog resources by forking multiple </a:t>
            </a:r>
            <a:r>
              <a:rPr lang="en-US" dirty="0" err="1"/>
              <a:t>descendents</a:t>
            </a:r>
            <a:r>
              <a:rPr lang="en-US" dirty="0"/>
              <a:t>. </a:t>
            </a:r>
          </a:p>
          <a:p>
            <a:pPr algn="just"/>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2450" y="-26670"/>
            <a:ext cx="10515600" cy="483235"/>
          </a:xfrm>
        </p:spPr>
        <p:txBody>
          <a:bodyPr>
            <a:noAutofit/>
          </a:bodyPr>
          <a:lstStyle/>
          <a:p>
            <a:r>
              <a:rPr lang="en-US" altLang="en-US" sz="3200"/>
              <a:t>The schedule() function</a:t>
            </a:r>
          </a:p>
        </p:txBody>
      </p:sp>
      <p:sp>
        <p:nvSpPr>
          <p:cNvPr id="3" name="Content Placeholder 2"/>
          <p:cNvSpPr>
            <a:spLocks noGrp="1"/>
          </p:cNvSpPr>
          <p:nvPr>
            <p:ph idx="1"/>
          </p:nvPr>
        </p:nvSpPr>
        <p:spPr>
          <a:xfrm>
            <a:off x="481446" y="456565"/>
            <a:ext cx="10515600" cy="6079490"/>
          </a:xfrm>
        </p:spPr>
        <p:txBody>
          <a:bodyPr>
            <a:noAutofit/>
          </a:bodyPr>
          <a:lstStyle/>
          <a:p>
            <a:pPr algn="just"/>
            <a:r>
              <a:rPr lang="en-US" sz="1800" b="1" dirty="0"/>
              <a:t>schedule( )</a:t>
            </a:r>
            <a:r>
              <a:rPr lang="en-US" sz="1800" dirty="0"/>
              <a:t> implements the scheduler. Its objective is to find a process in the </a:t>
            </a:r>
            <a:r>
              <a:rPr lang="en-US" sz="1800" dirty="0" err="1"/>
              <a:t>runqueue</a:t>
            </a:r>
            <a:r>
              <a:rPr lang="en-US" sz="1800" dirty="0"/>
              <a:t> list and then assign the CPU to it. </a:t>
            </a:r>
          </a:p>
          <a:p>
            <a:pPr algn="just"/>
            <a:r>
              <a:rPr lang="en-US" sz="1800" dirty="0"/>
              <a:t>It is invoked, directly or in a lazy way, by several kernel routines</a:t>
            </a:r>
            <a:r>
              <a:rPr lang="en-US" altLang="en-US" sz="1800" dirty="0"/>
              <a:t>. </a:t>
            </a:r>
          </a:p>
          <a:p>
            <a:pPr algn="just"/>
            <a:r>
              <a:rPr lang="en-US" altLang="en-US" sz="1800" b="1" dirty="0"/>
              <a:t>Direct Invocation</a:t>
            </a:r>
            <a:r>
              <a:rPr lang="en-US" altLang="en-US" sz="1800" dirty="0"/>
              <a:t> - The scheduler is invoked directly when the current process must be blocked right away because the resource it needs is not available. </a:t>
            </a:r>
          </a:p>
          <a:p>
            <a:pPr algn="just"/>
            <a:r>
              <a:rPr lang="en-US" altLang="en-US" sz="1800" dirty="0"/>
              <a:t>In this case, the kernel routine that wants to block it proceeds as follows: </a:t>
            </a:r>
          </a:p>
          <a:p>
            <a:pPr marL="0" indent="0" algn="just">
              <a:buNone/>
            </a:pPr>
            <a:r>
              <a:rPr lang="en-US" altLang="en-US" sz="1800" dirty="0"/>
              <a:t>	1. Inserts current in the proper wait queue </a:t>
            </a:r>
          </a:p>
          <a:p>
            <a:pPr marL="0" indent="0" algn="just">
              <a:buNone/>
            </a:pPr>
            <a:r>
              <a:rPr lang="en-US" altLang="en-US" sz="1800" dirty="0"/>
              <a:t>	2. Changes the state of current either to TASK_INTERRUPTIBLE or to TASK_UNINTERRUPTIBLE </a:t>
            </a:r>
          </a:p>
          <a:p>
            <a:pPr marL="0" indent="0" algn="just">
              <a:buNone/>
            </a:pPr>
            <a:r>
              <a:rPr lang="en-US" altLang="en-US" sz="1800" dirty="0"/>
              <a:t>	3. Invokes schedule( )</a:t>
            </a:r>
          </a:p>
          <a:p>
            <a:pPr marL="0" indent="0" algn="just">
              <a:buNone/>
            </a:pPr>
            <a:r>
              <a:rPr lang="en-US" altLang="en-US" sz="1800" dirty="0"/>
              <a:t>	4. Checks if the resource is available; if not, goes to step 2 </a:t>
            </a:r>
          </a:p>
          <a:p>
            <a:pPr marL="0" indent="0" algn="just">
              <a:buNone/>
            </a:pPr>
            <a:r>
              <a:rPr lang="en-US" altLang="en-US" sz="1800" dirty="0"/>
              <a:t>	5. Once the resource is available, removes current from the wait queue </a:t>
            </a:r>
          </a:p>
          <a:p>
            <a:pPr algn="just"/>
            <a:r>
              <a:rPr lang="en-US" altLang="en-US" sz="1800" dirty="0"/>
              <a:t>The kernel routine checks repeatedly whether the resource needed by the process is available; if not, it yields the CPU to some other process by invoking schedule(). </a:t>
            </a:r>
          </a:p>
          <a:p>
            <a:pPr algn="just"/>
            <a:r>
              <a:rPr lang="en-US" altLang="en-US" sz="1800" dirty="0"/>
              <a:t>Later, when the scheduler once again grants the CPU to the process, the availability of the resource is again checked.</a:t>
            </a:r>
          </a:p>
          <a:p>
            <a:pPr algn="just"/>
            <a:r>
              <a:rPr lang="en-US" altLang="en-US" sz="1800" dirty="0"/>
              <a:t>The scheduler is also directly invoked by many device drivers that execute long iterative tasks. At each iteration cycle, the driver checks the value of the </a:t>
            </a:r>
            <a:r>
              <a:rPr lang="en-US" altLang="en-US" sz="1800" b="1" dirty="0" err="1"/>
              <a:t>need_resched</a:t>
            </a:r>
            <a:r>
              <a:rPr lang="en-US" altLang="en-US" sz="1800" b="1" dirty="0"/>
              <a:t> </a:t>
            </a:r>
            <a:r>
              <a:rPr lang="en-US" altLang="en-US" sz="1800" dirty="0"/>
              <a:t>field and, if necessary, invokes </a:t>
            </a:r>
            <a:r>
              <a:rPr lang="en-US" altLang="en-US" sz="1800" b="1" dirty="0"/>
              <a:t>schedule( )</a:t>
            </a:r>
            <a:r>
              <a:rPr lang="en-US" altLang="en-US" sz="1800" dirty="0"/>
              <a:t> to voluntarily relinquish the CPU.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285875" y="312420"/>
            <a:ext cx="9007475" cy="62331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61620"/>
            <a:ext cx="10515600" cy="5915660"/>
          </a:xfrm>
        </p:spPr>
        <p:txBody>
          <a:bodyPr>
            <a:normAutofit/>
          </a:bodyPr>
          <a:lstStyle/>
          <a:p>
            <a:pPr algn="just"/>
            <a:r>
              <a:rPr lang="en-US" altLang="en-US" b="1" dirty="0"/>
              <a:t>Lazy Invocation</a:t>
            </a:r>
            <a:r>
              <a:rPr lang="en-US" altLang="en-US" dirty="0"/>
              <a:t> - The scheduler can also be invoked in a lazy way by setting the </a:t>
            </a:r>
            <a:r>
              <a:rPr lang="en-US" altLang="en-US" b="1" dirty="0" err="1"/>
              <a:t>need_resched</a:t>
            </a:r>
            <a:r>
              <a:rPr lang="en-US" altLang="en-US" dirty="0"/>
              <a:t> field of current to 1. </a:t>
            </a:r>
          </a:p>
          <a:p>
            <a:pPr algn="just"/>
            <a:r>
              <a:rPr lang="en-US" altLang="en-US" dirty="0"/>
              <a:t>Since a check on the value of this field is always made before resuming the execution of a User Mode process , </a:t>
            </a:r>
            <a:r>
              <a:rPr lang="en-US" altLang="en-US" b="1" dirty="0"/>
              <a:t>schedule( ) </a:t>
            </a:r>
            <a:r>
              <a:rPr lang="en-US" altLang="en-US" dirty="0"/>
              <a:t>will definitely be invoked at some close future time. </a:t>
            </a:r>
          </a:p>
          <a:p>
            <a:pPr algn="just"/>
            <a:r>
              <a:rPr lang="en-US" altLang="en-US" dirty="0"/>
              <a:t>Lazy invocation of the scheduler is performed in the following cases: </a:t>
            </a:r>
          </a:p>
          <a:p>
            <a:pPr lvl="1" algn="just"/>
            <a:r>
              <a:rPr lang="en-US" altLang="en-US" dirty="0"/>
              <a:t>When current has used up its quantum of CPU time; this is done by the </a:t>
            </a:r>
            <a:r>
              <a:rPr lang="en-US" altLang="en-US" b="1" dirty="0" err="1"/>
              <a:t>update_process_times</a:t>
            </a:r>
            <a:r>
              <a:rPr lang="en-US" altLang="en-US" b="1" dirty="0"/>
              <a:t>( )</a:t>
            </a:r>
            <a:r>
              <a:rPr lang="en-US" altLang="en-US" dirty="0"/>
              <a:t> function. When a process is woken up and its priority is higher than that of the current process; this task is performed by the </a:t>
            </a:r>
            <a:r>
              <a:rPr lang="en-US" altLang="en-US" b="1" dirty="0" err="1"/>
              <a:t>reschedule_idle</a:t>
            </a:r>
            <a:r>
              <a:rPr lang="en-US" altLang="en-US" b="1" dirty="0"/>
              <a:t>( )</a:t>
            </a:r>
            <a:r>
              <a:rPr lang="en-US" altLang="en-US" dirty="0"/>
              <a:t> function, which is invoked by the </a:t>
            </a:r>
            <a:r>
              <a:rPr lang="en-US" altLang="en-US" b="1" dirty="0" err="1"/>
              <a:t>wake_up_process</a:t>
            </a:r>
            <a:r>
              <a:rPr lang="en-US" altLang="en-US" b="1" dirty="0"/>
              <a:t>( )</a:t>
            </a:r>
            <a:r>
              <a:rPr lang="en-US" altLang="en-US" dirty="0"/>
              <a:t> function. </a:t>
            </a:r>
          </a:p>
          <a:p>
            <a:pPr marL="457200" lvl="1" indent="0" algn="just">
              <a:buNone/>
            </a:pPr>
            <a:r>
              <a:rPr lang="en-US" altLang="en-US" dirty="0"/>
              <a:t>       If (goodness(current, p) &gt; goodness(current, current)) </a:t>
            </a:r>
          </a:p>
          <a:p>
            <a:pPr marL="457200" lvl="1" indent="0" algn="just">
              <a:buNone/>
            </a:pPr>
            <a:r>
              <a:rPr lang="en-US" altLang="en-US" dirty="0"/>
              <a:t>       current-&gt;</a:t>
            </a:r>
            <a:r>
              <a:rPr lang="en-US" altLang="en-US" dirty="0" err="1"/>
              <a:t>need_resched</a:t>
            </a:r>
            <a:r>
              <a:rPr lang="en-US" altLang="en-US" dirty="0"/>
              <a:t> = 1; </a:t>
            </a:r>
          </a:p>
          <a:p>
            <a:pPr lvl="1" algn="just"/>
            <a:r>
              <a:rPr lang="en-US" altLang="en-US" dirty="0"/>
              <a:t>When a </a:t>
            </a:r>
            <a:r>
              <a:rPr lang="en-US" altLang="en-US" b="1" dirty="0" err="1"/>
              <a:t>sched_setscheduler</a:t>
            </a:r>
            <a:r>
              <a:rPr lang="en-US" altLang="en-US" b="1" dirty="0"/>
              <a:t>( )</a:t>
            </a:r>
            <a:r>
              <a:rPr lang="en-US" altLang="en-US" dirty="0"/>
              <a:t> or </a:t>
            </a:r>
            <a:r>
              <a:rPr lang="en-US" altLang="en-US" b="1" dirty="0"/>
              <a:t>sched_ yield( )</a:t>
            </a:r>
            <a:r>
              <a:rPr lang="en-US" altLang="en-US" dirty="0"/>
              <a:t> system call is issued.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0"/>
            <a:ext cx="10515600" cy="523240"/>
          </a:xfrm>
        </p:spPr>
        <p:txBody>
          <a:bodyPr>
            <a:noAutofit/>
          </a:bodyPr>
          <a:lstStyle/>
          <a:p>
            <a:r>
              <a:rPr lang="en-US" altLang="en-US" sz="3200"/>
              <a:t>Action performed by schedule()</a:t>
            </a:r>
          </a:p>
        </p:txBody>
      </p:sp>
      <p:sp>
        <p:nvSpPr>
          <p:cNvPr id="3" name="Content Placeholder 2"/>
          <p:cNvSpPr>
            <a:spLocks noGrp="1"/>
          </p:cNvSpPr>
          <p:nvPr>
            <p:ph idx="1"/>
          </p:nvPr>
        </p:nvSpPr>
        <p:spPr>
          <a:xfrm>
            <a:off x="647700" y="683260"/>
            <a:ext cx="10515600" cy="6146800"/>
          </a:xfrm>
        </p:spPr>
        <p:txBody>
          <a:bodyPr>
            <a:noAutofit/>
          </a:bodyPr>
          <a:lstStyle/>
          <a:p>
            <a:pPr algn="just"/>
            <a:r>
              <a:rPr lang="en-US" sz="2200"/>
              <a:t>Before actually scheduling a process, the schedule( ) function starts by running the functions left by other kernel control paths in various queues. The function invokes </a:t>
            </a:r>
            <a:r>
              <a:rPr lang="en-US" sz="2200" b="1"/>
              <a:t>run_task_queue( )</a:t>
            </a:r>
            <a:r>
              <a:rPr lang="en-US" sz="2200"/>
              <a:t> on the </a:t>
            </a:r>
            <a:r>
              <a:rPr lang="en-US" sz="2200" b="1"/>
              <a:t>tq _scheduler</a:t>
            </a:r>
            <a:r>
              <a:rPr lang="en-US" sz="2200"/>
              <a:t> task queue. </a:t>
            </a:r>
          </a:p>
          <a:p>
            <a:pPr algn="just"/>
            <a:r>
              <a:rPr lang="en-US" sz="2200"/>
              <a:t>Linux puts a function in that task queue when it must defer its execution until the next </a:t>
            </a:r>
            <a:r>
              <a:rPr lang="en-US" sz="2200" b="1"/>
              <a:t>schedule( )</a:t>
            </a:r>
            <a:r>
              <a:rPr lang="en-US" sz="2200"/>
              <a:t> invocation: </a:t>
            </a:r>
          </a:p>
          <a:p>
            <a:pPr marL="0" indent="0" algn="just">
              <a:buNone/>
            </a:pPr>
            <a:r>
              <a:rPr lang="en-US" altLang="en-US" sz="2200"/>
              <a:t>			</a:t>
            </a:r>
            <a:r>
              <a:rPr lang="en-US" sz="2200"/>
              <a:t>run_task_queue(&amp;tq_scheduler); </a:t>
            </a:r>
          </a:p>
          <a:p>
            <a:pPr algn="just"/>
            <a:r>
              <a:rPr lang="en-US" sz="2200"/>
              <a:t>The function then executes all active unmasked bottom halves. These are usually present to perform tasks requested by device drivers</a:t>
            </a:r>
            <a:r>
              <a:rPr lang="en-US" altLang="en-US" sz="2200"/>
              <a:t>.</a:t>
            </a:r>
          </a:p>
          <a:p>
            <a:pPr marL="0" indent="0" algn="just">
              <a:buNone/>
            </a:pPr>
            <a:r>
              <a:rPr lang="en-US" altLang="en-US" sz="2200"/>
              <a:t>				</a:t>
            </a:r>
            <a:r>
              <a:rPr lang="en-US" sz="2200"/>
              <a:t>if (bh_active &amp; bh_mask) </a:t>
            </a:r>
          </a:p>
          <a:p>
            <a:pPr marL="0" indent="0" algn="just">
              <a:buNone/>
            </a:pPr>
            <a:r>
              <a:rPr lang="en-US" altLang="en-US" sz="2200"/>
              <a:t>				</a:t>
            </a:r>
            <a:r>
              <a:rPr lang="en-US" sz="2200"/>
              <a:t>do_bottom_half( ); </a:t>
            </a:r>
          </a:p>
          <a:p>
            <a:pPr algn="just"/>
            <a:r>
              <a:rPr lang="en-US" sz="2200"/>
              <a:t>Now comes the actual scheduling, and therefore a potential process switch. </a:t>
            </a:r>
          </a:p>
          <a:p>
            <a:pPr algn="just"/>
            <a:r>
              <a:rPr lang="en-US" sz="2200"/>
              <a:t>The value of current is saved in the prev local variable and the </a:t>
            </a:r>
            <a:r>
              <a:rPr lang="en-US" sz="2200" b="1"/>
              <a:t>need_resched</a:t>
            </a:r>
            <a:r>
              <a:rPr lang="en-US" sz="2200"/>
              <a:t> field of previ</a:t>
            </a:r>
            <a:r>
              <a:rPr lang="en-US" altLang="en-US" sz="2200"/>
              <a:t>ou</a:t>
            </a:r>
            <a:r>
              <a:rPr lang="en-US" sz="2200"/>
              <a:t>s set to 0. The key outcome of the function is to set another local variable called next so that it points to the descriptor of the process selected to replace prev. </a:t>
            </a:r>
          </a:p>
          <a:p>
            <a:pPr marL="0" indent="0" algn="just">
              <a:buNone/>
            </a:pPr>
            <a:endParaRPr lang="en-US" sz="22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0955"/>
            <a:ext cx="10515600" cy="683895"/>
          </a:xfrm>
        </p:spPr>
        <p:txBody>
          <a:bodyPr/>
          <a:lstStyle/>
          <a:p>
            <a:r>
              <a:rPr lang="en-US" altLang="en-US" sz="3200"/>
              <a:t>Introduction </a:t>
            </a:r>
          </a:p>
        </p:txBody>
      </p:sp>
      <p:sp>
        <p:nvSpPr>
          <p:cNvPr id="3" name="Content Placeholder 2"/>
          <p:cNvSpPr>
            <a:spLocks noGrp="1"/>
          </p:cNvSpPr>
          <p:nvPr>
            <p:ph idx="1"/>
          </p:nvPr>
        </p:nvSpPr>
        <p:spPr>
          <a:xfrm>
            <a:off x="647700" y="662940"/>
            <a:ext cx="10515600" cy="6007100"/>
          </a:xfrm>
        </p:spPr>
        <p:txBody>
          <a:bodyPr/>
          <a:lstStyle/>
          <a:p>
            <a:pPr algn="just"/>
            <a:r>
              <a:rPr lang="en-US" sz="2400"/>
              <a:t>Like any time-sharing system, Linux achieves the effect of simultaneous execution of multiple processes by switching from one process to another in a very short time frame</a:t>
            </a:r>
            <a:r>
              <a:rPr lang="en-US" altLang="en-US" sz="2400"/>
              <a:t>. </a:t>
            </a:r>
          </a:p>
          <a:p>
            <a:pPr algn="just"/>
            <a:r>
              <a:rPr lang="en-US" altLang="en-US" sz="2400"/>
              <a:t> The kernel subsystem that puts those processes to work is by, process scheduler. </a:t>
            </a:r>
          </a:p>
          <a:p>
            <a:pPr algn="just"/>
            <a:r>
              <a:rPr lang="en-US" altLang="en-US" sz="2400"/>
              <a:t>The process scheduler decides which process runs, when, and for how long.</a:t>
            </a:r>
          </a:p>
          <a:p>
            <a:pPr algn="just"/>
            <a:r>
              <a:rPr lang="en-US" altLang="en-US" sz="2400"/>
              <a:t>The process scheduler divides the finite resource of processor time between the runnable processes on a system.</a:t>
            </a:r>
          </a:p>
          <a:p>
            <a:pPr algn="just"/>
            <a:r>
              <a:rPr lang="en-US" altLang="en-US" sz="2400"/>
              <a:t>The scheduler is the basis of a multitasking operating system such as Linux.</a:t>
            </a:r>
          </a:p>
          <a:p>
            <a:pPr algn="just"/>
            <a:r>
              <a:rPr lang="en-US" altLang="en-US" sz="2400"/>
              <a:t>By deciding which process runs next, the scheduler is responsible for best utilizing the system and giving users the impression that multiple processes are executing simultaneously.</a:t>
            </a:r>
          </a:p>
          <a:p>
            <a:pPr algn="just"/>
            <a:endParaRPr lang="en-US" altLang="en-US"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342265"/>
            <a:ext cx="10515600" cy="5835015"/>
          </a:xfrm>
        </p:spPr>
        <p:txBody>
          <a:bodyPr>
            <a:normAutofit/>
          </a:bodyPr>
          <a:lstStyle/>
          <a:p>
            <a:pPr algn="just"/>
            <a:r>
              <a:rPr lang="en-US"/>
              <a:t>First, a check is made to determine whether prev is a Round Robin real-time process (policyfield set to SCHED_RR) that has exhausted its quantum. If so, </a:t>
            </a:r>
            <a:r>
              <a:rPr lang="en-US" b="1"/>
              <a:t>schedule( )</a:t>
            </a:r>
            <a:r>
              <a:rPr lang="en-US"/>
              <a:t> assigns a new quantum to prev and puts it at the bottom of the runqueue list: </a:t>
            </a:r>
          </a:p>
          <a:p>
            <a:pPr marL="0" indent="0" algn="just">
              <a:buNone/>
            </a:pPr>
            <a:r>
              <a:rPr lang="en-US" altLang="en-US"/>
              <a:t>		</a:t>
            </a:r>
            <a:r>
              <a:rPr lang="en-US"/>
              <a:t>if (!prev-&gt;counter &amp;&amp; prev-&gt;policy == SCHED_RR) { </a:t>
            </a:r>
          </a:p>
          <a:p>
            <a:pPr marL="0" indent="0" algn="just">
              <a:buNone/>
            </a:pPr>
            <a:r>
              <a:rPr lang="en-US" altLang="en-US"/>
              <a:t>			</a:t>
            </a:r>
            <a:r>
              <a:rPr lang="en-US"/>
              <a:t>prev-&gt;counter = prev-&gt;priority; </a:t>
            </a:r>
          </a:p>
          <a:p>
            <a:pPr marL="0" indent="0" algn="just">
              <a:buNone/>
            </a:pPr>
            <a:r>
              <a:rPr lang="en-US" altLang="en-US"/>
              <a:t>			</a:t>
            </a:r>
            <a:r>
              <a:rPr lang="en-US"/>
              <a:t>move_last_runqueue(prev); </a:t>
            </a:r>
          </a:p>
          <a:p>
            <a:pPr marL="0" indent="0" algn="just">
              <a:buNone/>
            </a:pPr>
            <a:r>
              <a:rPr lang="en-US" altLang="en-US"/>
              <a:t>			</a:t>
            </a:r>
            <a:r>
              <a:rPr lang="en-US"/>
              <a:t>} </a:t>
            </a:r>
          </a:p>
          <a:p>
            <a:pPr algn="just"/>
            <a:r>
              <a:rPr lang="en-US"/>
              <a:t>Now </a:t>
            </a:r>
            <a:r>
              <a:rPr lang="en-US" b="1"/>
              <a:t>schedule( )</a:t>
            </a:r>
            <a:r>
              <a:rPr lang="en-US"/>
              <a:t> examines the state of prev. If it has nonblocked pending signals and its state is TASK_INTERRUPTIBLE, the function wakes up the process as follows. This action is not the same as assigning the processor to prev; it just gives prev a chance to be selected for execution: </a:t>
            </a:r>
          </a:p>
          <a:p>
            <a:pPr marL="0" indent="0" algn="just">
              <a:buNone/>
            </a:pPr>
            <a:r>
              <a:rPr lang="en-US" altLang="en-US"/>
              <a:t>	i</a:t>
            </a:r>
            <a:r>
              <a:rPr lang="en-US"/>
              <a:t>f (prev-&gt;state == TASK_INTERRUPTIBLE &amp;&amp; signal_pending(prev)) </a:t>
            </a:r>
            <a:r>
              <a:rPr lang="en-US" altLang="en-US"/>
              <a:t>	</a:t>
            </a:r>
          </a:p>
          <a:p>
            <a:pPr marL="0" indent="0" algn="just">
              <a:buNone/>
            </a:pPr>
            <a:r>
              <a:rPr lang="en-US" altLang="en-US"/>
              <a:t>			</a:t>
            </a:r>
            <a:r>
              <a:rPr lang="en-US"/>
              <a:t>prev-&gt;state = TASK_RUNNING;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424815"/>
            <a:ext cx="10515600" cy="5752465"/>
          </a:xfrm>
        </p:spPr>
        <p:txBody>
          <a:bodyPr>
            <a:normAutofit lnSpcReduction="20000"/>
          </a:bodyPr>
          <a:lstStyle/>
          <a:p>
            <a:pPr lvl="0" algn="just"/>
            <a:r>
              <a:rPr lang="en-US" altLang="en-US"/>
              <a:t>If prev is not in the TASK_RUNNING state, </a:t>
            </a:r>
            <a:r>
              <a:rPr lang="en-US" altLang="en-US" b="1"/>
              <a:t>schedule( )</a:t>
            </a:r>
            <a:r>
              <a:rPr lang="en-US" altLang="en-US"/>
              <a:t> was directly invoked by the process itself because it had to wait on some external resource; therefore, prev must be removed from the runqueue list: </a:t>
            </a:r>
          </a:p>
          <a:p>
            <a:pPr marL="0" lvl="0" indent="0" algn="just">
              <a:buNone/>
            </a:pPr>
            <a:r>
              <a:rPr lang="en-US" altLang="en-US"/>
              <a:t>			if (prev-&gt;state != TASK_RUNNING) </a:t>
            </a:r>
          </a:p>
          <a:p>
            <a:pPr marL="0" lvl="0" indent="0" algn="just">
              <a:buNone/>
            </a:pPr>
            <a:r>
              <a:rPr lang="en-US" altLang="en-US"/>
              <a:t>				del_from_runqueue(prev); </a:t>
            </a:r>
          </a:p>
          <a:p>
            <a:pPr lvl="0" algn="just"/>
            <a:r>
              <a:rPr lang="en-US" altLang="en-US"/>
              <a:t>Next, </a:t>
            </a:r>
            <a:r>
              <a:rPr lang="en-US" altLang="en-US" b="1"/>
              <a:t>schedule( )</a:t>
            </a:r>
            <a:r>
              <a:rPr lang="en-US" altLang="en-US"/>
              <a:t> must select the process to be executed in the next time quantum. </a:t>
            </a:r>
          </a:p>
          <a:p>
            <a:pPr lvl="0" algn="just"/>
            <a:r>
              <a:rPr lang="en-US" altLang="en-US"/>
              <a:t>To that end, the function scans the runqueue list. It starts from the process referenced by the </a:t>
            </a:r>
            <a:r>
              <a:rPr lang="en-US" altLang="en-US" b="1"/>
              <a:t>next_run</a:t>
            </a:r>
            <a:r>
              <a:rPr lang="en-US" altLang="en-US"/>
              <a:t> field of init_task, which is the descriptor of process (swapper). </a:t>
            </a:r>
          </a:p>
          <a:p>
            <a:pPr lvl="0" algn="just"/>
            <a:r>
              <a:rPr lang="en-US" altLang="en-US"/>
              <a:t>The objective is to store in next the process descriptor pointer of the highest priority process. In order to do this, next is initialized to the first runnable process to be checked, and c is initialized to its "goodness".</a:t>
            </a:r>
          </a:p>
          <a:p>
            <a:pPr lvl="0" algn="just"/>
            <a:endParaRPr lang="en-US" altLang="en-US"/>
          </a:p>
          <a:p>
            <a:pPr lvl="0" algn="just"/>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48285"/>
            <a:ext cx="10515600" cy="5928995"/>
          </a:xfrm>
        </p:spPr>
        <p:txBody>
          <a:bodyPr>
            <a:normAutofit lnSpcReduction="10000"/>
          </a:bodyPr>
          <a:lstStyle/>
          <a:p>
            <a:pPr marL="0" indent="0">
              <a:buNone/>
            </a:pPr>
            <a:r>
              <a:rPr lang="en-US" altLang="en-US"/>
              <a:t>	</a:t>
            </a:r>
            <a:r>
              <a:rPr lang="en-US"/>
              <a:t>if (prev-&gt;state == TASK_RUNNING) { </a:t>
            </a:r>
          </a:p>
          <a:p>
            <a:pPr marL="0" indent="0">
              <a:buNone/>
            </a:pPr>
            <a:r>
              <a:rPr lang="en-US"/>
              <a:t> </a:t>
            </a:r>
            <a:r>
              <a:rPr lang="en-US" altLang="en-US"/>
              <a:t>		</a:t>
            </a:r>
            <a:r>
              <a:rPr lang="en-US"/>
              <a:t>next = prev; </a:t>
            </a:r>
          </a:p>
          <a:p>
            <a:pPr marL="0" indent="0">
              <a:buNone/>
            </a:pPr>
            <a:r>
              <a:rPr lang="en-US" altLang="en-US"/>
              <a:t>	</a:t>
            </a:r>
            <a:r>
              <a:rPr lang="en-US"/>
              <a:t> if (prev-&gt;policy &amp; SCHED_YIELD) { </a:t>
            </a:r>
          </a:p>
          <a:p>
            <a:pPr marL="0" indent="0">
              <a:buNone/>
            </a:pPr>
            <a:r>
              <a:rPr lang="en-US"/>
              <a:t> </a:t>
            </a:r>
            <a:r>
              <a:rPr lang="en-US" altLang="en-US"/>
              <a:t>		</a:t>
            </a:r>
            <a:r>
              <a:rPr lang="en-US"/>
              <a:t>prev-&gt;policy &amp;= ~SCHED_YIELD; </a:t>
            </a:r>
          </a:p>
          <a:p>
            <a:pPr marL="0" indent="0">
              <a:buNone/>
            </a:pPr>
            <a:r>
              <a:rPr lang="en-US" altLang="en-US"/>
              <a:t>		</a:t>
            </a:r>
            <a:r>
              <a:rPr lang="en-US"/>
              <a:t> c = 0; </a:t>
            </a:r>
          </a:p>
          <a:p>
            <a:pPr marL="0" indent="0">
              <a:buNone/>
            </a:pPr>
            <a:r>
              <a:rPr lang="en-US" altLang="en-US"/>
              <a:t>	</a:t>
            </a:r>
            <a:r>
              <a:rPr lang="en-US"/>
              <a:t> } else </a:t>
            </a:r>
          </a:p>
          <a:p>
            <a:pPr marL="0" indent="0">
              <a:buNone/>
            </a:pPr>
            <a:r>
              <a:rPr lang="en-US" altLang="en-US"/>
              <a:t>	</a:t>
            </a:r>
            <a:r>
              <a:rPr lang="en-US"/>
              <a:t> c = goodness(prev, prev); </a:t>
            </a:r>
          </a:p>
          <a:p>
            <a:pPr marL="0" indent="0">
              <a:buNone/>
            </a:pPr>
            <a:r>
              <a:rPr lang="en-US" altLang="en-US"/>
              <a:t>	</a:t>
            </a:r>
            <a:r>
              <a:rPr lang="en-US"/>
              <a:t>} else { </a:t>
            </a:r>
          </a:p>
          <a:p>
            <a:pPr marL="0" indent="0">
              <a:buNone/>
            </a:pPr>
            <a:r>
              <a:rPr lang="en-US"/>
              <a:t> </a:t>
            </a:r>
            <a:r>
              <a:rPr lang="en-US" altLang="en-US"/>
              <a:t>	</a:t>
            </a:r>
            <a:r>
              <a:rPr lang="en-US"/>
              <a:t>c = -1000; </a:t>
            </a:r>
          </a:p>
          <a:p>
            <a:pPr marL="0" indent="0">
              <a:buNone/>
            </a:pPr>
            <a:r>
              <a:rPr lang="en-US"/>
              <a:t> </a:t>
            </a:r>
            <a:r>
              <a:rPr lang="en-US" altLang="en-US"/>
              <a:t>	</a:t>
            </a:r>
            <a:r>
              <a:rPr lang="en-US"/>
              <a:t>next = &amp;init_task; </a:t>
            </a:r>
          </a:p>
          <a:p>
            <a:pPr marL="0" indent="0">
              <a:buNone/>
            </a:pPr>
            <a:r>
              <a:rPr lang="en-US"/>
              <a:t>} </a:t>
            </a:r>
          </a:p>
          <a:p>
            <a:pPr algn="just"/>
            <a:r>
              <a:rPr lang="en-US"/>
              <a:t>If the SCHED_YIELD flag of prev-&gt;policy is set, prev has voluntarily relinquished the CPU by issuing a sched_ yield( ) system call. In this case, the function assigns a zero goodness to it.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396875"/>
            <a:ext cx="10515600" cy="5780405"/>
          </a:xfrm>
        </p:spPr>
        <p:txBody>
          <a:bodyPr>
            <a:normAutofit lnSpcReduction="10000"/>
          </a:bodyPr>
          <a:lstStyle/>
          <a:p>
            <a:pPr algn="just"/>
            <a:r>
              <a:rPr lang="en-US"/>
              <a:t>Now </a:t>
            </a:r>
            <a:r>
              <a:rPr lang="en-US" b="1"/>
              <a:t>schedule( )</a:t>
            </a:r>
            <a:r>
              <a:rPr lang="en-US"/>
              <a:t> repeatedly invokes the </a:t>
            </a:r>
            <a:r>
              <a:rPr lang="en-US" b="1"/>
              <a:t>goodness( )</a:t>
            </a:r>
            <a:r>
              <a:rPr lang="en-US"/>
              <a:t> function on the runnable processes to determine the best candidate: </a:t>
            </a:r>
          </a:p>
          <a:p>
            <a:pPr marL="0" indent="0">
              <a:buNone/>
            </a:pPr>
            <a:r>
              <a:rPr lang="en-US" altLang="en-US"/>
              <a:t>		</a:t>
            </a:r>
            <a:r>
              <a:rPr lang="en-US"/>
              <a:t>p = init_task.next_run; </a:t>
            </a:r>
          </a:p>
          <a:p>
            <a:pPr marL="0" indent="0">
              <a:buNone/>
            </a:pPr>
            <a:r>
              <a:rPr lang="en-US" altLang="en-US"/>
              <a:t>		</a:t>
            </a:r>
            <a:r>
              <a:rPr lang="en-US"/>
              <a:t>while (p != &amp;init_task) { </a:t>
            </a:r>
            <a:r>
              <a:rPr lang="en-US" altLang="en-US"/>
              <a:t>	</a:t>
            </a:r>
          </a:p>
          <a:p>
            <a:pPr marL="0" indent="0">
              <a:buNone/>
            </a:pPr>
            <a:r>
              <a:rPr lang="en-US" altLang="en-US"/>
              <a:t>			</a:t>
            </a:r>
            <a:r>
              <a:rPr lang="en-US"/>
              <a:t>weight = goodness(prev, p); </a:t>
            </a:r>
          </a:p>
          <a:p>
            <a:pPr marL="0" indent="0">
              <a:buNone/>
            </a:pPr>
            <a:r>
              <a:rPr lang="en-US" altLang="en-US"/>
              <a:t>		</a:t>
            </a:r>
            <a:r>
              <a:rPr lang="en-US"/>
              <a:t>if (weight &gt; c) { </a:t>
            </a:r>
          </a:p>
          <a:p>
            <a:pPr marL="0" indent="0">
              <a:buNone/>
            </a:pPr>
            <a:r>
              <a:rPr lang="en-US" altLang="en-US"/>
              <a:t>			</a:t>
            </a:r>
            <a:r>
              <a:rPr lang="en-US"/>
              <a:t>c = weight; </a:t>
            </a:r>
          </a:p>
          <a:p>
            <a:pPr marL="0" indent="0">
              <a:buNone/>
            </a:pPr>
            <a:r>
              <a:rPr lang="en-US" altLang="en-US"/>
              <a:t>			</a:t>
            </a:r>
            <a:r>
              <a:rPr lang="en-US"/>
              <a:t>next = p; </a:t>
            </a:r>
          </a:p>
          <a:p>
            <a:pPr marL="0" indent="0">
              <a:buNone/>
            </a:pPr>
            <a:r>
              <a:rPr lang="en-US" altLang="en-US"/>
              <a:t>		</a:t>
            </a:r>
            <a:r>
              <a:rPr lang="en-US"/>
              <a:t>} </a:t>
            </a:r>
          </a:p>
          <a:p>
            <a:pPr marL="0" indent="0">
              <a:buNone/>
            </a:pPr>
            <a:r>
              <a:rPr lang="en-US" altLang="en-US"/>
              <a:t>			</a:t>
            </a:r>
            <a:r>
              <a:rPr lang="en-US"/>
              <a:t>p = p-&gt;next_run; </a:t>
            </a:r>
          </a:p>
          <a:p>
            <a:pPr marL="0" indent="0">
              <a:buNone/>
            </a:pPr>
            <a:r>
              <a:rPr lang="en-US" altLang="en-US"/>
              <a:t>	</a:t>
            </a:r>
            <a:r>
              <a:rPr lang="en-US"/>
              <a:t>} </a:t>
            </a:r>
          </a:p>
          <a:p>
            <a:pPr algn="just"/>
            <a:r>
              <a:rPr lang="en-US"/>
              <a:t>The while loop selects the first process in the runqueue having maximum weight. If the previous process is runnable, it is preferred with respect to other runnable processes having the same weight.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419100"/>
            <a:ext cx="10515600" cy="5758180"/>
          </a:xfrm>
        </p:spPr>
        <p:txBody>
          <a:bodyPr>
            <a:normAutofit fontScale="90000"/>
          </a:bodyPr>
          <a:lstStyle/>
          <a:p>
            <a:pPr algn="just"/>
            <a:r>
              <a:rPr lang="en-US"/>
              <a:t> </a:t>
            </a:r>
            <a:r>
              <a:rPr lang="en-US" altLang="en-US"/>
              <a:t>I</a:t>
            </a:r>
            <a:r>
              <a:rPr lang="en-US"/>
              <a:t>f the runqueue list is empty (no runnable process exists except for swapper), the cycle is not entered and next points to init_task. Moreover, if all processes in the runqueue list have a priority lesser than or equal to the priority of prev, no process switch will take place and the old process will continue to be executed. </a:t>
            </a:r>
          </a:p>
          <a:p>
            <a:pPr algn="just"/>
            <a:r>
              <a:rPr lang="en-US"/>
              <a:t>A further check must be made at the exit of the loop to determine whether c is 0. This occurs only when all the processes in the runqueue list have exhausted their quantum, that is, all of them have a zero counter field. </a:t>
            </a:r>
          </a:p>
          <a:p>
            <a:pPr algn="just"/>
            <a:r>
              <a:rPr lang="en-US"/>
              <a:t>When this happens, a new epoch begins, therefore schedule( ) assigns to all existing processes (not only to the TASK_RUNNING ones) a fresh quantum, whose duration is the sum of the priority value plus half the counter value: </a:t>
            </a:r>
          </a:p>
          <a:p>
            <a:pPr marL="0" indent="0" algn="just">
              <a:buNone/>
            </a:pPr>
            <a:r>
              <a:rPr lang="en-US" altLang="en-US"/>
              <a:t>		</a:t>
            </a:r>
            <a:r>
              <a:rPr lang="en-US"/>
              <a:t>if (!c) { </a:t>
            </a:r>
          </a:p>
          <a:p>
            <a:pPr marL="0" indent="0" algn="just">
              <a:buNone/>
            </a:pPr>
            <a:r>
              <a:rPr lang="en-US"/>
              <a:t> </a:t>
            </a:r>
            <a:r>
              <a:rPr lang="en-US" altLang="en-US"/>
              <a:t>			</a:t>
            </a:r>
            <a:r>
              <a:rPr lang="en-US"/>
              <a:t>for_each_task(p) </a:t>
            </a:r>
          </a:p>
          <a:p>
            <a:pPr marL="0" indent="0" algn="just">
              <a:buNone/>
            </a:pPr>
            <a:r>
              <a:rPr lang="en-US" altLang="en-US"/>
              <a:t>			</a:t>
            </a:r>
            <a:r>
              <a:rPr lang="en-US"/>
              <a:t>p-&gt;counter = (p-&gt;counter &gt;&gt; 1) + p-&gt;priority; </a:t>
            </a:r>
          </a:p>
          <a:p>
            <a:pPr marL="0" indent="0" algn="just">
              <a:buNone/>
            </a:pPr>
            <a:r>
              <a:rPr lang="en-US" altLang="en-US"/>
              <a:t>		</a:t>
            </a:r>
            <a:r>
              <a:rPr lang="en-US"/>
              <a:t>} </a:t>
            </a:r>
          </a:p>
          <a:p>
            <a:pPr algn="just"/>
            <a:r>
              <a:rPr lang="en-US"/>
              <a:t>In this way, suspended or stopped processes have their dynamic priorities periodically increased. As stated earlier, the rationale for increasing the counter value of suspended or stopped processes is to give preference to I/O-bound processes. However, even after an infinite number of increases, the value of counter can never become larger than twice the priority value.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97815"/>
            <a:ext cx="10515600" cy="5879465"/>
          </a:xfrm>
        </p:spPr>
        <p:txBody>
          <a:bodyPr/>
          <a:lstStyle/>
          <a:p>
            <a:pPr algn="just"/>
            <a:r>
              <a:rPr lang="en-US" altLang="en-US"/>
              <a:t>T</a:t>
            </a:r>
            <a:r>
              <a:rPr lang="en-US"/>
              <a:t>he concluding part of </a:t>
            </a:r>
            <a:r>
              <a:rPr lang="en-US" b="1"/>
              <a:t>schedule( )</a:t>
            </a:r>
            <a:r>
              <a:rPr lang="en-US"/>
              <a:t>: if a process other than prev has been selected, a process switch must take place. Before performing it, however, the context_swtch field of kstat is increased by 1 to update the statistics maintained by the kernel: </a:t>
            </a:r>
          </a:p>
          <a:p>
            <a:pPr marL="0" indent="0" algn="just">
              <a:buNone/>
            </a:pPr>
            <a:r>
              <a:rPr lang="en-US" altLang="en-US"/>
              <a:t>			</a:t>
            </a:r>
            <a:r>
              <a:rPr lang="en-US"/>
              <a:t>if (prev != next) { </a:t>
            </a:r>
          </a:p>
          <a:p>
            <a:pPr marL="0" indent="0" algn="just">
              <a:buNone/>
            </a:pPr>
            <a:r>
              <a:rPr lang="en-US" altLang="en-US"/>
              <a:t>				</a:t>
            </a:r>
            <a:r>
              <a:rPr lang="en-US"/>
              <a:t>kstat.context_swtch++; </a:t>
            </a:r>
          </a:p>
          <a:p>
            <a:pPr marL="0" indent="0" algn="just">
              <a:buNone/>
            </a:pPr>
            <a:r>
              <a:rPr lang="en-US" altLang="en-US"/>
              <a:t>				</a:t>
            </a:r>
            <a:r>
              <a:rPr lang="en-US"/>
              <a:t>switch_to(prev,next); </a:t>
            </a:r>
          </a:p>
          <a:p>
            <a:pPr marL="0" indent="0" algn="just">
              <a:buNone/>
            </a:pPr>
            <a:r>
              <a:rPr lang="en-US" altLang="en-US"/>
              <a:t>				</a:t>
            </a:r>
            <a:r>
              <a:rPr lang="en-US"/>
              <a:t>} </a:t>
            </a:r>
          </a:p>
          <a:p>
            <a:pPr marL="0" indent="0" algn="just">
              <a:buNone/>
            </a:pPr>
            <a:r>
              <a:rPr lang="en-US" altLang="en-US"/>
              <a:t>				</a:t>
            </a:r>
            <a:r>
              <a:rPr lang="en-US"/>
              <a:t>return; </a:t>
            </a:r>
          </a:p>
          <a:p>
            <a:pPr algn="just"/>
            <a:r>
              <a:rPr lang="en-US"/>
              <a:t>Notice that the return statement that exits from schedule( ) will not be performed right away by the next process but at a later time by the prev one when the scheduler selects it again for execution.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5875"/>
            <a:ext cx="10515600" cy="474345"/>
          </a:xfrm>
        </p:spPr>
        <p:txBody>
          <a:bodyPr>
            <a:noAutofit/>
          </a:bodyPr>
          <a:lstStyle/>
          <a:p>
            <a:r>
              <a:rPr lang="en-US" sz="3200"/>
              <a:t>How Good Is a Runnable Process? </a:t>
            </a:r>
          </a:p>
        </p:txBody>
      </p:sp>
      <p:sp>
        <p:nvSpPr>
          <p:cNvPr id="3" name="Content Placeholder 2"/>
          <p:cNvSpPr>
            <a:spLocks noGrp="1"/>
          </p:cNvSpPr>
          <p:nvPr>
            <p:ph idx="1"/>
          </p:nvPr>
        </p:nvSpPr>
        <p:spPr>
          <a:xfrm>
            <a:off x="647700" y="490220"/>
            <a:ext cx="10515600" cy="5687060"/>
          </a:xfrm>
        </p:spPr>
        <p:txBody>
          <a:bodyPr>
            <a:normAutofit lnSpcReduction="20000"/>
          </a:bodyPr>
          <a:lstStyle/>
          <a:p>
            <a:pPr algn="just"/>
            <a:r>
              <a:rPr lang="en-US" sz="2400" dirty="0"/>
              <a:t>The heart of the scheduling algorithm includes identifying the best candidate among all processes in the </a:t>
            </a:r>
            <a:r>
              <a:rPr lang="en-US" sz="2400" dirty="0" err="1"/>
              <a:t>runqueue</a:t>
            </a:r>
            <a:r>
              <a:rPr lang="en-US" sz="2400" dirty="0"/>
              <a:t> list. This is what the </a:t>
            </a:r>
            <a:r>
              <a:rPr lang="en-US" sz="2400" b="1" dirty="0"/>
              <a:t>goodness( )</a:t>
            </a:r>
            <a:r>
              <a:rPr lang="en-US" sz="2400" dirty="0"/>
              <a:t> function does</a:t>
            </a:r>
            <a:r>
              <a:rPr lang="en-US" altLang="en-US" sz="2400" dirty="0"/>
              <a:t>.</a:t>
            </a:r>
          </a:p>
          <a:p>
            <a:pPr algn="just"/>
            <a:r>
              <a:rPr lang="en-US" sz="2400" dirty="0"/>
              <a:t>It receives as input parameters </a:t>
            </a:r>
            <a:r>
              <a:rPr lang="en-US" sz="2400" dirty="0" err="1"/>
              <a:t>prev</a:t>
            </a:r>
            <a:r>
              <a:rPr lang="en-US" sz="2400" dirty="0"/>
              <a:t> (the descriptor pointer of the previously running process) and p (the descriptor pointer of the process to evaluate). The integer value c returned by </a:t>
            </a:r>
            <a:r>
              <a:rPr lang="en-US" sz="2400" b="1" dirty="0"/>
              <a:t>goodness( )</a:t>
            </a:r>
            <a:r>
              <a:rPr lang="en-US" sz="2400" dirty="0"/>
              <a:t> measures the "goodness" of p and has the following meanings: </a:t>
            </a:r>
          </a:p>
          <a:p>
            <a:pPr algn="just"/>
            <a:r>
              <a:rPr lang="en-US" sz="2400" dirty="0"/>
              <a:t>c = -1000 </a:t>
            </a:r>
            <a:r>
              <a:rPr lang="en-US" altLang="en-US" sz="2400" dirty="0"/>
              <a:t>- </a:t>
            </a:r>
            <a:r>
              <a:rPr lang="en-US" sz="2400" dirty="0"/>
              <a:t>p must never be selected; this value is returned when the </a:t>
            </a:r>
            <a:r>
              <a:rPr lang="en-US" sz="2400" dirty="0" err="1"/>
              <a:t>runqueue</a:t>
            </a:r>
            <a:r>
              <a:rPr lang="en-US" sz="2400" dirty="0"/>
              <a:t> list contains only </a:t>
            </a:r>
            <a:r>
              <a:rPr lang="en-US" sz="2400" dirty="0" err="1"/>
              <a:t>init_task</a:t>
            </a:r>
            <a:r>
              <a:rPr lang="en-US" sz="2400" dirty="0"/>
              <a:t>. </a:t>
            </a:r>
          </a:p>
          <a:p>
            <a:pPr algn="just"/>
            <a:r>
              <a:rPr lang="en-US" sz="2400" dirty="0"/>
              <a:t>c = 0 </a:t>
            </a:r>
            <a:r>
              <a:rPr lang="en-US" altLang="en-US" sz="2400" dirty="0"/>
              <a:t>- </a:t>
            </a:r>
            <a:r>
              <a:rPr lang="en-US" sz="2400" dirty="0"/>
              <a:t>p has exhausted its quantum. Unless p is the first process in the </a:t>
            </a:r>
            <a:r>
              <a:rPr lang="en-US" sz="2400" dirty="0" err="1"/>
              <a:t>runqueue</a:t>
            </a:r>
            <a:r>
              <a:rPr lang="en-US" sz="2400" dirty="0"/>
              <a:t> list and all runnable processes have also exhausted their quantum, it will not be selected for execution. </a:t>
            </a:r>
          </a:p>
          <a:p>
            <a:pPr algn="just"/>
            <a:r>
              <a:rPr lang="en-US" sz="2400" dirty="0"/>
              <a:t>0 &lt; c &lt; 1000  </a:t>
            </a:r>
            <a:r>
              <a:rPr lang="en-US" altLang="en-US" sz="2400" dirty="0"/>
              <a:t>- </a:t>
            </a:r>
            <a:r>
              <a:rPr lang="en-US" sz="2400" dirty="0"/>
              <a:t>p is a conventional process that has not exhausted its quantum; a higher value of c denotes a higher level of goodness. </a:t>
            </a:r>
          </a:p>
          <a:p>
            <a:pPr algn="just"/>
            <a:r>
              <a:rPr lang="en-US" sz="2400" dirty="0"/>
              <a:t>c &gt;= 1000 </a:t>
            </a:r>
            <a:r>
              <a:rPr lang="en-US" altLang="en-US" sz="2400" dirty="0"/>
              <a:t>- </a:t>
            </a:r>
            <a:r>
              <a:rPr lang="en-US" sz="2400" dirty="0"/>
              <a:t>p is a real-time process; a higher value of c denotes a higher level of goodness.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83845"/>
            <a:ext cx="10515600" cy="5893435"/>
          </a:xfrm>
        </p:spPr>
        <p:txBody>
          <a:bodyPr>
            <a:normAutofit/>
          </a:bodyPr>
          <a:lstStyle/>
          <a:p>
            <a:pPr algn="just"/>
            <a:r>
              <a:rPr lang="en-US" dirty="0"/>
              <a:t>The goodness( ) function is equivalent to: </a:t>
            </a:r>
          </a:p>
          <a:p>
            <a:pPr marL="0" indent="0" algn="just">
              <a:buNone/>
            </a:pPr>
            <a:r>
              <a:rPr lang="en-US" altLang="en-US" dirty="0"/>
              <a:t>			</a:t>
            </a:r>
            <a:r>
              <a:rPr lang="en-US" dirty="0"/>
              <a:t>if (p-&gt;policy != SCHED_OTHER) </a:t>
            </a:r>
          </a:p>
          <a:p>
            <a:pPr marL="0" indent="0" algn="just">
              <a:buNone/>
            </a:pPr>
            <a:r>
              <a:rPr lang="en-US" altLang="en-US" dirty="0"/>
              <a:t>			</a:t>
            </a:r>
            <a:r>
              <a:rPr lang="en-US" dirty="0"/>
              <a:t>return 1000 + p-&gt;</a:t>
            </a:r>
            <a:r>
              <a:rPr lang="en-US" dirty="0" err="1"/>
              <a:t>rt_priority</a:t>
            </a:r>
            <a:r>
              <a:rPr lang="en-US" dirty="0"/>
              <a:t>; </a:t>
            </a:r>
            <a:r>
              <a:rPr lang="en-US" altLang="en-US" dirty="0"/>
              <a:t>	</a:t>
            </a:r>
          </a:p>
          <a:p>
            <a:pPr marL="0" indent="0" algn="just">
              <a:buNone/>
            </a:pPr>
            <a:r>
              <a:rPr lang="en-US" altLang="en-US" dirty="0"/>
              <a:t>			</a:t>
            </a:r>
            <a:r>
              <a:rPr lang="en-US" dirty="0"/>
              <a:t>if (p-&gt;counter == 0) </a:t>
            </a:r>
          </a:p>
          <a:p>
            <a:pPr marL="0" indent="0" algn="just">
              <a:buNone/>
            </a:pPr>
            <a:r>
              <a:rPr lang="en-US" altLang="en-US" dirty="0"/>
              <a:t>				</a:t>
            </a:r>
            <a:r>
              <a:rPr lang="en-US" dirty="0"/>
              <a:t>return 0; </a:t>
            </a:r>
          </a:p>
          <a:p>
            <a:pPr marL="0" indent="0" algn="just">
              <a:buNone/>
            </a:pPr>
            <a:r>
              <a:rPr lang="en-US" altLang="en-US" dirty="0"/>
              <a:t>			</a:t>
            </a:r>
            <a:r>
              <a:rPr lang="en-US" dirty="0"/>
              <a:t>if (p-&gt;mm == </a:t>
            </a:r>
            <a:r>
              <a:rPr lang="en-US" dirty="0" err="1"/>
              <a:t>prev</a:t>
            </a:r>
            <a:r>
              <a:rPr lang="en-US" dirty="0"/>
              <a:t>-&gt;mm) </a:t>
            </a:r>
          </a:p>
          <a:p>
            <a:pPr marL="0" indent="0" algn="just">
              <a:buNone/>
            </a:pPr>
            <a:r>
              <a:rPr lang="en-US" altLang="en-US" dirty="0"/>
              <a:t>				</a:t>
            </a:r>
            <a:r>
              <a:rPr lang="en-US" dirty="0"/>
              <a:t>return p-&gt;counter + p-&gt;priority + 1; </a:t>
            </a:r>
          </a:p>
          <a:p>
            <a:pPr marL="0" indent="0" algn="just">
              <a:buNone/>
            </a:pPr>
            <a:r>
              <a:rPr lang="en-US" altLang="en-US" dirty="0"/>
              <a:t>				</a:t>
            </a:r>
            <a:r>
              <a:rPr lang="en-US" dirty="0"/>
              <a:t>return p-&gt;counter + p-&gt;priority; </a:t>
            </a:r>
          </a:p>
          <a:p>
            <a:pPr algn="just"/>
            <a:r>
              <a:rPr lang="en-US" dirty="0"/>
              <a:t>If the process is real-time, its goodness is set to at least 1000. If it is a conventional process that has exhausted its quantum, its goodness is set to 0; otherwise, it is set to p-&gt;counter + p-&gt;priority. </a:t>
            </a:r>
          </a:p>
          <a:p>
            <a:pPr algn="just"/>
            <a:r>
              <a:rPr lang="en-US" dirty="0"/>
              <a:t>A small bonus is given to p if it shares the address space with </a:t>
            </a:r>
            <a:r>
              <a:rPr lang="en-US" dirty="0" err="1"/>
              <a:t>prev</a:t>
            </a:r>
            <a:r>
              <a:rPr lang="en-US" dirty="0"/>
              <a:t> (i.e., if their process descriptors' mm fields point to the same memory descriptor). The rationale for this bonus is that if p runs right after </a:t>
            </a:r>
            <a:r>
              <a:rPr lang="en-US" dirty="0" err="1"/>
              <a:t>prev</a:t>
            </a:r>
            <a:r>
              <a:rPr lang="en-US" dirty="0"/>
              <a:t>, it will use the same page tables, hence the same memory; some of the valuable data may still be in the hardware cache.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4445"/>
            <a:ext cx="10515600" cy="585470"/>
          </a:xfrm>
        </p:spPr>
        <p:txBody>
          <a:bodyPr/>
          <a:lstStyle/>
          <a:p>
            <a:r>
              <a:rPr lang="" altLang="en-US" sz="3200"/>
              <a:t>System Calls Related to Scheduling</a:t>
            </a:r>
          </a:p>
        </p:txBody>
      </p:sp>
      <p:sp>
        <p:nvSpPr>
          <p:cNvPr id="3" name="Content Placeholder 2"/>
          <p:cNvSpPr>
            <a:spLocks noGrp="1"/>
          </p:cNvSpPr>
          <p:nvPr>
            <p:ph idx="1"/>
          </p:nvPr>
        </p:nvSpPr>
        <p:spPr>
          <a:xfrm>
            <a:off x="647700" y="461645"/>
            <a:ext cx="10515600" cy="6257925"/>
          </a:xfrm>
        </p:spPr>
        <p:txBody>
          <a:bodyPr>
            <a:normAutofit fontScale="90000"/>
          </a:bodyPr>
          <a:lstStyle/>
          <a:p>
            <a:pPr algn="just"/>
            <a:r>
              <a:rPr lang="" altLang="en-US" b="1"/>
              <a:t>nice() system call </a:t>
            </a:r>
            <a:r>
              <a:rPr lang="" altLang="en-US"/>
              <a:t>- The </a:t>
            </a:r>
            <a:r>
              <a:rPr lang="" altLang="en-US" b="1"/>
              <a:t>nice( ) </a:t>
            </a:r>
            <a:r>
              <a:rPr lang="" altLang="en-US"/>
              <a:t>system call allows processes to change their base priority. The integer value contained in the increment parameter is used to modify the priority field of the process descriptor. </a:t>
            </a:r>
          </a:p>
          <a:p>
            <a:pPr algn="just"/>
            <a:r>
              <a:rPr lang="" altLang="en-US"/>
              <a:t>The nice Unix command, which allows users to run programs with modified scheduling priority, is based on this system call. </a:t>
            </a:r>
          </a:p>
          <a:p>
            <a:pPr algn="just"/>
            <a:r>
              <a:rPr lang="" altLang="en-US"/>
              <a:t>The </a:t>
            </a:r>
            <a:r>
              <a:rPr lang="" altLang="en-US" b="1"/>
              <a:t>sys_nice( )</a:t>
            </a:r>
            <a:r>
              <a:rPr lang="" altLang="en-US"/>
              <a:t> service routine handles the </a:t>
            </a:r>
            <a:r>
              <a:rPr lang="" altLang="en-US" b="1"/>
              <a:t>nice( )</a:t>
            </a:r>
            <a:r>
              <a:rPr lang="" altLang="en-US"/>
              <a:t> system call.</a:t>
            </a:r>
          </a:p>
          <a:p>
            <a:pPr algn="just"/>
            <a:r>
              <a:rPr lang="" altLang="en-US"/>
              <a:t>The increment parameter may have any value, absolute values larger than 40 are trimmed down to 40.</a:t>
            </a:r>
          </a:p>
          <a:p>
            <a:pPr algn="just"/>
            <a:r>
              <a:rPr lang="" altLang="en-US"/>
              <a:t>Negative values correspond to requests for priority increments, while positive ones correspond to requests for priority decrements. </a:t>
            </a:r>
          </a:p>
          <a:p>
            <a:pPr marL="0" indent="0" algn="just">
              <a:buNone/>
            </a:pPr>
            <a:r>
              <a:rPr lang="" altLang="en-US"/>
              <a:t>			increase = 0 </a:t>
            </a:r>
          </a:p>
          <a:p>
            <a:pPr marL="0" indent="0" algn="just">
              <a:buNone/>
            </a:pPr>
            <a:r>
              <a:rPr lang="" altLang="en-US"/>
              <a:t>			newprio = increment; </a:t>
            </a:r>
          </a:p>
          <a:p>
            <a:pPr marL="0" indent="0" algn="just">
              <a:buNone/>
            </a:pPr>
            <a:r>
              <a:rPr lang="" altLang="en-US"/>
              <a:t>			if (increment &lt; 0) { </a:t>
            </a:r>
          </a:p>
          <a:p>
            <a:pPr marL="0" indent="0" algn="just">
              <a:buNone/>
            </a:pPr>
            <a:r>
              <a:rPr lang="" altLang="en-US"/>
              <a:t> 			if (!capable(CAP_SYS_NICE)) </a:t>
            </a:r>
          </a:p>
          <a:p>
            <a:pPr marL="0" indent="0" algn="just">
              <a:buNone/>
            </a:pPr>
            <a:r>
              <a:rPr lang="" altLang="en-US"/>
              <a:t>			 return -EPERM; </a:t>
            </a:r>
          </a:p>
          <a:p>
            <a:pPr marL="0" indent="0" algn="just">
              <a:buNone/>
            </a:pPr>
            <a:r>
              <a:rPr lang="" altLang="en-US"/>
              <a:t>			 newprio = -increment; </a:t>
            </a:r>
          </a:p>
          <a:p>
            <a:pPr marL="0" indent="0" algn="just">
              <a:buNone/>
            </a:pPr>
            <a:r>
              <a:rPr lang="" altLang="en-US"/>
              <a:t>			 increase = 1; </a:t>
            </a:r>
          </a:p>
          <a:p>
            <a:pPr marL="0" indent="0" algn="just">
              <a:buNone/>
            </a:pPr>
            <a:r>
              <a:rPr lang="" altLang="en-US"/>
              <a:t>			}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394970"/>
            <a:ext cx="10515600" cy="5782310"/>
          </a:xfrm>
        </p:spPr>
        <p:txBody>
          <a:bodyPr/>
          <a:lstStyle/>
          <a:p>
            <a:pPr marL="0" indent="0">
              <a:buNone/>
            </a:pPr>
            <a:r>
              <a:rPr lang="" altLang="en-US"/>
              <a:t>				</a:t>
            </a:r>
            <a:r>
              <a:rPr lang="en-US"/>
              <a:t>if (newprio &gt; 40) </a:t>
            </a:r>
          </a:p>
          <a:p>
            <a:pPr marL="0" indent="0">
              <a:buNone/>
            </a:pPr>
            <a:r>
              <a:rPr lang="" altLang="en-US"/>
              <a:t>				</a:t>
            </a:r>
            <a:r>
              <a:rPr lang="en-US"/>
              <a:t>newprio = 40; </a:t>
            </a:r>
          </a:p>
          <a:p>
            <a:pPr marL="0" indent="0">
              <a:buNone/>
            </a:pPr>
            <a:r>
              <a:rPr lang="" altLang="en-US"/>
              <a:t>			</a:t>
            </a:r>
            <a:r>
              <a:rPr lang="en-US"/>
              <a:t>newprio = (newprio * DEF_PRIORITY + 10) / 20; </a:t>
            </a:r>
          </a:p>
          <a:p>
            <a:pPr marL="0" indent="0">
              <a:buNone/>
            </a:pPr>
            <a:r>
              <a:rPr lang="" altLang="en-US"/>
              <a:t>				</a:t>
            </a:r>
            <a:r>
              <a:rPr lang="en-US"/>
              <a:t>increment = newprio; </a:t>
            </a:r>
          </a:p>
          <a:p>
            <a:pPr marL="0" indent="0">
              <a:buNone/>
            </a:pPr>
            <a:r>
              <a:rPr lang="" altLang="en-US"/>
              <a:t>				</a:t>
            </a:r>
            <a:r>
              <a:rPr lang="en-US"/>
              <a:t>if (increase) </a:t>
            </a:r>
          </a:p>
          <a:p>
            <a:pPr marL="0" indent="0">
              <a:buNone/>
            </a:pPr>
            <a:r>
              <a:rPr lang="" altLang="en-US"/>
              <a:t>			</a:t>
            </a:r>
            <a:r>
              <a:rPr lang="en-US"/>
              <a:t> increment = -increment; </a:t>
            </a:r>
          </a:p>
          <a:p>
            <a:pPr marL="0" indent="0">
              <a:buNone/>
            </a:pPr>
            <a:r>
              <a:rPr lang="" altLang="en-US"/>
              <a:t>		</a:t>
            </a:r>
            <a:r>
              <a:rPr lang="en-US"/>
              <a:t>if (current-&gt;priority - increment &lt; 1) </a:t>
            </a:r>
          </a:p>
          <a:p>
            <a:pPr marL="0" indent="0">
              <a:buNone/>
            </a:pPr>
            <a:r>
              <a:rPr lang="en-US"/>
              <a:t> </a:t>
            </a:r>
            <a:r>
              <a:rPr lang="" altLang="en-US"/>
              <a:t>			</a:t>
            </a:r>
            <a:r>
              <a:rPr lang="en-US"/>
              <a:t>current-&gt;priority = 1; </a:t>
            </a:r>
          </a:p>
          <a:p>
            <a:pPr marL="0" indent="0">
              <a:buNone/>
            </a:pPr>
            <a:r>
              <a:rPr lang="" altLang="en-US"/>
              <a:t>			</a:t>
            </a:r>
            <a:r>
              <a:rPr lang="en-US"/>
              <a:t>else if (current-&gt;priority &gt; DEF_PRIORITY*2) </a:t>
            </a:r>
          </a:p>
          <a:p>
            <a:pPr marL="0" indent="0">
              <a:buNone/>
            </a:pPr>
            <a:r>
              <a:rPr lang="en-US"/>
              <a:t> </a:t>
            </a:r>
            <a:r>
              <a:rPr lang="" altLang="en-US"/>
              <a:t>		</a:t>
            </a:r>
            <a:r>
              <a:rPr lang="en-US"/>
              <a:t>current-&gt;priority = DEF_PRIORITY*2; </a:t>
            </a:r>
          </a:p>
          <a:p>
            <a:pPr marL="0" indent="0">
              <a:buNone/>
            </a:pPr>
            <a:r>
              <a:rPr lang="" altLang="en-US"/>
              <a:t>		</a:t>
            </a:r>
            <a:r>
              <a:rPr lang="en-US"/>
              <a:t>else </a:t>
            </a:r>
          </a:p>
          <a:p>
            <a:pPr marL="0" indent="0">
              <a:buNone/>
            </a:pPr>
            <a:r>
              <a:rPr lang="en-US"/>
              <a:t> </a:t>
            </a:r>
            <a:r>
              <a:rPr lang="" altLang="en-US"/>
              <a:t>		</a:t>
            </a:r>
            <a:r>
              <a:rPr lang="en-US"/>
              <a:t>current-&gt;priority -= increment; </a:t>
            </a:r>
          </a:p>
          <a:p>
            <a:pPr marL="0" indent="0">
              <a:buNone/>
            </a:pPr>
            <a:r>
              <a:rPr lang="" altLang="en-US"/>
              <a:t>			</a:t>
            </a:r>
            <a:r>
              <a:rPr lang="en-US"/>
              <a:t>return 0;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p:cNvPicPr>
            <a:picLocks noGrp="1" noChangeAspect="1"/>
          </p:cNvPicPr>
          <p:nvPr>
            <p:ph idx="1"/>
          </p:nvPr>
        </p:nvPicPr>
        <p:blipFill>
          <a:blip r:embed="rId2"/>
          <a:srcRect l="6516" t="10403" r="8216" b="20353"/>
          <a:stretch>
            <a:fillRect/>
          </a:stretch>
        </p:blipFill>
        <p:spPr>
          <a:xfrm>
            <a:off x="2643505" y="246380"/>
            <a:ext cx="6638290" cy="663829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065"/>
            <a:ext cx="10515600" cy="865505"/>
          </a:xfrm>
        </p:spPr>
        <p:txBody>
          <a:bodyPr>
            <a:noAutofit/>
          </a:bodyPr>
          <a:lstStyle/>
          <a:p>
            <a:r>
              <a:rPr lang="en-US" sz="3200"/>
              <a:t>The getpriority( ) and setpriority( ) System Calls </a:t>
            </a:r>
          </a:p>
        </p:txBody>
      </p:sp>
      <p:sp>
        <p:nvSpPr>
          <p:cNvPr id="3" name="Content Placeholder 2"/>
          <p:cNvSpPr>
            <a:spLocks noGrp="1"/>
          </p:cNvSpPr>
          <p:nvPr>
            <p:ph idx="1"/>
          </p:nvPr>
        </p:nvSpPr>
        <p:spPr>
          <a:xfrm>
            <a:off x="647700" y="1052830"/>
            <a:ext cx="10515600" cy="5124450"/>
          </a:xfrm>
        </p:spPr>
        <p:txBody>
          <a:bodyPr/>
          <a:lstStyle/>
          <a:p>
            <a:pPr algn="just"/>
            <a:r>
              <a:rPr lang="en-US" dirty="0"/>
              <a:t>The </a:t>
            </a:r>
            <a:r>
              <a:rPr lang="en-US" b="1" dirty="0"/>
              <a:t>nice( ) </a:t>
            </a:r>
            <a:r>
              <a:rPr lang="en-US" dirty="0"/>
              <a:t>system call affects only the process that invokes it. </a:t>
            </a:r>
          </a:p>
          <a:p>
            <a:pPr algn="just"/>
            <a:r>
              <a:rPr lang="en-US" dirty="0"/>
              <a:t>Two other system calls, denoted as </a:t>
            </a:r>
            <a:r>
              <a:rPr lang="en-US" b="1" dirty="0" err="1"/>
              <a:t>getpriority</a:t>
            </a:r>
            <a:r>
              <a:rPr lang="en-US" b="1" dirty="0"/>
              <a:t>( )</a:t>
            </a:r>
            <a:r>
              <a:rPr lang="en-US" dirty="0"/>
              <a:t> and </a:t>
            </a:r>
            <a:r>
              <a:rPr lang="en-US" b="1" dirty="0" err="1"/>
              <a:t>setpriority</a:t>
            </a:r>
            <a:r>
              <a:rPr lang="en-US" b="1" dirty="0"/>
              <a:t>( )</a:t>
            </a:r>
            <a:r>
              <a:rPr lang="en-US" dirty="0"/>
              <a:t>, act on the base priorities of all processes in a given group. </a:t>
            </a:r>
          </a:p>
          <a:p>
            <a:pPr algn="just"/>
            <a:r>
              <a:rPr lang="en-US" b="1" dirty="0" err="1"/>
              <a:t>getpriority</a:t>
            </a:r>
            <a:r>
              <a:rPr lang="en-US" b="1" dirty="0"/>
              <a:t>( )</a:t>
            </a:r>
            <a:r>
              <a:rPr lang="en-US" dirty="0"/>
              <a:t> returns 20 plus the highest base priority among all processes in a given group; </a:t>
            </a:r>
          </a:p>
          <a:p>
            <a:pPr algn="just"/>
            <a:r>
              <a:rPr lang="en-US" b="1" dirty="0" err="1"/>
              <a:t>setpriority</a:t>
            </a:r>
            <a:r>
              <a:rPr lang="en-US" b="1" dirty="0"/>
              <a:t>( )</a:t>
            </a:r>
            <a:r>
              <a:rPr lang="en-US" dirty="0"/>
              <a:t> sets the base priority of all processes in a given group to a given value. </a:t>
            </a:r>
          </a:p>
          <a:p>
            <a:pPr algn="just"/>
            <a:r>
              <a:rPr lang="en-US" dirty="0"/>
              <a:t>The kernel implements these system calls by means of the </a:t>
            </a:r>
            <a:r>
              <a:rPr lang="en-US" dirty="0" err="1"/>
              <a:t>sys_getpriority</a:t>
            </a:r>
            <a:r>
              <a:rPr lang="en-US" dirty="0"/>
              <a:t>( ) and </a:t>
            </a:r>
            <a:r>
              <a:rPr lang="en-US" b="1" dirty="0" err="1"/>
              <a:t>sys_setpriority</a:t>
            </a:r>
            <a:r>
              <a:rPr lang="en-US" b="1" dirty="0"/>
              <a:t>( )</a:t>
            </a:r>
            <a:r>
              <a:rPr lang="en-US" dirty="0"/>
              <a:t> service routines. Both of them act essentially on the same group of parameters: </a:t>
            </a:r>
          </a:p>
          <a:p>
            <a:pPr algn="just"/>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79400"/>
            <a:ext cx="10515600" cy="5897880"/>
          </a:xfrm>
        </p:spPr>
        <p:txBody>
          <a:bodyPr>
            <a:normAutofit lnSpcReduction="10000"/>
          </a:bodyPr>
          <a:lstStyle/>
          <a:p>
            <a:r>
              <a:rPr lang="en-US" b="1"/>
              <a:t>which </a:t>
            </a:r>
            <a:r>
              <a:rPr lang="" altLang="en-US" b="1"/>
              <a:t>- </a:t>
            </a:r>
            <a:r>
              <a:rPr lang="en-US"/>
              <a:t>Identifies the group of processes; it can assume one of the following values: </a:t>
            </a:r>
          </a:p>
          <a:p>
            <a:r>
              <a:rPr lang="en-US" b="1"/>
              <a:t>PRIO_PROCESS </a:t>
            </a:r>
            <a:r>
              <a:rPr lang="" altLang="en-US" b="1"/>
              <a:t>- </a:t>
            </a:r>
            <a:r>
              <a:rPr lang="en-US"/>
              <a:t>Select the processes according to their process ID (pid field of the process descriptor). </a:t>
            </a:r>
          </a:p>
          <a:p>
            <a:r>
              <a:rPr lang="en-US" b="1"/>
              <a:t>PRIO_PGRP </a:t>
            </a:r>
            <a:r>
              <a:rPr lang="" altLang="en-US" b="1"/>
              <a:t>- </a:t>
            </a:r>
            <a:r>
              <a:rPr lang="en-US"/>
              <a:t>Select the processes according to their group ID (pgrp field of the process descriptor). </a:t>
            </a:r>
          </a:p>
          <a:p>
            <a:r>
              <a:rPr lang="en-US" b="1"/>
              <a:t>PRIO_USER </a:t>
            </a:r>
            <a:r>
              <a:rPr lang="" altLang="en-US" b="1"/>
              <a:t>- </a:t>
            </a:r>
            <a:r>
              <a:rPr lang="en-US"/>
              <a:t>Select the processes according to their user ID (uid field of the process descriptor)</a:t>
            </a:r>
          </a:p>
          <a:p>
            <a:pPr marL="0" indent="0">
              <a:buNone/>
            </a:pPr>
            <a:endParaRPr lang="en-US"/>
          </a:p>
          <a:p>
            <a:r>
              <a:rPr lang="en-US" b="1"/>
              <a:t>who </a:t>
            </a:r>
            <a:r>
              <a:rPr lang="" altLang="en-US" b="1"/>
              <a:t>- </a:t>
            </a:r>
            <a:r>
              <a:rPr lang="en-US"/>
              <a:t>Value of the pid, pgrp, or uid field (depending on the value of which) to be used for selecting the processes. If who is 0, its value is set to that of the corresponding field of the current process. </a:t>
            </a:r>
          </a:p>
          <a:p>
            <a:pPr marL="0" indent="0">
              <a:buNone/>
            </a:pPr>
            <a:endParaRPr lang="en-US"/>
          </a:p>
          <a:p>
            <a:r>
              <a:rPr lang="en-US" b="1"/>
              <a:t>niceval </a:t>
            </a:r>
            <a:r>
              <a:rPr lang="" altLang="en-US" b="1"/>
              <a:t>- </a:t>
            </a:r>
            <a:r>
              <a:rPr lang="en-US"/>
              <a:t>The new base priority value (needed only by sys_setpriority( )). It should range between -20 (highest priority) and +20 (minimum priority).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12065"/>
            <a:ext cx="10515600" cy="668020"/>
          </a:xfrm>
        </p:spPr>
        <p:txBody>
          <a:bodyPr/>
          <a:lstStyle/>
          <a:p>
            <a:r>
              <a:rPr lang="en-US" altLang="en-US" sz="3200"/>
              <a:t>Scheduling Policy</a:t>
            </a:r>
          </a:p>
        </p:txBody>
      </p:sp>
      <p:sp>
        <p:nvSpPr>
          <p:cNvPr id="3" name="Content Placeholder 2"/>
          <p:cNvSpPr>
            <a:spLocks noGrp="1"/>
          </p:cNvSpPr>
          <p:nvPr>
            <p:ph idx="1"/>
          </p:nvPr>
        </p:nvSpPr>
        <p:spPr>
          <a:xfrm>
            <a:off x="647700" y="680085"/>
            <a:ext cx="10515600" cy="6041390"/>
          </a:xfrm>
        </p:spPr>
        <p:txBody>
          <a:bodyPr>
            <a:noAutofit/>
          </a:bodyPr>
          <a:lstStyle/>
          <a:p>
            <a:pPr algn="just"/>
            <a:r>
              <a:rPr lang="en-US" sz="2100"/>
              <a:t>The scheduling algorithm of traditional Unix operating systems must fulfill several conflicting objectives: fast process response time, good throughput for background jobs, avoidance of process starvation, reconciliation of the needs of low- and high-priority processes, and so on. </a:t>
            </a:r>
          </a:p>
          <a:p>
            <a:pPr algn="just"/>
            <a:r>
              <a:rPr lang="en-US" sz="2100"/>
              <a:t>The set of rules used to determine when and how selecting a new process to run is called scheduling policy. </a:t>
            </a:r>
          </a:p>
          <a:p>
            <a:pPr algn="just"/>
            <a:r>
              <a:rPr lang="en-US" sz="2100"/>
              <a:t>Linux scheduling is based on the time-sharing technique</a:t>
            </a:r>
            <a:r>
              <a:rPr lang="en-US" altLang="en-US" sz="2100"/>
              <a:t>.</a:t>
            </a:r>
          </a:p>
          <a:p>
            <a:pPr algn="just"/>
            <a:r>
              <a:rPr lang="en-US" altLang="en-US" sz="2100"/>
              <a:t>Several processes are allowed to run "concurrently," which means that the CPU time is roughly divided into "slices," one for each runnable process.</a:t>
            </a:r>
          </a:p>
          <a:p>
            <a:pPr algn="just"/>
            <a:r>
              <a:rPr lang="en-US" altLang="en-US" sz="2100"/>
              <a:t>A single processor can run only one process at any given instant. If a currently running process is not terminated when its time slice or quantum expires, a process switch may take place. </a:t>
            </a:r>
          </a:p>
          <a:p>
            <a:pPr algn="just"/>
            <a:r>
              <a:rPr lang="en-US" altLang="en-US" sz="2100"/>
              <a:t>Time-sharing relies on timer interrupts and is thus transparent to processes. No additional code needs to be inserted in the programs in order to ensure CPU time-sharing.</a:t>
            </a:r>
          </a:p>
          <a:p>
            <a:pPr algn="just"/>
            <a:r>
              <a:rPr lang="en-US" altLang="en-US" sz="2100"/>
              <a:t>The scheduling policy is also based on ranking processes according to their priority.  Each process is associated with a value that denotes how appropriate it is to be assigned to the CPU.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781050" y="395605"/>
            <a:ext cx="9839325" cy="584898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74955"/>
            <a:ext cx="10515600" cy="6351270"/>
          </a:xfrm>
        </p:spPr>
        <p:txBody>
          <a:bodyPr/>
          <a:lstStyle/>
          <a:p>
            <a:pPr algn="just"/>
            <a:r>
              <a:rPr lang="en-US" sz="2300"/>
              <a:t>In Linux, process priority is dynamic. The scheduler keeps track of what processes are doing and adjusts their priorities periodically; in this way, processes that have been denied the use of the CPU for a long time interval are boosted by dynamically increasing their priority. </a:t>
            </a:r>
          </a:p>
          <a:p>
            <a:pPr algn="just"/>
            <a:r>
              <a:rPr lang="en-US" sz="2300"/>
              <a:t>Correspondingly, processes running for a long time are penalized by decreasing their priority. </a:t>
            </a:r>
          </a:p>
          <a:p>
            <a:pPr algn="just"/>
            <a:r>
              <a:rPr lang="en-US" sz="2300"/>
              <a:t>When speaking about scheduling, processes are traditionally classified as "I/O-bound" or "CPU-bound." </a:t>
            </a:r>
          </a:p>
          <a:p>
            <a:pPr algn="just"/>
            <a:r>
              <a:rPr lang="en-US" sz="2300"/>
              <a:t>The former make heavy use of I/O devices and spend much time waiting for I/O operations to complete; the latter are number-crunching applications that require a lot of CPU time. </a:t>
            </a:r>
          </a:p>
          <a:p>
            <a:pPr algn="just"/>
            <a:r>
              <a:rPr lang="en-US" sz="2300"/>
              <a:t>An alternative classification distinguishes three classes of processes: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20345"/>
            <a:ext cx="10515600" cy="6473190"/>
          </a:xfrm>
        </p:spPr>
        <p:txBody>
          <a:bodyPr>
            <a:noAutofit/>
          </a:bodyPr>
          <a:lstStyle/>
          <a:p>
            <a:pPr algn="just"/>
            <a:r>
              <a:rPr lang="en-US" sz="2300" b="1"/>
              <a:t>Interactive</a:t>
            </a:r>
            <a:r>
              <a:rPr lang="en-US" sz="2300"/>
              <a:t> </a:t>
            </a:r>
            <a:r>
              <a:rPr lang="en-US" sz="2300" b="1"/>
              <a:t>processes </a:t>
            </a:r>
            <a:r>
              <a:rPr lang="en-US" altLang="en-US" sz="2300"/>
              <a:t>- </a:t>
            </a:r>
            <a:r>
              <a:rPr lang="en-US" sz="2300"/>
              <a:t>These interact constantly with their users, and therefore spend a lot of time waiting for keypresses and mouse operations. When input is received, the process must be woken up quickly, or the user will find the system to be unresponsive. Typically, the average delay must fall between 50 and 150 ms. The variance of such delay must also be bounded, or the user will find the system to be erratic. Typical interactive programs are command shells, text editors, and graphical applications. </a:t>
            </a:r>
          </a:p>
          <a:p>
            <a:pPr algn="just"/>
            <a:r>
              <a:rPr lang="en-US" sz="2300" b="1"/>
              <a:t>Batch processes</a:t>
            </a:r>
            <a:r>
              <a:rPr lang="en-US" sz="2300"/>
              <a:t> </a:t>
            </a:r>
            <a:r>
              <a:rPr lang="en-US" altLang="en-US" sz="2300"/>
              <a:t>- </a:t>
            </a:r>
            <a:r>
              <a:rPr lang="en-US" sz="2300"/>
              <a:t>These do not need user interaction, and hence they often run in the background. Since such processes do not need to be very responsive, they are often penalized by the scheduler. Typical batch programs are programming language compilers, database search engines, and scientific computations. </a:t>
            </a:r>
          </a:p>
          <a:p>
            <a:pPr algn="just"/>
            <a:r>
              <a:rPr lang="en-US" sz="2300" b="1"/>
              <a:t>Real-time processes</a:t>
            </a:r>
            <a:r>
              <a:rPr lang="en-US" sz="2300"/>
              <a:t> </a:t>
            </a:r>
            <a:r>
              <a:rPr lang="en-US" altLang="en-US" sz="2300"/>
              <a:t>- </a:t>
            </a:r>
            <a:r>
              <a:rPr lang="en-US" sz="2300"/>
              <a:t>These have very strong scheduling requirements. Such processes should never be blocked by lower-priority processes, they should have a short response time and, most important, such response time should have a minimum variance. Typical real-time programs are video and sound applications, robot controllers, and programs that collect data from physical sensors.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7700" y="247015"/>
            <a:ext cx="10515600" cy="5930265"/>
          </a:xfrm>
        </p:spPr>
        <p:txBody>
          <a:bodyPr/>
          <a:lstStyle/>
          <a:p>
            <a:pPr algn="just"/>
            <a:r>
              <a:rPr lang="en-US"/>
              <a:t> </a:t>
            </a:r>
            <a:r>
              <a:rPr lang="en-US" altLang="en-US"/>
              <a:t>A</a:t>
            </a:r>
            <a:r>
              <a:rPr lang="en-US"/>
              <a:t> batch process can be either I/O-bound (e.g., a database server) or CPU-bound (e.g., an image-rendering program).</a:t>
            </a:r>
          </a:p>
          <a:p>
            <a:pPr algn="just"/>
            <a:r>
              <a:rPr lang="en-US"/>
              <a:t>While in Linux real-time programs are explicitly recognized as such by the scheduling algorithm, there is no way to distinguish between interactive and batch programs. </a:t>
            </a:r>
          </a:p>
          <a:p>
            <a:pPr algn="just"/>
            <a:r>
              <a:rPr lang="en-US"/>
              <a:t>In order to offer a good response time to interactive applications, Linux (like all Unix kernels) implicitly favors I/O-bound processes over CPU-bound ones. </a:t>
            </a:r>
          </a:p>
          <a:p>
            <a:pPr marL="0" indent="0" algn="just">
              <a:buNone/>
            </a:pPr>
            <a:endParaRPr lang="en-US"/>
          </a:p>
        </p:txBody>
      </p:sp>
      <p:pic>
        <p:nvPicPr>
          <p:cNvPr id="4" name="Picture 3"/>
          <p:cNvPicPr>
            <a:picLocks noChangeAspect="1"/>
          </p:cNvPicPr>
          <p:nvPr/>
        </p:nvPicPr>
        <p:blipFill>
          <a:blip r:embed="rId2"/>
          <a:srcRect l="37077" t="32179" r="8843" b="31962"/>
          <a:stretch>
            <a:fillRect/>
          </a:stretch>
        </p:blipFill>
        <p:spPr>
          <a:xfrm>
            <a:off x="781685" y="2546985"/>
            <a:ext cx="10648950" cy="39700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27305"/>
            <a:ext cx="10515600" cy="537210"/>
          </a:xfrm>
        </p:spPr>
        <p:txBody>
          <a:bodyPr>
            <a:noAutofit/>
          </a:bodyPr>
          <a:lstStyle/>
          <a:p>
            <a:r>
              <a:rPr lang="en-US" altLang="en-US" sz="3200"/>
              <a:t>Process Premption</a:t>
            </a:r>
          </a:p>
        </p:txBody>
      </p:sp>
      <p:sp>
        <p:nvSpPr>
          <p:cNvPr id="3" name="Content Placeholder 2"/>
          <p:cNvSpPr>
            <a:spLocks noGrp="1"/>
          </p:cNvSpPr>
          <p:nvPr>
            <p:ph idx="1"/>
          </p:nvPr>
        </p:nvSpPr>
        <p:spPr>
          <a:xfrm>
            <a:off x="647700" y="451485"/>
            <a:ext cx="10515600" cy="6365240"/>
          </a:xfrm>
        </p:spPr>
        <p:txBody>
          <a:bodyPr>
            <a:noAutofit/>
          </a:bodyPr>
          <a:lstStyle/>
          <a:p>
            <a:pPr algn="just"/>
            <a:r>
              <a:rPr lang="en-US" sz="2250"/>
              <a:t> Linux processes are preemptive. If a process enters the TASK_RUNNING state, the kernel checks whether its dynamic priority is greater than the priority of the currently running process.</a:t>
            </a:r>
          </a:p>
          <a:p>
            <a:pPr algn="just"/>
            <a:r>
              <a:rPr lang="en-US" sz="2250"/>
              <a:t> If it is, the execution of current is interrupted and the scheduler is invoked to select another process to run</a:t>
            </a:r>
            <a:r>
              <a:rPr lang="en-US" altLang="en-US" sz="2250"/>
              <a:t>. </a:t>
            </a:r>
            <a:r>
              <a:rPr lang="en-US" sz="2250"/>
              <a:t>Of course, a process may also be preempted when its time quantum expires. </a:t>
            </a:r>
          </a:p>
          <a:p>
            <a:pPr algn="just"/>
            <a:r>
              <a:rPr lang="en-US" altLang="en-US" sz="2250"/>
              <a:t>W</a:t>
            </a:r>
            <a:r>
              <a:rPr lang="en-US" sz="2250"/>
              <a:t>hen this occurs, the </a:t>
            </a:r>
            <a:r>
              <a:rPr lang="en-US" sz="2250" b="1"/>
              <a:t>need_resched</a:t>
            </a:r>
            <a:r>
              <a:rPr lang="en-US" sz="2250"/>
              <a:t> field of the current process is set, so the scheduler is invoked when the timer interrupt handler terminates. </a:t>
            </a:r>
          </a:p>
          <a:p>
            <a:pPr algn="just"/>
            <a:r>
              <a:rPr lang="en-US" sz="2250"/>
              <a:t>Be aware that a preempted process is not suspended, since it remains in the TASK_RUNNING state; it simply no longer uses the CPU. </a:t>
            </a:r>
          </a:p>
          <a:p>
            <a:pPr algn="just"/>
            <a:r>
              <a:rPr lang="en-US" sz="2250"/>
              <a:t>Some real-time operating systems feature preemptive kernels, which means that a process running in Kernel Mode can be interrupted after any instruction, just as it can in User Mode. </a:t>
            </a:r>
          </a:p>
          <a:p>
            <a:pPr algn="just"/>
            <a:r>
              <a:rPr lang="en-US" sz="2250"/>
              <a:t>The Linux kernel is not preemptive, which means that a process can be preempted only while running in User Mode; nonpreemptive kernel design is much simpler, since most synchronization problems involving the kernel data structures are easily avoided</a:t>
            </a:r>
            <a:r>
              <a:rPr lang="en-US" altLang="en-US" sz="2250"/>
              <a:t>.</a:t>
            </a: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TotalTime>
  <Words>4922</Words>
  <Application>Microsoft Office PowerPoint</Application>
  <PresentationFormat>Widescreen</PresentationFormat>
  <Paragraphs>218</Paragraphs>
  <Slides>31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31</vt:i4>
      </vt:variant>
    </vt:vector>
  </HeadingPairs>
  <TitlesOfParts>
    <vt:vector size="36" baseType="lpstr">
      <vt:lpstr>宋体</vt:lpstr>
      <vt:lpstr>Arial</vt:lpstr>
      <vt:lpstr>Arial Black</vt:lpstr>
      <vt:lpstr>Calibri</vt:lpstr>
      <vt:lpstr>Office 主题​​</vt:lpstr>
      <vt:lpstr>Process Scheduling</vt:lpstr>
      <vt:lpstr>Introduction </vt:lpstr>
      <vt:lpstr>PowerPoint Presentation</vt:lpstr>
      <vt:lpstr>Scheduling Policy</vt:lpstr>
      <vt:lpstr>PowerPoint Presentation</vt:lpstr>
      <vt:lpstr>PowerPoint Presentation</vt:lpstr>
      <vt:lpstr>PowerPoint Presentation</vt:lpstr>
      <vt:lpstr>PowerPoint Presentation</vt:lpstr>
      <vt:lpstr>Process Premption</vt:lpstr>
      <vt:lpstr>How Long must a Quantum Last?</vt:lpstr>
      <vt:lpstr>Scheduling Algorithm</vt:lpstr>
      <vt:lpstr>PowerPoint Presentation</vt:lpstr>
      <vt:lpstr>Data Structure used by the scheduler()</vt:lpstr>
      <vt:lpstr>PowerPoint Presentation</vt:lpstr>
      <vt:lpstr>PowerPoint Presentation</vt:lpstr>
      <vt:lpstr>The schedule() function</vt:lpstr>
      <vt:lpstr>PowerPoint Presentation</vt:lpstr>
      <vt:lpstr>PowerPoint Presentation</vt:lpstr>
      <vt:lpstr>Action performed by schedule()</vt:lpstr>
      <vt:lpstr>PowerPoint Presentation</vt:lpstr>
      <vt:lpstr>PowerPoint Presentation</vt:lpstr>
      <vt:lpstr>PowerPoint Presentation</vt:lpstr>
      <vt:lpstr>PowerPoint Presentation</vt:lpstr>
      <vt:lpstr>PowerPoint Presentation</vt:lpstr>
      <vt:lpstr>PowerPoint Presentation</vt:lpstr>
      <vt:lpstr>How Good Is a Runnable Process? </vt:lpstr>
      <vt:lpstr>PowerPoint Presentation</vt:lpstr>
      <vt:lpstr>System Calls Related to Scheduling</vt:lpstr>
      <vt:lpstr>PowerPoint Presentation</vt:lpstr>
      <vt:lpstr>The getpriority( ) and setpriority( ) System Calls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Scheduling</dc:title>
  <dc:creator>shyam</dc:creator>
  <cp:lastModifiedBy>Rohithsaidatta Pasupuleti</cp:lastModifiedBy>
  <cp:revision>5</cp:revision>
  <dcterms:created xsi:type="dcterms:W3CDTF">2023-10-05T04:12:37Z</dcterms:created>
  <dcterms:modified xsi:type="dcterms:W3CDTF">2023-11-30T14:10:31Z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1033-11.1.0.8865</vt:lpwstr>
  </property>
</Properties>
</file>