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handoutMasterIdLst>
    <p:handoutMasterId r:id="rId56"/>
  </p:handoutMasterIdLst>
  <p:sldIdLst>
    <p:sldId id="256" r:id="rId3"/>
    <p:sldId id="257" r:id="rId4"/>
    <p:sldId id="258" r:id="rId5"/>
    <p:sldId id="259" r:id="rId6"/>
    <p:sldId id="278" r:id="rId7"/>
    <p:sldId id="279" r:id="rId8"/>
    <p:sldId id="260" r:id="rId9"/>
    <p:sldId id="261" r:id="rId10"/>
    <p:sldId id="262" r:id="rId11"/>
    <p:sldId id="263" r:id="rId12"/>
    <p:sldId id="264" r:id="rId13"/>
    <p:sldId id="265" r:id="rId14"/>
    <p:sldId id="266" r:id="rId15"/>
    <p:sldId id="267" r:id="rId16"/>
    <p:sldId id="268" r:id="rId17"/>
    <p:sldId id="269" r:id="rId18"/>
    <p:sldId id="277" r:id="rId19"/>
    <p:sldId id="274" r:id="rId20"/>
    <p:sldId id="275" r:id="rId21"/>
    <p:sldId id="276" r:id="rId22"/>
    <p:sldId id="271" r:id="rId23"/>
    <p:sldId id="272" r:id="rId24"/>
    <p:sldId id="273" r:id="rId25"/>
    <p:sldId id="280" r:id="rId26"/>
    <p:sldId id="281" r:id="rId27"/>
    <p:sldId id="282" r:id="rId28"/>
    <p:sldId id="283" r:id="rId29"/>
    <p:sldId id="284" r:id="rId30"/>
    <p:sldId id="285" r:id="rId31"/>
    <p:sldId id="303" r:id="rId32"/>
    <p:sldId id="304" r:id="rId33"/>
    <p:sldId id="305" r:id="rId34"/>
    <p:sldId id="306" r:id="rId35"/>
    <p:sldId id="307" r:id="rId36"/>
    <p:sldId id="308" r:id="rId37"/>
    <p:sldId id="309"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1"/>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handoutMaster" Target="handoutMasters/handoutMaster1.xml"/><Relationship Id="rId55" Type="http://schemas.openxmlformats.org/officeDocument/2006/relationships/notesMaster" Target="notesMasters/notesMaster1.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ltLang="en-US"/>
              <a:t>Processes</a:t>
            </a:r>
            <a:endParaRPr lang="en-US" altLang="en-US"/>
          </a:p>
        </p:txBody>
      </p:sp>
      <p:sp>
        <p:nvSpPr>
          <p:cNvPr id="3" name="Subtitle 2"/>
          <p:cNvSpPr>
            <a:spLocks noGrp="1"/>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12725"/>
            <a:ext cx="10515600" cy="5964555"/>
          </a:xfrm>
        </p:spPr>
        <p:txBody>
          <a:bodyPr/>
          <a:p>
            <a:pPr algn="just"/>
            <a:r>
              <a:rPr lang="en-US" altLang="en-US" b="1"/>
              <a:t>Storing a process descriptor</a:t>
            </a:r>
            <a:r>
              <a:rPr lang="en-US" altLang="en-US"/>
              <a:t> - The task array contains only pointers to process descriptors, not the sizable descriptors. </a:t>
            </a:r>
            <a:endParaRPr lang="en-US" altLang="en-US"/>
          </a:p>
          <a:p>
            <a:pPr algn="just"/>
            <a:r>
              <a:rPr lang="en-US" altLang="en-US"/>
              <a:t>Since processes are dynamic entities, process descriptors are stored in dynamic memory rather than in the memory area permanently assigned to the kernel. </a:t>
            </a:r>
            <a:endParaRPr lang="en-US" altLang="en-US"/>
          </a:p>
          <a:p>
            <a:pPr algn="just"/>
            <a:r>
              <a:rPr lang="en-US" altLang="en-US"/>
              <a:t>Linux stores two different data structures for each process in a single 8 KB memory area: the process descriptor and the Kernel Mode process stack. </a:t>
            </a:r>
            <a:endParaRPr lang="en-US" altLang="en-US"/>
          </a:p>
          <a:p>
            <a:pPr algn="just"/>
            <a:r>
              <a:rPr lang="en-US" altLang="en-US"/>
              <a:t>From the previous chapter, we learned that a process in Kernel Mode accesses a stack contained in the kernel data segment, which is different from the stack used by the process in User Mode. </a:t>
            </a:r>
            <a:endParaRPr lang="en-US" altLang="en-US"/>
          </a:p>
          <a:p>
            <a:pPr algn="just"/>
            <a:r>
              <a:rPr lang="en-US" altLang="en-US"/>
              <a:t>Since kernel control paths make little use of the stack only a few thousand bytes of kernel stack are required. </a:t>
            </a:r>
            <a:endParaRPr lang="en-US" altLang="en-US"/>
          </a:p>
          <a:p>
            <a:pPr algn="just"/>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53226" t="34732" r="22639" b="27786"/>
          <a:stretch>
            <a:fillRect/>
          </a:stretch>
        </p:blipFill>
        <p:spPr>
          <a:xfrm>
            <a:off x="674370" y="295275"/>
            <a:ext cx="11102975" cy="62426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11785"/>
            <a:ext cx="10515600" cy="5865495"/>
          </a:xfrm>
        </p:spPr>
        <p:txBody>
          <a:bodyPr>
            <a:normAutofit lnSpcReduction="10000"/>
          </a:bodyPr>
          <a:p>
            <a:pPr algn="just"/>
            <a:r>
              <a:rPr lang="en-US" sz="2300"/>
              <a:t>The esp register is the CPU stack pointer, which is used to address the stack's top location. </a:t>
            </a:r>
            <a:endParaRPr lang="en-US" sz="2300"/>
          </a:p>
          <a:p>
            <a:pPr algn="just"/>
            <a:r>
              <a:rPr lang="en-US" sz="2300"/>
              <a:t>On Intel systems, the stack starts at the end and grows toward the beginning of the memory area. </a:t>
            </a:r>
            <a:endParaRPr lang="en-US" sz="2300"/>
          </a:p>
          <a:p>
            <a:pPr algn="just"/>
            <a:r>
              <a:rPr lang="en-US" sz="2300"/>
              <a:t>Right after switching from User Mode to Kernel Mode, the kernel stack of a process is always empty, and therefore the esp register points to the byte immediately following the memory area. </a:t>
            </a:r>
            <a:endParaRPr lang="en-US" sz="2300"/>
          </a:p>
          <a:p>
            <a:pPr algn="just"/>
            <a:r>
              <a:rPr lang="en-US" sz="2300"/>
              <a:t>After switching from User Mode to Kernel Mode</a:t>
            </a:r>
            <a:r>
              <a:rPr lang="en-US" altLang="en-US" sz="2300"/>
              <a:t>, </a:t>
            </a:r>
            <a:r>
              <a:rPr lang="en-US" sz="2300"/>
              <a:t> the esp register contains the address 0x015fc000. The process descriptor is stored starting at address 0x015fa000. </a:t>
            </a:r>
            <a:endParaRPr lang="en-US" sz="2300"/>
          </a:p>
          <a:p>
            <a:pPr algn="just"/>
            <a:r>
              <a:rPr lang="en-US" sz="2300"/>
              <a:t>The </a:t>
            </a:r>
            <a:r>
              <a:rPr lang="en-US" altLang="en-US" sz="2300"/>
              <a:t>v</a:t>
            </a:r>
            <a:r>
              <a:rPr lang="en-US" sz="2300"/>
              <a:t>alue of the esp is decremented as soon as data is written into the stack. Since the process descriptor is less than 1000 bytes long, the kernel stack can expand up to 7200 by</a:t>
            </a:r>
            <a:r>
              <a:rPr lang="en-US" altLang="en-US" sz="2300"/>
              <a:t>tes.</a:t>
            </a:r>
            <a:endParaRPr lang="en-US" altLang="en-US" sz="2300"/>
          </a:p>
          <a:p>
            <a:pPr algn="just"/>
            <a:r>
              <a:rPr lang="en-US" altLang="en-US" sz="2300" b="1"/>
              <a:t>The current macro - </a:t>
            </a:r>
            <a:r>
              <a:rPr lang="en-US" altLang="en-US" sz="2300"/>
              <a:t>The pairing between the process descriptor and the Kernel Mode stack just described offers a key benefit in terms of efficiency: the kernel can easily obtain the process descriptor pointer of the process currently running on the CPU from the value of the esp register.</a:t>
            </a:r>
            <a:endParaRPr lang="en-US" altLang="en-US" sz="2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47015"/>
            <a:ext cx="10515600" cy="5930265"/>
          </a:xfrm>
        </p:spPr>
        <p:txBody>
          <a:bodyPr>
            <a:normAutofit lnSpcReduction="10000"/>
          </a:bodyPr>
          <a:p>
            <a:pPr algn="just"/>
            <a:r>
              <a:rPr lang="en-US" altLang="en-US" sz="2200"/>
              <a:t>S</a:t>
            </a:r>
            <a:r>
              <a:rPr lang="en-US" sz="2200"/>
              <a:t>ince the memory area is 8 KB (213 bytes) long, all the kernel has to do is mask out the 13 least significant bits of esp to obtain the base address of the process descriptor. </a:t>
            </a:r>
            <a:endParaRPr lang="en-US" sz="2200"/>
          </a:p>
          <a:p>
            <a:pPr algn="just"/>
            <a:r>
              <a:rPr lang="en-US" sz="2200"/>
              <a:t> This is done by the current macro, which produces some Assembly instructions like the following: </a:t>
            </a:r>
            <a:endParaRPr lang="en-US" sz="2200"/>
          </a:p>
          <a:p>
            <a:pPr marL="0" indent="0" algn="just">
              <a:buNone/>
            </a:pPr>
            <a:r>
              <a:rPr lang="en-US" altLang="en-US" sz="2200"/>
              <a:t>			</a:t>
            </a:r>
            <a:r>
              <a:rPr lang="en-US" sz="2200"/>
              <a:t>movl $0xffffe000, %ecx </a:t>
            </a:r>
            <a:endParaRPr lang="en-US" sz="2200"/>
          </a:p>
          <a:p>
            <a:pPr marL="0" indent="0" algn="just">
              <a:buNone/>
            </a:pPr>
            <a:r>
              <a:rPr lang="en-US" altLang="en-US" sz="2200"/>
              <a:t>			</a:t>
            </a:r>
            <a:r>
              <a:rPr lang="en-US" sz="2200"/>
              <a:t>andl %esp, %ecx </a:t>
            </a:r>
            <a:endParaRPr lang="en-US" sz="2200"/>
          </a:p>
          <a:p>
            <a:pPr marL="0" indent="0" algn="just">
              <a:buNone/>
            </a:pPr>
            <a:r>
              <a:rPr lang="en-US" altLang="en-US" sz="2200"/>
              <a:t>			</a:t>
            </a:r>
            <a:r>
              <a:rPr lang="en-US" sz="2200"/>
              <a:t>movl %ecx, p </a:t>
            </a:r>
            <a:endParaRPr lang="en-US" sz="2200"/>
          </a:p>
          <a:p>
            <a:pPr algn="just"/>
            <a:r>
              <a:rPr lang="en-US" sz="2200"/>
              <a:t>After executing these three instructions, the local variable p contains the process descriptor pointer of the process running on the CPU</a:t>
            </a:r>
            <a:r>
              <a:rPr lang="en-US" altLang="en-US" sz="2200"/>
              <a:t>.</a:t>
            </a:r>
            <a:endParaRPr lang="en-US" altLang="en-US" sz="2200"/>
          </a:p>
          <a:p>
            <a:pPr algn="just"/>
            <a:r>
              <a:rPr lang="en-US" altLang="en-US" sz="2200"/>
              <a:t>Another advantage of storing the process descriptor with the stack emerges on multiprocessor systems: the correct current process for each hardware processor can be derived just by checking the stack.</a:t>
            </a:r>
            <a:endParaRPr lang="en-US" altLang="en-US" sz="2200"/>
          </a:p>
          <a:p>
            <a:pPr algn="just"/>
            <a:r>
              <a:rPr lang="en-US" altLang="en-US" sz="2200"/>
              <a:t>Therefore, we use the current macro often appears in kernel code as a prefix to fields of the process descriptor. </a:t>
            </a:r>
            <a:endParaRPr lang="en-US" altLang="en-US" sz="2200"/>
          </a:p>
          <a:p>
            <a:pPr algn="just"/>
            <a:r>
              <a:rPr lang="en-US" altLang="en-US" sz="2200"/>
              <a:t>For example, </a:t>
            </a:r>
            <a:r>
              <a:rPr lang="en-US" altLang="en-US" sz="2200" b="1"/>
              <a:t>current-&gt;pid</a:t>
            </a:r>
            <a:r>
              <a:rPr lang="en-US" altLang="en-US" sz="2200"/>
              <a:t> returns the process ID of the process currently running on the CPU. </a:t>
            </a:r>
            <a:endParaRPr lang="en-US" altLang="en-US"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1750"/>
            <a:ext cx="10515600" cy="6605270"/>
          </a:xfrm>
        </p:spPr>
        <p:txBody>
          <a:bodyPr>
            <a:noAutofit/>
          </a:bodyPr>
          <a:p>
            <a:pPr algn="just"/>
            <a:r>
              <a:rPr lang="en-US" sz="2150"/>
              <a:t>A small cache consisting of </a:t>
            </a:r>
            <a:r>
              <a:rPr lang="en-US" sz="2150" b="1"/>
              <a:t>EXTRA_TASK_STRUCT</a:t>
            </a:r>
            <a:r>
              <a:rPr lang="en-US" sz="2150"/>
              <a:t> memory areas is used to avoid unnecessarily invoking the memory allocator. </a:t>
            </a:r>
            <a:endParaRPr lang="en-US" sz="2150"/>
          </a:p>
          <a:p>
            <a:pPr algn="just"/>
            <a:r>
              <a:rPr lang="en-US" sz="2150"/>
              <a:t>To understand the purpose of this cache, assume for instance that some process is destroyed and that, right afterward, a new process is created. </a:t>
            </a:r>
            <a:endParaRPr lang="en-US" sz="2150"/>
          </a:p>
          <a:p>
            <a:pPr algn="just"/>
            <a:r>
              <a:rPr lang="en-US" sz="2150"/>
              <a:t>Without the cache, the kernel would have to release an 8 KB memory area to the memory allocator and then, immediately afterward, request another memory area of the same size. </a:t>
            </a:r>
            <a:endParaRPr lang="en-US" sz="2150"/>
          </a:p>
          <a:p>
            <a:pPr algn="just"/>
            <a:r>
              <a:rPr lang="en-US" sz="2150"/>
              <a:t>This is an example of memory cache, a software mechanism introduced to bypass the Kernel Memory Allocator. </a:t>
            </a:r>
            <a:endParaRPr lang="en-US" sz="2150"/>
          </a:p>
          <a:p>
            <a:pPr algn="just"/>
            <a:r>
              <a:rPr lang="en-US" sz="2150"/>
              <a:t>The </a:t>
            </a:r>
            <a:r>
              <a:rPr lang="en-US" sz="2150" b="1"/>
              <a:t>task_struct_stack</a:t>
            </a:r>
            <a:r>
              <a:rPr lang="en-US" sz="2150"/>
              <a:t> array contains the pointers to the process descriptors in the cache. </a:t>
            </a:r>
            <a:endParaRPr lang="en-US" sz="2150"/>
          </a:p>
          <a:p>
            <a:pPr algn="just"/>
            <a:r>
              <a:rPr lang="en-US" sz="2150"/>
              <a:t>Its name comes from the fact that process descriptor releases and requests are implemented respectively as "push" and "pop" operations on the array: </a:t>
            </a:r>
            <a:endParaRPr lang="en-US" sz="2150"/>
          </a:p>
          <a:p>
            <a:pPr algn="just"/>
            <a:r>
              <a:rPr lang="en-US" sz="2150" b="1"/>
              <a:t>free_task_struct(</a:t>
            </a:r>
            <a:r>
              <a:rPr lang="en-US" altLang="en-US" sz="2150" b="1"/>
              <a:t>)</a:t>
            </a:r>
            <a:r>
              <a:rPr lang="en-US" sz="2150"/>
              <a:t> </a:t>
            </a:r>
            <a:r>
              <a:rPr lang="en-US" altLang="en-US" sz="2150"/>
              <a:t>- </a:t>
            </a:r>
            <a:r>
              <a:rPr lang="en-US" sz="2150"/>
              <a:t>This function releases the 8 KB task_union memory areas and places them in the cache unless it is full. </a:t>
            </a:r>
            <a:endParaRPr lang="en-US" sz="2150"/>
          </a:p>
          <a:p>
            <a:pPr algn="just"/>
            <a:r>
              <a:rPr lang="en-US" sz="2150" b="1"/>
              <a:t>alloc_task_struct( )</a:t>
            </a:r>
            <a:r>
              <a:rPr lang="en-US" altLang="en-US" sz="2150"/>
              <a:t>- </a:t>
            </a:r>
            <a:r>
              <a:rPr lang="en-US" sz="2150"/>
              <a:t>This function allocates 8 KB task_union memory areas. The function takes memory areas from the cache if it is at least half-full or if there isn't a free pair of consecutive page frames available. </a:t>
            </a:r>
            <a:endParaRPr lang="en-US" sz="21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14935"/>
            <a:ext cx="10515600" cy="6637655"/>
          </a:xfrm>
        </p:spPr>
        <p:txBody>
          <a:bodyPr>
            <a:normAutofit lnSpcReduction="20000"/>
          </a:bodyPr>
          <a:p>
            <a:pPr algn="just"/>
            <a:r>
              <a:rPr lang="en-US" altLang="en-US" sz="2100" b="1"/>
              <a:t>The process list</a:t>
            </a:r>
            <a:r>
              <a:rPr lang="en-US" altLang="en-US" sz="2100"/>
              <a:t> - To allow an efficient search through processes of a given type  the kernel creates several lists of processes. </a:t>
            </a:r>
            <a:endParaRPr lang="en-US" altLang="en-US" sz="2100"/>
          </a:p>
          <a:p>
            <a:pPr algn="just"/>
            <a:r>
              <a:rPr lang="en-US" altLang="en-US" sz="2100"/>
              <a:t>Each list consists of pointers to process descriptors. A list pointer is embedded right in the process descriptor's data structure. </a:t>
            </a:r>
            <a:endParaRPr lang="en-US" altLang="en-US" sz="2100"/>
          </a:p>
          <a:p>
            <a:pPr algn="just"/>
            <a:r>
              <a:rPr lang="en-US" altLang="en-US" sz="2100"/>
              <a:t>A circular doubly linked list  links together all existing process descriptors; we will call it the process list. </a:t>
            </a:r>
            <a:endParaRPr lang="en-US" altLang="en-US" sz="2100"/>
          </a:p>
          <a:p>
            <a:pPr algn="just"/>
            <a:r>
              <a:rPr lang="en-US" altLang="en-US" sz="2100"/>
              <a:t>The </a:t>
            </a:r>
            <a:r>
              <a:rPr lang="en-US" altLang="en-US" sz="2100" b="1"/>
              <a:t>prev_task</a:t>
            </a:r>
            <a:r>
              <a:rPr lang="en-US" altLang="en-US" sz="2100"/>
              <a:t> and </a:t>
            </a:r>
            <a:r>
              <a:rPr lang="en-US" altLang="en-US" sz="2100" b="1"/>
              <a:t>next_task</a:t>
            </a:r>
            <a:r>
              <a:rPr lang="en-US" altLang="en-US" sz="2100"/>
              <a:t> fields of each process descriptor are used to implement the list. </a:t>
            </a:r>
            <a:endParaRPr lang="en-US" altLang="en-US" sz="2100"/>
          </a:p>
          <a:p>
            <a:pPr algn="just"/>
            <a:r>
              <a:rPr lang="en-US" altLang="en-US" sz="2100"/>
              <a:t>The head of the list is the</a:t>
            </a:r>
            <a:r>
              <a:rPr lang="en-US" altLang="en-US" sz="2100" b="1"/>
              <a:t> init_task</a:t>
            </a:r>
            <a:r>
              <a:rPr lang="en-US" altLang="en-US" sz="2100"/>
              <a:t> descriptor referenced by the first element of the task array: it is the ancestor of all processes, and it is called process 0 or swapper. </a:t>
            </a:r>
            <a:endParaRPr lang="en-US" altLang="en-US" sz="2100"/>
          </a:p>
          <a:p>
            <a:pPr algn="just"/>
            <a:r>
              <a:rPr lang="en-US" altLang="en-US" sz="2100"/>
              <a:t>The</a:t>
            </a:r>
            <a:r>
              <a:rPr lang="en-US" altLang="en-US" sz="2100" b="1"/>
              <a:t> prev_task</a:t>
            </a:r>
            <a:r>
              <a:rPr lang="en-US" altLang="en-US" sz="2100"/>
              <a:t> field of </a:t>
            </a:r>
            <a:r>
              <a:rPr lang="en-US" altLang="en-US" sz="2100" b="1"/>
              <a:t>init_task</a:t>
            </a:r>
            <a:r>
              <a:rPr lang="en-US" altLang="en-US" sz="2100"/>
              <a:t> points to the process descriptor inserted last in the list. </a:t>
            </a:r>
            <a:endParaRPr lang="en-US" altLang="en-US" sz="2100"/>
          </a:p>
          <a:p>
            <a:pPr algn="just"/>
            <a:r>
              <a:rPr lang="en-US" altLang="en-US" sz="2100"/>
              <a:t>The </a:t>
            </a:r>
            <a:r>
              <a:rPr lang="en-US" altLang="en-US" sz="2100" b="1"/>
              <a:t>SET_LINKS </a:t>
            </a:r>
            <a:r>
              <a:rPr lang="en-US" altLang="en-US" sz="2100"/>
              <a:t>and </a:t>
            </a:r>
            <a:r>
              <a:rPr lang="en-US" altLang="en-US" sz="2100" b="1"/>
              <a:t>REMOVE_LINKS</a:t>
            </a:r>
            <a:r>
              <a:rPr lang="en-US" altLang="en-US" sz="2100"/>
              <a:t> macros are used to insert and to remove a process descriptor in the process list, respectively. </a:t>
            </a:r>
            <a:endParaRPr lang="en-US" altLang="en-US" sz="2100"/>
          </a:p>
          <a:p>
            <a:pPr algn="just"/>
            <a:r>
              <a:rPr lang="en-US" altLang="en-US" sz="2100"/>
              <a:t>These macros also take care of the parenthood relationship of the process.</a:t>
            </a:r>
            <a:endParaRPr lang="en-US" altLang="en-US" sz="2100"/>
          </a:p>
          <a:p>
            <a:pPr algn="just"/>
            <a:r>
              <a:rPr lang="en-US" altLang="en-US" sz="2100"/>
              <a:t>Another useful macro, called </a:t>
            </a:r>
            <a:r>
              <a:rPr lang="en-US" altLang="en-US" sz="2100" b="1"/>
              <a:t>for_each_task</a:t>
            </a:r>
            <a:r>
              <a:rPr lang="en-US" altLang="en-US" sz="2100"/>
              <a:t> , scans the whole process list. It is defined as: </a:t>
            </a:r>
            <a:endParaRPr lang="en-US" altLang="en-US" sz="2100"/>
          </a:p>
          <a:p>
            <a:pPr marL="0" indent="0" algn="just">
              <a:buNone/>
            </a:pPr>
            <a:r>
              <a:rPr lang="en-US" altLang="en-US" sz="2100"/>
              <a:t>			#define for_each_task(p) \ </a:t>
            </a:r>
            <a:endParaRPr lang="en-US" altLang="en-US" sz="2100"/>
          </a:p>
          <a:p>
            <a:pPr marL="0" indent="0" algn="just">
              <a:buNone/>
            </a:pPr>
            <a:r>
              <a:rPr lang="en-US" altLang="en-US" sz="2100"/>
              <a:t>		for (p = &amp;init_task ; (p = p-&gt;next_task) != &amp;init_task ; ) </a:t>
            </a:r>
            <a:endParaRPr lang="en-US" altLang="en-US" sz="2100"/>
          </a:p>
          <a:p>
            <a:pPr algn="just"/>
            <a:r>
              <a:rPr lang="en-US" altLang="en-US" sz="2100"/>
              <a:t>The macro is the loop control statement after which the kernel programmer supplies the loop. </a:t>
            </a:r>
            <a:endParaRPr lang="en-US" altLang="en-US" sz="2100"/>
          </a:p>
          <a:p>
            <a:pPr algn="just"/>
            <a:endParaRPr lang="en-US" altLang="en-US" sz="21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l="38875" t="28807" r="11103" b="55698"/>
          <a:stretch>
            <a:fillRect/>
          </a:stretch>
        </p:blipFill>
        <p:spPr>
          <a:xfrm>
            <a:off x="-17145" y="2359025"/>
            <a:ext cx="11845925" cy="206311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p:nvPr>
            <p:ph idx="1"/>
          </p:nvPr>
        </p:nvSpPr>
        <p:spPr>
          <a:xfrm>
            <a:off x="647700" y="328295"/>
            <a:ext cx="10515600" cy="6326505"/>
          </a:xfrm>
        </p:spPr>
        <p:txBody>
          <a:bodyPr>
            <a:noAutofit/>
          </a:bodyPr>
          <a:p>
            <a:pPr algn="just"/>
            <a:r>
              <a:rPr lang="en-US" sz="2050" b="1"/>
              <a:t>The list of TASK_RUNNING processes</a:t>
            </a:r>
            <a:r>
              <a:rPr lang="en-US" sz="2050"/>
              <a:t>  </a:t>
            </a:r>
            <a:r>
              <a:rPr lang="en-US" altLang="en-US" sz="2050"/>
              <a:t>- When looking for a new process to run on the CPU, the kernel has to consider only the runnable processes.</a:t>
            </a:r>
            <a:endParaRPr lang="en-US" altLang="en-US" sz="2050"/>
          </a:p>
          <a:p>
            <a:pPr algn="just"/>
            <a:r>
              <a:rPr lang="en-US" altLang="en-US" sz="2050"/>
              <a:t> The process descriptors include the </a:t>
            </a:r>
            <a:r>
              <a:rPr lang="en-US" altLang="en-US" sz="2050" b="1"/>
              <a:t>next_run</a:t>
            </a:r>
            <a:r>
              <a:rPr lang="en-US" altLang="en-US" sz="2050"/>
              <a:t> and </a:t>
            </a:r>
            <a:r>
              <a:rPr lang="en-US" altLang="en-US" sz="2050" b="1"/>
              <a:t>prev_run</a:t>
            </a:r>
            <a:r>
              <a:rPr lang="en-US" altLang="en-US" sz="2050"/>
              <a:t> fields to implement the </a:t>
            </a:r>
            <a:r>
              <a:rPr lang="en-US" altLang="en-US" sz="2050" b="1"/>
              <a:t>runqueue</a:t>
            </a:r>
            <a:r>
              <a:rPr lang="en-US" altLang="en-US" sz="2050"/>
              <a:t> list.</a:t>
            </a:r>
            <a:endParaRPr lang="en-US" altLang="en-US" sz="2050"/>
          </a:p>
          <a:p>
            <a:pPr algn="just"/>
            <a:r>
              <a:rPr lang="en-US" altLang="en-US" sz="2050"/>
              <a:t>The </a:t>
            </a:r>
            <a:r>
              <a:rPr lang="en-US" altLang="en-US" sz="2050" b="1"/>
              <a:t>init_task </a:t>
            </a:r>
            <a:r>
              <a:rPr lang="en-US" altLang="en-US" sz="2050"/>
              <a:t>process descriptor plays the role of list header. </a:t>
            </a:r>
            <a:endParaRPr lang="en-US" altLang="en-US" sz="2050"/>
          </a:p>
          <a:p>
            <a:pPr algn="just"/>
            <a:r>
              <a:rPr lang="en-US" altLang="en-US" sz="2050"/>
              <a:t>The </a:t>
            </a:r>
            <a:r>
              <a:rPr lang="en-US" altLang="en-US" sz="2050" b="1"/>
              <a:t>nr_running</a:t>
            </a:r>
            <a:r>
              <a:rPr lang="en-US" altLang="en-US" sz="2050"/>
              <a:t> variable stores the total number of runnable processes. </a:t>
            </a:r>
            <a:endParaRPr lang="en-US" altLang="en-US" sz="2050"/>
          </a:p>
          <a:p>
            <a:pPr algn="just"/>
            <a:r>
              <a:rPr lang="en-US" altLang="en-US" sz="2050"/>
              <a:t>The </a:t>
            </a:r>
            <a:r>
              <a:rPr lang="en-US" altLang="en-US" sz="2050" b="1"/>
              <a:t>add_to_runqueue( )</a:t>
            </a:r>
            <a:r>
              <a:rPr lang="en-US" altLang="en-US" sz="2050"/>
              <a:t> function inserts a process descriptor at the beginning of the list. </a:t>
            </a:r>
            <a:endParaRPr lang="en-US" altLang="en-US" sz="2050"/>
          </a:p>
          <a:p>
            <a:pPr algn="just"/>
            <a:r>
              <a:rPr lang="en-US" altLang="en-US" sz="2050"/>
              <a:t>The </a:t>
            </a:r>
            <a:r>
              <a:rPr lang="en-US" altLang="en-US" sz="2050" b="1"/>
              <a:t>del_from_runqueue( )</a:t>
            </a:r>
            <a:r>
              <a:rPr lang="en-US" altLang="en-US" sz="2050"/>
              <a:t> removes a process descriptor from the list. </a:t>
            </a:r>
            <a:endParaRPr lang="en-US" altLang="en-US" sz="2050"/>
          </a:p>
          <a:p>
            <a:pPr algn="just"/>
            <a:r>
              <a:rPr lang="en-US" altLang="en-US" sz="2050"/>
              <a:t>For scheduling purposes, two functions, </a:t>
            </a:r>
            <a:r>
              <a:rPr lang="en-US" altLang="en-US" sz="2050" b="1"/>
              <a:t>move_first_runqueue( )</a:t>
            </a:r>
            <a:r>
              <a:rPr lang="en-US" altLang="en-US" sz="2050"/>
              <a:t> and </a:t>
            </a:r>
            <a:r>
              <a:rPr lang="en-US" altLang="en-US" sz="2050" b="1"/>
              <a:t>move_last_runqueue( )</a:t>
            </a:r>
            <a:r>
              <a:rPr lang="en-US" altLang="en-US" sz="2050"/>
              <a:t>, are provided to move a process descriptor to the beginning or the end of the runqueue, respectively. </a:t>
            </a:r>
            <a:endParaRPr lang="en-US" altLang="en-US" sz="2050"/>
          </a:p>
          <a:p>
            <a:pPr algn="just"/>
            <a:r>
              <a:rPr lang="en-US" altLang="en-US" sz="2050"/>
              <a:t>Finally, the </a:t>
            </a:r>
            <a:r>
              <a:rPr lang="en-US" altLang="en-US" sz="2050" b="1"/>
              <a:t>wake_up_process( )</a:t>
            </a:r>
            <a:r>
              <a:rPr lang="en-US" altLang="en-US" sz="2050"/>
              <a:t> function is used to make a process runnable. It sets the process state to </a:t>
            </a:r>
            <a:r>
              <a:rPr lang="en-US" altLang="en-US" sz="2050" b="1"/>
              <a:t>TASK_RUNNING</a:t>
            </a:r>
            <a:r>
              <a:rPr lang="en-US" altLang="en-US" sz="2050"/>
              <a:t>, invokes </a:t>
            </a:r>
            <a:r>
              <a:rPr lang="en-US" altLang="en-US" sz="2050" b="1"/>
              <a:t>add_to_runqueue( )</a:t>
            </a:r>
            <a:r>
              <a:rPr lang="en-US" altLang="en-US" sz="2050"/>
              <a:t> to insert the process in the runqueue list, and increments </a:t>
            </a:r>
            <a:r>
              <a:rPr lang="en-US" altLang="en-US" sz="2050" b="1"/>
              <a:t>nr_running</a:t>
            </a:r>
            <a:r>
              <a:rPr lang="en-US" altLang="en-US" sz="2050"/>
              <a:t>. </a:t>
            </a:r>
            <a:endParaRPr lang="en-US" altLang="en-US" sz="2050"/>
          </a:p>
          <a:p>
            <a:pPr algn="just"/>
            <a:r>
              <a:rPr lang="en-US" altLang="en-US" sz="2050"/>
              <a:t>It also forces the invocation of the scheduler when the process is either real-time or has a dynamic priority much larger than that of the current process.</a:t>
            </a:r>
            <a:endParaRPr lang="en-US" altLang="en-US" sz="2050"/>
          </a:p>
          <a:p>
            <a:pPr algn="just"/>
            <a:endParaRPr lang="en-US" altLang="en-US" sz="20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4610"/>
            <a:ext cx="10515600" cy="6763385"/>
          </a:xfrm>
        </p:spPr>
        <p:txBody>
          <a:bodyPr>
            <a:noAutofit/>
          </a:bodyPr>
          <a:p>
            <a:pPr algn="just"/>
            <a:r>
              <a:rPr lang="en-US" sz="1900" b="1"/>
              <a:t> </a:t>
            </a:r>
            <a:r>
              <a:rPr lang="en-US" altLang="en-US" sz="1900" b="1"/>
              <a:t>The pidhash table and chained list </a:t>
            </a:r>
            <a:r>
              <a:rPr lang="en-US" altLang="en-US" sz="1900"/>
              <a:t>- </a:t>
            </a:r>
            <a:endParaRPr lang="en-US" sz="1900"/>
          </a:p>
          <a:p>
            <a:pPr algn="just"/>
            <a:r>
              <a:rPr lang="en-US" altLang="en-US" sz="1900"/>
              <a:t>T</a:t>
            </a:r>
            <a:r>
              <a:rPr lang="en-US" sz="1900"/>
              <a:t>he kernel must be able to derive the process descriptor pointer corresponding to a PID</a:t>
            </a:r>
            <a:r>
              <a:rPr lang="en-US" altLang="en-US" sz="1900"/>
              <a:t>. For example, the </a:t>
            </a:r>
            <a:r>
              <a:rPr lang="en-US" altLang="en-US" sz="1900" b="1"/>
              <a:t>kill()</a:t>
            </a:r>
            <a:r>
              <a:rPr lang="en-US" altLang="en-US" sz="1900"/>
              <a:t> system call, i.e.,</a:t>
            </a:r>
            <a:r>
              <a:rPr lang="en-US" altLang="en-US" sz="1900" b="1"/>
              <a:t> kill(pid2)</a:t>
            </a:r>
            <a:r>
              <a:rPr lang="en-US" altLang="en-US" sz="1900"/>
              <a:t>.</a:t>
            </a:r>
            <a:endParaRPr lang="en-US" altLang="en-US" sz="1900"/>
          </a:p>
          <a:p>
            <a:pPr algn="just"/>
            <a:r>
              <a:rPr lang="en-US" altLang="en-US" sz="1900"/>
              <a:t>The kernel derives the process descriptor pointer from the PID and then extracts the pointer to the data structure that records the pending signals from P2's process descriptor. </a:t>
            </a:r>
            <a:endParaRPr lang="en-US" altLang="en-US" sz="1900"/>
          </a:p>
          <a:p>
            <a:pPr algn="just"/>
            <a:r>
              <a:rPr lang="en-US" altLang="en-US" sz="1900"/>
              <a:t>Scanning the process list sequentially and checking the pid fields of the process descriptors would be feasible but rather inefficient. </a:t>
            </a:r>
            <a:endParaRPr lang="en-US" altLang="en-US" sz="1900"/>
          </a:p>
          <a:p>
            <a:pPr algn="just"/>
            <a:r>
              <a:rPr lang="en-US" altLang="en-US" sz="1900"/>
              <a:t>In order to speed up the search, a pidhash hash table consisting of </a:t>
            </a:r>
            <a:r>
              <a:rPr lang="en-US" altLang="en-US" sz="1900" b="1"/>
              <a:t>PIDHASH_SZ</a:t>
            </a:r>
            <a:r>
              <a:rPr lang="en-US" altLang="en-US" sz="1900"/>
              <a:t> elements.</a:t>
            </a:r>
            <a:endParaRPr lang="en-US" altLang="en-US" sz="1900"/>
          </a:p>
          <a:p>
            <a:pPr algn="just"/>
            <a:r>
              <a:rPr lang="en-US" altLang="en-US" sz="1900"/>
              <a:t> The table entries contain process descriptor pointers. The PID is transformed into a table index using the pid_hashfn macro: </a:t>
            </a:r>
            <a:endParaRPr lang="en-US" altLang="en-US" sz="1900"/>
          </a:p>
          <a:p>
            <a:pPr marL="0" indent="0" algn="just">
              <a:buNone/>
            </a:pPr>
            <a:r>
              <a:rPr lang="en-US" altLang="en-US" sz="1900"/>
              <a:t>				#define pid_hashfn(x) \ </a:t>
            </a:r>
            <a:endParaRPr lang="en-US" altLang="en-US" sz="1900"/>
          </a:p>
          <a:p>
            <a:pPr marL="0" indent="0" algn="just">
              <a:buNone/>
            </a:pPr>
            <a:r>
              <a:rPr lang="en-US" altLang="en-US" sz="1900"/>
              <a:t>			 ((((x) &gt;&gt; 8) ^ (x)) &amp; (PIDHASH_SZ - 1)) </a:t>
            </a:r>
            <a:endParaRPr lang="en-US" altLang="en-US" sz="1900"/>
          </a:p>
          <a:p>
            <a:pPr algn="just"/>
            <a:r>
              <a:rPr lang="en-US" altLang="en-US" sz="1900"/>
              <a:t> A hash function does not always ensure a one-to-one correspondence between PIDs and table indexes. Two different PIDs that hash into the same table index are said to be colliding. </a:t>
            </a:r>
            <a:endParaRPr lang="en-US" altLang="en-US" sz="1900"/>
          </a:p>
          <a:p>
            <a:pPr algn="just"/>
            <a:r>
              <a:rPr lang="en-US" altLang="en-US" sz="1900"/>
              <a:t>Linux uses chaining to handle colliding PIDs: each table entry is a doubly linked list of colliding process descriptors. </a:t>
            </a:r>
            <a:endParaRPr lang="en-US" altLang="en-US" sz="1900"/>
          </a:p>
          <a:p>
            <a:pPr algn="just"/>
            <a:r>
              <a:rPr lang="en-US" altLang="en-US" sz="1900"/>
              <a:t>These lists are implemented by means of the </a:t>
            </a:r>
            <a:r>
              <a:rPr lang="en-US" altLang="en-US" sz="1900" b="1"/>
              <a:t>pidhash_next</a:t>
            </a:r>
            <a:r>
              <a:rPr lang="en-US" altLang="en-US" sz="1900"/>
              <a:t> and </a:t>
            </a:r>
            <a:r>
              <a:rPr lang="en-US" altLang="en-US" sz="1900" b="1"/>
              <a:t>pidhash_pprev </a:t>
            </a:r>
            <a:r>
              <a:rPr lang="en-US" altLang="en-US" sz="1900"/>
              <a:t>fields in the process descriptor. </a:t>
            </a:r>
            <a:endParaRPr lang="en-US" altLang="en-US" sz="1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44686" t="32932" r="17760" b="37293"/>
          <a:stretch>
            <a:fillRect/>
          </a:stretch>
        </p:blipFill>
        <p:spPr>
          <a:xfrm>
            <a:off x="175895" y="262890"/>
            <a:ext cx="10947400" cy="61556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Introduction</a:t>
            </a:r>
            <a:endParaRPr lang="en-US" altLang="en-US"/>
          </a:p>
        </p:txBody>
      </p:sp>
      <p:sp>
        <p:nvSpPr>
          <p:cNvPr id="3" name="Content Placeholder 2"/>
          <p:cNvSpPr>
            <a:spLocks noGrp="1"/>
          </p:cNvSpPr>
          <p:nvPr>
            <p:ph idx="1"/>
          </p:nvPr>
        </p:nvSpPr>
        <p:spPr/>
        <p:txBody>
          <a:bodyPr/>
          <a:p>
            <a:pPr algn="just"/>
            <a:r>
              <a:rPr lang="en-US"/>
              <a:t>A process is usually defined as an instance of a program in execution</a:t>
            </a:r>
            <a:r>
              <a:rPr lang="en-US" altLang="en-US"/>
              <a:t>.</a:t>
            </a:r>
            <a:endParaRPr lang="en-US" altLang="en-US"/>
          </a:p>
          <a:p>
            <a:pPr algn="just"/>
            <a:r>
              <a:rPr lang="en-US" altLang="en-US"/>
              <a:t>Processes are often called "tasks" in Linux source code. </a:t>
            </a:r>
            <a:endParaRPr lang="en-US" altLang="en-US"/>
          </a:p>
          <a:p>
            <a:pPr algn="just"/>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62890"/>
            <a:ext cx="10515600" cy="5914390"/>
          </a:xfrm>
        </p:spPr>
        <p:txBody>
          <a:bodyPr/>
          <a:p>
            <a:pPr algn="just"/>
            <a:r>
              <a:rPr lang="en-US" sz="2300"/>
              <a:t>Hashing with chaining is preferable to a linear transformation from PIDs to table indexes, because a PID can assume any value between and 32767. </a:t>
            </a:r>
            <a:endParaRPr lang="en-US" sz="2300"/>
          </a:p>
          <a:p>
            <a:pPr algn="just"/>
            <a:r>
              <a:rPr lang="en-US" sz="2300"/>
              <a:t>Since NR_TASKS, the maximum number of processes, is usually set to 512, it would be a waste of storage to define a table consisting of 32768 entries. </a:t>
            </a:r>
            <a:endParaRPr lang="en-US" sz="2300"/>
          </a:p>
          <a:p>
            <a:pPr algn="just"/>
            <a:r>
              <a:rPr lang="en-US" sz="2300"/>
              <a:t>The </a:t>
            </a:r>
            <a:r>
              <a:rPr lang="en-US" sz="2300" b="1"/>
              <a:t>hash_ pid( )</a:t>
            </a:r>
            <a:r>
              <a:rPr lang="en-US" sz="2300"/>
              <a:t> and </a:t>
            </a:r>
            <a:r>
              <a:rPr lang="en-US" sz="2300" b="1"/>
              <a:t>unhash_ pid( )</a:t>
            </a:r>
            <a:r>
              <a:rPr lang="en-US" sz="2300"/>
              <a:t> functions are invoked to insert and remove process in the pidhash table, respectively. </a:t>
            </a:r>
            <a:endParaRPr lang="en-US" sz="2300"/>
          </a:p>
          <a:p>
            <a:pPr algn="just"/>
            <a:r>
              <a:rPr lang="en-US" sz="2300"/>
              <a:t>The </a:t>
            </a:r>
            <a:r>
              <a:rPr lang="en-US" sz="2300" b="1"/>
              <a:t>find_task_by_pid( )</a:t>
            </a:r>
            <a:r>
              <a:rPr lang="en-US" sz="2300"/>
              <a:t> function searches the hash table and returns the process descriptor pointer of the process with a given PID</a:t>
            </a:r>
            <a:r>
              <a:rPr lang="en-US" altLang="en-US" sz="2300"/>
              <a:t>.</a:t>
            </a:r>
            <a:endParaRPr lang="en-US" altLang="en-US" sz="23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81915"/>
            <a:ext cx="10515600" cy="6621145"/>
          </a:xfrm>
        </p:spPr>
        <p:txBody>
          <a:bodyPr/>
          <a:p>
            <a:pPr algn="just"/>
            <a:r>
              <a:rPr lang="en-US" sz="2400" b="1"/>
              <a:t> The list of task free entries </a:t>
            </a:r>
            <a:r>
              <a:rPr lang="en-US" altLang="en-US" sz="2400"/>
              <a:t>- The task array must be updated every time a process is created or destroyed.  </a:t>
            </a:r>
            <a:endParaRPr lang="en-US" altLang="en-US" sz="2400"/>
          </a:p>
          <a:p>
            <a:pPr algn="just"/>
            <a:r>
              <a:rPr lang="en-US" altLang="en-US" sz="2400"/>
              <a:t>A list is used here to speed additions and deletions. Adding a new entry into the array is done efficiently: instead of searching the array linearly and looking for the first free entry, the kernel maintains a separate doubly linked, noncircular list of free entries. </a:t>
            </a:r>
            <a:endParaRPr lang="en-US" altLang="en-US" sz="2400"/>
          </a:p>
          <a:p>
            <a:pPr algn="just"/>
            <a:r>
              <a:rPr lang="en-US" altLang="en-US" sz="2400"/>
              <a:t>The </a:t>
            </a:r>
            <a:r>
              <a:rPr lang="en-US" altLang="en-US" sz="2400" b="1"/>
              <a:t>tarray_freelist</a:t>
            </a:r>
            <a:r>
              <a:rPr lang="en-US" altLang="en-US" sz="2400"/>
              <a:t> variable contains the first element of that list; each free entry in the array points to another free entry, while the last element of the list contains a null pointer. </a:t>
            </a:r>
            <a:endParaRPr lang="en-US" altLang="en-US" sz="2400"/>
          </a:p>
          <a:p>
            <a:pPr algn="just"/>
            <a:r>
              <a:rPr lang="en-US" altLang="en-US" sz="2400"/>
              <a:t>When a process is destroyed, the corresponding element in task is added to the head of the list. </a:t>
            </a:r>
            <a:endParaRPr lang="en-US" altLang="en-US" sz="2400"/>
          </a:p>
          <a:p>
            <a:pPr algn="just"/>
            <a:r>
              <a:rPr lang="en-US" altLang="en-US" sz="2400"/>
              <a:t> If the first element is counted as 0, the </a:t>
            </a:r>
            <a:r>
              <a:rPr lang="en-US" altLang="en-US" sz="2400" b="1"/>
              <a:t>tarray_freelist</a:t>
            </a:r>
            <a:r>
              <a:rPr lang="en-US" altLang="en-US" sz="2400"/>
              <a:t> variable points to element 4 because it is the last freed element. </a:t>
            </a:r>
            <a:endParaRPr lang="en-US" altLang="en-US" sz="2400"/>
          </a:p>
          <a:p>
            <a:pPr algn="just"/>
            <a:r>
              <a:rPr lang="en-US" altLang="en-US" sz="2400"/>
              <a:t>Previously, the processes corresponding to elements 2 and 1 were destroyed, in that order. </a:t>
            </a:r>
            <a:endParaRPr lang="en-US" altLang="en-US" sz="2400"/>
          </a:p>
          <a:p>
            <a:pPr algn="just"/>
            <a:r>
              <a:rPr lang="en-US" altLang="en-US" sz="2400"/>
              <a:t>Element 2 points to another free element of tasks.</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50171" t="34991" r="20254" b="42786"/>
          <a:stretch>
            <a:fillRect/>
          </a:stretch>
        </p:blipFill>
        <p:spPr>
          <a:xfrm>
            <a:off x="603250" y="245745"/>
            <a:ext cx="10810875" cy="60788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61950"/>
            <a:ext cx="10515600" cy="5815330"/>
          </a:xfrm>
        </p:spPr>
        <p:txBody>
          <a:bodyPr/>
          <a:p>
            <a:pPr algn="just"/>
            <a:r>
              <a:rPr lang="en-US"/>
              <a:t>Deleting an entry from the array is also done efficiently. Each process descriptor p includes a </a:t>
            </a:r>
            <a:r>
              <a:rPr lang="en-US" altLang="en-US" b="1"/>
              <a:t>t</a:t>
            </a:r>
            <a:r>
              <a:rPr lang="en-US" b="1"/>
              <a:t>array_ ptr</a:t>
            </a:r>
            <a:r>
              <a:rPr lang="en-US"/>
              <a:t> field that points to the task entry containing the pointer to p. </a:t>
            </a:r>
            <a:endParaRPr lang="en-US"/>
          </a:p>
          <a:p>
            <a:pPr algn="just"/>
            <a:r>
              <a:rPr lang="en-US"/>
              <a:t>The </a:t>
            </a:r>
            <a:r>
              <a:rPr lang="en-US" b="1"/>
              <a:t>get_free_taskslot( )</a:t>
            </a:r>
            <a:r>
              <a:rPr lang="en-US"/>
              <a:t> and </a:t>
            </a:r>
            <a:r>
              <a:rPr lang="en-US" b="1"/>
              <a:t>add_free_taskslot( )</a:t>
            </a:r>
            <a:r>
              <a:rPr lang="en-US"/>
              <a:t> functions are used to get a free entry and to free an entry, respectively</a:t>
            </a:r>
            <a:r>
              <a:rPr lang="en-US" altLang="en-US"/>
              <a:t>.</a:t>
            </a:r>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2065"/>
            <a:ext cx="10515600" cy="634365"/>
          </a:xfrm>
        </p:spPr>
        <p:txBody>
          <a:bodyPr/>
          <a:p>
            <a:r>
              <a:rPr lang="en-US" altLang="en-US" sz="3200"/>
              <a:t>Parenthood Relationship among processes</a:t>
            </a:r>
            <a:endParaRPr lang="en-US" altLang="en-US" sz="3200"/>
          </a:p>
        </p:txBody>
      </p:sp>
      <p:sp>
        <p:nvSpPr>
          <p:cNvPr id="3" name="Content Placeholder 2"/>
          <p:cNvSpPr>
            <a:spLocks noGrp="1"/>
          </p:cNvSpPr>
          <p:nvPr>
            <p:ph idx="1"/>
          </p:nvPr>
        </p:nvSpPr>
        <p:spPr>
          <a:xfrm>
            <a:off x="647700" y="548005"/>
            <a:ext cx="10515600" cy="6221730"/>
          </a:xfrm>
        </p:spPr>
        <p:txBody>
          <a:bodyPr>
            <a:noAutofit/>
          </a:bodyPr>
          <a:p>
            <a:pPr algn="just"/>
            <a:r>
              <a:rPr lang="en-US" sz="2200"/>
              <a:t>Processes created by a program have a parent/child relationship. Since a process can create several children, these have sibling relationships.</a:t>
            </a:r>
            <a:endParaRPr lang="en-US" sz="2200"/>
          </a:p>
          <a:p>
            <a:pPr algn="just"/>
            <a:r>
              <a:rPr lang="en-US" sz="2200" b="1"/>
              <a:t>p_opptr (original parent)</a:t>
            </a:r>
            <a:r>
              <a:rPr lang="en-US" sz="2200"/>
              <a:t> </a:t>
            </a:r>
            <a:r>
              <a:rPr lang="en-US" altLang="en-US" sz="2200"/>
              <a:t>- </a:t>
            </a:r>
            <a:r>
              <a:rPr lang="en-US" sz="2200"/>
              <a:t>Points to the process descriptor of the process that created P or to the descriptor of process 1 (init) if the parent process no longer exists. Thus, when a shell user starts a background process and exits the shell, the background process becomes the child of init. </a:t>
            </a:r>
            <a:endParaRPr lang="en-US" sz="2200"/>
          </a:p>
          <a:p>
            <a:pPr algn="just"/>
            <a:r>
              <a:rPr lang="en-US" sz="2200" b="1"/>
              <a:t>p_pptr (parent) </a:t>
            </a:r>
            <a:r>
              <a:rPr lang="en-US" altLang="en-US" sz="2200"/>
              <a:t>- </a:t>
            </a:r>
            <a:r>
              <a:rPr lang="en-US" sz="2200"/>
              <a:t>Points to the current parent of P; its value usually coincides with that of </a:t>
            </a:r>
            <a:r>
              <a:rPr lang="en-US" sz="2200" b="1"/>
              <a:t>p_opptr</a:t>
            </a:r>
            <a:r>
              <a:rPr lang="en-US" sz="2200"/>
              <a:t>. It may occasionally differ, such as when another process issues a </a:t>
            </a:r>
            <a:r>
              <a:rPr lang="en-US" sz="2200" b="1"/>
              <a:t>ptrace( )</a:t>
            </a:r>
            <a:r>
              <a:rPr lang="en-US" sz="2200"/>
              <a:t> system call requesting that it be allowed to monitor P</a:t>
            </a:r>
            <a:r>
              <a:rPr lang="en-US" altLang="en-US" sz="2200"/>
              <a:t>.</a:t>
            </a:r>
            <a:endParaRPr lang="en-US" sz="2200"/>
          </a:p>
          <a:p>
            <a:pPr algn="just"/>
            <a:r>
              <a:rPr lang="en-US" sz="2200" b="1"/>
              <a:t>p_cptr (child)</a:t>
            </a:r>
            <a:r>
              <a:rPr lang="en-US" sz="2200"/>
              <a:t> </a:t>
            </a:r>
            <a:r>
              <a:rPr lang="en-US" altLang="en-US" sz="2200"/>
              <a:t>-</a:t>
            </a:r>
            <a:r>
              <a:rPr lang="en-US" altLang="en-US" sz="2200" b="1"/>
              <a:t> </a:t>
            </a:r>
            <a:r>
              <a:rPr lang="en-US" sz="2200"/>
              <a:t>Points to the process descriptor of the youngest child of P, that is, of the process created most recently by it. </a:t>
            </a:r>
            <a:endParaRPr lang="en-US" sz="2200"/>
          </a:p>
          <a:p>
            <a:pPr algn="just"/>
            <a:r>
              <a:rPr lang="en-US" sz="2200" b="1"/>
              <a:t>p_ysptr (younger sibling)</a:t>
            </a:r>
            <a:r>
              <a:rPr lang="en-US" sz="2200"/>
              <a:t> </a:t>
            </a:r>
            <a:r>
              <a:rPr lang="en-US" altLang="en-US" sz="2200"/>
              <a:t>- </a:t>
            </a:r>
            <a:r>
              <a:rPr lang="en-US" sz="2200"/>
              <a:t>Points to the process descriptor of the process that has been created immediately after P by P's current parent. </a:t>
            </a:r>
            <a:endParaRPr lang="en-US" sz="2200"/>
          </a:p>
          <a:p>
            <a:pPr algn="just"/>
            <a:r>
              <a:rPr lang="en-US" sz="2200" b="1"/>
              <a:t>p_osptr (older sibling) </a:t>
            </a:r>
            <a:r>
              <a:rPr lang="en-US" altLang="en-US" sz="2200"/>
              <a:t>- </a:t>
            </a:r>
            <a:r>
              <a:rPr lang="en-US" sz="2200"/>
              <a:t>Points to the process descriptor of the process that has been created immediately before P by P's current parent. </a:t>
            </a:r>
            <a:endParaRPr lang="en-US" sz="2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49526" t="31208" r="21113" b="32265"/>
          <a:stretch>
            <a:fillRect/>
          </a:stretch>
        </p:blipFill>
        <p:spPr>
          <a:xfrm>
            <a:off x="587375" y="476885"/>
            <a:ext cx="10897870" cy="61277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5240"/>
            <a:ext cx="10515600" cy="555625"/>
          </a:xfrm>
        </p:spPr>
        <p:txBody>
          <a:bodyPr>
            <a:noAutofit/>
          </a:bodyPr>
          <a:p>
            <a:r>
              <a:rPr lang="en-US" altLang="en-US" sz="3200"/>
              <a:t>Wait Queues</a:t>
            </a:r>
            <a:endParaRPr lang="en-US" altLang="en-US" sz="3200"/>
          </a:p>
        </p:txBody>
      </p:sp>
      <p:sp>
        <p:nvSpPr>
          <p:cNvPr id="3" name="Content Placeholder 2"/>
          <p:cNvSpPr>
            <a:spLocks noGrp="1"/>
          </p:cNvSpPr>
          <p:nvPr>
            <p:ph idx="1"/>
          </p:nvPr>
        </p:nvSpPr>
        <p:spPr>
          <a:xfrm>
            <a:off x="647700" y="675640"/>
            <a:ext cx="10515600" cy="5975350"/>
          </a:xfrm>
        </p:spPr>
        <p:txBody>
          <a:bodyPr>
            <a:noAutofit/>
          </a:bodyPr>
          <a:p>
            <a:pPr algn="just"/>
            <a:r>
              <a:rPr lang="en-US" sz="2000"/>
              <a:t>The runqueue list groups together all processes in a TASK_RUNNING state. When it comes to grouping processes in other states, the various states call for different types of treatment, with Linux opting for one of the following choices: </a:t>
            </a:r>
            <a:endParaRPr lang="en-US" sz="2000"/>
          </a:p>
          <a:p>
            <a:pPr lvl="1" algn="just"/>
            <a:r>
              <a:rPr lang="en-US" sz="2000"/>
              <a:t>Processes in a TASK_STOPPED or in a TASK_ZOMBIE state are not linked in specific lists. There is no need to group them, because either the process PID or the process parenthood relationships may be used by the parent process to retrieve the child process. </a:t>
            </a:r>
            <a:endParaRPr lang="en-US" sz="2000"/>
          </a:p>
          <a:p>
            <a:pPr lvl="1" algn="just"/>
            <a:r>
              <a:rPr lang="en-US" sz="2000"/>
              <a:t>Processes in a TASK_INTERRUPTIBLE or TASK_UNINTERRUPTIBLE state are subdivided into many classes, each of which corresponds to a specific event. In this case, the process state does not provide enough information to retrieve the process quickly, so it is necessary to introduce additional lists of processes. These additional lists are called wait queues. </a:t>
            </a:r>
            <a:endParaRPr lang="en-US" sz="2000"/>
          </a:p>
          <a:p>
            <a:pPr lvl="0" algn="just"/>
            <a:r>
              <a:rPr lang="en-US" sz="2000"/>
              <a:t>Wait queues have several uses in the kernel, </a:t>
            </a:r>
            <a:r>
              <a:rPr lang="en-US" altLang="en-US" sz="2000"/>
              <a:t>like</a:t>
            </a:r>
            <a:r>
              <a:rPr lang="en-US" sz="2000"/>
              <a:t> interrupt handling, process synchronization, and timing</a:t>
            </a:r>
            <a:r>
              <a:rPr lang="en-US" altLang="en-US" sz="2000"/>
              <a:t>.</a:t>
            </a:r>
            <a:endParaRPr lang="en-US" altLang="en-US" sz="2000"/>
          </a:p>
          <a:p>
            <a:pPr lvl="0" algn="just"/>
            <a:r>
              <a:rPr lang="en-US" altLang="en-US" sz="2000"/>
              <a:t> Wait queues implement conditional waits on events. A wait queue represents a set of sleeping processes, which are awakened by the kernel when some condition becomes true. </a:t>
            </a:r>
            <a:endParaRPr lang="en-US" altLang="en-US" sz="2000"/>
          </a:p>
          <a:p>
            <a:pPr lvl="0" algn="just"/>
            <a:r>
              <a:rPr lang="en-US" altLang="en-US" sz="2000"/>
              <a:t>Wait queues are implemented as cyclical lists whose elements include pointers to process descriptors. </a:t>
            </a:r>
            <a:endParaRPr lang="en-US" altLang="en-US" sz="2000"/>
          </a:p>
          <a:p>
            <a:pPr lvl="0" algn="just"/>
            <a:endParaRPr lang="en-US" altLang="en-US" sz="2000"/>
          </a:p>
          <a:p>
            <a:pPr lvl="0" algn="just"/>
            <a:endParaRPr lang="en-US"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21603" t="22136" r="20725" b="15322"/>
          <a:stretch>
            <a:fillRect/>
          </a:stretch>
        </p:blipFill>
        <p:spPr>
          <a:xfrm>
            <a:off x="647065" y="560070"/>
            <a:ext cx="10392410" cy="584327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20345"/>
            <a:ext cx="10515600" cy="6636385"/>
          </a:xfrm>
        </p:spPr>
        <p:txBody>
          <a:bodyPr>
            <a:noAutofit/>
          </a:bodyPr>
          <a:p>
            <a:pPr algn="just"/>
            <a:r>
              <a:rPr lang="en-US" sz="2300"/>
              <a:t>Each wait queue is identified by a wait queue pointer, which contains either the address of the first element of the list or the null pointer if the list is empty. </a:t>
            </a:r>
            <a:endParaRPr lang="en-US" sz="2300"/>
          </a:p>
          <a:p>
            <a:pPr algn="just"/>
            <a:r>
              <a:rPr lang="en-US" sz="2300"/>
              <a:t>The next field of the wait_queue data structure points to the next element in the list, except for the last element, whose next field points to a dummy list element. </a:t>
            </a:r>
            <a:endParaRPr lang="en-US" sz="2300"/>
          </a:p>
          <a:p>
            <a:pPr algn="just"/>
            <a:r>
              <a:rPr lang="en-US" sz="2300"/>
              <a:t>The dummy's next field contains the address of the variable or field that identifies the wait queue minus the size of a pointer (on Intel platforms, the size of the pointer is 4 bytes). </a:t>
            </a:r>
            <a:endParaRPr lang="en-US" sz="2300"/>
          </a:p>
          <a:p>
            <a:pPr algn="just"/>
            <a:r>
              <a:rPr lang="en-US" sz="2300"/>
              <a:t>Thus, the wait queue list can be considered by kernel functions as a truly circular list, since the last element points to the dummy wait queue structure whose next field coincides with the wait queue pointer</a:t>
            </a:r>
            <a:r>
              <a:rPr lang="en-US" altLang="en-US" sz="2300"/>
              <a:t>.</a:t>
            </a:r>
            <a:endParaRPr lang="en-US" altLang="en-US" sz="2300"/>
          </a:p>
          <a:p>
            <a:pPr algn="just"/>
            <a:r>
              <a:rPr lang="en-US" altLang="en-US" sz="2300"/>
              <a:t>The </a:t>
            </a:r>
            <a:r>
              <a:rPr lang="en-US" altLang="en-US" sz="2300" b="1"/>
              <a:t>init_waitqueue( )</a:t>
            </a:r>
            <a:r>
              <a:rPr lang="en-US" altLang="en-US" sz="2300"/>
              <a:t> function initializes an empty wait queue; it receives the address q of a wait queue pointer as its parameter and sets that pointer to q - 4. </a:t>
            </a:r>
            <a:endParaRPr lang="en-US" altLang="en-US" sz="2300"/>
          </a:p>
          <a:p>
            <a:pPr algn="just"/>
            <a:r>
              <a:rPr lang="en-US" altLang="en-US" sz="2300"/>
              <a:t>The </a:t>
            </a:r>
            <a:r>
              <a:rPr lang="en-US" altLang="en-US" sz="2300" b="1"/>
              <a:t>add_wait_queue(q,entry)</a:t>
            </a:r>
            <a:r>
              <a:rPr lang="en-US" altLang="en-US" sz="2300"/>
              <a:t> function inserts a new element with address entry in the wait queue identified by the wait queue pointer q.</a:t>
            </a:r>
            <a:endParaRPr lang="en-US" altLang="en-US" sz="2300"/>
          </a:p>
          <a:p>
            <a:pPr algn="just"/>
            <a:endParaRPr lang="en-US" altLang="en-US" sz="23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70485"/>
            <a:ext cx="10515600" cy="6732905"/>
          </a:xfrm>
        </p:spPr>
        <p:txBody>
          <a:bodyPr>
            <a:normAutofit fontScale="90000" lnSpcReduction="20000"/>
          </a:bodyPr>
          <a:p>
            <a:pPr algn="just"/>
            <a:r>
              <a:rPr lang="en-US"/>
              <a:t>Since the wait queue pointer is set to entry, the new element is placed in the first position of the wait queue list. </a:t>
            </a:r>
            <a:endParaRPr lang="en-US"/>
          </a:p>
          <a:p>
            <a:pPr algn="just"/>
            <a:r>
              <a:rPr lang="en-US"/>
              <a:t>If the wait queue was not empty, the next field of the new element is set to the address of the previous first element. </a:t>
            </a:r>
            <a:endParaRPr lang="en-US"/>
          </a:p>
          <a:p>
            <a:pPr algn="just"/>
            <a:r>
              <a:rPr lang="en-US"/>
              <a:t>Otherwise, the next field is set to the address of the wait queue pointer minus 4, and thus points to the dummy element. </a:t>
            </a:r>
            <a:endParaRPr lang="en-US"/>
          </a:p>
          <a:p>
            <a:pPr algn="just"/>
            <a:r>
              <a:rPr lang="en-US"/>
              <a:t>The </a:t>
            </a:r>
            <a:r>
              <a:rPr lang="en-US" b="1"/>
              <a:t>remove_wait_queue( )</a:t>
            </a:r>
            <a:r>
              <a:rPr lang="en-US"/>
              <a:t> function removes the element pointed to by entry from a wait queue. </a:t>
            </a:r>
            <a:endParaRPr lang="en-US"/>
          </a:p>
          <a:p>
            <a:pPr marL="0" indent="0" algn="just">
              <a:buNone/>
            </a:pPr>
            <a:r>
              <a:rPr lang="en-US" altLang="en-US"/>
              <a:t>	</a:t>
            </a:r>
            <a:r>
              <a:rPr lang="en-US"/>
              <a:t>struct wait_queue { </a:t>
            </a:r>
            <a:endParaRPr lang="en-US"/>
          </a:p>
          <a:p>
            <a:pPr marL="0" indent="0" algn="just">
              <a:buNone/>
            </a:pPr>
            <a:r>
              <a:rPr lang="en-US"/>
              <a:t> </a:t>
            </a:r>
            <a:r>
              <a:rPr lang="en-US" altLang="en-US"/>
              <a:t>		</a:t>
            </a:r>
            <a:r>
              <a:rPr lang="en-US"/>
              <a:t>struct task_struct * task; </a:t>
            </a:r>
            <a:endParaRPr lang="en-US"/>
          </a:p>
          <a:p>
            <a:pPr marL="0" indent="0" algn="just">
              <a:buNone/>
            </a:pPr>
            <a:r>
              <a:rPr lang="en-US"/>
              <a:t> </a:t>
            </a:r>
            <a:r>
              <a:rPr lang="en-US" altLang="en-US"/>
              <a:t>		</a:t>
            </a:r>
            <a:r>
              <a:rPr lang="en-US"/>
              <a:t>struct wait_queue * next; </a:t>
            </a:r>
            <a:endParaRPr lang="en-US"/>
          </a:p>
          <a:p>
            <a:pPr marL="0" indent="0" algn="just">
              <a:buNone/>
            </a:pPr>
            <a:r>
              <a:rPr lang="en-US" altLang="en-US"/>
              <a:t>		</a:t>
            </a:r>
            <a:r>
              <a:rPr lang="en-US"/>
              <a:t>}; </a:t>
            </a:r>
            <a:endParaRPr lang="en-US"/>
          </a:p>
          <a:p>
            <a:pPr marL="0" indent="0" algn="just">
              <a:buNone/>
            </a:pPr>
            <a:r>
              <a:rPr lang="en-US" altLang="en-US"/>
              <a:t>		</a:t>
            </a:r>
            <a:r>
              <a:rPr lang="en-US"/>
              <a:t>if (*q != NULL) </a:t>
            </a:r>
            <a:endParaRPr lang="en-US"/>
          </a:p>
          <a:p>
            <a:pPr marL="0" indent="0" algn="just">
              <a:buNone/>
            </a:pPr>
            <a:r>
              <a:rPr lang="en-US"/>
              <a:t> </a:t>
            </a:r>
            <a:r>
              <a:rPr lang="en-US" altLang="en-US"/>
              <a:t>			</a:t>
            </a:r>
            <a:r>
              <a:rPr lang="en-US"/>
              <a:t>entry-&gt;next = *q; </a:t>
            </a:r>
            <a:endParaRPr lang="en-US"/>
          </a:p>
          <a:p>
            <a:pPr marL="0" indent="0" algn="just">
              <a:buNone/>
            </a:pPr>
            <a:r>
              <a:rPr lang="en-US" altLang="en-US"/>
              <a:t>		</a:t>
            </a:r>
            <a:r>
              <a:rPr lang="en-US"/>
              <a:t>else </a:t>
            </a:r>
            <a:endParaRPr lang="en-US"/>
          </a:p>
          <a:p>
            <a:pPr marL="0" indent="0" algn="just">
              <a:buNone/>
            </a:pPr>
            <a:r>
              <a:rPr lang="en-US"/>
              <a:t> </a:t>
            </a:r>
            <a:r>
              <a:rPr lang="en-US" altLang="en-US"/>
              <a:t>			</a:t>
            </a:r>
            <a:r>
              <a:rPr lang="en-US"/>
              <a:t>entry-&gt;next = (struct wait_queue *)(q-1); </a:t>
            </a:r>
            <a:endParaRPr lang="en-US"/>
          </a:p>
          <a:p>
            <a:pPr marL="0" indent="0" algn="just">
              <a:buNone/>
            </a:pPr>
            <a:r>
              <a:rPr lang="en-US" altLang="en-US"/>
              <a:t>		</a:t>
            </a:r>
            <a:r>
              <a:rPr lang="en-US"/>
              <a:t>*q = entry; </a:t>
            </a:r>
            <a:endParaRPr lang="en-US"/>
          </a:p>
          <a:p>
            <a:pPr marL="0" indent="0" algn="just">
              <a:buNone/>
            </a:pPr>
            <a:r>
              <a:rPr lang="en-US" altLang="en-US"/>
              <a:t>		</a:t>
            </a:r>
            <a:r>
              <a:rPr lang="en-US"/>
              <a:t>next = entry-&gt;next; </a:t>
            </a:r>
            <a:endParaRPr lang="en-US"/>
          </a:p>
          <a:p>
            <a:pPr marL="0" indent="0" algn="just">
              <a:buNone/>
            </a:pPr>
            <a:r>
              <a:rPr lang="en-US" altLang="en-US"/>
              <a:t>		</a:t>
            </a:r>
            <a:r>
              <a:rPr lang="en-US"/>
              <a:t>head = next; </a:t>
            </a:r>
            <a:endParaRPr lang="en-US"/>
          </a:p>
          <a:p>
            <a:pPr marL="0" indent="0" algn="just">
              <a:buNone/>
            </a:pPr>
            <a:r>
              <a:rPr lang="en-US" altLang="en-US"/>
              <a:t>			</a:t>
            </a:r>
            <a:r>
              <a:rPr lang="en-US"/>
              <a:t>while ((tmp = head-&gt;next) != entry) </a:t>
            </a:r>
            <a:endParaRPr lang="en-US"/>
          </a:p>
          <a:p>
            <a:pPr marL="0" indent="0" algn="just">
              <a:buNone/>
            </a:pPr>
            <a:r>
              <a:rPr lang="en-US" altLang="en-US"/>
              <a:t>		</a:t>
            </a:r>
            <a:r>
              <a:rPr lang="en-US"/>
              <a:t> head = tmp; </a:t>
            </a:r>
            <a:endParaRPr lang="en-US"/>
          </a:p>
          <a:p>
            <a:pPr marL="0" indent="0" algn="just">
              <a:buNone/>
            </a:pPr>
            <a:r>
              <a:rPr lang="en-US" altLang="en-US"/>
              <a:t>		</a:t>
            </a:r>
            <a:r>
              <a:rPr lang="en-US"/>
              <a:t>head-&gt;next = next;</a:t>
            </a:r>
            <a:endParaRPr lang="en-US"/>
          </a:p>
          <a:p>
            <a:pPr marL="0" indent="0" algn="just">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2065"/>
            <a:ext cx="10515600" cy="864235"/>
          </a:xfrm>
        </p:spPr>
        <p:txBody>
          <a:bodyPr/>
          <a:p>
            <a:r>
              <a:rPr lang="en-US" altLang="en-US" sz="3200"/>
              <a:t>Process descriptor</a:t>
            </a:r>
            <a:endParaRPr lang="en-US" altLang="en-US" sz="3200"/>
          </a:p>
        </p:txBody>
      </p:sp>
      <p:sp>
        <p:nvSpPr>
          <p:cNvPr id="3" name="Content Placeholder 2"/>
          <p:cNvSpPr>
            <a:spLocks noGrp="1"/>
          </p:cNvSpPr>
          <p:nvPr>
            <p:ph idx="1"/>
          </p:nvPr>
        </p:nvSpPr>
        <p:spPr>
          <a:xfrm>
            <a:off x="647700" y="876935"/>
            <a:ext cx="10515600" cy="5300345"/>
          </a:xfrm>
        </p:spPr>
        <p:txBody>
          <a:bodyPr/>
          <a:p>
            <a:pPr algn="just"/>
            <a:r>
              <a:rPr lang="en-US" altLang="en-US"/>
              <a:t>The role of a process descriptor is to make sure how the kernel is managing each processes , for instance, processes priority, whether it is running on the CPU or blocked some event, what address space has been assigned to it, which files it is allowed to address, and so on. </a:t>
            </a:r>
            <a:endParaRPr lang="en-US" altLang="en-US"/>
          </a:p>
          <a:p>
            <a:pPr algn="just"/>
            <a:r>
              <a:rPr lang="en-US" altLang="en-US"/>
              <a:t>That is, f a </a:t>
            </a:r>
            <a:r>
              <a:rPr lang="en-US" altLang="en-US" b="1"/>
              <a:t>task_struct</a:t>
            </a:r>
            <a:r>
              <a:rPr lang="en-US" altLang="en-US"/>
              <a:t> type structure whose fields contain all the information related to a single process.</a:t>
            </a:r>
            <a:endParaRPr lang="en-US" altLang="en-US"/>
          </a:p>
          <a:p>
            <a:pPr algn="just"/>
            <a:r>
              <a:rPr lang="en-US" altLang="en-US"/>
              <a:t>It is a structure associated with every process existing process in the system.</a:t>
            </a:r>
            <a:endParaRPr lang="en-US" altLang="en-US"/>
          </a:p>
          <a:p>
            <a:pPr algn="just"/>
            <a:r>
              <a:rPr lang="en-US" altLang="en-US"/>
              <a:t>The process descriptor is rather complex, as it is repository of all so much information.  Not only does it contain many fields itself, but some contain pointers to other data structures that, in turn, contain  pointers to other structures.</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61950"/>
            <a:ext cx="10515600" cy="6325235"/>
          </a:xfrm>
        </p:spPr>
        <p:txBody>
          <a:bodyPr>
            <a:noAutofit/>
          </a:bodyPr>
          <a:p>
            <a:pPr algn="just"/>
            <a:r>
              <a:rPr lang="en-US" sz="2200"/>
              <a:t>A process wishing to wait for a specific condition can invoke any of the following functions: </a:t>
            </a:r>
            <a:endParaRPr lang="en-US" sz="2200"/>
          </a:p>
          <a:p>
            <a:pPr lvl="1" algn="just"/>
            <a:r>
              <a:rPr lang="en-US" sz="2200"/>
              <a:t>The </a:t>
            </a:r>
            <a:r>
              <a:rPr lang="en-US" sz="2200" b="1"/>
              <a:t>sleep_on( )</a:t>
            </a:r>
            <a:r>
              <a:rPr lang="en-US" sz="2200"/>
              <a:t> function operates on the current process, which we'll call P:</a:t>
            </a:r>
            <a:endParaRPr lang="en-US" sz="2200"/>
          </a:p>
          <a:p>
            <a:pPr lvl="1" algn="just"/>
            <a:r>
              <a:rPr lang="en-US" sz="2200"/>
              <a:t>The function sets P's state to TASK_UNINTERRUPTIBLE and inserts P into the wait queue whose pointer was specified as the parameter. Then it invokes the scheduler, which resumes the execution of another process. When P is awakened, the scheduler resumes execution of the </a:t>
            </a:r>
            <a:r>
              <a:rPr lang="en-US" sz="2200" b="1"/>
              <a:t>sleep_on( )</a:t>
            </a:r>
            <a:r>
              <a:rPr lang="en-US" sz="2200"/>
              <a:t> function, which removes P from the wait queue. </a:t>
            </a:r>
            <a:endParaRPr lang="en-US" sz="2200"/>
          </a:p>
          <a:p>
            <a:pPr lvl="1" algn="just"/>
            <a:r>
              <a:rPr lang="en-US" sz="2200"/>
              <a:t>The </a:t>
            </a:r>
            <a:r>
              <a:rPr lang="en-US" sz="2200" b="1"/>
              <a:t>interruptible_sleep_on( )</a:t>
            </a:r>
            <a:r>
              <a:rPr lang="en-US" sz="2200"/>
              <a:t> function is identical to </a:t>
            </a:r>
            <a:r>
              <a:rPr lang="en-US" sz="2200" b="1"/>
              <a:t>sleep_on( )</a:t>
            </a:r>
            <a:r>
              <a:rPr lang="en-US" sz="2200"/>
              <a:t>, except that it sets the state of the current process P to TASK_INTERRUPTIBLE instead of TASK_UNINTERRUPTIBLE so that P can also be awakened by receiving a signal. </a:t>
            </a:r>
            <a:endParaRPr lang="en-US" sz="2200"/>
          </a:p>
          <a:p>
            <a:pPr lvl="1" algn="just"/>
            <a:r>
              <a:rPr lang="en-US" sz="2200"/>
              <a:t>The </a:t>
            </a:r>
            <a:r>
              <a:rPr lang="en-US" sz="2200" b="1"/>
              <a:t>sleep_on_timeout( )</a:t>
            </a:r>
            <a:r>
              <a:rPr lang="en-US" sz="2200"/>
              <a:t> </a:t>
            </a:r>
            <a:r>
              <a:rPr lang="en-US" altLang="en-US" sz="2200"/>
              <a:t>&amp; </a:t>
            </a:r>
            <a:r>
              <a:rPr lang="en-US" sz="2200" b="1"/>
              <a:t>interruptible_sleep_on_timeout( )</a:t>
            </a:r>
            <a:r>
              <a:rPr lang="en-US" sz="2200"/>
              <a:t> functions are similar to the previous ones, but they also allow the caller to define a time interval after which the process will be woken up by the kernel. In order to do this, they invoke the </a:t>
            </a:r>
            <a:r>
              <a:rPr lang="en-US" sz="2200" b="1"/>
              <a:t>schedule_timeout( ) </a:t>
            </a:r>
            <a:r>
              <a:rPr lang="en-US" sz="2200"/>
              <a:t>function instead of </a:t>
            </a:r>
            <a:r>
              <a:rPr lang="en-US" sz="2200" b="1"/>
              <a:t>schedule( )</a:t>
            </a:r>
            <a:r>
              <a:rPr lang="en-US" altLang="en-US" sz="2200"/>
              <a:t>.</a:t>
            </a:r>
            <a:endParaRPr lang="en-US" altLang="en-US" sz="22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5875"/>
            <a:ext cx="10515600" cy="6737350"/>
          </a:xfrm>
        </p:spPr>
        <p:txBody>
          <a:bodyPr>
            <a:noAutofit/>
          </a:bodyPr>
          <a:p>
            <a:pPr marL="0" indent="0">
              <a:buNone/>
            </a:pPr>
            <a:r>
              <a:rPr lang="en-US" altLang="en-US" sz="1950"/>
              <a:t>	</a:t>
            </a:r>
            <a:r>
              <a:rPr lang="en-US" sz="1950"/>
              <a:t>void sleep_on(struct wait_queue **p) </a:t>
            </a:r>
            <a:endParaRPr lang="en-US" sz="1950"/>
          </a:p>
          <a:p>
            <a:pPr marL="0" indent="0">
              <a:buNone/>
            </a:pPr>
            <a:r>
              <a:rPr lang="en-US" altLang="en-US" sz="1950"/>
              <a:t>		</a:t>
            </a:r>
            <a:r>
              <a:rPr lang="en-US" sz="1950"/>
              <a:t>{ </a:t>
            </a:r>
            <a:endParaRPr lang="en-US" sz="1950"/>
          </a:p>
          <a:p>
            <a:pPr marL="0" indent="0">
              <a:buNone/>
            </a:pPr>
            <a:r>
              <a:rPr lang="en-US" sz="1950"/>
              <a:t> </a:t>
            </a:r>
            <a:r>
              <a:rPr lang="en-US" altLang="en-US" sz="1950"/>
              <a:t>			</a:t>
            </a:r>
            <a:r>
              <a:rPr lang="en-US" sz="1950"/>
              <a:t>struct wait_queue wait; </a:t>
            </a:r>
            <a:endParaRPr lang="en-US" sz="1950"/>
          </a:p>
          <a:p>
            <a:pPr marL="0" indent="0">
              <a:buNone/>
            </a:pPr>
            <a:r>
              <a:rPr lang="en-US" sz="1950"/>
              <a:t> </a:t>
            </a:r>
            <a:r>
              <a:rPr lang="en-US" altLang="en-US" sz="1950"/>
              <a:t>			</a:t>
            </a:r>
            <a:r>
              <a:rPr lang="en-US" sz="1950"/>
              <a:t>current-&gt;state = TASK_UNINTERRUPTIBLE; </a:t>
            </a:r>
            <a:endParaRPr lang="en-US" sz="1950"/>
          </a:p>
          <a:p>
            <a:pPr marL="0" indent="0">
              <a:buNone/>
            </a:pPr>
            <a:r>
              <a:rPr lang="en-US" sz="1950"/>
              <a:t> </a:t>
            </a:r>
            <a:r>
              <a:rPr lang="en-US" altLang="en-US" sz="1950"/>
              <a:t>			</a:t>
            </a:r>
            <a:r>
              <a:rPr lang="en-US" sz="1950"/>
              <a:t>wait.task = current; </a:t>
            </a:r>
            <a:endParaRPr lang="en-US" sz="1950"/>
          </a:p>
          <a:p>
            <a:pPr marL="0" indent="0">
              <a:buNone/>
            </a:pPr>
            <a:r>
              <a:rPr lang="en-US" sz="1950"/>
              <a:t> </a:t>
            </a:r>
            <a:r>
              <a:rPr lang="en-US" altLang="en-US" sz="1950"/>
              <a:t>			</a:t>
            </a:r>
            <a:r>
              <a:rPr lang="en-US" sz="1950"/>
              <a:t>add_wait_queue(p, &amp;wait); </a:t>
            </a:r>
            <a:endParaRPr lang="en-US" sz="1950"/>
          </a:p>
          <a:p>
            <a:pPr marL="0" indent="0">
              <a:buNone/>
            </a:pPr>
            <a:r>
              <a:rPr lang="en-US" sz="1950"/>
              <a:t> </a:t>
            </a:r>
            <a:r>
              <a:rPr lang="en-US" altLang="en-US" sz="1950"/>
              <a:t>			</a:t>
            </a:r>
            <a:r>
              <a:rPr lang="en-US" sz="1950"/>
              <a:t>schedule( ); </a:t>
            </a:r>
            <a:endParaRPr lang="en-US" sz="1950"/>
          </a:p>
          <a:p>
            <a:pPr marL="0" indent="0">
              <a:buNone/>
            </a:pPr>
            <a:r>
              <a:rPr lang="en-US" sz="1950"/>
              <a:t> </a:t>
            </a:r>
            <a:r>
              <a:rPr lang="en-US" altLang="en-US" sz="1950"/>
              <a:t>			</a:t>
            </a:r>
            <a:r>
              <a:rPr lang="en-US" sz="1950"/>
              <a:t>remove_wait_queue(p, &amp;wait); </a:t>
            </a:r>
            <a:endParaRPr lang="en-US" sz="1950"/>
          </a:p>
          <a:p>
            <a:pPr marL="0" indent="0">
              <a:buNone/>
            </a:pPr>
            <a:r>
              <a:rPr lang="en-US" sz="1950"/>
              <a:t> </a:t>
            </a:r>
            <a:r>
              <a:rPr lang="en-US" altLang="en-US" sz="1950"/>
              <a:t>		</a:t>
            </a:r>
            <a:r>
              <a:rPr lang="en-US" sz="1950"/>
              <a:t>} </a:t>
            </a:r>
            <a:endParaRPr lang="en-US" sz="1950"/>
          </a:p>
          <a:p>
            <a:pPr marL="0" indent="0">
              <a:buNone/>
            </a:pPr>
            <a:r>
              <a:rPr lang="en-US" altLang="en-US" sz="1950"/>
              <a:t>			</a:t>
            </a:r>
            <a:r>
              <a:rPr lang="en-US" sz="1950"/>
              <a:t>if (q &amp;&amp; (next = *q)) { </a:t>
            </a:r>
            <a:endParaRPr lang="en-US" sz="1950"/>
          </a:p>
          <a:p>
            <a:pPr marL="0" indent="0">
              <a:buNone/>
            </a:pPr>
            <a:r>
              <a:rPr lang="en-US" altLang="en-US" sz="1950"/>
              <a:t>				</a:t>
            </a:r>
            <a:r>
              <a:rPr lang="en-US" sz="1950"/>
              <a:t> head = (struct wait_queue *)(q-1); </a:t>
            </a:r>
            <a:endParaRPr lang="en-US" sz="1950"/>
          </a:p>
          <a:p>
            <a:pPr marL="0" indent="0">
              <a:buNone/>
            </a:pPr>
            <a:r>
              <a:rPr lang="en-US" altLang="en-US" sz="1950"/>
              <a:t>			</a:t>
            </a:r>
            <a:r>
              <a:rPr lang="en-US" sz="1950"/>
              <a:t> while (next != head) { </a:t>
            </a:r>
            <a:endParaRPr lang="en-US" sz="1950"/>
          </a:p>
          <a:p>
            <a:pPr marL="0" indent="0">
              <a:buNone/>
            </a:pPr>
            <a:r>
              <a:rPr lang="en-US" altLang="en-US" sz="1950"/>
              <a:t>				</a:t>
            </a:r>
            <a:r>
              <a:rPr lang="en-US" sz="1950"/>
              <a:t> p = next-&gt;task; </a:t>
            </a:r>
            <a:endParaRPr lang="en-US" sz="1950"/>
          </a:p>
          <a:p>
            <a:pPr marL="0" indent="0">
              <a:buNone/>
            </a:pPr>
            <a:r>
              <a:rPr lang="en-US" sz="1950"/>
              <a:t> </a:t>
            </a:r>
            <a:r>
              <a:rPr lang="en-US" altLang="en-US" sz="1950"/>
              <a:t>				</a:t>
            </a:r>
            <a:r>
              <a:rPr lang="en-US" sz="1950"/>
              <a:t>next = next-&gt;next; </a:t>
            </a:r>
            <a:endParaRPr lang="en-US" sz="1950"/>
          </a:p>
          <a:p>
            <a:pPr marL="0" indent="0">
              <a:buNone/>
            </a:pPr>
            <a:r>
              <a:rPr lang="en-US" sz="1950"/>
              <a:t> </a:t>
            </a:r>
            <a:r>
              <a:rPr lang="en-US" altLang="en-US" sz="1950"/>
              <a:t>			</a:t>
            </a:r>
            <a:r>
              <a:rPr lang="en-US" sz="1950"/>
              <a:t>if (p-&gt;state &amp; mode) </a:t>
            </a:r>
            <a:endParaRPr lang="en-US" sz="1950"/>
          </a:p>
          <a:p>
            <a:pPr marL="0" indent="0">
              <a:buNone/>
            </a:pPr>
            <a:r>
              <a:rPr lang="en-US" altLang="en-US" sz="1950"/>
              <a:t>				</a:t>
            </a:r>
            <a:r>
              <a:rPr lang="en-US" sz="1950"/>
              <a:t> wake_up_process(p); </a:t>
            </a:r>
            <a:endParaRPr lang="en-US" sz="1950"/>
          </a:p>
          <a:p>
            <a:pPr marL="0" indent="0">
              <a:buNone/>
            </a:pPr>
            <a:r>
              <a:rPr lang="en-US" sz="1950"/>
              <a:t> </a:t>
            </a:r>
            <a:r>
              <a:rPr lang="en-US" altLang="en-US" sz="1950"/>
              <a:t>		</a:t>
            </a:r>
            <a:r>
              <a:rPr lang="en-US" sz="1950"/>
              <a:t>}  </a:t>
            </a:r>
            <a:r>
              <a:rPr lang="en-US" altLang="en-US" sz="1950"/>
              <a:t>}</a:t>
            </a:r>
            <a:endParaRPr lang="en-US" sz="1950"/>
          </a:p>
          <a:p>
            <a:pPr marL="0" indent="0">
              <a:buNone/>
            </a:pPr>
            <a:r>
              <a:rPr lang="en-US" altLang="en-US" sz="1950"/>
              <a:t>	</a:t>
            </a:r>
            <a:endParaRPr lang="en-US" sz="195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559435"/>
            <a:ext cx="10515600" cy="5617845"/>
          </a:xfrm>
        </p:spPr>
        <p:txBody>
          <a:bodyPr/>
          <a:p>
            <a:pPr algn="just"/>
            <a:r>
              <a:rPr lang="en-US" sz="2300"/>
              <a:t>Processes inserted in a wait queue enter the TASK_RUNNING state by using either the </a:t>
            </a:r>
            <a:r>
              <a:rPr lang="en-US" sz="2300" b="1"/>
              <a:t>wake_up</a:t>
            </a:r>
            <a:r>
              <a:rPr lang="en-US" sz="2300"/>
              <a:t> or the </a:t>
            </a:r>
            <a:r>
              <a:rPr lang="en-US" sz="2300" b="1"/>
              <a:t>wake_up_interruptible</a:t>
            </a:r>
            <a:r>
              <a:rPr lang="en-US" sz="2300"/>
              <a:t> macros. Both macros use the _</a:t>
            </a:r>
            <a:r>
              <a:rPr lang="en-US" sz="2300" b="1"/>
              <a:t>_wake_up( )</a:t>
            </a:r>
            <a:r>
              <a:rPr lang="en-US" sz="2300"/>
              <a:t> function, which receives as parameters the address q of the wait queue pointer and a bitmask mode specifying one or more states. Processes in the specified states will be woken up; others will be left unchanged.</a:t>
            </a:r>
            <a:endParaRPr lang="en-US" sz="2300"/>
          </a:p>
          <a:p>
            <a:pPr algn="just"/>
            <a:r>
              <a:rPr lang="en-US" sz="2300"/>
              <a:t>The function checks the state </a:t>
            </a:r>
            <a:r>
              <a:rPr lang="en-US" sz="2300" b="1"/>
              <a:t>p-&gt;state</a:t>
            </a:r>
            <a:r>
              <a:rPr lang="en-US" sz="2300"/>
              <a:t> of each process against mode to determine whether the caller wants the process woken up. Only those processes whose state is included in the mode bitmask are actually awakened. </a:t>
            </a:r>
            <a:endParaRPr lang="en-US" sz="2300"/>
          </a:p>
          <a:p>
            <a:pPr algn="just"/>
            <a:r>
              <a:rPr lang="en-US" sz="2300"/>
              <a:t>The wake_up macro specifies both the TASK_INTERRUPTIBLE and the TASK_UNINTERRUPTIBLE flags in mode, so it wakes up all sleeping processes. Conversely, the </a:t>
            </a:r>
            <a:r>
              <a:rPr lang="en-US" sz="2300" b="1"/>
              <a:t>wake_up_interruptible</a:t>
            </a:r>
            <a:r>
              <a:rPr lang="en-US" sz="2300"/>
              <a:t> macro wakes up only the TASK_INTERRUPTIBLE processes by specifying only that flag in mode</a:t>
            </a:r>
            <a:endParaRPr lang="en-US" sz="23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2065"/>
            <a:ext cx="10515600" cy="783590"/>
          </a:xfrm>
        </p:spPr>
        <p:txBody>
          <a:bodyPr/>
          <a:p>
            <a:r>
              <a:rPr lang="en-US" altLang="en-US" sz="3200"/>
              <a:t>Creating Processes</a:t>
            </a:r>
            <a:endParaRPr lang="en-US" altLang="en-US" sz="3200"/>
          </a:p>
        </p:txBody>
      </p:sp>
      <p:sp>
        <p:nvSpPr>
          <p:cNvPr id="3" name="Content Placeholder 2"/>
          <p:cNvSpPr>
            <a:spLocks noGrp="1"/>
          </p:cNvSpPr>
          <p:nvPr>
            <p:ph idx="1"/>
          </p:nvPr>
        </p:nvSpPr>
        <p:spPr>
          <a:xfrm>
            <a:off x="647700" y="795655"/>
            <a:ext cx="10515600" cy="5381625"/>
          </a:xfrm>
        </p:spPr>
        <p:txBody>
          <a:bodyPr>
            <a:noAutofit/>
          </a:bodyPr>
          <a:p>
            <a:pPr algn="just"/>
            <a:r>
              <a:rPr lang="en-US" sz="2300"/>
              <a:t>Unix operating systems rely heavily on process creation to satisfy user requests. </a:t>
            </a:r>
            <a:endParaRPr lang="en-US" sz="2300"/>
          </a:p>
          <a:p>
            <a:pPr algn="just"/>
            <a:r>
              <a:rPr lang="en-US" sz="2300"/>
              <a:t>As an example, the shell process creates a new process that executes another copy of the shell whenever the user enters a command. </a:t>
            </a:r>
            <a:endParaRPr lang="en-US" sz="2300"/>
          </a:p>
          <a:p>
            <a:pPr algn="just"/>
            <a:r>
              <a:rPr lang="en-US" sz="2300"/>
              <a:t>Traditional Unix systems treat all processes in the same way: resources owned by the parent process are duplicated, and a copy is granted to the child process. </a:t>
            </a:r>
            <a:endParaRPr lang="en-US" sz="2300"/>
          </a:p>
          <a:p>
            <a:pPr algn="just"/>
            <a:r>
              <a:rPr lang="en-US" sz="2300"/>
              <a:t>This approach makes process creation very slow and inefficient, since it requires copying the entire address space of the parent process. </a:t>
            </a:r>
            <a:endParaRPr lang="en-US" sz="2300"/>
          </a:p>
          <a:p>
            <a:pPr algn="just"/>
            <a:r>
              <a:rPr lang="en-US" sz="2300"/>
              <a:t>The child process rarely needs to read or modify all the resources already owned by the parent</a:t>
            </a:r>
            <a:r>
              <a:rPr lang="en-US" altLang="en-US" sz="2300"/>
              <a:t>.</a:t>
            </a:r>
            <a:endParaRPr lang="en-US" altLang="en-US" sz="2300"/>
          </a:p>
          <a:p>
            <a:pPr algn="just"/>
            <a:r>
              <a:rPr lang="en-US" altLang="en-US" sz="2300"/>
              <a:t>Modern Unix kernels solve this problem by introducing three different mechanisms:</a:t>
            </a:r>
            <a:endParaRPr lang="en-US" altLang="en-US" sz="23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29565"/>
            <a:ext cx="10515600" cy="5847715"/>
          </a:xfrm>
        </p:spPr>
        <p:txBody>
          <a:bodyPr>
            <a:normAutofit/>
          </a:bodyPr>
          <a:p>
            <a:pPr algn="just"/>
            <a:r>
              <a:rPr lang="en-US" sz="2800"/>
              <a:t>The </a:t>
            </a:r>
            <a:r>
              <a:rPr lang="en-US" sz="2800" b="1"/>
              <a:t>Copy On Write</a:t>
            </a:r>
            <a:r>
              <a:rPr lang="en-US" sz="2800"/>
              <a:t> technique allows both the parent and the child to read the same physical pages. Whenever either one tries to write on a physical page, the kernel copies its contents into a new physical page that is assigned to the writing process. </a:t>
            </a:r>
            <a:endParaRPr lang="en-US" sz="2800"/>
          </a:p>
          <a:p>
            <a:pPr algn="just"/>
            <a:r>
              <a:rPr lang="en-US" sz="2800"/>
              <a:t> </a:t>
            </a:r>
            <a:r>
              <a:rPr lang="en-US" sz="2800" b="1"/>
              <a:t>Lightweight processes</a:t>
            </a:r>
            <a:r>
              <a:rPr lang="en-US" sz="2800"/>
              <a:t> allow both the parent and the child to share many per-process kernel data structures, like the paging tables (and therefore the entire User Mode address space) and the open file tables. </a:t>
            </a:r>
            <a:endParaRPr lang="en-US" sz="2800"/>
          </a:p>
          <a:p>
            <a:pPr algn="just"/>
            <a:r>
              <a:rPr lang="en-US" sz="2800"/>
              <a:t>The </a:t>
            </a:r>
            <a:r>
              <a:rPr lang="en-US" sz="2800" b="1"/>
              <a:t>vfork( )</a:t>
            </a:r>
            <a:r>
              <a:rPr lang="en-US" sz="2800"/>
              <a:t> system call creates a process that shares the memory address space of its parent. To prevent the parent from overwriting data needed by the child, the parent's execution is blocked until the child exits or executes a new program. </a:t>
            </a:r>
            <a:endParaRPr lang="en-US"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1430"/>
            <a:ext cx="10515600" cy="602615"/>
          </a:xfrm>
        </p:spPr>
        <p:txBody>
          <a:bodyPr>
            <a:noAutofit/>
          </a:bodyPr>
          <a:p>
            <a:r>
              <a:rPr lang="en-US" sz="2800"/>
              <a:t>The clone( ), fork( ), and vfork( ) System Calls</a:t>
            </a:r>
            <a:endParaRPr lang="en-US" sz="2800"/>
          </a:p>
        </p:txBody>
      </p:sp>
      <p:sp>
        <p:nvSpPr>
          <p:cNvPr id="3" name="Content Placeholder 2"/>
          <p:cNvSpPr>
            <a:spLocks noGrp="1"/>
          </p:cNvSpPr>
          <p:nvPr>
            <p:ph idx="1"/>
          </p:nvPr>
        </p:nvSpPr>
        <p:spPr>
          <a:xfrm>
            <a:off x="647700" y="614045"/>
            <a:ext cx="10515600" cy="5563235"/>
          </a:xfrm>
        </p:spPr>
        <p:txBody>
          <a:bodyPr/>
          <a:p>
            <a:pPr algn="just"/>
            <a:r>
              <a:rPr lang="en-US" sz="2300"/>
              <a:t>A new process is created because an existing process makes an exact copy of itself. This child process has the same environment as its parent, only the process ID number is different. This procedure is called forking.</a:t>
            </a:r>
            <a:endParaRPr lang="en-US" sz="2300"/>
          </a:p>
          <a:p>
            <a:pPr algn="just"/>
            <a:r>
              <a:rPr lang="en-US" sz="2300"/>
              <a:t>After the forking process, the address space of the child process is overwritten with the new process data. This is done through an exec call to the system.</a:t>
            </a:r>
            <a:endParaRPr lang="en-US" sz="2300"/>
          </a:p>
          <a:p>
            <a:pPr algn="just"/>
            <a:r>
              <a:rPr lang="en-US" sz="2300"/>
              <a:t>The fork-and-exec mechanism thus switches an old command with a new, while the environment in which the new program is executed remains the same, including configuration of input and output devices, environment variables and priority. </a:t>
            </a:r>
            <a:endParaRPr lang="en-US" sz="2300"/>
          </a:p>
          <a:p>
            <a:pPr algn="just"/>
            <a:r>
              <a:rPr lang="en-US" sz="2300"/>
              <a:t>This mechanism is used to create all UNIX processes, so it also applies to the Linux operating system. Even the first process, init, with process ID 1, is forked during the boot procedure in the so-called bootstrapping procedure.</a:t>
            </a:r>
            <a:endParaRPr lang="en-US" sz="2300"/>
          </a:p>
          <a:p>
            <a:pPr algn="just"/>
            <a:endParaRPr lang="en-US" sz="2300"/>
          </a:p>
          <a:p>
            <a:pPr algn="just"/>
            <a:endParaRPr lang="en-US" sz="23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16640" t="24590" r="46826" b="15492"/>
          <a:stretch>
            <a:fillRect/>
          </a:stretch>
        </p:blipFill>
        <p:spPr>
          <a:xfrm>
            <a:off x="817880" y="460375"/>
            <a:ext cx="10604500" cy="59626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29235"/>
            <a:ext cx="10515600" cy="5948045"/>
          </a:xfrm>
        </p:spPr>
        <p:txBody>
          <a:bodyPr/>
          <a:p>
            <a:pPr marL="0" indent="0">
              <a:buNone/>
            </a:pPr>
            <a:r>
              <a:rPr lang="en-US" altLang="en-US" sz="2200"/>
              <a:t>		</a:t>
            </a:r>
            <a:endParaRPr lang="en-US" altLang="en-US" sz="2200"/>
          </a:p>
          <a:p>
            <a:pPr marL="0" indent="0">
              <a:buNone/>
            </a:pPr>
            <a:r>
              <a:rPr lang="en-US" altLang="en-US" sz="2200"/>
              <a:t>		</a:t>
            </a:r>
            <a:r>
              <a:rPr lang="en-US" sz="2200"/>
              <a:t>child_pid = fork (); </a:t>
            </a:r>
            <a:endParaRPr lang="en-US" sz="2200"/>
          </a:p>
          <a:p>
            <a:pPr marL="0" indent="0">
              <a:buNone/>
            </a:pPr>
            <a:r>
              <a:rPr lang="en-US" sz="2200"/>
              <a:t>  </a:t>
            </a:r>
            <a:r>
              <a:rPr lang="en-US" altLang="en-US" sz="2200"/>
              <a:t>			</a:t>
            </a:r>
            <a:r>
              <a:rPr lang="en-US" sz="2200"/>
              <a:t> if (child_pid &lt; 0) {</a:t>
            </a:r>
            <a:endParaRPr lang="en-US" sz="2200"/>
          </a:p>
          <a:p>
            <a:pPr marL="0" indent="0">
              <a:buNone/>
            </a:pPr>
            <a:r>
              <a:rPr lang="en-US" sz="2200"/>
              <a:t>     </a:t>
            </a:r>
            <a:r>
              <a:rPr lang="en-US" altLang="en-US" sz="2200"/>
              <a:t>		</a:t>
            </a:r>
            <a:r>
              <a:rPr lang="en-US" sz="2200"/>
              <a:t> </a:t>
            </a:r>
            <a:r>
              <a:rPr lang="en-US" altLang="en-US" sz="2200"/>
              <a:t>	</a:t>
            </a:r>
            <a:r>
              <a:rPr lang="en-US" sz="2200"/>
              <a:t>printf("fork failed");</a:t>
            </a:r>
            <a:endParaRPr lang="en-US" sz="2200"/>
          </a:p>
          <a:p>
            <a:pPr marL="0" indent="0">
              <a:buNone/>
            </a:pPr>
            <a:r>
              <a:rPr lang="en-US" sz="2200"/>
              <a:t>      </a:t>
            </a:r>
            <a:r>
              <a:rPr lang="en-US" altLang="en-US" sz="2200"/>
              <a:t>			</a:t>
            </a:r>
            <a:r>
              <a:rPr lang="en-US" sz="2200"/>
              <a:t>return 1;</a:t>
            </a:r>
            <a:endParaRPr lang="en-US" sz="2200"/>
          </a:p>
          <a:p>
            <a:pPr marL="0" indent="0">
              <a:buNone/>
            </a:pPr>
            <a:r>
              <a:rPr lang="en-US" sz="2200"/>
              <a:t>  </a:t>
            </a:r>
            <a:r>
              <a:rPr lang="en-US" altLang="en-US" sz="2200"/>
              <a:t>		</a:t>
            </a:r>
            <a:r>
              <a:rPr lang="en-US" sz="2200"/>
              <a:t> } else if (child_pid == 0) {</a:t>
            </a:r>
            <a:endParaRPr lang="en-US" sz="2200"/>
          </a:p>
          <a:p>
            <a:pPr marL="0" indent="0">
              <a:buNone/>
            </a:pPr>
            <a:r>
              <a:rPr lang="en-US" sz="2200"/>
              <a:t>      </a:t>
            </a:r>
            <a:r>
              <a:rPr lang="en-US" altLang="en-US" sz="2200"/>
              <a:t>			</a:t>
            </a:r>
            <a:r>
              <a:rPr lang="en-US" sz="2200"/>
              <a:t>printf ("child process successfully created");</a:t>
            </a:r>
            <a:endParaRPr lang="en-US" sz="2200"/>
          </a:p>
          <a:p>
            <a:pPr marL="0" indent="0">
              <a:buNone/>
            </a:pPr>
            <a:r>
              <a:rPr lang="en-US" sz="2200"/>
              <a:t>      </a:t>
            </a:r>
            <a:r>
              <a:rPr lang="en-US" altLang="en-US" sz="2200"/>
              <a:t>	p</a:t>
            </a:r>
            <a:r>
              <a:rPr lang="en-US" sz="2200"/>
              <a:t>rintf ("child_PID = %d,parent_PID = %d",getpid(), getppid( ) );</a:t>
            </a:r>
            <a:endParaRPr lang="en-US" sz="2200"/>
          </a:p>
          <a:p>
            <a:pPr marL="0" indent="0">
              <a:buNone/>
            </a:pPr>
            <a:r>
              <a:rPr lang="en-US" sz="2200"/>
              <a:t>   </a:t>
            </a:r>
            <a:r>
              <a:rPr lang="en-US" altLang="en-US" sz="2200"/>
              <a:t>		</a:t>
            </a:r>
            <a:r>
              <a:rPr lang="en-US" sz="2200"/>
              <a:t>} else {</a:t>
            </a:r>
            <a:endParaRPr lang="en-US" sz="2200"/>
          </a:p>
          <a:p>
            <a:pPr marL="0" indent="0">
              <a:buNone/>
            </a:pPr>
            <a:r>
              <a:rPr lang="en-US" sz="2200"/>
              <a:t>      </a:t>
            </a:r>
            <a:r>
              <a:rPr lang="en-US" altLang="en-US" sz="2200"/>
              <a:t>			</a:t>
            </a:r>
            <a:r>
              <a:rPr lang="en-US" sz="2200"/>
              <a:t>wait(NULL);</a:t>
            </a:r>
            <a:endParaRPr lang="en-US" sz="2200"/>
          </a:p>
          <a:p>
            <a:pPr marL="0" indent="0">
              <a:buNone/>
            </a:pPr>
            <a:r>
              <a:rPr lang="en-US" altLang="en-US" sz="2200"/>
              <a:t>		</a:t>
            </a:r>
            <a:r>
              <a:rPr lang="en-US" sz="2200"/>
              <a:t>printf ("parent process successfully created!");</a:t>
            </a:r>
            <a:endParaRPr lang="en-US" sz="2200"/>
          </a:p>
          <a:p>
            <a:pPr marL="0" indent="0">
              <a:buNone/>
            </a:pPr>
            <a:r>
              <a:rPr lang="en-US" sz="2200"/>
              <a:t>      </a:t>
            </a:r>
            <a:r>
              <a:rPr lang="en-US" altLang="en-US" sz="2200"/>
              <a:t>	</a:t>
            </a:r>
            <a:r>
              <a:rPr lang="en-US" sz="2200"/>
              <a:t>printf ("child_PID = %d, parent_PID = %d", getpid( ), getppid( ) );</a:t>
            </a:r>
            <a:endParaRPr lang="en-US" sz="2200"/>
          </a:p>
          <a:p>
            <a:pPr marL="0" indent="0">
              <a:buNone/>
            </a:pPr>
            <a:r>
              <a:rPr lang="en-US" sz="2200"/>
              <a:t>   </a:t>
            </a:r>
            <a:r>
              <a:rPr lang="en-US" altLang="en-US" sz="2200"/>
              <a:t>	</a:t>
            </a:r>
            <a:r>
              <a:rPr lang="en-US" sz="2200"/>
              <a:t>}</a:t>
            </a:r>
            <a:endParaRPr lang="en-US" sz="22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95275"/>
            <a:ext cx="10515600" cy="5882005"/>
          </a:xfrm>
        </p:spPr>
        <p:txBody>
          <a:bodyPr>
            <a:noAutofit/>
          </a:bodyPr>
          <a:p>
            <a:pPr algn="just"/>
            <a:r>
              <a:rPr lang="en-US" sz="2200"/>
              <a:t>Lightweight processes are created in Linux by using a function named </a:t>
            </a:r>
            <a:r>
              <a:rPr lang="en-US" sz="2200" b="1"/>
              <a:t>__clone( )</a:t>
            </a:r>
            <a:r>
              <a:rPr lang="en-US" sz="2200"/>
              <a:t>, which makes use of four parameters: </a:t>
            </a:r>
            <a:endParaRPr lang="en-US" sz="2200"/>
          </a:p>
          <a:p>
            <a:pPr lvl="1" algn="just"/>
            <a:r>
              <a:rPr lang="en-US" sz="2200"/>
              <a:t>fn </a:t>
            </a:r>
            <a:r>
              <a:rPr lang="en-US" altLang="en-US" sz="2200"/>
              <a:t>- </a:t>
            </a:r>
            <a:r>
              <a:rPr lang="en-US" sz="2200"/>
              <a:t>Specifies a function to be executed by the new process; when the function returns, the child terminates. The function returns an integer, which represents the exit code for the child process. </a:t>
            </a:r>
            <a:endParaRPr lang="en-US" sz="2200"/>
          </a:p>
          <a:p>
            <a:pPr lvl="1" algn="just"/>
            <a:r>
              <a:rPr lang="en-US" sz="2200"/>
              <a:t>arg </a:t>
            </a:r>
            <a:r>
              <a:rPr lang="en-US" altLang="en-US" sz="2200"/>
              <a:t>- </a:t>
            </a:r>
            <a:r>
              <a:rPr lang="en-US" sz="2200"/>
              <a:t>Pointer to data passed to the fn( ) function. </a:t>
            </a:r>
            <a:endParaRPr lang="en-US" sz="2200"/>
          </a:p>
          <a:p>
            <a:pPr lvl="1" algn="just"/>
            <a:r>
              <a:rPr lang="en-US" sz="2200"/>
              <a:t>flags </a:t>
            </a:r>
            <a:r>
              <a:rPr lang="en-US" altLang="en-US" sz="2200"/>
              <a:t>- </a:t>
            </a:r>
            <a:r>
              <a:rPr lang="en-US" sz="2200"/>
              <a:t>Miscellaneous information. The low byte specifies the signal number to be sent to the parent process when the child terminates; the SIGCHLD signal is generally selected. </a:t>
            </a:r>
            <a:endParaRPr lang="en-US" sz="2200"/>
          </a:p>
          <a:p>
            <a:pPr algn="just"/>
            <a:r>
              <a:rPr lang="en-US" sz="2200"/>
              <a:t>The remaining 3 bytes encode a group of clone flags, which specify the resources shared between the parent and the child process. </a:t>
            </a:r>
            <a:endParaRPr lang="en-US" sz="2200"/>
          </a:p>
          <a:p>
            <a:pPr algn="just"/>
            <a:r>
              <a:rPr lang="en-US" sz="2200"/>
              <a:t> The flags, when set, have the following meanings: </a:t>
            </a:r>
            <a:endParaRPr lang="en-US" sz="2200"/>
          </a:p>
          <a:p>
            <a:pPr algn="just"/>
            <a:r>
              <a:rPr lang="en-US" sz="2200"/>
              <a:t>CLONE_VM </a:t>
            </a:r>
            <a:r>
              <a:rPr lang="en-US" altLang="en-US" sz="2200"/>
              <a:t>- </a:t>
            </a:r>
            <a:r>
              <a:rPr lang="en-US" sz="2200"/>
              <a:t>The memory descriptor and all page tables</a:t>
            </a:r>
            <a:r>
              <a:rPr lang="en-US" altLang="en-US" sz="2200"/>
              <a:t>.</a:t>
            </a:r>
            <a:endParaRPr lang="en-US" altLang="en-US" sz="2200"/>
          </a:p>
          <a:p>
            <a:pPr algn="just"/>
            <a:r>
              <a:rPr lang="en-US" sz="2200"/>
              <a:t>CLONE_FS  </a:t>
            </a:r>
            <a:r>
              <a:rPr lang="en-US" altLang="en-US" sz="2200"/>
              <a:t>- </a:t>
            </a:r>
            <a:r>
              <a:rPr lang="en-US" sz="2200"/>
              <a:t>The table that identifies the root directory and the current working directory. </a:t>
            </a:r>
            <a:endParaRPr lang="en-US" sz="2200"/>
          </a:p>
          <a:p>
            <a:pPr algn="just"/>
            <a:r>
              <a:rPr lang="en-US" sz="2200"/>
              <a:t>CLONE_FILES  </a:t>
            </a:r>
            <a:r>
              <a:rPr lang="en-US" altLang="en-US" sz="2200"/>
              <a:t>- </a:t>
            </a:r>
            <a:r>
              <a:rPr lang="en-US" sz="2200"/>
              <a:t>The table that identifies the open files</a:t>
            </a:r>
            <a:r>
              <a:rPr lang="en-US" altLang="en-US" sz="2200"/>
              <a:t>.</a:t>
            </a:r>
            <a:endParaRPr lang="en-US" sz="2200"/>
          </a:p>
          <a:p>
            <a:pPr algn="just"/>
            <a:r>
              <a:rPr lang="en-US" sz="2200"/>
              <a:t>CLONE_SIGHAND  </a:t>
            </a:r>
            <a:r>
              <a:rPr lang="en-US" altLang="en-US" sz="2200"/>
              <a:t>- </a:t>
            </a:r>
            <a:r>
              <a:rPr lang="en-US" sz="2200"/>
              <a:t>The table that identifies the signal handlers</a:t>
            </a:r>
            <a:endParaRPr lang="en-US" sz="22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96850"/>
            <a:ext cx="10515600" cy="6440170"/>
          </a:xfrm>
        </p:spPr>
        <p:txBody>
          <a:bodyPr>
            <a:noAutofit/>
          </a:bodyPr>
          <a:p>
            <a:pPr algn="just"/>
            <a:r>
              <a:rPr lang="en-US" sz="2200"/>
              <a:t>CLONE_PID </a:t>
            </a:r>
            <a:r>
              <a:rPr lang="en-US" altLang="en-US" sz="2200"/>
              <a:t>- </a:t>
            </a:r>
            <a:r>
              <a:rPr lang="en-US" sz="2200"/>
              <a:t>The PID.</a:t>
            </a:r>
            <a:endParaRPr lang="en-US" sz="2200"/>
          </a:p>
          <a:p>
            <a:pPr algn="just"/>
            <a:r>
              <a:rPr lang="en-US" sz="2200"/>
              <a:t>CLONE_PTRACE </a:t>
            </a:r>
            <a:r>
              <a:rPr lang="en-US" altLang="en-US" sz="2200"/>
              <a:t>- I</a:t>
            </a:r>
            <a:r>
              <a:rPr lang="en-US" sz="2200"/>
              <a:t>f a ptrace( ) system call is causing the parent process to be traced, the child will also be traced. </a:t>
            </a:r>
            <a:endParaRPr lang="en-US" sz="2200"/>
          </a:p>
          <a:p>
            <a:pPr algn="just"/>
            <a:r>
              <a:rPr lang="en-US" sz="2200"/>
              <a:t>CLONE_VFORK </a:t>
            </a:r>
            <a:r>
              <a:rPr lang="en-US" altLang="en-US" sz="2200"/>
              <a:t>- </a:t>
            </a:r>
            <a:r>
              <a:rPr lang="en-US" sz="2200"/>
              <a:t>Used for the vfork( ) system call (see later in this section). </a:t>
            </a:r>
            <a:endParaRPr lang="en-US" sz="2200"/>
          </a:p>
          <a:p>
            <a:pPr algn="just"/>
            <a:r>
              <a:rPr lang="en-US" sz="2200"/>
              <a:t>child_stack </a:t>
            </a:r>
            <a:r>
              <a:rPr lang="en-US" altLang="en-US" sz="2200"/>
              <a:t>- </a:t>
            </a:r>
            <a:r>
              <a:rPr lang="en-US" sz="2200"/>
              <a:t>Specifies the User Mode stack pointer to be assigned to the esp register of the child process. If it is equal to 0, the kernel assigns to the child the current parent stack pointer. Thus, the parent and child temporarily share the same User Mode stack. But thanks to the Copy On Write mechanism, they usually get separate copies of the User Mode stack as soon as one tries to change the stack. However, this parameter must have a non-null value if the child process shares the same address space as the parent.</a:t>
            </a:r>
            <a:endParaRPr lang="en-US" sz="2200"/>
          </a:p>
          <a:p>
            <a:pPr algn="just"/>
            <a:r>
              <a:rPr lang="en-US" sz="2200"/>
              <a:t>The </a:t>
            </a:r>
            <a:r>
              <a:rPr lang="en-US" sz="2200" b="1"/>
              <a:t>clone( ) </a:t>
            </a:r>
            <a:r>
              <a:rPr lang="en-US" sz="2200"/>
              <a:t>system call receives only the flags and child_stack parameters; the new process always starts its execution from the instruction following the system call invocation. </a:t>
            </a:r>
            <a:endParaRPr lang="en-US" sz="2200"/>
          </a:p>
          <a:p>
            <a:pPr algn="just"/>
            <a:r>
              <a:rPr lang="en-US" sz="2200"/>
              <a:t>When the system call returns to the </a:t>
            </a:r>
            <a:r>
              <a:rPr lang="en-US" sz="2200" b="1"/>
              <a:t>__clone( )</a:t>
            </a:r>
            <a:r>
              <a:rPr lang="en-US" sz="2200"/>
              <a:t> function, it determines whether it is in the parent or the child and forces the child to execute the </a:t>
            </a:r>
            <a:r>
              <a:rPr lang="en-US" sz="2200" b="1"/>
              <a:t>fn( )</a:t>
            </a:r>
            <a:r>
              <a:rPr lang="en-US" sz="2200"/>
              <a:t> function. </a:t>
            </a:r>
            <a:endParaRPr 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45745" t="19802" r="15822" b="13810"/>
          <a:stretch>
            <a:fillRect/>
          </a:stretch>
        </p:blipFill>
        <p:spPr>
          <a:xfrm>
            <a:off x="647700" y="247015"/>
            <a:ext cx="11238865" cy="63182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13995"/>
            <a:ext cx="10515600" cy="5963285"/>
          </a:xfrm>
        </p:spPr>
        <p:txBody>
          <a:bodyPr>
            <a:noAutofit/>
          </a:bodyPr>
          <a:p>
            <a:pPr algn="just"/>
            <a:r>
              <a:rPr lang="en-US" sz="2300"/>
              <a:t>The old </a:t>
            </a:r>
            <a:r>
              <a:rPr lang="en-US" sz="2300" b="1"/>
              <a:t>vfork( )</a:t>
            </a:r>
            <a:r>
              <a:rPr lang="en-US" sz="2300"/>
              <a:t> system call, as a </a:t>
            </a:r>
            <a:r>
              <a:rPr lang="en-US" sz="2300" b="1"/>
              <a:t>clone( )</a:t>
            </a:r>
            <a:r>
              <a:rPr lang="en-US" sz="2300"/>
              <a:t> whose first parameter specifies a SIGCHLD signal and the flags CLONE_VM and CLONE_VFORK and whose second parameter is equal to 0. </a:t>
            </a:r>
            <a:endParaRPr lang="en-US" sz="2300"/>
          </a:p>
          <a:p>
            <a:pPr algn="just"/>
            <a:r>
              <a:rPr lang="en-US" sz="2300"/>
              <a:t>When either a </a:t>
            </a:r>
            <a:r>
              <a:rPr lang="en-US" sz="2300" b="1"/>
              <a:t>clone( ), fork( ), or vfork( )</a:t>
            </a:r>
            <a:r>
              <a:rPr lang="en-US" sz="2300"/>
              <a:t> system call is issued, the kernel invokes the </a:t>
            </a:r>
            <a:r>
              <a:rPr lang="en-US" sz="2300" b="1"/>
              <a:t>do_fork( ) </a:t>
            </a:r>
            <a:r>
              <a:rPr lang="en-US" sz="2300"/>
              <a:t>function, which executes the following steps: </a:t>
            </a:r>
            <a:endParaRPr lang="en-US" sz="2300"/>
          </a:p>
          <a:p>
            <a:pPr algn="just"/>
            <a:r>
              <a:rPr lang="en-US" sz="2300"/>
              <a:t>If the </a:t>
            </a:r>
            <a:r>
              <a:rPr lang="en-US" sz="2300" b="1"/>
              <a:t>CLONE_PID</a:t>
            </a:r>
            <a:r>
              <a:rPr lang="en-US" sz="2300"/>
              <a:t> flag has been specified, the </a:t>
            </a:r>
            <a:r>
              <a:rPr lang="en-US" sz="2300" b="1"/>
              <a:t>do_fork( )</a:t>
            </a:r>
            <a:r>
              <a:rPr lang="en-US" sz="2300"/>
              <a:t> function checks whether the PID of the parent process is not null; if so, it returns an error code. Only the swapper process is allowed to set </a:t>
            </a:r>
            <a:r>
              <a:rPr lang="en-US" sz="2300" b="1"/>
              <a:t>CLONE_PID</a:t>
            </a:r>
            <a:r>
              <a:rPr lang="en-US" sz="2300"/>
              <a:t>; this is required when initializing a multiprocessor system</a:t>
            </a:r>
            <a:r>
              <a:rPr lang="en-US" altLang="en-US" sz="2300"/>
              <a:t>.</a:t>
            </a:r>
            <a:endParaRPr lang="en-US" altLang="en-US" sz="2300"/>
          </a:p>
          <a:p>
            <a:pPr algn="just"/>
            <a:r>
              <a:rPr lang="en-US" altLang="en-US" sz="2300"/>
              <a:t>The alloc_task_struct( ) function is invoked in order to get a new 8 KB union task_union memory area to store the process descriptor and the Kernel Mode stack of the new process. </a:t>
            </a:r>
            <a:endParaRPr lang="en-US" altLang="en-US" sz="2300"/>
          </a:p>
          <a:p>
            <a:pPr algn="just"/>
            <a:r>
              <a:rPr lang="en-US" altLang="en-US" sz="2300"/>
              <a:t>The function follows the current pointer to obtain the parent process descriptor and copies it into the new process descriptor in the memory area just allocated.</a:t>
            </a:r>
            <a:endParaRPr lang="en-US" altLang="en-US" sz="23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30505"/>
            <a:ext cx="10515600" cy="5946775"/>
          </a:xfrm>
        </p:spPr>
        <p:txBody>
          <a:bodyPr>
            <a:noAutofit/>
          </a:bodyPr>
          <a:p>
            <a:pPr algn="just"/>
            <a:r>
              <a:rPr lang="en-US" sz="2300"/>
              <a:t>A few checks occur to make sure the user has the resources necessary to start a new process. The function gets the current number of processes owned by the user from a per-user data structure named </a:t>
            </a:r>
            <a:r>
              <a:rPr lang="en-US" sz="2300" b="1"/>
              <a:t>user_struct</a:t>
            </a:r>
            <a:r>
              <a:rPr lang="en-US" sz="2300"/>
              <a:t>. This data structure can be found through a pointer in the user field of the process descriptor. </a:t>
            </a:r>
            <a:endParaRPr lang="en-US" sz="2300"/>
          </a:p>
          <a:p>
            <a:pPr algn="just"/>
            <a:r>
              <a:rPr lang="en-US" sz="2300"/>
              <a:t>The </a:t>
            </a:r>
            <a:r>
              <a:rPr lang="en-US" sz="2300" b="1"/>
              <a:t>find_empty_process( )</a:t>
            </a:r>
            <a:r>
              <a:rPr lang="en-US" sz="2300"/>
              <a:t> function is invoked. If the owner of the parent process is not the superuser, this function checks whether </a:t>
            </a:r>
            <a:r>
              <a:rPr lang="en-US" sz="2300" b="1"/>
              <a:t>nr_tasks </a:t>
            </a:r>
            <a:r>
              <a:rPr lang="en-US" sz="2300"/>
              <a:t>(the total number of processes in the system) is smaller than </a:t>
            </a:r>
            <a:r>
              <a:rPr lang="en-US" sz="2300" b="1"/>
              <a:t>NR_TASKS-MIN_TASKS_LEFT_FOR_ROOT.</a:t>
            </a:r>
            <a:r>
              <a:rPr lang="en-US" sz="2300"/>
              <a:t> If so, </a:t>
            </a:r>
            <a:r>
              <a:rPr lang="en-US" sz="2300" b="1"/>
              <a:t>find_empty_process( )</a:t>
            </a:r>
            <a:r>
              <a:rPr lang="en-US" sz="2300"/>
              <a:t> invokes </a:t>
            </a:r>
            <a:r>
              <a:rPr lang="en-US" sz="2300" b="1"/>
              <a:t>get_free_taskslot( )</a:t>
            </a:r>
            <a:r>
              <a:rPr lang="en-US" sz="2300"/>
              <a:t> to find a free entry in the task array. Otherwise, it returns an error. </a:t>
            </a:r>
            <a:endParaRPr lang="en-US" sz="2300"/>
          </a:p>
          <a:p>
            <a:pPr algn="just"/>
            <a:r>
              <a:rPr lang="en-US" sz="2300"/>
              <a:t>The function writes the new process descriptor pointer into the previously obtained task entry and sets the </a:t>
            </a:r>
            <a:r>
              <a:rPr lang="en-US" sz="2300" b="1"/>
              <a:t>tarray_ptr</a:t>
            </a:r>
            <a:r>
              <a:rPr lang="en-US" sz="2300"/>
              <a:t> field of the process descriptor to the address of that entry</a:t>
            </a:r>
            <a:r>
              <a:rPr lang="en-US" altLang="en-US" sz="2300"/>
              <a:t>.</a:t>
            </a:r>
            <a:endParaRPr lang="en-US" sz="2300"/>
          </a:p>
          <a:p>
            <a:pPr algn="just"/>
            <a:r>
              <a:rPr lang="en-US" sz="2300"/>
              <a:t> If the parent process makes use of some kernel modules, the function increments the corresponding reference counters. Each kernel module has its own reference counter, which indicates how many processes are using it. A module cannot be removed unless its reference counter is null</a:t>
            </a:r>
            <a:r>
              <a:rPr lang="en-US" altLang="en-US" sz="2300"/>
              <a:t>.</a:t>
            </a:r>
            <a:endParaRPr lang="en-US" altLang="en-US" sz="23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12725"/>
            <a:ext cx="10515600" cy="5964555"/>
          </a:xfrm>
        </p:spPr>
        <p:txBody>
          <a:bodyPr>
            <a:noAutofit/>
          </a:bodyPr>
          <a:p>
            <a:pPr algn="just"/>
            <a:r>
              <a:rPr lang="en-US" sz="2300"/>
              <a:t>The function then updates some of the flags included in the flags field that have been copied from the parent process: </a:t>
            </a:r>
            <a:endParaRPr lang="en-US" sz="2300"/>
          </a:p>
          <a:p>
            <a:pPr marL="0" indent="0" algn="just">
              <a:buNone/>
            </a:pPr>
            <a:r>
              <a:rPr lang="en-US" altLang="en-US" sz="2300"/>
              <a:t>	</a:t>
            </a:r>
            <a:r>
              <a:rPr lang="en-US" sz="2300"/>
              <a:t>a. It clears the PF_SUPERPRIV flag, which indicates whether the process has used any of its superuser privileges. </a:t>
            </a:r>
            <a:endParaRPr lang="en-US" sz="2300"/>
          </a:p>
          <a:p>
            <a:pPr marL="0" indent="0" algn="just">
              <a:buNone/>
            </a:pPr>
            <a:r>
              <a:rPr lang="en-US" altLang="en-US" sz="2300"/>
              <a:t>	</a:t>
            </a:r>
            <a:r>
              <a:rPr lang="en-US" sz="2300"/>
              <a:t>b. It clears the PF_USEDFPU flag. </a:t>
            </a:r>
            <a:endParaRPr lang="en-US" sz="2300"/>
          </a:p>
          <a:p>
            <a:pPr marL="0" indent="0" algn="just">
              <a:buNone/>
            </a:pPr>
            <a:r>
              <a:rPr lang="en-US" altLang="en-US" sz="2300"/>
              <a:t>	</a:t>
            </a:r>
            <a:r>
              <a:rPr lang="en-US" sz="2300"/>
              <a:t>c. It clears the PF_PTRACED flag unless the CLONE_PTRACE parameter flag is set. When set, the CLONE_PTRACE flag means that the parent process is being traced with the</a:t>
            </a:r>
            <a:r>
              <a:rPr lang="en-US" sz="2300" b="1"/>
              <a:t> ptrace( )</a:t>
            </a:r>
            <a:r>
              <a:rPr lang="en-US" sz="2300"/>
              <a:t> function, so the child should be traced too. </a:t>
            </a:r>
            <a:endParaRPr lang="en-US" sz="2300"/>
          </a:p>
          <a:p>
            <a:pPr marL="0" indent="0" algn="just">
              <a:buNone/>
            </a:pPr>
            <a:r>
              <a:rPr lang="en-US" altLang="en-US" sz="2300"/>
              <a:t>	</a:t>
            </a:r>
            <a:r>
              <a:rPr lang="en-US" sz="2300"/>
              <a:t>d. It clears PF_TRACESYS flag unless, once again, the CLONE_PTRACE parameter flag is set. </a:t>
            </a:r>
            <a:endParaRPr lang="en-US" sz="2300"/>
          </a:p>
          <a:p>
            <a:pPr marL="0" indent="0" algn="just">
              <a:buNone/>
            </a:pPr>
            <a:r>
              <a:rPr lang="en-US" altLang="en-US" sz="2300"/>
              <a:t>	e</a:t>
            </a:r>
            <a:r>
              <a:rPr lang="en-US" sz="2300"/>
              <a:t>. It sets the PF_FORKNOEXEC flag, which indicates that the child process has not yet issued an </a:t>
            </a:r>
            <a:r>
              <a:rPr lang="en-US" sz="2300" b="1"/>
              <a:t>execve( )</a:t>
            </a:r>
            <a:r>
              <a:rPr lang="en-US" sz="2300"/>
              <a:t> system call. </a:t>
            </a:r>
            <a:endParaRPr lang="en-US" sz="2300"/>
          </a:p>
          <a:p>
            <a:pPr marL="0" indent="0" algn="just">
              <a:buNone/>
            </a:pPr>
            <a:r>
              <a:rPr lang="en-US" altLang="en-US" sz="2300"/>
              <a:t>	</a:t>
            </a:r>
            <a:r>
              <a:rPr lang="en-US" sz="2300"/>
              <a:t>f. It sets the PF_VFORK flag according to the value of the CLONE_VFORK flag. This specifies that the parent process must be woken up whenever the process (the child) issues an </a:t>
            </a:r>
            <a:r>
              <a:rPr lang="en-US" sz="2300" b="1"/>
              <a:t>execve(</a:t>
            </a:r>
            <a:r>
              <a:rPr lang="en-US" altLang="en-US" sz="2300" b="1"/>
              <a:t>)</a:t>
            </a:r>
            <a:r>
              <a:rPr lang="en-US" sz="2300"/>
              <a:t> system call or terminates. </a:t>
            </a:r>
            <a:endParaRPr lang="en-US" sz="23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13335"/>
            <a:ext cx="10515600" cy="6704965"/>
          </a:xfrm>
        </p:spPr>
        <p:txBody>
          <a:bodyPr>
            <a:noAutofit/>
          </a:bodyPr>
          <a:p>
            <a:pPr algn="just"/>
            <a:r>
              <a:rPr lang="en-US" sz="1800"/>
              <a:t>Now the function has taken almost everything that it can use from the parent process; the rest of its activities focus on setting up new resources in the child and letting the kernel know that this new process has been born. First, the function invokes the get_pid( ) function to obtain a new PID, which will be assigned to the child process (unless the CLONE_PID flag is set). </a:t>
            </a:r>
            <a:endParaRPr lang="en-US" sz="1800"/>
          </a:p>
          <a:p>
            <a:pPr algn="just"/>
            <a:r>
              <a:rPr lang="en-US" sz="1800"/>
              <a:t>The function then updates all the process descriptor fields that cannot be inherited from the parent process, such as the fields that specify the process parenthood relationships. </a:t>
            </a:r>
            <a:endParaRPr lang="en-US" sz="1800"/>
          </a:p>
          <a:p>
            <a:pPr algn="just"/>
            <a:r>
              <a:rPr lang="en-US" sz="1800"/>
              <a:t>Unless specified differently by the flags parameter, it invokes </a:t>
            </a:r>
            <a:r>
              <a:rPr lang="en-US" sz="1800" b="1"/>
              <a:t>copy_files( ),</a:t>
            </a:r>
            <a:r>
              <a:rPr lang="en-US" sz="1800"/>
              <a:t> </a:t>
            </a:r>
            <a:r>
              <a:rPr lang="en-US" sz="1800" b="1"/>
              <a:t>copy_fs( )</a:t>
            </a:r>
            <a:r>
              <a:rPr lang="en-US" sz="1800"/>
              <a:t>, </a:t>
            </a:r>
            <a:r>
              <a:rPr lang="en-US" sz="1800" b="1"/>
              <a:t>copy_sighand( )</a:t>
            </a:r>
            <a:r>
              <a:rPr lang="en-US" sz="1800"/>
              <a:t>, and </a:t>
            </a:r>
            <a:r>
              <a:rPr lang="en-US" sz="1800" b="1"/>
              <a:t>copy_mm( )</a:t>
            </a:r>
            <a:r>
              <a:rPr lang="en-US" sz="1800"/>
              <a:t> to create new data structures and copy into them the values of the corresponding parent process data structures.</a:t>
            </a:r>
            <a:endParaRPr lang="en-US" sz="1800"/>
          </a:p>
          <a:p>
            <a:pPr algn="just"/>
            <a:r>
              <a:rPr lang="en-US" sz="1800"/>
              <a:t>It invokes </a:t>
            </a:r>
            <a:r>
              <a:rPr lang="en-US" sz="1800" b="1"/>
              <a:t>copy_thread( )</a:t>
            </a:r>
            <a:r>
              <a:rPr lang="en-US" sz="1800"/>
              <a:t> to initialize the Kernel Mode stack of the child process with the values contained in the CPU registers when the </a:t>
            </a:r>
            <a:r>
              <a:rPr lang="en-US" sz="1800" b="1"/>
              <a:t>clone( )</a:t>
            </a:r>
            <a:r>
              <a:rPr lang="en-US" sz="1800"/>
              <a:t> call was issued</a:t>
            </a:r>
            <a:r>
              <a:rPr lang="" altLang="en-US" sz="1800"/>
              <a:t>. The function forces the value into the field corresponding to the eax register. The tss.esp field of the TSS of the child process is initialized with the base address of the Kernel Mode stack, and the address of an Assembly language function (ret_from_fork( )) is stored in the tss.eip field.</a:t>
            </a:r>
            <a:endParaRPr lang="" altLang="en-US" sz="1800"/>
          </a:p>
          <a:p>
            <a:pPr algn="just"/>
            <a:r>
              <a:rPr lang="" altLang="en-US" sz="1800"/>
              <a:t>It uses the SET_LINKS macro to insert the new process descriptor in the process list. </a:t>
            </a:r>
            <a:endParaRPr lang="" altLang="en-US" sz="1800"/>
          </a:p>
          <a:p>
            <a:pPr algn="just"/>
            <a:r>
              <a:rPr lang="" altLang="en-US" sz="1800"/>
              <a:t>It uses the </a:t>
            </a:r>
            <a:r>
              <a:rPr lang="" altLang="en-US" sz="1800" b="1"/>
              <a:t>hash_pid( )</a:t>
            </a:r>
            <a:r>
              <a:rPr lang="" altLang="en-US" sz="1800"/>
              <a:t> function to insert the new process descriptor in the pidhashhash table. </a:t>
            </a:r>
            <a:endParaRPr lang="" altLang="en-US" sz="1800"/>
          </a:p>
          <a:p>
            <a:pPr algn="just"/>
            <a:r>
              <a:rPr lang="" altLang="en-US" sz="1800"/>
              <a:t>It increments the values of nr_tasks and current-&gt;user-&gt;count. </a:t>
            </a:r>
            <a:endParaRPr lang="" altLang="en-US" sz="1800"/>
          </a:p>
          <a:p>
            <a:pPr algn="just"/>
            <a:r>
              <a:rPr lang="" altLang="en-US" sz="1800"/>
              <a:t>It sets the state field of the child process descriptor to TASK_RUNNING and then invokes </a:t>
            </a:r>
            <a:r>
              <a:rPr lang="" altLang="en-US" sz="1800" b="1"/>
              <a:t>wake_up_process( )</a:t>
            </a:r>
            <a:r>
              <a:rPr lang="" altLang="en-US" sz="1800"/>
              <a:t> to insert the child in the runqueue list. </a:t>
            </a:r>
            <a:endParaRPr lang="" altLang="en-US"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64490"/>
            <a:ext cx="10515600" cy="5812790"/>
          </a:xfrm>
        </p:spPr>
        <p:txBody>
          <a:bodyPr/>
          <a:p>
            <a:r>
              <a:rPr lang="en-US"/>
              <a:t>If the CLONE_VFORK flag has been specified, the function suspends the parent process until the child releases its memory address space</a:t>
            </a:r>
            <a:r>
              <a:rPr lang="" altLang="en-US"/>
              <a:t>. In order to do this, the process descriptor includes a kernel semaphore called </a:t>
            </a:r>
            <a:r>
              <a:rPr lang="" altLang="en-US" b="1"/>
              <a:t>vfork_sem.</a:t>
            </a:r>
            <a:endParaRPr lang="" altLang="en-US" b="1"/>
          </a:p>
          <a:p>
            <a:r>
              <a:rPr lang="" altLang="en-US"/>
              <a:t>It returns the PID of the child, which will be eventually be read by the parent process in User Mode. </a:t>
            </a:r>
            <a:endParaRPr lang="" altLang="en-US"/>
          </a:p>
          <a:p>
            <a:endParaRPr lang=""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5240"/>
            <a:ext cx="10515600" cy="595630"/>
          </a:xfrm>
        </p:spPr>
        <p:txBody>
          <a:bodyPr/>
          <a:p>
            <a:r>
              <a:rPr lang="" altLang="en-US" sz="3200"/>
              <a:t>Kernel Threads</a:t>
            </a:r>
            <a:endParaRPr lang="" altLang="en-US" sz="3200"/>
          </a:p>
        </p:txBody>
      </p:sp>
      <p:sp>
        <p:nvSpPr>
          <p:cNvPr id="3" name="Content Placeholder 2"/>
          <p:cNvSpPr>
            <a:spLocks noGrp="1"/>
          </p:cNvSpPr>
          <p:nvPr>
            <p:ph idx="1"/>
          </p:nvPr>
        </p:nvSpPr>
        <p:spPr>
          <a:xfrm>
            <a:off x="647700" y="717550"/>
            <a:ext cx="10515600" cy="5459730"/>
          </a:xfrm>
        </p:spPr>
        <p:txBody>
          <a:bodyPr/>
          <a:p>
            <a:pPr algn="just"/>
            <a:r>
              <a:rPr lang="" altLang="en-US"/>
              <a:t>Some of the system processes runs only in Kernel mode, therefore, modern operating systems delegate their functions to kernel threads.</a:t>
            </a:r>
            <a:endParaRPr lang="" altLang="en-US"/>
          </a:p>
          <a:p>
            <a:pPr algn="just"/>
            <a:r>
              <a:rPr lang="" altLang="en-US"/>
              <a:t>In Linux, kernel threads differ from regular processes in the following ways: </a:t>
            </a:r>
            <a:endParaRPr lang="" altLang="en-US"/>
          </a:p>
          <a:p>
            <a:pPr algn="just"/>
            <a:r>
              <a:rPr lang="" altLang="en-US"/>
              <a:t>Each kernel thread executes a single specific kernel function, while regular processes execute kernel functions only through system calls. </a:t>
            </a:r>
            <a:endParaRPr lang="" altLang="en-US"/>
          </a:p>
          <a:p>
            <a:pPr algn="just"/>
            <a:r>
              <a:rPr lang="" altLang="en-US"/>
              <a:t>Kernel threads run only in Kernel Mode, while regular processes run alternatively in Kernel Mode and in User Mode. </a:t>
            </a:r>
            <a:endParaRPr lang="" altLang="en-US"/>
          </a:p>
          <a:p>
            <a:pPr algn="just"/>
            <a:r>
              <a:rPr lang="" altLang="en-US"/>
              <a:t>Since kernel threads run only in Kernel Mode, they use only linear addresses greater than PAGE_OFFSET. Regular processes, on the other hand, use all 4 gigabytes of linear addresses, either in User Mode or in Kernel Mode. </a:t>
            </a:r>
            <a:endParaRPr lang="" altLang="en-US"/>
          </a:p>
          <a:p>
            <a:pPr marL="0" indent="0" algn="just">
              <a:buNone/>
            </a:pPr>
            <a:endParaRPr lang=""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96520"/>
            <a:ext cx="10515600" cy="555625"/>
          </a:xfrm>
        </p:spPr>
        <p:txBody>
          <a:bodyPr>
            <a:noAutofit/>
          </a:bodyPr>
          <a:p>
            <a:r>
              <a:rPr lang="" altLang="en-US" sz="3200"/>
              <a:t>Creating a Kernel thread</a:t>
            </a:r>
            <a:endParaRPr lang="" altLang="en-US" sz="3200"/>
          </a:p>
        </p:txBody>
      </p:sp>
      <p:sp>
        <p:nvSpPr>
          <p:cNvPr id="3" name="Content Placeholder 2"/>
          <p:cNvSpPr>
            <a:spLocks noGrp="1"/>
          </p:cNvSpPr>
          <p:nvPr>
            <p:ph idx="1"/>
          </p:nvPr>
        </p:nvSpPr>
        <p:spPr>
          <a:xfrm>
            <a:off x="647700" y="652145"/>
            <a:ext cx="10515600" cy="5974715"/>
          </a:xfrm>
        </p:spPr>
        <p:txBody>
          <a:bodyPr/>
          <a:p>
            <a:pPr algn="just"/>
            <a:r>
              <a:rPr lang="en-US" sz="2200"/>
              <a:t>The </a:t>
            </a:r>
            <a:r>
              <a:rPr lang="en-US" sz="2200" b="1"/>
              <a:t>kernel_thread( ) </a:t>
            </a:r>
            <a:r>
              <a:rPr lang="en-US" sz="2200"/>
              <a:t>function creates a new kernel thread and can be executed only by another kernel thread. </a:t>
            </a:r>
            <a:endParaRPr lang="en-US" sz="2200"/>
          </a:p>
          <a:p>
            <a:pPr marL="0" indent="0" algn="just">
              <a:buNone/>
            </a:pPr>
            <a:r>
              <a:rPr lang="" altLang="en-US" sz="2200"/>
              <a:t>		</a:t>
            </a:r>
            <a:r>
              <a:rPr lang="en-US" sz="2200"/>
              <a:t>int kernel_thread(int (*fn)(void *), void * arg, unsigned long flags) </a:t>
            </a:r>
            <a:endParaRPr lang="en-US" sz="2200"/>
          </a:p>
          <a:p>
            <a:pPr marL="0" indent="0" algn="just">
              <a:buNone/>
            </a:pPr>
            <a:r>
              <a:rPr lang="" altLang="en-US" sz="2200"/>
              <a:t>		</a:t>
            </a:r>
            <a:r>
              <a:rPr lang="en-US" sz="2200"/>
              <a:t>{ </a:t>
            </a:r>
            <a:endParaRPr lang="en-US" sz="2200"/>
          </a:p>
          <a:p>
            <a:pPr marL="0" indent="0" algn="just">
              <a:buNone/>
            </a:pPr>
            <a:r>
              <a:rPr lang="" altLang="en-US" sz="2200"/>
              <a:t>			</a:t>
            </a:r>
            <a:r>
              <a:rPr lang="en-US" sz="2200"/>
              <a:t> pid_t p; </a:t>
            </a:r>
            <a:endParaRPr lang="en-US" sz="2200"/>
          </a:p>
          <a:p>
            <a:pPr marL="0" indent="0" algn="just">
              <a:buNone/>
            </a:pPr>
            <a:r>
              <a:rPr lang="en-US" sz="2200"/>
              <a:t> </a:t>
            </a:r>
            <a:r>
              <a:rPr lang="" altLang="en-US" sz="2200"/>
              <a:t>			</a:t>
            </a:r>
            <a:r>
              <a:rPr lang="en-US" sz="2200"/>
              <a:t>p = clone( 0, flags | CLONE_VM ); </a:t>
            </a:r>
            <a:endParaRPr lang="en-US" sz="2200"/>
          </a:p>
          <a:p>
            <a:pPr marL="0" indent="0" algn="just">
              <a:buNone/>
            </a:pPr>
            <a:r>
              <a:rPr lang="en-US" sz="2200"/>
              <a:t> </a:t>
            </a:r>
            <a:r>
              <a:rPr lang="" altLang="en-US" sz="2200"/>
              <a:t>			</a:t>
            </a:r>
            <a:r>
              <a:rPr lang="en-US" sz="2200"/>
              <a:t>if ( p ) /* parent */ </a:t>
            </a:r>
            <a:endParaRPr lang="en-US" sz="2200"/>
          </a:p>
          <a:p>
            <a:pPr marL="0" indent="0" algn="just">
              <a:buNone/>
            </a:pPr>
            <a:r>
              <a:rPr lang="en-US" sz="2200"/>
              <a:t> </a:t>
            </a:r>
            <a:r>
              <a:rPr lang="" altLang="en-US" sz="2200"/>
              <a:t>				</a:t>
            </a:r>
            <a:r>
              <a:rPr lang="en-US" sz="2200"/>
              <a:t>return p; </a:t>
            </a:r>
            <a:endParaRPr lang="en-US" sz="2200"/>
          </a:p>
          <a:p>
            <a:pPr marL="0" indent="0" algn="just">
              <a:buNone/>
            </a:pPr>
            <a:r>
              <a:rPr lang="en-US" sz="2200"/>
              <a:t> </a:t>
            </a:r>
            <a:r>
              <a:rPr lang="" altLang="en-US" sz="2200"/>
              <a:t>			</a:t>
            </a:r>
            <a:r>
              <a:rPr lang="en-US" sz="2200"/>
              <a:t>else { /* child */ </a:t>
            </a:r>
            <a:endParaRPr lang="en-US" sz="2200"/>
          </a:p>
          <a:p>
            <a:pPr marL="0" indent="0" algn="just">
              <a:buNone/>
            </a:pPr>
            <a:r>
              <a:rPr lang="en-US" sz="2200"/>
              <a:t> </a:t>
            </a:r>
            <a:r>
              <a:rPr lang="" altLang="en-US" sz="2200"/>
              <a:t>				</a:t>
            </a:r>
            <a:r>
              <a:rPr lang="en-US" sz="2200"/>
              <a:t>fn(arg); </a:t>
            </a:r>
            <a:endParaRPr lang="en-US" sz="2200"/>
          </a:p>
          <a:p>
            <a:pPr marL="0" indent="0" algn="just">
              <a:buNone/>
            </a:pPr>
            <a:r>
              <a:rPr lang="en-US" sz="2200"/>
              <a:t> </a:t>
            </a:r>
            <a:r>
              <a:rPr lang="" altLang="en-US" sz="2200"/>
              <a:t>				</a:t>
            </a:r>
            <a:r>
              <a:rPr lang="en-US" sz="2200"/>
              <a:t>exit( ); </a:t>
            </a:r>
            <a:endParaRPr lang="en-US" sz="2200"/>
          </a:p>
          <a:p>
            <a:pPr marL="0" indent="0" algn="just">
              <a:buNone/>
            </a:pPr>
            <a:r>
              <a:rPr lang="en-US" sz="2200"/>
              <a:t> </a:t>
            </a:r>
            <a:r>
              <a:rPr lang="" altLang="en-US" sz="2200"/>
              <a:t>				</a:t>
            </a:r>
            <a:r>
              <a:rPr lang="en-US" sz="2200"/>
              <a:t>} </a:t>
            </a:r>
            <a:endParaRPr lang="en-US" sz="2200"/>
          </a:p>
          <a:p>
            <a:pPr marL="0" indent="0" algn="just">
              <a:buNone/>
            </a:pPr>
            <a:r>
              <a:rPr lang="" altLang="en-US" sz="2200"/>
              <a:t>		</a:t>
            </a:r>
            <a:r>
              <a:rPr lang="en-US" sz="2200"/>
              <a:t>} </a:t>
            </a:r>
            <a:endParaRPr lang="en-US" sz="2200"/>
          </a:p>
          <a:p>
            <a:pPr algn="just"/>
            <a:endParaRPr lang="en-US" sz="2200"/>
          </a:p>
          <a:p>
            <a:pPr algn="just"/>
            <a:endParaRPr lang="en-US" sz="2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7465"/>
            <a:ext cx="10515600" cy="585470"/>
          </a:xfrm>
        </p:spPr>
        <p:txBody>
          <a:bodyPr/>
          <a:p>
            <a:r>
              <a:rPr lang="" altLang="en-US" sz="3200"/>
              <a:t>Process 0</a:t>
            </a:r>
            <a:endParaRPr lang="" altLang="en-US" sz="3200"/>
          </a:p>
        </p:txBody>
      </p:sp>
      <p:sp>
        <p:nvSpPr>
          <p:cNvPr id="3" name="Content Placeholder 2"/>
          <p:cNvSpPr>
            <a:spLocks noGrp="1"/>
          </p:cNvSpPr>
          <p:nvPr>
            <p:ph idx="1"/>
          </p:nvPr>
        </p:nvSpPr>
        <p:spPr>
          <a:xfrm>
            <a:off x="647700" y="548005"/>
            <a:ext cx="10515600" cy="6089650"/>
          </a:xfrm>
        </p:spPr>
        <p:txBody>
          <a:bodyPr>
            <a:normAutofit lnSpcReduction="10000"/>
          </a:bodyPr>
          <a:p>
            <a:pPr algn="just"/>
            <a:r>
              <a:rPr lang="en-US" sz="2100"/>
              <a:t>The ancestor of all processes, called process 0 </a:t>
            </a:r>
            <a:r>
              <a:rPr lang="" altLang="en-US" sz="2100"/>
              <a:t>or the swapper process, is a kernel thread created from scratch during the initialization phase of Linux by the </a:t>
            </a:r>
            <a:r>
              <a:rPr lang="" altLang="en-US" sz="2100" b="1"/>
              <a:t>start_kernel()</a:t>
            </a:r>
            <a:r>
              <a:rPr lang="" altLang="en-US" sz="2100"/>
              <a:t> function.</a:t>
            </a:r>
            <a:endParaRPr lang="" altLang="en-US" sz="2100"/>
          </a:p>
          <a:p>
            <a:pPr algn="just"/>
            <a:r>
              <a:rPr lang="" altLang="en-US" sz="2100"/>
              <a:t>These Process 0 makes use of following data structures.</a:t>
            </a:r>
            <a:endParaRPr lang="" altLang="en-US" sz="2100"/>
          </a:p>
          <a:p>
            <a:pPr lvl="1" algn="just"/>
            <a:r>
              <a:rPr lang="" altLang="en-US" sz="2100"/>
              <a:t>A process descriptor and a Kernel Mode stack stored in the init_task_union variable. The init_task and init_stack macros yield the addresses of the process descriptor and the stack, respectively. </a:t>
            </a:r>
            <a:endParaRPr lang="" altLang="en-US" sz="2100"/>
          </a:p>
          <a:p>
            <a:pPr lvl="1" algn="just"/>
            <a:r>
              <a:rPr lang="" altLang="en-US" sz="2100"/>
              <a:t>The following tables, which the process descriptor points to: </a:t>
            </a:r>
            <a:endParaRPr lang="" altLang="en-US" sz="2100"/>
          </a:p>
          <a:p>
            <a:pPr lvl="2" algn="just"/>
            <a:r>
              <a:rPr lang="" altLang="en-US" sz="2100"/>
              <a:t>init_mm</a:t>
            </a:r>
            <a:endParaRPr lang="" altLang="en-US" sz="2100"/>
          </a:p>
          <a:p>
            <a:pPr lvl="2" algn="just"/>
            <a:r>
              <a:rPr lang="" altLang="en-US" sz="2100"/>
              <a:t>init_mmap</a:t>
            </a:r>
            <a:endParaRPr lang="" altLang="en-US" sz="2100"/>
          </a:p>
          <a:p>
            <a:pPr lvl="2" algn="just"/>
            <a:r>
              <a:rPr lang="" altLang="en-US" sz="2100"/>
              <a:t>init_fs</a:t>
            </a:r>
            <a:endParaRPr lang="" altLang="en-US" sz="2100"/>
          </a:p>
          <a:p>
            <a:pPr lvl="2" algn="just"/>
            <a:r>
              <a:rPr lang="" altLang="en-US" sz="2100"/>
              <a:t>init_files</a:t>
            </a:r>
            <a:endParaRPr lang="" altLang="en-US" sz="2100"/>
          </a:p>
          <a:p>
            <a:pPr lvl="2" algn="just"/>
            <a:r>
              <a:rPr lang="" altLang="en-US" sz="2100"/>
              <a:t>init_signals</a:t>
            </a:r>
            <a:endParaRPr lang="" altLang="en-US" sz="2100"/>
          </a:p>
          <a:p>
            <a:pPr lvl="1" algn="just"/>
            <a:r>
              <a:rPr lang="" altLang="en-US" sz="2100"/>
              <a:t>The tables are initialized, respectively, by the following macros: </a:t>
            </a:r>
            <a:endParaRPr lang="" altLang="en-US" sz="2100"/>
          </a:p>
          <a:p>
            <a:pPr lvl="2" algn="just"/>
            <a:r>
              <a:rPr lang="" altLang="en-US" sz="2100"/>
              <a:t>INIT_MM</a:t>
            </a:r>
            <a:endParaRPr lang="" altLang="en-US" sz="2100"/>
          </a:p>
          <a:p>
            <a:pPr lvl="2" algn="just"/>
            <a:r>
              <a:rPr lang="" altLang="en-US" sz="2100"/>
              <a:t>INIT_MMAP</a:t>
            </a:r>
            <a:endParaRPr lang="" altLang="en-US" sz="2100"/>
          </a:p>
          <a:p>
            <a:pPr lvl="2" algn="just"/>
            <a:r>
              <a:rPr lang="" altLang="en-US" sz="2100"/>
              <a:t>INIT_FS</a:t>
            </a:r>
            <a:endParaRPr lang="" altLang="en-US" sz="2100"/>
          </a:p>
          <a:p>
            <a:pPr lvl="2" algn="just"/>
            <a:r>
              <a:rPr lang="" altLang="en-US" sz="2100"/>
              <a:t>INIT_FILES</a:t>
            </a:r>
            <a:endParaRPr lang="" altLang="en-US" sz="2100"/>
          </a:p>
          <a:p>
            <a:pPr lvl="2" algn="just"/>
            <a:r>
              <a:rPr lang="" altLang="en-US" sz="2100"/>
              <a:t>INIT_SIGNALS</a:t>
            </a:r>
            <a:endParaRPr lang="" altLang="en-US" sz="2100"/>
          </a:p>
          <a:p>
            <a:pPr algn="just"/>
            <a:endParaRPr lang="" altLang="en-US" sz="21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295910"/>
            <a:ext cx="10515600" cy="6424295"/>
          </a:xfrm>
        </p:spPr>
        <p:txBody>
          <a:bodyPr>
            <a:normAutofit/>
          </a:bodyPr>
          <a:p>
            <a:pPr algn="just"/>
            <a:r>
              <a:rPr lang="en-US"/>
              <a:t>A TSS segment, initialized by the INIT_TSS macro. </a:t>
            </a:r>
            <a:endParaRPr lang="en-US"/>
          </a:p>
          <a:p>
            <a:pPr algn="just"/>
            <a:r>
              <a:rPr lang="en-US"/>
              <a:t>Two Segment Descriptors, namely a TSSD and an LDTD, which are stored in the GDT. </a:t>
            </a:r>
            <a:endParaRPr lang="en-US"/>
          </a:p>
          <a:p>
            <a:pPr algn="just"/>
            <a:r>
              <a:rPr lang="en-US"/>
              <a:t>A Page Global Directory stored in swapper_pg_dir, which may be considered as the kernel Page Global Directory since it is used by all kernel threads. </a:t>
            </a:r>
            <a:endParaRPr lang="en-US"/>
          </a:p>
          <a:p>
            <a:pPr algn="just"/>
            <a:r>
              <a:rPr lang="en-US"/>
              <a:t>The </a:t>
            </a:r>
            <a:r>
              <a:rPr lang="en-US" b="1"/>
              <a:t>start_kernel( )</a:t>
            </a:r>
            <a:r>
              <a:rPr lang="en-US"/>
              <a:t> function initializes all the data structures needed by the kernel, enables interrupts, and creates another kernel thread, named process 1, more commonly referred to as the init process : </a:t>
            </a:r>
            <a:endParaRPr lang="en-US"/>
          </a:p>
          <a:p>
            <a:pPr marL="0" indent="0" algn="just">
              <a:buNone/>
            </a:pPr>
            <a:r>
              <a:rPr lang="en-US"/>
              <a:t> </a:t>
            </a:r>
            <a:r>
              <a:rPr lang="en-US" b="1"/>
              <a:t>kernel_thread(init, NULL, CLONE_FS | CLONE_FILES | CLONE_SIGHAND); </a:t>
            </a:r>
            <a:endParaRPr lang="en-US"/>
          </a:p>
          <a:p>
            <a:pPr algn="just"/>
            <a:r>
              <a:rPr lang="en-US"/>
              <a:t>The newly created kernel thread has PID 1 and shares with process all per-process kernel data structures. Moreover, when selected from the scheduler, the init process starts executing the </a:t>
            </a:r>
            <a:r>
              <a:rPr lang="en-US" b="1"/>
              <a:t>init( )</a:t>
            </a:r>
            <a:r>
              <a:rPr lang="en-US"/>
              <a:t> function. </a:t>
            </a:r>
            <a:endParaRPr lang="en-US"/>
          </a:p>
          <a:p>
            <a:pPr algn="just"/>
            <a:r>
              <a:rPr lang="en-US"/>
              <a:t>After having created the init process, process executes the </a:t>
            </a:r>
            <a:r>
              <a:rPr lang="en-US" b="1"/>
              <a:t>cpu_idle( ) </a:t>
            </a:r>
            <a:r>
              <a:rPr lang="en-US"/>
              <a:t>function, which essentially consists of repeatedly executing the hlt Assembly language instruction with the interrupts enabled</a:t>
            </a:r>
            <a:r>
              <a:rPr lang="" altLang="en-US"/>
              <a:t>. </a:t>
            </a:r>
            <a:endParaRPr lang="" altLang="en-US"/>
          </a:p>
          <a:p>
            <a:pPr algn="just"/>
            <a:r>
              <a:rPr lang="en-US"/>
              <a:t>Process is selected by the scheduler only when there are no other processes in the TASK_RUNNING state. </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20955"/>
            <a:ext cx="10515600" cy="602615"/>
          </a:xfrm>
        </p:spPr>
        <p:txBody>
          <a:bodyPr/>
          <a:p>
            <a:r>
              <a:rPr lang="" altLang="en-US" sz="3200"/>
              <a:t>Process 1</a:t>
            </a:r>
            <a:endParaRPr lang="" altLang="en-US" sz="3200"/>
          </a:p>
        </p:txBody>
      </p:sp>
      <p:sp>
        <p:nvSpPr>
          <p:cNvPr id="3" name="Content Placeholder 2"/>
          <p:cNvSpPr>
            <a:spLocks noGrp="1"/>
          </p:cNvSpPr>
          <p:nvPr>
            <p:ph idx="1"/>
          </p:nvPr>
        </p:nvSpPr>
        <p:spPr>
          <a:xfrm>
            <a:off x="647700" y="581660"/>
            <a:ext cx="10515600" cy="6155055"/>
          </a:xfrm>
        </p:spPr>
        <p:txBody>
          <a:bodyPr>
            <a:normAutofit/>
          </a:bodyPr>
          <a:p>
            <a:pPr algn="just"/>
            <a:r>
              <a:rPr lang="en-US" sz="1800"/>
              <a:t>The kernel thread created by process executes the </a:t>
            </a:r>
            <a:r>
              <a:rPr lang="en-US" sz="1800" b="1"/>
              <a:t>init( )</a:t>
            </a:r>
            <a:r>
              <a:rPr lang="en-US" sz="1800"/>
              <a:t> function, which in turn invokes the </a:t>
            </a:r>
            <a:r>
              <a:rPr lang="en-US" sz="1800" b="1"/>
              <a:t>kernel_thread( )</a:t>
            </a:r>
            <a:r>
              <a:rPr lang="en-US" sz="1800"/>
              <a:t> function four times to initiate four kernel threads needed for routine kernel tasks: </a:t>
            </a:r>
            <a:endParaRPr lang="en-US" sz="1800"/>
          </a:p>
          <a:p>
            <a:pPr marL="0" indent="0" algn="just">
              <a:buNone/>
            </a:pPr>
            <a:r>
              <a:rPr lang="en-US" sz="1800"/>
              <a:t>    kernel_thread(bdflush, NULL, CLONE_FS | CLONE_FILES | CLONE_SIGHAND); </a:t>
            </a:r>
            <a:endParaRPr lang="en-US" sz="1800"/>
          </a:p>
          <a:p>
            <a:pPr marL="0" indent="0" algn="just">
              <a:buNone/>
            </a:pPr>
            <a:r>
              <a:rPr lang="en-US" sz="1800"/>
              <a:t>    kernel_thread(kupdate, NULL, CLONE_FS | CLONE_FILES | CLONE_SIGHAND); </a:t>
            </a:r>
            <a:endParaRPr lang="en-US" sz="1800"/>
          </a:p>
          <a:p>
            <a:pPr marL="0" indent="0" algn="just">
              <a:buNone/>
            </a:pPr>
            <a:r>
              <a:rPr lang="en-US" sz="1800"/>
              <a:t>    kernel_thread(kpiod, NULL,  CLONE_FS | CLONE_FILES | CLONE_SIGHAND); </a:t>
            </a:r>
            <a:endParaRPr lang="en-US" sz="1800"/>
          </a:p>
          <a:p>
            <a:pPr marL="0" indent="0" algn="just">
              <a:buNone/>
            </a:pPr>
            <a:r>
              <a:rPr lang="en-US" sz="1800"/>
              <a:t>    kernel_thread(kswapd, NULL, CLONE_FS | CLONE_FILES | CLONE_SIGHAND); </a:t>
            </a:r>
            <a:endParaRPr lang="en-US" sz="1800"/>
          </a:p>
          <a:p>
            <a:pPr algn="just"/>
            <a:r>
              <a:rPr lang="en-US" sz="1800"/>
              <a:t>As a result, four additional kernel threads are created to handle the memory cache and the swapping activity: </a:t>
            </a:r>
            <a:endParaRPr lang="en-US" sz="1800"/>
          </a:p>
          <a:p>
            <a:pPr lvl="1" algn="just"/>
            <a:r>
              <a:rPr lang="en-US" sz="1800"/>
              <a:t>kflushd (also bdflush) </a:t>
            </a:r>
            <a:r>
              <a:rPr lang="" altLang="en-US" sz="1800"/>
              <a:t>- </a:t>
            </a:r>
            <a:r>
              <a:rPr lang="en-US" sz="1800"/>
              <a:t>Flushes "dirty" buffers to disk to reclaim memory </a:t>
            </a:r>
            <a:endParaRPr lang="en-US" sz="1800"/>
          </a:p>
          <a:p>
            <a:pPr lvl="1" algn="just"/>
            <a:r>
              <a:rPr lang="en-US" sz="1800"/>
              <a:t>kupdate </a:t>
            </a:r>
            <a:r>
              <a:rPr lang="" altLang="en-US" sz="1800"/>
              <a:t>- </a:t>
            </a:r>
            <a:r>
              <a:rPr lang="en-US" sz="1800"/>
              <a:t>Flushes old "dirty" buffers to disk to reduce risks of filesystem inconsistencies</a:t>
            </a:r>
            <a:r>
              <a:rPr lang="" altLang="en-US" sz="1800"/>
              <a:t>.</a:t>
            </a:r>
            <a:endParaRPr lang="" altLang="en-US" sz="1800"/>
          </a:p>
          <a:p>
            <a:pPr lvl="1" algn="just"/>
            <a:r>
              <a:rPr lang="en-US" sz="1800"/>
              <a:t>kpiod </a:t>
            </a:r>
            <a:r>
              <a:rPr lang="" altLang="en-US" sz="1800"/>
              <a:t>- Swaps out pages belonging to shared memory mappings.</a:t>
            </a:r>
            <a:endParaRPr lang="" altLang="en-US" sz="1800"/>
          </a:p>
          <a:p>
            <a:pPr lvl="1" algn="just"/>
            <a:r>
              <a:rPr lang="" altLang="en-US" sz="1800"/>
              <a:t>kswapd - Performs memory reclaiming</a:t>
            </a:r>
            <a:endParaRPr lang="" altLang="en-US" sz="1800"/>
          </a:p>
          <a:p>
            <a:pPr lvl="0" algn="just"/>
            <a:r>
              <a:rPr lang="" altLang="en-US" sz="1800"/>
              <a:t>Then init( ) invokes the execve( ) system call to load the executable program init. </a:t>
            </a:r>
            <a:endParaRPr lang="" altLang="en-US" sz="1800"/>
          </a:p>
          <a:p>
            <a:pPr lvl="0" algn="just"/>
            <a:r>
              <a:rPr lang="" altLang="en-US" sz="1800"/>
              <a:t>As a result, the init kernel thread becomes a regular process having its own per-process kernel data structure. </a:t>
            </a:r>
            <a:endParaRPr lang="" altLang="en-US" sz="1800"/>
          </a:p>
          <a:p>
            <a:pPr lvl="0" algn="just"/>
            <a:r>
              <a:rPr lang="" altLang="en-US" sz="1800"/>
              <a:t>The init process never terminates, since it creates and monitors the activity of all the processes that implement the outer layers of the operating system. </a:t>
            </a:r>
            <a:endParaRPr lang=""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Content Placeholder 4"/>
          <p:cNvPicPr>
            <a:picLocks noChangeAspect="1"/>
          </p:cNvPicPr>
          <p:nvPr>
            <p:ph idx="1"/>
          </p:nvPr>
        </p:nvPicPr>
        <p:blipFill>
          <a:blip r:embed="rId1"/>
          <a:srcRect l="24058" t="13248" r="29290" b="21638"/>
          <a:stretch>
            <a:fillRect/>
          </a:stretch>
        </p:blipFill>
        <p:spPr>
          <a:xfrm>
            <a:off x="340360" y="213360"/>
            <a:ext cx="11325860" cy="636841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7465"/>
            <a:ext cx="10515600" cy="782320"/>
          </a:xfrm>
        </p:spPr>
        <p:txBody>
          <a:bodyPr/>
          <a:p>
            <a:r>
              <a:rPr lang="" altLang="en-US" sz="3200"/>
              <a:t>Destroying Processes</a:t>
            </a:r>
            <a:endParaRPr lang="" altLang="en-US" sz="3200"/>
          </a:p>
        </p:txBody>
      </p:sp>
      <p:sp>
        <p:nvSpPr>
          <p:cNvPr id="3" name="Content Placeholder 2"/>
          <p:cNvSpPr>
            <a:spLocks noGrp="1"/>
          </p:cNvSpPr>
          <p:nvPr>
            <p:ph idx="1"/>
          </p:nvPr>
        </p:nvSpPr>
        <p:spPr>
          <a:xfrm>
            <a:off x="647700" y="744855"/>
            <a:ext cx="10515600" cy="5432425"/>
          </a:xfrm>
        </p:spPr>
        <p:txBody>
          <a:bodyPr/>
          <a:p>
            <a:pPr algn="just"/>
            <a:r>
              <a:rPr lang="en-US" sz="2400"/>
              <a:t>The usual way for a process to terminate is to invoke the exit( ) system call. </a:t>
            </a:r>
            <a:endParaRPr lang="en-US" sz="2400"/>
          </a:p>
          <a:p>
            <a:pPr algn="just"/>
            <a:r>
              <a:rPr lang="en-US" sz="2400"/>
              <a:t>This system call may be inserted by the programmer explicitly. </a:t>
            </a:r>
            <a:endParaRPr lang="en-US" sz="2400"/>
          </a:p>
          <a:p>
            <a:pPr algn="just"/>
            <a:r>
              <a:rPr lang="en-US" sz="2400"/>
              <a:t>Additionally, the exit( ) system call is always executed when the control flow reaches the last statement of the main procedur</a:t>
            </a:r>
            <a:r>
              <a:rPr lang="" altLang="en-US" sz="2400"/>
              <a:t>e.</a:t>
            </a:r>
            <a:endParaRPr lang="" altLang="en-US" sz="2400"/>
          </a:p>
          <a:p>
            <a:pPr algn="just"/>
            <a:r>
              <a:rPr lang="" altLang="en-US" sz="2400"/>
              <a:t>Alternatively, the kernel may force a process to die. </a:t>
            </a:r>
            <a:endParaRPr lang="" altLang="en-US" sz="2400"/>
          </a:p>
          <a:p>
            <a:pPr algn="just"/>
            <a:r>
              <a:rPr lang="" altLang="en-US" sz="2400"/>
              <a:t>This typically occurs when the process has received a signal that it cannot handle or ignore or when an unrecoverable CPU exception has been raised in Kernel Mode while the kernel was running on behalf of the process.</a:t>
            </a:r>
            <a:endParaRPr lang="" altLang="en-US" sz="2400"/>
          </a:p>
          <a:p>
            <a:pPr algn="just"/>
            <a:endParaRPr lang="" altLang="en-US"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11430"/>
            <a:ext cx="10515600" cy="618490"/>
          </a:xfrm>
        </p:spPr>
        <p:txBody>
          <a:bodyPr/>
          <a:p>
            <a:r>
              <a:rPr lang="" altLang="en-US" sz="3200"/>
              <a:t>Process Termination</a:t>
            </a:r>
            <a:endParaRPr lang="" altLang="en-US" sz="3200"/>
          </a:p>
        </p:txBody>
      </p:sp>
      <p:sp>
        <p:nvSpPr>
          <p:cNvPr id="3" name="Content Placeholder 2"/>
          <p:cNvSpPr>
            <a:spLocks noGrp="1"/>
          </p:cNvSpPr>
          <p:nvPr>
            <p:ph idx="1"/>
          </p:nvPr>
        </p:nvSpPr>
        <p:spPr>
          <a:xfrm>
            <a:off x="647700" y="629285"/>
            <a:ext cx="10515600" cy="6090285"/>
          </a:xfrm>
        </p:spPr>
        <p:txBody>
          <a:bodyPr>
            <a:noAutofit/>
          </a:bodyPr>
          <a:p>
            <a:pPr algn="just"/>
            <a:r>
              <a:rPr lang="en-US" sz="2100"/>
              <a:t>All process terminations are handled by the do_exit( ) function, which removes most references to the terminating process from kernel data structures. The do_exit( ) function executes the following actions: </a:t>
            </a:r>
            <a:endParaRPr lang="en-US" sz="2100"/>
          </a:p>
          <a:p>
            <a:pPr marL="0" indent="0" algn="just">
              <a:buNone/>
            </a:pPr>
            <a:r>
              <a:rPr lang="" altLang="en-US" sz="2100"/>
              <a:t>	</a:t>
            </a:r>
            <a:r>
              <a:rPr lang="en-US" sz="2100"/>
              <a:t>1. Sets the PF_EXITING flag in the flag field of the process descriptor to denote that the process is being eliminated. </a:t>
            </a:r>
            <a:endParaRPr lang="en-US" sz="2100"/>
          </a:p>
          <a:p>
            <a:pPr marL="0" indent="0" algn="just">
              <a:buNone/>
            </a:pPr>
            <a:r>
              <a:rPr lang="" altLang="en-US" sz="2100"/>
              <a:t>	</a:t>
            </a:r>
            <a:r>
              <a:rPr lang="en-US" sz="2100"/>
              <a:t>2. Removes, if necessary, the process descriptor from an IPC semaphore queue via the </a:t>
            </a:r>
            <a:r>
              <a:rPr lang="" altLang="en-US" sz="2100" b="1"/>
              <a:t>s</a:t>
            </a:r>
            <a:r>
              <a:rPr lang="en-US" sz="2100" b="1"/>
              <a:t>em_exit( )</a:t>
            </a:r>
            <a:r>
              <a:rPr lang="en-US" sz="2100"/>
              <a:t> function or from a dynamic timer queue via the </a:t>
            </a:r>
            <a:r>
              <a:rPr lang="en-US" sz="2100" b="1"/>
              <a:t>del_timer( )</a:t>
            </a:r>
            <a:r>
              <a:rPr lang="en-US" sz="2100"/>
              <a:t> function </a:t>
            </a:r>
            <a:endParaRPr lang="en-US" sz="2100"/>
          </a:p>
          <a:p>
            <a:pPr marL="0" indent="0" algn="just">
              <a:buNone/>
            </a:pPr>
            <a:r>
              <a:rPr lang="" altLang="en-US" sz="2100"/>
              <a:t>	</a:t>
            </a:r>
            <a:r>
              <a:rPr lang="en-US" sz="2100"/>
              <a:t>3. Examines the process's data structures related to paging, filesystem, open file descriptors, and signal handling, respectively, with the </a:t>
            </a:r>
            <a:r>
              <a:rPr lang="en-US" sz="2100" b="1"/>
              <a:t>__exit_mm( ), __exit_files( ), __exit_fs( ), and _ _exit_sighand( )</a:t>
            </a:r>
            <a:r>
              <a:rPr lang="en-US" sz="2100"/>
              <a:t> functions. These functions also remove any of these data structures if no other process is sharing it.</a:t>
            </a:r>
            <a:endParaRPr lang="en-US" sz="2100"/>
          </a:p>
          <a:p>
            <a:pPr marL="0" indent="0" algn="just">
              <a:buNone/>
            </a:pPr>
            <a:r>
              <a:rPr lang="" altLang="en-US" sz="2100"/>
              <a:t>	</a:t>
            </a:r>
            <a:r>
              <a:rPr lang="en-US" sz="2100"/>
              <a:t>4. Sets the state field of the process descriptor to TASK_ZOMBIE. We shall see what happens to zombie processes in the following section. </a:t>
            </a:r>
            <a:endParaRPr lang="en-US" sz="2100"/>
          </a:p>
          <a:p>
            <a:pPr marL="0" indent="0" algn="just">
              <a:buNone/>
            </a:pPr>
            <a:r>
              <a:rPr lang="" altLang="en-US" sz="2100"/>
              <a:t>	</a:t>
            </a:r>
            <a:r>
              <a:rPr lang="en-US" sz="2100"/>
              <a:t>5. Sets the exit_code field of the process descriptor to the process termination code. This value is either the </a:t>
            </a:r>
            <a:r>
              <a:rPr lang="en-US" sz="2100" b="1"/>
              <a:t>exit( )</a:t>
            </a:r>
            <a:r>
              <a:rPr lang="en-US" sz="2100"/>
              <a:t> system call parameter or an error code supplied by the kernel</a:t>
            </a:r>
            <a:r>
              <a:rPr lang="" altLang="en-US" sz="2100"/>
              <a:t>.</a:t>
            </a:r>
            <a:endParaRPr lang="" altLang="en-US" sz="21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77190"/>
            <a:ext cx="10515600" cy="5800090"/>
          </a:xfrm>
        </p:spPr>
        <p:txBody>
          <a:bodyPr/>
          <a:p>
            <a:pPr marL="0" indent="0" algn="just">
              <a:buNone/>
            </a:pPr>
            <a:r>
              <a:rPr lang="" altLang="en-US"/>
              <a:t>	6. </a:t>
            </a:r>
            <a:r>
              <a:rPr lang="en-US"/>
              <a:t>Invokes the </a:t>
            </a:r>
            <a:r>
              <a:rPr lang="en-US" b="1"/>
              <a:t>exit_notify( )</a:t>
            </a:r>
            <a:r>
              <a:rPr lang="en-US"/>
              <a:t> function to update the parenthood relationships of both the parent process and the children processes. All children processes created by the terminating process become children of the init process. </a:t>
            </a:r>
            <a:endParaRPr lang="en-US"/>
          </a:p>
          <a:p>
            <a:pPr marL="0" indent="0" algn="just">
              <a:buNone/>
            </a:pPr>
            <a:r>
              <a:rPr lang="" altLang="en-US"/>
              <a:t>	</a:t>
            </a:r>
            <a:r>
              <a:rPr lang="en-US"/>
              <a:t>7. Invokes the </a:t>
            </a:r>
            <a:r>
              <a:rPr lang="en-US" b="1"/>
              <a:t>schedule( )</a:t>
            </a:r>
            <a:r>
              <a:rPr lang="en-US"/>
              <a:t> function to select a new process to run.Since a process in a TASK_ZOMBIE state is ignored by the scheduler, the process will stop executing right after the switch_to macro in </a:t>
            </a:r>
            <a:r>
              <a:rPr lang="en-US" b="1"/>
              <a:t>schedule( )</a:t>
            </a:r>
            <a:r>
              <a:rPr lang="en-US"/>
              <a:t> is invoked. </a:t>
            </a:r>
            <a:endParaRPr lang="en-US"/>
          </a:p>
          <a:p>
            <a:pPr marL="0" indent="0" algn="just">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3"/>
          <p:cNvPicPr>
            <a:picLocks noChangeAspect="1"/>
          </p:cNvPicPr>
          <p:nvPr>
            <p:ph idx="1"/>
          </p:nvPr>
        </p:nvPicPr>
        <p:blipFill>
          <a:blip r:embed="rId1"/>
          <a:srcRect l="19650" t="16090" r="25115" b="19066"/>
          <a:stretch>
            <a:fillRect/>
          </a:stretch>
        </p:blipFill>
        <p:spPr>
          <a:xfrm>
            <a:off x="356870" y="377825"/>
            <a:ext cx="11440795" cy="64325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37465"/>
            <a:ext cx="10515600" cy="701040"/>
          </a:xfrm>
        </p:spPr>
        <p:txBody>
          <a:bodyPr/>
          <a:p>
            <a:r>
              <a:rPr lang="en-US" altLang="en-US" sz="3200"/>
              <a:t>Process State</a:t>
            </a:r>
            <a:endParaRPr lang="en-US" altLang="en-US" sz="3200"/>
          </a:p>
        </p:txBody>
      </p:sp>
      <p:sp>
        <p:nvSpPr>
          <p:cNvPr id="3" name="Content Placeholder 2"/>
          <p:cNvSpPr>
            <a:spLocks noGrp="1"/>
          </p:cNvSpPr>
          <p:nvPr>
            <p:ph idx="1"/>
          </p:nvPr>
        </p:nvSpPr>
        <p:spPr>
          <a:xfrm>
            <a:off x="647700" y="663575"/>
            <a:ext cx="10515600" cy="6072505"/>
          </a:xfrm>
        </p:spPr>
        <p:txBody>
          <a:bodyPr>
            <a:noAutofit/>
          </a:bodyPr>
          <a:p>
            <a:pPr algn="just"/>
            <a:r>
              <a:rPr lang="en-US" altLang="en-US" sz="2100"/>
              <a:t>As the name implies, the state field of the process descriptor describes what is currently happening to the process. </a:t>
            </a:r>
            <a:endParaRPr lang="en-US" altLang="en-US" sz="2100"/>
          </a:p>
          <a:p>
            <a:pPr algn="just"/>
            <a:r>
              <a:rPr lang="en-US" altLang="en-US" sz="2100"/>
              <a:t>It consists of an array of flags, each of which describes a possible process state. </a:t>
            </a:r>
            <a:endParaRPr lang="en-US" altLang="en-US" sz="2100"/>
          </a:p>
          <a:p>
            <a:pPr algn="just"/>
            <a:r>
              <a:rPr lang="en-US" altLang="en-US" sz="2100"/>
              <a:t>These states are mutually exclusive, and hence exactly one flag of state is set; the remaining flags are cleared.</a:t>
            </a:r>
            <a:endParaRPr lang="en-US" altLang="en-US" sz="2100"/>
          </a:p>
          <a:p>
            <a:pPr algn="just"/>
            <a:r>
              <a:rPr lang="en-US" altLang="en-US" sz="2100"/>
              <a:t> The following are the possible process states: </a:t>
            </a:r>
            <a:endParaRPr lang="en-US" altLang="en-US" sz="2100"/>
          </a:p>
          <a:p>
            <a:pPr algn="just"/>
            <a:r>
              <a:rPr lang="en-US" altLang="en-US" sz="2100"/>
              <a:t>TASK_RUNNING</a:t>
            </a:r>
            <a:endParaRPr lang="en-US" altLang="en-US" sz="2100"/>
          </a:p>
          <a:p>
            <a:pPr lvl="1" algn="just"/>
            <a:r>
              <a:rPr lang="en-US" altLang="en-US" sz="2100"/>
              <a:t>The process is either executing on the CPU or waiting to be executed. </a:t>
            </a:r>
            <a:endParaRPr lang="en-US" altLang="en-US" sz="2100"/>
          </a:p>
          <a:p>
            <a:pPr algn="just"/>
            <a:r>
              <a:rPr lang="en-US" altLang="en-US" sz="2100"/>
              <a:t>TASK_INTERRUPTIBLE</a:t>
            </a:r>
            <a:endParaRPr lang="en-US" altLang="en-US" sz="2100"/>
          </a:p>
          <a:p>
            <a:pPr lvl="1" algn="just"/>
            <a:r>
              <a:rPr lang="en-US" altLang="en-US" sz="2100"/>
              <a:t>The process is suspended (sleeping) until some condition becomes true. Raising a hardware interrupt, releasing a system resource the process is waiting for, or delivering a signal are examples of conditions that might wake up the process, that is, put its state back to TASK_RUNNING. </a:t>
            </a:r>
            <a:endParaRPr lang="en-US" altLang="en-US" sz="2100"/>
          </a:p>
          <a:p>
            <a:pPr lvl="0" algn="just"/>
            <a:r>
              <a:rPr lang="en-US" altLang="en-US" sz="2100"/>
              <a:t>TASK_UNINTERRUPTIBLE</a:t>
            </a:r>
            <a:endParaRPr lang="en-US" altLang="en-US" sz="2100"/>
          </a:p>
          <a:p>
            <a:pPr lvl="1" algn="just"/>
            <a:r>
              <a:rPr lang="en-US" altLang="en-US" sz="2100"/>
              <a:t>Like the previous state, except that delivering a signal to the sleeping process leaves its state unchanged. This process state is seldom used; </a:t>
            </a:r>
            <a:endParaRPr lang="en-US" altLang="en-US" sz="2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47700" y="329565"/>
            <a:ext cx="10515600" cy="5847715"/>
          </a:xfrm>
        </p:spPr>
        <p:txBody>
          <a:bodyPr>
            <a:normAutofit/>
          </a:bodyPr>
          <a:p>
            <a:pPr algn="just"/>
            <a:r>
              <a:rPr lang="en-US"/>
              <a:t>TASK_STOPPED</a:t>
            </a:r>
            <a:endParaRPr lang="en-US"/>
          </a:p>
          <a:p>
            <a:pPr lvl="1" algn="just"/>
            <a:r>
              <a:rPr lang="en-US"/>
              <a:t>Process execution has been stopped: the process enters this state after receiving </a:t>
            </a:r>
            <a:r>
              <a:rPr lang="en-US" altLang="en-US"/>
              <a:t>a </a:t>
            </a:r>
            <a:r>
              <a:rPr lang="en-US"/>
              <a:t>SIGSTOP, SIGTSTP, SIGTTIN, or SIGTTOU signal. When a process is being monitored by another  any signal may put the process in the TASK_STOPPED state. </a:t>
            </a:r>
            <a:endParaRPr lang="en-US"/>
          </a:p>
          <a:p>
            <a:pPr algn="just"/>
            <a:r>
              <a:rPr lang="en-US"/>
              <a:t>TASK_ZOMBIE</a:t>
            </a:r>
            <a:endParaRPr lang="en-US"/>
          </a:p>
          <a:p>
            <a:pPr lvl="1" algn="just"/>
            <a:r>
              <a:rPr lang="en-US"/>
              <a:t>Process execution is terminated, but the parent process has not yet issued a wait( )- like system call (wait( ), wait3( ), wait4( ), or waitpid( )) to return about the dead process. Before the wait( )-like call is issued, the kernel cannot discard the data contained in the dead process descriptor because the parent could need it.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47700" y="-4445"/>
            <a:ext cx="10515600" cy="668020"/>
          </a:xfrm>
        </p:spPr>
        <p:txBody>
          <a:bodyPr/>
          <a:p>
            <a:r>
              <a:rPr lang="en-US" altLang="en-US" sz="3200"/>
              <a:t>Identifying a Process</a:t>
            </a:r>
            <a:endParaRPr lang="en-US" altLang="en-US" sz="3200"/>
          </a:p>
        </p:txBody>
      </p:sp>
      <p:sp>
        <p:nvSpPr>
          <p:cNvPr id="3" name="Content Placeholder 2"/>
          <p:cNvSpPr>
            <a:spLocks noGrp="1"/>
          </p:cNvSpPr>
          <p:nvPr>
            <p:ph idx="1"/>
          </p:nvPr>
        </p:nvSpPr>
        <p:spPr>
          <a:xfrm>
            <a:off x="647700" y="662940"/>
            <a:ext cx="10515600" cy="5991225"/>
          </a:xfrm>
        </p:spPr>
        <p:txBody>
          <a:bodyPr>
            <a:normAutofit lnSpcReduction="10000"/>
          </a:bodyPr>
          <a:p>
            <a:pPr algn="just"/>
            <a:r>
              <a:rPr lang="en-US"/>
              <a:t> Linux processes can share a large portion of their kernel data structures—an measure known as lightweight processes—each process has its own process descriptor. </a:t>
            </a:r>
            <a:endParaRPr lang="en-US"/>
          </a:p>
          <a:p>
            <a:pPr algn="just"/>
            <a:r>
              <a:rPr lang="en-US"/>
              <a:t>Each execution context that can be independently scheduled must have its own process descriptor. </a:t>
            </a:r>
            <a:endParaRPr lang="en-US"/>
          </a:p>
          <a:p>
            <a:pPr algn="just"/>
            <a:r>
              <a:rPr lang="en-US"/>
              <a:t>Any Unix-like operating system, on the other hand, allows users to identify processes by means of a number called the Process ID (or PID). </a:t>
            </a:r>
            <a:endParaRPr lang="en-US"/>
          </a:p>
          <a:p>
            <a:pPr algn="just"/>
            <a:r>
              <a:rPr lang="en-US"/>
              <a:t>The PID is a 32-bit unsigned integer stored in the pid field of the process descriptor. PIDs are numbered sequentially: the PID of a newly created process is normally the PID of the previously created process incremented by one. </a:t>
            </a:r>
            <a:endParaRPr lang="en-US"/>
          </a:p>
          <a:p>
            <a:pPr algn="just"/>
            <a:r>
              <a:rPr lang="en-US"/>
              <a:t> </a:t>
            </a:r>
            <a:r>
              <a:rPr lang="en-US" altLang="en-US"/>
              <a:t>T</a:t>
            </a:r>
            <a:r>
              <a:rPr lang="en-US"/>
              <a:t>he maximum PID number allowed on Linux is 32767. When the kernel creates the 32768th process in the system, it must start recycling the lower unused PIDs</a:t>
            </a:r>
            <a:r>
              <a:rPr lang="en-US" altLang="en-US"/>
              <a:t>.</a:t>
            </a:r>
            <a:endParaRPr lang="en-US" altLang="en-US"/>
          </a:p>
          <a:p>
            <a:pPr algn="just"/>
            <a:r>
              <a:rPr lang="en-US" altLang="en-US" b="1"/>
              <a:t>The task array</a:t>
            </a:r>
            <a:r>
              <a:rPr lang="en-US" altLang="en-US"/>
              <a:t> - Processes are dynamic entities whose lifetimes in the system range from a few milliseconds to months. Thus, the kernel must be able to handle many processes at the same time.</a:t>
            </a:r>
            <a:endParaRPr lang="en-US" altLang="en-US"/>
          </a:p>
          <a:p>
            <a:pPr algn="just"/>
            <a:r>
              <a:rPr lang="en-US" altLang="en-US"/>
              <a:t> The kernel reserves a global static array of size NR_TASKS called task in its own address space. </a:t>
            </a:r>
            <a:endParaRPr lang="en-US" altLang="en-US"/>
          </a:p>
          <a:p>
            <a:pPr algn="just"/>
            <a:r>
              <a:rPr lang="en-US" altLang="en-US"/>
              <a:t>The elements in the array are process descriptor pointers; a null pointer indicates that a process descriptor hasn't been associated with the array entry. </a:t>
            </a:r>
            <a:endParaRPr lang="en-US"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35041</Words>
  <Application>WPS Presentation</Application>
  <PresentationFormat>宽屏</PresentationFormat>
  <Paragraphs>385</Paragraphs>
  <Slides>52</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52</vt:i4>
      </vt:variant>
    </vt:vector>
  </HeadingPairs>
  <TitlesOfParts>
    <vt:vector size="63" baseType="lpstr">
      <vt:lpstr>Arial</vt:lpstr>
      <vt:lpstr>SimSun</vt:lpstr>
      <vt:lpstr>Wingdings</vt:lpstr>
      <vt:lpstr>DejaVu Sans</vt:lpstr>
      <vt:lpstr>Arial Black</vt:lpstr>
      <vt:lpstr>SimSun</vt:lpstr>
      <vt:lpstr>Droid Sans Fallback</vt:lpstr>
      <vt:lpstr>微软雅黑</vt:lpstr>
      <vt:lpstr>Arial Unicode MS</vt:lpstr>
      <vt:lpstr>FontAwesome</vt:lpstr>
      <vt:lpstr>Office 主题​​</vt:lpstr>
      <vt:lpstr>Processes</vt:lpstr>
      <vt:lpstr>Introduction</vt:lpstr>
      <vt:lpstr>Process descriptor</vt:lpstr>
      <vt:lpstr>PowerPoint 演示文稿</vt:lpstr>
      <vt:lpstr>PowerPoint 演示文稿</vt:lpstr>
      <vt:lpstr>PowerPoint 演示文稿</vt:lpstr>
      <vt:lpstr>Process State</vt:lpstr>
      <vt:lpstr>PowerPoint 演示文稿</vt:lpstr>
      <vt:lpstr>Identifying a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Parenthood Relationship among processes</vt:lpstr>
      <vt:lpstr>PowerPoint 演示文稿</vt:lpstr>
      <vt:lpstr>Wait Queues</vt:lpstr>
      <vt:lpstr>PowerPoint 演示文稿</vt:lpstr>
      <vt:lpstr>PowerPoint 演示文稿</vt:lpstr>
      <vt:lpstr>PowerPoint 演示文稿</vt:lpstr>
      <vt:lpstr>PowerPoint 演示文稿</vt:lpstr>
      <vt:lpstr>PowerPoint 演示文稿</vt:lpstr>
      <vt:lpstr>PowerPoint 演示文稿</vt:lpstr>
      <vt:lpstr>Creating Processes</vt:lpstr>
      <vt:lpstr>PowerPoint 演示文稿</vt:lpstr>
      <vt:lpstr>The clone( ), fork( ), and vfork( ) System Calls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shyam</dc:creator>
  <cp:lastModifiedBy>shyam</cp:lastModifiedBy>
  <cp:revision>5</cp:revision>
  <dcterms:created xsi:type="dcterms:W3CDTF">2023-09-18T04:51:55Z</dcterms:created>
  <dcterms:modified xsi:type="dcterms:W3CDTF">2023-09-18T04:51:55Z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