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58" r:id="rId5"/>
    <p:sldId id="273" r:id="rId6"/>
    <p:sldId id="277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4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CFF9A-2C4E-4393-9734-C3CC31CD54F6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969D-5D9A-4F6D-B92D-5B6F49C3C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7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57969D-5D9A-4F6D-B92D-5B6F49C3CD1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6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21759" y="1073149"/>
            <a:ext cx="434848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299719"/>
            <a:ext cx="10006965" cy="1010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9304655" cy="195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OK9DiKUGYs" TargetMode="External"/><Relationship Id="rId2" Type="http://schemas.openxmlformats.org/officeDocument/2006/relationships/hyperlink" Target="https://www.youtube.com/watch?v=XzSlEA4ck2I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29000" y="2514600"/>
            <a:ext cx="434848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Naïve</a:t>
            </a:r>
            <a:r>
              <a:rPr sz="3950" spc="-95" dirty="0"/>
              <a:t> </a:t>
            </a:r>
            <a:r>
              <a:rPr sz="3950" dirty="0"/>
              <a:t>Bayes</a:t>
            </a:r>
            <a:r>
              <a:rPr sz="3950" spc="25" dirty="0"/>
              <a:t> </a:t>
            </a:r>
            <a:r>
              <a:rPr sz="3950" spc="-10" dirty="0"/>
              <a:t>classifier</a:t>
            </a:r>
            <a:endParaRPr sz="3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C98BC3-548E-9C3E-9E0F-D1CF1149744A}"/>
              </a:ext>
            </a:extLst>
          </p:cNvPr>
          <p:cNvSpPr txBox="1"/>
          <p:nvPr/>
        </p:nvSpPr>
        <p:spPr>
          <a:xfrm>
            <a:off x="1828800" y="685800"/>
            <a:ext cx="784860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Advantages of Naive Bayes Classifier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It is simple and easy to implement.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It doesn't require as much training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It handles both continuous and discrete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It is highly scalable with the number of predictors and data points.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400" dirty="0"/>
              <a:t>It is fast and can be used to make real-time predictions.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533400"/>
            <a:ext cx="272923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50" dirty="0">
                <a:solidFill>
                  <a:srgbClr val="FF0000"/>
                </a:solidFill>
                <a:latin typeface="Calibri Light"/>
                <a:cs typeface="Calibri Light"/>
              </a:rPr>
              <a:t>Naïve</a:t>
            </a:r>
            <a:r>
              <a:rPr sz="2000" b="1" spc="-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 Light"/>
                <a:cs typeface="Calibri Light"/>
              </a:rPr>
              <a:t>bayes</a:t>
            </a:r>
            <a:r>
              <a:rPr sz="2000" b="1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 Light"/>
                <a:cs typeface="Calibri Light"/>
              </a:rPr>
              <a:t>problem</a:t>
            </a:r>
            <a:r>
              <a:rPr sz="2000" b="1" spc="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Calibri Light"/>
                <a:cs typeface="Calibri Light"/>
              </a:rPr>
              <a:t>1:-</a:t>
            </a:r>
            <a:endParaRPr sz="2000" b="1">
              <a:solidFill>
                <a:srgbClr val="FF0000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0865" y="416877"/>
            <a:ext cx="2729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P(Yes)=</a:t>
            </a:r>
            <a:r>
              <a:rPr sz="1800" b="0" spc="-1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dirty="0">
                <a:solidFill>
                  <a:srgbClr val="FF0000"/>
                </a:solidFill>
                <a:latin typeface="Calibri Light"/>
                <a:cs typeface="Calibri Light"/>
              </a:rPr>
              <a:t>9/14</a:t>
            </a:r>
            <a:r>
              <a:rPr sz="1800" b="0" spc="3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1800" b="0" spc="-1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b="0" spc="-10" dirty="0">
                <a:solidFill>
                  <a:srgbClr val="FF0000"/>
                </a:solidFill>
                <a:latin typeface="Calibri Light"/>
                <a:cs typeface="Calibri Light"/>
              </a:rPr>
              <a:t>P(NO)=5/14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270" y="717231"/>
            <a:ext cx="11743055" cy="6066509"/>
            <a:chOff x="261270" y="1200185"/>
            <a:chExt cx="11743055" cy="5583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270" y="1372239"/>
              <a:ext cx="5406903" cy="46278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1200185"/>
              <a:ext cx="6365521" cy="55680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67301" y="6329362"/>
              <a:ext cx="1533525" cy="447675"/>
            </a:xfrm>
            <a:custGeom>
              <a:avLst/>
              <a:gdLst/>
              <a:ahLst/>
              <a:cxnLst/>
              <a:rect l="l" t="t" r="r" b="b"/>
              <a:pathLst>
                <a:path w="1533525" h="447675">
                  <a:moveTo>
                    <a:pt x="1309624" y="0"/>
                  </a:moveTo>
                  <a:lnTo>
                    <a:pt x="1309624" y="111925"/>
                  </a:lnTo>
                  <a:lnTo>
                    <a:pt x="0" y="111925"/>
                  </a:lnTo>
                  <a:lnTo>
                    <a:pt x="0" y="335762"/>
                  </a:lnTo>
                  <a:lnTo>
                    <a:pt x="1309624" y="335762"/>
                  </a:lnTo>
                  <a:lnTo>
                    <a:pt x="1309624" y="447675"/>
                  </a:lnTo>
                  <a:lnTo>
                    <a:pt x="1533525" y="223837"/>
                  </a:lnTo>
                  <a:lnTo>
                    <a:pt x="130962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7301" y="6329362"/>
              <a:ext cx="1533525" cy="447675"/>
            </a:xfrm>
            <a:custGeom>
              <a:avLst/>
              <a:gdLst/>
              <a:ahLst/>
              <a:cxnLst/>
              <a:rect l="l" t="t" r="r" b="b"/>
              <a:pathLst>
                <a:path w="1533525" h="447675">
                  <a:moveTo>
                    <a:pt x="0" y="111925"/>
                  </a:moveTo>
                  <a:lnTo>
                    <a:pt x="1309624" y="111925"/>
                  </a:lnTo>
                  <a:lnTo>
                    <a:pt x="1309624" y="0"/>
                  </a:lnTo>
                  <a:lnTo>
                    <a:pt x="1533525" y="223837"/>
                  </a:lnTo>
                  <a:lnTo>
                    <a:pt x="1309624" y="447675"/>
                  </a:lnTo>
                  <a:lnTo>
                    <a:pt x="1309624" y="335762"/>
                  </a:lnTo>
                  <a:lnTo>
                    <a:pt x="0" y="335762"/>
                  </a:lnTo>
                  <a:lnTo>
                    <a:pt x="0" y="1119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1215993"/>
            <a:ext cx="7686675" cy="46323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750" y="1215992"/>
            <a:ext cx="3240974" cy="53381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4245" y="6095682"/>
            <a:ext cx="544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CC"/>
                </a:solidFill>
                <a:latin typeface="Calibri"/>
                <a:cs typeface="Calibri"/>
              </a:rPr>
              <a:t>Answer:</a:t>
            </a:r>
            <a:r>
              <a:rPr sz="1800" b="1" spc="320" dirty="0">
                <a:solidFill>
                  <a:srgbClr val="0000CC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So,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prediction</a:t>
            </a:r>
            <a:r>
              <a:rPr sz="18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1800" b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golf would</a:t>
            </a:r>
            <a:r>
              <a:rPr sz="1800" b="1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8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played</a:t>
            </a:r>
            <a:r>
              <a:rPr sz="18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is ‘NO</a:t>
            </a:r>
            <a:r>
              <a:rPr sz="1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’.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7826" y="774128"/>
            <a:ext cx="10255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Calibri"/>
                <a:cs typeface="Calibri"/>
              </a:rPr>
              <a:t>QUESTION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83738" y="1009649"/>
            <a:ext cx="393700" cy="603250"/>
            <a:chOff x="9094851" y="1122425"/>
            <a:chExt cx="393700" cy="603250"/>
          </a:xfrm>
        </p:grpSpPr>
        <p:sp>
          <p:nvSpPr>
            <p:cNvPr id="7" name="object 7"/>
            <p:cNvSpPr/>
            <p:nvPr/>
          </p:nvSpPr>
          <p:spPr>
            <a:xfrm>
              <a:off x="9101201" y="1128775"/>
              <a:ext cx="381000" cy="590550"/>
            </a:xfrm>
            <a:custGeom>
              <a:avLst/>
              <a:gdLst/>
              <a:ahLst/>
              <a:cxnLst/>
              <a:rect l="l" t="t" r="r" b="b"/>
              <a:pathLst>
                <a:path w="381000" h="590550">
                  <a:moveTo>
                    <a:pt x="285750" y="0"/>
                  </a:moveTo>
                  <a:lnTo>
                    <a:pt x="95250" y="0"/>
                  </a:lnTo>
                  <a:lnTo>
                    <a:pt x="95250" y="400050"/>
                  </a:lnTo>
                  <a:lnTo>
                    <a:pt x="0" y="400050"/>
                  </a:lnTo>
                  <a:lnTo>
                    <a:pt x="190500" y="590550"/>
                  </a:lnTo>
                  <a:lnTo>
                    <a:pt x="381000" y="400050"/>
                  </a:lnTo>
                  <a:lnTo>
                    <a:pt x="285750" y="400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01201" y="1128775"/>
              <a:ext cx="381000" cy="590550"/>
            </a:xfrm>
            <a:custGeom>
              <a:avLst/>
              <a:gdLst/>
              <a:ahLst/>
              <a:cxnLst/>
              <a:rect l="l" t="t" r="r" b="b"/>
              <a:pathLst>
                <a:path w="381000" h="590550">
                  <a:moveTo>
                    <a:pt x="0" y="400050"/>
                  </a:moveTo>
                  <a:lnTo>
                    <a:pt x="95250" y="400050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400050"/>
                  </a:lnTo>
                  <a:lnTo>
                    <a:pt x="381000" y="400050"/>
                  </a:lnTo>
                  <a:lnTo>
                    <a:pt x="190500" y="590550"/>
                  </a:lnTo>
                  <a:lnTo>
                    <a:pt x="0" y="400050"/>
                  </a:lnTo>
                  <a:close/>
                </a:path>
              </a:pathLst>
            </a:custGeom>
            <a:ln w="12700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329940"/>
            <a:ext cx="571182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 algn="ctr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750" dirty="0">
                <a:latin typeface="Calibri"/>
                <a:cs typeface="Calibri"/>
              </a:rPr>
              <a:t>     </a:t>
            </a:r>
            <a:r>
              <a:rPr sz="2750" dirty="0">
                <a:latin typeface="Calibri"/>
                <a:cs typeface="Calibri"/>
              </a:rPr>
              <a:t>Problem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spc="-50" dirty="0">
                <a:latin typeface="Calibri"/>
                <a:cs typeface="Calibri"/>
              </a:rPr>
              <a:t>2</a:t>
            </a: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52400"/>
            <a:ext cx="8305800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C3F27-F2F9-4DBE-CCD0-D137397AE7D6}"/>
              </a:ext>
            </a:extLst>
          </p:cNvPr>
          <p:cNvSpPr txBox="1"/>
          <p:nvPr/>
        </p:nvSpPr>
        <p:spPr>
          <a:xfrm>
            <a:off x="3124200" y="32443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https://www.youtube.com/watch?v=XzSlEA4ck2I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https://www.youtube.com/watch?v=fOK9DiKUGYs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24EC-030D-1130-0B45-D9FC05CCED01}"/>
              </a:ext>
            </a:extLst>
          </p:cNvPr>
          <p:cNvSpPr txBox="1"/>
          <p:nvPr/>
        </p:nvSpPr>
        <p:spPr>
          <a:xfrm>
            <a:off x="4245429" y="1513701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YouTube Videos</a:t>
            </a:r>
          </a:p>
        </p:txBody>
      </p:sp>
    </p:spTree>
    <p:extLst>
      <p:ext uri="{BB962C8B-B14F-4D97-AF65-F5344CB8AC3E}">
        <p14:creationId xmlns:p14="http://schemas.microsoft.com/office/powerpoint/2010/main" val="424803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and a cartoon image&#10;&#10;Description automatically generated with medium confidence">
            <a:extLst>
              <a:ext uri="{FF2B5EF4-FFF2-40B4-BE49-F238E27FC236}">
                <a16:creationId xmlns:a16="http://schemas.microsoft.com/office/drawing/2014/main" id="{EC7260CF-10F9-D272-E0B2-DB63C2F35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4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04023-9DC2-7000-135D-D988A2FFB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78" y="2349262"/>
            <a:ext cx="9664846" cy="198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5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" y="1447800"/>
            <a:ext cx="11734799" cy="33815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ts val="2755"/>
              </a:lnSpc>
              <a:spcBef>
                <a:spcPts val="105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Naïve: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Naïve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assumes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occurrence</a:t>
            </a:r>
            <a:r>
              <a:rPr sz="2400" b="1" spc="9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400" b="1" spc="-1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400" b="1" spc="-10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certain</a:t>
            </a:r>
            <a:endParaRPr sz="2400" b="1" dirty="0">
              <a:solidFill>
                <a:srgbClr val="0000CC"/>
              </a:solidFill>
              <a:latin typeface="Times New Roman"/>
              <a:cs typeface="Times New Roman"/>
            </a:endParaRPr>
          </a:p>
          <a:p>
            <a:pPr marL="241300">
              <a:lnSpc>
                <a:spcPts val="2755"/>
              </a:lnSpc>
            </a:pP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feature</a:t>
            </a:r>
            <a:r>
              <a:rPr sz="2400" b="1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sz="2400" b="1" spc="-1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independent</a:t>
            </a:r>
            <a:r>
              <a:rPr sz="2400" b="1" spc="1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400" b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occurrence</a:t>
            </a:r>
            <a:r>
              <a:rPr sz="2400" b="1" spc="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400" b="1" spc="-6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CC"/>
                </a:solidFill>
                <a:latin typeface="Times New Roman"/>
                <a:cs typeface="Times New Roman"/>
              </a:rPr>
              <a:t>other</a:t>
            </a:r>
            <a:r>
              <a:rPr sz="2400" b="1" spc="-5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Times New Roman"/>
                <a:cs typeface="Times New Roman"/>
              </a:rPr>
              <a:t>features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7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904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800" u="sng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800" u="sng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800" b="1" u="sng" dirty="0">
                <a:solidFill>
                  <a:srgbClr val="0000CC"/>
                </a:solidFill>
                <a:latin typeface="Times New Roman"/>
                <a:cs typeface="Times New Roman"/>
              </a:rPr>
              <a:t>fruit</a:t>
            </a:r>
            <a:r>
              <a:rPr sz="2800" b="1" u="sng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identified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color,</a:t>
            </a:r>
            <a:r>
              <a:rPr sz="24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shape,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taste,</a:t>
            </a:r>
            <a:r>
              <a:rPr sz="24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red, 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spherical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endParaRPr lang="en-US" sz="2400" spc="-35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90400"/>
              </a:lnSpc>
              <a:buFont typeface="Arial"/>
              <a:buChar char="•"/>
              <a:tabLst>
                <a:tab pos="241300" algn="l"/>
              </a:tabLst>
            </a:pPr>
            <a:r>
              <a:rPr lang="en-IN" sz="2400" spc="-35" dirty="0">
                <a:latin typeface="Times New Roman"/>
                <a:cs typeface="Times New Roman"/>
              </a:rPr>
              <a:t>                                      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sweet</a:t>
            </a:r>
            <a:r>
              <a:rPr sz="2400" b="1" i="1" u="sng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fruit</a:t>
            </a:r>
            <a:r>
              <a:rPr sz="2400" b="1" i="1" u="sng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400" b="1" i="1" u="sng" spc="-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recognized</a:t>
            </a:r>
            <a:r>
              <a:rPr sz="2400" b="1" i="1" u="sng" spc="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as</a:t>
            </a:r>
            <a:r>
              <a:rPr sz="2400" b="1" i="1" u="sng" spc="-1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an</a:t>
            </a:r>
            <a:r>
              <a:rPr sz="2400" b="1" i="1" u="sng" spc="-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b="1" i="1" u="sng" dirty="0">
                <a:solidFill>
                  <a:srgbClr val="00B050"/>
                </a:solidFill>
                <a:latin typeface="Times New Roman"/>
                <a:cs typeface="Times New Roman"/>
              </a:rPr>
              <a:t>apple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endParaRPr lang="en-US" sz="2400" spc="-95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90400"/>
              </a:lnSpc>
              <a:buFont typeface="Arial"/>
              <a:buChar char="•"/>
              <a:tabLst>
                <a:tab pos="241300" algn="l"/>
              </a:tabLst>
            </a:pPr>
            <a:endParaRPr lang="en-IN" sz="2400" spc="-95" dirty="0">
              <a:latin typeface="Times New Roman"/>
              <a:cs typeface="Times New Roman"/>
            </a:endParaRPr>
          </a:p>
          <a:p>
            <a:pPr marL="239395" marR="5080" indent="-227329">
              <a:lnSpc>
                <a:spcPct val="904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 	</a:t>
            </a:r>
            <a:r>
              <a:rPr sz="2400" dirty="0">
                <a:latin typeface="Times New Roman"/>
                <a:cs typeface="Times New Roman"/>
              </a:rPr>
              <a:t>individually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contributes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identify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without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each 	</a:t>
            </a:r>
            <a:r>
              <a:rPr sz="2400" spc="-10" dirty="0">
                <a:latin typeface="Times New Roman"/>
                <a:cs typeface="Times New Roman"/>
              </a:rPr>
              <a:t>other.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5419090"/>
            <a:ext cx="10041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Bayes: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Bayes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Bayes'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Theorem.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31335-CF56-A95B-7F69-EAB084B2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7" y="163770"/>
            <a:ext cx="10333616" cy="1335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A6050-07A3-ACA6-0BAB-D1C26ABE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888" y="4312365"/>
            <a:ext cx="5372100" cy="20655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10D6A-DF48-D86F-2A72-DCA1A070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3" y="480060"/>
            <a:ext cx="655320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17CF5-3ED7-F094-58C6-15A8F58D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14" y="795644"/>
            <a:ext cx="8741427" cy="526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60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000000"/>
                </a:solidFill>
              </a:rPr>
              <a:t>Naïve</a:t>
            </a:r>
            <a:r>
              <a:rPr sz="4400" spc="-130" dirty="0">
                <a:solidFill>
                  <a:srgbClr val="000000"/>
                </a:solidFill>
              </a:rPr>
              <a:t> </a:t>
            </a:r>
            <a:r>
              <a:rPr sz="4400" dirty="0">
                <a:solidFill>
                  <a:srgbClr val="000000"/>
                </a:solidFill>
              </a:rPr>
              <a:t>Bayes</a:t>
            </a:r>
            <a:r>
              <a:rPr sz="4400" spc="-165" dirty="0">
                <a:solidFill>
                  <a:srgbClr val="000000"/>
                </a:solidFill>
              </a:rPr>
              <a:t> </a:t>
            </a:r>
            <a:r>
              <a:rPr sz="4400" spc="-10" dirty="0">
                <a:solidFill>
                  <a:srgbClr val="000000"/>
                </a:solidFill>
              </a:rPr>
              <a:t>classifier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17575" y="1813305"/>
            <a:ext cx="9916795" cy="285719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87325" indent="-229235">
              <a:lnSpc>
                <a:spcPts val="3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5897880" algn="l"/>
                <a:tab pos="8240395" algn="l"/>
              </a:tabLst>
            </a:pPr>
            <a:r>
              <a:rPr sz="2750" dirty="0">
                <a:latin typeface="Times New Roman"/>
                <a:cs typeface="Times New Roman"/>
              </a:rPr>
              <a:t>Naive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Bayes</a:t>
            </a:r>
            <a:r>
              <a:rPr sz="2750" spc="1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classifiers</a:t>
            </a:r>
            <a:r>
              <a:rPr sz="2750" spc="1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are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7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collection</a:t>
            </a:r>
            <a:r>
              <a:rPr sz="2750" dirty="0">
                <a:latin typeface="Times New Roman"/>
                <a:cs typeface="Times New Roman"/>
              </a:rPr>
              <a:t>	of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u="sng" spc="-10" dirty="0">
                <a:solidFill>
                  <a:srgbClr val="0000CC"/>
                </a:solidFill>
                <a:latin typeface="Times New Roman"/>
                <a:cs typeface="Times New Roman"/>
              </a:rPr>
              <a:t>classification</a:t>
            </a:r>
            <a:r>
              <a:rPr sz="2750" u="sng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750" u="sng" spc="-20" dirty="0">
                <a:solidFill>
                  <a:srgbClr val="0000CC"/>
                </a:solidFill>
                <a:latin typeface="Times New Roman"/>
                <a:cs typeface="Times New Roman"/>
              </a:rPr>
              <a:t>algorithms </a:t>
            </a: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based</a:t>
            </a:r>
            <a:r>
              <a:rPr sz="275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on</a:t>
            </a:r>
            <a:r>
              <a:rPr sz="27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/>
                <a:cs typeface="Times New Roman"/>
              </a:rPr>
              <a:t>Bayes'</a:t>
            </a:r>
            <a:r>
              <a:rPr sz="275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Times New Roman"/>
                <a:cs typeface="Times New Roman"/>
              </a:rPr>
              <a:t>Theorem</a:t>
            </a:r>
            <a:r>
              <a:rPr sz="2750" spc="-10" dirty="0">
                <a:latin typeface="Times New Roman"/>
                <a:cs typeface="Times New Roman"/>
              </a:rPr>
              <a:t>.</a:t>
            </a:r>
            <a:endParaRPr sz="27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750" b="1" dirty="0">
                <a:latin typeface="Times New Roman"/>
                <a:cs typeface="Times New Roman"/>
              </a:rPr>
              <a:t>supervised</a:t>
            </a:r>
            <a:r>
              <a:rPr sz="2750" b="1" spc="18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learning</a:t>
            </a:r>
            <a:r>
              <a:rPr sz="2750" b="1" spc="50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algorithm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ts val="315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962910" algn="l"/>
                <a:tab pos="7854315" algn="l"/>
              </a:tabLst>
            </a:pPr>
            <a:r>
              <a:rPr sz="2750" dirty="0">
                <a:latin typeface="Times New Roman"/>
                <a:cs typeface="Times New Roman"/>
              </a:rPr>
              <a:t>it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is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probabilistic</a:t>
            </a:r>
            <a:r>
              <a:rPr sz="2750" dirty="0">
                <a:latin typeface="Times New Roman"/>
                <a:cs typeface="Times New Roman"/>
              </a:rPr>
              <a:t>	</a:t>
            </a:r>
            <a:r>
              <a:rPr sz="2750" spc="-10" dirty="0">
                <a:latin typeface="Times New Roman"/>
                <a:cs typeface="Times New Roman"/>
              </a:rPr>
              <a:t>classifier,</a:t>
            </a:r>
            <a:r>
              <a:rPr sz="2750" spc="20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which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means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it</a:t>
            </a:r>
            <a:r>
              <a:rPr sz="2750" spc="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predicts</a:t>
            </a:r>
            <a:r>
              <a:rPr sz="2750" dirty="0">
                <a:latin typeface="Times New Roman"/>
                <a:cs typeface="Times New Roman"/>
              </a:rPr>
              <a:t>	on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the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basis</a:t>
            </a:r>
            <a:r>
              <a:rPr sz="2750" spc="18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of</a:t>
            </a:r>
            <a:endParaRPr sz="2750" dirty="0">
              <a:latin typeface="Times New Roman"/>
              <a:cs typeface="Times New Roman"/>
            </a:endParaRPr>
          </a:p>
          <a:p>
            <a:pPr marL="241300">
              <a:lnSpc>
                <a:spcPts val="3150"/>
              </a:lnSpc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7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probability</a:t>
            </a:r>
            <a:r>
              <a:rPr sz="2750"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750" b="1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75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750" b="1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7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7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99719"/>
            <a:ext cx="10006965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Steps</a:t>
            </a:r>
            <a:r>
              <a:rPr lang="en-US" sz="3950" spc="-10" dirty="0"/>
              <a:t> of Naïve Bayes</a:t>
            </a:r>
            <a:r>
              <a:rPr sz="3950" spc="-10" dirty="0"/>
              <a:t>:-</a:t>
            </a:r>
            <a:endParaRPr sz="39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702288"/>
            <a:ext cx="9304655" cy="237949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855"/>
              </a:spcBef>
              <a:buSzPct val="96363"/>
              <a:buFont typeface="+mj-lt"/>
              <a:buAutoNum type="arabicPeriod"/>
              <a:tabLst>
                <a:tab pos="297815" algn="l"/>
              </a:tabLst>
            </a:pPr>
            <a:r>
              <a:rPr dirty="0"/>
              <a:t>Convert</a:t>
            </a:r>
            <a:r>
              <a:rPr spc="30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dirty="0"/>
              <a:t>given</a:t>
            </a:r>
            <a:r>
              <a:rPr spc="25" dirty="0"/>
              <a:t> </a:t>
            </a:r>
            <a:r>
              <a:rPr dirty="0"/>
              <a:t>dataset</a:t>
            </a:r>
            <a:r>
              <a:rPr spc="25" dirty="0"/>
              <a:t> </a:t>
            </a:r>
            <a:r>
              <a:rPr dirty="0"/>
              <a:t>into</a:t>
            </a:r>
            <a:r>
              <a:rPr spc="55" dirty="0"/>
              <a:t> 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frequency</a:t>
            </a:r>
            <a:r>
              <a:rPr u="sng" spc="1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tables.</a:t>
            </a:r>
          </a:p>
          <a:p>
            <a:pPr marL="526415" marR="34925" indent="-514350">
              <a:lnSpc>
                <a:spcPts val="3000"/>
              </a:lnSpc>
              <a:spcBef>
                <a:spcPts val="1105"/>
              </a:spcBef>
              <a:buSzPct val="96363"/>
              <a:buFont typeface="+mj-lt"/>
              <a:buAutoNum type="arabicPeriod"/>
              <a:tabLst>
                <a:tab pos="241300" algn="l"/>
                <a:tab pos="297815" algn="l"/>
              </a:tabLst>
            </a:pPr>
            <a:r>
              <a:rPr dirty="0"/>
              <a:t>	Generate</a:t>
            </a:r>
            <a:r>
              <a:rPr spc="225" dirty="0"/>
              <a:t> 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Likelihood</a:t>
            </a:r>
            <a:r>
              <a:rPr u="sng" spc="2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table</a:t>
            </a:r>
            <a:r>
              <a:rPr u="sng" spc="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</a:rPr>
              <a:t> </a:t>
            </a:r>
            <a:r>
              <a:rPr b="1" i="1" u="sng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by</a:t>
            </a:r>
            <a:r>
              <a:rPr b="1" i="1" u="sng" spc="-2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sng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finding</a:t>
            </a:r>
            <a:r>
              <a:rPr b="1" i="1" u="sng" spc="-3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sng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</a:t>
            </a:r>
            <a:r>
              <a:rPr b="1" i="1" u="sng" spc="7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b="1" i="1" u="sng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probabilities</a:t>
            </a:r>
            <a:r>
              <a:rPr b="1" i="1" spc="80" dirty="0">
                <a:latin typeface="Calibri"/>
                <a:cs typeface="Calibri"/>
              </a:rPr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given features.</a:t>
            </a:r>
          </a:p>
          <a:p>
            <a:pPr marL="527050" indent="-514350">
              <a:lnSpc>
                <a:spcPct val="100000"/>
              </a:lnSpc>
              <a:spcBef>
                <a:spcPts val="710"/>
              </a:spcBef>
              <a:buSzPct val="96363"/>
              <a:buFont typeface="+mj-lt"/>
              <a:buAutoNum type="arabicPeriod"/>
              <a:tabLst>
                <a:tab pos="298450" algn="l"/>
              </a:tabLst>
            </a:pPr>
            <a:r>
              <a:rPr dirty="0"/>
              <a:t>Now,</a:t>
            </a:r>
            <a:r>
              <a:rPr spc="15" dirty="0"/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Bayes</a:t>
            </a:r>
            <a:r>
              <a:rPr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F0000"/>
                </a:solidFill>
                <a:latin typeface="Calibri"/>
                <a:cs typeface="Calibri"/>
              </a:rPr>
              <a:t>theorem</a:t>
            </a:r>
            <a:r>
              <a:rPr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calculate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posterior</a:t>
            </a:r>
            <a:r>
              <a:rPr spc="105" dirty="0"/>
              <a:t> </a:t>
            </a:r>
            <a:r>
              <a:rPr spc="-10" dirty="0"/>
              <a:t>probability.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386" y="213613"/>
            <a:ext cx="7954800" cy="5882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297</Words>
  <Application>Microsoft Office PowerPoint</Application>
  <PresentationFormat>Widescreen</PresentationFormat>
  <Paragraphs>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Naïve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classifier</vt:lpstr>
      <vt:lpstr>Steps of Naïve Bayes:-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Naïve Bayes classifier</dc:title>
  <dc:creator>Rani Oomman Panicker [MAHE-MIT]</dc:creator>
  <cp:lastModifiedBy>Rani Oomman Panicker [MAHE-MIT]</cp:lastModifiedBy>
  <cp:revision>9</cp:revision>
  <dcterms:created xsi:type="dcterms:W3CDTF">2024-02-10T04:41:32Z</dcterms:created>
  <dcterms:modified xsi:type="dcterms:W3CDTF">2024-02-13T06:24:59Z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LastSaved">
    <vt:filetime>2024-02-10T00:00:00Z</vt:filetime>
  </property>
</Properties>
</file>